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21"/>
  </p:notesMasterIdLst>
  <p:sldIdLst>
    <p:sldId id="345" r:id="rId2"/>
    <p:sldId id="347" r:id="rId3"/>
    <p:sldId id="348" r:id="rId4"/>
    <p:sldId id="370" r:id="rId5"/>
    <p:sldId id="393" r:id="rId6"/>
    <p:sldId id="394" r:id="rId7"/>
    <p:sldId id="396" r:id="rId8"/>
    <p:sldId id="398" r:id="rId9"/>
    <p:sldId id="397" r:id="rId10"/>
    <p:sldId id="399" r:id="rId11"/>
    <p:sldId id="395" r:id="rId12"/>
    <p:sldId id="400" r:id="rId13"/>
    <p:sldId id="402" r:id="rId14"/>
    <p:sldId id="401" r:id="rId15"/>
    <p:sldId id="403" r:id="rId16"/>
    <p:sldId id="404" r:id="rId17"/>
    <p:sldId id="405" r:id="rId18"/>
    <p:sldId id="406" r:id="rId19"/>
    <p:sldId id="335" r:id="rId2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8000"/>
    <a:srgbClr val="996633"/>
    <a:srgbClr val="FF9900"/>
    <a:srgbClr val="993300"/>
    <a:srgbClr val="00FFFF"/>
    <a:srgbClr val="003300"/>
    <a:srgbClr val="33CC33"/>
    <a:srgbClr val="66FF33"/>
    <a:srgbClr val="CC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3" autoAdjust="0"/>
    <p:restoredTop sz="94722" autoAdjust="0"/>
  </p:normalViewPr>
  <p:slideViewPr>
    <p:cSldViewPr>
      <p:cViewPr varScale="1">
        <p:scale>
          <a:sx n="93" d="100"/>
          <a:sy n="93" d="100"/>
        </p:scale>
        <p:origin x="1170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2016" y="-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68E102-FD06-4E52-91B7-82C68AF592A8}" type="datetimeFigureOut">
              <a:rPr lang="en-US" smtClean="0"/>
              <a:t>3/14/2021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F29472-F272-4DFD-AEB6-E346BB5B15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1755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0D3C63-5313-48BA-83A9-058A1DD175F2}" type="datetime1">
              <a:rPr lang="en-US" smtClean="0"/>
              <a:t>3/14/2021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5ED3DA-AF0A-44E5-BF34-41BEB5F8A7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C4F4FD-1263-4D40-AE96-3466D6AFBAC0}" type="datetime1">
              <a:rPr lang="en-US" smtClean="0"/>
              <a:t>3/14/2021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85E367-48E1-4C19-99BF-5E87EF98B4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B4A96E-9333-4343-981E-A218C806C149}" type="datetime1">
              <a:rPr lang="en-US" smtClean="0"/>
              <a:t>3/14/2021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0F3271-3EA9-427C-B4D1-633B98A91F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971236-2857-4AD9-B198-43ED177D07F9}" type="datetime1">
              <a:rPr lang="en-US" smtClean="0"/>
              <a:t>3/14/2021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406F7B-86DF-4613-B663-C5915AFA74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66FD37-DA03-4BAC-B29C-CA1B8C10BBE9}" type="datetime1">
              <a:rPr lang="en-US" smtClean="0"/>
              <a:t>3/14/2021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247D7-F853-4990-91A5-FCB64AE7B1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A10EEE-538F-4995-84A1-36F9681C0E49}" type="datetime1">
              <a:rPr lang="en-US" smtClean="0"/>
              <a:t>3/14/2021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26A43F-51A4-497B-87C5-14484F0072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E86FB1-E5E9-4BD5-AEED-925EA116A1B5}" type="datetime1">
              <a:rPr lang="en-US" smtClean="0"/>
              <a:t>3/14/2021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53F9BA-34B3-4F22-9F45-26B48FD387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8100E5-9E78-4415-84C9-D6003D0ECC77}" type="datetime1">
              <a:rPr lang="en-US" smtClean="0"/>
              <a:t>3/14/2021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AFE56D-733C-4733-B17A-E4D78B3D7E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F6B881-E658-4ECB-9D20-B6F29F35B306}" type="datetime1">
              <a:rPr lang="en-US" smtClean="0"/>
              <a:t>3/14/2021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406135-F5F8-4468-90F1-847518CDFA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4F20E7-AE3F-4B23-83F9-A9FF98124902}" type="datetime1">
              <a:rPr lang="en-US" smtClean="0"/>
              <a:t>3/14/2021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73ED7-9237-45C3-AADE-12B14A15D6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D3F85B-B998-48FE-8573-8C1D6FBA9FDA}" type="datetime1">
              <a:rPr lang="en-US" smtClean="0"/>
              <a:t>3/14/2021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52FADF-6602-4D5A-9EBC-0406465522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C4C69B8-CB0F-4665-9866-0056F70CEE15}" type="datetime1">
              <a:rPr lang="en-US" smtClean="0"/>
              <a:t>3/14/2021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3BFD8E2-6A02-4DFB-A4E5-6428EEA107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2" r:id="rId2"/>
    <p:sldLayoutId id="2147483741" r:id="rId3"/>
    <p:sldLayoutId id="2147483740" r:id="rId4"/>
    <p:sldLayoutId id="2147483739" r:id="rId5"/>
    <p:sldLayoutId id="2147483738" r:id="rId6"/>
    <p:sldLayoutId id="2147483737" r:id="rId7"/>
    <p:sldLayoutId id="2147483736" r:id="rId8"/>
    <p:sldLayoutId id="2147483735" r:id="rId9"/>
    <p:sldLayoutId id="2147483734" r:id="rId10"/>
    <p:sldLayoutId id="2147483733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1.png"/><Relationship Id="rId7" Type="http://schemas.openxmlformats.org/officeDocument/2006/relationships/image" Target="../media/image12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0.png"/><Relationship Id="rId4" Type="http://schemas.openxmlformats.org/officeDocument/2006/relationships/image" Target="../media/image91.png"/><Relationship Id="rId9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89767C8F-9C98-43C8-A9B5-72C3840D8B0A}"/>
                  </a:ext>
                </a:extLst>
              </p:cNvPr>
              <p:cNvSpPr>
                <a:spLocks noGrp="1"/>
              </p:cNvSpPr>
              <p:nvPr>
                <p:ph type="ctrTitle"/>
              </p:nvPr>
            </p:nvSpPr>
            <p:spPr>
              <a:xfrm>
                <a:off x="685800" y="838201"/>
                <a:ext cx="7772400" cy="2762250"/>
              </a:xfrm>
            </p:spPr>
            <p:txBody>
              <a:bodyPr/>
              <a:lstStyle/>
              <a:p>
                <a:r>
                  <a:rPr lang="en-US" dirty="0"/>
                  <a:t>The Structure of di-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𝜓</m:t>
                    </m:r>
                  </m:oMath>
                </a14:m>
                <a:r>
                  <a:rPr lang="en-US" dirty="0"/>
                  <a:t> States</a:t>
                </a:r>
                <a:br>
                  <a:rPr lang="en-US" dirty="0"/>
                </a:br>
                <a:endParaRPr lang="en-US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89767C8F-9C98-43C8-A9B5-72C3840D8B0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xfrm>
                <a:off x="685800" y="838201"/>
                <a:ext cx="7772400" cy="2762250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ubtitle 2">
            <a:extLst>
              <a:ext uri="{FF2B5EF4-FFF2-40B4-BE49-F238E27FC236}">
                <a16:creationId xmlns:a16="http://schemas.microsoft.com/office/drawing/2014/main" id="{DD7E0A57-0CB9-4483-804A-E5428A08C3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1600" y="3429001"/>
            <a:ext cx="6400800" cy="2667000"/>
          </a:xfrm>
        </p:spPr>
        <p:txBody>
          <a:bodyPr/>
          <a:lstStyle/>
          <a:p>
            <a:pPr lvl="0">
              <a:spcBef>
                <a:spcPct val="0"/>
              </a:spcBef>
            </a:pPr>
            <a:r>
              <a:rPr lang="en-US" altLang="en-US" b="1" dirty="0">
                <a:solidFill>
                  <a:prstClr val="black"/>
                </a:solidFill>
                <a:latin typeface="Calibri" pitchFamily="34" charset="0"/>
              </a:rPr>
              <a:t>Richard Lebed</a:t>
            </a:r>
          </a:p>
          <a:p>
            <a:pPr lvl="0">
              <a:spcBef>
                <a:spcPct val="0"/>
              </a:spcBef>
            </a:pPr>
            <a:endParaRPr lang="en-US" altLang="en-US" sz="2400" b="1" dirty="0">
              <a:solidFill>
                <a:prstClr val="black"/>
              </a:solidFill>
              <a:latin typeface="Calibri" pitchFamily="34" charset="0"/>
            </a:endParaRPr>
          </a:p>
          <a:p>
            <a:pPr lvl="0">
              <a:spcBef>
                <a:spcPct val="0"/>
              </a:spcBef>
            </a:pPr>
            <a:r>
              <a:rPr lang="en-US" altLang="en-US" sz="2400" b="1" dirty="0">
                <a:solidFill>
                  <a:srgbClr val="0000FF"/>
                </a:solidFill>
                <a:latin typeface="Calibri" pitchFamily="34" charset="0"/>
              </a:rPr>
              <a:t>Quarkonium Working Group 2021</a:t>
            </a:r>
            <a:br>
              <a:rPr lang="en-US" altLang="en-US" sz="2400" b="1" dirty="0">
                <a:solidFill>
                  <a:srgbClr val="0000FF"/>
                </a:solidFill>
                <a:latin typeface="Calibri" pitchFamily="34" charset="0"/>
              </a:rPr>
            </a:br>
            <a:r>
              <a:rPr lang="en-US" altLang="en-US" sz="2000" b="1" dirty="0">
                <a:solidFill>
                  <a:srgbClr val="7030A0"/>
                </a:solidFill>
                <a:latin typeface="Calibri" pitchFamily="34" charset="0"/>
              </a:rPr>
              <a:t>14</a:t>
            </a:r>
            <a:r>
              <a:rPr lang="en-US" altLang="en-US" sz="2000" b="1" baseline="30000" dirty="0">
                <a:solidFill>
                  <a:srgbClr val="7030A0"/>
                </a:solidFill>
                <a:latin typeface="Calibri" pitchFamily="34" charset="0"/>
              </a:rPr>
              <a:t>th</a:t>
            </a:r>
            <a:r>
              <a:rPr lang="en-US" altLang="en-US" sz="2000" b="1" dirty="0">
                <a:solidFill>
                  <a:srgbClr val="7030A0"/>
                </a:solidFill>
                <a:latin typeface="Calibri" pitchFamily="34" charset="0"/>
              </a:rPr>
              <a:t> International Workshop on Heavy Quarkonium</a:t>
            </a:r>
            <a:br>
              <a:rPr lang="en-US" altLang="en-US" sz="2400" b="1" dirty="0">
                <a:solidFill>
                  <a:srgbClr val="7030A0"/>
                </a:solidFill>
                <a:latin typeface="Calibri" pitchFamily="34" charset="0"/>
              </a:rPr>
            </a:br>
            <a:r>
              <a:rPr lang="en-US" altLang="en-US" sz="2400" b="1" dirty="0">
                <a:solidFill>
                  <a:srgbClr val="996633"/>
                </a:solidFill>
                <a:latin typeface="Calibri" pitchFamily="34" charset="0"/>
              </a:rPr>
              <a:t>UC Davis</a:t>
            </a:r>
          </a:p>
          <a:p>
            <a:pPr lvl="0">
              <a:spcBef>
                <a:spcPct val="0"/>
              </a:spcBef>
            </a:pPr>
            <a:r>
              <a:rPr lang="en-US" altLang="en-US" sz="2400" b="1" dirty="0">
                <a:solidFill>
                  <a:srgbClr val="006600"/>
                </a:solidFill>
                <a:latin typeface="Calibri" pitchFamily="34" charset="0"/>
              </a:rPr>
              <a:t>March, 2021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B8EBA2EE-1728-4367-894C-C391DAD366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72681" y="4038600"/>
            <a:ext cx="1798638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7419FF-3CCC-4634-BD57-392DA59F33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5ED3DA-AF0A-44E5-BF34-41BEB5F8A7A3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52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E17462-83FE-4E92-B40F-1209082236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What Has Been Tried?</a:t>
            </a:r>
            <a:br>
              <a:rPr lang="en-US" sz="3600" dirty="0"/>
            </a:br>
            <a:r>
              <a:rPr lang="en-US" sz="2000" dirty="0"/>
              <a:t>(with apologies to the many authors whose names are not listed here!)</a:t>
            </a:r>
            <a:endParaRPr lang="en-US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CD76616-133F-4871-B5AE-02D0A7A2F24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57200" y="1417638"/>
                <a:ext cx="8229600" cy="4938712"/>
              </a:xfrm>
            </p:spPr>
            <p:txBody>
              <a:bodyPr/>
              <a:lstStyle/>
              <a:p>
                <a:r>
                  <a:rPr lang="en-US" sz="2000" dirty="0">
                    <a:solidFill>
                      <a:srgbClr val="0000FF"/>
                    </a:solidFill>
                  </a:rPr>
                  <a:t>String junction model</a:t>
                </a:r>
              </a:p>
              <a:p>
                <a:r>
                  <a:rPr lang="en-US" sz="2000" dirty="0">
                    <a:solidFill>
                      <a:srgbClr val="C00000"/>
                    </a:solidFill>
                  </a:rPr>
                  <a:t>Quark model, Chromomagnetic interactions</a:t>
                </a:r>
              </a:p>
              <a:p>
                <a:r>
                  <a:rPr lang="en-US" sz="2000" dirty="0">
                    <a:solidFill>
                      <a:srgbClr val="008000"/>
                    </a:solidFill>
                  </a:rPr>
                  <a:t>Quark potential model</a:t>
                </a:r>
              </a:p>
              <a:p>
                <a:r>
                  <a:rPr lang="en-US" sz="2000" dirty="0">
                    <a:solidFill>
                      <a:srgbClr val="7030A0"/>
                    </a:solidFill>
                  </a:rPr>
                  <a:t>Chiral quark model</a:t>
                </a:r>
              </a:p>
              <a:p>
                <a:r>
                  <a:rPr lang="en-US" sz="2000" dirty="0">
                    <a:solidFill>
                      <a:srgbClr val="0000FF"/>
                    </a:solidFill>
                  </a:rPr>
                  <a:t>Diquark model</a:t>
                </a:r>
              </a:p>
              <a:p>
                <a:r>
                  <a:rPr lang="en-US" sz="2000" dirty="0">
                    <a:solidFill>
                      <a:srgbClr val="C00000"/>
                    </a:solidFill>
                  </a:rPr>
                  <a:t>Threshold effects with coupled charmonium channels</a:t>
                </a:r>
              </a:p>
              <a:p>
                <a:r>
                  <a:rPr lang="en-US" sz="2000" dirty="0">
                    <a:solidFill>
                      <a:srgbClr val="008000"/>
                    </a:solidFill>
                  </a:rPr>
                  <a:t>Threshold effects plus compact tetraquark</a:t>
                </a:r>
              </a:p>
              <a:p>
                <a:r>
                  <a:rPr lang="en-US" sz="2000" dirty="0">
                    <a:solidFill>
                      <a:srgbClr val="7030A0"/>
                    </a:solidFill>
                  </a:rPr>
                  <a:t>QCD sum rules</a:t>
                </a:r>
              </a:p>
              <a:p>
                <a:r>
                  <a:rPr lang="en-US" sz="2000" dirty="0">
                    <a:solidFill>
                      <a:srgbClr val="0000FF"/>
                    </a:solidFill>
                  </a:rPr>
                  <a:t>Lattice</a:t>
                </a:r>
              </a:p>
              <a:p>
                <a:r>
                  <a:rPr lang="en-US" sz="2000" dirty="0" err="1">
                    <a:solidFill>
                      <a:srgbClr val="C00000"/>
                    </a:solidFill>
                  </a:rPr>
                  <a:t>Regge</a:t>
                </a:r>
                <a:r>
                  <a:rPr lang="en-US" sz="2000" dirty="0">
                    <a:solidFill>
                      <a:srgbClr val="C00000"/>
                    </a:solidFill>
                  </a:rPr>
                  <a:t> phenomenology, including Pomeron exchange</a:t>
                </a:r>
              </a:p>
              <a:p>
                <a:r>
                  <a:rPr lang="en-US" sz="2000" dirty="0">
                    <a:solidFill>
                      <a:srgbClr val="008000"/>
                    </a:solidFill>
                  </a:rPr>
                  <a:t>Holography</a:t>
                </a:r>
              </a:p>
              <a:p>
                <a:r>
                  <a:rPr lang="en-US" sz="2000" dirty="0">
                    <a:solidFill>
                      <a:srgbClr val="7030A0"/>
                    </a:solidFill>
                  </a:rPr>
                  <a:t>Production in heavy-ion collisions</a:t>
                </a:r>
              </a:p>
              <a:p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US" sz="2000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(6900) </m:t>
                    </m:r>
                  </m:oMath>
                </a14:m>
                <a:r>
                  <a:rPr lang="en-US" sz="2000" dirty="0">
                    <a:solidFill>
                      <a:srgbClr val="0000FF"/>
                    </a:solidFill>
                  </a:rPr>
                  <a:t>might even be a Higgs-like boson!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CD76616-133F-4871-B5AE-02D0A7A2F24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417638"/>
                <a:ext cx="8229600" cy="4938712"/>
              </a:xfrm>
              <a:blipFill>
                <a:blip r:embed="rId2"/>
                <a:stretch>
                  <a:fillRect l="-667" t="-7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084BD0-A063-4513-B9FF-AC6E2F667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406F7B-86DF-4613-B663-C5915AFA74F8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54944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655D203-D04B-41E4-B4DA-69ED787B15C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73299" y="1466639"/>
            <a:ext cx="7143288" cy="4419600"/>
          </a:xfrm>
          <a:prstGeom prst="rect">
            <a:avLst/>
          </a:prstGeom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B91B2141-7957-4E8E-9DCD-CB35D276C223}"/>
              </a:ext>
            </a:extLst>
          </p:cNvPr>
          <p:cNvCxnSpPr>
            <a:cxnSpLocks/>
          </p:cNvCxnSpPr>
          <p:nvPr/>
        </p:nvCxnSpPr>
        <p:spPr>
          <a:xfrm>
            <a:off x="5272356" y="1497378"/>
            <a:ext cx="0" cy="4648200"/>
          </a:xfrm>
          <a:prstGeom prst="line">
            <a:avLst/>
          </a:prstGeom>
          <a:ln w="38100"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F292AFBC-D17B-4B18-90D7-6856B28149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z="3600" dirty="0"/>
              <a:t>The Relevant Charmonium Thresholds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EE6045-FEC5-4C2A-ADF9-F58597A269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406F7B-86DF-4613-B663-C5915AFA74F8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8661262-8B39-4D5B-A0B5-85D722911E16}"/>
              </a:ext>
            </a:extLst>
          </p:cNvPr>
          <p:cNvSpPr/>
          <p:nvPr/>
        </p:nvSpPr>
        <p:spPr>
          <a:xfrm>
            <a:off x="2362200" y="1888734"/>
            <a:ext cx="220980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D8F9BB5-E27C-4340-85A6-BDFC67610B60}"/>
              </a:ext>
            </a:extLst>
          </p:cNvPr>
          <p:cNvCxnSpPr>
            <a:cxnSpLocks/>
          </p:cNvCxnSpPr>
          <p:nvPr/>
        </p:nvCxnSpPr>
        <p:spPr>
          <a:xfrm>
            <a:off x="1014395" y="1488896"/>
            <a:ext cx="0" cy="46482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F571044-46F0-4C7B-A7EA-11B9E82F1004}"/>
              </a:ext>
            </a:extLst>
          </p:cNvPr>
          <p:cNvCxnSpPr>
            <a:cxnSpLocks/>
          </p:cNvCxnSpPr>
          <p:nvPr/>
        </p:nvCxnSpPr>
        <p:spPr>
          <a:xfrm>
            <a:off x="4442203" y="1488896"/>
            <a:ext cx="0" cy="46482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5F6AB66-84C5-471A-9D7C-6463D9D054AC}"/>
              </a:ext>
            </a:extLst>
          </p:cNvPr>
          <p:cNvCxnSpPr>
            <a:cxnSpLocks/>
          </p:cNvCxnSpPr>
          <p:nvPr/>
        </p:nvCxnSpPr>
        <p:spPr>
          <a:xfrm>
            <a:off x="4703852" y="1485473"/>
            <a:ext cx="0" cy="46482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CB77696-97D8-4431-95EF-12C1F1096233}"/>
              </a:ext>
            </a:extLst>
          </p:cNvPr>
          <p:cNvCxnSpPr>
            <a:cxnSpLocks/>
          </p:cNvCxnSpPr>
          <p:nvPr/>
        </p:nvCxnSpPr>
        <p:spPr>
          <a:xfrm>
            <a:off x="4936734" y="1485473"/>
            <a:ext cx="0" cy="4648200"/>
          </a:xfrm>
          <a:prstGeom prst="line">
            <a:avLst/>
          </a:prstGeom>
          <a:ln w="38100"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4E3E534-8353-4396-85EC-9238A0A2367B}"/>
              </a:ext>
            </a:extLst>
          </p:cNvPr>
          <p:cNvCxnSpPr>
            <a:cxnSpLocks/>
          </p:cNvCxnSpPr>
          <p:nvPr/>
        </p:nvCxnSpPr>
        <p:spPr>
          <a:xfrm>
            <a:off x="5984696" y="1495747"/>
            <a:ext cx="0" cy="4648200"/>
          </a:xfrm>
          <a:prstGeom prst="line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63DCEE2-9433-44CD-B92A-0D59FB6DC18A}"/>
              </a:ext>
            </a:extLst>
          </p:cNvPr>
          <p:cNvCxnSpPr>
            <a:cxnSpLocks/>
          </p:cNvCxnSpPr>
          <p:nvPr/>
        </p:nvCxnSpPr>
        <p:spPr>
          <a:xfrm>
            <a:off x="5216704" y="1499170"/>
            <a:ext cx="0" cy="4648200"/>
          </a:xfrm>
          <a:prstGeom prst="line">
            <a:avLst/>
          </a:prstGeom>
          <a:ln w="38100"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AA50AF0D-E758-429C-A481-37F961BB1396}"/>
              </a:ext>
            </a:extLst>
          </p:cNvPr>
          <p:cNvCxnSpPr>
            <a:cxnSpLocks/>
          </p:cNvCxnSpPr>
          <p:nvPr/>
        </p:nvCxnSpPr>
        <p:spPr>
          <a:xfrm>
            <a:off x="5531778" y="1495747"/>
            <a:ext cx="0" cy="4648200"/>
          </a:xfrm>
          <a:prstGeom prst="line">
            <a:avLst/>
          </a:prstGeom>
          <a:ln w="38100"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62055B5-0B34-4C0B-8EFC-EC9CEAD7F346}"/>
              </a:ext>
            </a:extLst>
          </p:cNvPr>
          <p:cNvCxnSpPr>
            <a:cxnSpLocks/>
          </p:cNvCxnSpPr>
          <p:nvPr/>
        </p:nvCxnSpPr>
        <p:spPr>
          <a:xfrm>
            <a:off x="5344274" y="1496175"/>
            <a:ext cx="0" cy="4648200"/>
          </a:xfrm>
          <a:prstGeom prst="line">
            <a:avLst/>
          </a:prstGeom>
          <a:ln w="38100"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7B58F873-254A-4378-B036-DDD84D266264}"/>
              </a:ext>
            </a:extLst>
          </p:cNvPr>
          <p:cNvCxnSpPr>
            <a:cxnSpLocks/>
          </p:cNvCxnSpPr>
          <p:nvPr/>
        </p:nvCxnSpPr>
        <p:spPr>
          <a:xfrm>
            <a:off x="5811748" y="1495747"/>
            <a:ext cx="0" cy="46482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1F44F948-140A-4E68-8182-C03410F9A835}"/>
              </a:ext>
            </a:extLst>
          </p:cNvPr>
          <p:cNvCxnSpPr>
            <a:cxnSpLocks/>
          </p:cNvCxnSpPr>
          <p:nvPr/>
        </p:nvCxnSpPr>
        <p:spPr>
          <a:xfrm>
            <a:off x="7325474" y="1495747"/>
            <a:ext cx="0" cy="46482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E7DFEF03-C708-4931-A2F6-111002F003D1}"/>
              </a:ext>
            </a:extLst>
          </p:cNvPr>
          <p:cNvCxnSpPr>
            <a:cxnSpLocks/>
          </p:cNvCxnSpPr>
          <p:nvPr/>
        </p:nvCxnSpPr>
        <p:spPr>
          <a:xfrm>
            <a:off x="6079734" y="1495747"/>
            <a:ext cx="0" cy="4648200"/>
          </a:xfrm>
          <a:prstGeom prst="line">
            <a:avLst/>
          </a:prstGeom>
          <a:ln w="38100"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B8EEB5A9-46F6-4FAF-A767-6560AEEE8B4F}"/>
              </a:ext>
            </a:extLst>
          </p:cNvPr>
          <p:cNvCxnSpPr>
            <a:cxnSpLocks/>
          </p:cNvCxnSpPr>
          <p:nvPr/>
        </p:nvCxnSpPr>
        <p:spPr>
          <a:xfrm>
            <a:off x="6330592" y="1495747"/>
            <a:ext cx="0" cy="4648200"/>
          </a:xfrm>
          <a:prstGeom prst="line">
            <a:avLst/>
          </a:prstGeom>
          <a:ln w="38100"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1E7636BD-5E58-46E0-8536-78D99867B241}"/>
              </a:ext>
            </a:extLst>
          </p:cNvPr>
          <p:cNvCxnSpPr>
            <a:cxnSpLocks/>
          </p:cNvCxnSpPr>
          <p:nvPr/>
        </p:nvCxnSpPr>
        <p:spPr>
          <a:xfrm>
            <a:off x="6481281" y="1495747"/>
            <a:ext cx="0" cy="46482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0F58752F-1720-41C3-9A1A-41853839C9FE}"/>
                  </a:ext>
                </a:extLst>
              </p:cNvPr>
              <p:cNvSpPr txBox="1"/>
              <p:nvPr/>
            </p:nvSpPr>
            <p:spPr>
              <a:xfrm>
                <a:off x="640122" y="6089625"/>
                <a:ext cx="74854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2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sz="12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12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𝜓</m:t>
                    </m:r>
                  </m:oMath>
                </a14:m>
                <a:r>
                  <a:rPr lang="en-US" sz="1200" dirty="0">
                    <a:solidFill>
                      <a:srgbClr val="FF0000"/>
                    </a:solidFill>
                  </a:rPr>
                  <a:t>-</a:t>
                </a:r>
                <a14:m>
                  <m:oMath xmlns:m="http://schemas.openxmlformats.org/officeDocument/2006/math">
                    <m:r>
                      <a:rPr lang="en-US" sz="1200" b="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sz="1200" b="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1200" b="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𝜓</m:t>
                    </m:r>
                  </m:oMath>
                </a14:m>
                <a:endParaRPr lang="en-US" sz="12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0F58752F-1720-41C3-9A1A-41853839C9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0122" y="6089625"/>
                <a:ext cx="748545" cy="276999"/>
              </a:xfrm>
              <a:prstGeom prst="rect">
                <a:avLst/>
              </a:prstGeom>
              <a:blipFill>
                <a:blip r:embed="rId3"/>
                <a:stretch>
                  <a:fillRect t="-4444" b="-1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5F738B1-D44C-4A65-B6D1-FFE0EF80329A}"/>
                  </a:ext>
                </a:extLst>
              </p:cNvPr>
              <p:cNvSpPr txBox="1"/>
              <p:nvPr/>
            </p:nvSpPr>
            <p:spPr>
              <a:xfrm>
                <a:off x="4000502" y="6089625"/>
                <a:ext cx="90412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2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sz="12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12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𝜓</m:t>
                    </m:r>
                  </m:oMath>
                </a14:m>
                <a:r>
                  <a:rPr lang="en-US" sz="1200" dirty="0">
                    <a:solidFill>
                      <a:srgbClr val="FF0000"/>
                    </a:solidFill>
                  </a:rPr>
                  <a:t>-</a:t>
                </a:r>
                <a14:m>
                  <m:oMath xmlns:m="http://schemas.openxmlformats.org/officeDocument/2006/math">
                    <m:r>
                      <a:rPr lang="en-US" sz="1200" b="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𝜓</m:t>
                    </m:r>
                    <m:r>
                      <a:rPr lang="en-US" sz="1200" b="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(2</m:t>
                    </m:r>
                    <m:r>
                      <a:rPr lang="en-US" sz="1200" b="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𝑆</m:t>
                    </m:r>
                    <m:r>
                      <a:rPr lang="en-US" sz="1200" b="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12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5F738B1-D44C-4A65-B6D1-FFE0EF8032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00502" y="6089625"/>
                <a:ext cx="904126" cy="276999"/>
              </a:xfrm>
              <a:prstGeom prst="rect">
                <a:avLst/>
              </a:prstGeom>
              <a:blipFill>
                <a:blip r:embed="rId4"/>
                <a:stretch>
                  <a:fillRect t="-4444" b="-1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AD65FA21-C6A3-49E6-9C0C-8C32A53C2F37}"/>
                  </a:ext>
                </a:extLst>
              </p:cNvPr>
              <p:cNvSpPr txBox="1"/>
              <p:nvPr/>
            </p:nvSpPr>
            <p:spPr>
              <a:xfrm>
                <a:off x="4394714" y="1208474"/>
                <a:ext cx="66595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2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e>
                      <m:sub>
                        <m:r>
                          <a:rPr lang="en-US" sz="1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lang="en-US" sz="1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1200" dirty="0">
                    <a:solidFill>
                      <a:srgbClr val="FF0000"/>
                    </a:solidFill>
                  </a:rPr>
                  <a:t>-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20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e>
                      <m:sub>
                        <m:r>
                          <a:rPr lang="en-US" sz="12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lang="en-US" sz="12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lang="en-US" sz="1200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AD65FA21-C6A3-49E6-9C0C-8C32A53C2F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94714" y="1208474"/>
                <a:ext cx="665952" cy="276999"/>
              </a:xfrm>
              <a:prstGeom prst="rect">
                <a:avLst/>
              </a:prstGeom>
              <a:blipFill>
                <a:blip r:embed="rId5"/>
                <a:stretch>
                  <a:fillRect t="-2174" b="-130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7D2E7D2A-B690-4BDA-8FA4-E55553B87043}"/>
                  </a:ext>
                </a:extLst>
              </p:cNvPr>
              <p:cNvSpPr txBox="1"/>
              <p:nvPr/>
            </p:nvSpPr>
            <p:spPr>
              <a:xfrm>
                <a:off x="5501111" y="1220462"/>
                <a:ext cx="66595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2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e>
                      <m:sub>
                        <m:r>
                          <a:rPr lang="en-US" sz="1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lang="en-US" sz="1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1200" dirty="0">
                    <a:solidFill>
                      <a:srgbClr val="FF0000"/>
                    </a:solidFill>
                  </a:rPr>
                  <a:t>-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20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e>
                      <m:sub>
                        <m:r>
                          <a:rPr lang="en-US" sz="12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lang="en-US" sz="12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endParaRPr lang="en-US" sz="1200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7D2E7D2A-B690-4BDA-8FA4-E55553B8704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1111" y="1220462"/>
                <a:ext cx="665952" cy="276999"/>
              </a:xfrm>
              <a:prstGeom prst="rect">
                <a:avLst/>
              </a:prstGeom>
              <a:blipFill>
                <a:blip r:embed="rId6"/>
                <a:stretch>
                  <a:fillRect t="-2174" b="-130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331D0DCC-1DA5-4F54-8D30-313139406B8C}"/>
                  </a:ext>
                </a:extLst>
              </p:cNvPr>
              <p:cNvSpPr txBox="1"/>
              <p:nvPr/>
            </p:nvSpPr>
            <p:spPr>
              <a:xfrm>
                <a:off x="6096674" y="6089624"/>
                <a:ext cx="90412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2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sz="12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12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𝜓</m:t>
                    </m:r>
                  </m:oMath>
                </a14:m>
                <a:r>
                  <a:rPr lang="en-US" sz="1200" dirty="0">
                    <a:solidFill>
                      <a:srgbClr val="FF0000"/>
                    </a:solidFill>
                  </a:rPr>
                  <a:t>-</a:t>
                </a:r>
                <a14:m>
                  <m:oMath xmlns:m="http://schemas.openxmlformats.org/officeDocument/2006/math">
                    <m:r>
                      <a:rPr lang="en-US" sz="1200" b="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𝜓</m:t>
                    </m:r>
                    <m:r>
                      <a:rPr lang="en-US" sz="1200" b="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(3</m:t>
                    </m:r>
                    <m:r>
                      <a:rPr lang="en-US" sz="1200" b="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𝑆</m:t>
                    </m:r>
                    <m:r>
                      <a:rPr lang="en-US" sz="1200" b="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12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331D0DCC-1DA5-4F54-8D30-313139406B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674" y="6089624"/>
                <a:ext cx="904126" cy="276999"/>
              </a:xfrm>
              <a:prstGeom prst="rect">
                <a:avLst/>
              </a:prstGeom>
              <a:blipFill>
                <a:blip r:embed="rId7"/>
                <a:stretch>
                  <a:fillRect t="-4444" b="-1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A9FE9D63-5578-4CA8-89C5-6576871B220D}"/>
                  </a:ext>
                </a:extLst>
              </p:cNvPr>
              <p:cNvSpPr txBox="1"/>
              <p:nvPr/>
            </p:nvSpPr>
            <p:spPr>
              <a:xfrm>
                <a:off x="7011074" y="1223885"/>
                <a:ext cx="65671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2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sz="12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sz="12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Ξ</m:t>
                            </m:r>
                          </m:e>
                        </m:acc>
                      </m:e>
                      <m:sub>
                        <m:r>
                          <a:rPr lang="en-US" sz="1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𝑐𝑐</m:t>
                        </m:r>
                      </m:sub>
                    </m:sSub>
                  </m:oMath>
                </a14:m>
                <a:r>
                  <a:rPr lang="en-US" sz="1200" dirty="0">
                    <a:solidFill>
                      <a:srgbClr val="FF0000"/>
                    </a:solidFill>
                  </a:rPr>
                  <a:t>-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20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20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Ξ</m:t>
                        </m:r>
                      </m:e>
                      <m:sub>
                        <m:r>
                          <a:rPr lang="en-US" sz="12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𝑐𝑐</m:t>
                        </m:r>
                      </m:sub>
                    </m:sSub>
                  </m:oMath>
                </a14:m>
                <a:endParaRPr lang="en-US" sz="1200" dirty="0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A9FE9D63-5578-4CA8-89C5-6576871B220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11074" y="1223885"/>
                <a:ext cx="656718" cy="276999"/>
              </a:xfrm>
              <a:prstGeom prst="rect">
                <a:avLst/>
              </a:prstGeom>
              <a:blipFill>
                <a:blip r:embed="rId8"/>
                <a:stretch>
                  <a:fillRect t="-4444" b="-1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7630A92D-95C8-4CE5-AF80-1424096DB885}"/>
              </a:ext>
            </a:extLst>
          </p:cNvPr>
          <p:cNvCxnSpPr>
            <a:cxnSpLocks/>
          </p:cNvCxnSpPr>
          <p:nvPr/>
        </p:nvCxnSpPr>
        <p:spPr>
          <a:xfrm>
            <a:off x="3484652" y="1495747"/>
            <a:ext cx="0" cy="4648200"/>
          </a:xfrm>
          <a:prstGeom prst="line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AAAD638C-768F-43B1-B61F-D9CF7CE8E00D}"/>
                  </a:ext>
                </a:extLst>
              </p:cNvPr>
              <p:cNvSpPr txBox="1"/>
              <p:nvPr/>
            </p:nvSpPr>
            <p:spPr>
              <a:xfrm>
                <a:off x="3161087" y="1218748"/>
                <a:ext cx="826445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200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𝜂</m:t>
                        </m:r>
                      </m:e>
                      <m:sub>
                        <m:r>
                          <a:rPr lang="en-US" sz="1200" b="0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sz="1200" dirty="0">
                    <a:solidFill>
                      <a:schemeClr val="accent2">
                        <a:lumMod val="75000"/>
                      </a:schemeClr>
                    </a:solidFill>
                  </a:rPr>
                  <a:t>-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200" i="1" dirty="0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i="1" dirty="0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𝜂</m:t>
                        </m:r>
                      </m:e>
                      <m:sub>
                        <m:r>
                          <a:rPr lang="en-US" sz="1200" b="0" i="1" dirty="0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US" sz="1200" b="0" i="1" dirty="0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(2</m:t>
                    </m:r>
                    <m:r>
                      <a:rPr lang="en-US" sz="1200" b="0" i="1" dirty="0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sz="1200" b="0" i="1" dirty="0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1200" dirty="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AAAD638C-768F-43B1-B61F-D9CF7CE8E00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61087" y="1218748"/>
                <a:ext cx="826445" cy="276999"/>
              </a:xfrm>
              <a:prstGeom prst="rect">
                <a:avLst/>
              </a:prstGeom>
              <a:blipFill>
                <a:blip r:embed="rId9"/>
                <a:stretch>
                  <a:fillRect t="-4444" b="-1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90C9F3AE-0C1F-4DEC-8416-CB410AB99E74}"/>
              </a:ext>
            </a:extLst>
          </p:cNvPr>
          <p:cNvCxnSpPr>
            <a:cxnSpLocks/>
          </p:cNvCxnSpPr>
          <p:nvPr/>
        </p:nvCxnSpPr>
        <p:spPr>
          <a:xfrm>
            <a:off x="4544943" y="1518279"/>
            <a:ext cx="0" cy="4648200"/>
          </a:xfrm>
          <a:prstGeom prst="line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1368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06B2ED-433C-40FC-8D86-5E6C535979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Any Solid Conclusions/Consensus?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4100A59-02AB-4E13-8B8E-C93707EFC9F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>
                  <a:buClr>
                    <a:schemeClr val="tx1"/>
                  </a:buClr>
                </a:pPr>
                <a14:m>
                  <m:oMath xmlns:m="http://schemas.openxmlformats.org/officeDocument/2006/math">
                    <m:r>
                      <a:rPr lang="en-US" sz="2000" b="1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𝑿</m:t>
                    </m:r>
                    <m:r>
                      <a:rPr lang="en-US" sz="2000" b="1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b="1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𝟔𝟗𝟎𝟎</m:t>
                    </m:r>
                    <m:r>
                      <a:rPr lang="en-US" sz="2000" b="1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b="1" dirty="0"/>
                  <a:t> </a:t>
                </a:r>
                <a:r>
                  <a:rPr lang="en-US" sz="2000" dirty="0"/>
                  <a:t>seems to be </a:t>
                </a:r>
                <a:r>
                  <a:rPr lang="en-US" sz="2000" dirty="0">
                    <a:solidFill>
                      <a:srgbClr val="008000"/>
                    </a:solidFill>
                  </a:rPr>
                  <a:t>genuine resonance</a:t>
                </a:r>
                <a:r>
                  <a:rPr lang="en-US" sz="2000" dirty="0"/>
                  <a:t>, even within the presence of multiple </a:t>
                </a:r>
                <a:r>
                  <a:rPr lang="en-US" sz="2000" dirty="0">
                    <a:solidFill>
                      <a:srgbClr val="008000"/>
                    </a:solidFill>
                  </a:rPr>
                  <a:t>threshold effects </a:t>
                </a:r>
                <a:r>
                  <a:rPr lang="en-US" sz="2000" dirty="0"/>
                  <a:t>that can explain other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𝑐</m:t>
                    </m:r>
                    <m:acc>
                      <m:accPr>
                        <m:chr m:val="̅"/>
                        <m:ctrlPr>
                          <a:rPr lang="en-US" sz="20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acc>
                    <m:r>
                      <a:rPr lang="en-US" sz="20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𝑐</m:t>
                    </m:r>
                    <m:acc>
                      <m:accPr>
                        <m:chr m:val="̅"/>
                        <m:ctrlPr>
                          <a:rPr lang="en-US" sz="20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acc>
                    <m:r>
                      <a:rPr lang="en-US" sz="20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/>
                  <a:t>structure</a:t>
                </a:r>
                <a:br>
                  <a:rPr lang="en-US" sz="2000" dirty="0"/>
                </a:br>
                <a:r>
                  <a:rPr lang="en-US" sz="2000" dirty="0"/>
                  <a:t>[</a:t>
                </a:r>
                <a:r>
                  <a:rPr lang="en-US" sz="2000" i="1" dirty="0"/>
                  <a:t>e.g., </a:t>
                </a:r>
                <a:r>
                  <a:rPr lang="en-US" sz="2000" dirty="0">
                    <a:solidFill>
                      <a:srgbClr val="996633"/>
                    </a:solidFill>
                    <a:latin typeface="Calibri" panose="020F0502020204030204" pitchFamily="34" charset="0"/>
                    <a:ea typeface="Calibri" panose="020F0502020204030204" pitchFamily="34" charset="0"/>
                  </a:rPr>
                  <a:t>X.-K. Dong, V. </a:t>
                </a:r>
                <a:r>
                  <a:rPr lang="en-US" sz="2000" dirty="0" err="1">
                    <a:solidFill>
                      <a:srgbClr val="996633"/>
                    </a:solidFill>
                    <a:latin typeface="Calibri" panose="020F0502020204030204" pitchFamily="34" charset="0"/>
                    <a:ea typeface="Calibri" panose="020F0502020204030204" pitchFamily="34" charset="0"/>
                  </a:rPr>
                  <a:t>Baru</a:t>
                </a:r>
                <a:r>
                  <a:rPr lang="en-US" sz="2000" dirty="0">
                    <a:solidFill>
                      <a:srgbClr val="996633"/>
                    </a:solidFill>
                    <a:latin typeface="Calibri" panose="020F0502020204030204" pitchFamily="34" charset="0"/>
                    <a:ea typeface="Calibri" panose="020F0502020204030204" pitchFamily="34" charset="0"/>
                  </a:rPr>
                  <a:t>, F.-K. Guo, C. </a:t>
                </a:r>
                <a:r>
                  <a:rPr lang="en-US" sz="2000" dirty="0" err="1">
                    <a:solidFill>
                      <a:srgbClr val="996633"/>
                    </a:solidFill>
                    <a:latin typeface="Calibri" panose="020F0502020204030204" pitchFamily="34" charset="0"/>
                    <a:ea typeface="Calibri" panose="020F0502020204030204" pitchFamily="34" charset="0"/>
                  </a:rPr>
                  <a:t>Hanhart</a:t>
                </a:r>
                <a:r>
                  <a:rPr lang="en-US" sz="2000" dirty="0">
                    <a:solidFill>
                      <a:srgbClr val="996633"/>
                    </a:solidFill>
                    <a:latin typeface="Calibri" panose="020F0502020204030204" pitchFamily="34" charset="0"/>
                    <a:ea typeface="Calibri" panose="020F0502020204030204" pitchFamily="34" charset="0"/>
                  </a:rPr>
                  <a:t>, and A. </a:t>
                </a:r>
                <a:r>
                  <a:rPr lang="en-US" sz="2000" dirty="0" err="1">
                    <a:solidFill>
                      <a:srgbClr val="996633"/>
                    </a:solidFill>
                    <a:latin typeface="Calibri" panose="020F0502020204030204" pitchFamily="34" charset="0"/>
                    <a:ea typeface="Calibri" panose="020F0502020204030204" pitchFamily="34" charset="0"/>
                  </a:rPr>
                  <a:t>Nefediev</a:t>
                </a:r>
                <a:r>
                  <a:rPr lang="en-US" sz="2000" dirty="0">
                    <a:solidFill>
                      <a:srgbClr val="996633"/>
                    </a:solidFill>
                    <a:latin typeface="Calibri" panose="020F0502020204030204" pitchFamily="34" charset="0"/>
                    <a:ea typeface="Calibri" panose="020F0502020204030204" pitchFamily="34" charset="0"/>
                  </a:rPr>
                  <a:t> [2009.07795]</a:t>
                </a:r>
                <a:r>
                  <a:rPr lang="en-US" sz="2000" dirty="0">
                    <a:latin typeface="Calibri" panose="020F0502020204030204" pitchFamily="34" charset="0"/>
                    <a:ea typeface="Calibri" panose="020F0502020204030204" pitchFamily="34" charset="0"/>
                  </a:rPr>
                  <a:t>;</a:t>
                </a:r>
                <a:r>
                  <a:rPr lang="en-US" sz="2000" dirty="0">
                    <a:solidFill>
                      <a:srgbClr val="996633"/>
                    </a:solidFill>
                    <a:latin typeface="Calibri" panose="020F0502020204030204" pitchFamily="34" charset="0"/>
                    <a:ea typeface="Calibri" panose="020F0502020204030204" pitchFamily="34" charset="0"/>
                  </a:rPr>
                  <a:t> Z.-H. Guo and J.A. </a:t>
                </a:r>
                <a:r>
                  <a:rPr lang="en-US" sz="2000" dirty="0" err="1">
                    <a:solidFill>
                      <a:srgbClr val="996633"/>
                    </a:solidFill>
                    <a:latin typeface="Calibri" panose="020F0502020204030204" pitchFamily="34" charset="0"/>
                    <a:ea typeface="Calibri" panose="020F0502020204030204" pitchFamily="34" charset="0"/>
                  </a:rPr>
                  <a:t>Oller</a:t>
                </a:r>
                <a:r>
                  <a:rPr lang="en-US" sz="2000" dirty="0">
                    <a:solidFill>
                      <a:srgbClr val="996633"/>
                    </a:solidFill>
                    <a:latin typeface="Calibri" panose="020F0502020204030204" pitchFamily="34" charset="0"/>
                    <a:ea typeface="Calibri" panose="020F0502020204030204" pitchFamily="34" charset="0"/>
                  </a:rPr>
                  <a:t>, Phys. Rev. D </a:t>
                </a:r>
                <a:r>
                  <a:rPr lang="en-US" sz="2000" b="1" dirty="0">
                    <a:solidFill>
                      <a:srgbClr val="996633"/>
                    </a:solidFill>
                    <a:latin typeface="Calibri" panose="020F0502020204030204" pitchFamily="34" charset="0"/>
                    <a:ea typeface="Calibri" panose="020F0502020204030204" pitchFamily="34" charset="0"/>
                  </a:rPr>
                  <a:t>103</a:t>
                </a:r>
                <a:r>
                  <a:rPr lang="en-US" sz="2000" dirty="0">
                    <a:solidFill>
                      <a:srgbClr val="996633"/>
                    </a:solidFill>
                    <a:latin typeface="Calibri" panose="020F0502020204030204" pitchFamily="34" charset="0"/>
                    <a:ea typeface="Calibri" panose="020F0502020204030204" pitchFamily="34" charset="0"/>
                  </a:rPr>
                  <a:t>, 034024 (2020)</a:t>
                </a:r>
                <a:r>
                  <a:rPr lang="en-US" sz="2000" dirty="0">
                    <a:latin typeface="Calibri" panose="020F0502020204030204" pitchFamily="34" charset="0"/>
                    <a:ea typeface="Calibri" panose="020F0502020204030204" pitchFamily="34" charset="0"/>
                  </a:rPr>
                  <a:t>]</a:t>
                </a:r>
              </a:p>
              <a:p>
                <a:pPr>
                  <a:buClr>
                    <a:schemeClr val="tx1"/>
                  </a:buClr>
                </a:pPr>
                <a:r>
                  <a:rPr lang="en-US" sz="2000" dirty="0">
                    <a:latin typeface="Calibri" panose="020F0502020204030204" pitchFamily="34" charset="0"/>
                  </a:rPr>
                  <a:t>Others (</a:t>
                </a:r>
                <a:r>
                  <a:rPr lang="en-US" sz="2000" i="1" dirty="0">
                    <a:latin typeface="Calibri" panose="020F0502020204030204" pitchFamily="34" charset="0"/>
                  </a:rPr>
                  <a:t>e.g.</a:t>
                </a:r>
                <a:r>
                  <a:rPr lang="en-US" sz="2000" dirty="0">
                    <a:latin typeface="Calibri" panose="020F0502020204030204" pitchFamily="34" charset="0"/>
                  </a:rPr>
                  <a:t>, </a:t>
                </a:r>
                <a:r>
                  <a:rPr lang="en-US" sz="2000" dirty="0">
                    <a:solidFill>
                      <a:srgbClr val="996633"/>
                    </a:solidFill>
                    <a:latin typeface="Calibri" panose="020F0502020204030204" pitchFamily="34" charset="0"/>
                    <a:ea typeface="Calibri" panose="020F0502020204030204" pitchFamily="34" charset="0"/>
                  </a:rPr>
                  <a:t>J.-Z. Wang, X. Liu, and T. </a:t>
                </a:r>
                <a:r>
                  <a:rPr lang="en-US" sz="2000" dirty="0" err="1">
                    <a:solidFill>
                      <a:srgbClr val="996633"/>
                    </a:solidFill>
                    <a:latin typeface="Calibri" panose="020F0502020204030204" pitchFamily="34" charset="0"/>
                    <a:ea typeface="Calibri" panose="020F0502020204030204" pitchFamily="34" charset="0"/>
                  </a:rPr>
                  <a:t>Matsuki</a:t>
                </a:r>
                <a:r>
                  <a:rPr lang="en-US" sz="2000" dirty="0">
                    <a:solidFill>
                      <a:srgbClr val="996633"/>
                    </a:solidFill>
                    <a:latin typeface="Calibri" panose="020F0502020204030204" pitchFamily="34" charset="0"/>
                    <a:ea typeface="Calibri" panose="020F0502020204030204" pitchFamily="34" charset="0"/>
                  </a:rPr>
                  <a:t> [2008.07430]</a:t>
                </a:r>
                <a:r>
                  <a:rPr lang="en-US" sz="2000" dirty="0">
                    <a:latin typeface="Calibri" panose="020F0502020204030204" pitchFamily="34" charset="0"/>
                    <a:ea typeface="Calibri" panose="020F0502020204030204" pitchFamily="34" charset="0"/>
                  </a:rPr>
                  <a:t>)</a:t>
                </a:r>
                <a:r>
                  <a:rPr lang="en-US" sz="2000" dirty="0">
                    <a:solidFill>
                      <a:srgbClr val="996633"/>
                    </a:solidFill>
                    <a:latin typeface="Calibri" panose="020F0502020204030204" pitchFamily="34" charset="0"/>
                    <a:ea typeface="Calibri" panose="020F0502020204030204" pitchFamily="34" charset="0"/>
                  </a:rPr>
                  <a:t> </a:t>
                </a:r>
                <a:r>
                  <a:rPr lang="en-US" sz="2000" dirty="0">
                    <a:latin typeface="Calibri" panose="020F0502020204030204" pitchFamily="34" charset="0"/>
                  </a:rPr>
                  <a:t>suggest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US" sz="2000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(6900)</m:t>
                    </m:r>
                  </m:oMath>
                </a14:m>
                <a:r>
                  <a:rPr lang="en-US" sz="2000" dirty="0">
                    <a:solidFill>
                      <a:srgbClr val="0000FF"/>
                    </a:solidFill>
                  </a:rPr>
                  <a:t> </a:t>
                </a:r>
                <a:r>
                  <a:rPr lang="en-US" sz="2000" dirty="0"/>
                  <a:t>itself might be generated by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lang="en-US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2000" dirty="0"/>
                  <a:t>-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e>
                      <m:sub>
                        <m:r>
                          <a:rPr lang="en-US" sz="2000" b="0" i="1" dirty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lang="en-US" sz="2000" b="0" i="1" dirty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000" dirty="0"/>
                  <a:t> </a:t>
                </a:r>
                <a:r>
                  <a:rPr lang="en-US" sz="2000" dirty="0">
                    <a:solidFill>
                      <a:srgbClr val="008000"/>
                    </a:solidFill>
                  </a:rPr>
                  <a:t>threshold</a:t>
                </a:r>
              </a:p>
              <a:p>
                <a:pPr>
                  <a:buClr>
                    <a:schemeClr val="tx1"/>
                  </a:buClr>
                </a:pPr>
                <a:r>
                  <a:rPr lang="en-US" sz="2000" dirty="0">
                    <a:solidFill>
                      <a:srgbClr val="7030A0"/>
                    </a:solidFill>
                  </a:rPr>
                  <a:t>Virtually all models </a:t>
                </a:r>
                <a:r>
                  <a:rPr lang="en-US" sz="2000" dirty="0"/>
                  <a:t>predict </a:t>
                </a:r>
                <a:r>
                  <a:rPr lang="en-US" sz="2000" dirty="0">
                    <a:solidFill>
                      <a:srgbClr val="008000"/>
                    </a:solidFill>
                  </a:rPr>
                  <a:t>ground-state</a:t>
                </a:r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2000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𝑆</m:t>
                    </m:r>
                  </m:oMath>
                </a14:m>
                <a:r>
                  <a:rPr lang="en-US" sz="2000" dirty="0"/>
                  <a:t> </a:t>
                </a:r>
                <a:r>
                  <a:rPr lang="en-US" sz="2000" dirty="0">
                    <a:solidFill>
                      <a:srgbClr val="008000"/>
                    </a:solidFill>
                  </a:rPr>
                  <a:t>resonances </a:t>
                </a:r>
                <a:r>
                  <a:rPr lang="en-US" sz="2000" dirty="0"/>
                  <a:t>to be </a:t>
                </a:r>
                <a:r>
                  <a:rPr lang="en-US" sz="2000" dirty="0">
                    <a:solidFill>
                      <a:srgbClr val="7030A0"/>
                    </a:solidFill>
                  </a:rPr>
                  <a:t>much lower </a:t>
                </a:r>
                <a:r>
                  <a:rPr lang="en-US" sz="2000" dirty="0"/>
                  <a:t>than </a:t>
                </a:r>
                <a14:m>
                  <m:oMath xmlns:m="http://schemas.openxmlformats.org/officeDocument/2006/math">
                    <m:r>
                      <a:rPr lang="en-US" sz="2000" i="1" dirty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US" sz="2000" i="1" dirty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(6900)</m:t>
                    </m:r>
                  </m:oMath>
                </a14:m>
                <a:r>
                  <a:rPr lang="en-US" sz="2000" dirty="0"/>
                  <a:t>, typically from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6.0</m:t>
                    </m:r>
                  </m:oMath>
                </a14:m>
                <a:r>
                  <a:rPr lang="en-US" sz="2000" dirty="0"/>
                  <a:t>-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6.4 </m:t>
                    </m:r>
                    <m:r>
                      <m:rPr>
                        <m:sty m:val="p"/>
                      </m:rPr>
                      <a:rPr lang="en-US" sz="2000" i="0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GeV</m:t>
                    </m:r>
                    <m:r>
                      <a:rPr lang="en-US" sz="2000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/>
                  <a:t>(ever since </a:t>
                </a:r>
                <a:r>
                  <a:rPr lang="en-US" sz="2000" dirty="0">
                    <a:solidFill>
                      <a:srgbClr val="996633"/>
                    </a:solidFill>
                  </a:rPr>
                  <a:t>Iwasaki [1975]</a:t>
                </a:r>
                <a:r>
                  <a:rPr lang="en-US" sz="2000" dirty="0"/>
                  <a:t>)</a:t>
                </a:r>
              </a:p>
              <a:p>
                <a:pPr>
                  <a:buClr>
                    <a:schemeClr val="tx1"/>
                  </a:buClr>
                </a:pPr>
                <a:r>
                  <a:rPr lang="en-US" sz="2000" dirty="0"/>
                  <a:t>Then is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US" sz="2000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(6900)</m:t>
                    </m:r>
                    <m:r>
                      <a:rPr lang="en-US" sz="2000" dirty="0">
                        <a:latin typeface="Cambria Math" panose="02040503050406030204" pitchFamily="18" charset="0"/>
                      </a:rPr>
                      <m:t>…</m:t>
                    </m:r>
                  </m:oMath>
                </a14:m>
                <a:br>
                  <a:rPr lang="en-US" sz="2000" dirty="0"/>
                </a:br>
                <a:r>
                  <a:rPr lang="en-US" sz="2000" dirty="0"/>
                  <a:t>a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2000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𝑃</m:t>
                    </m:r>
                  </m:oMath>
                </a14:m>
                <a:r>
                  <a:rPr lang="en-US" sz="2000" dirty="0"/>
                  <a:t> </a:t>
                </a:r>
                <a:r>
                  <a:rPr lang="en-US" sz="2000" dirty="0">
                    <a:solidFill>
                      <a:srgbClr val="008000"/>
                    </a:solidFill>
                  </a:rPr>
                  <a:t>state</a:t>
                </a:r>
                <a:r>
                  <a:rPr lang="en-US" sz="2000" dirty="0"/>
                  <a:t> (</a:t>
                </a:r>
                <a:r>
                  <a:rPr lang="en-US" sz="2000" i="1" dirty="0"/>
                  <a:t>e.g.</a:t>
                </a:r>
                <a:r>
                  <a:rPr lang="en-US" sz="2000" dirty="0"/>
                  <a:t>, </a:t>
                </a:r>
                <a:r>
                  <a:rPr lang="en-US" sz="2000" dirty="0">
                    <a:solidFill>
                      <a:srgbClr val="996633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M.-S. Liu, F.-X. Liu, X.-H. Zhong, and Q. Zhao [2006.11952]</a:t>
                </a:r>
                <a:r>
                  <a:rPr lang="en-US" sz="2000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)</a:t>
                </a:r>
                <a:br>
                  <a:rPr lang="en-US" sz="2000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</a:br>
                <a:r>
                  <a:rPr lang="en-US" sz="2000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or a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2</m:t>
                    </m:r>
                    <m:r>
                      <a:rPr lang="en-US" sz="2000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𝑆</m:t>
                    </m:r>
                  </m:oMath>
                </a14:m>
                <a:r>
                  <a:rPr lang="en-US" sz="2000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en-US" sz="2000" dirty="0">
                    <a:solidFill>
                      <a:srgbClr val="008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state</a:t>
                </a:r>
                <a:r>
                  <a:rPr lang="en-US" sz="2000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[</a:t>
                </a:r>
                <a:r>
                  <a:rPr lang="en-US" sz="2000" i="1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e.g.</a:t>
                </a:r>
                <a:r>
                  <a:rPr lang="en-US" sz="2000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, </a:t>
                </a:r>
                <a:r>
                  <a:rPr lang="en-US" sz="2000" dirty="0">
                    <a:solidFill>
                      <a:srgbClr val="996633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J.F. Giron and RFL, Phys. Rev. D </a:t>
                </a:r>
                <a:r>
                  <a:rPr lang="en-US" sz="2000" b="1" dirty="0">
                    <a:solidFill>
                      <a:srgbClr val="996633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102</a:t>
                </a:r>
                <a:r>
                  <a:rPr lang="en-US" sz="2000" dirty="0">
                    <a:solidFill>
                      <a:srgbClr val="996633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, 074003 (2020)</a:t>
                </a:r>
                <a:r>
                  <a:rPr lang="en-US" sz="2000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;</a:t>
                </a:r>
                <a:br>
                  <a:rPr lang="en-US" sz="2000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</a:br>
                <a:r>
                  <a:rPr lang="en-US" sz="2000" dirty="0">
                    <a:solidFill>
                      <a:srgbClr val="996633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M. Karliner and J.L. Rosner, Phys. Rev. D </a:t>
                </a:r>
                <a:r>
                  <a:rPr lang="en-US" sz="2000" b="1" dirty="0">
                    <a:solidFill>
                      <a:srgbClr val="996633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102</a:t>
                </a:r>
                <a:r>
                  <a:rPr lang="en-US" sz="2000" dirty="0">
                    <a:solidFill>
                      <a:srgbClr val="996633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, 114039 (2020)</a:t>
                </a:r>
                <a:r>
                  <a:rPr lang="en-US" sz="2000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]?</a:t>
                </a:r>
                <a:br>
                  <a:rPr lang="en-US" sz="2000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</a:br>
                <a:r>
                  <a:rPr lang="en-US" sz="2000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(Measuring </a:t>
                </a:r>
                <a:r>
                  <a:rPr lang="en-US" sz="2000" dirty="0">
                    <a:solidFill>
                      <a:srgbClr val="008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parity</a:t>
                </a:r>
                <a:r>
                  <a:rPr lang="en-US" sz="2000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will answer this question)</a:t>
                </a:r>
                <a:endParaRPr lang="en-US" sz="2000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4100A59-02AB-4E13-8B8E-C93707EFC9F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67" t="-809" r="-4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AE1B92-E6E3-4BB8-9070-13C350278C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406F7B-86DF-4613-B663-C5915AFA74F8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2215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06B2ED-433C-40FC-8D86-5E6C535979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Any Solid Conclusions/Consensus?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4100A59-02AB-4E13-8B8E-C93707EFC9F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>
                  <a:buClr>
                    <a:schemeClr val="tx1"/>
                  </a:buClr>
                </a:pPr>
                <a:r>
                  <a:rPr lang="en-US" sz="2000" b="1" dirty="0"/>
                  <a:t>The </a:t>
                </a:r>
                <a:r>
                  <a:rPr lang="en-US" sz="2000" b="1" dirty="0">
                    <a:solidFill>
                      <a:srgbClr val="7030A0"/>
                    </a:solidFill>
                  </a:rPr>
                  <a:t>broad structure </a:t>
                </a:r>
                <a:r>
                  <a:rPr lang="en-US" sz="2000" b="1" dirty="0"/>
                  <a:t>around </a:t>
                </a:r>
                <a14:m>
                  <m:oMath xmlns:m="http://schemas.openxmlformats.org/officeDocument/2006/math">
                    <m:r>
                      <a:rPr lang="en-US" sz="2000" b="1" i="1" dirty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𝟔𝟒𝟎𝟎</m:t>
                    </m:r>
                  </m:oMath>
                </a14:m>
                <a:r>
                  <a:rPr lang="en-US" sz="2000" b="1" dirty="0">
                    <a:solidFill>
                      <a:srgbClr val="0000FF"/>
                    </a:solidFill>
                  </a:rPr>
                  <a:t>-</a:t>
                </a:r>
                <a14:m>
                  <m:oMath xmlns:m="http://schemas.openxmlformats.org/officeDocument/2006/math">
                    <m:r>
                      <a:rPr lang="en-US" sz="2000" b="1" i="1" dirty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𝟔𝟓𝟎𝟎</m:t>
                    </m:r>
                  </m:oMath>
                </a14:m>
                <a:r>
                  <a:rPr lang="en-US" sz="2000" b="1" dirty="0">
                    <a:solidFill>
                      <a:srgbClr val="0000FF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b="1" i="1" dirty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𝐌𝐞𝐕</m:t>
                    </m:r>
                  </m:oMath>
                </a14:m>
                <a:r>
                  <a:rPr lang="en-US" sz="2000" b="1" dirty="0">
                    <a:solidFill>
                      <a:srgbClr val="0000FF"/>
                    </a:solidFill>
                  </a:rPr>
                  <a:t> </a:t>
                </a:r>
                <a:r>
                  <a:rPr lang="en-US" sz="2000" dirty="0"/>
                  <a:t>is about the </a:t>
                </a:r>
                <a:r>
                  <a:rPr lang="en-US" sz="2000" dirty="0">
                    <a:solidFill>
                      <a:srgbClr val="7030A0"/>
                    </a:solidFill>
                  </a:rPr>
                  <a:t>upper limit </a:t>
                </a:r>
                <a:r>
                  <a:rPr lang="en-US" sz="2000" dirty="0"/>
                  <a:t>of where models predict</a:t>
                </a:r>
                <a:r>
                  <a:rPr lang="en-US" sz="2000" dirty="0">
                    <a:solidFill>
                      <a:srgbClr val="0000FF"/>
                    </a:solidFill>
                  </a:rPr>
                  <a:t> </a:t>
                </a:r>
                <a:r>
                  <a:rPr lang="en-US" sz="2000" dirty="0">
                    <a:solidFill>
                      <a:srgbClr val="008000"/>
                    </a:solidFill>
                  </a:rPr>
                  <a:t>ground-states</a:t>
                </a:r>
                <a:r>
                  <a:rPr lang="en-US" sz="2000" dirty="0">
                    <a:solidFill>
                      <a:srgbClr val="0000FF"/>
                    </a:solidFill>
                  </a:rPr>
                  <a:t> </a:t>
                </a:r>
                <a:r>
                  <a:rPr lang="en-US" sz="2000" dirty="0"/>
                  <a:t>(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2000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𝑆</m:t>
                    </m:r>
                  </m:oMath>
                </a14:m>
                <a:r>
                  <a:rPr lang="en-US" sz="2000" dirty="0"/>
                  <a:t>) to occur</a:t>
                </a:r>
                <a:br>
                  <a:rPr lang="en-US" sz="2000" dirty="0">
                    <a:solidFill>
                      <a:srgbClr val="0000FF"/>
                    </a:solidFill>
                  </a:rPr>
                </a:br>
                <a:r>
                  <a:rPr lang="en-US" sz="2000" dirty="0"/>
                  <a:t>(</a:t>
                </a:r>
                <a:r>
                  <a:rPr lang="en-US" sz="2000" i="1" dirty="0"/>
                  <a:t>e.g., </a:t>
                </a:r>
                <a:r>
                  <a:rPr lang="en-US" sz="2000" dirty="0">
                    <a:solidFill>
                      <a:srgbClr val="996633"/>
                    </a:solidFill>
                    <a:latin typeface="Calibri" panose="020F0502020204030204" pitchFamily="34" charset="0"/>
                    <a:ea typeface="Calibri" panose="020F0502020204030204" pitchFamily="34" charset="0"/>
                  </a:rPr>
                  <a:t>B.-C. Yang, L. Tang, and C.-F. </a:t>
                </a:r>
                <a:r>
                  <a:rPr lang="en-US" sz="2000" dirty="0" err="1">
                    <a:solidFill>
                      <a:srgbClr val="996633"/>
                    </a:solidFill>
                    <a:latin typeface="Calibri" panose="020F0502020204030204" pitchFamily="34" charset="0"/>
                    <a:ea typeface="Calibri" panose="020F0502020204030204" pitchFamily="34" charset="0"/>
                  </a:rPr>
                  <a:t>Qiao</a:t>
                </a:r>
                <a:r>
                  <a:rPr lang="en-US" sz="2000" dirty="0">
                    <a:solidFill>
                      <a:srgbClr val="996633"/>
                    </a:solidFill>
                    <a:latin typeface="Calibri" panose="020F0502020204030204" pitchFamily="34" charset="0"/>
                    <a:ea typeface="Calibri" panose="020F0502020204030204" pitchFamily="34" charset="0"/>
                  </a:rPr>
                  <a:t>, [2012.04463]</a:t>
                </a:r>
                <a:r>
                  <a:rPr lang="en-US" sz="2000" dirty="0">
                    <a:latin typeface="Calibri" panose="020F0502020204030204" pitchFamily="34" charset="0"/>
                    <a:ea typeface="Calibri" panose="020F0502020204030204" pitchFamily="34" charset="0"/>
                  </a:rPr>
                  <a:t>;</a:t>
                </a:r>
                <a:br>
                  <a:rPr lang="en-US" sz="2000" dirty="0">
                    <a:latin typeface="Calibri" panose="020F0502020204030204" pitchFamily="34" charset="0"/>
                    <a:ea typeface="Calibri" panose="020F0502020204030204" pitchFamily="34" charset="0"/>
                  </a:rPr>
                </a:br>
                <a:r>
                  <a:rPr lang="en-US" sz="2000" dirty="0">
                    <a:solidFill>
                      <a:srgbClr val="996633"/>
                    </a:solidFill>
                    <a:latin typeface="Calibri" panose="020F0502020204030204" pitchFamily="34" charset="0"/>
                    <a:ea typeface="Calibri" panose="020F0502020204030204" pitchFamily="34" charset="0"/>
                  </a:rPr>
                  <a:t>Z. Zhao, K. Xu, A. </a:t>
                </a:r>
                <a:r>
                  <a:rPr lang="en-US" sz="2000" dirty="0" err="1">
                    <a:solidFill>
                      <a:srgbClr val="996633"/>
                    </a:solidFill>
                    <a:latin typeface="Calibri" panose="020F0502020204030204" pitchFamily="34" charset="0"/>
                    <a:ea typeface="Calibri" panose="020F0502020204030204" pitchFamily="34" charset="0"/>
                  </a:rPr>
                  <a:t>Kaewsnod</a:t>
                </a:r>
                <a:r>
                  <a:rPr lang="en-US" sz="2000" dirty="0">
                    <a:solidFill>
                      <a:srgbClr val="996633"/>
                    </a:solidFill>
                    <a:latin typeface="Calibri" panose="020F0502020204030204" pitchFamily="34" charset="0"/>
                    <a:ea typeface="Calibri" panose="020F0502020204030204" pitchFamily="34" charset="0"/>
                  </a:rPr>
                  <a:t>, X. Liu, and A </a:t>
                </a:r>
                <a:r>
                  <a:rPr lang="en-US" sz="2000" dirty="0" err="1">
                    <a:solidFill>
                      <a:srgbClr val="996633"/>
                    </a:solidFill>
                    <a:latin typeface="Calibri" panose="020F0502020204030204" pitchFamily="34" charset="0"/>
                    <a:ea typeface="Calibri" panose="020F0502020204030204" pitchFamily="34" charset="0"/>
                  </a:rPr>
                  <a:t>Limphirat</a:t>
                </a:r>
                <a:r>
                  <a:rPr lang="en-US" sz="2000" dirty="0">
                    <a:solidFill>
                      <a:srgbClr val="996633"/>
                    </a:solidFill>
                    <a:latin typeface="Calibri" panose="020F0502020204030204" pitchFamily="34" charset="0"/>
                    <a:ea typeface="Calibri" panose="020F0502020204030204" pitchFamily="34" charset="0"/>
                  </a:rPr>
                  <a:t>, [2012.15554]</a:t>
                </a:r>
                <a:r>
                  <a:rPr lang="en-US" sz="2000" dirty="0">
                    <a:latin typeface="Calibri" panose="020F0502020204030204" pitchFamily="34" charset="0"/>
                    <a:ea typeface="Calibri" panose="020F0502020204030204" pitchFamily="34" charset="0"/>
                  </a:rPr>
                  <a:t>)</a:t>
                </a:r>
                <a:endParaRPr lang="en-US" sz="2000" i="1" dirty="0"/>
              </a:p>
              <a:p>
                <a:pPr>
                  <a:buClr>
                    <a:schemeClr val="tx1"/>
                  </a:buClr>
                </a:pPr>
                <a:r>
                  <a:rPr lang="en-US" sz="2000" dirty="0" err="1">
                    <a:solidFill>
                      <a:srgbClr val="FF0000"/>
                    </a:solidFill>
                  </a:rPr>
                  <a:t>LHCb’s</a:t>
                </a:r>
                <a:r>
                  <a:rPr lang="en-US" sz="2000" dirty="0">
                    <a:solidFill>
                      <a:srgbClr val="FF0000"/>
                    </a:solidFill>
                  </a:rPr>
                  <a:t> Model I </a:t>
                </a:r>
                <a:r>
                  <a:rPr lang="en-US" sz="2000" dirty="0"/>
                  <a:t>[</a:t>
                </a:r>
                <a:r>
                  <a:rPr lang="en-US" sz="2000" dirty="0">
                    <a:solidFill>
                      <a:srgbClr val="996633"/>
                    </a:solidFill>
                  </a:rPr>
                  <a:t>Sci. Bull. </a:t>
                </a:r>
                <a:r>
                  <a:rPr lang="en-US" sz="2000" b="1" dirty="0">
                    <a:solidFill>
                      <a:srgbClr val="996633"/>
                    </a:solidFill>
                  </a:rPr>
                  <a:t>65</a:t>
                </a:r>
                <a:r>
                  <a:rPr lang="en-US" sz="2000" dirty="0">
                    <a:solidFill>
                      <a:srgbClr val="996633"/>
                    </a:solidFill>
                  </a:rPr>
                  <a:t>, 1983 (2020)</a:t>
                </a:r>
                <a:r>
                  <a:rPr lang="en-US" sz="2000" dirty="0"/>
                  <a:t>]:</a:t>
                </a:r>
                <a:br>
                  <a:rPr lang="en-US" sz="2000" dirty="0">
                    <a:solidFill>
                      <a:srgbClr val="996633"/>
                    </a:solidFill>
                  </a:rPr>
                </a:br>
                <a:r>
                  <a:rPr lang="en-US" sz="2000" dirty="0">
                    <a:solidFill>
                      <a:srgbClr val="7030A0"/>
                    </a:solidFill>
                  </a:rPr>
                  <a:t>Broad structure </a:t>
                </a:r>
                <a:r>
                  <a:rPr lang="en-US" sz="2000" dirty="0"/>
                  <a:t>is a</a:t>
                </a:r>
                <a:r>
                  <a:rPr lang="en-US" sz="2000" dirty="0">
                    <a:solidFill>
                      <a:srgbClr val="996633"/>
                    </a:solidFill>
                  </a:rPr>
                  <a:t> </a:t>
                </a:r>
                <a:r>
                  <a:rPr lang="en-US" sz="2000" dirty="0">
                    <a:solidFill>
                      <a:srgbClr val="008000"/>
                    </a:solidFill>
                  </a:rPr>
                  <a:t>superposition</a:t>
                </a:r>
                <a:r>
                  <a:rPr lang="en-US" sz="2000" dirty="0">
                    <a:solidFill>
                      <a:srgbClr val="996633"/>
                    </a:solidFill>
                  </a:rPr>
                  <a:t> </a:t>
                </a:r>
                <a:r>
                  <a:rPr lang="en-US" sz="2000" dirty="0"/>
                  <a:t>of (</a:t>
                </a:r>
                <a:r>
                  <a:rPr lang="en-US" sz="2000" dirty="0">
                    <a:solidFill>
                      <a:srgbClr val="008000"/>
                    </a:solidFill>
                  </a:rPr>
                  <a:t>at least</a:t>
                </a:r>
                <a:r>
                  <a:rPr lang="en-US" sz="2000" dirty="0"/>
                  <a:t>)</a:t>
                </a:r>
                <a:r>
                  <a:rPr lang="en-US" sz="2000" dirty="0">
                    <a:solidFill>
                      <a:srgbClr val="008000"/>
                    </a:solidFill>
                  </a:rPr>
                  <a:t> two resonances</a:t>
                </a:r>
              </a:p>
              <a:p>
                <a:pPr>
                  <a:buClr>
                    <a:schemeClr val="tx1"/>
                  </a:buClr>
                </a:pPr>
                <a:r>
                  <a:rPr lang="en-US" sz="2000" dirty="0">
                    <a:latin typeface="Calibri" panose="020F0502020204030204" pitchFamily="34" charset="0"/>
                    <a:cs typeface="Times New Roman" panose="02020603050405020304" pitchFamily="18" charset="0"/>
                  </a:rPr>
                  <a:t>And what do we mean by “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1</m:t>
                    </m:r>
                    <m:r>
                      <a:rPr lang="en-US" sz="2000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𝑆</m:t>
                    </m:r>
                  </m:oMath>
                </a14:m>
                <a:r>
                  <a:rPr lang="en-US" sz="2000" dirty="0">
                    <a:latin typeface="Calibri" panose="020F0502020204030204" pitchFamily="34" charset="0"/>
                    <a:cs typeface="Times New Roman" panose="02020603050405020304" pitchFamily="18" charset="0"/>
                  </a:rPr>
                  <a:t>”, which suggests a </a:t>
                </a:r>
                <a:r>
                  <a:rPr lang="en-US" sz="2000" dirty="0">
                    <a:solidFill>
                      <a:srgbClr val="FF0000"/>
                    </a:solidFill>
                    <a:latin typeface="Calibri" panose="020F0502020204030204" pitchFamily="34" charset="0"/>
                    <a:cs typeface="Times New Roman" panose="02020603050405020304" pitchFamily="18" charset="0"/>
                  </a:rPr>
                  <a:t>2-body</a:t>
                </a:r>
                <a:r>
                  <a:rPr lang="en-US" sz="2000" dirty="0">
                    <a:latin typeface="Calibri" panose="020F0502020204030204" pitchFamily="34" charset="0"/>
                    <a:cs typeface="Times New Roman" panose="02020603050405020304" pitchFamily="18" charset="0"/>
                  </a:rPr>
                  <a:t> description?</a:t>
                </a:r>
                <a:br>
                  <a:rPr lang="en-US" sz="2000" dirty="0">
                    <a:latin typeface="Calibri" panose="020F0502020204030204" pitchFamily="34" charset="0"/>
                    <a:cs typeface="Times New Roman" panose="02020603050405020304" pitchFamily="18" charset="0"/>
                  </a:rPr>
                </a:br>
                <a:r>
                  <a:rPr lang="en-US" sz="2000" dirty="0">
                    <a:latin typeface="Calibri" panose="020F0502020204030204" pitchFamily="34" charset="0"/>
                    <a:cs typeface="Times New Roman" panose="02020603050405020304" pitchFamily="18" charset="0"/>
                  </a:rPr>
                  <a:t>Since </a:t>
                </a:r>
                <a:r>
                  <a:rPr lang="en-US" sz="2000" dirty="0">
                    <a:solidFill>
                      <a:srgbClr val="008000"/>
                    </a:solidFill>
                    <a:latin typeface="Calibri" panose="020F0502020204030204" pitchFamily="34" charset="0"/>
                    <a:cs typeface="Times New Roman" panose="02020603050405020304" pitchFamily="18" charset="0"/>
                  </a:rPr>
                  <a:t>molecules</a:t>
                </a:r>
                <a:r>
                  <a:rPr lang="en-US" sz="2000" dirty="0">
                    <a:latin typeface="Calibri" panose="020F0502020204030204" pitchFamily="34" charset="0"/>
                    <a:cs typeface="Times New Roman" panose="02020603050405020304" pitchFamily="18" charset="0"/>
                  </a:rPr>
                  <a:t> are problematic for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𝑐</m:t>
                    </m:r>
                    <m:acc>
                      <m:accPr>
                        <m:chr m:val="̅"/>
                        <m:ctrlPr>
                          <a:rPr lang="en-US" sz="20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acc>
                    <m:r>
                      <a:rPr lang="en-US" sz="20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𝑐</m:t>
                    </m:r>
                    <m:acc>
                      <m:accPr>
                        <m:chr m:val="̅"/>
                        <m:ctrlPr>
                          <a:rPr lang="en-US" sz="20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acc>
                    <m:r>
                      <a:rPr lang="en-US" sz="20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>
                    <a:latin typeface="Calibri" panose="020F0502020204030204" pitchFamily="34" charset="0"/>
                    <a:cs typeface="Times New Roman" panose="02020603050405020304" pitchFamily="18" charset="0"/>
                  </a:rPr>
                  <a:t>&amp; no good </a:t>
                </a:r>
                <a:r>
                  <a:rPr lang="en-US" sz="2000" dirty="0">
                    <a:solidFill>
                      <a:srgbClr val="008000"/>
                    </a:solidFill>
                    <a:latin typeface="Calibri" panose="020F0502020204030204" pitchFamily="34" charset="0"/>
                    <a:cs typeface="Times New Roman" panose="02020603050405020304" pitchFamily="18" charset="0"/>
                  </a:rPr>
                  <a:t>thresholds</a:t>
                </a:r>
                <a:r>
                  <a:rPr lang="en-US" sz="2000" dirty="0">
                    <a:latin typeface="Calibri" panose="020F0502020204030204" pitchFamily="34" charset="0"/>
                    <a:cs typeface="Times New Roman" panose="02020603050405020304" pitchFamily="18" charset="0"/>
                  </a:rPr>
                  <a:t> are in the </a:t>
                </a:r>
                <a14:m>
                  <m:oMath xmlns:m="http://schemas.openxmlformats.org/officeDocument/2006/math">
                    <m:r>
                      <a:rPr lang="en-US" sz="2000" i="1" dirty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6400</m:t>
                    </m:r>
                  </m:oMath>
                </a14:m>
                <a:r>
                  <a:rPr lang="en-US" sz="2000" dirty="0">
                    <a:solidFill>
                      <a:srgbClr val="0000FF"/>
                    </a:solidFill>
                  </a:rPr>
                  <a:t>-</a:t>
                </a:r>
                <a14:m>
                  <m:oMath xmlns:m="http://schemas.openxmlformats.org/officeDocument/2006/math">
                    <m:r>
                      <a:rPr lang="en-US" sz="2000" i="1" dirty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6500</m:t>
                    </m:r>
                  </m:oMath>
                </a14:m>
                <a:r>
                  <a:rPr lang="en-US" sz="2000" dirty="0">
                    <a:solidFill>
                      <a:srgbClr val="0000FF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dirty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MeV</m:t>
                    </m:r>
                  </m:oMath>
                </a14:m>
                <a:r>
                  <a:rPr lang="en-US" sz="2000" dirty="0">
                    <a:solidFill>
                      <a:srgbClr val="0000FF"/>
                    </a:solidFill>
                  </a:rPr>
                  <a:t> </a:t>
                </a:r>
                <a:r>
                  <a:rPr lang="en-US" sz="2000" dirty="0"/>
                  <a:t>range, then</a:t>
                </a:r>
                <a:r>
                  <a:rPr lang="en-US" sz="2000" dirty="0">
                    <a:solidFill>
                      <a:srgbClr val="0000FF"/>
                    </a:solidFill>
                  </a:rPr>
                  <a:t> </a:t>
                </a:r>
                <a:r>
                  <a:rPr lang="en-US" sz="2000" dirty="0">
                    <a:solidFill>
                      <a:srgbClr val="FF0000"/>
                    </a:solidFill>
                  </a:rPr>
                  <a:t>diquark</a:t>
                </a:r>
                <a:r>
                  <a:rPr lang="en-US" sz="2000" dirty="0">
                    <a:solidFill>
                      <a:srgbClr val="0000FF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b="0" i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US" sz="20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𝑐</m:t>
                    </m:r>
                    <m:sSub>
                      <m:sSubPr>
                        <m:ctrlPr>
                          <a:rPr lang="en-US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b>
                        <m:acc>
                          <m:accPr>
                            <m:chr m:val="̅"/>
                            <m:ctrlPr>
                              <a:rPr lang="en-US" sz="20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𝟑</m:t>
                            </m:r>
                          </m:e>
                        </m:acc>
                      </m:sub>
                    </m:sSub>
                    <m:r>
                      <a:rPr lang="en-US" sz="20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(</m:t>
                    </m:r>
                    <m:acc>
                      <m:accPr>
                        <m:chr m:val="̅"/>
                        <m:ctrlPr>
                          <a:rPr lang="en-US" sz="20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acc>
                    <m:acc>
                      <m:accPr>
                        <m:chr m:val="̅"/>
                        <m:ctrlPr>
                          <a:rPr lang="en-US" sz="20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acc>
                    <m:sSub>
                      <m:sSubPr>
                        <m:ctrlPr>
                          <a:rPr lang="en-US" sz="20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b>
                        <m:r>
                          <a:rPr lang="en-US" sz="20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sub>
                    </m:sSub>
                  </m:oMath>
                </a14:m>
                <a:r>
                  <a:rPr lang="en-US" sz="2000" dirty="0">
                    <a:latin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en-US" sz="2000" dirty="0">
                    <a:solidFill>
                      <a:srgbClr val="008000"/>
                    </a:solidFill>
                    <a:latin typeface="Calibri" panose="020F0502020204030204" pitchFamily="34" charset="0"/>
                    <a:cs typeface="Times New Roman" panose="02020603050405020304" pitchFamily="18" charset="0"/>
                  </a:rPr>
                  <a:t>structure</a:t>
                </a:r>
                <a:r>
                  <a:rPr lang="en-US" sz="2000" dirty="0">
                    <a:latin typeface="Calibri" panose="020F0502020204030204" pitchFamily="34" charset="0"/>
                    <a:cs typeface="Times New Roman" panose="02020603050405020304" pitchFamily="18" charset="0"/>
                  </a:rPr>
                  <a:t> is natural</a:t>
                </a:r>
              </a:p>
              <a:p>
                <a:pPr>
                  <a:buClr>
                    <a:schemeClr val="tx1"/>
                  </a:buClr>
                </a:pPr>
                <a:r>
                  <a:rPr lang="en-US" sz="2000" dirty="0">
                    <a:latin typeface="Calibri" panose="020F0502020204030204" pitchFamily="34" charset="0"/>
                    <a:cs typeface="Times New Roman" panose="02020603050405020304" pitchFamily="18" charset="0"/>
                  </a:rPr>
                  <a:t>But not everyone agrees!</a:t>
                </a:r>
                <a:br>
                  <a:rPr lang="en-US" sz="2000" dirty="0">
                    <a:latin typeface="Calibri" panose="020F0502020204030204" pitchFamily="34" charset="0"/>
                    <a:cs typeface="Times New Roman" panose="02020603050405020304" pitchFamily="18" charset="0"/>
                  </a:rPr>
                </a:br>
                <a:r>
                  <a:rPr lang="en-US" sz="2000" dirty="0">
                    <a:solidFill>
                      <a:srgbClr val="996633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C. Deng, H. Chen, J. Ping, Phys. Rev. D </a:t>
                </a:r>
                <a:r>
                  <a:rPr lang="en-US" sz="2000" b="1" dirty="0">
                    <a:solidFill>
                      <a:srgbClr val="996633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103,</a:t>
                </a:r>
                <a:r>
                  <a:rPr lang="en-US" sz="2000" dirty="0">
                    <a:solidFill>
                      <a:srgbClr val="996633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014001</a:t>
                </a:r>
                <a:r>
                  <a:rPr lang="en-US" sz="2000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en-US" sz="2000" dirty="0">
                    <a:solidFill>
                      <a:srgbClr val="996633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(2021) </a:t>
                </a:r>
                <a:r>
                  <a:rPr lang="en-US" sz="2000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note that</a:t>
                </a:r>
                <a:br>
                  <a:rPr lang="en-US" sz="2000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</a:b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6</m:t>
                    </m:r>
                  </m:oMath>
                </a14:m>
                <a:r>
                  <a:rPr lang="en-US" sz="2000" dirty="0">
                    <a:latin typeface="Calibri" panose="020F0502020204030204" pitchFamily="34" charset="0"/>
                    <a:cs typeface="Times New Roman" panose="02020603050405020304" pitchFamily="18" charset="0"/>
                  </a:rPr>
                  <a:t>-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000" i="1" dirty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000" b="0" i="1" dirty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6</m:t>
                        </m:r>
                      </m:e>
                    </m:acc>
                  </m:oMath>
                </a14:m>
                <a:r>
                  <a:rPr lang="en-US" sz="2000" dirty="0">
                    <a:latin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en-US" sz="2000" dirty="0">
                    <a:solidFill>
                      <a:srgbClr val="7030A0"/>
                    </a:solidFill>
                    <a:latin typeface="Calibri" panose="020F0502020204030204" pitchFamily="34" charset="0"/>
                    <a:cs typeface="Times New Roman" panose="02020603050405020304" pitchFamily="18" charset="0"/>
                  </a:rPr>
                  <a:t>attraction stronger </a:t>
                </a:r>
                <a:r>
                  <a:rPr lang="en-US" sz="2000" dirty="0">
                    <a:latin typeface="Calibri" panose="020F0502020204030204" pitchFamily="34" charset="0"/>
                    <a:cs typeface="Times New Roman" panose="02020603050405020304" pitchFamily="18" charset="0"/>
                  </a:rPr>
                  <a:t>than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0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e>
                    </m:acc>
                  </m:oMath>
                </a14:m>
                <a:r>
                  <a:rPr lang="en-US" sz="2000" dirty="0">
                    <a:latin typeface="Calibri" panose="020F0502020204030204" pitchFamily="34" charset="0"/>
                    <a:cs typeface="Times New Roman" panose="02020603050405020304" pitchFamily="18" charset="0"/>
                  </a:rPr>
                  <a:t>-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3</m:t>
                    </m:r>
                  </m:oMath>
                </a14:m>
                <a:r>
                  <a:rPr lang="en-US" sz="2000" dirty="0">
                    <a:latin typeface="Calibri" panose="020F0502020204030204" pitchFamily="34" charset="0"/>
                    <a:cs typeface="Times New Roman" panose="02020603050405020304" pitchFamily="18" charset="0"/>
                  </a:rPr>
                  <a:t> (despite </a:t>
                </a:r>
                <a:r>
                  <a:rPr lang="en-US" sz="2000" dirty="0">
                    <a:solidFill>
                      <a:srgbClr val="7030A0"/>
                    </a:solidFill>
                    <a:latin typeface="Calibri" panose="020F0502020204030204" pitchFamily="34" charset="0"/>
                    <a:cs typeface="Times New Roman" panose="02020603050405020304" pitchFamily="18" charset="0"/>
                  </a:rPr>
                  <a:t>quark repulsion </a:t>
                </a:r>
                <a:r>
                  <a:rPr lang="en-US" sz="2000" dirty="0">
                    <a:latin typeface="Calibri" panose="020F0502020204030204" pitchFamily="34" charset="0"/>
                    <a:cs typeface="Times New Roman" panose="02020603050405020304" pitchFamily="18" charset="0"/>
                  </a:rPr>
                  <a:t>in a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6</m:t>
                    </m:r>
                  </m:oMath>
                </a14:m>
                <a:r>
                  <a:rPr lang="en-US" sz="2000" dirty="0">
                    <a:solidFill>
                      <a:srgbClr val="7030A0"/>
                    </a:solidFill>
                    <a:latin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en-US" sz="2000" dirty="0">
                    <a:solidFill>
                      <a:srgbClr val="008000"/>
                    </a:solidFill>
                    <a:latin typeface="Calibri" panose="020F0502020204030204" pitchFamily="34" charset="0"/>
                    <a:cs typeface="Times New Roman" panose="02020603050405020304" pitchFamily="18" charset="0"/>
                  </a:rPr>
                  <a:t>diquark</a:t>
                </a:r>
                <a:r>
                  <a:rPr lang="en-US" sz="2000" dirty="0">
                    <a:latin typeface="Calibri" panose="020F0502020204030204" pitchFamily="34" charset="0"/>
                    <a:cs typeface="Times New Roman" panose="02020603050405020304" pitchFamily="18" charset="0"/>
                  </a:rPr>
                  <a:t>!),</a:t>
                </a:r>
                <a:br>
                  <a:rPr lang="en-US" sz="2000" dirty="0">
                    <a:latin typeface="Calibri" panose="020F0502020204030204" pitchFamily="34" charset="0"/>
                    <a:cs typeface="Times New Roman" panose="02020603050405020304" pitchFamily="18" charset="0"/>
                  </a:rPr>
                </a:br>
                <a:r>
                  <a:rPr lang="en-US" sz="2000" dirty="0">
                    <a:latin typeface="Calibri" panose="020F0502020204030204" pitchFamily="34" charset="0"/>
                    <a:cs typeface="Times New Roman" panose="02020603050405020304" pitchFamily="18" charset="0"/>
                  </a:rPr>
                  <a:t>and </a:t>
                </a:r>
                <a:r>
                  <a:rPr lang="en-US" sz="2000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find </a:t>
                </a:r>
                <a:r>
                  <a:rPr lang="en-US" sz="2000" dirty="0">
                    <a:solidFill>
                      <a:srgbClr val="008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ground states </a:t>
                </a:r>
                <a:r>
                  <a:rPr lang="en-US" sz="2000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to mix </a:t>
                </a:r>
                <a:r>
                  <a:rPr lang="en-US" sz="2000" dirty="0">
                    <a:solidFill>
                      <a:srgbClr val="7030A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both configurations</a:t>
                </a:r>
                <a:r>
                  <a:rPr lang="en-US" sz="2000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,</a:t>
                </a:r>
                <a:br>
                  <a:rPr lang="en-US" sz="2000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</a:br>
                <a:r>
                  <a:rPr lang="en-US" sz="2000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but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0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0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e>
                    </m:acc>
                  </m:oMath>
                </a14:m>
                <a:r>
                  <a:rPr lang="en-US" sz="2000" dirty="0">
                    <a:latin typeface="Calibri" panose="020F0502020204030204" pitchFamily="34" charset="0"/>
                    <a:cs typeface="Times New Roman" panose="02020603050405020304" pitchFamily="18" charset="0"/>
                  </a:rPr>
                  <a:t>-</a:t>
                </a:r>
                <a14:m>
                  <m:oMath xmlns:m="http://schemas.openxmlformats.org/officeDocument/2006/math">
                    <m:r>
                      <a:rPr lang="en-US" sz="2000" i="1" dirty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3 </m:t>
                    </m:r>
                  </m:oMath>
                </a14:m>
                <a:r>
                  <a:rPr lang="en-US" sz="2000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dominates </a:t>
                </a:r>
                <a:r>
                  <a:rPr lang="en-US" sz="2000" dirty="0">
                    <a:solidFill>
                      <a:srgbClr val="008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excited states</a:t>
                </a:r>
                <a:endParaRPr lang="en-US" sz="2000" dirty="0">
                  <a:solidFill>
                    <a:srgbClr val="008000"/>
                  </a:solidFill>
                  <a:latin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4100A59-02AB-4E13-8B8E-C93707EFC9F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67" t="-809" b="-28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AE1B92-E6E3-4BB8-9070-13C350278C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406F7B-86DF-4613-B663-C5915AFA74F8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84922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06B2ED-433C-40FC-8D86-5E6C535979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Any Solid Conclusions/Consensus?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4100A59-02AB-4E13-8B8E-C93707EFC9F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81000" y="1600200"/>
                <a:ext cx="8382000" cy="4525963"/>
              </a:xfrm>
            </p:spPr>
            <p:txBody>
              <a:bodyPr/>
              <a:lstStyle/>
              <a:p>
                <a:pPr>
                  <a:buClr>
                    <a:schemeClr val="tx1"/>
                  </a:buClr>
                </a:pPr>
                <a:r>
                  <a:rPr lang="en-US" sz="2000" b="1" dirty="0">
                    <a:solidFill>
                      <a:srgbClr val="7030A0"/>
                    </a:solidFill>
                  </a:rPr>
                  <a:t>The dip</a:t>
                </a:r>
                <a:r>
                  <a:rPr lang="en-US" sz="2000" b="1" dirty="0"/>
                  <a:t> around 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𝟔𝟕𝟓𝟎</m:t>
                    </m:r>
                    <m:r>
                      <a:rPr lang="en-US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="1" i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𝐌𝐞𝐕</m:t>
                    </m:r>
                  </m:oMath>
                </a14:m>
                <a:r>
                  <a:rPr lang="en-US" sz="2000" b="1" dirty="0">
                    <a:solidFill>
                      <a:srgbClr val="0000FF"/>
                    </a:solidFill>
                  </a:rPr>
                  <a:t> </a:t>
                </a:r>
                <a:r>
                  <a:rPr lang="en-US" sz="2000" dirty="0"/>
                  <a:t>suggests </a:t>
                </a:r>
                <a:r>
                  <a:rPr lang="en-US" sz="2000" dirty="0">
                    <a:solidFill>
                      <a:srgbClr val="008000"/>
                    </a:solidFill>
                  </a:rPr>
                  <a:t>destructive interference </a:t>
                </a:r>
                <a:r>
                  <a:rPr lang="en-US" sz="2000" dirty="0"/>
                  <a:t>with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𝑋</m:t>
                    </m:r>
                    <m:d>
                      <m:dPr>
                        <m:ctrlPr>
                          <a:rPr lang="en-US" sz="2000" i="1" dirty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 dirty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6900</m:t>
                        </m:r>
                      </m:e>
                    </m:d>
                  </m:oMath>
                </a14:m>
                <a:endParaRPr lang="en-US" sz="2000" dirty="0">
                  <a:solidFill>
                    <a:srgbClr val="0000FF"/>
                  </a:solidFill>
                </a:endParaRPr>
              </a:p>
              <a:p>
                <a:pPr>
                  <a:buClr>
                    <a:schemeClr val="tx1"/>
                  </a:buClr>
                </a:pPr>
                <a:r>
                  <a:rPr lang="en-US" sz="2000" dirty="0" err="1">
                    <a:solidFill>
                      <a:srgbClr val="FF0000"/>
                    </a:solidFill>
                  </a:rPr>
                  <a:t>LHCb’s</a:t>
                </a:r>
                <a:r>
                  <a:rPr lang="en-US" sz="2000" dirty="0">
                    <a:solidFill>
                      <a:srgbClr val="FF0000"/>
                    </a:solidFill>
                  </a:rPr>
                  <a:t> Model II </a:t>
                </a:r>
                <a:r>
                  <a:rPr lang="en-US" sz="2000" dirty="0"/>
                  <a:t>[</a:t>
                </a:r>
                <a:r>
                  <a:rPr lang="en-US" sz="2000" dirty="0">
                    <a:solidFill>
                      <a:srgbClr val="996633"/>
                    </a:solidFill>
                  </a:rPr>
                  <a:t>Sci. Bull. </a:t>
                </a:r>
                <a:r>
                  <a:rPr lang="en-US" sz="2000" b="1" dirty="0">
                    <a:solidFill>
                      <a:srgbClr val="996633"/>
                    </a:solidFill>
                  </a:rPr>
                  <a:t>65</a:t>
                </a:r>
                <a:r>
                  <a:rPr lang="en-US" sz="2000" dirty="0">
                    <a:solidFill>
                      <a:srgbClr val="996633"/>
                    </a:solidFill>
                  </a:rPr>
                  <a:t>, 1983 (2020)</a:t>
                </a:r>
                <a:r>
                  <a:rPr lang="en-US" sz="2000" dirty="0"/>
                  <a:t>]:</a:t>
                </a:r>
                <a:br>
                  <a:rPr lang="en-US" sz="2000" dirty="0">
                    <a:solidFill>
                      <a:srgbClr val="996633"/>
                    </a:solidFill>
                  </a:rPr>
                </a:br>
                <a:r>
                  <a:rPr lang="en-US" sz="2000" dirty="0"/>
                  <a:t>Interference between </a:t>
                </a:r>
                <a:r>
                  <a:rPr lang="en-US" sz="2000" dirty="0">
                    <a:solidFill>
                      <a:srgbClr val="7030A0"/>
                    </a:solidFill>
                  </a:rPr>
                  <a:t>broad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6400</m:t>
                    </m:r>
                  </m:oMath>
                </a14:m>
                <a:r>
                  <a:rPr lang="en-US" sz="2000" dirty="0">
                    <a:solidFill>
                      <a:srgbClr val="0000FF"/>
                    </a:solidFill>
                  </a:rPr>
                  <a:t>-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6500</m:t>
                    </m:r>
                  </m:oMath>
                </a14:m>
                <a:r>
                  <a:rPr lang="en-US" sz="2000" dirty="0">
                    <a:solidFill>
                      <a:srgbClr val="0000FF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i="0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MeV</m:t>
                    </m:r>
                  </m:oMath>
                </a14:m>
                <a:r>
                  <a:rPr lang="en-US" sz="2000" dirty="0">
                    <a:solidFill>
                      <a:srgbClr val="0000FF"/>
                    </a:solidFill>
                  </a:rPr>
                  <a:t> </a:t>
                </a:r>
                <a:r>
                  <a:rPr lang="en-US" sz="2000" dirty="0">
                    <a:solidFill>
                      <a:srgbClr val="7030A0"/>
                    </a:solidFill>
                  </a:rPr>
                  <a:t>structure</a:t>
                </a:r>
                <a:r>
                  <a:rPr lang="en-US" sz="2000" dirty="0">
                    <a:solidFill>
                      <a:srgbClr val="008000"/>
                    </a:solidFill>
                  </a:rPr>
                  <a:t> </a:t>
                </a:r>
                <a:r>
                  <a:rPr lang="en-US" sz="2000" dirty="0"/>
                  <a:t>and a </a:t>
                </a:r>
                <a:r>
                  <a:rPr lang="en-US" sz="2000" dirty="0">
                    <a:solidFill>
                      <a:srgbClr val="008000"/>
                    </a:solidFill>
                  </a:rPr>
                  <a:t>resonance</a:t>
                </a:r>
              </a:p>
              <a:p>
                <a:pPr>
                  <a:buClr>
                    <a:schemeClr val="tx1"/>
                  </a:buClr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e>
                      <m:sub>
                        <m:r>
                          <a:rPr lang="en-US" sz="20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lang="en-US" sz="20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2000" dirty="0"/>
                  <a:t>-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e>
                      <m:sub>
                        <m:r>
                          <a:rPr lang="en-US" sz="2000" i="1" dirty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lang="en-US" sz="2000" i="1" dirty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2000" dirty="0">
                    <a:solidFill>
                      <a:srgbClr val="008000"/>
                    </a:solidFill>
                  </a:rPr>
                  <a:t> threshold effect</a:t>
                </a:r>
                <a:r>
                  <a:rPr lang="en-US" sz="2000" dirty="0"/>
                  <a:t>?</a:t>
                </a:r>
                <a:br>
                  <a:rPr lang="en-US" sz="2000" dirty="0"/>
                </a:br>
                <a:r>
                  <a:rPr lang="en-US" sz="2000" dirty="0">
                    <a:latin typeface="Calibri" panose="020F0502020204030204" pitchFamily="34" charset="0"/>
                    <a:cs typeface="Times New Roman" panose="02020603050405020304" pitchFamily="18" charset="0"/>
                  </a:rPr>
                  <a:t>[</a:t>
                </a:r>
                <a:r>
                  <a:rPr lang="en-US" sz="2000" i="1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e.g.</a:t>
                </a:r>
                <a:r>
                  <a:rPr lang="en-US" sz="2000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, </a:t>
                </a:r>
                <a:r>
                  <a:rPr lang="en-US" sz="2000" dirty="0">
                    <a:solidFill>
                      <a:srgbClr val="996633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M. Karliner and J.L. Rosner, Phys. Rev. D </a:t>
                </a:r>
                <a:r>
                  <a:rPr lang="en-US" sz="2000" b="1" dirty="0">
                    <a:solidFill>
                      <a:srgbClr val="996633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102</a:t>
                </a:r>
                <a:r>
                  <a:rPr lang="en-US" sz="2000" dirty="0">
                    <a:solidFill>
                      <a:srgbClr val="996633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, 114039 (2020)</a:t>
                </a:r>
                <a:r>
                  <a:rPr lang="en-US" sz="2000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]?</a:t>
                </a:r>
              </a:p>
              <a:p>
                <a:pPr>
                  <a:buClr>
                    <a:schemeClr val="tx1"/>
                  </a:buClr>
                </a:pPr>
                <a:r>
                  <a:rPr lang="en-US" sz="2000" dirty="0">
                    <a:latin typeface="Calibri" panose="020F0502020204030204" pitchFamily="34" charset="0"/>
                    <a:cs typeface="Times New Roman" panose="02020603050405020304" pitchFamily="18" charset="0"/>
                  </a:rPr>
                  <a:t>If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𝑋</m:t>
                    </m:r>
                    <m:r>
                      <a:rPr lang="en-US" sz="2000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(6900) </m:t>
                    </m:r>
                  </m:oMath>
                </a14:m>
                <a:r>
                  <a:rPr lang="en-US" sz="2000" dirty="0">
                    <a:latin typeface="Calibri" panose="020F0502020204030204" pitchFamily="34" charset="0"/>
                    <a:cs typeface="Times New Roman" panose="02020603050405020304" pitchFamily="18" charset="0"/>
                  </a:rPr>
                  <a:t>is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2</m:t>
                    </m:r>
                    <m:r>
                      <a:rPr lang="en-US" sz="2000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𝑆</m:t>
                    </m:r>
                  </m:oMath>
                </a14:m>
                <a:r>
                  <a:rPr lang="en-US" sz="2000" dirty="0">
                    <a:latin typeface="Calibri" panose="020F0502020204030204" pitchFamily="34" charset="0"/>
                    <a:cs typeface="Times New Roman" panose="02020603050405020304" pitchFamily="18" charset="0"/>
                  </a:rPr>
                  <a:t> (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𝑃</m:t>
                    </m:r>
                    <m:r>
                      <a:rPr lang="en-US" sz="2000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=+</m:t>
                    </m:r>
                  </m:oMath>
                </a14:m>
                <a:r>
                  <a:rPr lang="en-US" sz="2000" dirty="0">
                    <a:latin typeface="Calibri" panose="020F0502020204030204" pitchFamily="34" charset="0"/>
                    <a:cs typeface="Times New Roman" panose="02020603050405020304" pitchFamily="18" charset="0"/>
                  </a:rPr>
                  <a:t>),</a:t>
                </a:r>
                <a:br>
                  <a:rPr lang="en-US" sz="2000" dirty="0">
                    <a:latin typeface="Calibri" panose="020F0502020204030204" pitchFamily="34" charset="0"/>
                    <a:cs typeface="Times New Roman" panose="02020603050405020304" pitchFamily="18" charset="0"/>
                  </a:rPr>
                </a:br>
                <a:r>
                  <a:rPr lang="en-US" sz="2000" dirty="0">
                    <a:latin typeface="Calibri" panose="020F0502020204030204" pitchFamily="34" charset="0"/>
                    <a:cs typeface="Times New Roman" panose="02020603050405020304" pitchFamily="18" charset="0"/>
                  </a:rPr>
                  <a:t>then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6750 </m:t>
                    </m:r>
                    <m:r>
                      <m:rPr>
                        <m:sty m:val="p"/>
                      </m:rPr>
                      <a:rPr lang="en-US" sz="2000" i="0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MeV</m:t>
                    </m:r>
                    <m:r>
                      <a:rPr lang="en-US" sz="2000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sz="2000" dirty="0">
                    <a:latin typeface="Calibri" panose="020F0502020204030204" pitchFamily="34" charset="0"/>
                    <a:cs typeface="Times New Roman" panose="02020603050405020304" pitchFamily="18" charset="0"/>
                  </a:rPr>
                  <a:t>is where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1</m:t>
                    </m:r>
                    <m:r>
                      <a:rPr lang="en-US" sz="2000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𝑃</m:t>
                    </m:r>
                  </m:oMath>
                </a14:m>
                <a:r>
                  <a:rPr lang="en-US" sz="2000" dirty="0">
                    <a:latin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en-US" sz="2000" dirty="0">
                    <a:solidFill>
                      <a:srgbClr val="008000"/>
                    </a:solidFill>
                    <a:latin typeface="Calibri" panose="020F0502020204030204" pitchFamily="34" charset="0"/>
                    <a:cs typeface="Times New Roman" panose="02020603050405020304" pitchFamily="18" charset="0"/>
                  </a:rPr>
                  <a:t>states</a:t>
                </a:r>
                <a:r>
                  <a:rPr lang="en-US" sz="2000" dirty="0">
                    <a:latin typeface="Calibri" panose="020F0502020204030204" pitchFamily="34" charset="0"/>
                    <a:cs typeface="Times New Roman" panose="02020603050405020304" pitchFamily="18" charset="0"/>
                  </a:rPr>
                  <a:t> (</a:t>
                </a:r>
                <a14:m>
                  <m:oMath xmlns:m="http://schemas.openxmlformats.org/officeDocument/2006/math">
                    <m:r>
                      <a:rPr lang="en-US" sz="2000" i="1" dirty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𝑃</m:t>
                    </m:r>
                    <m:r>
                      <a:rPr lang="en-US" sz="2000" i="1" dirty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=−</m:t>
                    </m:r>
                  </m:oMath>
                </a14:m>
                <a:r>
                  <a:rPr lang="en-US" sz="2000" dirty="0">
                    <a:latin typeface="Calibri" panose="020F0502020204030204" pitchFamily="34" charset="0"/>
                    <a:cs typeface="Times New Roman" panose="02020603050405020304" pitchFamily="18" charset="0"/>
                  </a:rPr>
                  <a:t>) expected</a:t>
                </a:r>
                <a:br>
                  <a:rPr lang="en-US" sz="2000" dirty="0">
                    <a:latin typeface="Calibri" panose="020F0502020204030204" pitchFamily="34" charset="0"/>
                    <a:cs typeface="Times New Roman" panose="02020603050405020304" pitchFamily="18" charset="0"/>
                  </a:rPr>
                </a:br>
                <a:r>
                  <a:rPr lang="en-US" sz="2000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[</a:t>
                </a:r>
                <a:r>
                  <a:rPr lang="en-US" sz="2000" i="1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e.g.</a:t>
                </a:r>
                <a:r>
                  <a:rPr lang="en-US" sz="2000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, </a:t>
                </a:r>
                <a:r>
                  <a:rPr lang="en-US" sz="2000" dirty="0">
                    <a:solidFill>
                      <a:srgbClr val="996633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Giron &amp; RFL</a:t>
                </a:r>
                <a:r>
                  <a:rPr lang="en-US" sz="2000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]</a:t>
                </a:r>
                <a:br>
                  <a:rPr lang="en-US" sz="2000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</a:br>
                <a:r>
                  <a:rPr lang="en-US" sz="2000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But of course </a:t>
                </a:r>
                <a14:m>
                  <m:oMath xmlns:m="http://schemas.openxmlformats.org/officeDocument/2006/math">
                    <m:r>
                      <a:rPr lang="en-US" sz="2000" i="1" dirty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𝑃</m:t>
                    </m:r>
                    <m:r>
                      <a:rPr lang="en-US" sz="2000" i="1" dirty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=+</m:t>
                    </m:r>
                  </m:oMath>
                </a14:m>
                <a:r>
                  <a:rPr lang="en-US" sz="2000" dirty="0">
                    <a:latin typeface="Calibri" panose="020F0502020204030204" pitchFamily="34" charset="0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2000" i="1" dirty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𝑃</m:t>
                    </m:r>
                    <m:r>
                      <a:rPr lang="en-US" sz="2000" i="1" dirty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=−</m:t>
                    </m:r>
                  </m:oMath>
                </a14:m>
                <a:r>
                  <a:rPr lang="en-US" sz="2000" dirty="0">
                    <a:latin typeface="Calibri" panose="020F0502020204030204" pitchFamily="34" charset="0"/>
                    <a:cs typeface="Times New Roman" panose="02020603050405020304" pitchFamily="18" charset="0"/>
                  </a:rPr>
                  <a:t> configurations </a:t>
                </a:r>
                <a:r>
                  <a:rPr lang="en-US" sz="2000" dirty="0">
                    <a:solidFill>
                      <a:srgbClr val="7030A0"/>
                    </a:solidFill>
                    <a:latin typeface="Calibri" panose="020F0502020204030204" pitchFamily="34" charset="0"/>
                    <a:cs typeface="Times New Roman" panose="02020603050405020304" pitchFamily="18" charset="0"/>
                  </a:rPr>
                  <a:t>do not have interference</a:t>
                </a:r>
                <a:br>
                  <a:rPr lang="en-US" sz="2000" dirty="0">
                    <a:solidFill>
                      <a:srgbClr val="7030A0"/>
                    </a:solidFill>
                    <a:latin typeface="Calibri" panose="020F0502020204030204" pitchFamily="34" charset="0"/>
                    <a:cs typeface="Times New Roman" panose="02020603050405020304" pitchFamily="18" charset="0"/>
                  </a:rPr>
                </a:br>
                <a:r>
                  <a:rPr lang="en-US" sz="2000" dirty="0">
                    <a:latin typeface="Calibri" panose="020F0502020204030204" pitchFamily="34" charset="0"/>
                    <a:cs typeface="Times New Roman" panose="02020603050405020304" pitchFamily="18" charset="0"/>
                  </a:rPr>
                  <a:t>with each other</a:t>
                </a:r>
                <a:br>
                  <a:rPr lang="en-US" sz="2000" dirty="0">
                    <a:solidFill>
                      <a:srgbClr val="7030A0"/>
                    </a:solidFill>
                    <a:latin typeface="Calibri" panose="020F0502020204030204" pitchFamily="34" charset="0"/>
                    <a:cs typeface="Times New Roman" panose="02020603050405020304" pitchFamily="18" charset="0"/>
                  </a:rPr>
                </a:br>
                <a:r>
                  <a:rPr lang="en-US" sz="2000" dirty="0">
                    <a:latin typeface="Calibri" panose="020F0502020204030204" pitchFamily="34" charset="0"/>
                    <a:cs typeface="Times New Roman" panose="02020603050405020304" pitchFamily="18" charset="0"/>
                  </a:rPr>
                  <a:t>Again, determining the </a:t>
                </a:r>
                <a:r>
                  <a:rPr lang="en-US" sz="2000" dirty="0">
                    <a:solidFill>
                      <a:srgbClr val="008000"/>
                    </a:solidFill>
                    <a:latin typeface="Calibri" panose="020F0502020204030204" pitchFamily="34" charset="0"/>
                    <a:cs typeface="Times New Roman" panose="02020603050405020304" pitchFamily="18" charset="0"/>
                  </a:rPr>
                  <a:t>parity</a:t>
                </a:r>
                <a:r>
                  <a:rPr lang="en-US" sz="2000" dirty="0">
                    <a:latin typeface="Calibri" panose="020F0502020204030204" pitchFamily="34" charset="0"/>
                    <a:cs typeface="Times New Roman" panose="02020603050405020304" pitchFamily="18" charset="0"/>
                  </a:rPr>
                  <a:t> of these events is crucial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4100A59-02AB-4E13-8B8E-C93707EFC9F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81000" y="1600200"/>
                <a:ext cx="8382000" cy="4525963"/>
              </a:xfrm>
              <a:blipFill>
                <a:blip r:embed="rId2"/>
                <a:stretch>
                  <a:fillRect l="-655" t="-8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AE1B92-E6E3-4BB8-9070-13C350278C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406F7B-86DF-4613-B663-C5915AFA74F8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86081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06B2ED-433C-40FC-8D86-5E6C535979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Any Solid Conclusions/Consensus?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4100A59-02AB-4E13-8B8E-C93707EFC9F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>
                  <a:buClr>
                    <a:schemeClr val="tx1"/>
                  </a:buClr>
                </a:pPr>
                <a:r>
                  <a:rPr lang="en-US" sz="2000" dirty="0">
                    <a:solidFill>
                      <a:srgbClr val="FF0000"/>
                    </a:solidFill>
                  </a:rPr>
                  <a:t>LHCb </a:t>
                </a:r>
                <a:r>
                  <a:rPr lang="en-US" sz="2000" dirty="0"/>
                  <a:t>[</a:t>
                </a:r>
                <a:r>
                  <a:rPr lang="en-US" sz="2000" dirty="0">
                    <a:solidFill>
                      <a:srgbClr val="996633"/>
                    </a:solidFill>
                  </a:rPr>
                  <a:t>Sci. Bull. </a:t>
                </a:r>
                <a:r>
                  <a:rPr lang="en-US" sz="2000" b="1" dirty="0">
                    <a:solidFill>
                      <a:srgbClr val="996633"/>
                    </a:solidFill>
                  </a:rPr>
                  <a:t>65</a:t>
                </a:r>
                <a:r>
                  <a:rPr lang="en-US" sz="2000" dirty="0">
                    <a:solidFill>
                      <a:srgbClr val="996633"/>
                    </a:solidFill>
                  </a:rPr>
                  <a:t>, 1983 (2020)</a:t>
                </a:r>
                <a:r>
                  <a:rPr lang="en-US" sz="2000" dirty="0"/>
                  <a:t>] notes </a:t>
                </a:r>
                <a:r>
                  <a:rPr lang="en-US" sz="2000" b="1" dirty="0">
                    <a:solidFill>
                      <a:srgbClr val="7030A0"/>
                    </a:solidFill>
                  </a:rPr>
                  <a:t>structure</a:t>
                </a:r>
                <a:r>
                  <a:rPr lang="en-US" sz="2000" b="1" dirty="0"/>
                  <a:t> near </a:t>
                </a:r>
                <a14:m>
                  <m:oMath xmlns:m="http://schemas.openxmlformats.org/officeDocument/2006/math">
                    <m:r>
                      <a:rPr lang="en-US" sz="2000" b="1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𝟕𝟐𝟎𝟎</m:t>
                    </m:r>
                    <m:r>
                      <a:rPr lang="en-US" sz="2000" b="1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="1" i="0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𝐌𝐞𝐕</m:t>
                    </m:r>
                  </m:oMath>
                </a14:m>
                <a:endParaRPr lang="en-US" sz="2000" b="1" dirty="0">
                  <a:solidFill>
                    <a:srgbClr val="0000FF"/>
                  </a:solidFill>
                </a:endParaRPr>
              </a:p>
              <a:p>
                <a:pPr>
                  <a:buClr>
                    <a:schemeClr val="tx1"/>
                  </a:buClr>
                </a:pPr>
                <a:r>
                  <a:rPr lang="en-US" sz="2000" dirty="0">
                    <a:solidFill>
                      <a:srgbClr val="008000"/>
                    </a:solidFill>
                  </a:rPr>
                  <a:t>Open-flavor decays </a:t>
                </a:r>
                <a:r>
                  <a:rPr lang="en-US" sz="2000" dirty="0"/>
                  <a:t>of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𝑐</m:t>
                    </m:r>
                    <m:acc>
                      <m:accPr>
                        <m:chr m:val="̅"/>
                        <m:ctrlPr>
                          <a:rPr lang="en-US" sz="20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acc>
                    <m:r>
                      <a:rPr lang="en-US" sz="20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𝑐</m:t>
                    </m:r>
                    <m:acc>
                      <m:accPr>
                        <m:chr m:val="̅"/>
                        <m:ctrlPr>
                          <a:rPr lang="en-US" sz="20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acc>
                  </m:oMath>
                </a14:m>
                <a:r>
                  <a:rPr lang="en-US" sz="2000" dirty="0">
                    <a:solidFill>
                      <a:srgbClr val="0000FF"/>
                    </a:solidFill>
                  </a:rPr>
                  <a:t> </a:t>
                </a:r>
                <a:r>
                  <a:rPr lang="en-US" sz="2000" dirty="0"/>
                  <a:t>first allowed 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sz="20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sz="20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Ξ</m:t>
                            </m:r>
                          </m:e>
                        </m:acc>
                      </m:e>
                      <m:sub>
                        <m:r>
                          <a:rPr lang="en-US" sz="20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𝑐𝑐</m:t>
                        </m:r>
                      </m:sub>
                    </m:sSub>
                  </m:oMath>
                </a14:m>
                <a:r>
                  <a:rPr lang="en-US" sz="2000" dirty="0">
                    <a:solidFill>
                      <a:srgbClr val="0000FF"/>
                    </a:solidFill>
                  </a:rPr>
                  <a:t>-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000" i="1" dirty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Ξ</m:t>
                        </m:r>
                      </m:e>
                      <m:sub>
                        <m:r>
                          <a:rPr lang="en-US" sz="2000" i="1" dirty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𝑐𝑐</m:t>
                        </m:r>
                      </m:sub>
                    </m:sSub>
                  </m:oMath>
                </a14:m>
                <a:r>
                  <a:rPr lang="en-US" sz="2000" dirty="0">
                    <a:solidFill>
                      <a:srgbClr val="0000FF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𝑐𝑐𝑢</m:t>
                    </m:r>
                    <m:r>
                      <a:rPr lang="en-US" sz="20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)(</m:t>
                    </m:r>
                    <m:acc>
                      <m:accPr>
                        <m:chr m:val="̅"/>
                        <m:ctrlPr>
                          <a:rPr lang="en-US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acc>
                    <m:acc>
                      <m:accPr>
                        <m:chr m:val="̅"/>
                        <m:ctrlPr>
                          <a:rPr lang="en-US" sz="20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acc>
                    <m:acc>
                      <m:accPr>
                        <m:chr m:val="̅"/>
                        <m:ctrlPr>
                          <a:rPr lang="en-US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</m:acc>
                    <m:r>
                      <a:rPr lang="en-US" sz="20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>
                    <a:solidFill>
                      <a:srgbClr val="008000"/>
                    </a:solidFill>
                  </a:rPr>
                  <a:t> threshold</a:t>
                </a:r>
                <a:r>
                  <a:rPr lang="en-US" sz="2000" dirty="0"/>
                  <a:t>,</a:t>
                </a:r>
                <a:br>
                  <a:rPr lang="en-US" sz="2000" dirty="0"/>
                </a:b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7242</m:t>
                    </m:r>
                    <m:r>
                      <a:rPr lang="en-US" sz="2000" b="0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.4(1.0)</m:t>
                    </m:r>
                    <m:r>
                      <a:rPr lang="en-US" sz="2000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000" i="0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MeV</m:t>
                    </m:r>
                  </m:oMath>
                </a14:m>
                <a:endParaRPr lang="en-US" sz="2000" dirty="0">
                  <a:solidFill>
                    <a:srgbClr val="0000FF"/>
                  </a:solidFill>
                </a:endParaRPr>
              </a:p>
              <a:p>
                <a:pPr>
                  <a:buClr>
                    <a:schemeClr val="tx1"/>
                  </a:buClr>
                </a:pPr>
                <a:r>
                  <a:rPr lang="en-US" sz="2000" dirty="0"/>
                  <a:t>Likely </a:t>
                </a:r>
                <a:r>
                  <a:rPr lang="en-US" sz="2000" dirty="0">
                    <a:solidFill>
                      <a:srgbClr val="7030A0"/>
                    </a:solidFill>
                  </a:rPr>
                  <a:t>no observably narrow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𝑐</m:t>
                    </m:r>
                    <m:acc>
                      <m:accPr>
                        <m:chr m:val="̅"/>
                        <m:ctrlPr>
                          <a:rPr lang="en-US" sz="20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acc>
                    <m:r>
                      <a:rPr lang="en-US" sz="20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𝑐</m:t>
                    </m:r>
                    <m:acc>
                      <m:accPr>
                        <m:chr m:val="̅"/>
                        <m:ctrlPr>
                          <a:rPr lang="en-US" sz="20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acc>
                  </m:oMath>
                </a14:m>
                <a:r>
                  <a:rPr lang="en-US" sz="2000" dirty="0">
                    <a:solidFill>
                      <a:srgbClr val="0000FF"/>
                    </a:solidFill>
                  </a:rPr>
                  <a:t> </a:t>
                </a:r>
                <a:r>
                  <a:rPr lang="en-US" sz="2000" dirty="0">
                    <a:solidFill>
                      <a:srgbClr val="7030A0"/>
                    </a:solidFill>
                  </a:rPr>
                  <a:t>structures</a:t>
                </a:r>
                <a:r>
                  <a:rPr lang="en-US" sz="2000" dirty="0"/>
                  <a:t> above this point</a:t>
                </a:r>
              </a:p>
              <a:p>
                <a:pPr>
                  <a:buClr>
                    <a:schemeClr val="tx1"/>
                  </a:buClr>
                </a:pPr>
                <a:r>
                  <a:rPr lang="en-US" sz="2000" dirty="0">
                    <a:solidFill>
                      <a:srgbClr val="996633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Giron &amp; RFL</a:t>
                </a:r>
                <a:r>
                  <a:rPr lang="en-US" sz="2000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:</a:t>
                </a:r>
                <a:br>
                  <a:rPr lang="en-US" sz="2000" dirty="0">
                    <a:solidFill>
                      <a:srgbClr val="996633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</a:br>
                <a:r>
                  <a:rPr lang="en-US" sz="2000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“where the </a:t>
                </a:r>
                <a:r>
                  <a:rPr lang="en-US" sz="2000" dirty="0">
                    <a:solidFill>
                      <a:srgbClr val="008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color flux tube </a:t>
                </a:r>
                <a:r>
                  <a:rPr lang="en-US" sz="2000" dirty="0">
                    <a:solidFill>
                      <a:srgbClr val="7030A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breaks</a:t>
                </a:r>
                <a:r>
                  <a:rPr lang="en-US" sz="2000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in a </a:t>
                </a:r>
                <a:r>
                  <a:rPr lang="en-US" sz="2000" dirty="0">
                    <a:solidFill>
                      <a:srgbClr val="008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diquark model</a:t>
                </a:r>
                <a:r>
                  <a:rPr lang="en-US" sz="2000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”</a:t>
                </a:r>
                <a:br>
                  <a:rPr lang="en-US" sz="2000" dirty="0">
                    <a:solidFill>
                      <a:srgbClr val="996633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</a:br>
                <a:r>
                  <a:rPr lang="en-US" sz="2000" dirty="0">
                    <a:solidFill>
                      <a:srgbClr val="996633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J. </a:t>
                </a:r>
                <a:r>
                  <a:rPr lang="en-US" sz="2000" dirty="0" err="1">
                    <a:solidFill>
                      <a:srgbClr val="996633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Sonnenschein</a:t>
                </a:r>
                <a:r>
                  <a:rPr lang="en-US" sz="2000" dirty="0">
                    <a:solidFill>
                      <a:srgbClr val="996633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and D. Weissman, Eur. Phys. J. C </a:t>
                </a:r>
                <a:r>
                  <a:rPr lang="en-US" sz="2000" b="1" dirty="0">
                    <a:solidFill>
                      <a:srgbClr val="996633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81</a:t>
                </a:r>
                <a:r>
                  <a:rPr lang="en-US" sz="2000" dirty="0">
                    <a:solidFill>
                      <a:srgbClr val="996633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, 1 (2021)</a:t>
                </a:r>
                <a:r>
                  <a:rPr lang="en-US" sz="2000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:</a:t>
                </a:r>
                <a:br>
                  <a:rPr lang="en-US" sz="2000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</a:br>
                <a:r>
                  <a:rPr lang="en-US" sz="2000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“where </a:t>
                </a:r>
                <a:r>
                  <a:rPr lang="en-US" sz="2000" dirty="0">
                    <a:solidFill>
                      <a:srgbClr val="7030A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new</a:t>
                </a:r>
                <a:r>
                  <a:rPr lang="en-US" sz="2000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en-US" sz="2000" dirty="0">
                    <a:solidFill>
                      <a:srgbClr val="008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string junctions </a:t>
                </a:r>
                <a:r>
                  <a:rPr lang="en-US" sz="2000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become possible in a </a:t>
                </a:r>
                <a:r>
                  <a:rPr lang="en-US" sz="2000" dirty="0">
                    <a:solidFill>
                      <a:srgbClr val="008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holographic model</a:t>
                </a:r>
                <a:r>
                  <a:rPr lang="en-US" sz="2000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”</a:t>
                </a:r>
                <a:endParaRPr lang="en-US" sz="2000" dirty="0">
                  <a:latin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4100A59-02AB-4E13-8B8E-C93707EFC9F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67" t="-8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AE1B92-E6E3-4BB8-9070-13C350278C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406F7B-86DF-4613-B663-C5915AFA74F8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38567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0DB500-92F7-4A80-A679-A8C0B28147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How Many States?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34AD3C3-DA13-40D4-BD41-0AA777586A5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sz="2000" dirty="0"/>
                  <a:t>If both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0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0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e>
                    </m:acc>
                  </m:oMath>
                </a14:m>
                <a:r>
                  <a:rPr lang="en-US" sz="2000" dirty="0"/>
                  <a:t> and </a:t>
                </a:r>
                <a14:m>
                  <m:oMath xmlns:m="http://schemas.openxmlformats.org/officeDocument/2006/math">
                    <m:r>
                      <a:rPr lang="en-US" sz="2000" i="1" dirty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6</m:t>
                    </m:r>
                  </m:oMath>
                </a14:m>
                <a:r>
                  <a:rPr lang="en-US" sz="2000" dirty="0">
                    <a:solidFill>
                      <a:srgbClr val="7030A0"/>
                    </a:solidFill>
                    <a:latin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en-US" sz="2000" dirty="0">
                    <a:solidFill>
                      <a:srgbClr val="008000"/>
                    </a:solidFill>
                    <a:latin typeface="Calibri" panose="020F0502020204030204" pitchFamily="34" charset="0"/>
                    <a:cs typeface="Times New Roman" panose="02020603050405020304" pitchFamily="18" charset="0"/>
                  </a:rPr>
                  <a:t>diquarks </a:t>
                </a:r>
                <a:r>
                  <a:rPr lang="en-US" sz="2000" dirty="0">
                    <a:latin typeface="Calibri" panose="020F0502020204030204" pitchFamily="34" charset="0"/>
                    <a:cs typeface="Times New Roman" panose="02020603050405020304" pitchFamily="18" charset="0"/>
                  </a:rPr>
                  <a:t>both allowed, one finds a </a:t>
                </a:r>
                <a:r>
                  <a:rPr lang="en-US" sz="2000" i="1" dirty="0">
                    <a:latin typeface="Calibri" panose="020F0502020204030204" pitchFamily="34" charset="0"/>
                    <a:cs typeface="Times New Roman" panose="02020603050405020304" pitchFamily="18" charset="0"/>
                  </a:rPr>
                  <a:t>lot </a:t>
                </a:r>
                <a:r>
                  <a:rPr lang="en-US" sz="2000" dirty="0">
                    <a:latin typeface="Calibri" panose="020F0502020204030204" pitchFamily="34" charset="0"/>
                    <a:cs typeface="Times New Roman" panose="02020603050405020304" pitchFamily="18" charset="0"/>
                  </a:rPr>
                  <a:t>of states</a:t>
                </a:r>
                <a:br>
                  <a:rPr lang="en-US" sz="2000" dirty="0">
                    <a:latin typeface="Calibri" panose="020F0502020204030204" pitchFamily="34" charset="0"/>
                    <a:cs typeface="Times New Roman" panose="02020603050405020304" pitchFamily="18" charset="0"/>
                  </a:rPr>
                </a:br>
                <a:r>
                  <a:rPr lang="en-US" sz="2000" dirty="0">
                    <a:solidFill>
                      <a:srgbClr val="996633"/>
                    </a:solidFill>
                    <a:latin typeface="Calibri" panose="020F0502020204030204" pitchFamily="34" charset="0"/>
                    <a:cs typeface="Times New Roman" panose="02020603050405020304" pitchFamily="18" charset="0"/>
                  </a:rPr>
                  <a:t>[</a:t>
                </a:r>
                <a:r>
                  <a:rPr lang="en-US" sz="2000" dirty="0">
                    <a:solidFill>
                      <a:srgbClr val="996633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M.A. </a:t>
                </a:r>
                <a:r>
                  <a:rPr lang="en-US" sz="2000" dirty="0" err="1">
                    <a:solidFill>
                      <a:srgbClr val="996633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Bedolla</a:t>
                </a:r>
                <a:r>
                  <a:rPr lang="en-US" sz="2000" dirty="0">
                    <a:solidFill>
                      <a:srgbClr val="996633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, J. Ferretti, C. Roberts, and E. </a:t>
                </a:r>
                <a:r>
                  <a:rPr lang="en-US" sz="2000" dirty="0" err="1">
                    <a:solidFill>
                      <a:srgbClr val="996633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Santopinto</a:t>
                </a:r>
                <a:r>
                  <a:rPr lang="en-US" sz="2000" dirty="0">
                    <a:solidFill>
                      <a:srgbClr val="996633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,</a:t>
                </a:r>
                <a:br>
                  <a:rPr lang="en-US" sz="2000" dirty="0">
                    <a:solidFill>
                      <a:srgbClr val="996633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</a:br>
                <a:r>
                  <a:rPr lang="en-US" sz="2000" dirty="0">
                    <a:solidFill>
                      <a:srgbClr val="996633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Eur. Phys. J. C </a:t>
                </a:r>
                <a:r>
                  <a:rPr lang="en-US" sz="2000" b="1" dirty="0">
                    <a:solidFill>
                      <a:srgbClr val="996633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80</a:t>
                </a:r>
                <a:r>
                  <a:rPr lang="en-US" sz="2000" dirty="0">
                    <a:solidFill>
                      <a:srgbClr val="996633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, 1004 (2020)]</a:t>
                </a:r>
                <a:r>
                  <a:rPr lang="en-US" sz="2000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:</a:t>
                </a:r>
                <a:br>
                  <a:rPr lang="en-US" sz="2000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</a:br>
                <a:r>
                  <a:rPr lang="en-US" sz="2000" b="1" dirty="0">
                    <a:solidFill>
                      <a:srgbClr val="FF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17</a:t>
                </a:r>
                <a:r>
                  <a:rPr lang="en-US" sz="2000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with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𝐶</m:t>
                    </m:r>
                    <m:r>
                      <a:rPr lang="en-US" sz="2000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=+ </m:t>
                    </m:r>
                  </m:oMath>
                </a14:m>
                <a:r>
                  <a:rPr lang="en-US" sz="2000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&amp;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𝐽</m:t>
                    </m:r>
                    <m:r>
                      <a:rPr lang="en-US" sz="2000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≤</m:t>
                    </m:r>
                    <m:r>
                      <a:rPr lang="en-US" sz="2000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2 </m:t>
                    </m:r>
                  </m:oMath>
                </a14:m>
                <a:r>
                  <a:rPr lang="en-US" sz="2000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predicted below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sz="20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sz="20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Ξ</m:t>
                            </m:r>
                          </m:e>
                        </m:acc>
                      </m:e>
                      <m:sub>
                        <m:r>
                          <a:rPr lang="en-US" sz="20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𝑐𝑐</m:t>
                        </m:r>
                      </m:sub>
                    </m:sSub>
                  </m:oMath>
                </a14:m>
                <a:r>
                  <a:rPr lang="en-US" sz="2000" dirty="0">
                    <a:solidFill>
                      <a:srgbClr val="0000FF"/>
                    </a:solidFill>
                  </a:rPr>
                  <a:t>-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000" i="1" dirty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Ξ</m:t>
                        </m:r>
                      </m:e>
                      <m:sub>
                        <m:r>
                          <a:rPr lang="en-US" sz="2000" i="1" dirty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𝑐𝑐</m:t>
                        </m:r>
                      </m:sub>
                    </m:sSub>
                  </m:oMath>
                </a14:m>
                <a:r>
                  <a:rPr lang="en-US" sz="2000" dirty="0">
                    <a:solidFill>
                      <a:srgbClr val="0000FF"/>
                    </a:solidFill>
                  </a:rPr>
                  <a:t> </a:t>
                </a:r>
                <a:r>
                  <a:rPr lang="en-US" sz="2000" dirty="0">
                    <a:solidFill>
                      <a:srgbClr val="008000"/>
                    </a:solidFill>
                  </a:rPr>
                  <a:t>threshold </a:t>
                </a:r>
                <a:r>
                  <a:rPr lang="en-US" sz="2000" dirty="0">
                    <a:solidFill>
                      <a:srgbClr val="7030A0"/>
                    </a:solidFill>
                  </a:rPr>
                  <a:t>(see next slide)</a:t>
                </a:r>
              </a:p>
              <a:p>
                <a:r>
                  <a:rPr lang="en-US" sz="2000" dirty="0"/>
                  <a:t>Adopt </a:t>
                </a:r>
                <a:r>
                  <a:rPr lang="en-US" sz="2000" dirty="0">
                    <a:solidFill>
                      <a:srgbClr val="7030A0"/>
                    </a:solidFill>
                  </a:rPr>
                  <a:t>minimal ansatz</a:t>
                </a:r>
                <a:r>
                  <a:rPr lang="en-US" sz="2000" dirty="0"/>
                  <a:t>, of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0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0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e>
                    </m:acc>
                  </m:oMath>
                </a14:m>
                <a:r>
                  <a:rPr lang="en-US" sz="2000" dirty="0"/>
                  <a:t> </a:t>
                </a:r>
                <a:r>
                  <a:rPr lang="en-US" sz="2000" dirty="0">
                    <a:solidFill>
                      <a:srgbClr val="008000"/>
                    </a:solidFill>
                  </a:rPr>
                  <a:t>diquarks</a:t>
                </a:r>
                <a:r>
                  <a:rPr lang="en-US" sz="2000" dirty="0"/>
                  <a:t> only: about </a:t>
                </a:r>
                <a:r>
                  <a:rPr lang="en-US" sz="2000" dirty="0">
                    <a:solidFill>
                      <a:srgbClr val="7030A0"/>
                    </a:solidFill>
                  </a:rPr>
                  <a:t>half as many states</a:t>
                </a:r>
                <a:br>
                  <a:rPr lang="en-US" sz="2000" dirty="0"/>
                </a:br>
                <a:r>
                  <a:rPr lang="en-US" sz="2000" dirty="0"/>
                  <a:t>Take </a:t>
                </a:r>
                <a:r>
                  <a:rPr lang="en-US" sz="2000" dirty="0">
                    <a:solidFill>
                      <a:srgbClr val="008000"/>
                    </a:solidFill>
                  </a:rPr>
                  <a:t>spin couplings </a:t>
                </a:r>
                <a:r>
                  <a:rPr lang="en-US" sz="2000" dirty="0"/>
                  <a:t>to be large </a:t>
                </a:r>
                <a:r>
                  <a:rPr lang="en-US" sz="2000" dirty="0">
                    <a:solidFill>
                      <a:srgbClr val="7030A0"/>
                    </a:solidFill>
                  </a:rPr>
                  <a:t>only within diquarks </a:t>
                </a:r>
                <a:r>
                  <a:rPr lang="en-US" sz="2000" dirty="0">
                    <a:solidFill>
                      <a:srgbClr val="996633"/>
                    </a:solidFill>
                  </a:rPr>
                  <a:t>[Giron &amp; RFL]</a:t>
                </a:r>
                <a:r>
                  <a:rPr lang="en-US" sz="2000" dirty="0"/>
                  <a:t>:</a:t>
                </a:r>
                <a:br>
                  <a:rPr lang="en-US" sz="2000" dirty="0"/>
                </a:br>
                <a:r>
                  <a:rPr lang="en-US" sz="2000" dirty="0">
                    <a:solidFill>
                      <a:srgbClr val="7030A0"/>
                    </a:solidFill>
                  </a:rPr>
                  <a:t>All</a:t>
                </a:r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𝑆</m:t>
                    </m:r>
                  </m:oMath>
                </a14:m>
                <a:r>
                  <a:rPr lang="en-US" sz="2000" dirty="0"/>
                  <a:t> </a:t>
                </a:r>
                <a:r>
                  <a:rPr lang="en-US" sz="2000" dirty="0">
                    <a:solidFill>
                      <a:srgbClr val="008000"/>
                    </a:solidFill>
                  </a:rPr>
                  <a:t>wave multiplets</a:t>
                </a:r>
                <a:r>
                  <a:rPr lang="en-US" sz="2000" dirty="0"/>
                  <a:t>: </a:t>
                </a:r>
                <a:r>
                  <a:rPr lang="en-US" sz="2000" b="1" dirty="0">
                    <a:solidFill>
                      <a:srgbClr val="FF0000"/>
                    </a:solidFill>
                  </a:rPr>
                  <a:t>3</a:t>
                </a:r>
                <a:r>
                  <a:rPr lang="en-US" sz="2000" dirty="0">
                    <a:solidFill>
                      <a:srgbClr val="FF0000"/>
                    </a:solidFill>
                  </a:rPr>
                  <a:t> degenerate states</a:t>
                </a:r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e>
                      <m:sup>
                        <m:r>
                          <a:rPr lang="en-US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++</m:t>
                        </m:r>
                      </m:sup>
                    </m:sSup>
                  </m:oMath>
                </a14:m>
                <a:r>
                  <a:rPr lang="en-US" sz="2000" dirty="0"/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++</m:t>
                        </m:r>
                      </m:sup>
                    </m:sSup>
                  </m:oMath>
                </a14:m>
                <a:r>
                  <a:rPr lang="en-US" sz="2000" dirty="0">
                    <a:solidFill>
                      <a:srgbClr val="0000FF"/>
                    </a:solidFill>
                  </a:rPr>
                  <a:t> </a:t>
                </a:r>
                <a:r>
                  <a:rPr lang="en-US" sz="2000" dirty="0"/>
                  <a:t>(and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e>
                      <m:sup>
                        <m:r>
                          <a:rPr lang="en-US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+−</m:t>
                        </m:r>
                      </m:sup>
                    </m:sSup>
                  </m:oMath>
                </a14:m>
                <a:r>
                  <a:rPr lang="en-US" sz="2000" dirty="0"/>
                  <a:t>)</a:t>
                </a:r>
                <a:br>
                  <a:rPr lang="en-US" sz="2000" dirty="0"/>
                </a:br>
                <a:r>
                  <a:rPr lang="en-US" sz="2000" dirty="0"/>
                  <a:t>In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𝑃</m:t>
                    </m:r>
                  </m:oMath>
                </a14:m>
                <a:r>
                  <a:rPr lang="en-US" sz="2000" dirty="0"/>
                  <a:t> </a:t>
                </a:r>
                <a:r>
                  <a:rPr lang="en-US" sz="2000" dirty="0">
                    <a:solidFill>
                      <a:srgbClr val="008000"/>
                    </a:solidFill>
                  </a:rPr>
                  <a:t>wave multiplets</a:t>
                </a:r>
                <a:r>
                  <a:rPr lang="en-US" sz="2000" dirty="0"/>
                  <a:t>: </a:t>
                </a:r>
                <a:r>
                  <a:rPr lang="en-US" sz="2000" b="1" dirty="0">
                    <a:solidFill>
                      <a:srgbClr val="FF0000"/>
                    </a:solidFill>
                  </a:rPr>
                  <a:t>7</a:t>
                </a:r>
                <a:r>
                  <a:rPr lang="en-US" sz="2000" dirty="0"/>
                  <a:t> states (</a:t>
                </a:r>
                <a:r>
                  <a:rPr lang="en-US" sz="2000" b="1" dirty="0">
                    <a:solidFill>
                      <a:srgbClr val="FF0000"/>
                    </a:solidFill>
                  </a:rPr>
                  <a:t>3</a:t>
                </a:r>
                <a:r>
                  <a:rPr lang="en-US" sz="2000" dirty="0"/>
                  <a:t> with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𝐶</m:t>
                    </m:r>
                    <m:r>
                      <a:rPr lang="en-US" sz="2000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=+</m:t>
                    </m:r>
                  </m:oMath>
                </a14:m>
                <a:r>
                  <a:rPr lang="en-US" sz="2000" dirty="0"/>
                  <a:t>), </a:t>
                </a:r>
                <a:r>
                  <a:rPr lang="en-US" sz="2000" dirty="0">
                    <a:solidFill>
                      <a:srgbClr val="008000"/>
                    </a:solidFill>
                  </a:rPr>
                  <a:t>equal-spacing mass rule</a:t>
                </a:r>
                <a:br>
                  <a:rPr lang="en-US" sz="2000" dirty="0"/>
                </a:br>
                <a:r>
                  <a:rPr lang="en-US" sz="2000" b="1" dirty="0"/>
                  <a:t>if</a:t>
                </a:r>
                <a:r>
                  <a:rPr lang="en-US" sz="2000" dirty="0"/>
                  <a:t> </a:t>
                </a:r>
                <a:r>
                  <a:rPr lang="en-US" sz="2000" dirty="0">
                    <a:solidFill>
                      <a:srgbClr val="008000"/>
                    </a:solidFill>
                  </a:rPr>
                  <a:t>tensor couplings </a:t>
                </a:r>
                <a:r>
                  <a:rPr lang="en-US" sz="2000" dirty="0">
                    <a:solidFill>
                      <a:srgbClr val="7030A0"/>
                    </a:solidFill>
                  </a:rPr>
                  <a:t>negligible </a:t>
                </a:r>
                <a:endParaRPr lang="en-US" sz="20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34AD3C3-DA13-40D4-BD41-0AA777586A5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67" t="-8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0A0474-4A87-45D1-9BAD-8F82140A75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406F7B-86DF-4613-B663-C5915AFA74F8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40BFC30-9161-4B9D-B731-E5BD484D1B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0" y="4176349"/>
            <a:ext cx="1371600" cy="2064908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82FFBCBF-927D-4D9A-810B-D5F63DB83CE9}"/>
              </a:ext>
            </a:extLst>
          </p:cNvPr>
          <p:cNvSpPr/>
          <p:nvPr/>
        </p:nvSpPr>
        <p:spPr>
          <a:xfrm>
            <a:off x="5029200" y="5029200"/>
            <a:ext cx="304800" cy="228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C9A603D-9154-4DF6-A18D-DE0285D7E39B}"/>
              </a:ext>
            </a:extLst>
          </p:cNvPr>
          <p:cNvSpPr/>
          <p:nvPr/>
        </p:nvSpPr>
        <p:spPr>
          <a:xfrm>
            <a:off x="5037764" y="4801461"/>
            <a:ext cx="304800" cy="228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E9B243C-F829-423A-B5C4-5AFD460B01BA}"/>
              </a:ext>
            </a:extLst>
          </p:cNvPr>
          <p:cNvSpPr/>
          <p:nvPr/>
        </p:nvSpPr>
        <p:spPr>
          <a:xfrm>
            <a:off x="5029200" y="5768612"/>
            <a:ext cx="304800" cy="228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0286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0DB500-92F7-4A80-A679-A8C0B28147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4AD3C3-DA13-40D4-BD41-0AA777586A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0A0474-4A87-45D1-9BAD-8F82140A75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406F7B-86DF-4613-B663-C5915AFA74F8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BA5E026-7EC8-45C1-9E12-45CA3C3BDD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0751" y="0"/>
            <a:ext cx="266249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9603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0B3558-0BC4-40B0-A051-23041CB006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Some Parting Thoughts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AD8F2F4-2ADB-4F11-80FE-4A5EB71622F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57200" y="1417638"/>
                <a:ext cx="8229600" cy="4754562"/>
              </a:xfrm>
            </p:spPr>
            <p:txBody>
              <a:bodyPr/>
              <a:lstStyle/>
              <a:p>
                <a:r>
                  <a:rPr lang="en-US" sz="2000" dirty="0"/>
                  <a:t>Desperately need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p>
                        <m:r>
                          <a:rPr lang="en-US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sup>
                    </m:sSup>
                  </m:oMath>
                </a14:m>
                <a:r>
                  <a:rPr lang="en-US" sz="2000" dirty="0"/>
                  <a:t> information to </a:t>
                </a:r>
                <a:r>
                  <a:rPr lang="en-US" sz="2000" dirty="0">
                    <a:solidFill>
                      <a:srgbClr val="7030A0"/>
                    </a:solidFill>
                  </a:rPr>
                  <a:t>disentangle spectrum</a:t>
                </a:r>
              </a:p>
              <a:p>
                <a:r>
                  <a:rPr lang="en-US" sz="2000" dirty="0"/>
                  <a:t>An excellent suggestion: Look at </a:t>
                </a:r>
                <a14:m>
                  <m:oMath xmlns:m="http://schemas.openxmlformats.org/officeDocument/2006/math">
                    <m:r>
                      <a:rPr lang="en-US" sz="200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sz="200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20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𝜓</m:t>
                    </m:r>
                  </m:oMath>
                </a14:m>
                <a:r>
                  <a:rPr lang="en-US" sz="2000" dirty="0"/>
                  <a:t>-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𝜓</m:t>
                    </m:r>
                    <m:r>
                      <a:rPr lang="en-US" sz="2000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(2</m:t>
                    </m:r>
                    <m:r>
                      <a:rPr lang="en-US" sz="2000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𝑆</m:t>
                    </m:r>
                    <m:r>
                      <a:rPr lang="en-US" sz="2000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>
                    <a:solidFill>
                      <a:srgbClr val="0000FF"/>
                    </a:solidFill>
                  </a:rPr>
                  <a:t> </a:t>
                </a:r>
                <a:r>
                  <a:rPr lang="en-US" sz="2000" dirty="0">
                    <a:solidFill>
                      <a:srgbClr val="008000"/>
                    </a:solidFill>
                  </a:rPr>
                  <a:t>spectrum</a:t>
                </a:r>
                <a:br>
                  <a:rPr lang="en-US" sz="2000" dirty="0">
                    <a:solidFill>
                      <a:srgbClr val="FF0000"/>
                    </a:solidFill>
                  </a:rPr>
                </a:br>
                <a:r>
                  <a:rPr lang="en-US" sz="2000" dirty="0"/>
                  <a:t>(</a:t>
                </a:r>
                <a:r>
                  <a:rPr lang="en-US" sz="2000" i="1" dirty="0"/>
                  <a:t>e.g.</a:t>
                </a:r>
                <a:r>
                  <a:rPr lang="en-US" sz="2000" dirty="0"/>
                  <a:t>, </a:t>
                </a:r>
                <a:r>
                  <a:rPr lang="en-US" sz="2000" dirty="0">
                    <a:solidFill>
                      <a:srgbClr val="996633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J.-M. Richard, [2008.01962];</a:t>
                </a:r>
                <a:br>
                  <a:rPr lang="en-US" sz="2000" dirty="0">
                    <a:solidFill>
                      <a:srgbClr val="996633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</a:br>
                <a:r>
                  <a:rPr lang="en-US" sz="2000" dirty="0">
                    <a:solidFill>
                      <a:srgbClr val="996633"/>
                    </a:solidFill>
                    <a:latin typeface="Calibri" panose="020F0502020204030204" pitchFamily="34" charset="0"/>
                    <a:ea typeface="Calibri" panose="020F0502020204030204" pitchFamily="34" charset="0"/>
                  </a:rPr>
                  <a:t>Q.-F. Cao, H. Chen, H.-R. Qi, and H.-Q. Zheng, [2011.04347]</a:t>
                </a:r>
                <a:r>
                  <a:rPr lang="en-US" sz="2000" dirty="0">
                    <a:latin typeface="Calibri" panose="020F0502020204030204" pitchFamily="34" charset="0"/>
                    <a:ea typeface="Calibri" panose="020F0502020204030204" pitchFamily="34" charset="0"/>
                  </a:rPr>
                  <a:t>),</a:t>
                </a:r>
                <a:br>
                  <a:rPr lang="en-US" sz="2000" dirty="0">
                    <a:latin typeface="Calibri" panose="020F0502020204030204" pitchFamily="34" charset="0"/>
                    <a:ea typeface="Calibri" panose="020F0502020204030204" pitchFamily="34" charset="0"/>
                  </a:rPr>
                </a:br>
                <a:r>
                  <a:rPr lang="en-US" sz="2000" dirty="0">
                    <a:latin typeface="Calibri" panose="020F0502020204030204" pitchFamily="34" charset="0"/>
                    <a:ea typeface="Calibri" panose="020F0502020204030204" pitchFamily="34" charset="0"/>
                  </a:rPr>
                  <a:t>although threshold is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700 </m:t>
                    </m:r>
                    <m:r>
                      <m:rPr>
                        <m:sty m:val="p"/>
                      </m:rPr>
                      <a:rPr lang="en-US" sz="2000" i="0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MeV</m:t>
                    </m:r>
                    <m:r>
                      <a:rPr lang="en-US" sz="2000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 </m:t>
                    </m:r>
                  </m:oMath>
                </a14:m>
                <a:r>
                  <a:rPr lang="en-US" sz="2000" dirty="0">
                    <a:latin typeface="Calibri" panose="020F0502020204030204" pitchFamily="34" charset="0"/>
                    <a:ea typeface="Calibri" panose="020F0502020204030204" pitchFamily="34" charset="0"/>
                  </a:rPr>
                  <a:t>higher,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𝜓</m:t>
                    </m:r>
                    <m:r>
                      <a:rPr lang="en-US" sz="2000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(2</m:t>
                    </m:r>
                    <m:r>
                      <a:rPr lang="en-US" sz="2000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𝑆</m:t>
                    </m:r>
                    <m:r>
                      <a:rPr lang="en-US" sz="2000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>
                    <a:solidFill>
                      <a:srgbClr val="0000FF"/>
                    </a:solidFill>
                  </a:rPr>
                  <a:t> </a:t>
                </a:r>
                <a:r>
                  <a:rPr lang="en-US" sz="2000" dirty="0"/>
                  <a:t>production lower than </a:t>
                </a:r>
                <a14:m>
                  <m:oMath xmlns:m="http://schemas.openxmlformats.org/officeDocument/2006/math">
                    <m:r>
                      <a:rPr lang="en-US" sz="200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sz="200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20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𝜓</m:t>
                    </m:r>
                  </m:oMath>
                </a14:m>
                <a:r>
                  <a:rPr lang="en-US" sz="2000" dirty="0">
                    <a:solidFill>
                      <a:srgbClr val="0000FF"/>
                    </a:solidFill>
                  </a:rPr>
                  <a:t> </a:t>
                </a:r>
                <a:br>
                  <a:rPr lang="en-US" sz="2000" dirty="0">
                    <a:solidFill>
                      <a:srgbClr val="0000FF"/>
                    </a:solidFill>
                  </a:rPr>
                </a:br>
                <a:r>
                  <a:rPr lang="en-US" sz="2000" dirty="0"/>
                  <a:t>Also note that </a:t>
                </a:r>
                <a:r>
                  <a:rPr lang="en-US" sz="2000" dirty="0">
                    <a:solidFill>
                      <a:srgbClr val="FF0000"/>
                    </a:solidFill>
                  </a:rPr>
                  <a:t>BESIII</a:t>
                </a:r>
                <a:r>
                  <a:rPr lang="en-US" sz="2000" dirty="0"/>
                  <a:t> sees </a:t>
                </a:r>
                <a:r>
                  <a:rPr lang="en-US" sz="2000" dirty="0">
                    <a:solidFill>
                      <a:srgbClr val="7030A0"/>
                    </a:solidFill>
                  </a:rPr>
                  <a:t>different</a:t>
                </a:r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𝑌</m:t>
                    </m:r>
                  </m:oMath>
                </a14:m>
                <a:r>
                  <a:rPr lang="en-US" sz="2000" dirty="0"/>
                  <a:t> </a:t>
                </a:r>
                <a:r>
                  <a:rPr lang="en-US" sz="2000" dirty="0">
                    <a:solidFill>
                      <a:srgbClr val="008000"/>
                    </a:solidFill>
                  </a:rPr>
                  <a:t>states</a:t>
                </a:r>
                <a:r>
                  <a:rPr lang="en-US" sz="2000" dirty="0"/>
                  <a:t> via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sz="20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20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𝜓</m:t>
                    </m:r>
                  </m:oMath>
                </a14:m>
                <a:r>
                  <a:rPr lang="en-US" sz="2000" dirty="0">
                    <a:solidFill>
                      <a:srgbClr val="0000FF"/>
                    </a:solidFill>
                  </a:rPr>
                  <a:t> </a:t>
                </a:r>
                <a:r>
                  <a:rPr lang="en-US" sz="2000" dirty="0"/>
                  <a:t>or</a:t>
                </a:r>
                <a:r>
                  <a:rPr lang="en-US" sz="2000" dirty="0">
                    <a:solidFill>
                      <a:srgbClr val="0000FF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i="1" dirty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𝜓</m:t>
                    </m:r>
                    <m:r>
                      <a:rPr lang="en-US" sz="2000" i="1" dirty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(2</m:t>
                    </m:r>
                    <m:r>
                      <a:rPr lang="en-US" sz="2000" i="1" dirty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𝑆</m:t>
                    </m:r>
                    <m:r>
                      <a:rPr lang="en-US" sz="2000" i="1" dirty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>
                    <a:solidFill>
                      <a:srgbClr val="0000FF"/>
                    </a:solidFill>
                  </a:rPr>
                  <a:t> </a:t>
                </a:r>
                <a:r>
                  <a:rPr lang="en-US" sz="2000" dirty="0">
                    <a:solidFill>
                      <a:srgbClr val="008000"/>
                    </a:solidFill>
                  </a:rPr>
                  <a:t>decays</a:t>
                </a:r>
              </a:p>
              <a:p>
                <a:pPr>
                  <a:buClr>
                    <a:schemeClr val="tx1"/>
                  </a:buClr>
                </a:pPr>
                <a14:m>
                  <m:oMath xmlns:m="http://schemas.openxmlformats.org/officeDocument/2006/math">
                    <m:r>
                      <a:rPr lang="en-US" sz="2000" i="1" dirty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𝑔𝑔</m:t>
                    </m:r>
                  </m:oMath>
                </a14:m>
                <a:r>
                  <a:rPr lang="en-US" sz="2000" dirty="0"/>
                  <a:t> producing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sz="20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20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𝜓</m:t>
                    </m:r>
                    <m:r>
                      <a:rPr lang="en-US" sz="20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/>
                  <a:t>is </a:t>
                </a:r>
                <a14:m>
                  <m:oMath xmlns:m="http://schemas.openxmlformats.org/officeDocument/2006/math">
                    <m:r>
                      <a:rPr lang="en-US" sz="2000" i="1" dirty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𝐶</m:t>
                    </m:r>
                    <m:r>
                      <a:rPr lang="en-US" sz="2000" i="1" dirty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=+</m:t>
                    </m:r>
                  </m:oMath>
                </a14:m>
                <a:r>
                  <a:rPr lang="en-US" sz="2000" dirty="0"/>
                  <a:t>; is there much </a:t>
                </a:r>
                <a14:m>
                  <m:oMath xmlns:m="http://schemas.openxmlformats.org/officeDocument/2006/math">
                    <m:r>
                      <a:rPr lang="en-US" sz="2000" i="1" dirty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𝑔𝑔𝑔</m:t>
                    </m:r>
                  </m:oMath>
                </a14:m>
                <a:r>
                  <a:rPr lang="en-US" sz="2000" dirty="0"/>
                  <a:t> (</a:t>
                </a:r>
                <a14:m>
                  <m:oMath xmlns:m="http://schemas.openxmlformats.org/officeDocument/2006/math">
                    <m:r>
                      <a:rPr lang="en-US" sz="2000" i="1" dirty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𝐶</m:t>
                    </m:r>
                    <m:r>
                      <a:rPr lang="en-US" sz="2000" i="1" dirty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=−</m:t>
                    </m:r>
                  </m:oMath>
                </a14:m>
                <a:r>
                  <a:rPr lang="en-US" sz="2000" dirty="0"/>
                  <a:t>) production?</a:t>
                </a:r>
                <a:br>
                  <a:rPr lang="en-US" sz="2000" dirty="0"/>
                </a:br>
                <a:r>
                  <a:rPr lang="en-US" sz="2000" dirty="0"/>
                  <a:t>Could find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e>
                      <m:sup>
                        <m:r>
                          <a:rPr lang="en-US" sz="20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+−</m:t>
                        </m:r>
                      </m:sup>
                    </m:sSup>
                  </m:oMath>
                </a14:m>
                <a:r>
                  <a:rPr lang="en-US" sz="2000" dirty="0">
                    <a:solidFill>
                      <a:srgbClr val="0000FF"/>
                    </a:solidFill>
                  </a:rPr>
                  <a:t> </a:t>
                </a:r>
                <a:r>
                  <a:rPr lang="en-US" sz="2000" dirty="0">
                    <a:solidFill>
                      <a:srgbClr val="008000"/>
                    </a:solidFill>
                  </a:rPr>
                  <a:t>resonance</a:t>
                </a:r>
                <a:r>
                  <a:rPr lang="en-US" sz="2000" dirty="0">
                    <a:solidFill>
                      <a:srgbClr val="0000FF"/>
                    </a:solidFill>
                  </a:rPr>
                  <a:t> </a:t>
                </a:r>
                <a:r>
                  <a:rPr lang="en-US" sz="2000" dirty="0"/>
                  <a:t>via</a:t>
                </a:r>
                <a:r>
                  <a:rPr lang="en-US" sz="2000" dirty="0">
                    <a:solidFill>
                      <a:srgbClr val="0000FF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sz="20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20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𝜓</m:t>
                    </m:r>
                  </m:oMath>
                </a14:m>
                <a:r>
                  <a:rPr lang="en-US" sz="2000" dirty="0"/>
                  <a:t>-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𝜂</m:t>
                        </m:r>
                      </m:e>
                      <m:sub>
                        <m:r>
                          <a:rPr lang="en-US" sz="2000" b="0" i="1" dirty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sz="2000" dirty="0"/>
                  <a:t>, although</a:t>
                </a:r>
                <a:r>
                  <a:rPr lang="en-US" sz="2000" dirty="0">
                    <a:solidFill>
                      <a:srgbClr val="0000FF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𝜂</m:t>
                        </m:r>
                      </m:e>
                      <m:sub>
                        <m:r>
                          <a:rPr lang="en-US" sz="2000" i="1" dirty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sz="2000" dirty="0">
                    <a:solidFill>
                      <a:srgbClr val="0000FF"/>
                    </a:solidFill>
                  </a:rPr>
                  <a:t> </a:t>
                </a:r>
                <a:r>
                  <a:rPr lang="en-US" sz="2000" dirty="0"/>
                  <a:t>harder to reconstruct</a:t>
                </a:r>
                <a:br>
                  <a:rPr lang="en-US" sz="2000" dirty="0"/>
                </a:br>
                <a:r>
                  <a:rPr lang="en-US" sz="2000" dirty="0"/>
                  <a:t>[but note </a:t>
                </a:r>
                <a:r>
                  <a:rPr lang="en-US" sz="2000" dirty="0">
                    <a:solidFill>
                      <a:srgbClr val="008000"/>
                    </a:solidFill>
                  </a:rPr>
                  <a:t>B.R.</a:t>
                </a:r>
                <a:r>
                  <a:rPr lang="en-US" sz="2000" dirty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𝜂</m:t>
                        </m:r>
                      </m:e>
                      <m:sub>
                        <m:r>
                          <a:rPr lang="en-US" sz="2000" i="1" dirty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US" sz="2000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sz="2000" b="0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𝑝</m:t>
                    </m:r>
                    <m:acc>
                      <m:accPr>
                        <m:chr m:val="̅"/>
                        <m:ctrlPr>
                          <a:rPr lang="en-US" sz="2000" b="0" i="1" dirty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b="0" i="1" dirty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e>
                    </m:acc>
                  </m:oMath>
                </a14:m>
                <a:r>
                  <a:rPr lang="en-US" sz="2000" dirty="0"/>
                  <a:t>) =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1.45</m:t>
                    </m:r>
                    <m:r>
                      <a:rPr lang="en-US" sz="20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−3</m:t>
                        </m:r>
                      </m:sup>
                    </m:sSup>
                  </m:oMath>
                </a14:m>
                <a:r>
                  <a:rPr lang="en-US" sz="2000" dirty="0"/>
                  <a:t>]</a:t>
                </a:r>
                <a:br>
                  <a:rPr lang="en-US" sz="2000" dirty="0"/>
                </a:br>
                <a:r>
                  <a:rPr lang="en-US" sz="2000" dirty="0"/>
                  <a:t>Alternately,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sz="20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20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𝜓</m:t>
                    </m:r>
                  </m:oMath>
                </a14:m>
                <a:r>
                  <a:rPr lang="en-US" sz="2000" dirty="0"/>
                  <a:t>-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e>
                      <m:sub>
                        <m:r>
                          <a:rPr lang="en-US" sz="2000" i="1" dirty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lang="en-US" sz="2000" b="0" i="1" dirty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𝐽</m:t>
                        </m:r>
                      </m:sub>
                    </m:sSub>
                  </m:oMath>
                </a14:m>
                <a:r>
                  <a:rPr lang="en-US" sz="2000" dirty="0"/>
                  <a:t> has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𝐶</m:t>
                    </m:r>
                    <m:r>
                      <a:rPr lang="en-US" sz="2000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=−</m:t>
                    </m:r>
                  </m:oMath>
                </a14:m>
                <a:r>
                  <a:rPr lang="en-US" sz="2000" dirty="0"/>
                  <a:t>, but less phase space (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&gt; 6512 </m:t>
                    </m:r>
                    <m:r>
                      <m:rPr>
                        <m:sty m:val="p"/>
                      </m:rPr>
                      <a:rPr lang="en-US" sz="2000" i="0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MeV</m:t>
                    </m:r>
                  </m:oMath>
                </a14:m>
                <a:r>
                  <a:rPr lang="en-US" sz="2000" dirty="0"/>
                  <a:t>)</a:t>
                </a:r>
              </a:p>
              <a:p>
                <a:pPr>
                  <a:buClr>
                    <a:schemeClr val="tx1"/>
                  </a:buClr>
                </a:pPr>
                <a:r>
                  <a:rPr lang="en-US" sz="2000" dirty="0"/>
                  <a:t>And don’t forget about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𝑐</m:t>
                    </m:r>
                    <m:acc>
                      <m:accPr>
                        <m:chr m:val="̅"/>
                        <m:ctrlPr>
                          <a:rPr lang="en-US" sz="20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acc>
                    <m:r>
                      <a:rPr lang="en-US" sz="20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𝑏</m:t>
                    </m:r>
                    <m:acc>
                      <m:accPr>
                        <m:chr m:val="̅"/>
                        <m:ctrlPr>
                          <a:rPr lang="en-US" sz="20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acc>
                  </m:oMath>
                </a14:m>
                <a:r>
                  <a:rPr lang="en-US" sz="2000" dirty="0"/>
                  <a:t> and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𝑏</m:t>
                    </m:r>
                    <m:acc>
                      <m:accPr>
                        <m:chr m:val="̅"/>
                        <m:ctrlPr>
                          <a:rPr lang="en-US" sz="20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acc>
                    <m:r>
                      <a:rPr lang="en-US" sz="20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𝑏</m:t>
                    </m:r>
                    <m:acc>
                      <m:accPr>
                        <m:chr m:val="̅"/>
                        <m:ctrlPr>
                          <a:rPr lang="en-US" sz="20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acc>
                  </m:oMath>
                </a14:m>
                <a:r>
                  <a:rPr lang="en-US" sz="2000" dirty="0">
                    <a:solidFill>
                      <a:prstClr val="black"/>
                    </a:solidFill>
                  </a:rPr>
                  <a:t> </a:t>
                </a:r>
                <a:r>
                  <a:rPr lang="en-US" sz="2000" dirty="0">
                    <a:solidFill>
                      <a:srgbClr val="008000"/>
                    </a:solidFill>
                  </a:rPr>
                  <a:t>production</a:t>
                </a:r>
                <a:r>
                  <a:rPr lang="en-US" sz="2000" dirty="0">
                    <a:solidFill>
                      <a:prstClr val="black"/>
                    </a:solidFill>
                  </a:rPr>
                  <a:t>! </a:t>
                </a:r>
                <a:br>
                  <a:rPr lang="en-US" sz="2000" dirty="0"/>
                </a:br>
                <a14:m>
                  <m:oMath xmlns:m="http://schemas.openxmlformats.org/officeDocument/2006/math">
                    <m:r>
                      <a:rPr lang="en-US" sz="20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𝑐</m:t>
                    </m:r>
                    <m:acc>
                      <m:accPr>
                        <m:chr m:val="̅"/>
                        <m:ctrlPr>
                          <a:rPr lang="en-US" sz="20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acc>
                    <m:r>
                      <a:rPr lang="en-US" sz="20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𝑏</m:t>
                    </m:r>
                    <m:acc>
                      <m:accPr>
                        <m:chr m:val="̅"/>
                        <m:ctrlPr>
                          <a:rPr lang="en-US" sz="20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acc>
                  </m:oMath>
                </a14:m>
                <a:r>
                  <a:rPr lang="en-US" sz="2000" dirty="0"/>
                  <a:t> (</a:t>
                </a:r>
                <a:r>
                  <a:rPr lang="en-US" sz="2000" i="1" dirty="0"/>
                  <a:t>e.g.</a:t>
                </a:r>
                <a:r>
                  <a:rPr lang="en-US" sz="2000" dirty="0"/>
                  <a:t>,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sz="20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20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𝜓</m:t>
                    </m:r>
                  </m:oMath>
                </a14:m>
                <a:r>
                  <a:rPr lang="en-US" sz="2000" dirty="0"/>
                  <a:t>-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000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Υ</m:t>
                    </m:r>
                  </m:oMath>
                </a14:m>
                <a:r>
                  <a:rPr lang="en-US" sz="2000" dirty="0"/>
                  <a:t>) should have more resonances:</a:t>
                </a:r>
                <a:br>
                  <a:rPr lang="en-US" sz="2000" dirty="0"/>
                </a:br>
                <a:r>
                  <a:rPr lang="en-US" sz="2000" dirty="0"/>
                  <a:t>evades </a:t>
                </a:r>
                <a:r>
                  <a:rPr lang="en-US" sz="2000" dirty="0">
                    <a:solidFill>
                      <a:srgbClr val="008000"/>
                    </a:solidFill>
                  </a:rPr>
                  <a:t>identical fermions </a:t>
                </a:r>
                <a:r>
                  <a:rPr lang="en-US" sz="2000" dirty="0"/>
                  <a:t>constraint</a:t>
                </a:r>
                <a:br>
                  <a:rPr lang="en-US" sz="2000" dirty="0"/>
                </a:br>
                <a14:m>
                  <m:oMath xmlns:m="http://schemas.openxmlformats.org/officeDocument/2006/math">
                    <m:r>
                      <a:rPr lang="en-U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Important tests of </a:t>
                </a:r>
                <a:r>
                  <a:rPr lang="en-US" sz="2000" dirty="0">
                    <a:solidFill>
                      <a:srgbClr val="008000"/>
                    </a:solidFill>
                  </a:rPr>
                  <a:t>quark flavor universality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AD8F2F4-2ADB-4F11-80FE-4A5EB71622F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417638"/>
                <a:ext cx="8229600" cy="4754562"/>
              </a:xfrm>
              <a:blipFill>
                <a:blip r:embed="rId2"/>
                <a:stretch>
                  <a:fillRect l="-667" t="-7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8F7E5A-54AB-4DDC-9774-BDB037BCFD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406F7B-86DF-4613-B663-C5915AFA74F8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7772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 slides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31C78C-FF9A-4D71-969E-8318D5C9A3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406F7B-86DF-4613-B663-C5915AFA74F8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0742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1CC8F8-32C0-4354-9D67-4F10D7A436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Neutral charmoniumlike sector,</a:t>
            </a:r>
            <a:br>
              <a:rPr lang="en-US" sz="3600" dirty="0"/>
            </a:br>
            <a:r>
              <a:rPr lang="en-US" sz="3600" dirty="0"/>
              <a:t>March 2021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2159584-FB1B-49F8-82D1-80489A565510}"/>
              </a:ext>
            </a:extLst>
          </p:cNvPr>
          <p:cNvSpPr txBox="1"/>
          <p:nvPr/>
        </p:nvSpPr>
        <p:spPr>
          <a:xfrm>
            <a:off x="6859183" y="1171417"/>
            <a:ext cx="62151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1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(6900)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3A70E94-7454-4B58-A6BD-32A8658819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406F7B-86DF-4613-B663-C5915AFA74F8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304276C-D2C3-49DF-B3A0-D7CEDCC1C1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0" y="1591180"/>
            <a:ext cx="6281765" cy="4992182"/>
          </a:xfrm>
          <a:prstGeom prst="rect">
            <a:avLst/>
          </a:prstGeom>
        </p:spPr>
      </p:pic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BF5C7EFA-E5C8-4414-949E-24F8E4E8A23B}"/>
              </a:ext>
            </a:extLst>
          </p:cNvPr>
          <p:cNvCxnSpPr>
            <a:cxnSpLocks/>
          </p:cNvCxnSpPr>
          <p:nvPr/>
        </p:nvCxnSpPr>
        <p:spPr>
          <a:xfrm flipV="1">
            <a:off x="7162800" y="1417638"/>
            <a:ext cx="0" cy="48736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00104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DD6A56-0942-48AC-85C2-FD29B74D4D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Charged charmoniumlike sector,</a:t>
            </a:r>
            <a:br>
              <a:rPr lang="en-US" sz="3600" dirty="0"/>
            </a:br>
            <a:r>
              <a:rPr lang="en-US" sz="3600" dirty="0"/>
              <a:t>March 2021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DEDEAA8-C8FE-4A8C-9106-DE0BE7B779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406F7B-86DF-4613-B663-C5915AFA74F8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B055327-6C9E-4EBD-B68C-3786B531FB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3220" y="1474704"/>
            <a:ext cx="7086600" cy="5108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65285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A06C6-444D-4455-8417-DA7ACC92D2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The heavy exotics scorecard: March 2021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15461AD-417F-45DE-8B84-894B4896852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sz="2800" b="1" dirty="0"/>
                  <a:t>50</a:t>
                </a:r>
                <a:r>
                  <a:rPr lang="en-US" sz="2800" dirty="0"/>
                  <a:t> </a:t>
                </a:r>
                <a:r>
                  <a:rPr lang="en-US" sz="2800" dirty="0">
                    <a:solidFill>
                      <a:srgbClr val="7030A0"/>
                    </a:solidFill>
                  </a:rPr>
                  <a:t>observed exotics</a:t>
                </a:r>
              </a:p>
              <a:p>
                <a:pPr lvl="1"/>
                <a:r>
                  <a:rPr lang="en-US" dirty="0"/>
                  <a:t>41</a:t>
                </a:r>
                <a:r>
                  <a:rPr lang="en-US" dirty="0">
                    <a:solidFill>
                      <a:srgbClr val="7030A0"/>
                    </a:solidFill>
                  </a:rPr>
                  <a:t> in charmoniumlike sector (incl. pentaquarks)</a:t>
                </a:r>
              </a:p>
              <a:p>
                <a:pPr lvl="1"/>
                <a:r>
                  <a:rPr lang="en-US" dirty="0"/>
                  <a:t>1</a:t>
                </a:r>
                <a:r>
                  <a:rPr lang="en-US" dirty="0">
                    <a:solidFill>
                      <a:srgbClr val="7030A0"/>
                    </a:solidFill>
                  </a:rPr>
                  <a:t> decaying to di-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𝜓</m:t>
                    </m:r>
                  </m:oMath>
                </a14:m>
                <a:endParaRPr lang="en-US" dirty="0">
                  <a:solidFill>
                    <a:srgbClr val="7030A0"/>
                  </a:solidFill>
                </a:endParaRPr>
              </a:p>
              <a:p>
                <a:pPr lvl="1"/>
                <a:r>
                  <a:rPr lang="en-US" dirty="0"/>
                  <a:t>5</a:t>
                </a:r>
                <a:r>
                  <a:rPr lang="en-US" dirty="0">
                    <a:solidFill>
                      <a:srgbClr val="7030A0"/>
                    </a:solidFill>
                  </a:rPr>
                  <a:t> in the (much less explored) bottomonium sector</a:t>
                </a:r>
              </a:p>
              <a:p>
                <a:pPr lvl="1"/>
                <a:r>
                  <a:rPr lang="en-US" dirty="0"/>
                  <a:t>1</a:t>
                </a:r>
                <a:r>
                  <a:rPr lang="en-US" dirty="0">
                    <a:solidFill>
                      <a:srgbClr val="7030A0"/>
                    </a:solidFill>
                  </a:rPr>
                  <a:t> with a single </a:t>
                </a:r>
                <a:r>
                  <a:rPr lang="en-US" i="1" dirty="0"/>
                  <a:t>b</a:t>
                </a:r>
                <a:r>
                  <a:rPr lang="en-US" dirty="0">
                    <a:solidFill>
                      <a:srgbClr val="7030A0"/>
                    </a:solidFill>
                  </a:rPr>
                  <a:t> quark (and an </a:t>
                </a:r>
                <a:r>
                  <a:rPr lang="en-US" i="1" dirty="0"/>
                  <a:t>s</a:t>
                </a:r>
                <a:r>
                  <a:rPr lang="en-US" dirty="0">
                    <a:solidFill>
                      <a:srgbClr val="7030A0"/>
                    </a:solidFill>
                  </a:rPr>
                  <a:t>, a </a:t>
                </a:r>
                <a:r>
                  <a:rPr lang="en-US" i="1" dirty="0"/>
                  <a:t>u</a:t>
                </a:r>
                <a:r>
                  <a:rPr lang="en-US" dirty="0">
                    <a:solidFill>
                      <a:srgbClr val="7030A0"/>
                    </a:solidFill>
                  </a:rPr>
                  <a:t>, and a </a:t>
                </a:r>
                <a:r>
                  <a:rPr lang="en-US" i="1" dirty="0"/>
                  <a:t>d</a:t>
                </a:r>
                <a:r>
                  <a:rPr lang="en-US" dirty="0">
                    <a:solidFill>
                      <a:srgbClr val="7030A0"/>
                    </a:solidFill>
                  </a:rPr>
                  <a:t>)</a:t>
                </a:r>
              </a:p>
              <a:p>
                <a:pPr lvl="1"/>
                <a:r>
                  <a:rPr lang="en-US" dirty="0"/>
                  <a:t>2</a:t>
                </a:r>
                <a:r>
                  <a:rPr lang="en-US" dirty="0">
                    <a:solidFill>
                      <a:srgbClr val="7030A0"/>
                    </a:solidFill>
                  </a:rPr>
                  <a:t> with a single </a:t>
                </a:r>
                <a:r>
                  <a:rPr lang="en-US" i="1" dirty="0"/>
                  <a:t>c</a:t>
                </a:r>
                <a:r>
                  <a:rPr lang="en-US" dirty="0">
                    <a:solidFill>
                      <a:srgbClr val="7030A0"/>
                    </a:solidFill>
                  </a:rPr>
                  <a:t> quark (and an </a:t>
                </a:r>
                <a:r>
                  <a:rPr lang="en-US" i="1" dirty="0"/>
                  <a:t>s</a:t>
                </a:r>
                <a:r>
                  <a:rPr lang="en-US" dirty="0">
                    <a:solidFill>
                      <a:srgbClr val="7030A0"/>
                    </a:solidFill>
                  </a:rPr>
                  <a:t>, a </a:t>
                </a:r>
                <a:r>
                  <a:rPr lang="en-US" i="1" dirty="0"/>
                  <a:t>u</a:t>
                </a:r>
                <a:r>
                  <a:rPr lang="en-US" dirty="0">
                    <a:solidFill>
                      <a:srgbClr val="7030A0"/>
                    </a:solidFill>
                  </a:rPr>
                  <a:t>, and a </a:t>
                </a:r>
                <a:r>
                  <a:rPr lang="en-US" i="1" dirty="0"/>
                  <a:t>d</a:t>
                </a:r>
                <a:r>
                  <a:rPr lang="en-US" dirty="0">
                    <a:solidFill>
                      <a:srgbClr val="7030A0"/>
                    </a:solidFill>
                  </a:rPr>
                  <a:t>)</a:t>
                </a:r>
              </a:p>
              <a:p>
                <a:r>
                  <a:rPr lang="en-US" sz="2800" b="1" dirty="0"/>
                  <a:t>15</a:t>
                </a:r>
                <a:r>
                  <a:rPr lang="en-US" sz="2800" dirty="0"/>
                  <a:t> </a:t>
                </a:r>
                <a:r>
                  <a:rPr lang="en-US" sz="2800" dirty="0">
                    <a:solidFill>
                      <a:srgbClr val="006600"/>
                    </a:solidFill>
                  </a:rPr>
                  <a:t>established </a:t>
                </a:r>
                <a:r>
                  <a:rPr lang="en-US" sz="2800" dirty="0"/>
                  <a:t>[</a:t>
                </a:r>
                <a:r>
                  <a:rPr lang="en-US" sz="2800" dirty="0">
                    <a:solidFill>
                      <a:srgbClr val="006600"/>
                    </a:solidFill>
                  </a:rPr>
                  <a:t>PDG</a:t>
                </a:r>
                <a:r>
                  <a:rPr lang="en-US" sz="2800" dirty="0"/>
                  <a:t>]</a:t>
                </a:r>
                <a:r>
                  <a:rPr lang="en-US" sz="2800" dirty="0">
                    <a:solidFill>
                      <a:srgbClr val="006600"/>
                    </a:solidFill>
                  </a:rPr>
                  <a:t> (&amp; none of other </a:t>
                </a:r>
                <a:r>
                  <a:rPr lang="en-US" sz="2800" dirty="0"/>
                  <a:t>35</a:t>
                </a:r>
                <a:r>
                  <a:rPr lang="en-US" sz="2800" dirty="0">
                    <a:solidFill>
                      <a:srgbClr val="006600"/>
                    </a:solidFill>
                  </a:rPr>
                  <a:t> disproved)</a:t>
                </a:r>
              </a:p>
              <a:p>
                <a:pPr>
                  <a:buClr>
                    <a:schemeClr val="tx1"/>
                  </a:buClr>
                </a:pPr>
                <a:r>
                  <a:rPr lang="en-US" sz="2800" dirty="0">
                    <a:solidFill>
                      <a:srgbClr val="663300"/>
                    </a:solidFill>
                  </a:rPr>
                  <a:t>My naïve count estimates </a:t>
                </a:r>
                <a:r>
                  <a:rPr lang="en-US" sz="2800" dirty="0">
                    <a:solidFill>
                      <a:srgbClr val="FF3300"/>
                    </a:solidFill>
                  </a:rPr>
                  <a:t>over 100 more exotics</a:t>
                </a:r>
                <a:br>
                  <a:rPr lang="en-US" sz="2800" dirty="0">
                    <a:solidFill>
                      <a:srgbClr val="FF3300"/>
                    </a:solidFill>
                  </a:rPr>
                </a:br>
                <a:r>
                  <a:rPr lang="en-US" sz="2800" dirty="0">
                    <a:solidFill>
                      <a:srgbClr val="663300"/>
                    </a:solidFill>
                  </a:rPr>
                  <a:t>are waiting to be discovered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15461AD-417F-45DE-8B84-894B4896852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333" t="-1348" r="-444" b="-39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D55EFB-5CCC-4C38-B5EC-3B61243D19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406F7B-86DF-4613-B663-C5915AFA74F8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45792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531C2B-E713-43AA-8853-2466724386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The Plot That Launched 100 Theory Papers</a:t>
            </a:r>
            <a:br>
              <a:rPr lang="en-US" sz="3600" dirty="0"/>
            </a:br>
            <a:r>
              <a:rPr lang="en-US" sz="2000" dirty="0" err="1">
                <a:solidFill>
                  <a:srgbClr val="996633"/>
                </a:solidFill>
              </a:rPr>
              <a:t>LHCb</a:t>
            </a:r>
            <a:r>
              <a:rPr lang="en-US" sz="2000" dirty="0">
                <a:solidFill>
                  <a:srgbClr val="996633"/>
                </a:solidFill>
              </a:rPr>
              <a:t> Collaboration, Sci. Bull. </a:t>
            </a:r>
            <a:r>
              <a:rPr lang="en-US" sz="2000" b="1" dirty="0">
                <a:solidFill>
                  <a:srgbClr val="996633"/>
                </a:solidFill>
              </a:rPr>
              <a:t>65</a:t>
            </a:r>
            <a:r>
              <a:rPr lang="en-US" sz="2000" dirty="0">
                <a:solidFill>
                  <a:srgbClr val="996633"/>
                </a:solidFill>
              </a:rPr>
              <a:t> (2020) 1983 [2006.16957]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F92A59E0-84F9-46CF-8A51-23AE441720A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11676" y="1600200"/>
            <a:ext cx="7120647" cy="4525963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D0CFBF-C37E-4F51-8105-E35E849B9B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406F7B-86DF-4613-B663-C5915AFA74F8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E7B990D-FB9A-43CC-B613-F26D17270816}"/>
              </a:ext>
            </a:extLst>
          </p:cNvPr>
          <p:cNvSpPr txBox="1"/>
          <p:nvPr/>
        </p:nvSpPr>
        <p:spPr>
          <a:xfrm>
            <a:off x="3657600" y="2057400"/>
            <a:ext cx="1514069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996633"/>
                </a:solidFill>
              </a:rPr>
              <a:t>See talk by</a:t>
            </a:r>
            <a:br>
              <a:rPr lang="en-US" dirty="0">
                <a:solidFill>
                  <a:srgbClr val="996633"/>
                </a:solidFill>
              </a:rPr>
            </a:br>
            <a:r>
              <a:rPr lang="en-US" dirty="0" err="1">
                <a:solidFill>
                  <a:srgbClr val="996633"/>
                </a:solidFill>
              </a:rPr>
              <a:t>Yanxi</a:t>
            </a:r>
            <a:r>
              <a:rPr lang="en-US" dirty="0">
                <a:solidFill>
                  <a:srgbClr val="996633"/>
                </a:solidFill>
              </a:rPr>
              <a:t> Zhang</a:t>
            </a:r>
          </a:p>
        </p:txBody>
      </p:sp>
    </p:spTree>
    <p:extLst>
      <p:ext uri="{BB962C8B-B14F-4D97-AF65-F5344CB8AC3E}">
        <p14:creationId xmlns:p14="http://schemas.microsoft.com/office/powerpoint/2010/main" val="1251889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531C2B-E713-43AA-8853-2466724386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The Eye Immediately Notices…</a:t>
            </a:r>
            <a:br>
              <a:rPr lang="en-US" sz="3600" dirty="0"/>
            </a:br>
            <a:endParaRPr lang="en-US" sz="2000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F92A59E0-84F9-46CF-8A51-23AE441720A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11676" y="1600200"/>
            <a:ext cx="7120647" cy="4525963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D0CFBF-C37E-4F51-8105-E35E849B9B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406F7B-86DF-4613-B663-C5915AFA74F8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44CD20D3-7810-47DF-B3F3-D585A817CCCC}"/>
              </a:ext>
            </a:extLst>
          </p:cNvPr>
          <p:cNvSpPr/>
          <p:nvPr/>
        </p:nvSpPr>
        <p:spPr>
          <a:xfrm>
            <a:off x="3155022" y="2362200"/>
            <a:ext cx="381000" cy="1066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CE7E92C9-79C1-452D-B34C-34F717E8C80F}"/>
              </a:ext>
            </a:extLst>
          </p:cNvPr>
          <p:cNvSpPr/>
          <p:nvPr/>
        </p:nvSpPr>
        <p:spPr>
          <a:xfrm>
            <a:off x="2854504" y="3490644"/>
            <a:ext cx="381000" cy="1066800"/>
          </a:xfrm>
          <a:prstGeom prst="ellipse">
            <a:avLst/>
          </a:prstGeom>
          <a:noFill/>
          <a:ln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11A9F3FB-0AAE-4FE8-8252-AFBB3527F637}"/>
              </a:ext>
            </a:extLst>
          </p:cNvPr>
          <p:cNvSpPr/>
          <p:nvPr/>
        </p:nvSpPr>
        <p:spPr>
          <a:xfrm>
            <a:off x="2053364" y="2803700"/>
            <a:ext cx="761817" cy="792162"/>
          </a:xfrm>
          <a:prstGeom prst="ellipse">
            <a:avLst/>
          </a:prstGeom>
          <a:noFill/>
          <a:ln>
            <a:solidFill>
              <a:srgbClr val="99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E7438E43-D0A6-4F7F-85D5-FE28E4B239C5}"/>
              </a:ext>
            </a:extLst>
          </p:cNvPr>
          <p:cNvSpPr/>
          <p:nvPr/>
        </p:nvSpPr>
        <p:spPr>
          <a:xfrm>
            <a:off x="3748356" y="3170238"/>
            <a:ext cx="533400" cy="1066800"/>
          </a:xfrm>
          <a:prstGeom prst="ellipse">
            <a:avLst/>
          </a:prstGeom>
          <a:noFill/>
          <a:ln>
            <a:solidFill>
              <a:srgbClr val="00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6EBA7A6-C445-4CD1-B78C-FD8E265352C4}"/>
              </a:ext>
            </a:extLst>
          </p:cNvPr>
          <p:cNvCxnSpPr/>
          <p:nvPr/>
        </p:nvCxnSpPr>
        <p:spPr>
          <a:xfrm flipV="1">
            <a:off x="3525748" y="2514600"/>
            <a:ext cx="212334" cy="15240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40607FEE-F321-4563-908F-E38E0BA9BA40}"/>
              </a:ext>
            </a:extLst>
          </p:cNvPr>
          <p:cNvSpPr txBox="1"/>
          <p:nvPr/>
        </p:nvSpPr>
        <p:spPr>
          <a:xfrm>
            <a:off x="3745788" y="2317316"/>
            <a:ext cx="914033" cy="338554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/>
              <a:t>X(6900)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663E8F8-9546-451E-8097-AE923ACBB98B}"/>
              </a:ext>
            </a:extLst>
          </p:cNvPr>
          <p:cNvCxnSpPr/>
          <p:nvPr/>
        </p:nvCxnSpPr>
        <p:spPr>
          <a:xfrm>
            <a:off x="4015056" y="4237038"/>
            <a:ext cx="187748" cy="320406"/>
          </a:xfrm>
          <a:prstGeom prst="line">
            <a:avLst/>
          </a:prstGeom>
          <a:ln w="19050">
            <a:solidFill>
              <a:srgbClr val="00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9732797A-8D16-4906-9859-5292BDABCC4C}"/>
              </a:ext>
            </a:extLst>
          </p:cNvPr>
          <p:cNvSpPr txBox="1"/>
          <p:nvPr/>
        </p:nvSpPr>
        <p:spPr>
          <a:xfrm>
            <a:off x="4202804" y="4530803"/>
            <a:ext cx="1058303" cy="338554"/>
          </a:xfrm>
          <a:prstGeom prst="rect">
            <a:avLst/>
          </a:prstGeom>
          <a:solidFill>
            <a:schemeClr val="bg1"/>
          </a:solidFill>
          <a:ln w="19050">
            <a:solidFill>
              <a:srgbClr val="00FFFF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/>
              <a:t>~7.2 GeV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401D805-5681-4D12-844D-2E9AE9FA06ED}"/>
              </a:ext>
            </a:extLst>
          </p:cNvPr>
          <p:cNvCxnSpPr/>
          <p:nvPr/>
        </p:nvCxnSpPr>
        <p:spPr>
          <a:xfrm flipH="1">
            <a:off x="2743017" y="4417243"/>
            <a:ext cx="169952" cy="250269"/>
          </a:xfrm>
          <a:prstGeom prst="line">
            <a:avLst/>
          </a:prstGeom>
          <a:ln w="19050"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506964C9-C425-440A-9E3C-D35865FC6D5A}"/>
              </a:ext>
            </a:extLst>
          </p:cNvPr>
          <p:cNvSpPr txBox="1"/>
          <p:nvPr/>
        </p:nvSpPr>
        <p:spPr>
          <a:xfrm>
            <a:off x="2506467" y="4667512"/>
            <a:ext cx="1172116" cy="338554"/>
          </a:xfrm>
          <a:prstGeom prst="rect">
            <a:avLst/>
          </a:prstGeom>
          <a:solidFill>
            <a:schemeClr val="bg1"/>
          </a:solidFill>
          <a:ln w="19050">
            <a:solidFill>
              <a:srgbClr val="FF990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/>
              <a:t>~6.75 GeV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C5756F4A-F826-45C5-A8FE-FE27DE074D5D}"/>
              </a:ext>
            </a:extLst>
          </p:cNvPr>
          <p:cNvCxnSpPr>
            <a:cxnSpLocks/>
            <a:stCxn id="8" idx="1"/>
          </p:cNvCxnSpPr>
          <p:nvPr/>
        </p:nvCxnSpPr>
        <p:spPr>
          <a:xfrm flipH="1" flipV="1">
            <a:off x="1885096" y="2692605"/>
            <a:ext cx="279834" cy="227104"/>
          </a:xfrm>
          <a:prstGeom prst="line">
            <a:avLst/>
          </a:prstGeom>
          <a:ln w="19050">
            <a:solidFill>
              <a:srgbClr val="99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287A311B-FA1C-4761-A3D6-CF419D1EA844}"/>
              </a:ext>
            </a:extLst>
          </p:cNvPr>
          <p:cNvSpPr txBox="1"/>
          <p:nvPr/>
        </p:nvSpPr>
        <p:spPr>
          <a:xfrm>
            <a:off x="1401874" y="2354049"/>
            <a:ext cx="1292341" cy="338554"/>
          </a:xfrm>
          <a:prstGeom prst="rect">
            <a:avLst/>
          </a:prstGeom>
          <a:solidFill>
            <a:schemeClr val="bg1"/>
          </a:solidFill>
          <a:ln w="19050">
            <a:solidFill>
              <a:srgbClr val="99330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/>
              <a:t>6.4-6.5 GeV</a:t>
            </a:r>
          </a:p>
        </p:txBody>
      </p:sp>
    </p:spTree>
    <p:extLst>
      <p:ext uri="{BB962C8B-B14F-4D97-AF65-F5344CB8AC3E}">
        <p14:creationId xmlns:p14="http://schemas.microsoft.com/office/powerpoint/2010/main" val="37696461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C5CCD9-FAEF-4A34-A114-1677134799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The Most Important Apparent Features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5738C6F-3EE3-450F-96A0-7F50574BF00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>
                  <a:buClr>
                    <a:schemeClr val="tx1"/>
                  </a:buClr>
                </a:pP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US" sz="2000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(6900)</m:t>
                    </m:r>
                  </m:oMath>
                </a14:m>
                <a:r>
                  <a:rPr lang="en-US" sz="2000" dirty="0"/>
                  <a:t>,</a:t>
                </a:r>
                <a:r>
                  <a:rPr lang="en-US" sz="2000" dirty="0">
                    <a:solidFill>
                      <a:srgbClr val="0000FF"/>
                    </a:solidFill>
                  </a:rPr>
                  <a:t> </a:t>
                </a:r>
                <a:r>
                  <a:rPr lang="en-US" sz="2000" dirty="0"/>
                  <a:t>the </a:t>
                </a:r>
                <a:r>
                  <a:rPr lang="en-US" sz="2000" dirty="0">
                    <a:solidFill>
                      <a:srgbClr val="7030A0"/>
                    </a:solidFill>
                  </a:rPr>
                  <a:t>only obvious peak</a:t>
                </a:r>
                <a:r>
                  <a:rPr lang="en-US" sz="2000" dirty="0"/>
                  <a:t>, lies about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700 </m:t>
                    </m:r>
                    <m:r>
                      <m:rPr>
                        <m:sty m:val="p"/>
                      </m:rPr>
                      <a:rPr lang="en-US" sz="2000" i="0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MeV</m:t>
                    </m:r>
                    <m:r>
                      <a:rPr lang="en-US" sz="2000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/>
                  <a:t>above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2</m:t>
                    </m:r>
                    <m:sSub>
                      <m:sSubPr>
                        <m:ctrlPr>
                          <a:rPr lang="en-US" sz="2000" i="1" dirty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dirty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000" b="0" i="1" dirty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𝐽</m:t>
                        </m:r>
                        <m:r>
                          <a:rPr lang="en-US" sz="2000" b="0" i="1" dirty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 sz="2000" b="0" i="1" dirty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𝜓</m:t>
                        </m:r>
                      </m:sub>
                    </m:sSub>
                  </m:oMath>
                </a14:m>
                <a:br>
                  <a:rPr lang="en-US" sz="2000" dirty="0"/>
                </a:br>
                <a:r>
                  <a:rPr lang="nn-NO" sz="2000" dirty="0"/>
                  <a:t>but is likely </a:t>
                </a:r>
                <a:r>
                  <a:rPr lang="nn-NO" sz="2000" dirty="0">
                    <a:solidFill>
                      <a:srgbClr val="7030A0"/>
                    </a:solidFill>
                  </a:rPr>
                  <a:t>not wider </a:t>
                </a:r>
                <a:r>
                  <a:rPr lang="nn-NO" sz="2000" dirty="0"/>
                  <a:t>than the </a:t>
                </a:r>
                <a14:m>
                  <m:oMath xmlns:m="http://schemas.openxmlformats.org/officeDocument/2006/math">
                    <m:r>
                      <a:rPr lang="nn-NO" sz="200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𝜌</m:t>
                    </m:r>
                  </m:oMath>
                </a14:m>
                <a:r>
                  <a:rPr lang="en-US" sz="2000" dirty="0"/>
                  <a:t> (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≲</m:t>
                    </m:r>
                    <m:r>
                      <a:rPr lang="en-US" sz="2000" b="0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200 </m:t>
                    </m:r>
                    <m:r>
                      <m:rPr>
                        <m:sty m:val="p"/>
                      </m:rPr>
                      <a:rPr lang="en-US" sz="2000" b="0" i="0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MeV</m:t>
                    </m:r>
                  </m:oMath>
                </a14:m>
                <a:r>
                  <a:rPr lang="en-US" sz="2000" dirty="0"/>
                  <a:t>, &amp; perhaps much narrower)</a:t>
                </a:r>
              </a:p>
              <a:p>
                <a:pPr>
                  <a:buClr>
                    <a:schemeClr val="tx1"/>
                  </a:buClr>
                </a:pPr>
                <a:r>
                  <a:rPr lang="en-US" sz="2000" dirty="0"/>
                  <a:t>A </a:t>
                </a:r>
                <a14:m>
                  <m:oMath xmlns:m="http://schemas.openxmlformats.org/officeDocument/2006/math">
                    <m:r>
                      <a:rPr lang="en-US" sz="200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𝑐</m:t>
                    </m:r>
                    <m:acc>
                      <m:accPr>
                        <m:chr m:val="̅"/>
                        <m:ctrlPr>
                          <a:rPr lang="en-US" sz="20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acc>
                    <m:r>
                      <a:rPr lang="en-US" sz="20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𝑐</m:t>
                    </m:r>
                    <m:acc>
                      <m:accPr>
                        <m:chr m:val="̅"/>
                        <m:ctrlPr>
                          <a:rPr lang="en-US" sz="20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acc>
                  </m:oMath>
                </a14:m>
                <a:r>
                  <a:rPr lang="en-US" sz="2000" dirty="0"/>
                  <a:t> state, if a traditional </a:t>
                </a:r>
                <a:r>
                  <a:rPr lang="en-US" sz="2000" dirty="0">
                    <a:solidFill>
                      <a:srgbClr val="FF0000"/>
                    </a:solidFill>
                  </a:rPr>
                  <a:t>di-meson molecule</a:t>
                </a:r>
                <a:r>
                  <a:rPr lang="en-US" sz="2000" dirty="0"/>
                  <a:t>,</a:t>
                </a:r>
                <a:br>
                  <a:rPr lang="en-US" sz="2000" dirty="0"/>
                </a:br>
                <a:r>
                  <a:rPr lang="en-US" sz="2000" dirty="0"/>
                  <a:t>would be bound through exchanging </a:t>
                </a:r>
                <a:r>
                  <a:rPr lang="en-US" sz="2000" dirty="0">
                    <a:solidFill>
                      <a:srgbClr val="008000"/>
                    </a:solidFill>
                  </a:rPr>
                  <a:t>conventional charmonium</a:t>
                </a:r>
                <a:r>
                  <a:rPr lang="en-US" sz="2000" dirty="0"/>
                  <a:t>—</a:t>
                </a:r>
                <a:br>
                  <a:rPr lang="en-US" sz="2000" dirty="0"/>
                </a:br>
                <a:r>
                  <a:rPr lang="en-US" sz="2000" dirty="0"/>
                  <a:t>which for expected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r>
                      <a:rPr lang="en-US" sz="20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en-US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10 </m:t>
                        </m:r>
                        <m:r>
                          <m:rPr>
                            <m:sty m:val="p"/>
                          </m:rPr>
                          <a:rPr lang="en-US" sz="2000" b="0" i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MeV</m:t>
                        </m:r>
                      </m:e>
                    </m:d>
                  </m:oMath>
                </a14:m>
                <a:r>
                  <a:rPr lang="en-US" sz="2000" dirty="0">
                    <a:solidFill>
                      <a:srgbClr val="0000FF"/>
                    </a:solidFill>
                  </a:rPr>
                  <a:t> </a:t>
                </a:r>
                <a:r>
                  <a:rPr lang="en-US" sz="2000" dirty="0">
                    <a:solidFill>
                      <a:srgbClr val="008000"/>
                    </a:solidFill>
                  </a:rPr>
                  <a:t>molecular binding energies</a:t>
                </a:r>
                <a:br>
                  <a:rPr lang="en-US" sz="2000" dirty="0">
                    <a:solidFill>
                      <a:srgbClr val="008000"/>
                    </a:solidFill>
                  </a:rPr>
                </a:br>
                <a:r>
                  <a:rPr lang="en-US" sz="2000" dirty="0"/>
                  <a:t>is </a:t>
                </a:r>
                <a:r>
                  <a:rPr lang="en-US" sz="2000" b="1" i="1" dirty="0">
                    <a:solidFill>
                      <a:srgbClr val="7030A0"/>
                    </a:solidFill>
                  </a:rPr>
                  <a:t>very far</a:t>
                </a:r>
                <a:r>
                  <a:rPr lang="en-US" sz="2000" dirty="0">
                    <a:solidFill>
                      <a:srgbClr val="7030A0"/>
                    </a:solidFill>
                  </a:rPr>
                  <a:t> off mass shell</a:t>
                </a:r>
              </a:p>
              <a:p>
                <a:pPr>
                  <a:buClr>
                    <a:schemeClr val="tx1"/>
                  </a:buClr>
                </a:pPr>
                <a:r>
                  <a:rPr lang="en-US" sz="2000" dirty="0"/>
                  <a:t>Typical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𝑐</m:t>
                    </m:r>
                    <m:acc>
                      <m:accPr>
                        <m:chr m:val="̅"/>
                        <m:ctrlPr>
                          <a:rPr lang="en-US" sz="20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acc>
                    <m:r>
                      <a:rPr lang="en-US" sz="20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>
                    <a:solidFill>
                      <a:srgbClr val="008000"/>
                    </a:solidFill>
                  </a:rPr>
                  <a:t>mean charge radii</a:t>
                </a:r>
                <a:r>
                  <a:rPr lang="en-US" sz="2000" dirty="0"/>
                  <a:t> from potential models:</a:t>
                </a:r>
                <a:br>
                  <a:rPr lang="en-US" sz="2000" dirty="0"/>
                </a:br>
                <a:r>
                  <a:rPr lang="en-US" sz="2000" dirty="0"/>
                  <a:t>		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2000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sz="2000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: 0.35 </m:t>
                    </m:r>
                    <m:r>
                      <m:rPr>
                        <m:sty m:val="p"/>
                      </m:rPr>
                      <a:rPr lang="en-US" sz="2000" i="0" dirty="0" err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fm</m:t>
                    </m:r>
                  </m:oMath>
                </a14:m>
                <a:r>
                  <a:rPr lang="en-US" sz="2000" dirty="0">
                    <a:solidFill>
                      <a:srgbClr val="0000FF"/>
                    </a:solidFill>
                  </a:rPr>
                  <a:t>	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2000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sz="2000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: 0.63 </m:t>
                    </m:r>
                    <m:r>
                      <m:rPr>
                        <m:sty m:val="p"/>
                      </m:rPr>
                      <a:rPr lang="en-US" sz="2000" i="0" dirty="0" err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fm</m:t>
                    </m:r>
                  </m:oMath>
                </a14:m>
                <a:r>
                  <a:rPr lang="en-US" sz="2000" dirty="0">
                    <a:solidFill>
                      <a:srgbClr val="0000FF"/>
                    </a:solidFill>
                  </a:rPr>
                  <a:t>	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sz="2000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sz="2000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: 0.78 </m:t>
                    </m:r>
                    <m:r>
                      <m:rPr>
                        <m:sty m:val="p"/>
                      </m:rPr>
                      <a:rPr lang="en-US" sz="2000" i="0" dirty="0" err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fm</m:t>
                    </m:r>
                  </m:oMath>
                </a14:m>
                <a:br>
                  <a:rPr lang="en-US" sz="2000" dirty="0">
                    <a:solidFill>
                      <a:srgbClr val="0000FF"/>
                    </a:solidFill>
                  </a:rPr>
                </a:br>
                <a14:m>
                  <m:oMath xmlns:m="http://schemas.openxmlformats.org/officeDocument/2006/math">
                    <m:r>
                      <a:rPr lang="en-US" sz="20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⟹</m:t>
                    </m:r>
                    <m:r>
                      <a:rPr lang="en-US" sz="200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sz="200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20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𝜓</m:t>
                    </m:r>
                  </m:oMath>
                </a14:m>
                <a:r>
                  <a:rPr lang="en-US" sz="2000" dirty="0">
                    <a:solidFill>
                      <a:srgbClr val="0000FF"/>
                    </a:solidFill>
                  </a:rPr>
                  <a:t> </a:t>
                </a:r>
                <a:r>
                  <a:rPr lang="en-US" sz="2000" dirty="0">
                    <a:solidFill>
                      <a:srgbClr val="008000"/>
                    </a:solidFill>
                  </a:rPr>
                  <a:t>exchange</a:t>
                </a:r>
                <a:r>
                  <a:rPr lang="en-US" sz="2000" dirty="0"/>
                  <a:t> in particular would be </a:t>
                </a:r>
                <a:r>
                  <a:rPr lang="en-US" sz="2000" dirty="0">
                    <a:solidFill>
                      <a:srgbClr val="7030A0"/>
                    </a:solidFill>
                  </a:rPr>
                  <a:t>very short-ranged</a:t>
                </a:r>
              </a:p>
              <a:p>
                <a:pPr>
                  <a:buClr>
                    <a:schemeClr val="tx1"/>
                  </a:buClr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p>
                        <m:r>
                          <a:rPr lang="en-US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𝑃𝐶</m:t>
                        </m:r>
                      </m:sup>
                    </m:sSup>
                  </m:oMath>
                </a14:m>
                <a:r>
                  <a:rPr lang="en-US" sz="2000" dirty="0">
                    <a:solidFill>
                      <a:srgbClr val="0000FF"/>
                    </a:solidFill>
                  </a:rPr>
                  <a:t> </a:t>
                </a:r>
                <a:r>
                  <a:rPr lang="en-US" sz="2000" dirty="0"/>
                  <a:t>for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sz="20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20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𝜓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US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e>
                      <m:sup>
                        <m:r>
                          <a:rPr lang="en-US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−−</m:t>
                        </m:r>
                      </m:sup>
                    </m:sSup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</a:t>
                </a:r>
                <a:r>
                  <a:rPr lang="en-US" sz="2000" dirty="0">
                    <a:solidFill>
                      <a:srgbClr val="008000"/>
                    </a:solidFill>
                  </a:rPr>
                  <a:t>identical boson pair</a:t>
                </a:r>
                <a:r>
                  <a:rPr lang="en-US" sz="2000" dirty="0"/>
                  <a:t> restricted: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𝐶</m:t>
                    </m:r>
                    <m:r>
                      <a:rPr lang="en-US" sz="2000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=+ </m:t>
                    </m:r>
                  </m:oMath>
                </a14:m>
                <a:r>
                  <a:rPr lang="en-US" sz="2000" dirty="0"/>
                  <a:t>and: </a:t>
                </a:r>
                <a:br>
                  <a:rPr lang="en-US" sz="2000" dirty="0"/>
                </a:br>
                <a:r>
                  <a:rPr lang="en-US" sz="2000" dirty="0"/>
                  <a:t>	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e>
                      <m:sup>
                        <m:r>
                          <a:rPr lang="en-US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++</m:t>
                        </m:r>
                      </m:sup>
                    </m:sSup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, </m:t>
                    </m:r>
                    <m:sSup>
                      <m:sSupPr>
                        <m:ctrlPr>
                          <a:rPr lang="en-US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++</m:t>
                        </m:r>
                      </m:sup>
                    </m:sSup>
                  </m:oMath>
                </a14:m>
                <a:r>
                  <a:rPr lang="en-US" sz="2000" dirty="0"/>
                  <a:t> (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𝑆</m:t>
                    </m:r>
                  </m:oMath>
                </a14:m>
                <a:r>
                  <a:rPr lang="en-US" sz="2000" dirty="0"/>
                  <a:t> </a:t>
                </a:r>
                <a:r>
                  <a:rPr lang="en-US" sz="2000" dirty="0">
                    <a:solidFill>
                      <a:srgbClr val="FF0000"/>
                    </a:solidFill>
                  </a:rPr>
                  <a:t>wave</a:t>
                </a:r>
                <a:r>
                  <a:rPr lang="en-US" sz="2000" dirty="0"/>
                  <a:t>),	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e>
                      <m:sup>
                        <m:r>
                          <a:rPr lang="en-US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−+</m:t>
                        </m:r>
                      </m:sup>
                    </m:sSup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</m:t>
                    </m:r>
                    <m:sSup>
                      <m:sSupPr>
                        <m:ctrlPr>
                          <a:rPr lang="en-US" sz="20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e>
                      <m:sup>
                        <m:r>
                          <a:rPr lang="en-US" sz="20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−+</m:t>
                        </m:r>
                      </m:sup>
                    </m:sSup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</m:t>
                    </m:r>
                    <m:sSup>
                      <m:sSupPr>
                        <m:ctrlPr>
                          <a:rPr lang="en-US" sz="20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sz="20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−+</m:t>
                        </m:r>
                      </m:sup>
                    </m:sSup>
                  </m:oMath>
                </a14:m>
                <a:r>
                  <a:rPr lang="en-US" sz="2000" dirty="0"/>
                  <a:t> (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𝑃</m:t>
                    </m:r>
                  </m:oMath>
                </a14:m>
                <a:r>
                  <a:rPr lang="en-US" sz="2000" dirty="0"/>
                  <a:t> </a:t>
                </a:r>
                <a:r>
                  <a:rPr lang="en-US" sz="2000" dirty="0">
                    <a:solidFill>
                      <a:srgbClr val="FF0000"/>
                    </a:solidFill>
                  </a:rPr>
                  <a:t>wave</a:t>
                </a:r>
                <a:r>
                  <a:rPr lang="en-US" sz="2000" dirty="0"/>
                  <a:t>)</a:t>
                </a:r>
              </a:p>
              <a:p>
                <a:pPr>
                  <a:buClr>
                    <a:schemeClr val="tx1"/>
                  </a:buClr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p>
                        <m:r>
                          <a:rPr lang="en-US" sz="20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𝑃𝐶</m:t>
                        </m:r>
                      </m:sup>
                    </m:sSup>
                  </m:oMath>
                </a14:m>
                <a:r>
                  <a:rPr lang="en-US" sz="2000" dirty="0">
                    <a:solidFill>
                      <a:srgbClr val="0000FF"/>
                    </a:solidFill>
                  </a:rPr>
                  <a:t> </a:t>
                </a:r>
                <a:r>
                  <a:rPr lang="en-US" sz="2000" dirty="0"/>
                  <a:t>for system made of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𝑐𝑐</m:t>
                    </m:r>
                  </m:oMath>
                </a14:m>
                <a:r>
                  <a:rPr lang="en-US" sz="2000" dirty="0"/>
                  <a:t> and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0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acc>
                    <m:acc>
                      <m:accPr>
                        <m:chr m:val="̅"/>
                        <m:ctrlPr>
                          <a:rPr lang="en-US" sz="20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acc>
                  </m:oMath>
                </a14:m>
                <a:r>
                  <a:rPr lang="en-US" sz="2000" dirty="0"/>
                  <a:t> </a:t>
                </a:r>
                <a:r>
                  <a:rPr lang="en-US" sz="2000" dirty="0">
                    <a:solidFill>
                      <a:srgbClr val="008000"/>
                    </a:solidFill>
                  </a:rPr>
                  <a:t>identical fermion pairs </a:t>
                </a:r>
                <a:r>
                  <a:rPr lang="en-US" sz="2000" dirty="0"/>
                  <a:t>also restricted:</a:t>
                </a:r>
                <a:br>
                  <a:rPr lang="en-US" sz="2000" dirty="0"/>
                </a:br>
                <a:r>
                  <a:rPr lang="en-US" sz="2000" dirty="0"/>
                  <a:t>In their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𝑆</m:t>
                    </m:r>
                  </m:oMath>
                </a14:m>
                <a:r>
                  <a:rPr lang="en-US" sz="2000" dirty="0">
                    <a:solidFill>
                      <a:srgbClr val="008000"/>
                    </a:solidFill>
                  </a:rPr>
                  <a:t> wave</a:t>
                </a:r>
                <a:r>
                  <a:rPr lang="en-US" sz="2000" dirty="0"/>
                  <a:t>: [</a:t>
                </a:r>
                <a:r>
                  <a:rPr lang="en-US" sz="2000" dirty="0">
                    <a:solidFill>
                      <a:srgbClr val="008000"/>
                    </a:solidFill>
                  </a:rPr>
                  <a:t>color</a:t>
                </a:r>
                <a:r>
                  <a:rPr lang="en-US" sz="2000" dirty="0"/>
                  <a:t>-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0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e>
                    </m:acc>
                  </m:oMath>
                </a14:m>
                <a:r>
                  <a:rPr lang="en-US" sz="2000" dirty="0"/>
                  <a:t>, </a:t>
                </a:r>
                <a:r>
                  <a:rPr lang="en-US" sz="2000" dirty="0">
                    <a:solidFill>
                      <a:srgbClr val="008000"/>
                    </a:solidFill>
                  </a:rPr>
                  <a:t>spin</a:t>
                </a:r>
                <a:r>
                  <a:rPr lang="en-US" sz="2000" dirty="0"/>
                  <a:t>-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en-US" sz="2000" dirty="0"/>
                  <a:t>]</a:t>
                </a:r>
                <a:r>
                  <a:rPr lang="en-US" sz="2000" dirty="0">
                    <a:solidFill>
                      <a:srgbClr val="0000FF"/>
                    </a:solidFill>
                  </a:rPr>
                  <a:t> </a:t>
                </a:r>
                <a:r>
                  <a:rPr lang="en-US" sz="2000" dirty="0"/>
                  <a:t>or [</a:t>
                </a:r>
                <a:r>
                  <a:rPr lang="en-US" sz="2000" dirty="0">
                    <a:solidFill>
                      <a:srgbClr val="008000"/>
                    </a:solidFill>
                  </a:rPr>
                  <a:t>color</a:t>
                </a:r>
                <a:r>
                  <a:rPr lang="en-US" sz="2000" dirty="0"/>
                  <a:t>-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𝟔</m:t>
                    </m:r>
                  </m:oMath>
                </a14:m>
                <a:r>
                  <a:rPr lang="en-US" sz="2000" dirty="0"/>
                  <a:t>, </a:t>
                </a:r>
                <a:r>
                  <a:rPr lang="en-US" sz="2000" dirty="0">
                    <a:solidFill>
                      <a:srgbClr val="008000"/>
                    </a:solidFill>
                  </a:rPr>
                  <a:t>spin</a:t>
                </a:r>
                <a:r>
                  <a:rPr lang="en-US" sz="2000" dirty="0"/>
                  <a:t>-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sz="2000" dirty="0"/>
                  <a:t>]</a:t>
                </a:r>
              </a:p>
              <a:p>
                <a:pPr>
                  <a:buClr>
                    <a:schemeClr val="tx1"/>
                  </a:buClr>
                </a:pPr>
                <a:endParaRPr lang="en-US" sz="2000" i="1" dirty="0"/>
              </a:p>
              <a:p>
                <a:pPr>
                  <a:buClr>
                    <a:schemeClr val="tx1"/>
                  </a:buClr>
                </a:pPr>
                <a:endParaRPr lang="en-US" sz="2000" dirty="0">
                  <a:solidFill>
                    <a:srgbClr val="0000FF"/>
                  </a:solidFill>
                </a:endParaRPr>
              </a:p>
              <a:p>
                <a:pPr>
                  <a:buClr>
                    <a:schemeClr val="tx1"/>
                  </a:buClr>
                </a:pPr>
                <a:endParaRPr lang="en-US" sz="20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5738C6F-3EE3-450F-96A0-7F50574BF00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67" t="-6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CB6C82-957E-4984-9CA0-1A36550153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406F7B-86DF-4613-B663-C5915AFA74F8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42284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AD877866-F861-4873-9411-7FD836016958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sz="3600" dirty="0"/>
                  <a:t>History of </a:t>
                </a:r>
                <a14:m>
                  <m:oMath xmlns:m="http://schemas.openxmlformats.org/officeDocument/2006/math">
                    <m:r>
                      <a:rPr lang="en-US" sz="3600" i="1">
                        <a:latin typeface="Cambria Math" panose="02040503050406030204" pitchFamily="18" charset="0"/>
                      </a:rPr>
                      <m:t>𝑐</m:t>
                    </m:r>
                    <m:acc>
                      <m:accPr>
                        <m:chr m:val="̅"/>
                        <m:ctrlPr>
                          <a:rPr lang="en-US" sz="36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3600" i="1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acc>
                    <m:r>
                      <a:rPr lang="en-US" sz="3600" i="1">
                        <a:latin typeface="Cambria Math" panose="02040503050406030204" pitchFamily="18" charset="0"/>
                      </a:rPr>
                      <m:t>𝑐</m:t>
                    </m:r>
                    <m:acc>
                      <m:accPr>
                        <m:chr m:val="̅"/>
                        <m:ctrlPr>
                          <a:rPr lang="en-US" sz="36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3600" i="1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acc>
                    <m:r>
                      <a:rPr lang="en-US" sz="36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3600" dirty="0"/>
                  <a:t>Theory Studies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AD877866-F861-4873-9411-7FD83601695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61E8E51-2CB7-4099-9FF7-D7782A77F39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41789" y="1600200"/>
                <a:ext cx="8321211" cy="4525963"/>
              </a:xfrm>
            </p:spPr>
            <p:txBody>
              <a:bodyPr/>
              <a:lstStyle/>
              <a:p>
                <a:pPr>
                  <a:buClr>
                    <a:schemeClr val="tx1"/>
                  </a:buClr>
                </a:pPr>
                <a:r>
                  <a:rPr lang="en-US" sz="2000" dirty="0">
                    <a:solidFill>
                      <a:srgbClr val="008000"/>
                    </a:solidFill>
                  </a:rPr>
                  <a:t>11 November 1974</a:t>
                </a:r>
                <a:r>
                  <a:rPr lang="en-US" sz="2000" dirty="0"/>
                  <a:t>: Discovery of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sz="20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20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𝜓</m:t>
                    </m:r>
                  </m:oMath>
                </a14:m>
                <a:r>
                  <a:rPr lang="en-US" sz="2000" dirty="0"/>
                  <a:t> </a:t>
                </a:r>
                <a:br>
                  <a:rPr lang="en-US" sz="2000" dirty="0"/>
                </a:br>
                <a:r>
                  <a:rPr lang="en-US" sz="2000" dirty="0">
                    <a:solidFill>
                      <a:srgbClr val="996633"/>
                    </a:solidFill>
                  </a:rPr>
                  <a:t>[J. Aubert </a:t>
                </a:r>
                <a:r>
                  <a:rPr lang="en-US" sz="2000" i="1" dirty="0">
                    <a:solidFill>
                      <a:srgbClr val="996633"/>
                    </a:solidFill>
                  </a:rPr>
                  <a:t>et al</a:t>
                </a:r>
                <a:r>
                  <a:rPr lang="en-US" sz="2000" dirty="0">
                    <a:solidFill>
                      <a:srgbClr val="996633"/>
                    </a:solidFill>
                  </a:rPr>
                  <a:t>.,   Phys. Rev. Lett. </a:t>
                </a:r>
                <a:r>
                  <a:rPr lang="en-US" sz="2000" b="1" dirty="0">
                    <a:solidFill>
                      <a:srgbClr val="996633"/>
                    </a:solidFill>
                  </a:rPr>
                  <a:t>33</a:t>
                </a:r>
                <a:r>
                  <a:rPr lang="en-US" sz="2000" dirty="0">
                    <a:solidFill>
                      <a:srgbClr val="996633"/>
                    </a:solidFill>
                  </a:rPr>
                  <a:t>, 1404 (1974) </a:t>
                </a:r>
                <a:br>
                  <a:rPr lang="en-US" sz="2000" dirty="0">
                    <a:solidFill>
                      <a:srgbClr val="996633"/>
                    </a:solidFill>
                  </a:rPr>
                </a:br>
                <a:r>
                  <a:rPr lang="en-US" sz="2000" dirty="0">
                    <a:solidFill>
                      <a:srgbClr val="996633"/>
                    </a:solidFill>
                  </a:rPr>
                  <a:t>J. Augustin </a:t>
                </a:r>
                <a:r>
                  <a:rPr lang="en-US" sz="2000" i="1" dirty="0">
                    <a:solidFill>
                      <a:srgbClr val="996633"/>
                    </a:solidFill>
                  </a:rPr>
                  <a:t>et al</a:t>
                </a:r>
                <a:r>
                  <a:rPr lang="en-US" sz="2000" dirty="0">
                    <a:solidFill>
                      <a:srgbClr val="996633"/>
                    </a:solidFill>
                  </a:rPr>
                  <a:t>., Phys. Rev. Lett. </a:t>
                </a:r>
                <a:r>
                  <a:rPr lang="en-US" sz="2000" b="1" dirty="0">
                    <a:solidFill>
                      <a:srgbClr val="996633"/>
                    </a:solidFill>
                  </a:rPr>
                  <a:t>33</a:t>
                </a:r>
                <a:r>
                  <a:rPr lang="en-US" sz="2000" dirty="0">
                    <a:solidFill>
                      <a:srgbClr val="996633"/>
                    </a:solidFill>
                  </a:rPr>
                  <a:t>, 1406 (1974)]</a:t>
                </a:r>
              </a:p>
              <a:p>
                <a:r>
                  <a:rPr lang="en-US" sz="2000" dirty="0"/>
                  <a:t>First di-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sz="20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20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𝜓</m:t>
                    </m:r>
                  </m:oMath>
                </a14:m>
                <a:r>
                  <a:rPr lang="en-US" sz="2000" dirty="0"/>
                  <a:t> theory paper: </a:t>
                </a:r>
                <a:r>
                  <a:rPr lang="en-US" sz="2000" dirty="0">
                    <a:solidFill>
                      <a:srgbClr val="996633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Y. Iwasaki, Prog. </a:t>
                </a:r>
                <a:r>
                  <a:rPr lang="en-US" sz="2000" dirty="0" err="1">
                    <a:solidFill>
                      <a:srgbClr val="996633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Theor</a:t>
                </a:r>
                <a:r>
                  <a:rPr lang="en-US" sz="2000" dirty="0">
                    <a:solidFill>
                      <a:srgbClr val="996633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. Phys. </a:t>
                </a:r>
                <a:r>
                  <a:rPr lang="en-US" sz="2000" b="1" dirty="0">
                    <a:solidFill>
                      <a:srgbClr val="996633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54</a:t>
                </a:r>
                <a:r>
                  <a:rPr lang="en-US" sz="2000" dirty="0">
                    <a:solidFill>
                      <a:srgbClr val="996633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, 492 (</a:t>
                </a:r>
                <a:r>
                  <a:rPr lang="en-US" sz="2000" dirty="0">
                    <a:solidFill>
                      <a:srgbClr val="FF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1975</a:t>
                </a:r>
                <a:r>
                  <a:rPr lang="en-US" sz="2000" dirty="0">
                    <a:solidFill>
                      <a:srgbClr val="996633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) </a:t>
                </a:r>
                <a:r>
                  <a:rPr lang="en-US" sz="2000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(</a:t>
                </a:r>
                <a:r>
                  <a:rPr lang="en-US" sz="2000" b="1" dirty="0">
                    <a:solidFill>
                      <a:srgbClr val="FF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!</a:t>
                </a:r>
                <a:r>
                  <a:rPr lang="en-US" sz="2000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)</a:t>
                </a:r>
              </a:p>
              <a:p>
                <a:pPr>
                  <a:buClr>
                    <a:schemeClr val="tx1"/>
                  </a:buClr>
                </a:pPr>
                <a:r>
                  <a:rPr lang="en-US" sz="2000" b="1" dirty="0">
                    <a:solidFill>
                      <a:srgbClr val="FF0000"/>
                    </a:solidFill>
                    <a:latin typeface="Calibri" panose="020F0502020204030204" pitchFamily="34" charset="0"/>
                    <a:cs typeface="Times New Roman" panose="02020603050405020304" pitchFamily="18" charset="0"/>
                  </a:rPr>
                  <a:t>5</a:t>
                </a:r>
                <a:r>
                  <a:rPr lang="en-US" sz="2000" dirty="0">
                    <a:latin typeface="Calibri" panose="020F0502020204030204" pitchFamily="34" charset="0"/>
                    <a:cs typeface="Times New Roman" panose="02020603050405020304" pitchFamily="18" charset="0"/>
                  </a:rPr>
                  <a:t> theory papers in the </a:t>
                </a:r>
                <a:r>
                  <a:rPr lang="en-US" sz="2000" b="1" dirty="0">
                    <a:latin typeface="Calibri" panose="020F0502020204030204" pitchFamily="34" charset="0"/>
                    <a:cs typeface="Times New Roman" panose="02020603050405020304" pitchFamily="18" charset="0"/>
                  </a:rPr>
                  <a:t>1980</a:t>
                </a:r>
                <a:r>
                  <a:rPr lang="en-US" sz="2000" dirty="0">
                    <a:latin typeface="Calibri" panose="020F0502020204030204" pitchFamily="34" charset="0"/>
                    <a:cs typeface="Times New Roman" panose="02020603050405020304" pitchFamily="18" charset="0"/>
                  </a:rPr>
                  <a:t>s, </a:t>
                </a:r>
                <a:r>
                  <a:rPr lang="en-US" sz="2000" b="1" dirty="0">
                    <a:solidFill>
                      <a:srgbClr val="FF0000"/>
                    </a:solidFill>
                    <a:latin typeface="Calibri" panose="020F0502020204030204" pitchFamily="34" charset="0"/>
                    <a:cs typeface="Times New Roman" panose="02020603050405020304" pitchFamily="18" charset="0"/>
                  </a:rPr>
                  <a:t>1</a:t>
                </a:r>
                <a:r>
                  <a:rPr lang="en-US" sz="2000" dirty="0">
                    <a:latin typeface="Calibri" panose="020F0502020204030204" pitchFamily="34" charset="0"/>
                    <a:cs typeface="Times New Roman" panose="02020603050405020304" pitchFamily="18" charset="0"/>
                  </a:rPr>
                  <a:t> in the </a:t>
                </a:r>
                <a:r>
                  <a:rPr lang="en-US" sz="2000" b="1" dirty="0">
                    <a:latin typeface="Calibri" panose="020F0502020204030204" pitchFamily="34" charset="0"/>
                    <a:cs typeface="Times New Roman" panose="02020603050405020304" pitchFamily="18" charset="0"/>
                  </a:rPr>
                  <a:t>1990</a:t>
                </a:r>
                <a:r>
                  <a:rPr lang="en-US" sz="2000" dirty="0">
                    <a:latin typeface="Calibri" panose="020F0502020204030204" pitchFamily="34" charset="0"/>
                    <a:cs typeface="Times New Roman" panose="02020603050405020304" pitchFamily="18" charset="0"/>
                  </a:rPr>
                  <a:t>s, </a:t>
                </a:r>
                <a:r>
                  <a:rPr lang="en-US" sz="2000" b="1" dirty="0">
                    <a:solidFill>
                      <a:srgbClr val="FF0000"/>
                    </a:solidFill>
                    <a:latin typeface="Calibri" panose="020F0502020204030204" pitchFamily="34" charset="0"/>
                    <a:cs typeface="Times New Roman" panose="02020603050405020304" pitchFamily="18" charset="0"/>
                  </a:rPr>
                  <a:t>3</a:t>
                </a:r>
                <a:r>
                  <a:rPr lang="en-US" sz="2000" dirty="0">
                    <a:latin typeface="Calibri" panose="020F0502020204030204" pitchFamily="34" charset="0"/>
                    <a:cs typeface="Times New Roman" panose="02020603050405020304" pitchFamily="18" charset="0"/>
                  </a:rPr>
                  <a:t> in the </a:t>
                </a:r>
                <a:r>
                  <a:rPr lang="en-US" sz="2000" b="1" dirty="0">
                    <a:latin typeface="Calibri" panose="020F0502020204030204" pitchFamily="34" charset="0"/>
                    <a:cs typeface="Times New Roman" panose="02020603050405020304" pitchFamily="18" charset="0"/>
                  </a:rPr>
                  <a:t>2000</a:t>
                </a:r>
                <a:r>
                  <a:rPr lang="en-US" sz="2000" dirty="0">
                    <a:latin typeface="Calibri" panose="020F0502020204030204" pitchFamily="34" charset="0"/>
                    <a:cs typeface="Times New Roman" panose="02020603050405020304" pitchFamily="18" charset="0"/>
                  </a:rPr>
                  <a:t>s</a:t>
                </a:r>
                <a:br>
                  <a:rPr lang="en-US" sz="2000" dirty="0">
                    <a:latin typeface="Calibri" panose="020F0502020204030204" pitchFamily="34" charset="0"/>
                    <a:cs typeface="Times New Roman" panose="02020603050405020304" pitchFamily="18" charset="0"/>
                  </a:rPr>
                </a:br>
                <a:r>
                  <a:rPr lang="en-US" sz="2000" dirty="0">
                    <a:latin typeface="Calibri" panose="020F0502020204030204" pitchFamily="34" charset="0"/>
                    <a:cs typeface="Times New Roman" panose="02020603050405020304" pitchFamily="18" charset="0"/>
                  </a:rPr>
                  <a:t>(“All the </a:t>
                </a:r>
                <a:r>
                  <a:rPr lang="en-US" sz="2000" dirty="0"/>
                  <a:t>states are unbounded and consequently rather uninteresting”)</a:t>
                </a:r>
              </a:p>
              <a:p>
                <a:pPr>
                  <a:buClr>
                    <a:schemeClr val="tx1"/>
                  </a:buClr>
                </a:pPr>
                <a:r>
                  <a:rPr lang="en-US" sz="2000" b="1" dirty="0"/>
                  <a:t>2010</a:t>
                </a:r>
                <a:r>
                  <a:rPr lang="en-US" sz="2000" dirty="0"/>
                  <a:t>: First physics from LHC.  Very soon afterwards pointed out that:</a:t>
                </a:r>
                <a:br>
                  <a:rPr lang="en-US" sz="2000" dirty="0"/>
                </a:br>
                <a:r>
                  <a:rPr lang="en-US" sz="2000" dirty="0"/>
                  <a:t>Lots of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𝑔𝑔</m:t>
                    </m:r>
                    <m:r>
                      <a:rPr lang="en-US" sz="20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⟶</m:t>
                    </m:r>
                  </m:oMath>
                </a14:m>
                <a:r>
                  <a:rPr lang="en-US" sz="2000" dirty="0">
                    <a:solidFill>
                      <a:srgbClr val="0000FF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sz="20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20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𝜓</m:t>
                    </m:r>
                  </m:oMath>
                </a14:m>
                <a:r>
                  <a:rPr lang="en-US" sz="2000" dirty="0"/>
                  <a:t>-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sz="20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20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𝜓</m:t>
                    </m:r>
                  </m:oMath>
                </a14:m>
                <a:r>
                  <a:rPr lang="en-US" sz="2000" dirty="0">
                    <a:solidFill>
                      <a:srgbClr val="0000FF"/>
                    </a:solidFill>
                  </a:rPr>
                  <a:t> </a:t>
                </a:r>
                <a:r>
                  <a:rPr lang="en-US" sz="2000" dirty="0"/>
                  <a:t>being produced, and can be reconstructed by </a:t>
                </a:r>
                <a:r>
                  <a:rPr lang="en-US" sz="2000" dirty="0" err="1"/>
                  <a:t>LHCb</a:t>
                </a:r>
                <a:r>
                  <a:rPr lang="en-US" sz="2000" dirty="0"/>
                  <a:t>:</a:t>
                </a:r>
                <a:br>
                  <a:rPr lang="en-US" sz="2000" dirty="0"/>
                </a:br>
                <a:r>
                  <a:rPr lang="en-US" sz="2000" dirty="0">
                    <a:solidFill>
                      <a:srgbClr val="996633"/>
                    </a:solidFill>
                  </a:rPr>
                  <a:t>[A. </a:t>
                </a:r>
                <a:r>
                  <a:rPr lang="en-US" sz="2000" dirty="0" err="1">
                    <a:solidFill>
                      <a:srgbClr val="996633"/>
                    </a:solidFill>
                  </a:rPr>
                  <a:t>Berezhnoy</a:t>
                </a:r>
                <a:r>
                  <a:rPr lang="en-US" sz="2000" dirty="0">
                    <a:solidFill>
                      <a:srgbClr val="996633"/>
                    </a:solidFill>
                  </a:rPr>
                  <a:t>, A. </a:t>
                </a:r>
                <a:r>
                  <a:rPr lang="en-US" sz="2000" dirty="0" err="1">
                    <a:solidFill>
                      <a:srgbClr val="996633"/>
                    </a:solidFill>
                  </a:rPr>
                  <a:t>Likhoded</a:t>
                </a:r>
                <a:r>
                  <a:rPr lang="en-US" sz="2000" dirty="0">
                    <a:solidFill>
                      <a:srgbClr val="996633"/>
                    </a:solidFill>
                  </a:rPr>
                  <a:t>, A. </a:t>
                </a:r>
                <a:r>
                  <a:rPr lang="en-US" sz="2000" dirty="0" err="1">
                    <a:solidFill>
                      <a:srgbClr val="996633"/>
                    </a:solidFill>
                  </a:rPr>
                  <a:t>Luchinsky</a:t>
                </a:r>
                <a:r>
                  <a:rPr lang="en-US" sz="2000" dirty="0">
                    <a:solidFill>
                      <a:srgbClr val="996633"/>
                    </a:solidFill>
                  </a:rPr>
                  <a:t>, and A. </a:t>
                </a:r>
                <a:r>
                  <a:rPr lang="en-US" sz="2000" dirty="0" err="1">
                    <a:solidFill>
                      <a:srgbClr val="996633"/>
                    </a:solidFill>
                  </a:rPr>
                  <a:t>Novoselov</a:t>
                </a:r>
                <a:r>
                  <a:rPr lang="en-US" sz="2000" dirty="0">
                    <a:solidFill>
                      <a:srgbClr val="996633"/>
                    </a:solidFill>
                  </a:rPr>
                  <a:t>,</a:t>
                </a:r>
                <a:br>
                  <a:rPr lang="en-US" sz="2000" dirty="0">
                    <a:solidFill>
                      <a:srgbClr val="996633"/>
                    </a:solidFill>
                  </a:rPr>
                </a:br>
                <a:r>
                  <a:rPr lang="en-US" sz="2000" dirty="0">
                    <a:solidFill>
                      <a:srgbClr val="996633"/>
                    </a:solidFill>
                  </a:rPr>
                  <a:t>Phys. Rev. D </a:t>
                </a:r>
                <a:r>
                  <a:rPr lang="en-US" sz="2000" b="1" dirty="0">
                    <a:solidFill>
                      <a:srgbClr val="996633"/>
                    </a:solidFill>
                  </a:rPr>
                  <a:t>84</a:t>
                </a:r>
                <a:r>
                  <a:rPr lang="en-US" sz="2000" dirty="0">
                    <a:solidFill>
                      <a:srgbClr val="996633"/>
                    </a:solidFill>
                  </a:rPr>
                  <a:t>, 094023 (2011); </a:t>
                </a:r>
                <a:r>
                  <a:rPr lang="en-US" sz="2000" b="1" dirty="0">
                    <a:solidFill>
                      <a:srgbClr val="996633"/>
                    </a:solidFill>
                  </a:rPr>
                  <a:t>86</a:t>
                </a:r>
                <a:r>
                  <a:rPr lang="en-US" sz="2000" dirty="0">
                    <a:solidFill>
                      <a:srgbClr val="996633"/>
                    </a:solidFill>
                  </a:rPr>
                  <a:t>, 034004 (2012)]</a:t>
                </a:r>
              </a:p>
              <a:p>
                <a:pPr>
                  <a:buClr>
                    <a:schemeClr val="tx1"/>
                  </a:buClr>
                </a:pPr>
                <a:r>
                  <a:rPr lang="en-US" sz="2000" dirty="0"/>
                  <a:t>And then…nothing else until </a:t>
                </a:r>
                <a:r>
                  <a:rPr lang="en-US" sz="2000" b="1" dirty="0"/>
                  <a:t>2016</a:t>
                </a:r>
                <a:r>
                  <a:rPr lang="en-US" sz="2000" dirty="0"/>
                  <a:t>,</a:t>
                </a:r>
                <a:br>
                  <a:rPr lang="en-US" sz="2000" dirty="0"/>
                </a:br>
                <a:r>
                  <a:rPr lang="en-US" sz="2000" dirty="0"/>
                  <a:t>and </a:t>
                </a:r>
                <a:r>
                  <a:rPr lang="en-US" sz="2000" b="1" dirty="0">
                    <a:solidFill>
                      <a:srgbClr val="FF0000"/>
                    </a:solidFill>
                  </a:rPr>
                  <a:t>12</a:t>
                </a:r>
                <a:r>
                  <a:rPr lang="en-US" sz="2000" dirty="0"/>
                  <a:t> papers from then until the middle of </a:t>
                </a:r>
                <a:r>
                  <a:rPr lang="en-US" sz="2000" b="1" dirty="0"/>
                  <a:t>2020</a:t>
                </a:r>
              </a:p>
              <a:p>
                <a:pPr>
                  <a:buClr>
                    <a:schemeClr val="tx1"/>
                  </a:buClr>
                </a:pPr>
                <a:endParaRPr lang="en-US" sz="2000" dirty="0">
                  <a:solidFill>
                    <a:srgbClr val="996633"/>
                  </a:solidFill>
                </a:endParaRPr>
              </a:p>
              <a:p>
                <a:endParaRPr lang="en-US" sz="2000" dirty="0"/>
              </a:p>
              <a:p>
                <a:endParaRPr lang="en-US" sz="20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61E8E51-2CB7-4099-9FF7-D7782A77F39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41789" y="1600200"/>
                <a:ext cx="8321211" cy="4525963"/>
              </a:xfrm>
              <a:blipFill>
                <a:blip r:embed="rId3"/>
                <a:stretch>
                  <a:fillRect l="-659" t="-809" r="-4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2A90BC-885D-4212-88A7-CC6271CB14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406F7B-86DF-4613-B663-C5915AFA74F8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8727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AD877866-F861-4873-9411-7FD836016958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sz="3600" dirty="0"/>
                  <a:t>History of </a:t>
                </a:r>
                <a14:m>
                  <m:oMath xmlns:m="http://schemas.openxmlformats.org/officeDocument/2006/math">
                    <m:r>
                      <a:rPr lang="en-US" sz="3600" i="1">
                        <a:latin typeface="Cambria Math" panose="02040503050406030204" pitchFamily="18" charset="0"/>
                      </a:rPr>
                      <m:t>𝑐</m:t>
                    </m:r>
                    <m:acc>
                      <m:accPr>
                        <m:chr m:val="̅"/>
                        <m:ctrlPr>
                          <a:rPr lang="en-US" sz="36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3600" i="1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acc>
                    <m:r>
                      <a:rPr lang="en-US" sz="3600" i="1">
                        <a:latin typeface="Cambria Math" panose="02040503050406030204" pitchFamily="18" charset="0"/>
                      </a:rPr>
                      <m:t>𝑐</m:t>
                    </m:r>
                    <m:acc>
                      <m:accPr>
                        <m:chr m:val="̅"/>
                        <m:ctrlPr>
                          <a:rPr lang="en-US" sz="36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3600" i="1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acc>
                    <m:r>
                      <a:rPr lang="en-US" sz="36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3600" dirty="0"/>
                  <a:t>Theory Studies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AD877866-F861-4873-9411-7FD83601695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61E8E51-2CB7-4099-9FF7-D7782A77F39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41789" y="1600200"/>
                <a:ext cx="8321211" cy="4525963"/>
              </a:xfrm>
            </p:spPr>
            <p:txBody>
              <a:bodyPr/>
              <a:lstStyle/>
              <a:p>
                <a:pPr>
                  <a:buClr>
                    <a:schemeClr val="tx1"/>
                  </a:buClr>
                </a:pPr>
                <a:r>
                  <a:rPr lang="en-US" sz="2000" b="1" dirty="0">
                    <a:solidFill>
                      <a:srgbClr val="008000"/>
                    </a:solidFill>
                  </a:rPr>
                  <a:t>16 June 2020</a:t>
                </a:r>
                <a:r>
                  <a:rPr lang="en-US" sz="2000" dirty="0"/>
                  <a:t>: CERN-LHC Seminar, </a:t>
                </a:r>
                <a:r>
                  <a:rPr lang="en-US" sz="2000" dirty="0" err="1">
                    <a:solidFill>
                      <a:srgbClr val="C00000"/>
                    </a:solidFill>
                  </a:rPr>
                  <a:t>Liupan</a:t>
                </a:r>
                <a:r>
                  <a:rPr lang="en-US" sz="2000" dirty="0">
                    <a:solidFill>
                      <a:srgbClr val="C00000"/>
                    </a:solidFill>
                  </a:rPr>
                  <a:t> An </a:t>
                </a:r>
                <a:r>
                  <a:rPr lang="en-US" sz="2000" dirty="0"/>
                  <a:t>(</a:t>
                </a:r>
                <a:r>
                  <a:rPr lang="en-US" sz="2000" dirty="0" err="1"/>
                  <a:t>LHCb</a:t>
                </a:r>
                <a:r>
                  <a:rPr lang="en-US" sz="2000" dirty="0"/>
                  <a:t> Collaboration),</a:t>
                </a:r>
                <a:br>
                  <a:rPr lang="en-US" sz="2000" dirty="0"/>
                </a:br>
                <a:r>
                  <a:rPr lang="en-US" sz="2000" dirty="0"/>
                  <a:t>“</a:t>
                </a:r>
                <a:r>
                  <a:rPr lang="en-US" sz="2000" dirty="0">
                    <a:solidFill>
                      <a:srgbClr val="7030A0"/>
                    </a:solidFill>
                  </a:rPr>
                  <a:t>Latest Results on Exotic Hadrons at </a:t>
                </a:r>
                <a:r>
                  <a:rPr lang="en-US" sz="2000" dirty="0" err="1">
                    <a:solidFill>
                      <a:srgbClr val="7030A0"/>
                    </a:solidFill>
                  </a:rPr>
                  <a:t>LHCb</a:t>
                </a:r>
                <a:r>
                  <a:rPr lang="en-US" sz="2000" dirty="0"/>
                  <a:t>”</a:t>
                </a:r>
              </a:p>
              <a:p>
                <a:pPr>
                  <a:buClr>
                    <a:schemeClr val="tx1"/>
                  </a:buClr>
                </a:pPr>
                <a:r>
                  <a:rPr lang="en-US" sz="2000" dirty="0"/>
                  <a:t>Then </a:t>
                </a:r>
                <a:r>
                  <a:rPr lang="en-US" sz="2000" b="1" dirty="0">
                    <a:solidFill>
                      <a:srgbClr val="FF0000"/>
                    </a:solidFill>
                  </a:rPr>
                  <a:t>8</a:t>
                </a:r>
                <a:r>
                  <a:rPr lang="en-US" sz="2000" dirty="0"/>
                  <a:t> more theory papers just in the </a:t>
                </a:r>
                <a:r>
                  <a:rPr lang="en-US" sz="2000" dirty="0">
                    <a:solidFill>
                      <a:srgbClr val="7030A0"/>
                    </a:solidFill>
                  </a:rPr>
                  <a:t>following two weeks</a:t>
                </a:r>
              </a:p>
              <a:p>
                <a:pPr>
                  <a:buClr>
                    <a:schemeClr val="tx1"/>
                  </a:buClr>
                </a:pPr>
                <a:r>
                  <a:rPr lang="en-US" sz="2000" b="1" dirty="0">
                    <a:solidFill>
                      <a:srgbClr val="008000"/>
                    </a:solidFill>
                  </a:rPr>
                  <a:t>30 June 2020</a:t>
                </a:r>
                <a:r>
                  <a:rPr lang="en-US" sz="2000" dirty="0"/>
                  <a:t>: Posting of </a:t>
                </a:r>
                <a:r>
                  <a:rPr lang="en-US" sz="2000" dirty="0">
                    <a:solidFill>
                      <a:srgbClr val="996633"/>
                    </a:solidFill>
                  </a:rPr>
                  <a:t>arXiv:2006.16957</a:t>
                </a:r>
                <a:r>
                  <a:rPr lang="en-US" sz="2000" dirty="0"/>
                  <a:t>,</a:t>
                </a:r>
                <a:br>
                  <a:rPr lang="en-US" sz="2000" dirty="0"/>
                </a:br>
                <a:r>
                  <a:rPr lang="en-US" sz="2000" dirty="0">
                    <a:solidFill>
                      <a:srgbClr val="996633"/>
                    </a:solidFill>
                  </a:rPr>
                  <a:t>R. </a:t>
                </a:r>
                <a:r>
                  <a:rPr lang="en-US" sz="2000" dirty="0" err="1">
                    <a:solidFill>
                      <a:srgbClr val="996633"/>
                    </a:solidFill>
                  </a:rPr>
                  <a:t>Aaij</a:t>
                </a:r>
                <a:r>
                  <a:rPr lang="en-US" sz="2000" dirty="0">
                    <a:solidFill>
                      <a:srgbClr val="996633"/>
                    </a:solidFill>
                  </a:rPr>
                  <a:t> </a:t>
                </a:r>
                <a:r>
                  <a:rPr lang="en-US" sz="2000" i="1" dirty="0">
                    <a:solidFill>
                      <a:srgbClr val="996633"/>
                    </a:solidFill>
                  </a:rPr>
                  <a:t>et al.</a:t>
                </a:r>
                <a:r>
                  <a:rPr lang="en-US" sz="2000" dirty="0">
                    <a:solidFill>
                      <a:srgbClr val="996633"/>
                    </a:solidFill>
                  </a:rPr>
                  <a:t> (</a:t>
                </a:r>
                <a:r>
                  <a:rPr lang="en-US" sz="2000" dirty="0" err="1">
                    <a:solidFill>
                      <a:srgbClr val="996633"/>
                    </a:solidFill>
                  </a:rPr>
                  <a:t>LHCb</a:t>
                </a:r>
                <a:r>
                  <a:rPr lang="en-US" sz="2000" dirty="0">
                    <a:solidFill>
                      <a:srgbClr val="996633"/>
                    </a:solidFill>
                  </a:rPr>
                  <a:t> Collaboration), Sci. Bull. </a:t>
                </a:r>
                <a:r>
                  <a:rPr lang="en-US" sz="2000" b="1" dirty="0">
                    <a:solidFill>
                      <a:srgbClr val="996633"/>
                    </a:solidFill>
                  </a:rPr>
                  <a:t>65</a:t>
                </a:r>
                <a:r>
                  <a:rPr lang="en-US" sz="2000" dirty="0">
                    <a:solidFill>
                      <a:srgbClr val="996633"/>
                    </a:solidFill>
                  </a:rPr>
                  <a:t>, 1983 (2020),</a:t>
                </a:r>
                <a:br>
                  <a:rPr lang="en-US" sz="2000" dirty="0">
                    <a:solidFill>
                      <a:srgbClr val="996633"/>
                    </a:solidFill>
                  </a:rPr>
                </a:br>
                <a:r>
                  <a:rPr lang="en-US" sz="2000" dirty="0"/>
                  <a:t>“</a:t>
                </a:r>
                <a:r>
                  <a:rPr lang="en-US" sz="2000" dirty="0">
                    <a:solidFill>
                      <a:srgbClr val="7030A0"/>
                    </a:solidFill>
                  </a:rPr>
                  <a:t>Observation of Structure in the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sz="2000" b="0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2000" b="0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𝜓</m:t>
                    </m:r>
                  </m:oMath>
                </a14:m>
                <a:r>
                  <a:rPr lang="en-US" sz="2000" dirty="0">
                    <a:solidFill>
                      <a:srgbClr val="7030A0"/>
                    </a:solidFill>
                  </a:rPr>
                  <a:t>-pair Mass Spectrum</a:t>
                </a:r>
                <a:r>
                  <a:rPr lang="en-US" sz="2000" dirty="0"/>
                  <a:t>”</a:t>
                </a:r>
              </a:p>
              <a:p>
                <a:r>
                  <a:rPr lang="en-US" sz="2000" dirty="0"/>
                  <a:t>Since then: </a:t>
                </a:r>
                <a:r>
                  <a:rPr lang="en-US" sz="2000" b="1" dirty="0">
                    <a:solidFill>
                      <a:srgbClr val="FF0000"/>
                    </a:solidFill>
                  </a:rPr>
                  <a:t>37</a:t>
                </a:r>
                <a:r>
                  <a:rPr lang="en-US" sz="2000" dirty="0"/>
                  <a:t> theory papers posted on arXiv discussing </a:t>
                </a:r>
                <a14:m>
                  <m:oMath xmlns:m="http://schemas.openxmlformats.org/officeDocument/2006/math">
                    <m:r>
                      <a:rPr lang="en-US" sz="200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𝑐</m:t>
                    </m:r>
                    <m:acc>
                      <m:accPr>
                        <m:chr m:val="̅"/>
                        <m:ctrlPr>
                          <a:rPr lang="en-US" sz="20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acc>
                    <m:r>
                      <a:rPr lang="en-US" sz="20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𝑐</m:t>
                    </m:r>
                    <m:acc>
                      <m:accPr>
                        <m:chr m:val="̅"/>
                        <m:ctrlPr>
                          <a:rPr lang="en-US" sz="20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acc>
                    <m:r>
                      <a:rPr lang="en-US" sz="20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/>
                  <a:t>structure</a:t>
                </a:r>
                <a:br>
                  <a:rPr lang="en-US" sz="2000" dirty="0"/>
                </a:br>
                <a:r>
                  <a:rPr lang="en-US" sz="2000" dirty="0">
                    <a:solidFill>
                      <a:srgbClr val="996633"/>
                    </a:solidFill>
                  </a:rPr>
                  <a:t>(as of 13 March 2021)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61E8E51-2CB7-4099-9FF7-D7782A77F39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41789" y="1600200"/>
                <a:ext cx="8321211" cy="4525963"/>
              </a:xfrm>
              <a:blipFill>
                <a:blip r:embed="rId3"/>
                <a:stretch>
                  <a:fillRect l="-659" t="-8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2A90BC-885D-4212-88A7-CC6271CB14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406F7B-86DF-4613-B663-C5915AFA74F8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4454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18742</TotalTime>
  <Words>1939</Words>
  <Application>Microsoft Office PowerPoint</Application>
  <PresentationFormat>On-screen Show (4:3)</PresentationFormat>
  <Paragraphs>113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Calibri</vt:lpstr>
      <vt:lpstr>Cambria Math</vt:lpstr>
      <vt:lpstr>Times New Roman</vt:lpstr>
      <vt:lpstr>Office Theme</vt:lpstr>
      <vt:lpstr>The Structure of di-J/ψ States </vt:lpstr>
      <vt:lpstr>Neutral charmoniumlike sector, March 2021</vt:lpstr>
      <vt:lpstr>Charged charmoniumlike sector, March 2021</vt:lpstr>
      <vt:lpstr>The heavy exotics scorecard: March 2021</vt:lpstr>
      <vt:lpstr>The Plot That Launched 100 Theory Papers LHCb Collaboration, Sci. Bull. 65 (2020) 1983 [2006.16957]</vt:lpstr>
      <vt:lpstr>The Eye Immediately Notices… </vt:lpstr>
      <vt:lpstr>The Most Important Apparent Features</vt:lpstr>
      <vt:lpstr>History of cc ̅cc ̅  Theory Studies</vt:lpstr>
      <vt:lpstr>History of cc ̅cc ̅  Theory Studies</vt:lpstr>
      <vt:lpstr>What Has Been Tried? (with apologies to the many authors whose names are not listed here!)</vt:lpstr>
      <vt:lpstr>The Relevant Charmonium Thresholds</vt:lpstr>
      <vt:lpstr>Any Solid Conclusions/Consensus?</vt:lpstr>
      <vt:lpstr>Any Solid Conclusions/Consensus?</vt:lpstr>
      <vt:lpstr>Any Solid Conclusions/Consensus?</vt:lpstr>
      <vt:lpstr>Any Solid Conclusions/Consensus?</vt:lpstr>
      <vt:lpstr>How Many States?</vt:lpstr>
      <vt:lpstr>PowerPoint Presentation</vt:lpstr>
      <vt:lpstr>Some Parting Thoughts</vt:lpstr>
      <vt:lpstr>Backup slides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XYZ Affair</dc:title>
  <dc:creator>Richard Lebed</dc:creator>
  <cp:lastModifiedBy>Richard Lebed</cp:lastModifiedBy>
  <cp:revision>827</cp:revision>
  <dcterms:created xsi:type="dcterms:W3CDTF">2015-01-28T20:00:52Z</dcterms:created>
  <dcterms:modified xsi:type="dcterms:W3CDTF">2021-03-14T21:04:58Z</dcterms:modified>
</cp:coreProperties>
</file>