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18"/>
  </p:notesMasterIdLst>
  <p:sldIdLst>
    <p:sldId id="257" r:id="rId2"/>
    <p:sldId id="332" r:id="rId3"/>
    <p:sldId id="329" r:id="rId4"/>
    <p:sldId id="324" r:id="rId5"/>
    <p:sldId id="333" r:id="rId6"/>
    <p:sldId id="338" r:id="rId7"/>
    <p:sldId id="339" r:id="rId8"/>
    <p:sldId id="336" r:id="rId9"/>
    <p:sldId id="337" r:id="rId10"/>
    <p:sldId id="325" r:id="rId11"/>
    <p:sldId id="340" r:id="rId12"/>
    <p:sldId id="341" r:id="rId13"/>
    <p:sldId id="326" r:id="rId14"/>
    <p:sldId id="323" r:id="rId15"/>
    <p:sldId id="320" r:id="rId16"/>
    <p:sldId id="309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846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00" autoAdjust="0"/>
    <p:restoredTop sz="79135" autoAdjust="0"/>
  </p:normalViewPr>
  <p:slideViewPr>
    <p:cSldViewPr snapToGrid="0">
      <p:cViewPr varScale="1">
        <p:scale>
          <a:sx n="54" d="100"/>
          <a:sy n="54" d="100"/>
        </p:scale>
        <p:origin x="1056" y="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F2D2D0-B3A9-4CAB-8843-41E8CA2D4221}" type="datetimeFigureOut">
              <a:rPr lang="en-US" smtClean="0"/>
              <a:t>12/3/2019</a:t>
            </a:fld>
            <a:endParaRPr lang="en-US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7570D6-C60C-47B1-89F5-866FA7691F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937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D3FCB727-8637-4A11-B393-BB06635A5A63}" type="slidenum">
              <a:rPr lang="it-IT" altLang="tr-TR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it-IT" altLang="tr-TR" sz="1300" smtClean="0">
              <a:latin typeface="Arial" panose="020B0604020202020204" pitchFamily="34" charset="0"/>
            </a:endParaRPr>
          </a:p>
        </p:txBody>
      </p:sp>
      <p:sp>
        <p:nvSpPr>
          <p:cNvPr id="409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0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 altLang="tr-TR" smtClean="0"/>
          </a:p>
        </p:txBody>
      </p:sp>
    </p:spTree>
    <p:extLst>
      <p:ext uri="{BB962C8B-B14F-4D97-AF65-F5344CB8AC3E}">
        <p14:creationId xmlns:p14="http://schemas.microsoft.com/office/powerpoint/2010/main" val="35775130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40A2113-169C-4DF9-A06F-0A1818F92778}" type="slidenum">
              <a:rPr lang="en-US"/>
              <a:pPr/>
              <a:t>6</a:t>
            </a:fld>
            <a:endParaRPr lang="en-US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3738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0" y="4342535"/>
            <a:ext cx="5486681" cy="4114511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013139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40A2113-169C-4DF9-A06F-0A1818F92778}" type="slidenum">
              <a:rPr lang="en-US"/>
              <a:pPr/>
              <a:t>7</a:t>
            </a:fld>
            <a:endParaRPr lang="en-US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3738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0" y="4342535"/>
            <a:ext cx="5486681" cy="4114511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799438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40A2113-169C-4DF9-A06F-0A1818F92778}" type="slidenum">
              <a:rPr lang="en-US"/>
              <a:pPr/>
              <a:t>8</a:t>
            </a:fld>
            <a:endParaRPr lang="en-US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3738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0" y="4342535"/>
            <a:ext cx="5486681" cy="4114511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216022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40A2113-169C-4DF9-A06F-0A1818F92778}" type="slidenum">
              <a:rPr lang="en-US"/>
              <a:pPr/>
              <a:t>9</a:t>
            </a:fld>
            <a:endParaRPr lang="en-US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3738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0" y="4342535"/>
            <a:ext cx="5486681" cy="4114511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81159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jpeg"/><Relationship Id="rId18" Type="http://schemas.openxmlformats.org/officeDocument/2006/relationships/image" Target="../media/image18.png"/><Relationship Id="rId26" Type="http://schemas.openxmlformats.org/officeDocument/2006/relationships/image" Target="../media/image26.jpeg"/><Relationship Id="rId3" Type="http://schemas.openxmlformats.org/officeDocument/2006/relationships/image" Target="../media/image1.png"/><Relationship Id="rId21" Type="http://schemas.openxmlformats.org/officeDocument/2006/relationships/image" Target="../media/image21.pn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17" Type="http://schemas.openxmlformats.org/officeDocument/2006/relationships/image" Target="../media/image17.png"/><Relationship Id="rId25" Type="http://schemas.openxmlformats.org/officeDocument/2006/relationships/image" Target="../media/image25.png"/><Relationship Id="rId2" Type="http://schemas.openxmlformats.org/officeDocument/2006/relationships/image" Target="../media/image4.png"/><Relationship Id="rId16" Type="http://schemas.openxmlformats.org/officeDocument/2006/relationships/image" Target="../media/image16.jpeg"/><Relationship Id="rId20" Type="http://schemas.openxmlformats.org/officeDocument/2006/relationships/image" Target="../media/image2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11" Type="http://schemas.openxmlformats.org/officeDocument/2006/relationships/image" Target="../media/image11.png"/><Relationship Id="rId24" Type="http://schemas.openxmlformats.org/officeDocument/2006/relationships/image" Target="../media/image24.png"/><Relationship Id="rId5" Type="http://schemas.openxmlformats.org/officeDocument/2006/relationships/image" Target="../media/image5.png"/><Relationship Id="rId15" Type="http://schemas.openxmlformats.org/officeDocument/2006/relationships/image" Target="../media/image15.jpeg"/><Relationship Id="rId23" Type="http://schemas.openxmlformats.org/officeDocument/2006/relationships/image" Target="../media/image23.jpeg"/><Relationship Id="rId28" Type="http://schemas.openxmlformats.org/officeDocument/2006/relationships/image" Target="../media/image28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4" Type="http://schemas.openxmlformats.org/officeDocument/2006/relationships/image" Target="../media/image2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22.png"/><Relationship Id="rId27" Type="http://schemas.openxmlformats.org/officeDocument/2006/relationships/image" Target="../media/image27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smtClean="0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EA4CD-7BBD-4972-9414-5DE7AB86D86E}" type="datetime1">
              <a:rPr lang="tr-TR" smtClean="0"/>
              <a:t>03.12.2019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7F27A-75AF-4086-ACE6-CA0C19F69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069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0BC7C-EC28-491C-9C29-4A51E7D6EDFC}" type="datetime1">
              <a:rPr lang="tr-TR" smtClean="0"/>
              <a:t>03.12.2019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7F27A-75AF-4086-ACE6-CA0C19F69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825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B0DDA-AEB6-451B-9155-440ED9D40E3A}" type="datetime1">
              <a:rPr lang="tr-TR" smtClean="0"/>
              <a:t>03.12.2019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7F27A-75AF-4086-ACE6-CA0C19F69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7240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sellaDiTesto 6"/>
          <p:cNvSpPr txBox="1"/>
          <p:nvPr userDrawn="1"/>
        </p:nvSpPr>
        <p:spPr>
          <a:xfrm>
            <a:off x="7422823" y="6572004"/>
            <a:ext cx="1111202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750" b="0" dirty="0"/>
              <a:t>G. D’Auria &amp; R. </a:t>
            </a:r>
            <a:r>
              <a:rPr lang="it-IT" sz="750" b="0" dirty="0" err="1"/>
              <a:t>Rochow</a:t>
            </a:r>
            <a:endParaRPr lang="it-IT" sz="750" b="0" dirty="0"/>
          </a:p>
        </p:txBody>
      </p:sp>
    </p:spTree>
    <p:extLst>
      <p:ext uri="{BB962C8B-B14F-4D97-AF65-F5344CB8AC3E}">
        <p14:creationId xmlns:p14="http://schemas.microsoft.com/office/powerpoint/2010/main" val="9436885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Özel Dü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D16F6-217B-46FA-BBB5-D3C3E245B385}" type="datetime1">
              <a:rPr lang="tr-TR" smtClean="0"/>
              <a:t>03.12.2019</a:t>
            </a:fld>
            <a:endParaRPr lang="en-US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7F27A-75AF-4086-ACE6-CA0C19F69A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Box 1"/>
          <p:cNvSpPr txBox="1">
            <a:spLocks noChangeArrowheads="1"/>
          </p:cNvSpPr>
          <p:nvPr userDrawn="1"/>
        </p:nvSpPr>
        <p:spPr bwMode="auto">
          <a:xfrm>
            <a:off x="0" y="-1"/>
            <a:ext cx="9144000" cy="7964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 lIns="67493" tIns="57504" rIns="67493" bIns="33747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defTabSz="336912" eaLnBrk="1">
              <a:lnSpc>
                <a:spcPct val="93000"/>
              </a:lnSpc>
              <a:buSzPct val="100000"/>
              <a:defRPr/>
            </a:pPr>
            <a:r>
              <a:rPr lang="it-IT" sz="4500" dirty="0" err="1">
                <a:solidFill>
                  <a:srgbClr val="C00000"/>
                </a:solidFill>
              </a:rPr>
              <a:t>Thank</a:t>
            </a:r>
            <a:r>
              <a:rPr lang="it-IT" sz="4500" dirty="0">
                <a:solidFill>
                  <a:srgbClr val="C00000"/>
                </a:solidFill>
              </a:rPr>
              <a:t> </a:t>
            </a:r>
            <a:r>
              <a:rPr lang="it-IT" sz="4500" dirty="0" err="1">
                <a:solidFill>
                  <a:srgbClr val="C00000"/>
                </a:solidFill>
              </a:rPr>
              <a:t>you</a:t>
            </a:r>
            <a:r>
              <a:rPr lang="it-IT" sz="4500" dirty="0">
                <a:solidFill>
                  <a:srgbClr val="C00000"/>
                </a:solidFill>
              </a:rPr>
              <a:t>!</a:t>
            </a:r>
          </a:p>
          <a:p>
            <a:pPr algn="ctr" defTabSz="336912" eaLnBrk="1">
              <a:lnSpc>
                <a:spcPct val="93000"/>
              </a:lnSpc>
              <a:buSzPct val="100000"/>
              <a:defRPr/>
            </a:pPr>
            <a:endParaRPr lang="it-IT" sz="2475" dirty="0">
              <a:solidFill>
                <a:srgbClr val="C00000"/>
              </a:solidFill>
            </a:endParaRPr>
          </a:p>
        </p:txBody>
      </p:sp>
      <p:sp>
        <p:nvSpPr>
          <p:cNvPr id="8" name="TextBox 5"/>
          <p:cNvSpPr txBox="1"/>
          <p:nvPr userDrawn="1"/>
        </p:nvSpPr>
        <p:spPr>
          <a:xfrm>
            <a:off x="596348" y="5577261"/>
            <a:ext cx="7841669" cy="230832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sz="900" b="1" kern="1200" dirty="0" err="1" smtClean="0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CompactLight</a:t>
            </a:r>
            <a:r>
              <a:rPr lang="en-US" sz="900" b="1" kern="1200" dirty="0" smtClean="0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is funded by the European Union’s Horizon2020 research and innovation </a:t>
            </a:r>
            <a:r>
              <a:rPr lang="en-US" sz="900" b="1" kern="1200" dirty="0" err="1" smtClean="0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programme</a:t>
            </a:r>
            <a:r>
              <a:rPr lang="en-US" sz="900" b="1" kern="1200" dirty="0" smtClean="0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under Grant Agreement No. 777431.</a:t>
            </a:r>
            <a:endParaRPr lang="de-DE" sz="900" b="1" dirty="0">
              <a:solidFill>
                <a:srgbClr val="C00000"/>
              </a:solidFill>
            </a:endParaRPr>
          </a:p>
        </p:txBody>
      </p:sp>
      <p:sp>
        <p:nvSpPr>
          <p:cNvPr id="9" name="Text Box 7"/>
          <p:cNvSpPr txBox="1">
            <a:spLocks noChangeArrowheads="1"/>
          </p:cNvSpPr>
          <p:nvPr userDrawn="1"/>
        </p:nvSpPr>
        <p:spPr bwMode="auto">
          <a:xfrm>
            <a:off x="1996721" y="832819"/>
            <a:ext cx="5346594" cy="288032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493" tIns="42386" rIns="67493" bIns="33747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335756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335756" algn="l"/>
                <a:tab pos="672704" algn="l"/>
                <a:tab pos="1009650" algn="l"/>
                <a:tab pos="1346597" algn="l"/>
                <a:tab pos="1683544" algn="l"/>
                <a:tab pos="2020491" algn="l"/>
                <a:tab pos="2357438" algn="l"/>
                <a:tab pos="2694385" algn="l"/>
                <a:tab pos="3031331" algn="l"/>
                <a:tab pos="3368279" algn="l"/>
                <a:tab pos="3705225" algn="l"/>
                <a:tab pos="4042172" algn="l"/>
                <a:tab pos="4379119" algn="l"/>
                <a:tab pos="4716066" algn="l"/>
                <a:tab pos="5053013" algn="l"/>
                <a:tab pos="5389960" algn="l"/>
                <a:tab pos="5726906" algn="l"/>
                <a:tab pos="6063854" algn="l"/>
                <a:tab pos="6400800" algn="l"/>
                <a:tab pos="6737747" algn="l"/>
              </a:tabLst>
              <a:defRPr/>
            </a:pPr>
            <a:r>
              <a:rPr kumimoji="0" lang="en-GB" altLang="it-IT" sz="135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825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                                                       </a:t>
            </a:r>
            <a:r>
              <a:rPr lang="it-IT" altLang="en-US" sz="1350" b="0" i="0" smtClean="0">
                <a:solidFill>
                  <a:schemeClr val="tx1"/>
                </a:solidFill>
              </a:rPr>
              <a:t>www.CompactLight.eu</a:t>
            </a:r>
            <a:endParaRPr lang="it-IT" altLang="it-IT" sz="1350" i="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1800" b="0" dirty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10" name="Picture 26" descr="map_bi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62609" y="1171851"/>
            <a:ext cx="7739269" cy="4317107"/>
          </a:xfrm>
          <a:prstGeom prst="rect">
            <a:avLst/>
          </a:prstGeom>
          <a:noFill/>
        </p:spPr>
      </p:pic>
      <p:pic>
        <p:nvPicPr>
          <p:cNvPr id="11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9767" y="0"/>
            <a:ext cx="13811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12" name="Group 9"/>
          <p:cNvGrpSpPr>
            <a:grpSpLocks/>
          </p:cNvGrpSpPr>
          <p:nvPr userDrawn="1"/>
        </p:nvGrpSpPr>
        <p:grpSpPr bwMode="auto">
          <a:xfrm>
            <a:off x="155974" y="31750"/>
            <a:ext cx="1603013" cy="577850"/>
            <a:chOff x="98" y="20"/>
            <a:chExt cx="1326" cy="364"/>
          </a:xfrm>
        </p:grpSpPr>
        <p:pic>
          <p:nvPicPr>
            <p:cNvPr id="13" name="Picture 1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" y="20"/>
              <a:ext cx="544" cy="3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4" name="Text Box 11"/>
            <p:cNvSpPr txBox="1">
              <a:spLocks noChangeArrowheads="1"/>
            </p:cNvSpPr>
            <p:nvPr/>
          </p:nvSpPr>
          <p:spPr bwMode="auto">
            <a:xfrm>
              <a:off x="637" y="63"/>
              <a:ext cx="787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buSzPct val="100000"/>
                <a:defRPr/>
              </a:pPr>
              <a:r>
                <a:rPr lang="it-IT" sz="825" smtClean="0">
                  <a:latin typeface="Arial" panose="020B0604020202020204" pitchFamily="34" charset="0"/>
                </a:rPr>
                <a:t>Funded by the</a:t>
              </a:r>
            </a:p>
            <a:p>
              <a:pPr eaLnBrk="1" hangingPunct="1">
                <a:buSzPct val="100000"/>
                <a:defRPr/>
              </a:pPr>
              <a:r>
                <a:rPr lang="it-IT" sz="825" smtClean="0">
                  <a:latin typeface="Arial" panose="020B0604020202020204" pitchFamily="34" charset="0"/>
                </a:rPr>
                <a:t>European Union</a:t>
              </a:r>
            </a:p>
          </p:txBody>
        </p:sp>
      </p:grpSp>
      <p:sp>
        <p:nvSpPr>
          <p:cNvPr id="40" name="Dikdörtgen 39"/>
          <p:cNvSpPr/>
          <p:nvPr userDrawn="1"/>
        </p:nvSpPr>
        <p:spPr>
          <a:xfrm>
            <a:off x="0" y="6105833"/>
            <a:ext cx="9144000" cy="7521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5" name="Group 80"/>
          <p:cNvGrpSpPr>
            <a:grpSpLocks noChangeAspect="1"/>
          </p:cNvGrpSpPr>
          <p:nvPr userDrawn="1"/>
        </p:nvGrpSpPr>
        <p:grpSpPr bwMode="auto">
          <a:xfrm>
            <a:off x="0" y="5944477"/>
            <a:ext cx="9144000" cy="705100"/>
            <a:chOff x="37" y="3176"/>
            <a:chExt cx="5693" cy="404"/>
          </a:xfrm>
          <a:solidFill>
            <a:schemeClr val="bg1"/>
          </a:solidFill>
        </p:grpSpPr>
        <p:pic>
          <p:nvPicPr>
            <p:cNvPr id="16" name="Picture 28" descr="Logo-vu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617" y="3400"/>
              <a:ext cx="499" cy="148"/>
            </a:xfrm>
            <a:prstGeom prst="rect">
              <a:avLst/>
            </a:prstGeom>
            <a:grpFill/>
          </p:spPr>
        </p:pic>
        <p:pic>
          <p:nvPicPr>
            <p:cNvPr id="17" name="Picture 31" descr="Logo-alba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909" y="3422"/>
              <a:ext cx="258" cy="134"/>
            </a:xfrm>
            <a:prstGeom prst="rect">
              <a:avLst/>
            </a:prstGeom>
            <a:grpFill/>
          </p:spPr>
        </p:pic>
        <p:pic>
          <p:nvPicPr>
            <p:cNvPr id="18" name="Picture 32" descr="Logo-cern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61" y="3199"/>
              <a:ext cx="192" cy="189"/>
            </a:xfrm>
            <a:prstGeom prst="rect">
              <a:avLst/>
            </a:prstGeom>
            <a:grpFill/>
          </p:spPr>
        </p:pic>
        <p:pic>
          <p:nvPicPr>
            <p:cNvPr id="19" name="Picture 33" descr="Logo-cnrs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258" y="3418"/>
              <a:ext cx="384" cy="141"/>
            </a:xfrm>
            <a:prstGeom prst="rect">
              <a:avLst/>
            </a:prstGeom>
            <a:grpFill/>
          </p:spPr>
        </p:pic>
        <p:pic>
          <p:nvPicPr>
            <p:cNvPr id="20" name="Picture 34" descr="Logo-csic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3443" y="3427"/>
              <a:ext cx="379" cy="127"/>
            </a:xfrm>
            <a:prstGeom prst="rect">
              <a:avLst/>
            </a:prstGeom>
            <a:grpFill/>
          </p:spPr>
        </p:pic>
        <p:pic>
          <p:nvPicPr>
            <p:cNvPr id="21" name="Picture 35" descr="logo-enea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1498" y="3430"/>
              <a:ext cx="317" cy="128"/>
            </a:xfrm>
            <a:prstGeom prst="rect">
              <a:avLst/>
            </a:prstGeom>
            <a:grpFill/>
          </p:spPr>
        </p:pic>
        <p:pic>
          <p:nvPicPr>
            <p:cNvPr id="22" name="Picture 37" descr="Logo-infn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115" y="3411"/>
              <a:ext cx="238" cy="152"/>
            </a:xfrm>
            <a:prstGeom prst="rect">
              <a:avLst/>
            </a:prstGeom>
            <a:grpFill/>
          </p:spPr>
        </p:pic>
        <p:pic>
          <p:nvPicPr>
            <p:cNvPr id="23" name="Picture 38" descr="Logo-kyma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429" y="3456"/>
              <a:ext cx="453" cy="91"/>
            </a:xfrm>
            <a:prstGeom prst="rect">
              <a:avLst/>
            </a:prstGeom>
            <a:grpFill/>
          </p:spPr>
        </p:pic>
        <p:pic>
          <p:nvPicPr>
            <p:cNvPr id="24" name="Picture 39" descr="Logo-psi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3066" y="3419"/>
              <a:ext cx="329" cy="121"/>
            </a:xfrm>
            <a:prstGeom prst="rect">
              <a:avLst/>
            </a:prstGeom>
            <a:grpFill/>
          </p:spPr>
        </p:pic>
        <p:pic>
          <p:nvPicPr>
            <p:cNvPr id="25" name="Picture 40" descr="Logo-sapienza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936" y="3418"/>
              <a:ext cx="499" cy="134"/>
            </a:xfrm>
            <a:prstGeom prst="rect">
              <a:avLst/>
            </a:prstGeom>
            <a:grpFill/>
          </p:spPr>
        </p:pic>
        <p:pic>
          <p:nvPicPr>
            <p:cNvPr id="26" name="Picture 42" descr="Logo-st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37" y="3176"/>
              <a:ext cx="367" cy="204"/>
            </a:xfrm>
            <a:prstGeom prst="rect">
              <a:avLst/>
            </a:prstGeom>
            <a:grpFill/>
          </p:spPr>
        </p:pic>
        <p:pic>
          <p:nvPicPr>
            <p:cNvPr id="27" name="Picture 43" descr="Logo-stfc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722" y="3218"/>
              <a:ext cx="635" cy="138"/>
            </a:xfrm>
            <a:prstGeom prst="rect">
              <a:avLst/>
            </a:prstGeom>
            <a:grpFill/>
          </p:spPr>
        </p:pic>
        <p:pic>
          <p:nvPicPr>
            <p:cNvPr id="28" name="Picture 44" descr="Logo-ua-iat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3871" y="3207"/>
              <a:ext cx="178" cy="178"/>
            </a:xfrm>
            <a:prstGeom prst="rect">
              <a:avLst/>
            </a:prstGeom>
            <a:grpFill/>
          </p:spPr>
        </p:pic>
        <p:pic>
          <p:nvPicPr>
            <p:cNvPr id="29" name="Picture 45" descr="Logo-uh-hip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3926" y="3401"/>
              <a:ext cx="544" cy="179"/>
            </a:xfrm>
            <a:prstGeom prst="rect">
              <a:avLst/>
            </a:prstGeom>
            <a:grpFill/>
          </p:spPr>
        </p:pic>
        <p:pic>
          <p:nvPicPr>
            <p:cNvPr id="30" name="Picture 46" descr="Logo-ulanc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4091" y="3236"/>
              <a:ext cx="386" cy="133"/>
            </a:xfrm>
            <a:prstGeom prst="rect">
              <a:avLst/>
            </a:prstGeom>
            <a:grpFill/>
          </p:spPr>
        </p:pic>
        <p:pic>
          <p:nvPicPr>
            <p:cNvPr id="31" name="Picture 47" descr="Logo-uom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2777" y="3222"/>
              <a:ext cx="499" cy="129"/>
            </a:xfrm>
            <a:prstGeom prst="rect">
              <a:avLst/>
            </a:prstGeom>
            <a:grpFill/>
          </p:spPr>
        </p:pic>
        <p:pic>
          <p:nvPicPr>
            <p:cNvPr id="32" name="Picture 48" descr="Logo-ustr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5314" y="3388"/>
              <a:ext cx="272" cy="162"/>
            </a:xfrm>
            <a:prstGeom prst="rect">
              <a:avLst/>
            </a:prstGeom>
            <a:grpFill/>
          </p:spPr>
        </p:pic>
        <p:pic>
          <p:nvPicPr>
            <p:cNvPr id="33" name="Picture 49" descr="Logo-uu"/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2517" y="3181"/>
              <a:ext cx="203" cy="196"/>
            </a:xfrm>
            <a:prstGeom prst="rect">
              <a:avLst/>
            </a:prstGeom>
            <a:grpFill/>
          </p:spPr>
        </p:pic>
        <p:pic>
          <p:nvPicPr>
            <p:cNvPr id="34" name="Picture 50" descr="Logo-vdl-etg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4541" y="3221"/>
              <a:ext cx="690" cy="124"/>
            </a:xfrm>
            <a:prstGeom prst="rect">
              <a:avLst/>
            </a:prstGeom>
            <a:grpFill/>
          </p:spPr>
        </p:pic>
        <p:pic>
          <p:nvPicPr>
            <p:cNvPr id="35" name="Picture 52" descr="Logo-sinap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1410" y="3229"/>
              <a:ext cx="195" cy="135"/>
            </a:xfrm>
            <a:prstGeom prst="rect">
              <a:avLst/>
            </a:prstGeom>
            <a:grpFill/>
          </p:spPr>
        </p:pic>
        <p:pic>
          <p:nvPicPr>
            <p:cNvPr id="36" name="Picture 75"/>
            <p:cNvPicPr>
              <a:picLocks noChangeAspect="1" noChangeArrowheads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1668" y="3226"/>
              <a:ext cx="792" cy="121"/>
            </a:xfrm>
            <a:prstGeom prst="rect">
              <a:avLst/>
            </a:prstGeom>
            <a:grpFill/>
          </p:spPr>
        </p:pic>
        <p:pic>
          <p:nvPicPr>
            <p:cNvPr id="37" name="Picture 76" descr="ogo-tue"/>
            <p:cNvPicPr>
              <a:picLocks noChangeAspect="1" noChangeArrowheads="1"/>
            </p:cNvPicPr>
            <p:nvPr/>
          </p:nvPicPr>
          <p:blipFill>
            <a:blip r:embed="rId26"/>
            <a:srcRect/>
            <a:stretch>
              <a:fillRect/>
            </a:stretch>
          </p:blipFill>
          <p:spPr bwMode="auto">
            <a:xfrm>
              <a:off x="5246" y="3217"/>
              <a:ext cx="484" cy="140"/>
            </a:xfrm>
            <a:prstGeom prst="rect">
              <a:avLst/>
            </a:prstGeom>
            <a:grpFill/>
          </p:spPr>
        </p:pic>
        <p:pic>
          <p:nvPicPr>
            <p:cNvPr id="38" name="Picture 77" descr="ogo-kit"/>
            <p:cNvPicPr>
              <a:picLocks noChangeAspect="1" noChangeArrowheads="1"/>
            </p:cNvPicPr>
            <p:nvPr/>
          </p:nvPicPr>
          <p:blipFill>
            <a:blip r:embed="rId27"/>
            <a:srcRect/>
            <a:stretch>
              <a:fillRect/>
            </a:stretch>
          </p:blipFill>
          <p:spPr bwMode="auto">
            <a:xfrm>
              <a:off x="2733" y="3426"/>
              <a:ext cx="251" cy="115"/>
            </a:xfrm>
            <a:prstGeom prst="rect">
              <a:avLst/>
            </a:prstGeom>
            <a:grpFill/>
          </p:spPr>
        </p:pic>
        <p:pic>
          <p:nvPicPr>
            <p:cNvPr id="39" name="Picture 78" descr="ANSTO_logo-as"/>
            <p:cNvPicPr>
              <a:picLocks noChangeAspect="1" noChangeArrowheads="1"/>
            </p:cNvPicPr>
            <p:nvPr/>
          </p:nvPicPr>
          <p:blipFill>
            <a:blip r:embed="rId28"/>
            <a:srcRect/>
            <a:stretch>
              <a:fillRect/>
            </a:stretch>
          </p:blipFill>
          <p:spPr bwMode="auto">
            <a:xfrm>
              <a:off x="3326" y="3212"/>
              <a:ext cx="499" cy="142"/>
            </a:xfrm>
            <a:prstGeom prst="rect">
              <a:avLst/>
            </a:prstGeom>
            <a:grpFill/>
          </p:spPr>
        </p:pic>
      </p:grpSp>
    </p:spTree>
    <p:extLst>
      <p:ext uri="{BB962C8B-B14F-4D97-AF65-F5344CB8AC3E}">
        <p14:creationId xmlns:p14="http://schemas.microsoft.com/office/powerpoint/2010/main" val="15565311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0C01E-0A36-4D01-A4CA-7DF113A5F486}" type="datetime1">
              <a:rPr lang="tr-TR" smtClean="0"/>
              <a:t>03.12.2019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7F27A-75AF-4086-ACE6-CA0C19F69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601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9C7F3-E7A4-4486-9838-A1FADBDF6D8F}" type="datetime1">
              <a:rPr lang="tr-TR" smtClean="0"/>
              <a:t>03.12.2019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7F27A-75AF-4086-ACE6-CA0C19F69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100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2E696-0576-43E5-A63B-40C5D46FA7B6}" type="datetime1">
              <a:rPr lang="tr-TR" smtClean="0"/>
              <a:t>03.12.2019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7F27A-75AF-4086-ACE6-CA0C19F69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209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2EA4B-3058-45CC-A5C1-161983A143A1}" type="datetime1">
              <a:rPr lang="tr-TR" smtClean="0"/>
              <a:t>03.12.2019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7F27A-75AF-4086-ACE6-CA0C19F69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836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D4678-5918-4B45-A9A0-CF6641A2DD1D}" type="datetime1">
              <a:rPr lang="tr-TR" smtClean="0"/>
              <a:t>03.12.2019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7F27A-75AF-4086-ACE6-CA0C19F69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406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89E2E-1511-43AA-9C28-FED335D22E64}" type="datetime1">
              <a:rPr lang="tr-TR" smtClean="0"/>
              <a:t>03.12.2019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7F27A-75AF-4086-ACE6-CA0C19F69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086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139D1-3661-4F94-9920-D1BA6BB437AE}" type="datetime1">
              <a:rPr lang="tr-TR" smtClean="0"/>
              <a:t>03.12.2019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7F27A-75AF-4086-ACE6-CA0C19F69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884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71AD8-3896-44C3-B812-6E9CBB1607C1}" type="datetime1">
              <a:rPr lang="tr-TR" smtClean="0"/>
              <a:t>03.12.2019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7F27A-75AF-4086-ACE6-CA0C19F69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588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32610" y="67949"/>
            <a:ext cx="5876290" cy="5035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" y="723900"/>
            <a:ext cx="8938260" cy="545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6B0A9D-1813-4B8D-83E0-C54D52CECB44}" type="datetime1">
              <a:rPr lang="tr-TR" smtClean="0"/>
              <a:t>03.12.2019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27F27A-75AF-4086-ACE6-CA0C19F69A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 userDrawn="1"/>
        </p:nvSpPr>
        <p:spPr bwMode="auto">
          <a:xfrm>
            <a:off x="0" y="6286297"/>
            <a:ext cx="9144000" cy="53975"/>
          </a:xfrm>
          <a:prstGeom prst="rect">
            <a:avLst/>
          </a:prstGeom>
          <a:gradFill rotWithShape="0">
            <a:gsLst>
              <a:gs pos="0">
                <a:srgbClr val="CC3300"/>
              </a:gs>
              <a:gs pos="100000">
                <a:srgbClr val="FFFFCC"/>
              </a:gs>
            </a:gsLst>
            <a:lin ang="10800000" scaled="1"/>
          </a:gradFill>
          <a:ln>
            <a:noFill/>
          </a:ln>
          <a:effectLst>
            <a:outerShdw dist="12600" algn="ctr" rotWithShape="0">
              <a:srgbClr val="808080">
                <a:alpha val="90004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tr-TR" altLang="tr-TR" sz="1350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9767" y="0"/>
            <a:ext cx="1494233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" name="Line 8"/>
          <p:cNvSpPr>
            <a:spLocks noChangeShapeType="1"/>
          </p:cNvSpPr>
          <p:nvPr userDrawn="1"/>
        </p:nvSpPr>
        <p:spPr bwMode="auto">
          <a:xfrm>
            <a:off x="-10715" y="650875"/>
            <a:ext cx="9144001" cy="158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0"/>
          </a:p>
        </p:txBody>
      </p: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25" y="31750"/>
            <a:ext cx="1821826" cy="598488"/>
            <a:chOff x="-31" y="20"/>
            <a:chExt cx="1507" cy="377"/>
          </a:xfrm>
        </p:grpSpPr>
        <p:pic>
          <p:nvPicPr>
            <p:cNvPr id="11" name="Picture 10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1" y="20"/>
              <a:ext cx="731" cy="3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2" name="Text Box 11"/>
            <p:cNvSpPr txBox="1">
              <a:spLocks noChangeArrowheads="1"/>
            </p:cNvSpPr>
            <p:nvPr/>
          </p:nvSpPr>
          <p:spPr bwMode="auto">
            <a:xfrm>
              <a:off x="689" y="178"/>
              <a:ext cx="787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buSzPct val="100000"/>
                <a:defRPr/>
              </a:pPr>
              <a:r>
                <a:rPr lang="it-IT" sz="825" dirty="0" smtClean="0">
                  <a:latin typeface="Arial" panose="020B0604020202020204" pitchFamily="34" charset="0"/>
                </a:rPr>
                <a:t>Funded by the</a:t>
              </a:r>
            </a:p>
            <a:p>
              <a:pPr eaLnBrk="1" hangingPunct="1">
                <a:buSzPct val="100000"/>
                <a:defRPr/>
              </a:pPr>
              <a:r>
                <a:rPr lang="it-IT" sz="825" dirty="0" smtClean="0">
                  <a:latin typeface="Arial" panose="020B0604020202020204" pitchFamily="34" charset="0"/>
                </a:rPr>
                <a:t>European Union</a:t>
              </a:r>
            </a:p>
          </p:txBody>
        </p:sp>
      </p:grpSp>
      <p:pic>
        <p:nvPicPr>
          <p:cNvPr id="13" name="Picture 1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" y="6308728"/>
            <a:ext cx="5524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3335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60" r:id="rId1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wmf"/><Relationship Id="rId3" Type="http://schemas.openxmlformats.org/officeDocument/2006/relationships/image" Target="../media/image42.pn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0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4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rtlCol="0" anchor="b" anchorCtr="0" compatLnSpc="1">
            <a:prstTxWarp prst="textNoShape">
              <a:avLst/>
            </a:prstTxWarp>
            <a:normAutofit/>
          </a:bodyPr>
          <a:lstStyle/>
          <a:p>
            <a:r>
              <a:rPr lang="tr-TR" altLang="tr-TR" dirty="0" smtClean="0"/>
              <a:t>WP6 </a:t>
            </a:r>
            <a:r>
              <a:rPr lang="tr-TR" altLang="tr-TR" dirty="0" err="1" smtClean="0"/>
              <a:t>status</a:t>
            </a:r>
            <a:endParaRPr lang="tr-TR" altLang="tr-TR" dirty="0" smtClean="0"/>
          </a:p>
        </p:txBody>
      </p:sp>
      <p:sp>
        <p:nvSpPr>
          <p:cNvPr id="3075" name="Subtitle 2"/>
          <p:cNvSpPr>
            <a:spLocks noGrp="1"/>
          </p:cNvSpPr>
          <p:nvPr>
            <p:ph type="subTitle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altLang="tr-TR" dirty="0" err="1" smtClean="0"/>
              <a:t>Avni</a:t>
            </a:r>
            <a:r>
              <a:rPr lang="en-US" altLang="tr-TR" dirty="0" smtClean="0"/>
              <a:t> </a:t>
            </a:r>
            <a:r>
              <a:rPr lang="en-US" altLang="tr-TR" dirty="0" err="1" smtClean="0"/>
              <a:t>Aksoy</a:t>
            </a:r>
            <a:endParaRPr lang="en-US" altLang="tr-TR" dirty="0" smtClean="0"/>
          </a:p>
          <a:p>
            <a:r>
              <a:rPr lang="en-US" altLang="tr-TR" dirty="0" smtClean="0"/>
              <a:t>Institute of Accelerator Technologies</a:t>
            </a:r>
          </a:p>
          <a:p>
            <a:endParaRPr lang="en-US" altLang="tr-TR" dirty="0" smtClean="0"/>
          </a:p>
        </p:txBody>
      </p:sp>
    </p:spTree>
    <p:extLst>
      <p:ext uri="{BB962C8B-B14F-4D97-AF65-F5344CB8AC3E}">
        <p14:creationId xmlns:p14="http://schemas.microsoft.com/office/powerpoint/2010/main" val="2649777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TextShape 1"/>
          <p:cNvSpPr txBox="1"/>
          <p:nvPr/>
        </p:nvSpPr>
        <p:spPr>
          <a:xfrm>
            <a:off x="1932600" y="44040"/>
            <a:ext cx="6170160" cy="467280"/>
          </a:xfrm>
          <a:prstGeom prst="rect">
            <a:avLst/>
          </a:prstGeom>
          <a:noFill/>
          <a:ln>
            <a:noFill/>
          </a:ln>
        </p:spPr>
        <p:txBody>
          <a:bodyPr lIns="82800" tIns="41400" rIns="82800" bIns="41400" anchor="b"/>
          <a:lstStyle/>
          <a:p>
            <a:pPr>
              <a:lnSpc>
                <a:spcPct val="100000"/>
              </a:lnSpc>
            </a:pPr>
            <a:r>
              <a:rPr lang="tr-TR" sz="2000" spc="-1" dirty="0">
                <a:uFill>
                  <a:solidFill>
                    <a:srgbClr val="FFFFFF"/>
                  </a:solidFill>
                </a:uFill>
              </a:rPr>
              <a:t>Wake </a:t>
            </a:r>
            <a:r>
              <a:rPr lang="tr-TR" sz="2000" spc="-1" dirty="0" err="1">
                <a:uFill>
                  <a:solidFill>
                    <a:srgbClr val="FFFFFF"/>
                  </a:solidFill>
                </a:uFill>
              </a:rPr>
              <a:t>poetantials</a:t>
            </a:r>
            <a:r>
              <a:rPr lang="tr-TR" sz="2000" spc="-1" dirty="0">
                <a:uFill>
                  <a:solidFill>
                    <a:srgbClr val="FFFFFF"/>
                  </a:solidFill>
                </a:uFill>
              </a:rPr>
              <a:t>  ↔ </a:t>
            </a:r>
            <a:r>
              <a:rPr lang="tr-TR" sz="2000" spc="-1" dirty="0" err="1">
                <a:uFill>
                  <a:solidFill>
                    <a:srgbClr val="FFFFFF"/>
                  </a:solidFill>
                </a:uFill>
              </a:rPr>
              <a:t>Bunch</a:t>
            </a:r>
            <a:r>
              <a:rPr lang="tr-TR" sz="2000" spc="-1" dirty="0"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tr-TR" sz="2000" spc="-1" dirty="0" err="1">
                <a:uFill>
                  <a:solidFill>
                    <a:srgbClr val="FFFFFF"/>
                  </a:solidFill>
                </a:uFill>
              </a:rPr>
              <a:t>charge</a:t>
            </a:r>
            <a:r>
              <a:rPr lang="tr-TR" sz="2000" spc="-1" dirty="0"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tr-TR" sz="2000" spc="-1" dirty="0" err="1">
                <a:uFill>
                  <a:solidFill>
                    <a:srgbClr val="FFFFFF"/>
                  </a:solidFill>
                </a:uFill>
              </a:rPr>
              <a:t>distribution</a:t>
            </a:r>
            <a:endParaRPr lang="tr-TR" sz="2000" spc="-1" dirty="0">
              <a:uFill>
                <a:solidFill>
                  <a:srgbClr val="FFFFFF"/>
                </a:solidFill>
              </a:uFill>
            </a:endParaRPr>
          </a:p>
        </p:txBody>
      </p:sp>
      <p:pic>
        <p:nvPicPr>
          <p:cNvPr id="358" name="Picture 4"/>
          <p:cNvPicPr/>
          <p:nvPr/>
        </p:nvPicPr>
        <p:blipFill>
          <a:blip r:embed="rId3"/>
          <a:stretch/>
        </p:blipFill>
        <p:spPr>
          <a:xfrm>
            <a:off x="256320" y="3485940"/>
            <a:ext cx="3577680" cy="2214360"/>
          </a:xfrm>
          <a:prstGeom prst="rect">
            <a:avLst/>
          </a:prstGeom>
          <a:ln>
            <a:noFill/>
          </a:ln>
        </p:spPr>
      </p:pic>
      <p:pic>
        <p:nvPicPr>
          <p:cNvPr id="359" name="Picture 5"/>
          <p:cNvPicPr/>
          <p:nvPr/>
        </p:nvPicPr>
        <p:blipFill>
          <a:blip r:embed="rId4"/>
          <a:stretch/>
        </p:blipFill>
        <p:spPr>
          <a:xfrm>
            <a:off x="5017680" y="3454560"/>
            <a:ext cx="3554640" cy="2262240"/>
          </a:xfrm>
          <a:prstGeom prst="rect">
            <a:avLst/>
          </a:prstGeom>
          <a:ln>
            <a:noFill/>
          </a:ln>
        </p:spPr>
      </p:pic>
      <p:sp>
        <p:nvSpPr>
          <p:cNvPr id="360" name="CustomShape 3"/>
          <p:cNvSpPr/>
          <p:nvPr/>
        </p:nvSpPr>
        <p:spPr>
          <a:xfrm>
            <a:off x="451920" y="3222720"/>
            <a:ext cx="4131360" cy="296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800" tIns="41400" rIns="82800" bIns="41400"/>
          <a:lstStyle/>
          <a:p>
            <a:pPr>
              <a:lnSpc>
                <a:spcPct val="100000"/>
              </a:lnSpc>
              <a:spcBef>
                <a:spcPts val="700"/>
              </a:spcBef>
            </a:pPr>
            <a:r>
              <a:rPr lang="en-US" sz="1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Longitudinal wake potential</a:t>
            </a:r>
            <a:endParaRPr lang="en-US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1" name="CustomShape 4"/>
          <p:cNvSpPr/>
          <p:nvPr/>
        </p:nvSpPr>
        <p:spPr>
          <a:xfrm>
            <a:off x="5221500" y="3220440"/>
            <a:ext cx="2642760" cy="296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800" tIns="41400" rIns="82800" bIns="41400"/>
          <a:lstStyle/>
          <a:p>
            <a:pPr>
              <a:lnSpc>
                <a:spcPct val="100000"/>
              </a:lnSpc>
              <a:spcBef>
                <a:spcPts val="700"/>
              </a:spcBef>
            </a:pPr>
            <a:r>
              <a:rPr lang="en-US" sz="1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Transverse wake potential</a:t>
            </a:r>
            <a:endParaRPr lang="en-US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graphicFrame>
        <p:nvGraphicFramePr>
          <p:cNvPr id="362" name="Object 5"/>
          <p:cNvGraphicFramePr/>
          <p:nvPr>
            <p:extLst>
              <p:ext uri="{D42A27DB-BD31-4B8C-83A1-F6EECF244321}">
                <p14:modId xmlns:p14="http://schemas.microsoft.com/office/powerpoint/2010/main" val="1838950659"/>
              </p:ext>
            </p:extLst>
          </p:nvPr>
        </p:nvGraphicFramePr>
        <p:xfrm>
          <a:off x="2857320" y="959760"/>
          <a:ext cx="3603600" cy="10256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4" r:id="rId5" imgW="0" imgH="0" progId="Equation.3">
                  <p:embed/>
                </p:oleObj>
              </mc:Choice>
              <mc:Fallback>
                <p:oleObj r:id="rId5" imgW="0" imgH="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/>
                    </p:blipFill>
                    <p:spPr>
                      <a:xfrm>
                        <a:off x="2857320" y="959760"/>
                        <a:ext cx="3603600" cy="1025640"/>
                      </a:xfrm>
                      <a:prstGeom prst="rect">
                        <a:avLst/>
                      </a:prstGeom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4" name="CustomShape 6"/>
          <p:cNvSpPr/>
          <p:nvPr/>
        </p:nvSpPr>
        <p:spPr>
          <a:xfrm>
            <a:off x="-69480" y="1343160"/>
            <a:ext cx="290592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Transverse wake potential 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5" name="CustomShape 7"/>
          <p:cNvSpPr/>
          <p:nvPr/>
        </p:nvSpPr>
        <p:spPr>
          <a:xfrm>
            <a:off x="6643800" y="1128600"/>
            <a:ext cx="2499840" cy="63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Causes  transverse deflection along bunch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6" name="CustomShape 8"/>
          <p:cNvSpPr/>
          <p:nvPr/>
        </p:nvSpPr>
        <p:spPr>
          <a:xfrm>
            <a:off x="0" y="743040"/>
            <a:ext cx="9143640" cy="75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82000"/>
              </a:lnSpc>
            </a:pPr>
            <a:r>
              <a:rPr lang="en-US" sz="2400" b="0" strike="noStrike" spc="-1" dirty="0" smtClean="0">
                <a:solidFill>
                  <a:srgbClr val="1D08B8"/>
                </a:solidFill>
                <a:uFill>
                  <a:solidFill>
                    <a:srgbClr val="FFFFFF"/>
                  </a:solidFill>
                </a:uFill>
              </a:rPr>
              <a:t>Instability is driven by </a:t>
            </a:r>
            <a:r>
              <a:rPr lang="en-US" sz="2400" b="0" strike="noStrike" spc="-1" dirty="0">
                <a:solidFill>
                  <a:srgbClr val="1D08B8"/>
                </a:solidFill>
                <a:uFill>
                  <a:solidFill>
                    <a:srgbClr val="FFFFFF"/>
                  </a:solidFill>
                </a:uFill>
              </a:rPr>
              <a:t>strong wake field  </a:t>
            </a:r>
            <a:r>
              <a:rPr lang="en-US" sz="2400" b="0" strike="noStrike" spc="-1" dirty="0" smtClean="0">
                <a:solidFill>
                  <a:srgbClr val="1D08B8"/>
                </a:solidFill>
                <a:uFill>
                  <a:solidFill>
                    <a:srgbClr val="FFFFFF"/>
                  </a:solidFill>
                </a:uFill>
              </a:rPr>
              <a:t>of high frequency structure</a:t>
            </a:r>
            <a:r>
              <a:rPr lang="en-US" sz="2400" b="0" strike="noStrike" spc="-1" dirty="0">
                <a:solidFill>
                  <a:srgbClr val="1D08B8"/>
                </a:solidFill>
                <a:uFill>
                  <a:solidFill>
                    <a:srgbClr val="FFFFFF"/>
                  </a:solidFill>
                </a:uFill>
              </a:rPr>
              <a:t>.  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graphicFrame>
        <p:nvGraphicFramePr>
          <p:cNvPr id="367" name="Object 9"/>
          <p:cNvGraphicFramePr/>
          <p:nvPr>
            <p:extLst>
              <p:ext uri="{D42A27DB-BD31-4B8C-83A1-F6EECF244321}">
                <p14:modId xmlns:p14="http://schemas.microsoft.com/office/powerpoint/2010/main" val="384275954"/>
              </p:ext>
            </p:extLst>
          </p:nvPr>
        </p:nvGraphicFramePr>
        <p:xfrm>
          <a:off x="2924280" y="1781040"/>
          <a:ext cx="3576240" cy="1025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5" r:id="rId7" imgW="0" imgH="0" progId="Equation.3">
                  <p:embed/>
                </p:oleObj>
              </mc:Choice>
              <mc:Fallback>
                <p:oleObj r:id="rId7" imgW="0" imgH="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/>
                    </p:blipFill>
                    <p:spPr>
                      <a:xfrm>
                        <a:off x="2924280" y="1781040"/>
                        <a:ext cx="3576240" cy="1025280"/>
                      </a:xfrm>
                      <a:prstGeom prst="rect">
                        <a:avLst/>
                      </a:prstGeom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9" name="CustomShape 10"/>
          <p:cNvSpPr/>
          <p:nvPr/>
        </p:nvSpPr>
        <p:spPr>
          <a:xfrm>
            <a:off x="-91800" y="2138520"/>
            <a:ext cx="299160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Longitudinal wake potential 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0" name="CustomShape 11"/>
          <p:cNvSpPr/>
          <p:nvPr/>
        </p:nvSpPr>
        <p:spPr>
          <a:xfrm>
            <a:off x="6643800" y="2066880"/>
            <a:ext cx="2214360" cy="912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Causes enegy change along bunch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1" name="CustomShape 12"/>
          <p:cNvSpPr/>
          <p:nvPr/>
        </p:nvSpPr>
        <p:spPr>
          <a:xfrm>
            <a:off x="5405760" y="4071960"/>
            <a:ext cx="949320" cy="272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σz=100 um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2" name="CustomShape 13"/>
          <p:cNvSpPr/>
          <p:nvPr/>
        </p:nvSpPr>
        <p:spPr>
          <a:xfrm>
            <a:off x="2833920" y="4071960"/>
            <a:ext cx="949320" cy="272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σz</a:t>
            </a:r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=100 um</a:t>
            </a: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3" name="CustomShape 14"/>
          <p:cNvSpPr/>
          <p:nvPr/>
        </p:nvSpPr>
        <p:spPr>
          <a:xfrm>
            <a:off x="0" y="2773200"/>
            <a:ext cx="8929440" cy="455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82000"/>
              </a:lnSpc>
            </a:pPr>
            <a:r>
              <a:rPr lang="en-US" sz="2400" b="0" strike="noStrike" spc="-1" dirty="0">
                <a:solidFill>
                  <a:srgbClr val="1D08B8"/>
                </a:solidFill>
                <a:uFill>
                  <a:solidFill>
                    <a:srgbClr val="FFFFFF"/>
                  </a:solidFill>
                </a:uFill>
              </a:rPr>
              <a:t>To reduce the wake effect </a:t>
            </a:r>
            <a:r>
              <a:rPr lang="tr-TR" sz="2400" spc="-1" dirty="0" smtClean="0">
                <a:solidFill>
                  <a:srgbClr val="1D08B8"/>
                </a:solidFill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  <a:t> </a:t>
            </a:r>
            <a:r>
              <a:rPr lang="en-US" sz="2400" b="0" strike="noStrike" spc="-1" dirty="0" smtClean="0">
                <a:solidFill>
                  <a:srgbClr val="1D08B8"/>
                </a:solidFill>
                <a:uFill>
                  <a:solidFill>
                    <a:srgbClr val="FFFFFF"/>
                  </a:solidFill>
                </a:uFill>
              </a:rPr>
              <a:t>Optimize </a:t>
            </a:r>
            <a:r>
              <a:rPr lang="en-US" sz="2400" b="0" strike="noStrike" spc="-1" dirty="0">
                <a:solidFill>
                  <a:srgbClr val="1D08B8"/>
                </a:solidFill>
                <a:uFill>
                  <a:solidFill>
                    <a:srgbClr val="FFFFFF"/>
                  </a:solidFill>
                </a:uFill>
              </a:rPr>
              <a:t>charge distribution 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374" name="TextShape 15"/>
          <p:cNvSpPr txBox="1"/>
          <p:nvPr/>
        </p:nvSpPr>
        <p:spPr>
          <a:xfrm>
            <a:off x="6855120" y="6572160"/>
            <a:ext cx="2145960" cy="2854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464653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29.01.2014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75" name="TextShape 16"/>
          <p:cNvSpPr txBox="1"/>
          <p:nvPr/>
        </p:nvSpPr>
        <p:spPr>
          <a:xfrm>
            <a:off x="214200" y="6572160"/>
            <a:ext cx="1071360" cy="2854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38970CF9-BBF0-4303-A804-88B74C34C741}" type="slidenum">
              <a:rPr lang="en-US" sz="1200" b="0" strike="noStrike" spc="-1">
                <a:solidFill>
                  <a:srgbClr val="464653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10</a:t>
            </a:fld>
            <a:r>
              <a:rPr lang="en-US" sz="1200" b="0" strike="noStrike" spc="-1">
                <a:solidFill>
                  <a:srgbClr val="464653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 / 30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76" name="TextShape 17"/>
          <p:cNvSpPr txBox="1"/>
          <p:nvPr/>
        </p:nvSpPr>
        <p:spPr>
          <a:xfrm>
            <a:off x="1571760" y="6572160"/>
            <a:ext cx="4831920" cy="2854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464653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A. Aksoy       CLIC Workshop 2015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57" name="TextShape 2"/>
          <p:cNvSpPr txBox="1"/>
          <p:nvPr/>
        </p:nvSpPr>
        <p:spPr>
          <a:xfrm>
            <a:off x="0" y="5328960"/>
            <a:ext cx="9143640" cy="99408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lIns="82800" tIns="41400" rIns="82800" bIns="41400">
            <a:normAutofit fontScale="70000" lnSpcReduction="20000"/>
          </a:bodyPr>
          <a:lstStyle/>
          <a:p>
            <a:pPr>
              <a:lnSpc>
                <a:spcPct val="82000"/>
              </a:lnSpc>
              <a:spcBef>
                <a:spcPts val="601"/>
              </a:spcBef>
              <a:buClr>
                <a:srgbClr val="727CA3"/>
              </a:buClr>
              <a:buSzPct val="76000"/>
              <a:buFont typeface="Wingdings 3" charset="2"/>
              <a:buChar char=""/>
            </a:pPr>
            <a:r>
              <a:rPr lang="tr-TR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  </a:t>
            </a:r>
            <a:r>
              <a:rPr lang="tr-TR" sz="3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For</a:t>
            </a:r>
            <a:r>
              <a:rPr lang="tr-TR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 </a:t>
            </a:r>
            <a:r>
              <a:rPr lang="tr-TR" sz="3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both</a:t>
            </a:r>
            <a:r>
              <a:rPr lang="tr-TR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 </a:t>
            </a:r>
            <a:r>
              <a:rPr lang="tr-TR" sz="3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transverse</a:t>
            </a:r>
            <a:r>
              <a:rPr lang="tr-TR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 </a:t>
            </a:r>
            <a:r>
              <a:rPr lang="tr-TR" sz="3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and</a:t>
            </a:r>
            <a:r>
              <a:rPr lang="tr-TR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 </a:t>
            </a:r>
            <a:r>
              <a:rPr lang="tr-TR" sz="3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longitudinal</a:t>
            </a:r>
            <a:r>
              <a:rPr lang="tr-TR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 </a:t>
            </a:r>
            <a:r>
              <a:rPr lang="tr-TR" sz="3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case</a:t>
            </a:r>
            <a:endParaRPr lang="tr-TR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ill Sans MT"/>
            </a:endParaRPr>
          </a:p>
          <a:p>
            <a:pPr marL="355680" lvl="1" indent="-190080">
              <a:lnSpc>
                <a:spcPct val="82000"/>
              </a:lnSpc>
              <a:spcBef>
                <a:spcPts val="499"/>
              </a:spcBef>
              <a:buClr>
                <a:srgbClr val="9FB8CD"/>
              </a:buClr>
              <a:buSzPct val="76000"/>
              <a:buFont typeface="Times New Roman"/>
              <a:buChar char="–"/>
            </a:pPr>
            <a:r>
              <a:rPr lang="tr-TR" sz="2700" b="0" strike="noStrike" spc="-1" dirty="0" err="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uniform</a:t>
            </a:r>
            <a:r>
              <a:rPr lang="tr-TR" sz="2700" b="0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 </a:t>
            </a:r>
            <a:r>
              <a:rPr lang="tr-TR" sz="2700" b="0" strike="noStrike" spc="-1" dirty="0" err="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bunch</a:t>
            </a:r>
            <a:r>
              <a:rPr lang="tr-TR" sz="2700" b="0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 </a:t>
            </a:r>
            <a:r>
              <a:rPr lang="tr-TR" sz="2700" b="0" strike="noStrike" spc="-1" dirty="0" err="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distribution</a:t>
            </a:r>
            <a:r>
              <a:rPr lang="tr-TR" sz="2700" b="0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 </a:t>
            </a:r>
            <a:r>
              <a:rPr lang="tr-TR" sz="2700" b="0" strike="noStrike" spc="-1" dirty="0" err="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and</a:t>
            </a:r>
            <a:r>
              <a:rPr lang="tr-TR" sz="2700" b="0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 </a:t>
            </a:r>
            <a:r>
              <a:rPr lang="tr-TR" sz="2700" b="0" strike="noStrike" spc="-1" dirty="0" err="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no</a:t>
            </a:r>
            <a:r>
              <a:rPr lang="tr-TR" sz="2700" b="0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 </a:t>
            </a:r>
            <a:r>
              <a:rPr lang="tr-TR" sz="2700" b="0" strike="noStrike" spc="-1" dirty="0" err="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tail</a:t>
            </a:r>
            <a:r>
              <a:rPr lang="tr-TR" sz="2700" b="0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 is </a:t>
            </a:r>
            <a:r>
              <a:rPr lang="tr-TR" sz="2700" b="0" strike="noStrike" spc="-1" dirty="0" err="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preferred</a:t>
            </a:r>
            <a:endParaRPr lang="tr-TR" sz="27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ill Sans MT"/>
            </a:endParaRPr>
          </a:p>
          <a:p>
            <a:pPr marL="355680" lvl="1" indent="-190080">
              <a:lnSpc>
                <a:spcPct val="82000"/>
              </a:lnSpc>
              <a:spcBef>
                <a:spcPts val="499"/>
              </a:spcBef>
              <a:buClr>
                <a:srgbClr val="9FB8CD"/>
              </a:buClr>
              <a:buSzPct val="76000"/>
              <a:buFont typeface="Times New Roman"/>
              <a:buChar char="–"/>
            </a:pPr>
            <a:r>
              <a:rPr lang="tr-TR" sz="2700" b="0" strike="noStrike" spc="-1" dirty="0" err="1">
                <a:solidFill>
                  <a:srgbClr val="1D08B8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Bunch</a:t>
            </a:r>
            <a:r>
              <a:rPr lang="tr-TR" sz="2700" b="0" strike="noStrike" spc="-1" dirty="0">
                <a:solidFill>
                  <a:srgbClr val="1D08B8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 </a:t>
            </a:r>
            <a:r>
              <a:rPr lang="tr-TR" sz="2700" b="0" strike="noStrike" spc="-1" dirty="0" err="1">
                <a:solidFill>
                  <a:srgbClr val="1D08B8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distribution</a:t>
            </a:r>
            <a:r>
              <a:rPr lang="tr-TR" sz="2700" b="0" strike="noStrike" spc="-1" dirty="0">
                <a:solidFill>
                  <a:srgbClr val="1D08B8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 is </a:t>
            </a:r>
            <a:r>
              <a:rPr lang="tr-TR" sz="2700" b="0" strike="noStrike" spc="-1" dirty="0" err="1">
                <a:solidFill>
                  <a:srgbClr val="1D08B8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fixed</a:t>
            </a:r>
            <a:r>
              <a:rPr lang="tr-TR" sz="2700" b="0" strike="noStrike" spc="-1" dirty="0">
                <a:solidFill>
                  <a:srgbClr val="1D08B8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 in </a:t>
            </a:r>
            <a:r>
              <a:rPr lang="tr-TR" sz="2700" b="0" strike="noStrike" spc="-1" dirty="0" err="1">
                <a:solidFill>
                  <a:srgbClr val="1D08B8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injector</a:t>
            </a:r>
            <a:r>
              <a:rPr lang="tr-TR" sz="2700" b="0" strike="noStrike" spc="-1" dirty="0">
                <a:solidFill>
                  <a:srgbClr val="1D08B8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  </a:t>
            </a:r>
            <a:r>
              <a:rPr lang="tr-TR" sz="2700" b="0" strike="noStrike" spc="-1" dirty="0">
                <a:solidFill>
                  <a:srgbClr val="1D08B8"/>
                </a:solidFill>
                <a:uFill>
                  <a:solidFill>
                    <a:srgbClr val="FFFFFF"/>
                  </a:solidFill>
                </a:uFill>
                <a:latin typeface="Wingdings"/>
              </a:rPr>
              <a:t></a:t>
            </a:r>
            <a:r>
              <a:rPr lang="tr-TR" sz="2700" b="0" strike="noStrike" spc="-1" dirty="0">
                <a:solidFill>
                  <a:srgbClr val="1D08B8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  </a:t>
            </a:r>
            <a:r>
              <a:rPr lang="tr-TR" sz="2700" b="0" strike="noStrike" spc="-1" dirty="0" err="1">
                <a:solidFill>
                  <a:srgbClr val="1D08B8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try</a:t>
            </a:r>
            <a:r>
              <a:rPr lang="tr-TR" sz="2700" b="0" strike="noStrike" spc="-1" dirty="0">
                <a:solidFill>
                  <a:srgbClr val="1D08B8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 </a:t>
            </a:r>
            <a:r>
              <a:rPr lang="tr-TR" sz="2700" b="0" strike="noStrike" spc="-1" dirty="0" err="1">
                <a:solidFill>
                  <a:srgbClr val="1D08B8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to</a:t>
            </a:r>
            <a:r>
              <a:rPr lang="tr-TR" sz="2700" b="0" strike="noStrike" spc="-1" dirty="0">
                <a:solidFill>
                  <a:srgbClr val="1D08B8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 </a:t>
            </a:r>
            <a:r>
              <a:rPr lang="tr-TR" sz="2700" b="0" strike="noStrike" spc="-1" dirty="0" err="1">
                <a:solidFill>
                  <a:srgbClr val="1D08B8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make</a:t>
            </a:r>
            <a:r>
              <a:rPr lang="tr-TR" sz="2700" b="0" strike="noStrike" spc="-1" dirty="0">
                <a:solidFill>
                  <a:srgbClr val="1D08B8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 it </a:t>
            </a:r>
            <a:r>
              <a:rPr lang="tr-TR" sz="2700" b="0" strike="noStrike" spc="-1" dirty="0" err="1">
                <a:solidFill>
                  <a:srgbClr val="1D08B8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uniform</a:t>
            </a:r>
            <a:r>
              <a:rPr lang="tr-TR" sz="2700" b="0" strike="noStrike" spc="-1" dirty="0">
                <a:solidFill>
                  <a:srgbClr val="1D08B8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 on </a:t>
            </a:r>
            <a:r>
              <a:rPr lang="tr-TR" sz="2700" b="0" strike="noStrike" spc="-1" dirty="0" err="1">
                <a:solidFill>
                  <a:srgbClr val="1D08B8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bunch</a:t>
            </a:r>
            <a:r>
              <a:rPr lang="tr-TR" sz="2700" b="0" strike="noStrike" spc="-1" dirty="0">
                <a:solidFill>
                  <a:srgbClr val="1D08B8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 </a:t>
            </a:r>
            <a:r>
              <a:rPr lang="tr-TR" sz="2700" b="0" strike="noStrike" spc="-1" dirty="0" err="1">
                <a:solidFill>
                  <a:srgbClr val="1D08B8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compressors</a:t>
            </a:r>
            <a:endParaRPr lang="tr-TR" sz="27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1781700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Evaluation of </a:t>
            </a:r>
            <a:r>
              <a:rPr lang="tr-TR" dirty="0" err="1" smtClean="0"/>
              <a:t>phase</a:t>
            </a:r>
            <a:r>
              <a:rPr lang="tr-TR" dirty="0" smtClean="0"/>
              <a:t> </a:t>
            </a:r>
            <a:r>
              <a:rPr lang="tr-TR" dirty="0" err="1" smtClean="0"/>
              <a:t>space</a:t>
            </a:r>
            <a:r>
              <a:rPr lang="tr-TR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" y="723901"/>
            <a:ext cx="8938260" cy="570328"/>
          </a:xfrm>
        </p:spPr>
        <p:txBody>
          <a:bodyPr/>
          <a:lstStyle/>
          <a:p>
            <a:r>
              <a:rPr lang="tr-TR" dirty="0" err="1" smtClean="0"/>
              <a:t>Cband</a:t>
            </a:r>
            <a:r>
              <a:rPr lang="tr-TR" dirty="0" smtClean="0"/>
              <a:t> </a:t>
            </a:r>
            <a:r>
              <a:rPr lang="tr-TR" dirty="0" err="1" smtClean="0"/>
              <a:t>injector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503080" y="1291119"/>
            <a:ext cx="8191179" cy="311019"/>
            <a:chOff x="399288" y="1654054"/>
            <a:chExt cx="8191179" cy="311019"/>
          </a:xfrm>
        </p:grpSpPr>
        <p:sp>
          <p:nvSpPr>
            <p:cNvPr id="7" name="Freeform 6"/>
            <p:cNvSpPr/>
            <p:nvPr/>
          </p:nvSpPr>
          <p:spPr>
            <a:xfrm>
              <a:off x="2499360" y="1742569"/>
              <a:ext cx="381000" cy="116840"/>
            </a:xfrm>
            <a:custGeom>
              <a:avLst/>
              <a:gdLst>
                <a:gd name="connsiteX0" fmla="*/ 0 w 381000"/>
                <a:gd name="connsiteY0" fmla="*/ 116840 h 116840"/>
                <a:gd name="connsiteX1" fmla="*/ 76200 w 381000"/>
                <a:gd name="connsiteY1" fmla="*/ 116840 h 116840"/>
                <a:gd name="connsiteX2" fmla="*/ 193040 w 381000"/>
                <a:gd name="connsiteY2" fmla="*/ 0 h 116840"/>
                <a:gd name="connsiteX3" fmla="*/ 289560 w 381000"/>
                <a:gd name="connsiteY3" fmla="*/ 96520 h 116840"/>
                <a:gd name="connsiteX4" fmla="*/ 381000 w 381000"/>
                <a:gd name="connsiteY4" fmla="*/ 96520 h 116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0" h="116840">
                  <a:moveTo>
                    <a:pt x="0" y="116840"/>
                  </a:moveTo>
                  <a:lnTo>
                    <a:pt x="76200" y="116840"/>
                  </a:lnTo>
                  <a:lnTo>
                    <a:pt x="193040" y="0"/>
                  </a:lnTo>
                  <a:lnTo>
                    <a:pt x="289560" y="96520"/>
                  </a:lnTo>
                  <a:lnTo>
                    <a:pt x="381000" y="96520"/>
                  </a:lnTo>
                </a:path>
              </a:pathLst>
            </a:cu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 7"/>
            <p:cNvSpPr/>
            <p:nvPr/>
          </p:nvSpPr>
          <p:spPr>
            <a:xfrm>
              <a:off x="3673348" y="1721868"/>
              <a:ext cx="381000" cy="116840"/>
            </a:xfrm>
            <a:custGeom>
              <a:avLst/>
              <a:gdLst>
                <a:gd name="connsiteX0" fmla="*/ 0 w 381000"/>
                <a:gd name="connsiteY0" fmla="*/ 116840 h 116840"/>
                <a:gd name="connsiteX1" fmla="*/ 76200 w 381000"/>
                <a:gd name="connsiteY1" fmla="*/ 116840 h 116840"/>
                <a:gd name="connsiteX2" fmla="*/ 193040 w 381000"/>
                <a:gd name="connsiteY2" fmla="*/ 0 h 116840"/>
                <a:gd name="connsiteX3" fmla="*/ 289560 w 381000"/>
                <a:gd name="connsiteY3" fmla="*/ 96520 h 116840"/>
                <a:gd name="connsiteX4" fmla="*/ 381000 w 381000"/>
                <a:gd name="connsiteY4" fmla="*/ 96520 h 116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0" h="116840">
                  <a:moveTo>
                    <a:pt x="0" y="116840"/>
                  </a:moveTo>
                  <a:lnTo>
                    <a:pt x="76200" y="116840"/>
                  </a:lnTo>
                  <a:lnTo>
                    <a:pt x="193040" y="0"/>
                  </a:lnTo>
                  <a:lnTo>
                    <a:pt x="289560" y="96520"/>
                  </a:lnTo>
                  <a:lnTo>
                    <a:pt x="381000" y="96520"/>
                  </a:lnTo>
                </a:path>
              </a:pathLst>
            </a:cu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 8"/>
            <p:cNvSpPr/>
            <p:nvPr/>
          </p:nvSpPr>
          <p:spPr>
            <a:xfrm>
              <a:off x="6984617" y="1685673"/>
              <a:ext cx="381000" cy="116840"/>
            </a:xfrm>
            <a:custGeom>
              <a:avLst/>
              <a:gdLst>
                <a:gd name="connsiteX0" fmla="*/ 0 w 381000"/>
                <a:gd name="connsiteY0" fmla="*/ 116840 h 116840"/>
                <a:gd name="connsiteX1" fmla="*/ 76200 w 381000"/>
                <a:gd name="connsiteY1" fmla="*/ 116840 h 116840"/>
                <a:gd name="connsiteX2" fmla="*/ 193040 w 381000"/>
                <a:gd name="connsiteY2" fmla="*/ 0 h 116840"/>
                <a:gd name="connsiteX3" fmla="*/ 289560 w 381000"/>
                <a:gd name="connsiteY3" fmla="*/ 96520 h 116840"/>
                <a:gd name="connsiteX4" fmla="*/ 381000 w 381000"/>
                <a:gd name="connsiteY4" fmla="*/ 96520 h 116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0" h="116840">
                  <a:moveTo>
                    <a:pt x="0" y="116840"/>
                  </a:moveTo>
                  <a:lnTo>
                    <a:pt x="76200" y="116840"/>
                  </a:lnTo>
                  <a:lnTo>
                    <a:pt x="193040" y="0"/>
                  </a:lnTo>
                  <a:lnTo>
                    <a:pt x="289560" y="96520"/>
                  </a:lnTo>
                  <a:lnTo>
                    <a:pt x="381000" y="96520"/>
                  </a:lnTo>
                </a:path>
              </a:pathLst>
            </a:cu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 flipH="1">
              <a:off x="399288" y="1858393"/>
              <a:ext cx="2105152" cy="13208"/>
            </a:xfrm>
            <a:prstGeom prst="line">
              <a:avLst/>
            </a:prstGeom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1271016" y="1757809"/>
              <a:ext cx="786384" cy="207264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r-TR" dirty="0" smtClean="0"/>
                <a:t>Linac0</a:t>
              </a:r>
              <a:endParaRPr lang="en-US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183130" y="1757809"/>
              <a:ext cx="221616" cy="207264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84352" y="1757809"/>
              <a:ext cx="405384" cy="2072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99288" y="1757809"/>
              <a:ext cx="283464" cy="2072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Straight Connector 14"/>
            <p:cNvCxnSpPr>
              <a:stCxn id="8" idx="0"/>
              <a:endCxn id="7" idx="4"/>
            </p:cNvCxnSpPr>
            <p:nvPr/>
          </p:nvCxnSpPr>
          <p:spPr>
            <a:xfrm flipH="1">
              <a:off x="2880360" y="1838708"/>
              <a:ext cx="792988" cy="381"/>
            </a:xfrm>
            <a:prstGeom prst="line">
              <a:avLst/>
            </a:prstGeom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/>
            <p:cNvSpPr/>
            <p:nvPr/>
          </p:nvSpPr>
          <p:spPr>
            <a:xfrm>
              <a:off x="2943606" y="1742569"/>
              <a:ext cx="714502" cy="222504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r-TR" sz="1400" dirty="0" smtClean="0"/>
                <a:t>Linac1</a:t>
              </a:r>
              <a:endParaRPr lang="en-US" sz="1400" dirty="0"/>
            </a:p>
          </p:txBody>
        </p:sp>
        <p:cxnSp>
          <p:nvCxnSpPr>
            <p:cNvPr id="17" name="Straight Connector 16"/>
            <p:cNvCxnSpPr>
              <a:stCxn id="9" idx="0"/>
              <a:endCxn id="8" idx="4"/>
            </p:cNvCxnSpPr>
            <p:nvPr/>
          </p:nvCxnSpPr>
          <p:spPr>
            <a:xfrm flipH="1">
              <a:off x="4054348" y="1802513"/>
              <a:ext cx="2930269" cy="15875"/>
            </a:xfrm>
            <a:prstGeom prst="line">
              <a:avLst/>
            </a:prstGeom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/>
            <p:cNvSpPr/>
            <p:nvPr/>
          </p:nvSpPr>
          <p:spPr>
            <a:xfrm>
              <a:off x="4078859" y="1704723"/>
              <a:ext cx="714502" cy="222504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r-TR" sz="1400" dirty="0" smtClean="0"/>
                <a:t>Linac2</a:t>
              </a:r>
              <a:endParaRPr lang="en-US" sz="1400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267070" y="1703067"/>
              <a:ext cx="1215009" cy="222504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r-TR" sz="1400" dirty="0" smtClean="0"/>
                <a:t>Linac3</a:t>
              </a:r>
              <a:endParaRPr lang="en-US" sz="1400" dirty="0"/>
            </a:p>
          </p:txBody>
        </p:sp>
        <p:sp>
          <p:nvSpPr>
            <p:cNvPr id="20" name="Isosceles Triangle 19"/>
            <p:cNvSpPr/>
            <p:nvPr/>
          </p:nvSpPr>
          <p:spPr>
            <a:xfrm>
              <a:off x="6581773" y="1654054"/>
              <a:ext cx="314960" cy="271517"/>
            </a:xfrm>
            <a:prstGeom prst="triangle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Isosceles Triangle 20"/>
            <p:cNvSpPr/>
            <p:nvPr/>
          </p:nvSpPr>
          <p:spPr>
            <a:xfrm>
              <a:off x="4852416" y="1654054"/>
              <a:ext cx="314960" cy="271517"/>
            </a:xfrm>
            <a:prstGeom prst="triangle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7510584" y="1674374"/>
              <a:ext cx="1079883" cy="22250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r-TR" sz="1400" dirty="0" smtClean="0"/>
                <a:t>H/S XR</a:t>
              </a:r>
              <a:endParaRPr lang="en-US" sz="1400" dirty="0"/>
            </a:p>
          </p:txBody>
        </p:sp>
        <p:cxnSp>
          <p:nvCxnSpPr>
            <p:cNvPr id="26" name="Straight Connector 25"/>
            <p:cNvCxnSpPr>
              <a:stCxn id="9" idx="4"/>
              <a:endCxn id="24" idx="1"/>
            </p:cNvCxnSpPr>
            <p:nvPr/>
          </p:nvCxnSpPr>
          <p:spPr>
            <a:xfrm>
              <a:off x="7365617" y="1782193"/>
              <a:ext cx="144967" cy="3433"/>
            </a:xfrm>
            <a:prstGeom prst="line">
              <a:avLst/>
            </a:prstGeom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/>
          <p:cNvGrpSpPr/>
          <p:nvPr/>
        </p:nvGrpSpPr>
        <p:grpSpPr>
          <a:xfrm>
            <a:off x="238794" y="1602138"/>
            <a:ext cx="4500000" cy="4107983"/>
            <a:chOff x="238794" y="1602138"/>
            <a:chExt cx="4500000" cy="4107983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8794" y="1917718"/>
              <a:ext cx="4500000" cy="3792403"/>
            </a:xfrm>
            <a:prstGeom prst="rect">
              <a:avLst/>
            </a:prstGeom>
          </p:spPr>
        </p:pic>
        <p:cxnSp>
          <p:nvCxnSpPr>
            <p:cNvPr id="34" name="Straight Arrow Connector 33"/>
            <p:cNvCxnSpPr/>
            <p:nvPr/>
          </p:nvCxnSpPr>
          <p:spPr>
            <a:xfrm flipH="1" flipV="1">
              <a:off x="1374808" y="1602138"/>
              <a:ext cx="180848" cy="517825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/>
          <p:cNvGrpSpPr/>
          <p:nvPr/>
        </p:nvGrpSpPr>
        <p:grpSpPr>
          <a:xfrm>
            <a:off x="1162647" y="1599303"/>
            <a:ext cx="4500000" cy="4313063"/>
            <a:chOff x="1162647" y="1599303"/>
            <a:chExt cx="4500000" cy="4313063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2647" y="2119963"/>
              <a:ext cx="4500000" cy="3792403"/>
            </a:xfrm>
            <a:prstGeom prst="rect">
              <a:avLst/>
            </a:prstGeom>
          </p:spPr>
        </p:pic>
        <p:cxnSp>
          <p:nvCxnSpPr>
            <p:cNvPr id="39" name="Straight Arrow Connector 38"/>
            <p:cNvCxnSpPr/>
            <p:nvPr/>
          </p:nvCxnSpPr>
          <p:spPr>
            <a:xfrm flipH="1" flipV="1">
              <a:off x="2196498" y="1599303"/>
              <a:ext cx="180848" cy="517825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/>
          <p:cNvGrpSpPr/>
          <p:nvPr/>
        </p:nvGrpSpPr>
        <p:grpSpPr>
          <a:xfrm>
            <a:off x="2086500" y="1666543"/>
            <a:ext cx="4500000" cy="4485142"/>
            <a:chOff x="2086500" y="1666543"/>
            <a:chExt cx="4500000" cy="4485142"/>
          </a:xfrm>
        </p:grpSpPr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86500" y="2359282"/>
              <a:ext cx="4500000" cy="3792403"/>
            </a:xfrm>
            <a:prstGeom prst="rect">
              <a:avLst/>
            </a:prstGeom>
          </p:spPr>
        </p:pic>
        <p:cxnSp>
          <p:nvCxnSpPr>
            <p:cNvPr id="40" name="Straight Arrow Connector 39"/>
            <p:cNvCxnSpPr/>
            <p:nvPr/>
          </p:nvCxnSpPr>
          <p:spPr>
            <a:xfrm flipH="1" flipV="1">
              <a:off x="2927764" y="1666543"/>
              <a:ext cx="180848" cy="517825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48"/>
          <p:cNvGrpSpPr/>
          <p:nvPr/>
        </p:nvGrpSpPr>
        <p:grpSpPr>
          <a:xfrm>
            <a:off x="2793652" y="1607466"/>
            <a:ext cx="4500000" cy="4783538"/>
            <a:chOff x="2793652" y="1607466"/>
            <a:chExt cx="4500000" cy="4783538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93652" y="2598601"/>
              <a:ext cx="4500000" cy="3792403"/>
            </a:xfrm>
            <a:prstGeom prst="rect">
              <a:avLst/>
            </a:prstGeom>
          </p:spPr>
        </p:pic>
        <p:cxnSp>
          <p:nvCxnSpPr>
            <p:cNvPr id="41" name="Straight Arrow Connector 40"/>
            <p:cNvCxnSpPr/>
            <p:nvPr/>
          </p:nvCxnSpPr>
          <p:spPr>
            <a:xfrm flipH="1" flipV="1">
              <a:off x="3777140" y="1607466"/>
              <a:ext cx="236987" cy="643787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/>
          <p:cNvGrpSpPr/>
          <p:nvPr/>
        </p:nvGrpSpPr>
        <p:grpSpPr>
          <a:xfrm>
            <a:off x="3412647" y="1647656"/>
            <a:ext cx="4500000" cy="4982667"/>
            <a:chOff x="3412647" y="1647656"/>
            <a:chExt cx="4500000" cy="4982667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12647" y="2837920"/>
              <a:ext cx="4500000" cy="3792403"/>
            </a:xfrm>
            <a:prstGeom prst="rect">
              <a:avLst/>
            </a:prstGeom>
          </p:spPr>
        </p:pic>
        <p:cxnSp>
          <p:nvCxnSpPr>
            <p:cNvPr id="43" name="Straight Arrow Connector 42"/>
            <p:cNvCxnSpPr>
              <a:stCxn id="28" idx="0"/>
            </p:cNvCxnSpPr>
            <p:nvPr/>
          </p:nvCxnSpPr>
          <p:spPr>
            <a:xfrm flipH="1" flipV="1">
              <a:off x="4170150" y="1647656"/>
              <a:ext cx="166350" cy="71162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>
            <a:off x="4521746" y="1547397"/>
            <a:ext cx="4531802" cy="5067687"/>
            <a:chOff x="4534593" y="1657001"/>
            <a:chExt cx="4531802" cy="5067687"/>
          </a:xfrm>
        </p:grpSpPr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34593" y="2932285"/>
              <a:ext cx="4531802" cy="3792403"/>
            </a:xfrm>
            <a:prstGeom prst="rect">
              <a:avLst/>
            </a:prstGeom>
          </p:spPr>
        </p:pic>
        <p:cxnSp>
          <p:nvCxnSpPr>
            <p:cNvPr id="45" name="Straight Arrow Connector 44"/>
            <p:cNvCxnSpPr/>
            <p:nvPr/>
          </p:nvCxnSpPr>
          <p:spPr>
            <a:xfrm flipH="1" flipV="1">
              <a:off x="6621806" y="1657001"/>
              <a:ext cx="30290" cy="785681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25675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Evaluation of </a:t>
            </a:r>
            <a:r>
              <a:rPr lang="tr-TR" dirty="0" err="1" smtClean="0"/>
              <a:t>phase</a:t>
            </a:r>
            <a:r>
              <a:rPr lang="tr-TR" dirty="0" smtClean="0"/>
              <a:t> </a:t>
            </a:r>
            <a:r>
              <a:rPr lang="tr-TR" dirty="0" err="1" smtClean="0"/>
              <a:t>space</a:t>
            </a:r>
            <a:r>
              <a:rPr lang="tr-TR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" y="723901"/>
            <a:ext cx="8938260" cy="570328"/>
          </a:xfrm>
        </p:spPr>
        <p:txBody>
          <a:bodyPr/>
          <a:lstStyle/>
          <a:p>
            <a:r>
              <a:rPr lang="tr-TR" dirty="0" err="1"/>
              <a:t>X</a:t>
            </a:r>
            <a:r>
              <a:rPr lang="tr-TR" dirty="0" err="1" smtClean="0"/>
              <a:t>band</a:t>
            </a:r>
            <a:r>
              <a:rPr lang="tr-TR" dirty="0" smtClean="0"/>
              <a:t> </a:t>
            </a:r>
            <a:r>
              <a:rPr lang="tr-TR" dirty="0" err="1" smtClean="0"/>
              <a:t>injector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503080" y="1291119"/>
            <a:ext cx="8191179" cy="311019"/>
            <a:chOff x="399288" y="1654054"/>
            <a:chExt cx="8191179" cy="311019"/>
          </a:xfrm>
        </p:grpSpPr>
        <p:sp>
          <p:nvSpPr>
            <p:cNvPr id="7" name="Freeform 6"/>
            <p:cNvSpPr/>
            <p:nvPr/>
          </p:nvSpPr>
          <p:spPr>
            <a:xfrm>
              <a:off x="2499360" y="1742569"/>
              <a:ext cx="381000" cy="116840"/>
            </a:xfrm>
            <a:custGeom>
              <a:avLst/>
              <a:gdLst>
                <a:gd name="connsiteX0" fmla="*/ 0 w 381000"/>
                <a:gd name="connsiteY0" fmla="*/ 116840 h 116840"/>
                <a:gd name="connsiteX1" fmla="*/ 76200 w 381000"/>
                <a:gd name="connsiteY1" fmla="*/ 116840 h 116840"/>
                <a:gd name="connsiteX2" fmla="*/ 193040 w 381000"/>
                <a:gd name="connsiteY2" fmla="*/ 0 h 116840"/>
                <a:gd name="connsiteX3" fmla="*/ 289560 w 381000"/>
                <a:gd name="connsiteY3" fmla="*/ 96520 h 116840"/>
                <a:gd name="connsiteX4" fmla="*/ 381000 w 381000"/>
                <a:gd name="connsiteY4" fmla="*/ 96520 h 116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0" h="116840">
                  <a:moveTo>
                    <a:pt x="0" y="116840"/>
                  </a:moveTo>
                  <a:lnTo>
                    <a:pt x="76200" y="116840"/>
                  </a:lnTo>
                  <a:lnTo>
                    <a:pt x="193040" y="0"/>
                  </a:lnTo>
                  <a:lnTo>
                    <a:pt x="289560" y="96520"/>
                  </a:lnTo>
                  <a:lnTo>
                    <a:pt x="381000" y="96520"/>
                  </a:lnTo>
                </a:path>
              </a:pathLst>
            </a:cu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 7"/>
            <p:cNvSpPr/>
            <p:nvPr/>
          </p:nvSpPr>
          <p:spPr>
            <a:xfrm>
              <a:off x="3673348" y="1721868"/>
              <a:ext cx="381000" cy="116840"/>
            </a:xfrm>
            <a:custGeom>
              <a:avLst/>
              <a:gdLst>
                <a:gd name="connsiteX0" fmla="*/ 0 w 381000"/>
                <a:gd name="connsiteY0" fmla="*/ 116840 h 116840"/>
                <a:gd name="connsiteX1" fmla="*/ 76200 w 381000"/>
                <a:gd name="connsiteY1" fmla="*/ 116840 h 116840"/>
                <a:gd name="connsiteX2" fmla="*/ 193040 w 381000"/>
                <a:gd name="connsiteY2" fmla="*/ 0 h 116840"/>
                <a:gd name="connsiteX3" fmla="*/ 289560 w 381000"/>
                <a:gd name="connsiteY3" fmla="*/ 96520 h 116840"/>
                <a:gd name="connsiteX4" fmla="*/ 381000 w 381000"/>
                <a:gd name="connsiteY4" fmla="*/ 96520 h 116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0" h="116840">
                  <a:moveTo>
                    <a:pt x="0" y="116840"/>
                  </a:moveTo>
                  <a:lnTo>
                    <a:pt x="76200" y="116840"/>
                  </a:lnTo>
                  <a:lnTo>
                    <a:pt x="193040" y="0"/>
                  </a:lnTo>
                  <a:lnTo>
                    <a:pt x="289560" y="96520"/>
                  </a:lnTo>
                  <a:lnTo>
                    <a:pt x="381000" y="96520"/>
                  </a:lnTo>
                </a:path>
              </a:pathLst>
            </a:cu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 8"/>
            <p:cNvSpPr/>
            <p:nvPr/>
          </p:nvSpPr>
          <p:spPr>
            <a:xfrm>
              <a:off x="6984617" y="1685673"/>
              <a:ext cx="381000" cy="116840"/>
            </a:xfrm>
            <a:custGeom>
              <a:avLst/>
              <a:gdLst>
                <a:gd name="connsiteX0" fmla="*/ 0 w 381000"/>
                <a:gd name="connsiteY0" fmla="*/ 116840 h 116840"/>
                <a:gd name="connsiteX1" fmla="*/ 76200 w 381000"/>
                <a:gd name="connsiteY1" fmla="*/ 116840 h 116840"/>
                <a:gd name="connsiteX2" fmla="*/ 193040 w 381000"/>
                <a:gd name="connsiteY2" fmla="*/ 0 h 116840"/>
                <a:gd name="connsiteX3" fmla="*/ 289560 w 381000"/>
                <a:gd name="connsiteY3" fmla="*/ 96520 h 116840"/>
                <a:gd name="connsiteX4" fmla="*/ 381000 w 381000"/>
                <a:gd name="connsiteY4" fmla="*/ 96520 h 116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0" h="116840">
                  <a:moveTo>
                    <a:pt x="0" y="116840"/>
                  </a:moveTo>
                  <a:lnTo>
                    <a:pt x="76200" y="116840"/>
                  </a:lnTo>
                  <a:lnTo>
                    <a:pt x="193040" y="0"/>
                  </a:lnTo>
                  <a:lnTo>
                    <a:pt x="289560" y="96520"/>
                  </a:lnTo>
                  <a:lnTo>
                    <a:pt x="381000" y="96520"/>
                  </a:lnTo>
                </a:path>
              </a:pathLst>
            </a:cu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 flipH="1">
              <a:off x="399288" y="1858393"/>
              <a:ext cx="2105152" cy="13208"/>
            </a:xfrm>
            <a:prstGeom prst="line">
              <a:avLst/>
            </a:prstGeom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1271016" y="1757809"/>
              <a:ext cx="786384" cy="207264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r-TR" dirty="0" smtClean="0"/>
                <a:t>Linac0</a:t>
              </a:r>
              <a:endParaRPr lang="en-US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183130" y="1757809"/>
              <a:ext cx="221616" cy="207264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84352" y="1757809"/>
              <a:ext cx="405384" cy="207264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99288" y="1757809"/>
              <a:ext cx="283464" cy="207264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Straight Connector 14"/>
            <p:cNvCxnSpPr>
              <a:stCxn id="8" idx="0"/>
              <a:endCxn id="7" idx="4"/>
            </p:cNvCxnSpPr>
            <p:nvPr/>
          </p:nvCxnSpPr>
          <p:spPr>
            <a:xfrm flipH="1">
              <a:off x="2880360" y="1838708"/>
              <a:ext cx="792988" cy="381"/>
            </a:xfrm>
            <a:prstGeom prst="line">
              <a:avLst/>
            </a:prstGeom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/>
            <p:cNvSpPr/>
            <p:nvPr/>
          </p:nvSpPr>
          <p:spPr>
            <a:xfrm>
              <a:off x="2943606" y="1742569"/>
              <a:ext cx="714502" cy="222504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r-TR" sz="1400" dirty="0" smtClean="0"/>
                <a:t>Linac1</a:t>
              </a:r>
              <a:endParaRPr lang="en-US" sz="1400" dirty="0"/>
            </a:p>
          </p:txBody>
        </p:sp>
        <p:cxnSp>
          <p:nvCxnSpPr>
            <p:cNvPr id="17" name="Straight Connector 16"/>
            <p:cNvCxnSpPr>
              <a:stCxn id="9" idx="0"/>
              <a:endCxn id="8" idx="4"/>
            </p:cNvCxnSpPr>
            <p:nvPr/>
          </p:nvCxnSpPr>
          <p:spPr>
            <a:xfrm flipH="1">
              <a:off x="4054348" y="1802513"/>
              <a:ext cx="2930269" cy="15875"/>
            </a:xfrm>
            <a:prstGeom prst="line">
              <a:avLst/>
            </a:prstGeom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/>
            <p:cNvSpPr/>
            <p:nvPr/>
          </p:nvSpPr>
          <p:spPr>
            <a:xfrm>
              <a:off x="4078859" y="1704723"/>
              <a:ext cx="714502" cy="222504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r-TR" sz="1400" dirty="0" smtClean="0"/>
                <a:t>Linac2</a:t>
              </a:r>
              <a:endParaRPr lang="en-US" sz="1400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267070" y="1703067"/>
              <a:ext cx="1215009" cy="222504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r-TR" sz="1400" dirty="0" smtClean="0"/>
                <a:t>Linac3</a:t>
              </a:r>
              <a:endParaRPr lang="en-US" sz="1400" dirty="0"/>
            </a:p>
          </p:txBody>
        </p:sp>
        <p:sp>
          <p:nvSpPr>
            <p:cNvPr id="20" name="Isosceles Triangle 19"/>
            <p:cNvSpPr/>
            <p:nvPr/>
          </p:nvSpPr>
          <p:spPr>
            <a:xfrm>
              <a:off x="6581773" y="1654054"/>
              <a:ext cx="314960" cy="271517"/>
            </a:xfrm>
            <a:prstGeom prst="triangle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Isosceles Triangle 20"/>
            <p:cNvSpPr/>
            <p:nvPr/>
          </p:nvSpPr>
          <p:spPr>
            <a:xfrm>
              <a:off x="4852416" y="1654054"/>
              <a:ext cx="314960" cy="271517"/>
            </a:xfrm>
            <a:prstGeom prst="triangle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7510584" y="1674374"/>
              <a:ext cx="1079883" cy="22250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r-TR" sz="1400" dirty="0" smtClean="0"/>
                <a:t>H/S XR</a:t>
              </a:r>
              <a:endParaRPr lang="en-US" sz="1400" dirty="0"/>
            </a:p>
          </p:txBody>
        </p:sp>
        <p:cxnSp>
          <p:nvCxnSpPr>
            <p:cNvPr id="26" name="Straight Connector 25"/>
            <p:cNvCxnSpPr>
              <a:stCxn id="9" idx="4"/>
              <a:endCxn id="24" idx="1"/>
            </p:cNvCxnSpPr>
            <p:nvPr/>
          </p:nvCxnSpPr>
          <p:spPr>
            <a:xfrm>
              <a:off x="7365617" y="1782193"/>
              <a:ext cx="144967" cy="3433"/>
            </a:xfrm>
            <a:prstGeom prst="line">
              <a:avLst/>
            </a:prstGeom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5"/>
          <p:cNvGrpSpPr/>
          <p:nvPr/>
        </p:nvGrpSpPr>
        <p:grpSpPr>
          <a:xfrm>
            <a:off x="36922" y="1602138"/>
            <a:ext cx="4500000" cy="4371798"/>
            <a:chOff x="36922" y="1602138"/>
            <a:chExt cx="4500000" cy="4371798"/>
          </a:xfrm>
        </p:grpSpPr>
        <p:cxnSp>
          <p:nvCxnSpPr>
            <p:cNvPr id="34" name="Straight Arrow Connector 33"/>
            <p:cNvCxnSpPr/>
            <p:nvPr/>
          </p:nvCxnSpPr>
          <p:spPr>
            <a:xfrm flipH="1" flipV="1">
              <a:off x="1374808" y="1602138"/>
              <a:ext cx="180848" cy="517825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922" y="2181533"/>
              <a:ext cx="4500000" cy="3792403"/>
            </a:xfrm>
            <a:prstGeom prst="rect">
              <a:avLst/>
            </a:prstGeom>
          </p:spPr>
        </p:pic>
      </p:grpSp>
      <p:grpSp>
        <p:nvGrpSpPr>
          <p:cNvPr id="23" name="Group 22"/>
          <p:cNvGrpSpPr/>
          <p:nvPr/>
        </p:nvGrpSpPr>
        <p:grpSpPr>
          <a:xfrm>
            <a:off x="972730" y="1599303"/>
            <a:ext cx="4500000" cy="4508758"/>
            <a:chOff x="972730" y="1599303"/>
            <a:chExt cx="4500000" cy="4508758"/>
          </a:xfrm>
        </p:grpSpPr>
        <p:cxnSp>
          <p:nvCxnSpPr>
            <p:cNvPr id="39" name="Straight Arrow Connector 38"/>
            <p:cNvCxnSpPr/>
            <p:nvPr/>
          </p:nvCxnSpPr>
          <p:spPr>
            <a:xfrm flipH="1" flipV="1">
              <a:off x="2196498" y="1599303"/>
              <a:ext cx="180848" cy="517825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2730" y="2315658"/>
              <a:ext cx="4500000" cy="3792403"/>
            </a:xfrm>
            <a:prstGeom prst="rect">
              <a:avLst/>
            </a:prstGeom>
          </p:spPr>
        </p:pic>
      </p:grpSp>
      <p:grpSp>
        <p:nvGrpSpPr>
          <p:cNvPr id="33" name="Group 32"/>
          <p:cNvGrpSpPr/>
          <p:nvPr/>
        </p:nvGrpSpPr>
        <p:grpSpPr>
          <a:xfrm>
            <a:off x="1910635" y="1666543"/>
            <a:ext cx="4500000" cy="4521830"/>
            <a:chOff x="1910635" y="1666543"/>
            <a:chExt cx="4500000" cy="4521830"/>
          </a:xfrm>
        </p:grpSpPr>
        <p:cxnSp>
          <p:nvCxnSpPr>
            <p:cNvPr id="40" name="Straight Arrow Connector 39"/>
            <p:cNvCxnSpPr/>
            <p:nvPr/>
          </p:nvCxnSpPr>
          <p:spPr>
            <a:xfrm flipH="1" flipV="1">
              <a:off x="2927764" y="1666543"/>
              <a:ext cx="180848" cy="517825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10635" y="2395970"/>
              <a:ext cx="4500000" cy="3792403"/>
            </a:xfrm>
            <a:prstGeom prst="rect">
              <a:avLst/>
            </a:prstGeom>
          </p:spPr>
        </p:pic>
      </p:grpSp>
      <p:grpSp>
        <p:nvGrpSpPr>
          <p:cNvPr id="36" name="Group 35"/>
          <p:cNvGrpSpPr/>
          <p:nvPr/>
        </p:nvGrpSpPr>
        <p:grpSpPr>
          <a:xfrm>
            <a:off x="2520755" y="1607466"/>
            <a:ext cx="4500000" cy="4565000"/>
            <a:chOff x="2520755" y="1607466"/>
            <a:chExt cx="4500000" cy="4565000"/>
          </a:xfrm>
        </p:grpSpPr>
        <p:cxnSp>
          <p:nvCxnSpPr>
            <p:cNvPr id="41" name="Straight Arrow Connector 40"/>
            <p:cNvCxnSpPr/>
            <p:nvPr/>
          </p:nvCxnSpPr>
          <p:spPr>
            <a:xfrm flipH="1" flipV="1">
              <a:off x="3777140" y="1607466"/>
              <a:ext cx="236987" cy="643787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20755" y="2380063"/>
              <a:ext cx="4500000" cy="3792403"/>
            </a:xfrm>
            <a:prstGeom prst="rect">
              <a:avLst/>
            </a:prstGeom>
          </p:spPr>
        </p:pic>
      </p:grpSp>
      <p:grpSp>
        <p:nvGrpSpPr>
          <p:cNvPr id="38" name="Group 37"/>
          <p:cNvGrpSpPr/>
          <p:nvPr/>
        </p:nvGrpSpPr>
        <p:grpSpPr>
          <a:xfrm>
            <a:off x="3047398" y="1647656"/>
            <a:ext cx="4500000" cy="4589215"/>
            <a:chOff x="3047398" y="1647656"/>
            <a:chExt cx="4500000" cy="4589215"/>
          </a:xfrm>
        </p:grpSpPr>
        <p:cxnSp>
          <p:nvCxnSpPr>
            <p:cNvPr id="43" name="Straight Arrow Connector 42"/>
            <p:cNvCxnSpPr/>
            <p:nvPr/>
          </p:nvCxnSpPr>
          <p:spPr>
            <a:xfrm flipH="1" flipV="1">
              <a:off x="4170150" y="1647656"/>
              <a:ext cx="166350" cy="71162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7398" y="2444468"/>
              <a:ext cx="4500000" cy="3792403"/>
            </a:xfrm>
            <a:prstGeom prst="rect">
              <a:avLst/>
            </a:prstGeom>
          </p:spPr>
        </p:pic>
      </p:grpSp>
      <p:grpSp>
        <p:nvGrpSpPr>
          <p:cNvPr id="44" name="Group 43"/>
          <p:cNvGrpSpPr/>
          <p:nvPr/>
        </p:nvGrpSpPr>
        <p:grpSpPr>
          <a:xfrm>
            <a:off x="4542671" y="1547397"/>
            <a:ext cx="4500000" cy="4753879"/>
            <a:chOff x="4542671" y="1547397"/>
            <a:chExt cx="4500000" cy="4753879"/>
          </a:xfrm>
        </p:grpSpPr>
        <p:cxnSp>
          <p:nvCxnSpPr>
            <p:cNvPr id="45" name="Straight Arrow Connector 44"/>
            <p:cNvCxnSpPr/>
            <p:nvPr/>
          </p:nvCxnSpPr>
          <p:spPr>
            <a:xfrm flipH="1" flipV="1">
              <a:off x="6608959" y="1547397"/>
              <a:ext cx="30290" cy="785681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42671" y="2508873"/>
              <a:ext cx="4500000" cy="379240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75550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err="1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are trying to set up lattice for requested beam</a:t>
            </a:r>
          </a:p>
          <a:p>
            <a:pPr lvl="1"/>
            <a:r>
              <a:rPr lang="en-US" dirty="0" smtClean="0"/>
              <a:t>To achieve peak current and optimum charge profile for FEL</a:t>
            </a:r>
          </a:p>
          <a:p>
            <a:r>
              <a:rPr lang="en-US" dirty="0" smtClean="0"/>
              <a:t>Once completed we will study imperfections and fix the lattice layout</a:t>
            </a:r>
          </a:p>
          <a:p>
            <a:pPr lvl="1"/>
            <a:r>
              <a:rPr lang="en-US" dirty="0" smtClean="0"/>
              <a:t>Low gradient </a:t>
            </a:r>
            <a:r>
              <a:rPr lang="en-US" dirty="0" err="1" smtClean="0"/>
              <a:t>multibunch</a:t>
            </a:r>
            <a:r>
              <a:rPr lang="en-US" dirty="0" smtClean="0"/>
              <a:t> case is the most importance</a:t>
            </a:r>
          </a:p>
          <a:p>
            <a:r>
              <a:rPr lang="en-US" dirty="0" smtClean="0"/>
              <a:t>Deflectors and BCs will be studied alone in detail </a:t>
            </a:r>
          </a:p>
          <a:p>
            <a:endParaRPr lang="en-US" dirty="0" smtClean="0"/>
          </a:p>
          <a:p>
            <a:r>
              <a:rPr lang="en-US" dirty="0" smtClean="0"/>
              <a:t>In addition </a:t>
            </a:r>
          </a:p>
          <a:p>
            <a:r>
              <a:rPr lang="en-US" dirty="0" smtClean="0"/>
              <a:t>Simulations are in progress for FEL </a:t>
            </a:r>
          </a:p>
          <a:p>
            <a:pPr lvl="1"/>
            <a:r>
              <a:rPr lang="en-US" dirty="0" smtClean="0"/>
              <a:t>Wakefield, seeding scheme etc..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34860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9565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van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  <p:sp>
        <p:nvSpPr>
          <p:cNvPr id="5" name="Alt Başlık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32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tr-T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729" y="1905555"/>
            <a:ext cx="8626839" cy="1110071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222729" y="3028268"/>
            <a:ext cx="2400300" cy="1062304"/>
            <a:chOff x="222729" y="2129108"/>
            <a:chExt cx="2400300" cy="1062304"/>
          </a:xfrm>
        </p:grpSpPr>
        <p:sp>
          <p:nvSpPr>
            <p:cNvPr id="7" name="TextBox 6"/>
            <p:cNvSpPr txBox="1"/>
            <p:nvPr/>
          </p:nvSpPr>
          <p:spPr>
            <a:xfrm>
              <a:off x="222729" y="2545081"/>
              <a:ext cx="24003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r-TR" dirty="0" smtClean="0"/>
                <a:t>(4+1) * X-</a:t>
              </a:r>
              <a:r>
                <a:rPr lang="tr-TR" dirty="0" err="1" smtClean="0"/>
                <a:t>band</a:t>
              </a:r>
              <a:endParaRPr lang="tr-TR" dirty="0" smtClean="0"/>
            </a:p>
            <a:p>
              <a:r>
                <a:rPr lang="tr-TR" dirty="0" smtClean="0"/>
                <a:t>2 </a:t>
              </a:r>
              <a:r>
                <a:rPr lang="tr-TR" dirty="0" err="1" smtClean="0"/>
                <a:t>str</a:t>
              </a:r>
              <a:r>
                <a:rPr lang="tr-TR" dirty="0" smtClean="0"/>
                <a:t> </a:t>
              </a:r>
              <a:r>
                <a:rPr lang="tr-TR" dirty="0" err="1" smtClean="0"/>
                <a:t>between</a:t>
              </a:r>
              <a:r>
                <a:rPr lang="tr-TR" dirty="0" smtClean="0"/>
                <a:t> </a:t>
              </a:r>
              <a:r>
                <a:rPr lang="tr-TR" dirty="0" err="1" smtClean="0"/>
                <a:t>quads</a:t>
              </a:r>
              <a:endParaRPr lang="tr-TR" dirty="0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H="1" flipV="1">
              <a:off x="1005840" y="2129108"/>
              <a:ext cx="22860" cy="41597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1325880" y="2590800"/>
            <a:ext cx="2400300" cy="2110055"/>
            <a:chOff x="1325880" y="1691640"/>
            <a:chExt cx="2400300" cy="2110055"/>
          </a:xfrm>
        </p:grpSpPr>
        <p:sp>
          <p:nvSpPr>
            <p:cNvPr id="8" name="TextBox 7"/>
            <p:cNvSpPr txBox="1"/>
            <p:nvPr/>
          </p:nvSpPr>
          <p:spPr>
            <a:xfrm>
              <a:off x="1325880" y="3155364"/>
              <a:ext cx="24003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r-TR" dirty="0" smtClean="0"/>
                <a:t>2 * K-</a:t>
              </a:r>
              <a:r>
                <a:rPr lang="tr-TR" dirty="0" err="1" smtClean="0"/>
                <a:t>band</a:t>
              </a:r>
              <a:endParaRPr lang="tr-TR" dirty="0" smtClean="0"/>
            </a:p>
            <a:p>
              <a:r>
                <a:rPr lang="tr-TR" dirty="0" smtClean="0"/>
                <a:t>2 </a:t>
              </a:r>
              <a:r>
                <a:rPr lang="tr-TR" dirty="0" err="1" smtClean="0"/>
                <a:t>str</a:t>
              </a:r>
              <a:r>
                <a:rPr lang="tr-TR" dirty="0" smtClean="0"/>
                <a:t> </a:t>
              </a:r>
              <a:r>
                <a:rPr lang="tr-TR" dirty="0" err="1" smtClean="0"/>
                <a:t>between</a:t>
              </a:r>
              <a:r>
                <a:rPr lang="tr-TR" dirty="0" smtClean="0"/>
                <a:t> </a:t>
              </a:r>
              <a:r>
                <a:rPr lang="tr-TR" dirty="0" err="1" smtClean="0"/>
                <a:t>quads</a:t>
              </a:r>
              <a:endParaRPr lang="tr-TR" dirty="0"/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flipH="1" flipV="1">
              <a:off x="1516380" y="1691640"/>
              <a:ext cx="861060" cy="149977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2623029" y="3015626"/>
            <a:ext cx="2400300" cy="2275595"/>
            <a:chOff x="1325880" y="1691640"/>
            <a:chExt cx="2400300" cy="2110055"/>
          </a:xfrm>
        </p:grpSpPr>
        <p:sp>
          <p:nvSpPr>
            <p:cNvPr id="18" name="TextBox 17"/>
            <p:cNvSpPr txBox="1"/>
            <p:nvPr/>
          </p:nvSpPr>
          <p:spPr>
            <a:xfrm>
              <a:off x="1325880" y="3155364"/>
              <a:ext cx="24003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r-TR" dirty="0" smtClean="0"/>
                <a:t>12 * X-</a:t>
              </a:r>
              <a:r>
                <a:rPr lang="tr-TR" dirty="0" err="1" smtClean="0"/>
                <a:t>band</a:t>
              </a:r>
              <a:endParaRPr lang="tr-TR" dirty="0" smtClean="0"/>
            </a:p>
            <a:p>
              <a:r>
                <a:rPr lang="tr-TR" dirty="0" smtClean="0"/>
                <a:t>2 </a:t>
              </a:r>
              <a:r>
                <a:rPr lang="tr-TR" dirty="0" err="1" smtClean="0"/>
                <a:t>str</a:t>
              </a:r>
              <a:r>
                <a:rPr lang="tr-TR" dirty="0" smtClean="0"/>
                <a:t> </a:t>
              </a:r>
              <a:r>
                <a:rPr lang="tr-TR" dirty="0" err="1" smtClean="0"/>
                <a:t>between</a:t>
              </a:r>
              <a:r>
                <a:rPr lang="tr-TR" dirty="0" smtClean="0"/>
                <a:t> </a:t>
              </a:r>
              <a:r>
                <a:rPr lang="tr-TR" dirty="0" err="1" smtClean="0"/>
                <a:t>quads</a:t>
              </a:r>
              <a:endParaRPr lang="tr-TR" dirty="0"/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flipH="1" flipV="1">
              <a:off x="1516380" y="1691640"/>
              <a:ext cx="861060" cy="149977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4829331" y="2730402"/>
            <a:ext cx="2400300" cy="2224888"/>
            <a:chOff x="1325880" y="1691640"/>
            <a:chExt cx="2400300" cy="2063037"/>
          </a:xfrm>
        </p:grpSpPr>
        <p:sp>
          <p:nvSpPr>
            <p:cNvPr id="21" name="TextBox 20"/>
            <p:cNvSpPr txBox="1"/>
            <p:nvPr/>
          </p:nvSpPr>
          <p:spPr>
            <a:xfrm>
              <a:off x="1325880" y="3155364"/>
              <a:ext cx="2400300" cy="5993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r-TR" dirty="0" smtClean="0"/>
                <a:t>78* X-</a:t>
              </a:r>
              <a:r>
                <a:rPr lang="tr-TR" dirty="0" err="1" smtClean="0"/>
                <a:t>band</a:t>
              </a:r>
              <a:endParaRPr lang="tr-TR" dirty="0" smtClean="0"/>
            </a:p>
            <a:p>
              <a:r>
                <a:rPr lang="tr-TR" dirty="0" smtClean="0"/>
                <a:t>3 </a:t>
              </a:r>
              <a:r>
                <a:rPr lang="tr-TR" dirty="0" err="1" smtClean="0"/>
                <a:t>str</a:t>
              </a:r>
              <a:r>
                <a:rPr lang="tr-TR" dirty="0" smtClean="0"/>
                <a:t> </a:t>
              </a:r>
              <a:r>
                <a:rPr lang="tr-TR" dirty="0" err="1" smtClean="0"/>
                <a:t>between</a:t>
              </a:r>
              <a:r>
                <a:rPr lang="tr-TR" dirty="0" smtClean="0"/>
                <a:t> </a:t>
              </a:r>
              <a:r>
                <a:rPr lang="tr-TR" dirty="0" err="1" smtClean="0"/>
                <a:t>quads</a:t>
              </a:r>
              <a:endParaRPr lang="tr-TR" dirty="0"/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 flipH="1" flipV="1">
              <a:off x="1516380" y="1691640"/>
              <a:ext cx="861060" cy="149977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/>
          <p:cNvGrpSpPr/>
          <p:nvPr/>
        </p:nvGrpSpPr>
        <p:grpSpPr>
          <a:xfrm>
            <a:off x="1613379" y="1259226"/>
            <a:ext cx="2400300" cy="785305"/>
            <a:chOff x="1325880" y="3155364"/>
            <a:chExt cx="2400300" cy="728177"/>
          </a:xfrm>
        </p:grpSpPr>
        <p:sp>
          <p:nvSpPr>
            <p:cNvPr id="24" name="TextBox 23"/>
            <p:cNvSpPr txBox="1"/>
            <p:nvPr/>
          </p:nvSpPr>
          <p:spPr>
            <a:xfrm>
              <a:off x="1325880" y="3155364"/>
              <a:ext cx="2400300" cy="3424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r-TR" dirty="0" smtClean="0"/>
                <a:t>R56=0.01</a:t>
              </a:r>
              <a:endParaRPr lang="tr-TR" dirty="0"/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H="1">
              <a:off x="1545112" y="3434708"/>
              <a:ext cx="114299" cy="44883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>
            <a:off x="3223261" y="1229312"/>
            <a:ext cx="2400300" cy="785305"/>
            <a:chOff x="1325880" y="3155364"/>
            <a:chExt cx="2400300" cy="728177"/>
          </a:xfrm>
        </p:grpSpPr>
        <p:sp>
          <p:nvSpPr>
            <p:cNvPr id="29" name="TextBox 28"/>
            <p:cNvSpPr txBox="1"/>
            <p:nvPr/>
          </p:nvSpPr>
          <p:spPr>
            <a:xfrm>
              <a:off x="1325880" y="3155364"/>
              <a:ext cx="2400300" cy="3424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r-TR" dirty="0" smtClean="0"/>
                <a:t>R56=0.004</a:t>
              </a:r>
              <a:endParaRPr lang="tr-TR" dirty="0"/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 flipH="1">
              <a:off x="1545112" y="3434708"/>
              <a:ext cx="114299" cy="44883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1" name="Picture 3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53323"/>
            <a:ext cx="9144000" cy="3765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745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layout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" y="2893004"/>
            <a:ext cx="8938260" cy="3283959"/>
          </a:xfrm>
        </p:spPr>
        <p:txBody>
          <a:bodyPr/>
          <a:lstStyle/>
          <a:p>
            <a:r>
              <a:rPr lang="tr-TR" dirty="0" err="1" smtClean="0">
                <a:solidFill>
                  <a:srgbClr val="FF0000"/>
                </a:solidFill>
              </a:rPr>
              <a:t>Two</a:t>
            </a:r>
            <a:r>
              <a:rPr lang="tr-TR" dirty="0" smtClean="0">
                <a:solidFill>
                  <a:srgbClr val="FF0000"/>
                </a:solidFill>
              </a:rPr>
              <a:t> </a:t>
            </a:r>
            <a:r>
              <a:rPr lang="tr-TR" dirty="0" err="1" smtClean="0">
                <a:solidFill>
                  <a:srgbClr val="FF0000"/>
                </a:solidFill>
              </a:rPr>
              <a:t>bunch</a:t>
            </a:r>
            <a:r>
              <a:rPr lang="tr-TR" dirty="0" smtClean="0">
                <a:solidFill>
                  <a:srgbClr val="FF0000"/>
                </a:solidFill>
              </a:rPr>
              <a:t> </a:t>
            </a:r>
            <a:r>
              <a:rPr lang="tr-TR" dirty="0" err="1" smtClean="0">
                <a:solidFill>
                  <a:srgbClr val="FF0000"/>
                </a:solidFill>
              </a:rPr>
              <a:t>for</a:t>
            </a:r>
            <a:r>
              <a:rPr lang="tr-TR" dirty="0" smtClean="0">
                <a:solidFill>
                  <a:srgbClr val="FF0000"/>
                </a:solidFill>
              </a:rPr>
              <a:t> </a:t>
            </a:r>
            <a:r>
              <a:rPr lang="tr-TR" dirty="0" err="1" smtClean="0">
                <a:solidFill>
                  <a:srgbClr val="FF0000"/>
                </a:solidFill>
              </a:rPr>
              <a:t>driving</a:t>
            </a:r>
            <a:r>
              <a:rPr lang="tr-TR" dirty="0" smtClean="0">
                <a:solidFill>
                  <a:srgbClr val="FF0000"/>
                </a:solidFill>
              </a:rPr>
              <a:t> </a:t>
            </a:r>
            <a:r>
              <a:rPr lang="tr-TR" dirty="0" err="1" smtClean="0">
                <a:solidFill>
                  <a:srgbClr val="FF0000"/>
                </a:solidFill>
              </a:rPr>
              <a:t>two</a:t>
            </a:r>
            <a:r>
              <a:rPr lang="tr-TR" dirty="0" smtClean="0">
                <a:solidFill>
                  <a:srgbClr val="FF0000"/>
                </a:solidFill>
              </a:rPr>
              <a:t> HXR at 100 Hz (2.74-5.5 </a:t>
            </a:r>
            <a:r>
              <a:rPr lang="tr-TR" dirty="0" err="1" smtClean="0">
                <a:solidFill>
                  <a:srgbClr val="FF0000"/>
                </a:solidFill>
              </a:rPr>
              <a:t>GeV</a:t>
            </a:r>
            <a:r>
              <a:rPr lang="tr-TR" dirty="0" smtClean="0">
                <a:solidFill>
                  <a:srgbClr val="FF0000"/>
                </a:solidFill>
              </a:rPr>
              <a:t>)</a:t>
            </a:r>
          </a:p>
          <a:p>
            <a:r>
              <a:rPr lang="tr-TR" dirty="0" err="1">
                <a:solidFill>
                  <a:srgbClr val="0070C0"/>
                </a:solidFill>
              </a:rPr>
              <a:t>Two</a:t>
            </a:r>
            <a:r>
              <a:rPr lang="tr-TR" dirty="0">
                <a:solidFill>
                  <a:srgbClr val="0070C0"/>
                </a:solidFill>
              </a:rPr>
              <a:t> </a:t>
            </a:r>
            <a:r>
              <a:rPr lang="tr-TR" dirty="0" err="1">
                <a:solidFill>
                  <a:srgbClr val="0070C0"/>
                </a:solidFill>
              </a:rPr>
              <a:t>bunch</a:t>
            </a:r>
            <a:r>
              <a:rPr lang="tr-TR" dirty="0">
                <a:solidFill>
                  <a:srgbClr val="0070C0"/>
                </a:solidFill>
              </a:rPr>
              <a:t> </a:t>
            </a:r>
            <a:r>
              <a:rPr lang="tr-TR" dirty="0" err="1">
                <a:solidFill>
                  <a:srgbClr val="0070C0"/>
                </a:solidFill>
              </a:rPr>
              <a:t>for</a:t>
            </a:r>
            <a:r>
              <a:rPr lang="tr-TR" dirty="0">
                <a:solidFill>
                  <a:srgbClr val="0070C0"/>
                </a:solidFill>
              </a:rPr>
              <a:t> </a:t>
            </a:r>
            <a:r>
              <a:rPr lang="tr-TR" dirty="0" err="1">
                <a:solidFill>
                  <a:srgbClr val="0070C0"/>
                </a:solidFill>
              </a:rPr>
              <a:t>driving</a:t>
            </a:r>
            <a:r>
              <a:rPr lang="tr-TR" dirty="0">
                <a:solidFill>
                  <a:srgbClr val="0070C0"/>
                </a:solidFill>
              </a:rPr>
              <a:t> </a:t>
            </a:r>
            <a:r>
              <a:rPr lang="tr-TR" dirty="0" err="1">
                <a:solidFill>
                  <a:srgbClr val="0070C0"/>
                </a:solidFill>
              </a:rPr>
              <a:t>two</a:t>
            </a:r>
            <a:r>
              <a:rPr lang="tr-TR" dirty="0">
                <a:solidFill>
                  <a:srgbClr val="0070C0"/>
                </a:solidFill>
              </a:rPr>
              <a:t> </a:t>
            </a:r>
            <a:r>
              <a:rPr lang="tr-TR" dirty="0" smtClean="0">
                <a:solidFill>
                  <a:srgbClr val="0070C0"/>
                </a:solidFill>
              </a:rPr>
              <a:t>SXR </a:t>
            </a:r>
            <a:r>
              <a:rPr lang="tr-TR" dirty="0">
                <a:solidFill>
                  <a:srgbClr val="0070C0"/>
                </a:solidFill>
              </a:rPr>
              <a:t>at </a:t>
            </a:r>
            <a:r>
              <a:rPr lang="tr-TR" dirty="0" smtClean="0">
                <a:solidFill>
                  <a:srgbClr val="0070C0"/>
                </a:solidFill>
              </a:rPr>
              <a:t>250 </a:t>
            </a:r>
            <a:r>
              <a:rPr lang="tr-TR" dirty="0">
                <a:solidFill>
                  <a:srgbClr val="0070C0"/>
                </a:solidFill>
              </a:rPr>
              <a:t>Hz </a:t>
            </a:r>
            <a:r>
              <a:rPr lang="tr-TR" dirty="0" smtClean="0">
                <a:solidFill>
                  <a:srgbClr val="0070C0"/>
                </a:solidFill>
              </a:rPr>
              <a:t>(1-2 </a:t>
            </a:r>
            <a:r>
              <a:rPr lang="tr-TR" dirty="0" err="1" smtClean="0">
                <a:solidFill>
                  <a:srgbClr val="0070C0"/>
                </a:solidFill>
              </a:rPr>
              <a:t>GeV</a:t>
            </a:r>
            <a:r>
              <a:rPr lang="tr-TR" dirty="0" smtClean="0">
                <a:solidFill>
                  <a:srgbClr val="0070C0"/>
                </a:solidFill>
              </a:rPr>
              <a:t>)</a:t>
            </a:r>
          </a:p>
          <a:p>
            <a:pPr lvl="1"/>
            <a:r>
              <a:rPr lang="tr-TR" dirty="0" err="1" smtClean="0">
                <a:solidFill>
                  <a:srgbClr val="0070C0"/>
                </a:solidFill>
              </a:rPr>
              <a:t>Same</a:t>
            </a:r>
            <a:r>
              <a:rPr lang="tr-TR" dirty="0" smtClean="0">
                <a:solidFill>
                  <a:srgbClr val="0070C0"/>
                </a:solidFill>
              </a:rPr>
              <a:t> beamline o </a:t>
            </a:r>
            <a:r>
              <a:rPr lang="tr-TR" dirty="0" err="1" smtClean="0">
                <a:solidFill>
                  <a:srgbClr val="0070C0"/>
                </a:solidFill>
              </a:rPr>
              <a:t>two</a:t>
            </a:r>
            <a:r>
              <a:rPr lang="tr-TR" dirty="0" smtClean="0">
                <a:solidFill>
                  <a:srgbClr val="0070C0"/>
                </a:solidFill>
              </a:rPr>
              <a:t> </a:t>
            </a:r>
            <a:r>
              <a:rPr lang="tr-TR" dirty="0" err="1" smtClean="0">
                <a:solidFill>
                  <a:srgbClr val="0070C0"/>
                </a:solidFill>
              </a:rPr>
              <a:t>bunch</a:t>
            </a:r>
            <a:r>
              <a:rPr lang="tr-TR" dirty="0" smtClean="0">
                <a:solidFill>
                  <a:srgbClr val="0070C0"/>
                </a:solidFill>
              </a:rPr>
              <a:t> </a:t>
            </a:r>
            <a:r>
              <a:rPr lang="tr-TR" dirty="0" err="1" smtClean="0">
                <a:solidFill>
                  <a:srgbClr val="0070C0"/>
                </a:solidFill>
              </a:rPr>
              <a:t>for</a:t>
            </a:r>
            <a:r>
              <a:rPr lang="tr-TR" dirty="0" smtClean="0">
                <a:solidFill>
                  <a:srgbClr val="0070C0"/>
                </a:solidFill>
              </a:rPr>
              <a:t> </a:t>
            </a:r>
            <a:r>
              <a:rPr lang="tr-TR" dirty="0" err="1" smtClean="0">
                <a:solidFill>
                  <a:srgbClr val="0070C0"/>
                </a:solidFill>
              </a:rPr>
              <a:t>driving</a:t>
            </a:r>
            <a:r>
              <a:rPr lang="tr-TR" dirty="0" smtClean="0">
                <a:solidFill>
                  <a:srgbClr val="0070C0"/>
                </a:solidFill>
              </a:rPr>
              <a:t> SXR at 1000 kHz </a:t>
            </a:r>
          </a:p>
          <a:p>
            <a:r>
              <a:rPr lang="tr-TR" dirty="0" err="1" smtClean="0">
                <a:solidFill>
                  <a:srgbClr val="00B050"/>
                </a:solidFill>
              </a:rPr>
              <a:t>Two</a:t>
            </a:r>
            <a:r>
              <a:rPr lang="tr-TR" dirty="0" smtClean="0">
                <a:solidFill>
                  <a:srgbClr val="00B050"/>
                </a:solidFill>
              </a:rPr>
              <a:t> </a:t>
            </a:r>
            <a:r>
              <a:rPr lang="tr-TR" dirty="0" err="1" smtClean="0">
                <a:solidFill>
                  <a:srgbClr val="00B050"/>
                </a:solidFill>
              </a:rPr>
              <a:t>bunch</a:t>
            </a:r>
            <a:r>
              <a:rPr lang="tr-TR" dirty="0" smtClean="0">
                <a:solidFill>
                  <a:srgbClr val="00B050"/>
                </a:solidFill>
              </a:rPr>
              <a:t> </a:t>
            </a:r>
            <a:r>
              <a:rPr lang="tr-TR" dirty="0" err="1" smtClean="0">
                <a:solidFill>
                  <a:srgbClr val="00B050"/>
                </a:solidFill>
              </a:rPr>
              <a:t>driving</a:t>
            </a:r>
            <a:r>
              <a:rPr lang="tr-TR" dirty="0" smtClean="0">
                <a:solidFill>
                  <a:srgbClr val="00B050"/>
                </a:solidFill>
              </a:rPr>
              <a:t> </a:t>
            </a:r>
            <a:r>
              <a:rPr lang="tr-TR" dirty="0" smtClean="0">
                <a:solidFill>
                  <a:srgbClr val="0070C0"/>
                </a:solidFill>
              </a:rPr>
              <a:t>SXR at 100 Hz (1-2 </a:t>
            </a:r>
            <a:r>
              <a:rPr lang="tr-TR" dirty="0" err="1" smtClean="0">
                <a:solidFill>
                  <a:srgbClr val="0070C0"/>
                </a:solidFill>
              </a:rPr>
              <a:t>GeV</a:t>
            </a:r>
            <a:r>
              <a:rPr lang="tr-TR" dirty="0" smtClean="0">
                <a:solidFill>
                  <a:srgbClr val="0070C0"/>
                </a:solidFill>
              </a:rPr>
              <a:t>) </a:t>
            </a:r>
            <a:r>
              <a:rPr lang="tr-TR" dirty="0" err="1" smtClean="0">
                <a:solidFill>
                  <a:srgbClr val="0070C0"/>
                </a:solidFill>
              </a:rPr>
              <a:t>and</a:t>
            </a:r>
            <a:r>
              <a:rPr lang="tr-TR" dirty="0" smtClean="0">
                <a:solidFill>
                  <a:srgbClr val="0070C0"/>
                </a:solidFill>
              </a:rPr>
              <a:t> </a:t>
            </a:r>
            <a:r>
              <a:rPr lang="tr-TR" dirty="0" smtClean="0">
                <a:solidFill>
                  <a:srgbClr val="FF0000"/>
                </a:solidFill>
              </a:rPr>
              <a:t>HXR at 100 Hz (2.75-5.5 </a:t>
            </a:r>
            <a:r>
              <a:rPr lang="tr-TR" dirty="0" err="1" smtClean="0">
                <a:solidFill>
                  <a:srgbClr val="FF0000"/>
                </a:solidFill>
              </a:rPr>
              <a:t>GeV</a:t>
            </a:r>
            <a:r>
              <a:rPr lang="tr-TR" dirty="0" smtClean="0">
                <a:solidFill>
                  <a:srgbClr val="FF0000"/>
                </a:solidFill>
              </a:rPr>
              <a:t>)</a:t>
            </a:r>
            <a:endParaRPr lang="tr-TR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33" name="Freeform 32"/>
          <p:cNvSpPr/>
          <p:nvPr/>
        </p:nvSpPr>
        <p:spPr>
          <a:xfrm>
            <a:off x="5932292" y="1404051"/>
            <a:ext cx="566928" cy="426720"/>
          </a:xfrm>
          <a:custGeom>
            <a:avLst/>
            <a:gdLst>
              <a:gd name="connsiteX0" fmla="*/ 0 w 566928"/>
              <a:gd name="connsiteY0" fmla="*/ 426720 h 426720"/>
              <a:gd name="connsiteX1" fmla="*/ 60960 w 566928"/>
              <a:gd name="connsiteY1" fmla="*/ 426720 h 426720"/>
              <a:gd name="connsiteX2" fmla="*/ 487680 w 566928"/>
              <a:gd name="connsiteY2" fmla="*/ 0 h 426720"/>
              <a:gd name="connsiteX3" fmla="*/ 566928 w 566928"/>
              <a:gd name="connsiteY3" fmla="*/ 0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6928" h="426720">
                <a:moveTo>
                  <a:pt x="0" y="426720"/>
                </a:moveTo>
                <a:lnTo>
                  <a:pt x="60960" y="426720"/>
                </a:lnTo>
                <a:lnTo>
                  <a:pt x="487680" y="0"/>
                </a:lnTo>
                <a:lnTo>
                  <a:pt x="566928" y="0"/>
                </a:lnTo>
              </a:path>
            </a:pathLst>
          </a:cu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65983" y="1742569"/>
            <a:ext cx="381000" cy="116840"/>
          </a:xfrm>
          <a:custGeom>
            <a:avLst/>
            <a:gdLst>
              <a:gd name="connsiteX0" fmla="*/ 0 w 381000"/>
              <a:gd name="connsiteY0" fmla="*/ 116840 h 116840"/>
              <a:gd name="connsiteX1" fmla="*/ 76200 w 381000"/>
              <a:gd name="connsiteY1" fmla="*/ 116840 h 116840"/>
              <a:gd name="connsiteX2" fmla="*/ 193040 w 381000"/>
              <a:gd name="connsiteY2" fmla="*/ 0 h 116840"/>
              <a:gd name="connsiteX3" fmla="*/ 289560 w 381000"/>
              <a:gd name="connsiteY3" fmla="*/ 96520 h 116840"/>
              <a:gd name="connsiteX4" fmla="*/ 381000 w 381000"/>
              <a:gd name="connsiteY4" fmla="*/ 96520 h 116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1000" h="116840">
                <a:moveTo>
                  <a:pt x="0" y="116840"/>
                </a:moveTo>
                <a:lnTo>
                  <a:pt x="76200" y="116840"/>
                </a:lnTo>
                <a:lnTo>
                  <a:pt x="193040" y="0"/>
                </a:lnTo>
                <a:lnTo>
                  <a:pt x="289560" y="96520"/>
                </a:lnTo>
                <a:lnTo>
                  <a:pt x="381000" y="96520"/>
                </a:lnTo>
              </a:path>
            </a:pathLst>
          </a:cu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2839971" y="1747268"/>
            <a:ext cx="381000" cy="116840"/>
          </a:xfrm>
          <a:custGeom>
            <a:avLst/>
            <a:gdLst>
              <a:gd name="connsiteX0" fmla="*/ 0 w 381000"/>
              <a:gd name="connsiteY0" fmla="*/ 116840 h 116840"/>
              <a:gd name="connsiteX1" fmla="*/ 76200 w 381000"/>
              <a:gd name="connsiteY1" fmla="*/ 116840 h 116840"/>
              <a:gd name="connsiteX2" fmla="*/ 193040 w 381000"/>
              <a:gd name="connsiteY2" fmla="*/ 0 h 116840"/>
              <a:gd name="connsiteX3" fmla="*/ 289560 w 381000"/>
              <a:gd name="connsiteY3" fmla="*/ 96520 h 116840"/>
              <a:gd name="connsiteX4" fmla="*/ 381000 w 381000"/>
              <a:gd name="connsiteY4" fmla="*/ 96520 h 116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1000" h="116840">
                <a:moveTo>
                  <a:pt x="0" y="116840"/>
                </a:moveTo>
                <a:lnTo>
                  <a:pt x="76200" y="116840"/>
                </a:lnTo>
                <a:lnTo>
                  <a:pt x="193040" y="0"/>
                </a:lnTo>
                <a:lnTo>
                  <a:pt x="289560" y="96520"/>
                </a:lnTo>
                <a:lnTo>
                  <a:pt x="381000" y="96520"/>
                </a:lnTo>
              </a:path>
            </a:pathLst>
          </a:cu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6151240" y="1746633"/>
            <a:ext cx="381000" cy="116840"/>
          </a:xfrm>
          <a:custGeom>
            <a:avLst/>
            <a:gdLst>
              <a:gd name="connsiteX0" fmla="*/ 0 w 381000"/>
              <a:gd name="connsiteY0" fmla="*/ 116840 h 116840"/>
              <a:gd name="connsiteX1" fmla="*/ 76200 w 381000"/>
              <a:gd name="connsiteY1" fmla="*/ 116840 h 116840"/>
              <a:gd name="connsiteX2" fmla="*/ 193040 w 381000"/>
              <a:gd name="connsiteY2" fmla="*/ 0 h 116840"/>
              <a:gd name="connsiteX3" fmla="*/ 289560 w 381000"/>
              <a:gd name="connsiteY3" fmla="*/ 96520 h 116840"/>
              <a:gd name="connsiteX4" fmla="*/ 381000 w 381000"/>
              <a:gd name="connsiteY4" fmla="*/ 96520 h 116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1000" h="116840">
                <a:moveTo>
                  <a:pt x="0" y="116840"/>
                </a:moveTo>
                <a:lnTo>
                  <a:pt x="76200" y="116840"/>
                </a:lnTo>
                <a:lnTo>
                  <a:pt x="193040" y="0"/>
                </a:lnTo>
                <a:lnTo>
                  <a:pt x="289560" y="96520"/>
                </a:lnTo>
                <a:lnTo>
                  <a:pt x="381000" y="96520"/>
                </a:lnTo>
              </a:path>
            </a:pathLst>
          </a:cu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/>
          <p:cNvCxnSpPr>
            <a:stCxn id="11" idx="0"/>
            <a:endCxn id="7" idx="3"/>
          </p:cNvCxnSpPr>
          <p:nvPr/>
        </p:nvCxnSpPr>
        <p:spPr>
          <a:xfrm flipH="1">
            <a:off x="1554283" y="1859409"/>
            <a:ext cx="111700" cy="2032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824735" y="1757809"/>
            <a:ext cx="729548" cy="20726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1400" dirty="0" smtClean="0"/>
              <a:t>Linac0</a:t>
            </a:r>
            <a:endParaRPr lang="en-US" sz="1400" dirty="0"/>
          </a:p>
        </p:txBody>
      </p:sp>
      <p:cxnSp>
        <p:nvCxnSpPr>
          <p:cNvPr id="21" name="Straight Connector 20"/>
          <p:cNvCxnSpPr>
            <a:stCxn id="13" idx="0"/>
            <a:endCxn id="11" idx="4"/>
          </p:cNvCxnSpPr>
          <p:nvPr/>
        </p:nvCxnSpPr>
        <p:spPr>
          <a:xfrm flipH="1" flipV="1">
            <a:off x="2046983" y="1839089"/>
            <a:ext cx="792988" cy="25019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110229" y="1742569"/>
            <a:ext cx="714502" cy="22250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1400" dirty="0" smtClean="0"/>
              <a:t>Linac1</a:t>
            </a:r>
            <a:endParaRPr lang="en-US" sz="1400" dirty="0"/>
          </a:p>
        </p:txBody>
      </p:sp>
      <p:cxnSp>
        <p:nvCxnSpPr>
          <p:cNvPr id="24" name="Straight Connector 23"/>
          <p:cNvCxnSpPr>
            <a:stCxn id="18" idx="0"/>
            <a:endCxn id="13" idx="4"/>
          </p:cNvCxnSpPr>
          <p:nvPr/>
        </p:nvCxnSpPr>
        <p:spPr>
          <a:xfrm flipH="1" flipV="1">
            <a:off x="3220971" y="1843788"/>
            <a:ext cx="2930269" cy="19685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3245482" y="1735203"/>
            <a:ext cx="714502" cy="22250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1400" dirty="0" smtClean="0"/>
              <a:t>Linac2</a:t>
            </a:r>
            <a:endParaRPr lang="en-US" sz="1400" dirty="0"/>
          </a:p>
        </p:txBody>
      </p:sp>
      <p:sp>
        <p:nvSpPr>
          <p:cNvPr id="16" name="Rectangle 15"/>
          <p:cNvSpPr/>
          <p:nvPr/>
        </p:nvSpPr>
        <p:spPr>
          <a:xfrm>
            <a:off x="4433693" y="1738627"/>
            <a:ext cx="1215009" cy="22250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1400" dirty="0" smtClean="0"/>
              <a:t>Linac3</a:t>
            </a:r>
            <a:endParaRPr lang="en-US" sz="1400" dirty="0"/>
          </a:p>
        </p:txBody>
      </p:sp>
      <p:sp>
        <p:nvSpPr>
          <p:cNvPr id="17" name="Isosceles Triangle 16"/>
          <p:cNvSpPr/>
          <p:nvPr/>
        </p:nvSpPr>
        <p:spPr>
          <a:xfrm>
            <a:off x="5748396" y="1664214"/>
            <a:ext cx="314960" cy="271517"/>
          </a:xfrm>
          <a:prstGeom prst="triangl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6650477" y="1297879"/>
            <a:ext cx="1079883" cy="22250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1400" dirty="0" smtClean="0"/>
              <a:t>H/S XR</a:t>
            </a:r>
            <a:endParaRPr lang="en-US" sz="1400" dirty="0"/>
          </a:p>
        </p:txBody>
      </p:sp>
      <p:sp>
        <p:nvSpPr>
          <p:cNvPr id="35" name="Rectangle 34"/>
          <p:cNvSpPr/>
          <p:nvPr/>
        </p:nvSpPr>
        <p:spPr>
          <a:xfrm>
            <a:off x="6677207" y="1735334"/>
            <a:ext cx="1079883" cy="222504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1400" dirty="0" smtClean="0"/>
              <a:t>H/S XR</a:t>
            </a:r>
            <a:endParaRPr lang="en-US" sz="1400" dirty="0"/>
          </a:p>
        </p:txBody>
      </p:sp>
      <p:cxnSp>
        <p:nvCxnSpPr>
          <p:cNvPr id="38" name="Straight Connector 37"/>
          <p:cNvCxnSpPr>
            <a:stCxn id="18" idx="4"/>
            <a:endCxn id="35" idx="1"/>
          </p:cNvCxnSpPr>
          <p:nvPr/>
        </p:nvCxnSpPr>
        <p:spPr>
          <a:xfrm>
            <a:off x="6532240" y="1843153"/>
            <a:ext cx="144967" cy="3433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stCxn id="33" idx="2"/>
            <a:endCxn id="34" idx="1"/>
          </p:cNvCxnSpPr>
          <p:nvPr/>
        </p:nvCxnSpPr>
        <p:spPr>
          <a:xfrm>
            <a:off x="6419972" y="1404051"/>
            <a:ext cx="230505" cy="5080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val 28"/>
          <p:cNvSpPr/>
          <p:nvPr/>
        </p:nvSpPr>
        <p:spPr>
          <a:xfrm>
            <a:off x="489455" y="1826260"/>
            <a:ext cx="89665" cy="7112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326894" y="1827784"/>
            <a:ext cx="89665" cy="7112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489455" y="1836420"/>
            <a:ext cx="89665" cy="7112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326894" y="1837944"/>
            <a:ext cx="89665" cy="7112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 51"/>
          <p:cNvSpPr/>
          <p:nvPr/>
        </p:nvSpPr>
        <p:spPr>
          <a:xfrm>
            <a:off x="4211571" y="1391668"/>
            <a:ext cx="566928" cy="426720"/>
          </a:xfrm>
          <a:custGeom>
            <a:avLst/>
            <a:gdLst>
              <a:gd name="connsiteX0" fmla="*/ 0 w 566928"/>
              <a:gd name="connsiteY0" fmla="*/ 426720 h 426720"/>
              <a:gd name="connsiteX1" fmla="*/ 60960 w 566928"/>
              <a:gd name="connsiteY1" fmla="*/ 426720 h 426720"/>
              <a:gd name="connsiteX2" fmla="*/ 487680 w 566928"/>
              <a:gd name="connsiteY2" fmla="*/ 0 h 426720"/>
              <a:gd name="connsiteX3" fmla="*/ 566928 w 566928"/>
              <a:gd name="connsiteY3" fmla="*/ 0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6928" h="426720">
                <a:moveTo>
                  <a:pt x="0" y="426720"/>
                </a:moveTo>
                <a:lnTo>
                  <a:pt x="60960" y="426720"/>
                </a:lnTo>
                <a:lnTo>
                  <a:pt x="487680" y="0"/>
                </a:lnTo>
                <a:lnTo>
                  <a:pt x="566928" y="0"/>
                </a:lnTo>
              </a:path>
            </a:pathLst>
          </a:cu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Isosceles Triangle 52"/>
          <p:cNvSpPr/>
          <p:nvPr/>
        </p:nvSpPr>
        <p:spPr>
          <a:xfrm>
            <a:off x="4019039" y="1654054"/>
            <a:ext cx="314960" cy="271517"/>
          </a:xfrm>
          <a:prstGeom prst="triangl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4782182" y="1278184"/>
            <a:ext cx="714502" cy="22250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1400" dirty="0" smtClean="0"/>
              <a:t>Linac4</a:t>
            </a:r>
            <a:endParaRPr lang="en-US" sz="1400" dirty="0"/>
          </a:p>
        </p:txBody>
      </p:sp>
      <p:cxnSp>
        <p:nvCxnSpPr>
          <p:cNvPr id="55" name="Straight Connector 54"/>
          <p:cNvCxnSpPr>
            <a:stCxn id="54" idx="3"/>
          </p:cNvCxnSpPr>
          <p:nvPr/>
        </p:nvCxnSpPr>
        <p:spPr>
          <a:xfrm flipV="1">
            <a:off x="5496684" y="1383731"/>
            <a:ext cx="1153793" cy="5705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Oval 58"/>
          <p:cNvSpPr/>
          <p:nvPr/>
        </p:nvSpPr>
        <p:spPr>
          <a:xfrm>
            <a:off x="503425" y="1831086"/>
            <a:ext cx="89665" cy="7112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/>
          <p:nvPr/>
        </p:nvSpPr>
        <p:spPr>
          <a:xfrm>
            <a:off x="340864" y="1826514"/>
            <a:ext cx="89665" cy="7112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292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59219 0 L 0.64097 -0.06504 L 0.78663 -0.06504 " pathEditMode="relative" ptsTypes="AAAA">
                                      <p:cBhvr>
                                        <p:cTn id="1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0781 0 " pathEditMode="relative" ptsTypes="AA">
                                      <p:cBhvr>
                                        <p:cTn id="14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33333E-6 L 0.59219 3.33333E-6 L 0.64098 -0.06505 L 0.78664 -0.06505 " pathEditMode="relative" rAng="0" ptsTypes="AAAA">
                                      <p:cBhvr>
                                        <p:cTn id="32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323" y="-3264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1.85185E-6 L 0.80782 1.85185E-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38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7.40741E-7 L 0.40538 -7.40741E-7 L 0.45538 -0.06667 L 0.78767 -0.06667 " pathEditMode="relative" rAng="0" ptsTypes="AAAA">
                                      <p:cBhvr>
                                        <p:cTn id="58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375" y="-3333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22222E-6 L 0.80885 2.22222E-6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434" y="0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17" grpId="0" animBg="1"/>
      <p:bldP spid="29" grpId="0" animBg="1"/>
      <p:bldP spid="29" grpId="1" animBg="1"/>
      <p:bldP spid="39" grpId="0" animBg="1"/>
      <p:bldP spid="39" grpId="1" animBg="1"/>
      <p:bldP spid="50" grpId="0" animBg="1"/>
      <p:bldP spid="50" grpId="1" animBg="1"/>
      <p:bldP spid="51" grpId="0" animBg="1"/>
      <p:bldP spid="51" grpId="1" animBg="1"/>
      <p:bldP spid="52" grpId="0" animBg="1"/>
      <p:bldP spid="53" grpId="0" animBg="1"/>
      <p:bldP spid="54" grpId="0" animBg="1"/>
      <p:bldP spid="59" grpId="0" animBg="1"/>
      <p:bldP spid="6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err="1" smtClean="0"/>
              <a:t>We</a:t>
            </a:r>
            <a:r>
              <a:rPr lang="tr-TR" dirty="0" smtClean="0"/>
              <a:t> </a:t>
            </a:r>
            <a:r>
              <a:rPr lang="tr-TR" dirty="0" err="1" smtClean="0"/>
              <a:t>focus</a:t>
            </a:r>
            <a:r>
              <a:rPr lang="tr-TR" dirty="0" smtClean="0"/>
              <a:t> on </a:t>
            </a:r>
            <a:r>
              <a:rPr lang="tr-TR" dirty="0" err="1" smtClean="0"/>
              <a:t>two</a:t>
            </a:r>
            <a:r>
              <a:rPr lang="tr-TR" dirty="0" smtClean="0"/>
              <a:t> </a:t>
            </a:r>
            <a:r>
              <a:rPr lang="tr-TR" dirty="0" err="1" smtClean="0"/>
              <a:t>injector</a:t>
            </a:r>
            <a:endParaRPr lang="en-US" dirty="0"/>
          </a:p>
        </p:txBody>
      </p:sp>
      <p:grpSp>
        <p:nvGrpSpPr>
          <p:cNvPr id="66" name="Group 65"/>
          <p:cNvGrpSpPr/>
          <p:nvPr/>
        </p:nvGrpSpPr>
        <p:grpSpPr>
          <a:xfrm>
            <a:off x="399288" y="1272479"/>
            <a:ext cx="8191179" cy="692594"/>
            <a:chOff x="399288" y="1272479"/>
            <a:chExt cx="8191179" cy="692594"/>
          </a:xfrm>
        </p:grpSpPr>
        <p:sp>
          <p:nvSpPr>
            <p:cNvPr id="33" name="Freeform 32"/>
            <p:cNvSpPr/>
            <p:nvPr/>
          </p:nvSpPr>
          <p:spPr>
            <a:xfrm>
              <a:off x="6765669" y="1383731"/>
              <a:ext cx="566928" cy="426720"/>
            </a:xfrm>
            <a:custGeom>
              <a:avLst/>
              <a:gdLst>
                <a:gd name="connsiteX0" fmla="*/ 0 w 566928"/>
                <a:gd name="connsiteY0" fmla="*/ 426720 h 426720"/>
                <a:gd name="connsiteX1" fmla="*/ 60960 w 566928"/>
                <a:gd name="connsiteY1" fmla="*/ 426720 h 426720"/>
                <a:gd name="connsiteX2" fmla="*/ 487680 w 566928"/>
                <a:gd name="connsiteY2" fmla="*/ 0 h 426720"/>
                <a:gd name="connsiteX3" fmla="*/ 566928 w 566928"/>
                <a:gd name="connsiteY3" fmla="*/ 0 h 42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6928" h="426720">
                  <a:moveTo>
                    <a:pt x="0" y="426720"/>
                  </a:moveTo>
                  <a:lnTo>
                    <a:pt x="60960" y="426720"/>
                  </a:lnTo>
                  <a:lnTo>
                    <a:pt x="487680" y="0"/>
                  </a:lnTo>
                  <a:lnTo>
                    <a:pt x="566928" y="0"/>
                  </a:lnTo>
                </a:path>
              </a:pathLst>
            </a:cu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Freeform 30"/>
            <p:cNvSpPr/>
            <p:nvPr/>
          </p:nvSpPr>
          <p:spPr>
            <a:xfrm>
              <a:off x="5044948" y="1391668"/>
              <a:ext cx="566928" cy="426720"/>
            </a:xfrm>
            <a:custGeom>
              <a:avLst/>
              <a:gdLst>
                <a:gd name="connsiteX0" fmla="*/ 0 w 566928"/>
                <a:gd name="connsiteY0" fmla="*/ 426720 h 426720"/>
                <a:gd name="connsiteX1" fmla="*/ 60960 w 566928"/>
                <a:gd name="connsiteY1" fmla="*/ 426720 h 426720"/>
                <a:gd name="connsiteX2" fmla="*/ 487680 w 566928"/>
                <a:gd name="connsiteY2" fmla="*/ 0 h 426720"/>
                <a:gd name="connsiteX3" fmla="*/ 566928 w 566928"/>
                <a:gd name="connsiteY3" fmla="*/ 0 h 42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6928" h="426720">
                  <a:moveTo>
                    <a:pt x="0" y="426720"/>
                  </a:moveTo>
                  <a:lnTo>
                    <a:pt x="60960" y="426720"/>
                  </a:lnTo>
                  <a:lnTo>
                    <a:pt x="487680" y="0"/>
                  </a:lnTo>
                  <a:lnTo>
                    <a:pt x="566928" y="0"/>
                  </a:lnTo>
                </a:path>
              </a:pathLst>
            </a:cu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2499360" y="1742569"/>
              <a:ext cx="381000" cy="116840"/>
            </a:xfrm>
            <a:custGeom>
              <a:avLst/>
              <a:gdLst>
                <a:gd name="connsiteX0" fmla="*/ 0 w 381000"/>
                <a:gd name="connsiteY0" fmla="*/ 116840 h 116840"/>
                <a:gd name="connsiteX1" fmla="*/ 76200 w 381000"/>
                <a:gd name="connsiteY1" fmla="*/ 116840 h 116840"/>
                <a:gd name="connsiteX2" fmla="*/ 193040 w 381000"/>
                <a:gd name="connsiteY2" fmla="*/ 0 h 116840"/>
                <a:gd name="connsiteX3" fmla="*/ 289560 w 381000"/>
                <a:gd name="connsiteY3" fmla="*/ 96520 h 116840"/>
                <a:gd name="connsiteX4" fmla="*/ 381000 w 381000"/>
                <a:gd name="connsiteY4" fmla="*/ 96520 h 116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0" h="116840">
                  <a:moveTo>
                    <a:pt x="0" y="116840"/>
                  </a:moveTo>
                  <a:lnTo>
                    <a:pt x="76200" y="116840"/>
                  </a:lnTo>
                  <a:lnTo>
                    <a:pt x="193040" y="0"/>
                  </a:lnTo>
                  <a:lnTo>
                    <a:pt x="289560" y="96520"/>
                  </a:lnTo>
                  <a:lnTo>
                    <a:pt x="381000" y="96520"/>
                  </a:lnTo>
                </a:path>
              </a:pathLst>
            </a:cu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3673348" y="1721868"/>
              <a:ext cx="381000" cy="116840"/>
            </a:xfrm>
            <a:custGeom>
              <a:avLst/>
              <a:gdLst>
                <a:gd name="connsiteX0" fmla="*/ 0 w 381000"/>
                <a:gd name="connsiteY0" fmla="*/ 116840 h 116840"/>
                <a:gd name="connsiteX1" fmla="*/ 76200 w 381000"/>
                <a:gd name="connsiteY1" fmla="*/ 116840 h 116840"/>
                <a:gd name="connsiteX2" fmla="*/ 193040 w 381000"/>
                <a:gd name="connsiteY2" fmla="*/ 0 h 116840"/>
                <a:gd name="connsiteX3" fmla="*/ 289560 w 381000"/>
                <a:gd name="connsiteY3" fmla="*/ 96520 h 116840"/>
                <a:gd name="connsiteX4" fmla="*/ 381000 w 381000"/>
                <a:gd name="connsiteY4" fmla="*/ 96520 h 116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0" h="116840">
                  <a:moveTo>
                    <a:pt x="0" y="116840"/>
                  </a:moveTo>
                  <a:lnTo>
                    <a:pt x="76200" y="116840"/>
                  </a:lnTo>
                  <a:lnTo>
                    <a:pt x="193040" y="0"/>
                  </a:lnTo>
                  <a:lnTo>
                    <a:pt x="289560" y="96520"/>
                  </a:lnTo>
                  <a:lnTo>
                    <a:pt x="381000" y="96520"/>
                  </a:lnTo>
                </a:path>
              </a:pathLst>
            </a:cu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17"/>
            <p:cNvSpPr/>
            <p:nvPr/>
          </p:nvSpPr>
          <p:spPr>
            <a:xfrm>
              <a:off x="6984617" y="1685673"/>
              <a:ext cx="381000" cy="116840"/>
            </a:xfrm>
            <a:custGeom>
              <a:avLst/>
              <a:gdLst>
                <a:gd name="connsiteX0" fmla="*/ 0 w 381000"/>
                <a:gd name="connsiteY0" fmla="*/ 116840 h 116840"/>
                <a:gd name="connsiteX1" fmla="*/ 76200 w 381000"/>
                <a:gd name="connsiteY1" fmla="*/ 116840 h 116840"/>
                <a:gd name="connsiteX2" fmla="*/ 193040 w 381000"/>
                <a:gd name="connsiteY2" fmla="*/ 0 h 116840"/>
                <a:gd name="connsiteX3" fmla="*/ 289560 w 381000"/>
                <a:gd name="connsiteY3" fmla="*/ 96520 h 116840"/>
                <a:gd name="connsiteX4" fmla="*/ 381000 w 381000"/>
                <a:gd name="connsiteY4" fmla="*/ 96520 h 116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0" h="116840">
                  <a:moveTo>
                    <a:pt x="0" y="116840"/>
                  </a:moveTo>
                  <a:lnTo>
                    <a:pt x="76200" y="116840"/>
                  </a:lnTo>
                  <a:lnTo>
                    <a:pt x="193040" y="0"/>
                  </a:lnTo>
                  <a:lnTo>
                    <a:pt x="289560" y="96520"/>
                  </a:lnTo>
                  <a:lnTo>
                    <a:pt x="381000" y="96520"/>
                  </a:lnTo>
                </a:path>
              </a:pathLst>
            </a:cu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" name="Straight Connector 19"/>
            <p:cNvCxnSpPr/>
            <p:nvPr/>
          </p:nvCxnSpPr>
          <p:spPr>
            <a:xfrm flipH="1">
              <a:off x="399288" y="1858393"/>
              <a:ext cx="2105152" cy="13208"/>
            </a:xfrm>
            <a:prstGeom prst="line">
              <a:avLst/>
            </a:prstGeom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 6"/>
            <p:cNvSpPr/>
            <p:nvPr/>
          </p:nvSpPr>
          <p:spPr>
            <a:xfrm>
              <a:off x="1271016" y="1757809"/>
              <a:ext cx="786384" cy="207264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r-TR" dirty="0" smtClean="0"/>
                <a:t>Linac0</a:t>
              </a:r>
              <a:endParaRPr lang="en-US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2183130" y="1757809"/>
              <a:ext cx="221616" cy="207264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784352" y="1757809"/>
              <a:ext cx="405384" cy="2072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/>
            <p:cNvSpPr/>
            <p:nvPr/>
          </p:nvSpPr>
          <p:spPr>
            <a:xfrm>
              <a:off x="399288" y="1757809"/>
              <a:ext cx="283464" cy="2072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Straight Connector 20"/>
            <p:cNvCxnSpPr>
              <a:stCxn id="13" idx="0"/>
              <a:endCxn id="11" idx="4"/>
            </p:cNvCxnSpPr>
            <p:nvPr/>
          </p:nvCxnSpPr>
          <p:spPr>
            <a:xfrm flipH="1">
              <a:off x="2880360" y="1838708"/>
              <a:ext cx="792988" cy="381"/>
            </a:xfrm>
            <a:prstGeom prst="line">
              <a:avLst/>
            </a:prstGeom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/>
            <p:cNvSpPr/>
            <p:nvPr/>
          </p:nvSpPr>
          <p:spPr>
            <a:xfrm>
              <a:off x="2943606" y="1742569"/>
              <a:ext cx="714502" cy="222504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r-TR" sz="1400" dirty="0" smtClean="0"/>
                <a:t>Linac1</a:t>
              </a:r>
              <a:endParaRPr lang="en-US" sz="1400" dirty="0"/>
            </a:p>
          </p:txBody>
        </p:sp>
        <p:cxnSp>
          <p:nvCxnSpPr>
            <p:cNvPr id="24" name="Straight Connector 23"/>
            <p:cNvCxnSpPr>
              <a:stCxn id="18" idx="0"/>
              <a:endCxn id="13" idx="4"/>
            </p:cNvCxnSpPr>
            <p:nvPr/>
          </p:nvCxnSpPr>
          <p:spPr>
            <a:xfrm flipH="1">
              <a:off x="4054348" y="1802513"/>
              <a:ext cx="2930269" cy="15875"/>
            </a:xfrm>
            <a:prstGeom prst="line">
              <a:avLst/>
            </a:prstGeom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13"/>
            <p:cNvSpPr/>
            <p:nvPr/>
          </p:nvSpPr>
          <p:spPr>
            <a:xfrm>
              <a:off x="4078859" y="1704723"/>
              <a:ext cx="714502" cy="222504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r-TR" sz="1400" dirty="0" smtClean="0"/>
                <a:t>Linac2</a:t>
              </a:r>
              <a:endParaRPr lang="en-US" sz="1400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267070" y="1703067"/>
              <a:ext cx="1215009" cy="222504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r-TR" sz="1400" dirty="0" smtClean="0"/>
                <a:t>Linac3</a:t>
              </a:r>
              <a:endParaRPr lang="en-US" sz="1400" dirty="0"/>
            </a:p>
          </p:txBody>
        </p:sp>
        <p:sp>
          <p:nvSpPr>
            <p:cNvPr id="17" name="Isosceles Triangle 16"/>
            <p:cNvSpPr/>
            <p:nvPr/>
          </p:nvSpPr>
          <p:spPr>
            <a:xfrm>
              <a:off x="6581773" y="1654054"/>
              <a:ext cx="314960" cy="271517"/>
            </a:xfrm>
            <a:prstGeom prst="triangle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Isosceles Triangle 14"/>
            <p:cNvSpPr/>
            <p:nvPr/>
          </p:nvSpPr>
          <p:spPr>
            <a:xfrm>
              <a:off x="4852416" y="1654054"/>
              <a:ext cx="314960" cy="271517"/>
            </a:xfrm>
            <a:prstGeom prst="triangle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5615559" y="1278184"/>
              <a:ext cx="714502" cy="222504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r-TR" sz="1400" dirty="0" smtClean="0"/>
                <a:t>Linac4</a:t>
              </a:r>
              <a:endParaRPr lang="en-US" sz="1400" dirty="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483854" y="1272479"/>
              <a:ext cx="1079883" cy="22250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r-TR" sz="1400" dirty="0" smtClean="0"/>
                <a:t>H/S XR</a:t>
              </a:r>
              <a:endParaRPr lang="en-US" sz="1400" dirty="0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7510584" y="1674374"/>
              <a:ext cx="1079883" cy="22250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r-TR" sz="1400" dirty="0" smtClean="0"/>
                <a:t>H/S XR</a:t>
              </a:r>
              <a:endParaRPr lang="en-US" sz="1400" dirty="0"/>
            </a:p>
          </p:txBody>
        </p:sp>
        <p:cxnSp>
          <p:nvCxnSpPr>
            <p:cNvPr id="37" name="Straight Connector 36"/>
            <p:cNvCxnSpPr>
              <a:stCxn id="32" idx="3"/>
              <a:endCxn id="34" idx="1"/>
            </p:cNvCxnSpPr>
            <p:nvPr/>
          </p:nvCxnSpPr>
          <p:spPr>
            <a:xfrm flipV="1">
              <a:off x="6330061" y="1383731"/>
              <a:ext cx="1153793" cy="5705"/>
            </a:xfrm>
            <a:prstGeom prst="line">
              <a:avLst/>
            </a:prstGeom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>
              <a:stCxn id="18" idx="4"/>
              <a:endCxn id="35" idx="1"/>
            </p:cNvCxnSpPr>
            <p:nvPr/>
          </p:nvCxnSpPr>
          <p:spPr>
            <a:xfrm>
              <a:off x="7365617" y="1782193"/>
              <a:ext cx="144967" cy="3433"/>
            </a:xfrm>
            <a:prstGeom prst="line">
              <a:avLst/>
            </a:prstGeom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/>
          <p:cNvGrpSpPr/>
          <p:nvPr/>
        </p:nvGrpSpPr>
        <p:grpSpPr>
          <a:xfrm>
            <a:off x="396792" y="2803005"/>
            <a:ext cx="8191179" cy="692594"/>
            <a:chOff x="399288" y="1272479"/>
            <a:chExt cx="8191179" cy="692594"/>
          </a:xfrm>
        </p:grpSpPr>
        <p:sp>
          <p:nvSpPr>
            <p:cNvPr id="68" name="Freeform 67"/>
            <p:cNvSpPr/>
            <p:nvPr/>
          </p:nvSpPr>
          <p:spPr>
            <a:xfrm>
              <a:off x="6765669" y="1383731"/>
              <a:ext cx="566928" cy="426720"/>
            </a:xfrm>
            <a:custGeom>
              <a:avLst/>
              <a:gdLst>
                <a:gd name="connsiteX0" fmla="*/ 0 w 566928"/>
                <a:gd name="connsiteY0" fmla="*/ 426720 h 426720"/>
                <a:gd name="connsiteX1" fmla="*/ 60960 w 566928"/>
                <a:gd name="connsiteY1" fmla="*/ 426720 h 426720"/>
                <a:gd name="connsiteX2" fmla="*/ 487680 w 566928"/>
                <a:gd name="connsiteY2" fmla="*/ 0 h 426720"/>
                <a:gd name="connsiteX3" fmla="*/ 566928 w 566928"/>
                <a:gd name="connsiteY3" fmla="*/ 0 h 42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6928" h="426720">
                  <a:moveTo>
                    <a:pt x="0" y="426720"/>
                  </a:moveTo>
                  <a:lnTo>
                    <a:pt x="60960" y="426720"/>
                  </a:lnTo>
                  <a:lnTo>
                    <a:pt x="487680" y="0"/>
                  </a:lnTo>
                  <a:lnTo>
                    <a:pt x="566928" y="0"/>
                  </a:lnTo>
                </a:path>
              </a:pathLst>
            </a:cu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>
              <a:off x="5044948" y="1391668"/>
              <a:ext cx="566928" cy="426720"/>
            </a:xfrm>
            <a:custGeom>
              <a:avLst/>
              <a:gdLst>
                <a:gd name="connsiteX0" fmla="*/ 0 w 566928"/>
                <a:gd name="connsiteY0" fmla="*/ 426720 h 426720"/>
                <a:gd name="connsiteX1" fmla="*/ 60960 w 566928"/>
                <a:gd name="connsiteY1" fmla="*/ 426720 h 426720"/>
                <a:gd name="connsiteX2" fmla="*/ 487680 w 566928"/>
                <a:gd name="connsiteY2" fmla="*/ 0 h 426720"/>
                <a:gd name="connsiteX3" fmla="*/ 566928 w 566928"/>
                <a:gd name="connsiteY3" fmla="*/ 0 h 42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6928" h="426720">
                  <a:moveTo>
                    <a:pt x="0" y="426720"/>
                  </a:moveTo>
                  <a:lnTo>
                    <a:pt x="60960" y="426720"/>
                  </a:lnTo>
                  <a:lnTo>
                    <a:pt x="487680" y="0"/>
                  </a:lnTo>
                  <a:lnTo>
                    <a:pt x="566928" y="0"/>
                  </a:lnTo>
                </a:path>
              </a:pathLst>
            </a:cu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>
              <a:off x="2499360" y="1742569"/>
              <a:ext cx="381000" cy="116840"/>
            </a:xfrm>
            <a:custGeom>
              <a:avLst/>
              <a:gdLst>
                <a:gd name="connsiteX0" fmla="*/ 0 w 381000"/>
                <a:gd name="connsiteY0" fmla="*/ 116840 h 116840"/>
                <a:gd name="connsiteX1" fmla="*/ 76200 w 381000"/>
                <a:gd name="connsiteY1" fmla="*/ 116840 h 116840"/>
                <a:gd name="connsiteX2" fmla="*/ 193040 w 381000"/>
                <a:gd name="connsiteY2" fmla="*/ 0 h 116840"/>
                <a:gd name="connsiteX3" fmla="*/ 289560 w 381000"/>
                <a:gd name="connsiteY3" fmla="*/ 96520 h 116840"/>
                <a:gd name="connsiteX4" fmla="*/ 381000 w 381000"/>
                <a:gd name="connsiteY4" fmla="*/ 96520 h 116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0" h="116840">
                  <a:moveTo>
                    <a:pt x="0" y="116840"/>
                  </a:moveTo>
                  <a:lnTo>
                    <a:pt x="76200" y="116840"/>
                  </a:lnTo>
                  <a:lnTo>
                    <a:pt x="193040" y="0"/>
                  </a:lnTo>
                  <a:lnTo>
                    <a:pt x="289560" y="96520"/>
                  </a:lnTo>
                  <a:lnTo>
                    <a:pt x="381000" y="96520"/>
                  </a:lnTo>
                </a:path>
              </a:pathLst>
            </a:cu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>
              <a:off x="3673348" y="1721868"/>
              <a:ext cx="381000" cy="116840"/>
            </a:xfrm>
            <a:custGeom>
              <a:avLst/>
              <a:gdLst>
                <a:gd name="connsiteX0" fmla="*/ 0 w 381000"/>
                <a:gd name="connsiteY0" fmla="*/ 116840 h 116840"/>
                <a:gd name="connsiteX1" fmla="*/ 76200 w 381000"/>
                <a:gd name="connsiteY1" fmla="*/ 116840 h 116840"/>
                <a:gd name="connsiteX2" fmla="*/ 193040 w 381000"/>
                <a:gd name="connsiteY2" fmla="*/ 0 h 116840"/>
                <a:gd name="connsiteX3" fmla="*/ 289560 w 381000"/>
                <a:gd name="connsiteY3" fmla="*/ 96520 h 116840"/>
                <a:gd name="connsiteX4" fmla="*/ 381000 w 381000"/>
                <a:gd name="connsiteY4" fmla="*/ 96520 h 116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0" h="116840">
                  <a:moveTo>
                    <a:pt x="0" y="116840"/>
                  </a:moveTo>
                  <a:lnTo>
                    <a:pt x="76200" y="116840"/>
                  </a:lnTo>
                  <a:lnTo>
                    <a:pt x="193040" y="0"/>
                  </a:lnTo>
                  <a:lnTo>
                    <a:pt x="289560" y="96520"/>
                  </a:lnTo>
                  <a:lnTo>
                    <a:pt x="381000" y="96520"/>
                  </a:lnTo>
                </a:path>
              </a:pathLst>
            </a:cu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Freeform 71"/>
            <p:cNvSpPr/>
            <p:nvPr/>
          </p:nvSpPr>
          <p:spPr>
            <a:xfrm>
              <a:off x="6984617" y="1685673"/>
              <a:ext cx="381000" cy="116840"/>
            </a:xfrm>
            <a:custGeom>
              <a:avLst/>
              <a:gdLst>
                <a:gd name="connsiteX0" fmla="*/ 0 w 381000"/>
                <a:gd name="connsiteY0" fmla="*/ 116840 h 116840"/>
                <a:gd name="connsiteX1" fmla="*/ 76200 w 381000"/>
                <a:gd name="connsiteY1" fmla="*/ 116840 h 116840"/>
                <a:gd name="connsiteX2" fmla="*/ 193040 w 381000"/>
                <a:gd name="connsiteY2" fmla="*/ 0 h 116840"/>
                <a:gd name="connsiteX3" fmla="*/ 289560 w 381000"/>
                <a:gd name="connsiteY3" fmla="*/ 96520 h 116840"/>
                <a:gd name="connsiteX4" fmla="*/ 381000 w 381000"/>
                <a:gd name="connsiteY4" fmla="*/ 96520 h 116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0" h="116840">
                  <a:moveTo>
                    <a:pt x="0" y="116840"/>
                  </a:moveTo>
                  <a:lnTo>
                    <a:pt x="76200" y="116840"/>
                  </a:lnTo>
                  <a:lnTo>
                    <a:pt x="193040" y="0"/>
                  </a:lnTo>
                  <a:lnTo>
                    <a:pt x="289560" y="96520"/>
                  </a:lnTo>
                  <a:lnTo>
                    <a:pt x="381000" y="96520"/>
                  </a:lnTo>
                </a:path>
              </a:pathLst>
            </a:cu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3" name="Straight Connector 72"/>
            <p:cNvCxnSpPr/>
            <p:nvPr/>
          </p:nvCxnSpPr>
          <p:spPr>
            <a:xfrm flipH="1">
              <a:off x="399288" y="1858393"/>
              <a:ext cx="2105152" cy="13208"/>
            </a:xfrm>
            <a:prstGeom prst="line">
              <a:avLst/>
            </a:prstGeom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Rectangle 73"/>
            <p:cNvSpPr/>
            <p:nvPr/>
          </p:nvSpPr>
          <p:spPr>
            <a:xfrm>
              <a:off x="1271016" y="1757809"/>
              <a:ext cx="786384" cy="207264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r-TR" dirty="0" smtClean="0"/>
                <a:t>Linac0</a:t>
              </a:r>
              <a:endParaRPr lang="en-US" dirty="0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2183130" y="1757809"/>
              <a:ext cx="221616" cy="207264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784352" y="1757809"/>
              <a:ext cx="405384" cy="207264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399288" y="1757809"/>
              <a:ext cx="283464" cy="207264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8" name="Straight Connector 77"/>
            <p:cNvCxnSpPr>
              <a:stCxn id="71" idx="0"/>
              <a:endCxn id="70" idx="4"/>
            </p:cNvCxnSpPr>
            <p:nvPr/>
          </p:nvCxnSpPr>
          <p:spPr>
            <a:xfrm flipH="1">
              <a:off x="2880360" y="1838708"/>
              <a:ext cx="792988" cy="381"/>
            </a:xfrm>
            <a:prstGeom prst="line">
              <a:avLst/>
            </a:prstGeom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tangle 78"/>
            <p:cNvSpPr/>
            <p:nvPr/>
          </p:nvSpPr>
          <p:spPr>
            <a:xfrm>
              <a:off x="2943606" y="1742569"/>
              <a:ext cx="714502" cy="222504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r-TR" sz="1400" dirty="0" smtClean="0"/>
                <a:t>Linac1</a:t>
              </a:r>
              <a:endParaRPr lang="en-US" sz="1400" dirty="0"/>
            </a:p>
          </p:txBody>
        </p:sp>
        <p:cxnSp>
          <p:nvCxnSpPr>
            <p:cNvPr id="80" name="Straight Connector 79"/>
            <p:cNvCxnSpPr>
              <a:stCxn id="72" idx="0"/>
              <a:endCxn id="71" idx="4"/>
            </p:cNvCxnSpPr>
            <p:nvPr/>
          </p:nvCxnSpPr>
          <p:spPr>
            <a:xfrm flipH="1">
              <a:off x="4054348" y="1802513"/>
              <a:ext cx="2930269" cy="15875"/>
            </a:xfrm>
            <a:prstGeom prst="line">
              <a:avLst/>
            </a:prstGeom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Rectangle 80"/>
            <p:cNvSpPr/>
            <p:nvPr/>
          </p:nvSpPr>
          <p:spPr>
            <a:xfrm>
              <a:off x="4078859" y="1704723"/>
              <a:ext cx="714502" cy="222504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r-TR" sz="1400" dirty="0" smtClean="0"/>
                <a:t>Linac2</a:t>
              </a:r>
              <a:endParaRPr lang="en-US" sz="1400" dirty="0"/>
            </a:p>
          </p:txBody>
        </p:sp>
        <p:sp>
          <p:nvSpPr>
            <p:cNvPr id="82" name="Rectangle 81"/>
            <p:cNvSpPr/>
            <p:nvPr/>
          </p:nvSpPr>
          <p:spPr>
            <a:xfrm>
              <a:off x="5267070" y="1703067"/>
              <a:ext cx="1215009" cy="222504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r-TR" sz="1400" dirty="0" smtClean="0"/>
                <a:t>Linac3</a:t>
              </a:r>
              <a:endParaRPr lang="en-US" sz="1400" dirty="0"/>
            </a:p>
          </p:txBody>
        </p:sp>
        <p:sp>
          <p:nvSpPr>
            <p:cNvPr id="83" name="Isosceles Triangle 82"/>
            <p:cNvSpPr/>
            <p:nvPr/>
          </p:nvSpPr>
          <p:spPr>
            <a:xfrm>
              <a:off x="6581773" y="1654054"/>
              <a:ext cx="314960" cy="271517"/>
            </a:xfrm>
            <a:prstGeom prst="triangle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Isosceles Triangle 83"/>
            <p:cNvSpPr/>
            <p:nvPr/>
          </p:nvSpPr>
          <p:spPr>
            <a:xfrm>
              <a:off x="4852416" y="1654054"/>
              <a:ext cx="314960" cy="271517"/>
            </a:xfrm>
            <a:prstGeom prst="triangle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Rectangle 84"/>
            <p:cNvSpPr/>
            <p:nvPr/>
          </p:nvSpPr>
          <p:spPr>
            <a:xfrm>
              <a:off x="5615559" y="1278184"/>
              <a:ext cx="714502" cy="222504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r-TR" sz="1400" dirty="0" smtClean="0"/>
                <a:t>Linac4</a:t>
              </a:r>
              <a:endParaRPr lang="en-US" sz="1400" dirty="0"/>
            </a:p>
          </p:txBody>
        </p:sp>
        <p:sp>
          <p:nvSpPr>
            <p:cNvPr id="86" name="Rectangle 85"/>
            <p:cNvSpPr/>
            <p:nvPr/>
          </p:nvSpPr>
          <p:spPr>
            <a:xfrm>
              <a:off x="7483854" y="1272479"/>
              <a:ext cx="1079883" cy="22250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r-TR" sz="1400" dirty="0" smtClean="0"/>
                <a:t>H/S XR</a:t>
              </a:r>
              <a:endParaRPr lang="en-US" sz="1400" dirty="0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7510584" y="1674374"/>
              <a:ext cx="1079883" cy="22250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r-TR" sz="1400" dirty="0" smtClean="0"/>
                <a:t>H/S XR</a:t>
              </a:r>
              <a:endParaRPr lang="en-US" sz="1400" dirty="0"/>
            </a:p>
          </p:txBody>
        </p:sp>
        <p:cxnSp>
          <p:nvCxnSpPr>
            <p:cNvPr id="88" name="Straight Connector 87"/>
            <p:cNvCxnSpPr>
              <a:stCxn id="85" idx="3"/>
              <a:endCxn id="86" idx="1"/>
            </p:cNvCxnSpPr>
            <p:nvPr/>
          </p:nvCxnSpPr>
          <p:spPr>
            <a:xfrm flipV="1">
              <a:off x="6330061" y="1383731"/>
              <a:ext cx="1153793" cy="5705"/>
            </a:xfrm>
            <a:prstGeom prst="line">
              <a:avLst/>
            </a:prstGeom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>
              <a:stCxn id="72" idx="4"/>
              <a:endCxn id="87" idx="1"/>
            </p:cNvCxnSpPr>
            <p:nvPr/>
          </p:nvCxnSpPr>
          <p:spPr>
            <a:xfrm>
              <a:off x="7365617" y="1782193"/>
              <a:ext cx="144967" cy="3433"/>
            </a:xfrm>
            <a:prstGeom prst="line">
              <a:avLst/>
            </a:prstGeom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0" name="Group 119"/>
          <p:cNvGrpSpPr/>
          <p:nvPr/>
        </p:nvGrpSpPr>
        <p:grpSpPr>
          <a:xfrm>
            <a:off x="451346" y="4699936"/>
            <a:ext cx="7937179" cy="692594"/>
            <a:chOff x="592024" y="4417800"/>
            <a:chExt cx="7937179" cy="692594"/>
          </a:xfrm>
        </p:grpSpPr>
        <p:grpSp>
          <p:nvGrpSpPr>
            <p:cNvPr id="90" name="Group 89"/>
            <p:cNvGrpSpPr/>
            <p:nvPr/>
          </p:nvGrpSpPr>
          <p:grpSpPr>
            <a:xfrm>
              <a:off x="592024" y="4417800"/>
              <a:ext cx="7937179" cy="692594"/>
              <a:chOff x="653288" y="1272479"/>
              <a:chExt cx="7937179" cy="692594"/>
            </a:xfrm>
          </p:grpSpPr>
          <p:sp>
            <p:nvSpPr>
              <p:cNvPr id="91" name="Freeform 90"/>
              <p:cNvSpPr/>
              <p:nvPr/>
            </p:nvSpPr>
            <p:spPr>
              <a:xfrm>
                <a:off x="6765669" y="1383731"/>
                <a:ext cx="566928" cy="426720"/>
              </a:xfrm>
              <a:custGeom>
                <a:avLst/>
                <a:gdLst>
                  <a:gd name="connsiteX0" fmla="*/ 0 w 566928"/>
                  <a:gd name="connsiteY0" fmla="*/ 426720 h 426720"/>
                  <a:gd name="connsiteX1" fmla="*/ 60960 w 566928"/>
                  <a:gd name="connsiteY1" fmla="*/ 426720 h 426720"/>
                  <a:gd name="connsiteX2" fmla="*/ 487680 w 566928"/>
                  <a:gd name="connsiteY2" fmla="*/ 0 h 426720"/>
                  <a:gd name="connsiteX3" fmla="*/ 566928 w 566928"/>
                  <a:gd name="connsiteY3" fmla="*/ 0 h 42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6928" h="426720">
                    <a:moveTo>
                      <a:pt x="0" y="426720"/>
                    </a:moveTo>
                    <a:lnTo>
                      <a:pt x="60960" y="426720"/>
                    </a:lnTo>
                    <a:lnTo>
                      <a:pt x="487680" y="0"/>
                    </a:lnTo>
                    <a:lnTo>
                      <a:pt x="566928" y="0"/>
                    </a:ln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Freeform 91"/>
              <p:cNvSpPr/>
              <p:nvPr/>
            </p:nvSpPr>
            <p:spPr>
              <a:xfrm>
                <a:off x="5044948" y="1391668"/>
                <a:ext cx="566928" cy="426720"/>
              </a:xfrm>
              <a:custGeom>
                <a:avLst/>
                <a:gdLst>
                  <a:gd name="connsiteX0" fmla="*/ 0 w 566928"/>
                  <a:gd name="connsiteY0" fmla="*/ 426720 h 426720"/>
                  <a:gd name="connsiteX1" fmla="*/ 60960 w 566928"/>
                  <a:gd name="connsiteY1" fmla="*/ 426720 h 426720"/>
                  <a:gd name="connsiteX2" fmla="*/ 487680 w 566928"/>
                  <a:gd name="connsiteY2" fmla="*/ 0 h 426720"/>
                  <a:gd name="connsiteX3" fmla="*/ 566928 w 566928"/>
                  <a:gd name="connsiteY3" fmla="*/ 0 h 42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6928" h="426720">
                    <a:moveTo>
                      <a:pt x="0" y="426720"/>
                    </a:moveTo>
                    <a:lnTo>
                      <a:pt x="60960" y="426720"/>
                    </a:lnTo>
                    <a:lnTo>
                      <a:pt x="487680" y="0"/>
                    </a:lnTo>
                    <a:lnTo>
                      <a:pt x="566928" y="0"/>
                    </a:ln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Freeform 93"/>
              <p:cNvSpPr/>
              <p:nvPr/>
            </p:nvSpPr>
            <p:spPr>
              <a:xfrm>
                <a:off x="3673348" y="1721868"/>
                <a:ext cx="381000" cy="116840"/>
              </a:xfrm>
              <a:custGeom>
                <a:avLst/>
                <a:gdLst>
                  <a:gd name="connsiteX0" fmla="*/ 0 w 381000"/>
                  <a:gd name="connsiteY0" fmla="*/ 116840 h 116840"/>
                  <a:gd name="connsiteX1" fmla="*/ 76200 w 381000"/>
                  <a:gd name="connsiteY1" fmla="*/ 116840 h 116840"/>
                  <a:gd name="connsiteX2" fmla="*/ 193040 w 381000"/>
                  <a:gd name="connsiteY2" fmla="*/ 0 h 116840"/>
                  <a:gd name="connsiteX3" fmla="*/ 289560 w 381000"/>
                  <a:gd name="connsiteY3" fmla="*/ 96520 h 116840"/>
                  <a:gd name="connsiteX4" fmla="*/ 381000 w 381000"/>
                  <a:gd name="connsiteY4" fmla="*/ 96520 h 116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0" h="116840">
                    <a:moveTo>
                      <a:pt x="0" y="116840"/>
                    </a:moveTo>
                    <a:lnTo>
                      <a:pt x="76200" y="116840"/>
                    </a:lnTo>
                    <a:lnTo>
                      <a:pt x="193040" y="0"/>
                    </a:lnTo>
                    <a:lnTo>
                      <a:pt x="289560" y="96520"/>
                    </a:lnTo>
                    <a:lnTo>
                      <a:pt x="381000" y="96520"/>
                    </a:ln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Freeform 94"/>
              <p:cNvSpPr/>
              <p:nvPr/>
            </p:nvSpPr>
            <p:spPr>
              <a:xfrm>
                <a:off x="6984617" y="1685673"/>
                <a:ext cx="381000" cy="116840"/>
              </a:xfrm>
              <a:custGeom>
                <a:avLst/>
                <a:gdLst>
                  <a:gd name="connsiteX0" fmla="*/ 0 w 381000"/>
                  <a:gd name="connsiteY0" fmla="*/ 116840 h 116840"/>
                  <a:gd name="connsiteX1" fmla="*/ 76200 w 381000"/>
                  <a:gd name="connsiteY1" fmla="*/ 116840 h 116840"/>
                  <a:gd name="connsiteX2" fmla="*/ 193040 w 381000"/>
                  <a:gd name="connsiteY2" fmla="*/ 0 h 116840"/>
                  <a:gd name="connsiteX3" fmla="*/ 289560 w 381000"/>
                  <a:gd name="connsiteY3" fmla="*/ 96520 h 116840"/>
                  <a:gd name="connsiteX4" fmla="*/ 381000 w 381000"/>
                  <a:gd name="connsiteY4" fmla="*/ 96520 h 116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0" h="116840">
                    <a:moveTo>
                      <a:pt x="0" y="116840"/>
                    </a:moveTo>
                    <a:lnTo>
                      <a:pt x="76200" y="116840"/>
                    </a:lnTo>
                    <a:lnTo>
                      <a:pt x="193040" y="0"/>
                    </a:lnTo>
                    <a:lnTo>
                      <a:pt x="289560" y="96520"/>
                    </a:lnTo>
                    <a:lnTo>
                      <a:pt x="381000" y="96520"/>
                    </a:ln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6" name="Straight Connector 95"/>
              <p:cNvCxnSpPr/>
              <p:nvPr/>
            </p:nvCxnSpPr>
            <p:spPr>
              <a:xfrm flipH="1">
                <a:off x="653288" y="1522619"/>
                <a:ext cx="1810226" cy="11358"/>
              </a:xfrm>
              <a:prstGeom prst="line">
                <a:avLst/>
              </a:prstGeom>
              <a:ln w="285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7" name="Rectangle 96"/>
              <p:cNvSpPr/>
              <p:nvPr/>
            </p:nvSpPr>
            <p:spPr>
              <a:xfrm>
                <a:off x="1525016" y="1420185"/>
                <a:ext cx="786384" cy="207264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tr-TR" dirty="0" smtClean="0"/>
                  <a:t>Linac0</a:t>
                </a:r>
                <a:endParaRPr lang="en-US" dirty="0"/>
              </a:p>
            </p:txBody>
          </p:sp>
          <p:sp>
            <p:nvSpPr>
              <p:cNvPr id="99" name="Rectangle 98"/>
              <p:cNvSpPr/>
              <p:nvPr/>
            </p:nvSpPr>
            <p:spPr>
              <a:xfrm>
                <a:off x="1038352" y="1420185"/>
                <a:ext cx="405384" cy="207264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0" name="Rectangle 99"/>
              <p:cNvSpPr/>
              <p:nvPr/>
            </p:nvSpPr>
            <p:spPr>
              <a:xfrm>
                <a:off x="653288" y="1424094"/>
                <a:ext cx="283464" cy="207264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1" name="Straight Connector 100"/>
              <p:cNvCxnSpPr>
                <a:stCxn id="94" idx="0"/>
              </p:cNvCxnSpPr>
              <p:nvPr/>
            </p:nvCxnSpPr>
            <p:spPr>
              <a:xfrm flipH="1">
                <a:off x="2880360" y="1838708"/>
                <a:ext cx="792988" cy="381"/>
              </a:xfrm>
              <a:prstGeom prst="line">
                <a:avLst/>
              </a:prstGeom>
              <a:ln w="285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2" name="Rectangle 101"/>
              <p:cNvSpPr/>
              <p:nvPr/>
            </p:nvSpPr>
            <p:spPr>
              <a:xfrm>
                <a:off x="2943606" y="1742569"/>
                <a:ext cx="714502" cy="222504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tr-TR" sz="1400" dirty="0" smtClean="0"/>
                  <a:t>Linac1</a:t>
                </a:r>
                <a:endParaRPr lang="en-US" sz="1400" dirty="0"/>
              </a:p>
            </p:txBody>
          </p:sp>
          <p:cxnSp>
            <p:nvCxnSpPr>
              <p:cNvPr id="103" name="Straight Connector 102"/>
              <p:cNvCxnSpPr>
                <a:stCxn id="95" idx="0"/>
                <a:endCxn id="94" idx="4"/>
              </p:cNvCxnSpPr>
              <p:nvPr/>
            </p:nvCxnSpPr>
            <p:spPr>
              <a:xfrm flipH="1">
                <a:off x="4054348" y="1802513"/>
                <a:ext cx="2930269" cy="15875"/>
              </a:xfrm>
              <a:prstGeom prst="line">
                <a:avLst/>
              </a:prstGeom>
              <a:ln w="285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4" name="Rectangle 103"/>
              <p:cNvSpPr/>
              <p:nvPr/>
            </p:nvSpPr>
            <p:spPr>
              <a:xfrm>
                <a:off x="4078859" y="1704723"/>
                <a:ext cx="714502" cy="222504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tr-TR" sz="1400" dirty="0" smtClean="0"/>
                  <a:t>Linac2</a:t>
                </a:r>
                <a:endParaRPr lang="en-US" sz="1400" dirty="0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5267070" y="1703067"/>
                <a:ext cx="1215009" cy="222504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tr-TR" sz="1400" dirty="0" smtClean="0"/>
                  <a:t>Linac3</a:t>
                </a:r>
                <a:endParaRPr lang="en-US" sz="1400" dirty="0"/>
              </a:p>
            </p:txBody>
          </p:sp>
          <p:sp>
            <p:nvSpPr>
              <p:cNvPr id="106" name="Isosceles Triangle 105"/>
              <p:cNvSpPr/>
              <p:nvPr/>
            </p:nvSpPr>
            <p:spPr>
              <a:xfrm>
                <a:off x="6581773" y="1654054"/>
                <a:ext cx="314960" cy="271517"/>
              </a:xfrm>
              <a:prstGeom prst="triangle">
                <a:avLst/>
              </a:prstGeom>
              <a:solidFill>
                <a:schemeClr val="accent4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Isosceles Triangle 106"/>
              <p:cNvSpPr/>
              <p:nvPr/>
            </p:nvSpPr>
            <p:spPr>
              <a:xfrm>
                <a:off x="4852416" y="1654054"/>
                <a:ext cx="314960" cy="271517"/>
              </a:xfrm>
              <a:prstGeom prst="triangle">
                <a:avLst/>
              </a:prstGeom>
              <a:solidFill>
                <a:schemeClr val="accent4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Rectangle 107"/>
              <p:cNvSpPr/>
              <p:nvPr/>
            </p:nvSpPr>
            <p:spPr>
              <a:xfrm>
                <a:off x="5615559" y="1278184"/>
                <a:ext cx="714502" cy="222504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tr-TR" sz="1400" dirty="0" smtClean="0"/>
                  <a:t>Linac4</a:t>
                </a:r>
                <a:endParaRPr lang="en-US" sz="1400" dirty="0"/>
              </a:p>
            </p:txBody>
          </p:sp>
          <p:sp>
            <p:nvSpPr>
              <p:cNvPr id="109" name="Rectangle 108"/>
              <p:cNvSpPr/>
              <p:nvPr/>
            </p:nvSpPr>
            <p:spPr>
              <a:xfrm>
                <a:off x="7483854" y="1272479"/>
                <a:ext cx="1079883" cy="222504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tr-TR" sz="1400" dirty="0" smtClean="0"/>
                  <a:t>H/S XR</a:t>
                </a:r>
                <a:endParaRPr lang="en-US" sz="1400" dirty="0"/>
              </a:p>
            </p:txBody>
          </p:sp>
          <p:sp>
            <p:nvSpPr>
              <p:cNvPr id="110" name="Rectangle 109"/>
              <p:cNvSpPr/>
              <p:nvPr/>
            </p:nvSpPr>
            <p:spPr>
              <a:xfrm>
                <a:off x="7510584" y="1674374"/>
                <a:ext cx="1079883" cy="22250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tr-TR" sz="1400" dirty="0" smtClean="0"/>
                  <a:t>H/S XR</a:t>
                </a:r>
                <a:endParaRPr lang="en-US" sz="1400" dirty="0"/>
              </a:p>
            </p:txBody>
          </p:sp>
          <p:cxnSp>
            <p:nvCxnSpPr>
              <p:cNvPr id="111" name="Straight Connector 110"/>
              <p:cNvCxnSpPr>
                <a:stCxn id="108" idx="3"/>
                <a:endCxn id="109" idx="1"/>
              </p:cNvCxnSpPr>
              <p:nvPr/>
            </p:nvCxnSpPr>
            <p:spPr>
              <a:xfrm flipV="1">
                <a:off x="6330061" y="1383731"/>
                <a:ext cx="1153793" cy="5705"/>
              </a:xfrm>
              <a:prstGeom prst="line">
                <a:avLst/>
              </a:prstGeom>
              <a:ln w="285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/>
              <p:cNvCxnSpPr>
                <a:stCxn id="95" idx="4"/>
                <a:endCxn id="110" idx="1"/>
              </p:cNvCxnSpPr>
              <p:nvPr/>
            </p:nvCxnSpPr>
            <p:spPr>
              <a:xfrm>
                <a:off x="7365617" y="1782193"/>
                <a:ext cx="144967" cy="3433"/>
              </a:xfrm>
              <a:prstGeom prst="line">
                <a:avLst/>
              </a:prstGeom>
              <a:ln w="285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4" name="Freeform 113"/>
            <p:cNvSpPr/>
            <p:nvPr/>
          </p:nvSpPr>
          <p:spPr>
            <a:xfrm>
              <a:off x="2389632" y="4669536"/>
              <a:ext cx="457200" cy="316992"/>
            </a:xfrm>
            <a:custGeom>
              <a:avLst/>
              <a:gdLst>
                <a:gd name="connsiteX0" fmla="*/ 0 w 457200"/>
                <a:gd name="connsiteY0" fmla="*/ 0 h 316992"/>
                <a:gd name="connsiteX1" fmla="*/ 316992 w 457200"/>
                <a:gd name="connsiteY1" fmla="*/ 316992 h 316992"/>
                <a:gd name="connsiteX2" fmla="*/ 457200 w 457200"/>
                <a:gd name="connsiteY2" fmla="*/ 316992 h 316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57200" h="316992">
                  <a:moveTo>
                    <a:pt x="0" y="0"/>
                  </a:moveTo>
                  <a:lnTo>
                    <a:pt x="316992" y="316992"/>
                  </a:lnTo>
                  <a:lnTo>
                    <a:pt x="457200" y="316992"/>
                  </a:lnTo>
                </a:path>
              </a:pathLst>
            </a:custGeom>
            <a:noFill/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5" name="TextBox 114"/>
          <p:cNvSpPr txBox="1"/>
          <p:nvPr/>
        </p:nvSpPr>
        <p:spPr>
          <a:xfrm rot="16200000">
            <a:off x="91045" y="1138709"/>
            <a:ext cx="8547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tr-TR" dirty="0" smtClean="0"/>
              <a:t>C-</a:t>
            </a:r>
            <a:r>
              <a:rPr lang="tr-TR" dirty="0" err="1" smtClean="0"/>
              <a:t>band</a:t>
            </a:r>
            <a:endParaRPr lang="tr-TR" dirty="0" smtClean="0"/>
          </a:p>
          <a:p>
            <a:pPr algn="ctr">
              <a:lnSpc>
                <a:spcPts val="1200"/>
              </a:lnSpc>
            </a:pPr>
            <a:r>
              <a:rPr lang="tr-TR" dirty="0" smtClean="0"/>
              <a:t> </a:t>
            </a:r>
            <a:r>
              <a:rPr lang="tr-TR" dirty="0" err="1" smtClean="0"/>
              <a:t>gun</a:t>
            </a:r>
            <a:endParaRPr lang="en-US" dirty="0"/>
          </a:p>
        </p:txBody>
      </p:sp>
      <p:sp>
        <p:nvSpPr>
          <p:cNvPr id="116" name="TextBox 115"/>
          <p:cNvSpPr txBox="1"/>
          <p:nvPr/>
        </p:nvSpPr>
        <p:spPr>
          <a:xfrm rot="16200000">
            <a:off x="528169" y="1054442"/>
            <a:ext cx="960519" cy="4514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400"/>
              </a:lnSpc>
            </a:pPr>
            <a:r>
              <a:rPr lang="tr-TR" dirty="0" smtClean="0"/>
              <a:t>C-</a:t>
            </a:r>
            <a:r>
              <a:rPr lang="tr-TR" dirty="0" err="1" smtClean="0"/>
              <a:t>band</a:t>
            </a:r>
            <a:r>
              <a:rPr lang="tr-TR" dirty="0" smtClean="0"/>
              <a:t>  </a:t>
            </a:r>
          </a:p>
          <a:p>
            <a:pPr>
              <a:lnSpc>
                <a:spcPts val="1400"/>
              </a:lnSpc>
            </a:pPr>
            <a:r>
              <a:rPr lang="tr-TR" dirty="0" smtClean="0"/>
              <a:t>Booster</a:t>
            </a:r>
            <a:endParaRPr lang="en-US" dirty="0"/>
          </a:p>
        </p:txBody>
      </p:sp>
      <p:sp>
        <p:nvSpPr>
          <p:cNvPr id="117" name="TextBox 116"/>
          <p:cNvSpPr txBox="1"/>
          <p:nvPr/>
        </p:nvSpPr>
        <p:spPr>
          <a:xfrm rot="16200000">
            <a:off x="1857341" y="2423635"/>
            <a:ext cx="1097993" cy="4674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tr-TR" dirty="0"/>
              <a:t>K</a:t>
            </a:r>
            <a:r>
              <a:rPr lang="tr-TR" dirty="0" smtClean="0"/>
              <a:t>-</a:t>
            </a:r>
            <a:r>
              <a:rPr lang="tr-TR" dirty="0" err="1" smtClean="0"/>
              <a:t>band</a:t>
            </a:r>
            <a:r>
              <a:rPr lang="tr-TR" dirty="0" smtClean="0"/>
              <a:t>  </a:t>
            </a:r>
          </a:p>
          <a:p>
            <a:pPr algn="ctr">
              <a:lnSpc>
                <a:spcPts val="1400"/>
              </a:lnSpc>
            </a:pPr>
            <a:r>
              <a:rPr lang="tr-TR" dirty="0" err="1" smtClean="0"/>
              <a:t>Linearizer</a:t>
            </a:r>
            <a:endParaRPr lang="en-US" dirty="0"/>
          </a:p>
        </p:txBody>
      </p:sp>
      <p:sp>
        <p:nvSpPr>
          <p:cNvPr id="118" name="TextBox 117"/>
          <p:cNvSpPr txBox="1"/>
          <p:nvPr/>
        </p:nvSpPr>
        <p:spPr>
          <a:xfrm rot="16200000">
            <a:off x="111489" y="4101191"/>
            <a:ext cx="8515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tr-TR" dirty="0" smtClean="0"/>
              <a:t>X-</a:t>
            </a:r>
            <a:r>
              <a:rPr lang="tr-TR" dirty="0" err="1" smtClean="0"/>
              <a:t>band</a:t>
            </a:r>
            <a:endParaRPr lang="tr-TR" dirty="0"/>
          </a:p>
          <a:p>
            <a:pPr algn="ctr">
              <a:lnSpc>
                <a:spcPts val="1200"/>
              </a:lnSpc>
            </a:pPr>
            <a:r>
              <a:rPr lang="tr-TR" dirty="0" smtClean="0"/>
              <a:t> </a:t>
            </a:r>
            <a:r>
              <a:rPr lang="tr-TR" dirty="0" err="1" smtClean="0"/>
              <a:t>gun</a:t>
            </a:r>
            <a:endParaRPr lang="en-US" dirty="0"/>
          </a:p>
        </p:txBody>
      </p:sp>
      <p:sp>
        <p:nvSpPr>
          <p:cNvPr id="119" name="TextBox 118"/>
          <p:cNvSpPr txBox="1"/>
          <p:nvPr/>
        </p:nvSpPr>
        <p:spPr>
          <a:xfrm rot="16200000">
            <a:off x="548613" y="4016924"/>
            <a:ext cx="957313" cy="4514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400"/>
              </a:lnSpc>
            </a:pPr>
            <a:r>
              <a:rPr lang="tr-TR" dirty="0"/>
              <a:t>X</a:t>
            </a:r>
            <a:r>
              <a:rPr lang="tr-TR" dirty="0" smtClean="0"/>
              <a:t>-</a:t>
            </a:r>
            <a:r>
              <a:rPr lang="tr-TR" dirty="0" err="1" smtClean="0"/>
              <a:t>band</a:t>
            </a:r>
            <a:r>
              <a:rPr lang="tr-TR" dirty="0" smtClean="0"/>
              <a:t>  </a:t>
            </a:r>
          </a:p>
          <a:p>
            <a:pPr>
              <a:lnSpc>
                <a:spcPts val="1400"/>
              </a:lnSpc>
            </a:pPr>
            <a:r>
              <a:rPr lang="tr-TR" dirty="0" smtClean="0"/>
              <a:t>Booster</a:t>
            </a:r>
            <a:endParaRPr lang="en-US" dirty="0"/>
          </a:p>
        </p:txBody>
      </p:sp>
      <p:cxnSp>
        <p:nvCxnSpPr>
          <p:cNvPr id="122" name="Straight Arrow Connector 121"/>
          <p:cNvCxnSpPr>
            <a:endCxn id="8" idx="2"/>
          </p:cNvCxnSpPr>
          <p:nvPr/>
        </p:nvCxnSpPr>
        <p:spPr>
          <a:xfrm flipV="1">
            <a:off x="2293684" y="1965073"/>
            <a:ext cx="254" cy="32818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Arrow Connector 122"/>
          <p:cNvCxnSpPr>
            <a:endCxn id="75" idx="0"/>
          </p:cNvCxnSpPr>
          <p:nvPr/>
        </p:nvCxnSpPr>
        <p:spPr>
          <a:xfrm flipH="1">
            <a:off x="2291442" y="3073674"/>
            <a:ext cx="2242" cy="21466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TextBox 125"/>
          <p:cNvSpPr txBox="1"/>
          <p:nvPr/>
        </p:nvSpPr>
        <p:spPr>
          <a:xfrm rot="16200000">
            <a:off x="4551080" y="2372233"/>
            <a:ext cx="942886" cy="4514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tr-TR" dirty="0" smtClean="0"/>
              <a:t>S-</a:t>
            </a:r>
            <a:r>
              <a:rPr lang="tr-TR" dirty="0" err="1" smtClean="0"/>
              <a:t>band</a:t>
            </a:r>
            <a:r>
              <a:rPr lang="tr-TR" dirty="0" smtClean="0"/>
              <a:t>  </a:t>
            </a:r>
          </a:p>
          <a:p>
            <a:pPr algn="ctr">
              <a:lnSpc>
                <a:spcPts val="1400"/>
              </a:lnSpc>
            </a:pPr>
            <a:r>
              <a:rPr lang="tr-TR" dirty="0" smtClean="0"/>
              <a:t>TDS</a:t>
            </a:r>
            <a:endParaRPr lang="en-US" dirty="0"/>
          </a:p>
        </p:txBody>
      </p:sp>
      <p:cxnSp>
        <p:nvCxnSpPr>
          <p:cNvPr id="128" name="Straight Arrow Connector 127"/>
          <p:cNvCxnSpPr>
            <a:endCxn id="15" idx="3"/>
          </p:cNvCxnSpPr>
          <p:nvPr/>
        </p:nvCxnSpPr>
        <p:spPr>
          <a:xfrm flipV="1">
            <a:off x="4989062" y="1925571"/>
            <a:ext cx="20834" cy="327998"/>
          </a:xfrm>
          <a:prstGeom prst="straightConnector1">
            <a:avLst/>
          </a:prstGeom>
          <a:ln w="28575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/>
          <p:cNvCxnSpPr>
            <a:endCxn id="84" idx="0"/>
          </p:cNvCxnSpPr>
          <p:nvPr/>
        </p:nvCxnSpPr>
        <p:spPr>
          <a:xfrm>
            <a:off x="5005363" y="2922194"/>
            <a:ext cx="2037" cy="262386"/>
          </a:xfrm>
          <a:prstGeom prst="straightConnector1">
            <a:avLst/>
          </a:prstGeom>
          <a:ln w="28575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Arrow Connector 134"/>
          <p:cNvCxnSpPr>
            <a:stCxn id="126" idx="2"/>
            <a:endCxn id="17" idx="2"/>
          </p:cNvCxnSpPr>
          <p:nvPr/>
        </p:nvCxnSpPr>
        <p:spPr>
          <a:xfrm flipV="1">
            <a:off x="5248226" y="1925571"/>
            <a:ext cx="1333547" cy="672365"/>
          </a:xfrm>
          <a:prstGeom prst="straightConnector1">
            <a:avLst/>
          </a:prstGeom>
          <a:ln w="28575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Arrow Connector 138"/>
          <p:cNvCxnSpPr>
            <a:stCxn id="118" idx="3"/>
            <a:endCxn id="77" idx="2"/>
          </p:cNvCxnSpPr>
          <p:nvPr/>
        </p:nvCxnSpPr>
        <p:spPr>
          <a:xfrm flipV="1">
            <a:off x="537247" y="3495599"/>
            <a:ext cx="1277" cy="37989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Arrow Connector 143"/>
          <p:cNvCxnSpPr>
            <a:endCxn id="100" idx="0"/>
          </p:cNvCxnSpPr>
          <p:nvPr/>
        </p:nvCxnSpPr>
        <p:spPr>
          <a:xfrm>
            <a:off x="570322" y="4487028"/>
            <a:ext cx="22756" cy="364523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Arrow Connector 146"/>
          <p:cNvCxnSpPr/>
          <p:nvPr/>
        </p:nvCxnSpPr>
        <p:spPr>
          <a:xfrm>
            <a:off x="984548" y="4585759"/>
            <a:ext cx="35258" cy="270845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Arrow Connector 148"/>
          <p:cNvCxnSpPr>
            <a:endCxn id="76" idx="2"/>
          </p:cNvCxnSpPr>
          <p:nvPr/>
        </p:nvCxnSpPr>
        <p:spPr>
          <a:xfrm flipV="1">
            <a:off x="978142" y="3495599"/>
            <a:ext cx="6406" cy="379889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TextBox 151"/>
          <p:cNvSpPr txBox="1"/>
          <p:nvPr/>
        </p:nvSpPr>
        <p:spPr>
          <a:xfrm>
            <a:off x="1661712" y="5795889"/>
            <a:ext cx="2572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/>
              <a:t>All</a:t>
            </a:r>
            <a:r>
              <a:rPr lang="tr-TR" dirty="0" smtClean="0"/>
              <a:t> </a:t>
            </a:r>
            <a:r>
              <a:rPr lang="tr-TR" dirty="0" err="1" smtClean="0"/>
              <a:t>Linacs</a:t>
            </a:r>
            <a:r>
              <a:rPr lang="tr-TR" dirty="0" smtClean="0"/>
              <a:t> </a:t>
            </a:r>
            <a:r>
              <a:rPr lang="tr-TR" dirty="0" err="1" smtClean="0"/>
              <a:t>are</a:t>
            </a:r>
            <a:r>
              <a:rPr lang="tr-TR" dirty="0" smtClean="0"/>
              <a:t> X-</a:t>
            </a:r>
            <a:r>
              <a:rPr lang="tr-TR" dirty="0" err="1" smtClean="0"/>
              <a:t>Band</a:t>
            </a:r>
            <a:r>
              <a:rPr lang="tr-TR" dirty="0" smtClean="0"/>
              <a:t> 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12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err="1"/>
              <a:t>Electron</a:t>
            </a:r>
            <a:r>
              <a:rPr lang="tr-TR" dirty="0"/>
              <a:t> </a:t>
            </a:r>
            <a:r>
              <a:rPr lang="tr-TR" dirty="0" err="1"/>
              <a:t>Beam</a:t>
            </a:r>
            <a:r>
              <a:rPr lang="tr-TR" dirty="0"/>
              <a:t> </a:t>
            </a:r>
            <a:r>
              <a:rPr lang="tr-TR" dirty="0" err="1" smtClean="0"/>
              <a:t>Parameters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072993"/>
              </p:ext>
            </p:extLst>
          </p:nvPr>
        </p:nvGraphicFramePr>
        <p:xfrm>
          <a:off x="99694" y="1630251"/>
          <a:ext cx="8937626" cy="28143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60626"/>
                <a:gridCol w="1005840"/>
                <a:gridCol w="899160"/>
                <a:gridCol w="883920"/>
                <a:gridCol w="883920"/>
                <a:gridCol w="899160"/>
                <a:gridCol w="838200"/>
                <a:gridCol w="1066800"/>
              </a:tblGrid>
              <a:tr h="170692">
                <a:tc>
                  <a:txBody>
                    <a:bodyPr/>
                    <a:lstStyle/>
                    <a:p>
                      <a:pPr algn="l" fontAlgn="b"/>
                      <a:r>
                        <a:rPr lang="tr-TR" sz="1800" u="none" strike="noStrike" dirty="0" err="1">
                          <a:effectLst/>
                        </a:rPr>
                        <a:t>Parameter</a:t>
                      </a:r>
                      <a:endParaRPr lang="tr-T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800" u="none" strike="noStrike">
                          <a:effectLst/>
                        </a:rPr>
                        <a:t>Unit </a:t>
                      </a:r>
                      <a:endParaRPr lang="tr-TR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tr-TR" sz="1800" u="none" strike="noStrike" dirty="0" smtClean="0">
                          <a:effectLst/>
                        </a:rPr>
                        <a:t>HXR</a:t>
                      </a:r>
                      <a:r>
                        <a:rPr lang="tr-TR" sz="1800" u="none" strike="noStrike" dirty="0">
                          <a:effectLst/>
                        </a:rPr>
                        <a:t> </a:t>
                      </a:r>
                      <a:endParaRPr lang="tr-T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tr-TR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SXR</a:t>
                      </a:r>
                      <a:endParaRPr lang="tr-T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0692">
                <a:tc>
                  <a:txBody>
                    <a:bodyPr/>
                    <a:lstStyle/>
                    <a:p>
                      <a:pPr algn="l" fontAlgn="b"/>
                      <a:r>
                        <a:rPr lang="tr-TR" sz="1800" u="none" strike="noStrike">
                          <a:effectLst/>
                        </a:rPr>
                        <a:t>Beam Energy</a:t>
                      </a:r>
                      <a:endParaRPr lang="tr-T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800" u="none" strike="noStrike">
                          <a:effectLst/>
                        </a:rPr>
                        <a:t>GeV</a:t>
                      </a:r>
                      <a:endParaRPr lang="tr-T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800" u="none" strike="noStrike">
                          <a:effectLst/>
                        </a:rPr>
                        <a:t>5,5</a:t>
                      </a:r>
                      <a:endParaRPr lang="tr-T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800" u="none" strike="noStrike">
                          <a:effectLst/>
                        </a:rPr>
                        <a:t>3,9</a:t>
                      </a:r>
                      <a:endParaRPr lang="tr-T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800" u="none" strike="noStrike">
                          <a:effectLst/>
                        </a:rPr>
                        <a:t>2,75</a:t>
                      </a:r>
                      <a:endParaRPr lang="tr-T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800" u="none" strike="noStrike">
                          <a:effectLst/>
                        </a:rPr>
                        <a:t>1,95</a:t>
                      </a:r>
                      <a:endParaRPr lang="tr-T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800" u="none" strike="noStrike">
                          <a:effectLst/>
                        </a:rPr>
                        <a:t>1,37</a:t>
                      </a:r>
                      <a:endParaRPr lang="tr-T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800" u="none" strike="noStrike">
                          <a:effectLst/>
                        </a:rPr>
                        <a:t>0,97</a:t>
                      </a:r>
                      <a:endParaRPr lang="tr-T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692">
                <a:tc>
                  <a:txBody>
                    <a:bodyPr/>
                    <a:lstStyle/>
                    <a:p>
                      <a:pPr algn="l" fontAlgn="b"/>
                      <a:r>
                        <a:rPr lang="tr-TR" sz="1800" u="none" strike="noStrike">
                          <a:effectLst/>
                        </a:rPr>
                        <a:t>Photon Energy Range</a:t>
                      </a:r>
                      <a:endParaRPr lang="tr-T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800" u="none" strike="noStrike">
                          <a:effectLst/>
                        </a:rPr>
                        <a:t>keV</a:t>
                      </a:r>
                      <a:endParaRPr lang="tr-T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800" u="none" strike="noStrike">
                          <a:effectLst/>
                        </a:rPr>
                        <a:t>16 - 8</a:t>
                      </a:r>
                      <a:endParaRPr lang="tr-T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800" u="none" strike="noStrike">
                          <a:effectLst/>
                        </a:rPr>
                        <a:t>8 - 4</a:t>
                      </a:r>
                      <a:endParaRPr lang="tr-T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800" u="none" strike="noStrike">
                          <a:effectLst/>
                        </a:rPr>
                        <a:t>4 - 2</a:t>
                      </a:r>
                      <a:endParaRPr lang="tr-T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800" u="none" strike="noStrike">
                          <a:effectLst/>
                        </a:rPr>
                        <a:t>2 - 1</a:t>
                      </a:r>
                      <a:endParaRPr lang="tr-T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800" u="none" strike="noStrike">
                          <a:effectLst/>
                        </a:rPr>
                        <a:t>1 - 0.5</a:t>
                      </a:r>
                      <a:endParaRPr lang="tr-T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800" u="none" strike="noStrike">
                          <a:effectLst/>
                        </a:rPr>
                        <a:t>0.5 - 0.25</a:t>
                      </a:r>
                      <a:endParaRPr lang="tr-T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692">
                <a:tc>
                  <a:txBody>
                    <a:bodyPr/>
                    <a:lstStyle/>
                    <a:p>
                      <a:pPr algn="l" fontAlgn="b"/>
                      <a:r>
                        <a:rPr lang="tr-TR" sz="1800" u="none" strike="noStrike" dirty="0">
                          <a:effectLst/>
                        </a:rPr>
                        <a:t>Minimum </a:t>
                      </a:r>
                      <a:r>
                        <a:rPr lang="tr-TR" sz="1800" u="none" strike="noStrike" dirty="0" err="1">
                          <a:effectLst/>
                        </a:rPr>
                        <a:t>Peak</a:t>
                      </a:r>
                      <a:r>
                        <a:rPr lang="tr-TR" sz="1800" u="none" strike="noStrike" dirty="0">
                          <a:effectLst/>
                        </a:rPr>
                        <a:t> </a:t>
                      </a:r>
                      <a:r>
                        <a:rPr lang="tr-TR" sz="1800" u="none" strike="noStrike" dirty="0" err="1">
                          <a:effectLst/>
                        </a:rPr>
                        <a:t>Current</a:t>
                      </a:r>
                      <a:r>
                        <a:rPr lang="tr-TR" sz="1800" u="none" strike="noStrike" dirty="0">
                          <a:effectLst/>
                        </a:rPr>
                        <a:t> *</a:t>
                      </a:r>
                      <a:endParaRPr lang="tr-T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800" u="none" strike="noStrike">
                          <a:effectLst/>
                        </a:rPr>
                        <a:t>kA</a:t>
                      </a:r>
                      <a:endParaRPr lang="tr-T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800" u="none" strike="noStrike" dirty="0">
                          <a:effectLst/>
                        </a:rPr>
                        <a:t>5.0</a:t>
                      </a:r>
                      <a:endParaRPr lang="tr-T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800" u="none" strike="noStrike" dirty="0">
                          <a:effectLst/>
                        </a:rPr>
                        <a:t>2.5</a:t>
                      </a:r>
                      <a:endParaRPr lang="tr-T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800" u="none" strike="noStrike">
                          <a:effectLst/>
                        </a:rPr>
                        <a:t>1.5</a:t>
                      </a:r>
                      <a:endParaRPr lang="tr-T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800" u="none" strike="noStrike">
                          <a:effectLst/>
                        </a:rPr>
                        <a:t>0.925</a:t>
                      </a:r>
                      <a:endParaRPr lang="tr-T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800" u="none" strike="noStrike" dirty="0">
                          <a:effectLst/>
                        </a:rPr>
                        <a:t>0.65</a:t>
                      </a:r>
                      <a:endParaRPr lang="tr-T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800" u="none" strike="noStrike" dirty="0">
                          <a:effectLst/>
                        </a:rPr>
                        <a:t>0.35</a:t>
                      </a:r>
                      <a:endParaRPr lang="tr-T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692">
                <a:tc>
                  <a:txBody>
                    <a:bodyPr/>
                    <a:lstStyle/>
                    <a:p>
                      <a:pPr algn="l" fontAlgn="b"/>
                      <a:r>
                        <a:rPr lang="tr-TR" sz="1800" u="none" strike="noStrike">
                          <a:effectLst/>
                        </a:rPr>
                        <a:t>RMS Slice Energy Spread</a:t>
                      </a:r>
                      <a:endParaRPr lang="tr-T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800" u="none" strike="noStrike">
                          <a:effectLst/>
                        </a:rPr>
                        <a:t>%</a:t>
                      </a:r>
                      <a:endParaRPr lang="tr-T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800" u="none" strike="noStrike">
                          <a:effectLst/>
                        </a:rPr>
                        <a:t>0.01</a:t>
                      </a:r>
                      <a:endParaRPr lang="tr-T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800" u="none" strike="noStrike" dirty="0">
                          <a:effectLst/>
                        </a:rPr>
                        <a:t>0.014</a:t>
                      </a:r>
                      <a:endParaRPr lang="tr-T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800" u="none" strike="noStrike" dirty="0">
                          <a:effectLst/>
                        </a:rPr>
                        <a:t>0.02</a:t>
                      </a:r>
                      <a:endParaRPr lang="tr-T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800" u="none" strike="noStrike">
                          <a:effectLst/>
                        </a:rPr>
                        <a:t>0.028</a:t>
                      </a:r>
                      <a:endParaRPr lang="tr-T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800" u="none" strike="noStrike">
                          <a:effectLst/>
                        </a:rPr>
                        <a:t>0.04</a:t>
                      </a:r>
                      <a:endParaRPr lang="tr-T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800" u="none" strike="noStrike">
                          <a:effectLst/>
                        </a:rPr>
                        <a:t>0.056</a:t>
                      </a:r>
                      <a:endParaRPr lang="tr-T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692">
                <a:tc>
                  <a:txBody>
                    <a:bodyPr/>
                    <a:lstStyle/>
                    <a:p>
                      <a:pPr algn="l" fontAlgn="b"/>
                      <a:r>
                        <a:rPr lang="tr-TR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Peak</a:t>
                      </a:r>
                      <a:r>
                        <a:rPr lang="tr-TR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Current-1</a:t>
                      </a:r>
                      <a:endParaRPr lang="tr-T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</a:t>
                      </a:r>
                      <a:r>
                        <a:rPr lang="tr-TR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tr-TR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fs</a:t>
                      </a:r>
                      <a:endParaRPr lang="tr-T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75/15</a:t>
                      </a:r>
                      <a:endParaRPr lang="tr-T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75/30</a:t>
                      </a:r>
                      <a:endParaRPr lang="tr-T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75/50</a:t>
                      </a: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75/75</a:t>
                      </a:r>
                      <a:endParaRPr lang="tr-T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75/115</a:t>
                      </a: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75/200</a:t>
                      </a:r>
                      <a:endParaRPr lang="tr-T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692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Peak</a:t>
                      </a:r>
                      <a:r>
                        <a:rPr lang="tr-TR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Current-2</a:t>
                      </a:r>
                      <a:endParaRPr lang="tr-TR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</a:t>
                      </a:r>
                      <a:r>
                        <a:rPr lang="tr-TR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tr-TR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fs</a:t>
                      </a:r>
                      <a:endParaRPr lang="tr-T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50/10</a:t>
                      </a:r>
                      <a:endParaRPr lang="tr-T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50/20</a:t>
                      </a:r>
                      <a:endParaRPr lang="tr-T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50/30</a:t>
                      </a: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50/50</a:t>
                      </a:r>
                      <a:endParaRPr lang="tr-T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50/75</a:t>
                      </a: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50/75</a:t>
                      </a:r>
                      <a:endParaRPr lang="tr-T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692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Peak</a:t>
                      </a:r>
                      <a:r>
                        <a:rPr lang="tr-TR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tr-TR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Current</a:t>
                      </a:r>
                      <a:endParaRPr lang="tr-TR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</a:t>
                      </a:r>
                      <a:r>
                        <a:rPr lang="tr-TR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tr-TR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fs</a:t>
                      </a:r>
                      <a:endParaRPr lang="tr-T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tr-TR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75/15</a:t>
                      </a:r>
                      <a:endParaRPr lang="tr-T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tr-T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r-TR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tr-TR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75/50</a:t>
                      </a:r>
                      <a:endParaRPr lang="tr-T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r-TR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tr-T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/>
                </a:tc>
              </a:tr>
              <a:tr h="170692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Photon</a:t>
                      </a:r>
                      <a:r>
                        <a:rPr lang="tr-TR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tr-TR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Pulse</a:t>
                      </a:r>
                      <a:r>
                        <a:rPr lang="tr-TR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tr-TR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duration</a:t>
                      </a:r>
                      <a:endParaRPr lang="tr-TR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fs</a:t>
                      </a:r>
                      <a:endParaRPr lang="tr-T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tr-TR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0.1-15</a:t>
                      </a:r>
                      <a:endParaRPr lang="tr-T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tr-TR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1-50</a:t>
                      </a:r>
                      <a:endParaRPr lang="tr-T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0692">
                <a:tc>
                  <a:txBody>
                    <a:bodyPr/>
                    <a:lstStyle/>
                    <a:p>
                      <a:pPr algn="l" fontAlgn="b"/>
                      <a:r>
                        <a:rPr lang="tr-TR" sz="1800" u="none" strike="noStrike">
                          <a:effectLst/>
                        </a:rPr>
                        <a:t>Normalised Emittance</a:t>
                      </a:r>
                      <a:endParaRPr lang="tr-T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800" u="none" strike="noStrike">
                          <a:effectLst/>
                        </a:rPr>
                        <a:t>mm-mrad</a:t>
                      </a:r>
                      <a:endParaRPr lang="tr-T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tr-TR" sz="1800" u="none" strike="noStrike" dirty="0">
                          <a:effectLst/>
                        </a:rPr>
                        <a:t>0.2</a:t>
                      </a:r>
                      <a:endParaRPr lang="tr-T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366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err="1" smtClean="0"/>
              <a:t>Module</a:t>
            </a:r>
            <a:r>
              <a:rPr lang="tr-TR" dirty="0" smtClean="0"/>
              <a:t> </a:t>
            </a:r>
            <a:r>
              <a:rPr lang="tr-TR" dirty="0" err="1" smtClean="0"/>
              <a:t>layout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740" y="5044440"/>
            <a:ext cx="8938260" cy="1163003"/>
          </a:xfrm>
        </p:spPr>
        <p:txBody>
          <a:bodyPr/>
          <a:lstStyle/>
          <a:p>
            <a:r>
              <a:rPr lang="tr-TR" dirty="0" err="1" smtClean="0"/>
              <a:t>Low</a:t>
            </a:r>
            <a:r>
              <a:rPr lang="tr-TR" dirty="0" smtClean="0"/>
              <a:t> </a:t>
            </a:r>
            <a:r>
              <a:rPr lang="tr-TR" dirty="0" err="1" smtClean="0"/>
              <a:t>energy</a:t>
            </a:r>
            <a:r>
              <a:rPr lang="tr-TR" dirty="0" smtClean="0"/>
              <a:t> </a:t>
            </a:r>
            <a:r>
              <a:rPr lang="tr-TR" dirty="0" err="1" smtClean="0"/>
              <a:t>Hig</a:t>
            </a:r>
            <a:r>
              <a:rPr lang="tr-TR" dirty="0" smtClean="0"/>
              <a:t> </a:t>
            </a:r>
            <a:r>
              <a:rPr lang="tr-TR" dirty="0" err="1" smtClean="0"/>
              <a:t>rep</a:t>
            </a:r>
            <a:r>
              <a:rPr lang="tr-TR" dirty="0" smtClean="0"/>
              <a:t>-rate </a:t>
            </a:r>
            <a:r>
              <a:rPr lang="tr-TR" dirty="0" err="1" smtClean="0"/>
              <a:t>case</a:t>
            </a:r>
            <a:r>
              <a:rPr lang="tr-TR" dirty="0" smtClean="0"/>
              <a:t> is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worst</a:t>
            </a:r>
            <a:r>
              <a:rPr lang="tr-TR" dirty="0" smtClean="0"/>
              <a:t> </a:t>
            </a:r>
            <a:r>
              <a:rPr lang="tr-TR" dirty="0" err="1" smtClean="0"/>
              <a:t>case</a:t>
            </a:r>
            <a:r>
              <a:rPr lang="tr-TR" dirty="0" smtClean="0"/>
              <a:t>.. 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446414" y="1950722"/>
            <a:ext cx="8500636" cy="426719"/>
            <a:chOff x="1234494" y="1654054"/>
            <a:chExt cx="7355973" cy="280575"/>
          </a:xfrm>
        </p:grpSpPr>
        <p:sp>
          <p:nvSpPr>
            <p:cNvPr id="8" name="Freeform 7"/>
            <p:cNvSpPr/>
            <p:nvPr/>
          </p:nvSpPr>
          <p:spPr>
            <a:xfrm>
              <a:off x="3673349" y="1721867"/>
              <a:ext cx="392539" cy="116840"/>
            </a:xfrm>
            <a:custGeom>
              <a:avLst/>
              <a:gdLst>
                <a:gd name="connsiteX0" fmla="*/ 0 w 381000"/>
                <a:gd name="connsiteY0" fmla="*/ 116840 h 116840"/>
                <a:gd name="connsiteX1" fmla="*/ 76200 w 381000"/>
                <a:gd name="connsiteY1" fmla="*/ 116840 h 116840"/>
                <a:gd name="connsiteX2" fmla="*/ 193040 w 381000"/>
                <a:gd name="connsiteY2" fmla="*/ 0 h 116840"/>
                <a:gd name="connsiteX3" fmla="*/ 289560 w 381000"/>
                <a:gd name="connsiteY3" fmla="*/ 96520 h 116840"/>
                <a:gd name="connsiteX4" fmla="*/ 381000 w 381000"/>
                <a:gd name="connsiteY4" fmla="*/ 96520 h 116840"/>
                <a:gd name="connsiteX0" fmla="*/ 0 w 381000"/>
                <a:gd name="connsiteY0" fmla="*/ 116840 h 117814"/>
                <a:gd name="connsiteX1" fmla="*/ 76200 w 381000"/>
                <a:gd name="connsiteY1" fmla="*/ 116840 h 117814"/>
                <a:gd name="connsiteX2" fmla="*/ 193040 w 381000"/>
                <a:gd name="connsiteY2" fmla="*/ 0 h 117814"/>
                <a:gd name="connsiteX3" fmla="*/ 296154 w 381000"/>
                <a:gd name="connsiteY3" fmla="*/ 117814 h 117814"/>
                <a:gd name="connsiteX4" fmla="*/ 381000 w 381000"/>
                <a:gd name="connsiteY4" fmla="*/ 96520 h 117814"/>
                <a:gd name="connsiteX0" fmla="*/ 0 w 392539"/>
                <a:gd name="connsiteY0" fmla="*/ 116840 h 117814"/>
                <a:gd name="connsiteX1" fmla="*/ 76200 w 392539"/>
                <a:gd name="connsiteY1" fmla="*/ 116840 h 117814"/>
                <a:gd name="connsiteX2" fmla="*/ 193040 w 392539"/>
                <a:gd name="connsiteY2" fmla="*/ 0 h 117814"/>
                <a:gd name="connsiteX3" fmla="*/ 296154 w 392539"/>
                <a:gd name="connsiteY3" fmla="*/ 117814 h 117814"/>
                <a:gd name="connsiteX4" fmla="*/ 392539 w 392539"/>
                <a:gd name="connsiteY4" fmla="*/ 114056 h 117814"/>
                <a:gd name="connsiteX0" fmla="*/ 0 w 392539"/>
                <a:gd name="connsiteY0" fmla="*/ 116840 h 116840"/>
                <a:gd name="connsiteX1" fmla="*/ 76200 w 392539"/>
                <a:gd name="connsiteY1" fmla="*/ 116840 h 116840"/>
                <a:gd name="connsiteX2" fmla="*/ 193040 w 392539"/>
                <a:gd name="connsiteY2" fmla="*/ 0 h 116840"/>
                <a:gd name="connsiteX3" fmla="*/ 292857 w 392539"/>
                <a:gd name="connsiteY3" fmla="*/ 111551 h 116840"/>
                <a:gd name="connsiteX4" fmla="*/ 392539 w 392539"/>
                <a:gd name="connsiteY4" fmla="*/ 114056 h 116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2539" h="116840">
                  <a:moveTo>
                    <a:pt x="0" y="116840"/>
                  </a:moveTo>
                  <a:lnTo>
                    <a:pt x="76200" y="116840"/>
                  </a:lnTo>
                  <a:lnTo>
                    <a:pt x="193040" y="0"/>
                  </a:lnTo>
                  <a:lnTo>
                    <a:pt x="292857" y="111551"/>
                  </a:lnTo>
                  <a:lnTo>
                    <a:pt x="392539" y="114056"/>
                  </a:lnTo>
                </a:path>
              </a:pathLst>
            </a:cu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 flipH="1">
              <a:off x="1234494" y="1833699"/>
              <a:ext cx="1233424" cy="3048"/>
            </a:xfrm>
            <a:prstGeom prst="line">
              <a:avLst/>
            </a:prstGeom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1234494" y="1719755"/>
              <a:ext cx="786384" cy="207264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r-TR" dirty="0" smtClean="0"/>
                <a:t>Linac0</a:t>
              </a:r>
              <a:endParaRPr lang="en-US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183130" y="1719755"/>
              <a:ext cx="221616" cy="207264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Straight Connector 14"/>
            <p:cNvCxnSpPr>
              <a:stCxn id="8" idx="0"/>
              <a:endCxn id="31" idx="4"/>
            </p:cNvCxnSpPr>
            <p:nvPr/>
          </p:nvCxnSpPr>
          <p:spPr>
            <a:xfrm flipH="1" flipV="1">
              <a:off x="2855882" y="1826454"/>
              <a:ext cx="817467" cy="12253"/>
            </a:xfrm>
            <a:prstGeom prst="line">
              <a:avLst/>
            </a:prstGeom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/>
            <p:cNvSpPr/>
            <p:nvPr/>
          </p:nvSpPr>
          <p:spPr>
            <a:xfrm>
              <a:off x="2943606" y="1712125"/>
              <a:ext cx="714502" cy="222504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r-TR" sz="1400" dirty="0" smtClean="0"/>
                <a:t>Linac1</a:t>
              </a:r>
              <a:endParaRPr lang="en-US" sz="1400" dirty="0"/>
            </a:p>
          </p:txBody>
        </p:sp>
        <p:cxnSp>
          <p:nvCxnSpPr>
            <p:cNvPr id="17" name="Straight Connector 16"/>
            <p:cNvCxnSpPr>
              <a:endCxn id="8" idx="4"/>
            </p:cNvCxnSpPr>
            <p:nvPr/>
          </p:nvCxnSpPr>
          <p:spPr>
            <a:xfrm flipH="1">
              <a:off x="4065888" y="1802513"/>
              <a:ext cx="2918729" cy="33410"/>
            </a:xfrm>
            <a:prstGeom prst="line">
              <a:avLst/>
            </a:prstGeom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/>
            <p:cNvSpPr/>
            <p:nvPr/>
          </p:nvSpPr>
          <p:spPr>
            <a:xfrm>
              <a:off x="4078859" y="1704723"/>
              <a:ext cx="714502" cy="222504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r-TR" sz="1400" dirty="0" smtClean="0"/>
                <a:t>Linac2</a:t>
              </a:r>
              <a:endParaRPr lang="en-US" sz="1400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532498" y="1703067"/>
              <a:ext cx="1074867" cy="222504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r-TR" sz="1400" dirty="0" smtClean="0"/>
                <a:t>Linac3</a:t>
              </a:r>
              <a:endParaRPr lang="en-US" sz="1400" dirty="0"/>
            </a:p>
          </p:txBody>
        </p:sp>
        <p:sp>
          <p:nvSpPr>
            <p:cNvPr id="20" name="Isosceles Triangle 19"/>
            <p:cNvSpPr/>
            <p:nvPr/>
          </p:nvSpPr>
          <p:spPr>
            <a:xfrm>
              <a:off x="6707059" y="1654054"/>
              <a:ext cx="314960" cy="271517"/>
            </a:xfrm>
            <a:prstGeom prst="triangle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Isosceles Triangle 20"/>
            <p:cNvSpPr/>
            <p:nvPr/>
          </p:nvSpPr>
          <p:spPr>
            <a:xfrm>
              <a:off x="4852416" y="1654054"/>
              <a:ext cx="314960" cy="271517"/>
            </a:xfrm>
            <a:prstGeom prst="triangle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7510584" y="1694414"/>
              <a:ext cx="1079883" cy="22250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r-TR" sz="1400" dirty="0" smtClean="0"/>
                <a:t>H/S XR</a:t>
              </a:r>
              <a:endParaRPr lang="en-US" sz="1400" dirty="0"/>
            </a:p>
          </p:txBody>
        </p:sp>
        <p:cxnSp>
          <p:nvCxnSpPr>
            <p:cNvPr id="26" name="Straight Connector 25"/>
            <p:cNvCxnSpPr>
              <a:stCxn id="33" idx="4"/>
              <a:endCxn id="24" idx="1"/>
            </p:cNvCxnSpPr>
            <p:nvPr/>
          </p:nvCxnSpPr>
          <p:spPr>
            <a:xfrm>
              <a:off x="7373204" y="1804969"/>
              <a:ext cx="137379" cy="696"/>
            </a:xfrm>
            <a:prstGeom prst="line">
              <a:avLst/>
            </a:prstGeom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Freeform 30"/>
          <p:cNvSpPr/>
          <p:nvPr/>
        </p:nvSpPr>
        <p:spPr>
          <a:xfrm>
            <a:off x="1866484" y="2039456"/>
            <a:ext cx="453622" cy="177699"/>
          </a:xfrm>
          <a:custGeom>
            <a:avLst/>
            <a:gdLst>
              <a:gd name="connsiteX0" fmla="*/ 0 w 381000"/>
              <a:gd name="connsiteY0" fmla="*/ 116840 h 116840"/>
              <a:gd name="connsiteX1" fmla="*/ 76200 w 381000"/>
              <a:gd name="connsiteY1" fmla="*/ 116840 h 116840"/>
              <a:gd name="connsiteX2" fmla="*/ 193040 w 381000"/>
              <a:gd name="connsiteY2" fmla="*/ 0 h 116840"/>
              <a:gd name="connsiteX3" fmla="*/ 289560 w 381000"/>
              <a:gd name="connsiteY3" fmla="*/ 96520 h 116840"/>
              <a:gd name="connsiteX4" fmla="*/ 381000 w 381000"/>
              <a:gd name="connsiteY4" fmla="*/ 96520 h 116840"/>
              <a:gd name="connsiteX0" fmla="*/ 0 w 381000"/>
              <a:gd name="connsiteY0" fmla="*/ 116840 h 117814"/>
              <a:gd name="connsiteX1" fmla="*/ 76200 w 381000"/>
              <a:gd name="connsiteY1" fmla="*/ 116840 h 117814"/>
              <a:gd name="connsiteX2" fmla="*/ 193040 w 381000"/>
              <a:gd name="connsiteY2" fmla="*/ 0 h 117814"/>
              <a:gd name="connsiteX3" fmla="*/ 296154 w 381000"/>
              <a:gd name="connsiteY3" fmla="*/ 117814 h 117814"/>
              <a:gd name="connsiteX4" fmla="*/ 381000 w 381000"/>
              <a:gd name="connsiteY4" fmla="*/ 96520 h 117814"/>
              <a:gd name="connsiteX0" fmla="*/ 0 w 392539"/>
              <a:gd name="connsiteY0" fmla="*/ 116840 h 117814"/>
              <a:gd name="connsiteX1" fmla="*/ 76200 w 392539"/>
              <a:gd name="connsiteY1" fmla="*/ 116840 h 117814"/>
              <a:gd name="connsiteX2" fmla="*/ 193040 w 392539"/>
              <a:gd name="connsiteY2" fmla="*/ 0 h 117814"/>
              <a:gd name="connsiteX3" fmla="*/ 296154 w 392539"/>
              <a:gd name="connsiteY3" fmla="*/ 117814 h 117814"/>
              <a:gd name="connsiteX4" fmla="*/ 392539 w 392539"/>
              <a:gd name="connsiteY4" fmla="*/ 114056 h 117814"/>
              <a:gd name="connsiteX0" fmla="*/ 0 w 392539"/>
              <a:gd name="connsiteY0" fmla="*/ 116840 h 116840"/>
              <a:gd name="connsiteX1" fmla="*/ 76200 w 392539"/>
              <a:gd name="connsiteY1" fmla="*/ 116840 h 116840"/>
              <a:gd name="connsiteX2" fmla="*/ 193040 w 392539"/>
              <a:gd name="connsiteY2" fmla="*/ 0 h 116840"/>
              <a:gd name="connsiteX3" fmla="*/ 292857 w 392539"/>
              <a:gd name="connsiteY3" fmla="*/ 111551 h 116840"/>
              <a:gd name="connsiteX4" fmla="*/ 392539 w 392539"/>
              <a:gd name="connsiteY4" fmla="*/ 114056 h 116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2539" h="116840">
                <a:moveTo>
                  <a:pt x="0" y="116840"/>
                </a:moveTo>
                <a:lnTo>
                  <a:pt x="76200" y="116840"/>
                </a:lnTo>
                <a:lnTo>
                  <a:pt x="193040" y="0"/>
                </a:lnTo>
                <a:lnTo>
                  <a:pt x="292857" y="111551"/>
                </a:lnTo>
                <a:lnTo>
                  <a:pt x="392539" y="114056"/>
                </a:lnTo>
              </a:path>
            </a:pathLst>
          </a:cu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7086747" y="2006780"/>
            <a:ext cx="453622" cy="177699"/>
          </a:xfrm>
          <a:custGeom>
            <a:avLst/>
            <a:gdLst>
              <a:gd name="connsiteX0" fmla="*/ 0 w 381000"/>
              <a:gd name="connsiteY0" fmla="*/ 116840 h 116840"/>
              <a:gd name="connsiteX1" fmla="*/ 76200 w 381000"/>
              <a:gd name="connsiteY1" fmla="*/ 116840 h 116840"/>
              <a:gd name="connsiteX2" fmla="*/ 193040 w 381000"/>
              <a:gd name="connsiteY2" fmla="*/ 0 h 116840"/>
              <a:gd name="connsiteX3" fmla="*/ 289560 w 381000"/>
              <a:gd name="connsiteY3" fmla="*/ 96520 h 116840"/>
              <a:gd name="connsiteX4" fmla="*/ 381000 w 381000"/>
              <a:gd name="connsiteY4" fmla="*/ 96520 h 116840"/>
              <a:gd name="connsiteX0" fmla="*/ 0 w 381000"/>
              <a:gd name="connsiteY0" fmla="*/ 116840 h 117814"/>
              <a:gd name="connsiteX1" fmla="*/ 76200 w 381000"/>
              <a:gd name="connsiteY1" fmla="*/ 116840 h 117814"/>
              <a:gd name="connsiteX2" fmla="*/ 193040 w 381000"/>
              <a:gd name="connsiteY2" fmla="*/ 0 h 117814"/>
              <a:gd name="connsiteX3" fmla="*/ 296154 w 381000"/>
              <a:gd name="connsiteY3" fmla="*/ 117814 h 117814"/>
              <a:gd name="connsiteX4" fmla="*/ 381000 w 381000"/>
              <a:gd name="connsiteY4" fmla="*/ 96520 h 117814"/>
              <a:gd name="connsiteX0" fmla="*/ 0 w 392539"/>
              <a:gd name="connsiteY0" fmla="*/ 116840 h 117814"/>
              <a:gd name="connsiteX1" fmla="*/ 76200 w 392539"/>
              <a:gd name="connsiteY1" fmla="*/ 116840 h 117814"/>
              <a:gd name="connsiteX2" fmla="*/ 193040 w 392539"/>
              <a:gd name="connsiteY2" fmla="*/ 0 h 117814"/>
              <a:gd name="connsiteX3" fmla="*/ 296154 w 392539"/>
              <a:gd name="connsiteY3" fmla="*/ 117814 h 117814"/>
              <a:gd name="connsiteX4" fmla="*/ 392539 w 392539"/>
              <a:gd name="connsiteY4" fmla="*/ 114056 h 117814"/>
              <a:gd name="connsiteX0" fmla="*/ 0 w 392539"/>
              <a:gd name="connsiteY0" fmla="*/ 116840 h 116840"/>
              <a:gd name="connsiteX1" fmla="*/ 76200 w 392539"/>
              <a:gd name="connsiteY1" fmla="*/ 116840 h 116840"/>
              <a:gd name="connsiteX2" fmla="*/ 193040 w 392539"/>
              <a:gd name="connsiteY2" fmla="*/ 0 h 116840"/>
              <a:gd name="connsiteX3" fmla="*/ 292857 w 392539"/>
              <a:gd name="connsiteY3" fmla="*/ 111551 h 116840"/>
              <a:gd name="connsiteX4" fmla="*/ 392539 w 392539"/>
              <a:gd name="connsiteY4" fmla="*/ 114056 h 116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2539" h="116840">
                <a:moveTo>
                  <a:pt x="0" y="116840"/>
                </a:moveTo>
                <a:lnTo>
                  <a:pt x="76200" y="116840"/>
                </a:lnTo>
                <a:lnTo>
                  <a:pt x="193040" y="0"/>
                </a:lnTo>
                <a:lnTo>
                  <a:pt x="292857" y="111551"/>
                </a:lnTo>
                <a:lnTo>
                  <a:pt x="392539" y="114056"/>
                </a:lnTo>
              </a:path>
            </a:pathLst>
          </a:cu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607243" y="2401869"/>
            <a:ext cx="747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4-cav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2418479" y="2401869"/>
            <a:ext cx="8462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16-cav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3781022" y="2401869"/>
            <a:ext cx="8462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8-cav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5711601" y="2424143"/>
            <a:ext cx="8462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68-cav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1519249" y="2848559"/>
            <a:ext cx="1174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~300 </a:t>
            </a:r>
            <a:r>
              <a:rPr lang="tr-TR" dirty="0" err="1" smtClean="0"/>
              <a:t>MeV</a:t>
            </a:r>
            <a:endParaRPr lang="en-US" dirty="0"/>
          </a:p>
        </p:txBody>
      </p:sp>
      <p:cxnSp>
        <p:nvCxnSpPr>
          <p:cNvPr id="42" name="Straight Arrow Connector 41"/>
          <p:cNvCxnSpPr>
            <a:stCxn id="40" idx="0"/>
          </p:cNvCxnSpPr>
          <p:nvPr/>
        </p:nvCxnSpPr>
        <p:spPr>
          <a:xfrm flipH="1" flipV="1">
            <a:off x="2036172" y="2401869"/>
            <a:ext cx="70414" cy="44669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3076229" y="2841364"/>
            <a:ext cx="886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~1 </a:t>
            </a:r>
            <a:r>
              <a:rPr lang="tr-TR" dirty="0" err="1" smtClean="0"/>
              <a:t>GeV</a:t>
            </a:r>
            <a:endParaRPr lang="en-US" dirty="0"/>
          </a:p>
        </p:txBody>
      </p:sp>
      <p:cxnSp>
        <p:nvCxnSpPr>
          <p:cNvPr id="46" name="Straight Arrow Connector 45"/>
          <p:cNvCxnSpPr>
            <a:stCxn id="45" idx="0"/>
          </p:cNvCxnSpPr>
          <p:nvPr/>
        </p:nvCxnSpPr>
        <p:spPr>
          <a:xfrm flipH="1" flipV="1">
            <a:off x="3486902" y="2401869"/>
            <a:ext cx="32413" cy="43949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6493142" y="751273"/>
            <a:ext cx="10472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1-2 </a:t>
            </a:r>
            <a:r>
              <a:rPr lang="tr-TR" dirty="0" err="1" smtClean="0">
                <a:solidFill>
                  <a:srgbClr val="FF0000"/>
                </a:solidFill>
              </a:rPr>
              <a:t>GeV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53" name="Straight Arrow Connector 52"/>
          <p:cNvCxnSpPr/>
          <p:nvPr/>
        </p:nvCxnSpPr>
        <p:spPr>
          <a:xfrm flipH="1">
            <a:off x="6655357" y="1169967"/>
            <a:ext cx="212803" cy="36933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Freeform 57"/>
          <p:cNvSpPr/>
          <p:nvPr/>
        </p:nvSpPr>
        <p:spPr>
          <a:xfrm>
            <a:off x="4919472" y="1542288"/>
            <a:ext cx="981456" cy="664464"/>
          </a:xfrm>
          <a:custGeom>
            <a:avLst/>
            <a:gdLst>
              <a:gd name="connsiteX0" fmla="*/ 0 w 981456"/>
              <a:gd name="connsiteY0" fmla="*/ 664464 h 664464"/>
              <a:gd name="connsiteX1" fmla="*/ 664464 w 981456"/>
              <a:gd name="connsiteY1" fmla="*/ 0 h 664464"/>
              <a:gd name="connsiteX2" fmla="*/ 981456 w 981456"/>
              <a:gd name="connsiteY2" fmla="*/ 0 h 664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81456" h="664464">
                <a:moveTo>
                  <a:pt x="0" y="664464"/>
                </a:moveTo>
                <a:lnTo>
                  <a:pt x="664464" y="0"/>
                </a:lnTo>
                <a:lnTo>
                  <a:pt x="981456" y="0"/>
                </a:lnTo>
              </a:path>
            </a:pathLst>
          </a:cu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/>
          <p:cNvSpPr txBox="1"/>
          <p:nvPr/>
        </p:nvSpPr>
        <p:spPr>
          <a:xfrm>
            <a:off x="5748109" y="985301"/>
            <a:ext cx="8462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8-cav</a:t>
            </a:r>
            <a:endParaRPr lang="en-US" dirty="0"/>
          </a:p>
        </p:txBody>
      </p:sp>
      <p:sp>
        <p:nvSpPr>
          <p:cNvPr id="56" name="Rectangle 55"/>
          <p:cNvSpPr/>
          <p:nvPr/>
        </p:nvSpPr>
        <p:spPr>
          <a:xfrm>
            <a:off x="5737112" y="1370099"/>
            <a:ext cx="825686" cy="338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1400" dirty="0" smtClean="0"/>
              <a:t>Linac4</a:t>
            </a:r>
            <a:endParaRPr lang="en-US" sz="1400" dirty="0"/>
          </a:p>
        </p:txBody>
      </p:sp>
      <p:sp>
        <p:nvSpPr>
          <p:cNvPr id="64" name="TextBox 63"/>
          <p:cNvSpPr txBox="1"/>
          <p:nvPr/>
        </p:nvSpPr>
        <p:spPr>
          <a:xfrm>
            <a:off x="5769486" y="2861542"/>
            <a:ext cx="1627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2.75-5.5 </a:t>
            </a:r>
            <a:r>
              <a:rPr lang="tr-TR" dirty="0" err="1" smtClean="0">
                <a:solidFill>
                  <a:srgbClr val="FF0000"/>
                </a:solidFill>
              </a:rPr>
              <a:t>GeV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65" name="Straight Arrow Connector 64"/>
          <p:cNvCxnSpPr>
            <a:stCxn id="64" idx="0"/>
          </p:cNvCxnSpPr>
          <p:nvPr/>
        </p:nvCxnSpPr>
        <p:spPr>
          <a:xfrm flipV="1">
            <a:off x="6583458" y="2426987"/>
            <a:ext cx="187108" cy="43455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7422988" y="2677346"/>
            <a:ext cx="1550939" cy="646331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tr-TR" dirty="0" err="1" smtClean="0">
                <a:solidFill>
                  <a:srgbClr val="FF0000"/>
                </a:solidFill>
              </a:rPr>
              <a:t>Hig</a:t>
            </a:r>
            <a:r>
              <a:rPr lang="tr-TR" dirty="0" smtClean="0">
                <a:solidFill>
                  <a:srgbClr val="FF0000"/>
                </a:solidFill>
              </a:rPr>
              <a:t> </a:t>
            </a:r>
            <a:r>
              <a:rPr lang="tr-TR" dirty="0" err="1" smtClean="0">
                <a:solidFill>
                  <a:srgbClr val="FF0000"/>
                </a:solidFill>
              </a:rPr>
              <a:t>reprate</a:t>
            </a:r>
            <a:r>
              <a:rPr lang="tr-TR" dirty="0" smtClean="0">
                <a:solidFill>
                  <a:srgbClr val="FF0000"/>
                </a:solidFill>
              </a:rPr>
              <a:t> </a:t>
            </a:r>
            <a:r>
              <a:rPr lang="tr-TR" dirty="0" err="1" smtClean="0">
                <a:solidFill>
                  <a:srgbClr val="FF0000"/>
                </a:solidFill>
              </a:rPr>
              <a:t>case</a:t>
            </a:r>
            <a:r>
              <a:rPr lang="tr-TR" dirty="0" smtClean="0">
                <a:solidFill>
                  <a:srgbClr val="FF0000"/>
                </a:solidFill>
              </a:rPr>
              <a:t> 1-2 </a:t>
            </a:r>
            <a:r>
              <a:rPr lang="tr-TR" dirty="0" err="1" smtClean="0">
                <a:solidFill>
                  <a:srgbClr val="FF0000"/>
                </a:solidFill>
              </a:rPr>
              <a:t>GeV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69" name="Straight Arrow Connector 68"/>
          <p:cNvCxnSpPr/>
          <p:nvPr/>
        </p:nvCxnSpPr>
        <p:spPr>
          <a:xfrm flipH="1" flipV="1">
            <a:off x="7002684" y="2492680"/>
            <a:ext cx="420304" cy="278521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250648" y="3584655"/>
            <a:ext cx="1420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 smtClean="0"/>
              <a:t>1-str </a:t>
            </a:r>
            <a:r>
              <a:rPr lang="tr-TR" dirty="0" err="1" smtClean="0"/>
              <a:t>beween</a:t>
            </a:r>
            <a:r>
              <a:rPr lang="tr-TR" dirty="0" smtClean="0"/>
              <a:t> </a:t>
            </a:r>
            <a:r>
              <a:rPr lang="tr-TR" dirty="0" err="1" smtClean="0"/>
              <a:t>quads</a:t>
            </a:r>
            <a:endParaRPr lang="en-US" dirty="0"/>
          </a:p>
        </p:txBody>
      </p:sp>
      <p:cxnSp>
        <p:nvCxnSpPr>
          <p:cNvPr id="77" name="Straight Arrow Connector 76"/>
          <p:cNvCxnSpPr>
            <a:stCxn id="75" idx="0"/>
          </p:cNvCxnSpPr>
          <p:nvPr/>
        </p:nvCxnSpPr>
        <p:spPr>
          <a:xfrm flipH="1" flipV="1">
            <a:off x="900790" y="2859979"/>
            <a:ext cx="59893" cy="72467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2175041" y="3614752"/>
            <a:ext cx="1420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 smtClean="0"/>
              <a:t>2-str </a:t>
            </a:r>
            <a:r>
              <a:rPr lang="tr-TR" dirty="0" err="1" smtClean="0"/>
              <a:t>beween</a:t>
            </a:r>
            <a:r>
              <a:rPr lang="tr-TR" dirty="0" smtClean="0"/>
              <a:t> </a:t>
            </a:r>
            <a:r>
              <a:rPr lang="tr-TR" dirty="0" err="1" smtClean="0"/>
              <a:t>quads</a:t>
            </a:r>
            <a:endParaRPr lang="en-US" dirty="0"/>
          </a:p>
        </p:txBody>
      </p:sp>
      <p:cxnSp>
        <p:nvCxnSpPr>
          <p:cNvPr id="79" name="Straight Arrow Connector 78"/>
          <p:cNvCxnSpPr>
            <a:stCxn id="78" idx="0"/>
          </p:cNvCxnSpPr>
          <p:nvPr/>
        </p:nvCxnSpPr>
        <p:spPr>
          <a:xfrm flipH="1" flipV="1">
            <a:off x="2825183" y="2890076"/>
            <a:ext cx="59893" cy="72467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3715343" y="3663034"/>
            <a:ext cx="1420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 smtClean="0"/>
              <a:t>2-str </a:t>
            </a:r>
            <a:r>
              <a:rPr lang="tr-TR" dirty="0" err="1" smtClean="0"/>
              <a:t>beween</a:t>
            </a:r>
            <a:r>
              <a:rPr lang="tr-TR" dirty="0" smtClean="0"/>
              <a:t> </a:t>
            </a:r>
            <a:r>
              <a:rPr lang="tr-TR" dirty="0" err="1" smtClean="0"/>
              <a:t>quads</a:t>
            </a:r>
            <a:endParaRPr lang="en-US" dirty="0"/>
          </a:p>
        </p:txBody>
      </p:sp>
      <p:cxnSp>
        <p:nvCxnSpPr>
          <p:cNvPr id="81" name="Straight Arrow Connector 80"/>
          <p:cNvCxnSpPr>
            <a:stCxn id="80" idx="0"/>
          </p:cNvCxnSpPr>
          <p:nvPr/>
        </p:nvCxnSpPr>
        <p:spPr>
          <a:xfrm flipH="1" flipV="1">
            <a:off x="4365485" y="2938358"/>
            <a:ext cx="59893" cy="72467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5582614" y="3710087"/>
            <a:ext cx="1420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 smtClean="0"/>
              <a:t>4-str </a:t>
            </a:r>
            <a:r>
              <a:rPr lang="tr-TR" dirty="0" err="1" smtClean="0"/>
              <a:t>beween</a:t>
            </a:r>
            <a:r>
              <a:rPr lang="tr-TR" dirty="0" smtClean="0"/>
              <a:t> </a:t>
            </a:r>
            <a:r>
              <a:rPr lang="tr-TR" dirty="0" err="1" smtClean="0"/>
              <a:t>quads</a:t>
            </a:r>
            <a:endParaRPr lang="en-US" dirty="0"/>
          </a:p>
        </p:txBody>
      </p:sp>
      <p:cxnSp>
        <p:nvCxnSpPr>
          <p:cNvPr id="83" name="Straight Arrow Connector 82"/>
          <p:cNvCxnSpPr>
            <a:stCxn id="82" idx="0"/>
          </p:cNvCxnSpPr>
          <p:nvPr/>
        </p:nvCxnSpPr>
        <p:spPr>
          <a:xfrm flipH="1" flipV="1">
            <a:off x="6232464" y="3228030"/>
            <a:ext cx="60185" cy="48205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3655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8" grpId="0"/>
      <p:bldP spid="80" grpId="0"/>
      <p:bldP spid="8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Line 1"/>
          <p:cNvSpPr>
            <a:spLocks noChangeShapeType="1"/>
          </p:cNvSpPr>
          <p:nvPr/>
        </p:nvSpPr>
        <p:spPr bwMode="auto">
          <a:xfrm flipV="1">
            <a:off x="2137680" y="1442232"/>
            <a:ext cx="5724000" cy="11882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  <a:effectLst/>
        </p:spPr>
        <p:txBody>
          <a:bodyPr lIns="62209" tIns="31105" rIns="62209" bIns="31105"/>
          <a:lstStyle/>
          <a:p>
            <a:endParaRPr lang="tr-TR" sz="135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949401" y="75492"/>
            <a:ext cx="6171120" cy="505493"/>
          </a:xfrm>
          <a:ln/>
        </p:spPr>
        <p:txBody>
          <a:bodyPr vert="horz" lIns="62209" tIns="31105" rIns="62209" bIns="31105" rtlCol="0" anchor="ctr">
            <a:normAutofit fontScale="90000"/>
          </a:bodyPr>
          <a:lstStyle/>
          <a:p>
            <a:pPr>
              <a:tabLst>
                <a:tab pos="492488" algn="l"/>
                <a:tab pos="984974" algn="l"/>
                <a:tab pos="1477462" algn="l"/>
                <a:tab pos="1969949" algn="l"/>
                <a:tab pos="2462436" algn="l"/>
                <a:tab pos="2954924" algn="l"/>
                <a:tab pos="3447411" algn="l"/>
                <a:tab pos="3939899" algn="l"/>
                <a:tab pos="4432385" algn="l"/>
                <a:tab pos="4924873" algn="l"/>
                <a:tab pos="5417360" algn="l"/>
                <a:tab pos="5909847" algn="l"/>
              </a:tabLst>
            </a:pPr>
            <a:r>
              <a:rPr lang="tr-TR" dirty="0" smtClean="0"/>
              <a:t>C-</a:t>
            </a:r>
            <a:r>
              <a:rPr lang="tr-TR" dirty="0" err="1" smtClean="0"/>
              <a:t>band</a:t>
            </a:r>
            <a:r>
              <a:rPr lang="tr-TR" dirty="0" smtClean="0"/>
              <a:t> </a:t>
            </a:r>
            <a:r>
              <a:rPr lang="tr-TR" dirty="0" err="1" smtClean="0"/>
              <a:t>based</a:t>
            </a:r>
            <a:r>
              <a:rPr lang="tr-TR" dirty="0" smtClean="0"/>
              <a:t> </a:t>
            </a:r>
            <a:r>
              <a:rPr lang="en-US" dirty="0" smtClean="0"/>
              <a:t>Injector</a:t>
            </a:r>
            <a:endParaRPr lang="en-US" dirty="0"/>
          </a:p>
        </p:txBody>
      </p:sp>
      <p:sp>
        <p:nvSpPr>
          <p:cNvPr id="5123" name="AutoShape 3"/>
          <p:cNvSpPr>
            <a:spLocks noChangeArrowheads="1"/>
          </p:cNvSpPr>
          <p:nvPr/>
        </p:nvSpPr>
        <p:spPr bwMode="auto">
          <a:xfrm>
            <a:off x="1678761" y="1328016"/>
            <a:ext cx="459999" cy="218762"/>
          </a:xfrm>
          <a:prstGeom prst="roundRect">
            <a:avLst>
              <a:gd name="adj" fmla="val 16667"/>
            </a:avLst>
          </a:prstGeom>
          <a:solidFill>
            <a:schemeClr val="accent1">
              <a:lumMod val="75000"/>
            </a:schemeClr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62209" tIns="31105" rIns="62209" bIns="31105" anchor="ctr"/>
          <a:lstStyle/>
          <a:p>
            <a:endParaRPr lang="tr-TR" sz="1350"/>
          </a:p>
        </p:txBody>
      </p:sp>
      <p:sp>
        <p:nvSpPr>
          <p:cNvPr id="5124" name="AutoShape 4"/>
          <p:cNvSpPr>
            <a:spLocks noChangeArrowheads="1"/>
          </p:cNvSpPr>
          <p:nvPr/>
        </p:nvSpPr>
        <p:spPr bwMode="auto">
          <a:xfrm>
            <a:off x="2635262" y="1368427"/>
            <a:ext cx="526802" cy="163171"/>
          </a:xfrm>
          <a:prstGeom prst="roundRect">
            <a:avLst>
              <a:gd name="adj" fmla="val 16667"/>
            </a:avLst>
          </a:prstGeom>
          <a:solidFill>
            <a:schemeClr val="accent1">
              <a:lumMod val="75000"/>
            </a:schemeClr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62209" tIns="31105" rIns="62209" bIns="31105" anchor="ctr"/>
          <a:lstStyle/>
          <a:p>
            <a:endParaRPr lang="tr-TR" sz="1350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672200" y="1605428"/>
            <a:ext cx="342360" cy="151216"/>
            <a:chOff x="490" y="1735"/>
            <a:chExt cx="317" cy="140"/>
          </a:xfrm>
        </p:grpSpPr>
        <p:sp>
          <p:nvSpPr>
            <p:cNvPr id="5126" name="Rectangle 6"/>
            <p:cNvSpPr>
              <a:spLocks noChangeArrowheads="1"/>
            </p:cNvSpPr>
            <p:nvPr/>
          </p:nvSpPr>
          <p:spPr bwMode="auto">
            <a:xfrm>
              <a:off x="494" y="1735"/>
              <a:ext cx="309" cy="14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 sz="1350"/>
            </a:p>
          </p:txBody>
        </p:sp>
        <p:sp>
          <p:nvSpPr>
            <p:cNvPr id="5127" name="Line 7"/>
            <p:cNvSpPr>
              <a:spLocks noChangeShapeType="1"/>
            </p:cNvSpPr>
            <p:nvPr/>
          </p:nvSpPr>
          <p:spPr bwMode="auto">
            <a:xfrm>
              <a:off x="493" y="1735"/>
              <a:ext cx="310" cy="1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 sz="1350"/>
            </a:p>
          </p:txBody>
        </p:sp>
        <p:sp>
          <p:nvSpPr>
            <p:cNvPr id="5128" name="Line 8"/>
            <p:cNvSpPr>
              <a:spLocks noChangeShapeType="1"/>
            </p:cNvSpPr>
            <p:nvPr/>
          </p:nvSpPr>
          <p:spPr bwMode="auto">
            <a:xfrm flipV="1">
              <a:off x="490" y="1738"/>
              <a:ext cx="317" cy="1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 sz="1350"/>
            </a:p>
          </p:txBody>
        </p: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1672200" y="1113702"/>
            <a:ext cx="342360" cy="151216"/>
            <a:chOff x="490" y="1125"/>
            <a:chExt cx="317" cy="140"/>
          </a:xfrm>
        </p:grpSpPr>
        <p:sp>
          <p:nvSpPr>
            <p:cNvPr id="5130" name="Rectangle 10"/>
            <p:cNvSpPr>
              <a:spLocks noChangeArrowheads="1"/>
            </p:cNvSpPr>
            <p:nvPr/>
          </p:nvSpPr>
          <p:spPr bwMode="auto">
            <a:xfrm>
              <a:off x="494" y="1125"/>
              <a:ext cx="309" cy="14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 sz="1350"/>
            </a:p>
          </p:txBody>
        </p:sp>
        <p:sp>
          <p:nvSpPr>
            <p:cNvPr id="5131" name="Line 11"/>
            <p:cNvSpPr>
              <a:spLocks noChangeShapeType="1"/>
            </p:cNvSpPr>
            <p:nvPr/>
          </p:nvSpPr>
          <p:spPr bwMode="auto">
            <a:xfrm>
              <a:off x="493" y="1125"/>
              <a:ext cx="310" cy="1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 sz="1350"/>
            </a:p>
          </p:txBody>
        </p:sp>
        <p:sp>
          <p:nvSpPr>
            <p:cNvPr id="5132" name="Line 12"/>
            <p:cNvSpPr>
              <a:spLocks noChangeShapeType="1"/>
            </p:cNvSpPr>
            <p:nvPr/>
          </p:nvSpPr>
          <p:spPr bwMode="auto">
            <a:xfrm flipV="1">
              <a:off x="490" y="1128"/>
              <a:ext cx="317" cy="1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 sz="1350"/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2696753" y="1599928"/>
            <a:ext cx="143640" cy="131774"/>
            <a:chOff x="1746" y="1643"/>
            <a:chExt cx="133" cy="122"/>
          </a:xfrm>
        </p:grpSpPr>
        <p:sp>
          <p:nvSpPr>
            <p:cNvPr id="5134" name="Rectangle 14"/>
            <p:cNvSpPr>
              <a:spLocks noChangeArrowheads="1"/>
            </p:cNvSpPr>
            <p:nvPr/>
          </p:nvSpPr>
          <p:spPr bwMode="auto">
            <a:xfrm>
              <a:off x="1748" y="1643"/>
              <a:ext cx="130" cy="122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 sz="1350"/>
            </a:p>
          </p:txBody>
        </p:sp>
        <p:sp>
          <p:nvSpPr>
            <p:cNvPr id="5135" name="Line 15"/>
            <p:cNvSpPr>
              <a:spLocks noChangeShapeType="1"/>
            </p:cNvSpPr>
            <p:nvPr/>
          </p:nvSpPr>
          <p:spPr bwMode="auto">
            <a:xfrm>
              <a:off x="1748" y="1643"/>
              <a:ext cx="130" cy="1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 sz="1350"/>
            </a:p>
          </p:txBody>
        </p:sp>
        <p:sp>
          <p:nvSpPr>
            <p:cNvPr id="5136" name="Line 16"/>
            <p:cNvSpPr>
              <a:spLocks noChangeShapeType="1"/>
            </p:cNvSpPr>
            <p:nvPr/>
          </p:nvSpPr>
          <p:spPr bwMode="auto">
            <a:xfrm flipV="1">
              <a:off x="1746" y="1645"/>
              <a:ext cx="133" cy="1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 sz="1350"/>
            </a:p>
          </p:txBody>
        </p:sp>
      </p:grpSp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2696753" y="1150601"/>
            <a:ext cx="143640" cy="131774"/>
            <a:chOff x="1746" y="1227"/>
            <a:chExt cx="133" cy="122"/>
          </a:xfrm>
        </p:grpSpPr>
        <p:sp>
          <p:nvSpPr>
            <p:cNvPr id="5138" name="Rectangle 18"/>
            <p:cNvSpPr>
              <a:spLocks noChangeArrowheads="1"/>
            </p:cNvSpPr>
            <p:nvPr/>
          </p:nvSpPr>
          <p:spPr bwMode="auto">
            <a:xfrm>
              <a:off x="1748" y="1227"/>
              <a:ext cx="130" cy="122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 sz="1350"/>
            </a:p>
          </p:txBody>
        </p:sp>
        <p:sp>
          <p:nvSpPr>
            <p:cNvPr id="5139" name="Line 19"/>
            <p:cNvSpPr>
              <a:spLocks noChangeShapeType="1"/>
            </p:cNvSpPr>
            <p:nvPr/>
          </p:nvSpPr>
          <p:spPr bwMode="auto">
            <a:xfrm>
              <a:off x="1748" y="1227"/>
              <a:ext cx="130" cy="1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 sz="1350"/>
            </a:p>
          </p:txBody>
        </p:sp>
        <p:sp>
          <p:nvSpPr>
            <p:cNvPr id="5140" name="Line 20"/>
            <p:cNvSpPr>
              <a:spLocks noChangeShapeType="1"/>
            </p:cNvSpPr>
            <p:nvPr/>
          </p:nvSpPr>
          <p:spPr bwMode="auto">
            <a:xfrm flipV="1">
              <a:off x="1746" y="1230"/>
              <a:ext cx="133" cy="1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 sz="1350"/>
            </a:p>
          </p:txBody>
        </p:sp>
      </p:grpSp>
      <p:grpSp>
        <p:nvGrpSpPr>
          <p:cNvPr id="6" name="Group 21"/>
          <p:cNvGrpSpPr>
            <a:grpSpLocks/>
          </p:cNvGrpSpPr>
          <p:nvPr/>
        </p:nvGrpSpPr>
        <p:grpSpPr bwMode="auto">
          <a:xfrm>
            <a:off x="1515023" y="1489758"/>
            <a:ext cx="110160" cy="151216"/>
            <a:chOff x="257" y="1541"/>
            <a:chExt cx="102" cy="140"/>
          </a:xfrm>
        </p:grpSpPr>
        <p:sp>
          <p:nvSpPr>
            <p:cNvPr id="5142" name="Rectangle 22"/>
            <p:cNvSpPr>
              <a:spLocks noChangeArrowheads="1"/>
            </p:cNvSpPr>
            <p:nvPr/>
          </p:nvSpPr>
          <p:spPr bwMode="auto">
            <a:xfrm>
              <a:off x="258" y="1541"/>
              <a:ext cx="99" cy="14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 sz="1350"/>
            </a:p>
          </p:txBody>
        </p:sp>
        <p:sp>
          <p:nvSpPr>
            <p:cNvPr id="5143" name="Line 23"/>
            <p:cNvSpPr>
              <a:spLocks noChangeShapeType="1"/>
            </p:cNvSpPr>
            <p:nvPr/>
          </p:nvSpPr>
          <p:spPr bwMode="auto">
            <a:xfrm>
              <a:off x="258" y="1541"/>
              <a:ext cx="99" cy="1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 sz="1350"/>
            </a:p>
          </p:txBody>
        </p:sp>
        <p:sp>
          <p:nvSpPr>
            <p:cNvPr id="5144" name="Line 24"/>
            <p:cNvSpPr>
              <a:spLocks noChangeShapeType="1"/>
            </p:cNvSpPr>
            <p:nvPr/>
          </p:nvSpPr>
          <p:spPr bwMode="auto">
            <a:xfrm flipV="1">
              <a:off x="257" y="1544"/>
              <a:ext cx="102" cy="1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 sz="1350"/>
            </a:p>
          </p:txBody>
        </p:sp>
      </p:grpSp>
      <p:grpSp>
        <p:nvGrpSpPr>
          <p:cNvPr id="7" name="Group 25"/>
          <p:cNvGrpSpPr>
            <a:grpSpLocks/>
          </p:cNvGrpSpPr>
          <p:nvPr/>
        </p:nvGrpSpPr>
        <p:grpSpPr bwMode="auto">
          <a:xfrm>
            <a:off x="1515023" y="1219729"/>
            <a:ext cx="110160" cy="151216"/>
            <a:chOff x="257" y="1291"/>
            <a:chExt cx="102" cy="140"/>
          </a:xfrm>
        </p:grpSpPr>
        <p:sp>
          <p:nvSpPr>
            <p:cNvPr id="5146" name="Rectangle 26"/>
            <p:cNvSpPr>
              <a:spLocks noChangeArrowheads="1"/>
            </p:cNvSpPr>
            <p:nvPr/>
          </p:nvSpPr>
          <p:spPr bwMode="auto">
            <a:xfrm>
              <a:off x="258" y="1291"/>
              <a:ext cx="99" cy="14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 sz="1350"/>
            </a:p>
          </p:txBody>
        </p:sp>
        <p:sp>
          <p:nvSpPr>
            <p:cNvPr id="5147" name="Line 27"/>
            <p:cNvSpPr>
              <a:spLocks noChangeShapeType="1"/>
            </p:cNvSpPr>
            <p:nvPr/>
          </p:nvSpPr>
          <p:spPr bwMode="auto">
            <a:xfrm>
              <a:off x="258" y="1291"/>
              <a:ext cx="99" cy="1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 sz="1350"/>
            </a:p>
          </p:txBody>
        </p:sp>
        <p:sp>
          <p:nvSpPr>
            <p:cNvPr id="5148" name="Line 28"/>
            <p:cNvSpPr>
              <a:spLocks noChangeShapeType="1"/>
            </p:cNvSpPr>
            <p:nvPr/>
          </p:nvSpPr>
          <p:spPr bwMode="auto">
            <a:xfrm flipV="1">
              <a:off x="257" y="1294"/>
              <a:ext cx="102" cy="1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 sz="1350"/>
            </a:p>
          </p:txBody>
        </p:sp>
      </p:grpSp>
      <p:sp>
        <p:nvSpPr>
          <p:cNvPr id="5149" name="Text Box 29"/>
          <p:cNvSpPr txBox="1">
            <a:spLocks noChangeArrowheads="1"/>
          </p:cNvSpPr>
          <p:nvPr/>
        </p:nvSpPr>
        <p:spPr bwMode="auto">
          <a:xfrm>
            <a:off x="1267200" y="2006051"/>
            <a:ext cx="1589760" cy="63078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61229" tIns="30615" rIns="61229" bIns="30615"/>
          <a:lstStyle/>
          <a:p>
            <a:pPr>
              <a:tabLst>
                <a:tab pos="492488" algn="l"/>
                <a:tab pos="984974" algn="l"/>
              </a:tabLst>
            </a:pPr>
            <a:r>
              <a:rPr lang="tr-TR" sz="1350" dirty="0" smtClean="0">
                <a:solidFill>
                  <a:srgbClr val="000000"/>
                </a:solidFill>
              </a:rPr>
              <a:t>6</a:t>
            </a:r>
            <a:r>
              <a:rPr lang="en-US" sz="1350" dirty="0" smtClean="0">
                <a:solidFill>
                  <a:srgbClr val="000000"/>
                </a:solidFill>
              </a:rPr>
              <a:t>GHz </a:t>
            </a:r>
            <a:r>
              <a:rPr lang="en-US" sz="1350" dirty="0">
                <a:solidFill>
                  <a:srgbClr val="000000"/>
                </a:solidFill>
              </a:rPr>
              <a:t>RF G</a:t>
            </a:r>
            <a:r>
              <a:rPr lang="tr-TR" sz="1350" dirty="0">
                <a:solidFill>
                  <a:srgbClr val="000000"/>
                </a:solidFill>
              </a:rPr>
              <a:t>un</a:t>
            </a:r>
            <a:endParaRPr lang="en-US" sz="1350" dirty="0">
              <a:solidFill>
                <a:srgbClr val="000000"/>
              </a:solidFill>
            </a:endParaRPr>
          </a:p>
          <a:p>
            <a:pPr>
              <a:tabLst>
                <a:tab pos="492488" algn="l"/>
                <a:tab pos="984974" algn="l"/>
              </a:tabLst>
            </a:pPr>
            <a:r>
              <a:rPr lang="tr-TR" sz="1350" dirty="0">
                <a:solidFill>
                  <a:srgbClr val="000000"/>
                </a:solidFill>
              </a:rPr>
              <a:t>1</a:t>
            </a:r>
            <a:r>
              <a:rPr lang="tr-TR" sz="1350" dirty="0" smtClean="0">
                <a:solidFill>
                  <a:srgbClr val="000000"/>
                </a:solidFill>
              </a:rPr>
              <a:t>.</a:t>
            </a:r>
            <a:r>
              <a:rPr lang="en-US" sz="1350" dirty="0">
                <a:solidFill>
                  <a:srgbClr val="000000"/>
                </a:solidFill>
              </a:rPr>
              <a:t>6 Cell, </a:t>
            </a:r>
            <a:r>
              <a:rPr lang="tr-TR" sz="1350" dirty="0" smtClean="0">
                <a:solidFill>
                  <a:srgbClr val="000000"/>
                </a:solidFill>
              </a:rPr>
              <a:t>2</a:t>
            </a:r>
            <a:r>
              <a:rPr lang="tr-TR" sz="1350" dirty="0">
                <a:solidFill>
                  <a:srgbClr val="000000"/>
                </a:solidFill>
              </a:rPr>
              <a:t>6</a:t>
            </a:r>
            <a:r>
              <a:rPr lang="en-US" sz="1350" dirty="0" smtClean="0">
                <a:solidFill>
                  <a:srgbClr val="000000"/>
                </a:solidFill>
              </a:rPr>
              <a:t>0 </a:t>
            </a:r>
            <a:r>
              <a:rPr lang="en-US" sz="1350" dirty="0">
                <a:solidFill>
                  <a:srgbClr val="000000"/>
                </a:solidFill>
              </a:rPr>
              <a:t>MV/m</a:t>
            </a:r>
          </a:p>
        </p:txBody>
      </p:sp>
      <p:sp>
        <p:nvSpPr>
          <p:cNvPr id="5150" name="Line 30"/>
          <p:cNvSpPr>
            <a:spLocks noChangeShapeType="1"/>
          </p:cNvSpPr>
          <p:nvPr/>
        </p:nvSpPr>
        <p:spPr bwMode="auto">
          <a:xfrm flipH="1" flipV="1">
            <a:off x="1732681" y="1545924"/>
            <a:ext cx="33480" cy="52061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62209" tIns="31105" rIns="62209" bIns="31105"/>
          <a:lstStyle/>
          <a:p>
            <a:endParaRPr lang="tr-TR" sz="1350"/>
          </a:p>
        </p:txBody>
      </p:sp>
      <p:sp>
        <p:nvSpPr>
          <p:cNvPr id="5151" name="Text Box 31"/>
          <p:cNvSpPr txBox="1">
            <a:spLocks noChangeArrowheads="1"/>
          </p:cNvSpPr>
          <p:nvPr/>
        </p:nvSpPr>
        <p:spPr bwMode="auto">
          <a:xfrm>
            <a:off x="5625340" y="733679"/>
            <a:ext cx="3669840" cy="4406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61229" tIns="30615" rIns="61229" bIns="30615"/>
          <a:lstStyle/>
          <a:p>
            <a:pPr>
              <a:tabLst>
                <a:tab pos="492488" algn="l"/>
                <a:tab pos="984974" algn="l"/>
                <a:tab pos="1477462" algn="l"/>
                <a:tab pos="1969949" algn="l"/>
                <a:tab pos="2462436" algn="l"/>
                <a:tab pos="2954924" algn="l"/>
                <a:tab pos="3447411" algn="l"/>
              </a:tabLst>
            </a:pPr>
            <a:r>
              <a:rPr lang="tr-TR" sz="1350" dirty="0">
                <a:solidFill>
                  <a:srgbClr val="000000"/>
                </a:solidFill>
              </a:rPr>
              <a:t>12</a:t>
            </a:r>
            <a:r>
              <a:rPr lang="en-US" sz="1350" dirty="0">
                <a:solidFill>
                  <a:srgbClr val="000000"/>
                </a:solidFill>
              </a:rPr>
              <a:t> GHz Traveling wave structures</a:t>
            </a:r>
            <a:endParaRPr lang="tr-TR" sz="1350" dirty="0">
              <a:solidFill>
                <a:srgbClr val="000000"/>
              </a:solidFill>
            </a:endParaRPr>
          </a:p>
          <a:p>
            <a:pPr>
              <a:tabLst>
                <a:tab pos="492488" algn="l"/>
                <a:tab pos="984974" algn="l"/>
                <a:tab pos="1477462" algn="l"/>
                <a:tab pos="1969949" algn="l"/>
                <a:tab pos="2462436" algn="l"/>
                <a:tab pos="2954924" algn="l"/>
                <a:tab pos="3447411" algn="l"/>
              </a:tabLst>
            </a:pPr>
            <a:r>
              <a:rPr lang="tr-TR" sz="1350" dirty="0"/>
              <a:t>108</a:t>
            </a:r>
            <a:r>
              <a:rPr lang="en-US" sz="1350" dirty="0"/>
              <a:t> cell, ~0.9 m, 65MV/m</a:t>
            </a:r>
            <a:r>
              <a:rPr lang="tr-TR" sz="1350" dirty="0"/>
              <a:t>, 120 </a:t>
            </a:r>
            <a:r>
              <a:rPr lang="tr-TR" sz="1350" dirty="0" err="1"/>
              <a:t>degree</a:t>
            </a:r>
            <a:endParaRPr lang="en-US" sz="1350" dirty="0">
              <a:solidFill>
                <a:srgbClr val="000000"/>
              </a:solidFill>
            </a:endParaRPr>
          </a:p>
        </p:txBody>
      </p:sp>
      <p:sp>
        <p:nvSpPr>
          <p:cNvPr id="5152" name="Rectangle 32"/>
          <p:cNvSpPr>
            <a:spLocks noChangeArrowheads="1"/>
          </p:cNvSpPr>
          <p:nvPr/>
        </p:nvSpPr>
        <p:spPr bwMode="auto">
          <a:xfrm>
            <a:off x="1607400" y="1416310"/>
            <a:ext cx="62640" cy="62647"/>
          </a:xfrm>
          <a:prstGeom prst="rect">
            <a:avLst/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62209" tIns="31105" rIns="62209" bIns="31105" anchor="ctr"/>
          <a:lstStyle/>
          <a:p>
            <a:endParaRPr lang="tr-TR" sz="1350"/>
          </a:p>
        </p:txBody>
      </p:sp>
      <p:sp>
        <p:nvSpPr>
          <p:cNvPr id="5153" name="Line 33"/>
          <p:cNvSpPr>
            <a:spLocks noChangeShapeType="1"/>
          </p:cNvSpPr>
          <p:nvPr/>
        </p:nvSpPr>
        <p:spPr bwMode="auto">
          <a:xfrm flipH="1">
            <a:off x="1676520" y="1292096"/>
            <a:ext cx="739800" cy="160937"/>
          </a:xfrm>
          <a:prstGeom prst="line">
            <a:avLst/>
          </a:prstGeom>
          <a:noFill/>
          <a:ln w="1836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 lIns="62209" tIns="31105" rIns="62209" bIns="31105"/>
          <a:lstStyle/>
          <a:p>
            <a:endParaRPr lang="tr-TR" sz="1350"/>
          </a:p>
        </p:txBody>
      </p:sp>
      <p:sp>
        <p:nvSpPr>
          <p:cNvPr id="5154" name="Line 34"/>
          <p:cNvSpPr>
            <a:spLocks noChangeShapeType="1"/>
          </p:cNvSpPr>
          <p:nvPr/>
        </p:nvSpPr>
        <p:spPr bwMode="auto">
          <a:xfrm flipH="1">
            <a:off x="2416320" y="997993"/>
            <a:ext cx="38090" cy="294104"/>
          </a:xfrm>
          <a:prstGeom prst="line">
            <a:avLst/>
          </a:prstGeom>
          <a:noFill/>
          <a:ln w="18360">
            <a:solidFill>
              <a:srgbClr val="0000FF"/>
            </a:solidFill>
            <a:round/>
            <a:headEnd/>
            <a:tailEnd/>
          </a:ln>
          <a:effectLst/>
        </p:spPr>
        <p:txBody>
          <a:bodyPr lIns="62209" tIns="31105" rIns="62209" bIns="31105"/>
          <a:lstStyle/>
          <a:p>
            <a:endParaRPr lang="tr-TR" sz="1350"/>
          </a:p>
        </p:txBody>
      </p:sp>
      <p:sp>
        <p:nvSpPr>
          <p:cNvPr id="5155" name="Line 35"/>
          <p:cNvSpPr>
            <a:spLocks noChangeShapeType="1"/>
          </p:cNvSpPr>
          <p:nvPr/>
        </p:nvSpPr>
        <p:spPr bwMode="auto">
          <a:xfrm>
            <a:off x="2445617" y="984084"/>
            <a:ext cx="380461" cy="0"/>
          </a:xfrm>
          <a:prstGeom prst="line">
            <a:avLst/>
          </a:prstGeom>
          <a:noFill/>
          <a:ln w="18360">
            <a:solidFill>
              <a:srgbClr val="0000FF"/>
            </a:solidFill>
            <a:round/>
            <a:headEnd/>
            <a:tailEnd/>
          </a:ln>
          <a:effectLst/>
        </p:spPr>
        <p:txBody>
          <a:bodyPr lIns="62209" tIns="31105" rIns="62209" bIns="31105"/>
          <a:lstStyle/>
          <a:p>
            <a:endParaRPr lang="tr-TR" sz="1350"/>
          </a:p>
        </p:txBody>
      </p:sp>
      <p:sp>
        <p:nvSpPr>
          <p:cNvPr id="5156" name="AutoShape 36"/>
          <p:cNvSpPr>
            <a:spLocks noChangeArrowheads="1"/>
          </p:cNvSpPr>
          <p:nvPr/>
        </p:nvSpPr>
        <p:spPr bwMode="auto">
          <a:xfrm>
            <a:off x="2832672" y="916510"/>
            <a:ext cx="311040" cy="124214"/>
          </a:xfrm>
          <a:prstGeom prst="roundRect">
            <a:avLst>
              <a:gd name="adj" fmla="val 16667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62209" tIns="31105" rIns="62209" bIns="31105" anchor="ctr"/>
          <a:lstStyle/>
          <a:p>
            <a:endParaRPr lang="tr-TR" sz="1350"/>
          </a:p>
        </p:txBody>
      </p:sp>
      <p:sp>
        <p:nvSpPr>
          <p:cNvPr id="5157" name="Text Box 37"/>
          <p:cNvSpPr txBox="1">
            <a:spLocks noChangeArrowheads="1"/>
          </p:cNvSpPr>
          <p:nvPr/>
        </p:nvSpPr>
        <p:spPr bwMode="auto">
          <a:xfrm>
            <a:off x="3150306" y="850499"/>
            <a:ext cx="1181520" cy="251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61229" tIns="30615" rIns="61229" bIns="30615"/>
          <a:lstStyle/>
          <a:p>
            <a:pPr>
              <a:tabLst>
                <a:tab pos="492488" algn="l"/>
                <a:tab pos="984974" algn="l"/>
              </a:tabLst>
            </a:pPr>
            <a:r>
              <a:rPr lang="en-US" sz="1350" dirty="0">
                <a:solidFill>
                  <a:srgbClr val="000000"/>
                </a:solidFill>
              </a:rPr>
              <a:t>Laser</a:t>
            </a:r>
          </a:p>
        </p:txBody>
      </p:sp>
      <p:grpSp>
        <p:nvGrpSpPr>
          <p:cNvPr id="8" name="Group 40"/>
          <p:cNvGrpSpPr>
            <a:grpSpLocks/>
          </p:cNvGrpSpPr>
          <p:nvPr/>
        </p:nvGrpSpPr>
        <p:grpSpPr bwMode="auto">
          <a:xfrm>
            <a:off x="2885753" y="1599928"/>
            <a:ext cx="143640" cy="131774"/>
            <a:chOff x="1921" y="1643"/>
            <a:chExt cx="133" cy="122"/>
          </a:xfrm>
        </p:grpSpPr>
        <p:sp>
          <p:nvSpPr>
            <p:cNvPr id="5161" name="Rectangle 41"/>
            <p:cNvSpPr>
              <a:spLocks noChangeArrowheads="1"/>
            </p:cNvSpPr>
            <p:nvPr/>
          </p:nvSpPr>
          <p:spPr bwMode="auto">
            <a:xfrm>
              <a:off x="1923" y="1643"/>
              <a:ext cx="130" cy="122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 sz="1350"/>
            </a:p>
          </p:txBody>
        </p:sp>
        <p:sp>
          <p:nvSpPr>
            <p:cNvPr id="5162" name="Line 42"/>
            <p:cNvSpPr>
              <a:spLocks noChangeShapeType="1"/>
            </p:cNvSpPr>
            <p:nvPr/>
          </p:nvSpPr>
          <p:spPr bwMode="auto">
            <a:xfrm>
              <a:off x="1923" y="1643"/>
              <a:ext cx="130" cy="1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 sz="1350"/>
            </a:p>
          </p:txBody>
        </p:sp>
        <p:sp>
          <p:nvSpPr>
            <p:cNvPr id="5163" name="Line 43"/>
            <p:cNvSpPr>
              <a:spLocks noChangeShapeType="1"/>
            </p:cNvSpPr>
            <p:nvPr/>
          </p:nvSpPr>
          <p:spPr bwMode="auto">
            <a:xfrm flipV="1">
              <a:off x="1921" y="1645"/>
              <a:ext cx="133" cy="1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 sz="1350"/>
            </a:p>
          </p:txBody>
        </p:sp>
      </p:grpSp>
      <p:sp>
        <p:nvSpPr>
          <p:cNvPr id="5164" name="AutoShape 44"/>
          <p:cNvSpPr>
            <a:spLocks noChangeArrowheads="1"/>
          </p:cNvSpPr>
          <p:nvPr/>
        </p:nvSpPr>
        <p:spPr bwMode="auto">
          <a:xfrm>
            <a:off x="3875479" y="1356591"/>
            <a:ext cx="526802" cy="163171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62209" tIns="31105" rIns="62209" bIns="31105" anchor="ctr"/>
          <a:lstStyle/>
          <a:p>
            <a:endParaRPr lang="tr-TR" sz="1350"/>
          </a:p>
        </p:txBody>
      </p:sp>
      <p:sp>
        <p:nvSpPr>
          <p:cNvPr id="5165" name="AutoShape 45"/>
          <p:cNvSpPr>
            <a:spLocks noChangeArrowheads="1"/>
          </p:cNvSpPr>
          <p:nvPr/>
        </p:nvSpPr>
        <p:spPr bwMode="auto">
          <a:xfrm>
            <a:off x="4562939" y="1321507"/>
            <a:ext cx="62640" cy="248426"/>
          </a:xfrm>
          <a:prstGeom prst="diamond">
            <a:avLst/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62209" tIns="31105" rIns="62209" bIns="31105" anchor="ctr"/>
          <a:lstStyle/>
          <a:p>
            <a:endParaRPr lang="tr-TR" sz="1350"/>
          </a:p>
        </p:txBody>
      </p:sp>
      <p:sp>
        <p:nvSpPr>
          <p:cNvPr id="5166" name="AutoShape 46"/>
          <p:cNvSpPr>
            <a:spLocks noChangeArrowheads="1"/>
          </p:cNvSpPr>
          <p:nvPr/>
        </p:nvSpPr>
        <p:spPr bwMode="auto">
          <a:xfrm>
            <a:off x="4727230" y="1373758"/>
            <a:ext cx="526802" cy="163171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62209" tIns="31105" rIns="62209" bIns="31105" anchor="ctr"/>
          <a:lstStyle/>
          <a:p>
            <a:endParaRPr lang="tr-TR" sz="1350"/>
          </a:p>
        </p:txBody>
      </p:sp>
      <p:sp>
        <p:nvSpPr>
          <p:cNvPr id="5167" name="AutoShape 47"/>
          <p:cNvSpPr>
            <a:spLocks noChangeArrowheads="1"/>
          </p:cNvSpPr>
          <p:nvPr/>
        </p:nvSpPr>
        <p:spPr bwMode="auto">
          <a:xfrm>
            <a:off x="5759710" y="1360797"/>
            <a:ext cx="526802" cy="163171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62209" tIns="31105" rIns="62209" bIns="31105" anchor="ctr"/>
          <a:lstStyle/>
          <a:p>
            <a:endParaRPr lang="tr-TR" sz="1350"/>
          </a:p>
        </p:txBody>
      </p:sp>
      <p:sp>
        <p:nvSpPr>
          <p:cNvPr id="5168" name="AutoShape 48"/>
          <p:cNvSpPr>
            <a:spLocks noChangeArrowheads="1"/>
          </p:cNvSpPr>
          <p:nvPr/>
        </p:nvSpPr>
        <p:spPr bwMode="auto">
          <a:xfrm>
            <a:off x="5429256" y="1438992"/>
            <a:ext cx="62640" cy="124213"/>
          </a:xfrm>
          <a:prstGeom prst="triangle">
            <a:avLst>
              <a:gd name="adj" fmla="val 50000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62209" tIns="31105" rIns="62209" bIns="31105" anchor="ctr"/>
          <a:lstStyle/>
          <a:p>
            <a:endParaRPr lang="tr-TR" sz="1350"/>
          </a:p>
        </p:txBody>
      </p:sp>
      <p:sp>
        <p:nvSpPr>
          <p:cNvPr id="5169" name="AutoShape 49"/>
          <p:cNvSpPr>
            <a:spLocks noChangeArrowheads="1"/>
          </p:cNvSpPr>
          <p:nvPr/>
        </p:nvSpPr>
        <p:spPr bwMode="auto">
          <a:xfrm rot="10800000">
            <a:off x="5429256" y="1309379"/>
            <a:ext cx="62640" cy="124213"/>
          </a:xfrm>
          <a:prstGeom prst="triangle">
            <a:avLst>
              <a:gd name="adj" fmla="val 50000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62209" tIns="31105" rIns="62209" bIns="31105" anchor="ctr"/>
          <a:lstStyle/>
          <a:p>
            <a:endParaRPr lang="tr-TR" sz="1350"/>
          </a:p>
        </p:txBody>
      </p:sp>
      <p:grpSp>
        <p:nvGrpSpPr>
          <p:cNvPr id="9" name="Group 50"/>
          <p:cNvGrpSpPr>
            <a:grpSpLocks/>
          </p:cNvGrpSpPr>
          <p:nvPr/>
        </p:nvGrpSpPr>
        <p:grpSpPr bwMode="auto">
          <a:xfrm>
            <a:off x="2893313" y="1150601"/>
            <a:ext cx="143640" cy="131774"/>
            <a:chOff x="1928" y="1227"/>
            <a:chExt cx="133" cy="122"/>
          </a:xfrm>
        </p:grpSpPr>
        <p:sp>
          <p:nvSpPr>
            <p:cNvPr id="5171" name="Rectangle 51"/>
            <p:cNvSpPr>
              <a:spLocks noChangeArrowheads="1"/>
            </p:cNvSpPr>
            <p:nvPr/>
          </p:nvSpPr>
          <p:spPr bwMode="auto">
            <a:xfrm>
              <a:off x="1929" y="1227"/>
              <a:ext cx="130" cy="122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 sz="1350"/>
            </a:p>
          </p:txBody>
        </p:sp>
        <p:sp>
          <p:nvSpPr>
            <p:cNvPr id="5172" name="Line 52"/>
            <p:cNvSpPr>
              <a:spLocks noChangeShapeType="1"/>
            </p:cNvSpPr>
            <p:nvPr/>
          </p:nvSpPr>
          <p:spPr bwMode="auto">
            <a:xfrm>
              <a:off x="1929" y="1227"/>
              <a:ext cx="130" cy="1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 sz="1350"/>
            </a:p>
          </p:txBody>
        </p:sp>
        <p:sp>
          <p:nvSpPr>
            <p:cNvPr id="5173" name="Line 53"/>
            <p:cNvSpPr>
              <a:spLocks noChangeShapeType="1"/>
            </p:cNvSpPr>
            <p:nvPr/>
          </p:nvSpPr>
          <p:spPr bwMode="auto">
            <a:xfrm flipV="1">
              <a:off x="1928" y="1230"/>
              <a:ext cx="133" cy="1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 sz="1350"/>
            </a:p>
          </p:txBody>
        </p:sp>
      </p:grpSp>
      <p:sp>
        <p:nvSpPr>
          <p:cNvPr id="5229" name="Line 109"/>
          <p:cNvSpPr>
            <a:spLocks noChangeShapeType="1"/>
          </p:cNvSpPr>
          <p:nvPr/>
        </p:nvSpPr>
        <p:spPr bwMode="auto">
          <a:xfrm flipH="1">
            <a:off x="5027721" y="997993"/>
            <a:ext cx="555445" cy="33002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62209" tIns="31105" rIns="62209" bIns="31105"/>
          <a:lstStyle/>
          <a:p>
            <a:endParaRPr lang="tr-TR" sz="1350"/>
          </a:p>
        </p:txBody>
      </p:sp>
      <p:sp>
        <p:nvSpPr>
          <p:cNvPr id="5236" name="Text Box 116"/>
          <p:cNvSpPr txBox="1">
            <a:spLocks noChangeArrowheads="1"/>
          </p:cNvSpPr>
          <p:nvPr/>
        </p:nvSpPr>
        <p:spPr bwMode="auto">
          <a:xfrm>
            <a:off x="3787921" y="733679"/>
            <a:ext cx="930960" cy="270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2209" tIns="31105" rIns="62209" bIns="31105">
            <a:spAutoFit/>
          </a:bodyPr>
          <a:lstStyle/>
          <a:p>
            <a:pPr>
              <a:spcBef>
                <a:spcPct val="50000"/>
              </a:spcBef>
            </a:pPr>
            <a:endParaRPr lang="en-US" sz="1350"/>
          </a:p>
        </p:txBody>
      </p:sp>
      <p:grpSp>
        <p:nvGrpSpPr>
          <p:cNvPr id="14" name="Group 9"/>
          <p:cNvGrpSpPr>
            <a:grpSpLocks/>
          </p:cNvGrpSpPr>
          <p:nvPr/>
        </p:nvGrpSpPr>
        <p:grpSpPr bwMode="auto">
          <a:xfrm>
            <a:off x="2001424" y="1334025"/>
            <a:ext cx="3736181" cy="2608659"/>
            <a:chOff x="-66" y="-463"/>
            <a:chExt cx="3138" cy="2191"/>
          </a:xfrm>
        </p:grpSpPr>
        <p:pic>
          <p:nvPicPr>
            <p:cNvPr id="125" name="Picture 6" descr="gunpuls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66" y="608"/>
              <a:ext cx="1565" cy="1120"/>
            </a:xfrm>
            <a:prstGeom prst="rect">
              <a:avLst/>
            </a:prstGeom>
            <a:noFill/>
          </p:spPr>
        </p:pic>
        <p:sp>
          <p:nvSpPr>
            <p:cNvPr id="126" name="Line 7"/>
            <p:cNvSpPr>
              <a:spLocks noChangeShapeType="1"/>
            </p:cNvSpPr>
            <p:nvPr/>
          </p:nvSpPr>
          <p:spPr bwMode="auto">
            <a:xfrm flipH="1" flipV="1">
              <a:off x="203" y="-463"/>
              <a:ext cx="360" cy="9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tr-TR" sz="1350"/>
            </a:p>
          </p:txBody>
        </p:sp>
        <p:sp>
          <p:nvSpPr>
            <p:cNvPr id="127" name="Text Box 8"/>
            <p:cNvSpPr txBox="1">
              <a:spLocks noChangeArrowheads="1"/>
            </p:cNvSpPr>
            <p:nvPr/>
          </p:nvSpPr>
          <p:spPr bwMode="auto">
            <a:xfrm>
              <a:off x="1620" y="930"/>
              <a:ext cx="1452" cy="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95000"/>
                </a:lnSpc>
              </a:pPr>
              <a:r>
                <a:rPr lang="el-GR" sz="1350" b="1" dirty="0">
                  <a:solidFill>
                    <a:srgbClr val="FF0000"/>
                  </a:solidFill>
                </a:rPr>
                <a:t>σ</a:t>
              </a:r>
              <a:r>
                <a:rPr lang="tr-TR" sz="1350" b="1" baseline="-25000" dirty="0">
                  <a:solidFill>
                    <a:srgbClr val="FF0000"/>
                  </a:solidFill>
                </a:rPr>
                <a:t>z </a:t>
              </a:r>
              <a:r>
                <a:rPr lang="tr-TR" sz="1350" b="1" dirty="0">
                  <a:solidFill>
                    <a:srgbClr val="FF0000"/>
                  </a:solidFill>
                </a:rPr>
                <a:t>   = </a:t>
              </a:r>
              <a:r>
                <a:rPr lang="tr-TR" sz="1350" b="1" dirty="0" smtClean="0">
                  <a:solidFill>
                    <a:srgbClr val="FF0000"/>
                  </a:solidFill>
                </a:rPr>
                <a:t>4 </a:t>
              </a:r>
              <a:r>
                <a:rPr lang="tr-TR" sz="1350" b="1" dirty="0" err="1">
                  <a:solidFill>
                    <a:srgbClr val="FF0000"/>
                  </a:solidFill>
                </a:rPr>
                <a:t>ps</a:t>
              </a:r>
              <a:r>
                <a:rPr lang="tr-TR" sz="1350" b="1" dirty="0">
                  <a:solidFill>
                    <a:srgbClr val="FF0000"/>
                  </a:solidFill>
                </a:rPr>
                <a:t> (FWHM)</a:t>
              </a:r>
            </a:p>
            <a:p>
              <a:pPr>
                <a:lnSpc>
                  <a:spcPct val="95000"/>
                </a:lnSpc>
              </a:pPr>
              <a:r>
                <a:rPr lang="el-GR" sz="1350" b="1" dirty="0">
                  <a:solidFill>
                    <a:srgbClr val="FF0000"/>
                  </a:solidFill>
                </a:rPr>
                <a:t>σ</a:t>
              </a:r>
              <a:r>
                <a:rPr lang="tr-TR" sz="1350" b="1" baseline="-25000" dirty="0">
                  <a:solidFill>
                    <a:srgbClr val="FF0000"/>
                  </a:solidFill>
                </a:rPr>
                <a:t>x,y</a:t>
              </a:r>
              <a:r>
                <a:rPr lang="tr-TR" sz="1350" b="1" dirty="0">
                  <a:solidFill>
                    <a:srgbClr val="FF0000"/>
                  </a:solidFill>
                </a:rPr>
                <a:t>  = </a:t>
              </a:r>
              <a:r>
                <a:rPr lang="tr-TR" sz="1350" b="1" dirty="0" smtClean="0">
                  <a:solidFill>
                    <a:srgbClr val="FF0000"/>
                  </a:solidFill>
                </a:rPr>
                <a:t>0.3 </a:t>
              </a:r>
              <a:r>
                <a:rPr lang="tr-TR" sz="1350" b="1" dirty="0">
                  <a:solidFill>
                    <a:srgbClr val="FF0000"/>
                  </a:solidFill>
                </a:rPr>
                <a:t>mm</a:t>
              </a:r>
              <a:endParaRPr lang="el-GR" sz="135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83" name="AutoShape 45"/>
          <p:cNvSpPr>
            <a:spLocks noChangeArrowheads="1"/>
          </p:cNvSpPr>
          <p:nvPr/>
        </p:nvSpPr>
        <p:spPr bwMode="auto">
          <a:xfrm>
            <a:off x="3319412" y="1323640"/>
            <a:ext cx="62640" cy="248426"/>
          </a:xfrm>
          <a:prstGeom prst="diamond">
            <a:avLst/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62209" tIns="31105" rIns="62209" bIns="31105" anchor="ctr"/>
          <a:lstStyle/>
          <a:p>
            <a:endParaRPr lang="tr-TR" sz="1350"/>
          </a:p>
        </p:txBody>
      </p:sp>
      <p:sp>
        <p:nvSpPr>
          <p:cNvPr id="84" name="AutoShape 102"/>
          <p:cNvSpPr>
            <a:spLocks noChangeArrowheads="1"/>
          </p:cNvSpPr>
          <p:nvPr/>
        </p:nvSpPr>
        <p:spPr bwMode="auto">
          <a:xfrm>
            <a:off x="3446852" y="1455414"/>
            <a:ext cx="62640" cy="124213"/>
          </a:xfrm>
          <a:prstGeom prst="triangle">
            <a:avLst>
              <a:gd name="adj" fmla="val 50000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62209" tIns="31105" rIns="62209" bIns="31105" anchor="ctr"/>
          <a:lstStyle/>
          <a:p>
            <a:endParaRPr lang="tr-TR" sz="1350"/>
          </a:p>
        </p:txBody>
      </p:sp>
      <p:sp>
        <p:nvSpPr>
          <p:cNvPr id="85" name="AutoShape 103"/>
          <p:cNvSpPr>
            <a:spLocks noChangeArrowheads="1"/>
          </p:cNvSpPr>
          <p:nvPr/>
        </p:nvSpPr>
        <p:spPr bwMode="auto">
          <a:xfrm rot="10800000">
            <a:off x="3445772" y="1325800"/>
            <a:ext cx="62640" cy="124213"/>
          </a:xfrm>
          <a:prstGeom prst="triangle">
            <a:avLst>
              <a:gd name="adj" fmla="val 50000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62209" tIns="31105" rIns="62209" bIns="31105" anchor="ctr"/>
          <a:lstStyle/>
          <a:p>
            <a:endParaRPr lang="tr-TR" sz="1350"/>
          </a:p>
        </p:txBody>
      </p:sp>
      <p:sp>
        <p:nvSpPr>
          <p:cNvPr id="86" name="AutoShape 45"/>
          <p:cNvSpPr>
            <a:spLocks noChangeArrowheads="1"/>
          </p:cNvSpPr>
          <p:nvPr/>
        </p:nvSpPr>
        <p:spPr bwMode="auto">
          <a:xfrm>
            <a:off x="3554009" y="1328016"/>
            <a:ext cx="62640" cy="248426"/>
          </a:xfrm>
          <a:prstGeom prst="diamond">
            <a:avLst/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62209" tIns="31105" rIns="62209" bIns="31105" anchor="ctr"/>
          <a:lstStyle/>
          <a:p>
            <a:endParaRPr lang="tr-TR" sz="1350"/>
          </a:p>
        </p:txBody>
      </p:sp>
      <p:sp>
        <p:nvSpPr>
          <p:cNvPr id="91" name="90 Dikdörtgen"/>
          <p:cNvSpPr/>
          <p:nvPr/>
        </p:nvSpPr>
        <p:spPr>
          <a:xfrm>
            <a:off x="1303711" y="1060122"/>
            <a:ext cx="910835" cy="8572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350"/>
          </a:p>
        </p:txBody>
      </p:sp>
      <p:sp>
        <p:nvSpPr>
          <p:cNvPr id="73" name="Text Box 31"/>
          <p:cNvSpPr txBox="1">
            <a:spLocks noChangeArrowheads="1"/>
          </p:cNvSpPr>
          <p:nvPr/>
        </p:nvSpPr>
        <p:spPr bwMode="auto">
          <a:xfrm>
            <a:off x="2771574" y="1992296"/>
            <a:ext cx="3669840" cy="4406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61229" tIns="30615" rIns="61229" bIns="30615"/>
          <a:lstStyle/>
          <a:p>
            <a:pPr>
              <a:tabLst>
                <a:tab pos="492488" algn="l"/>
                <a:tab pos="984974" algn="l"/>
                <a:tab pos="1477462" algn="l"/>
                <a:tab pos="1969949" algn="l"/>
                <a:tab pos="2462436" algn="l"/>
                <a:tab pos="2954924" algn="l"/>
                <a:tab pos="3447411" algn="l"/>
              </a:tabLst>
            </a:pPr>
            <a:r>
              <a:rPr lang="tr-TR" sz="1350" dirty="0" smtClean="0">
                <a:solidFill>
                  <a:srgbClr val="000000"/>
                </a:solidFill>
              </a:rPr>
              <a:t>6 </a:t>
            </a:r>
            <a:r>
              <a:rPr lang="en-US" sz="1350" dirty="0" smtClean="0">
                <a:solidFill>
                  <a:srgbClr val="000000"/>
                </a:solidFill>
              </a:rPr>
              <a:t>GHz </a:t>
            </a:r>
            <a:r>
              <a:rPr lang="en-US" sz="1350" dirty="0">
                <a:solidFill>
                  <a:srgbClr val="000000"/>
                </a:solidFill>
              </a:rPr>
              <a:t>Traveling wave structures</a:t>
            </a:r>
            <a:endParaRPr lang="tr-TR" sz="1350" dirty="0">
              <a:solidFill>
                <a:srgbClr val="000000"/>
              </a:solidFill>
            </a:endParaRPr>
          </a:p>
          <a:p>
            <a:pPr>
              <a:tabLst>
                <a:tab pos="492488" algn="l"/>
                <a:tab pos="984974" algn="l"/>
                <a:tab pos="1477462" algn="l"/>
                <a:tab pos="1969949" algn="l"/>
                <a:tab pos="2462436" algn="l"/>
                <a:tab pos="2954924" algn="l"/>
                <a:tab pos="3447411" algn="l"/>
              </a:tabLst>
            </a:pPr>
            <a:r>
              <a:rPr lang="tr-TR" sz="1350" dirty="0" smtClean="0"/>
              <a:t>105</a:t>
            </a:r>
            <a:r>
              <a:rPr lang="en-US" sz="1350" dirty="0" smtClean="0"/>
              <a:t> </a:t>
            </a:r>
            <a:r>
              <a:rPr lang="en-US" sz="1350" dirty="0"/>
              <a:t>cell, </a:t>
            </a:r>
            <a:r>
              <a:rPr lang="en-US" sz="1350" dirty="0" smtClean="0"/>
              <a:t>~</a:t>
            </a:r>
            <a:r>
              <a:rPr lang="tr-TR" sz="1350" dirty="0" smtClean="0"/>
              <a:t>1.8</a:t>
            </a:r>
            <a:r>
              <a:rPr lang="en-US" sz="1350" dirty="0" smtClean="0"/>
              <a:t> </a:t>
            </a:r>
            <a:r>
              <a:rPr lang="en-US" sz="1350" dirty="0"/>
              <a:t>m, </a:t>
            </a:r>
            <a:r>
              <a:rPr lang="tr-TR" sz="1350" dirty="0" smtClean="0"/>
              <a:t>30</a:t>
            </a:r>
            <a:r>
              <a:rPr lang="en-US" sz="1350" dirty="0" smtClean="0"/>
              <a:t>MV/m</a:t>
            </a:r>
            <a:r>
              <a:rPr lang="tr-TR" sz="1350" dirty="0"/>
              <a:t>, 120 </a:t>
            </a:r>
            <a:r>
              <a:rPr lang="tr-TR" sz="1350" dirty="0" err="1"/>
              <a:t>degree</a:t>
            </a:r>
            <a:endParaRPr lang="en-US" sz="1350" dirty="0">
              <a:solidFill>
                <a:srgbClr val="000000"/>
              </a:solidFill>
            </a:endParaRPr>
          </a:p>
        </p:txBody>
      </p:sp>
      <p:sp>
        <p:nvSpPr>
          <p:cNvPr id="74" name="Line 109"/>
          <p:cNvSpPr>
            <a:spLocks noChangeShapeType="1"/>
          </p:cNvSpPr>
          <p:nvPr/>
        </p:nvSpPr>
        <p:spPr bwMode="auto">
          <a:xfrm flipH="1" flipV="1">
            <a:off x="3150305" y="1504380"/>
            <a:ext cx="194686" cy="41657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62209" tIns="31105" rIns="62209" bIns="31105"/>
          <a:lstStyle/>
          <a:p>
            <a:endParaRPr lang="tr-TR" sz="1350"/>
          </a:p>
        </p:txBody>
      </p:sp>
      <p:grpSp>
        <p:nvGrpSpPr>
          <p:cNvPr id="75" name="Group 74"/>
          <p:cNvGrpSpPr/>
          <p:nvPr/>
        </p:nvGrpSpPr>
        <p:grpSpPr>
          <a:xfrm>
            <a:off x="850285" y="1333973"/>
            <a:ext cx="7550588" cy="4953307"/>
            <a:chOff x="341192" y="1301356"/>
            <a:chExt cx="7550588" cy="4953307"/>
          </a:xfrm>
        </p:grpSpPr>
        <p:graphicFrame>
          <p:nvGraphicFramePr>
            <p:cNvPr id="89" name="Table 57"/>
            <p:cNvGraphicFramePr/>
            <p:nvPr>
              <p:extLst>
                <p:ext uri="{D42A27DB-BD31-4B8C-83A1-F6EECF244321}">
                  <p14:modId xmlns:p14="http://schemas.microsoft.com/office/powerpoint/2010/main" val="3141169564"/>
                </p:ext>
              </p:extLst>
            </p:nvPr>
          </p:nvGraphicFramePr>
          <p:xfrm>
            <a:off x="862516" y="5009429"/>
            <a:ext cx="3005280" cy="1176528"/>
          </p:xfrm>
          <a:graphic>
            <a:graphicData uri="http://schemas.openxmlformats.org/drawingml/2006/table">
              <a:tbl>
                <a:tblPr/>
                <a:tblGrid>
                  <a:gridCol w="1525320"/>
                  <a:gridCol w="823320"/>
                  <a:gridCol w="656640"/>
                </a:tblGrid>
                <a:tr h="293040">
                  <a:tc>
                    <a:txBody>
                      <a:bodyPr/>
                      <a:lstStyle/>
                      <a:p>
                        <a:pPr>
                          <a:lnSpc>
                            <a:spcPct val="95000"/>
                          </a:lnSpc>
                          <a:spcBef>
                            <a:spcPts val="281"/>
                          </a:spcBef>
                        </a:pPr>
                        <a:r>
                          <a:rPr lang="tr-TR" sz="1400" b="1" strike="noStrike" spc="-1" dirty="0" err="1">
                            <a:solidFill>
                              <a:srgbClr val="000000"/>
                            </a:solidFill>
                            <a:latin typeface="Calibri"/>
                          </a:rPr>
                          <a:t>Parameter</a:t>
                        </a:r>
                        <a:endParaRPr lang="tr-TR" sz="1400" b="0" strike="noStrike" spc="-1" dirty="0">
                          <a:latin typeface="Arial"/>
                        </a:endParaRPr>
                      </a:p>
                    </a:txBody>
                    <a:tcPr marL="67320" marR="67320">
                      <a:lnL w="12240">
                        <a:solidFill>
                          <a:srgbClr val="000000"/>
                        </a:solidFill>
                      </a:lnL>
                      <a:lnR w="2880">
                        <a:solidFill>
                          <a:srgbClr val="FFFFFF"/>
                        </a:solidFill>
                      </a:lnR>
                      <a:lnT w="12240">
                        <a:solidFill>
                          <a:srgbClr val="000000"/>
                        </a:solidFill>
                      </a:lnT>
                      <a:lnB w="2880">
                        <a:solidFill>
                          <a:srgbClr val="FFFFFF"/>
                        </a:solidFill>
                      </a:lnB>
                      <a:solidFill>
                        <a:srgbClr val="9999CC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95000"/>
                          </a:lnSpc>
                          <a:spcBef>
                            <a:spcPts val="281"/>
                          </a:spcBef>
                        </a:pPr>
                        <a:r>
                          <a:rPr lang="tr-TR" sz="1400" b="1" strike="noStrike" spc="-1">
                            <a:solidFill>
                              <a:srgbClr val="000000"/>
                            </a:solidFill>
                            <a:latin typeface="Calibri"/>
                          </a:rPr>
                          <a:t>Value</a:t>
                        </a:r>
                        <a:endParaRPr lang="tr-TR" sz="1400" b="0" strike="noStrike" spc="-1">
                          <a:latin typeface="Arial"/>
                        </a:endParaRPr>
                      </a:p>
                    </a:txBody>
                    <a:tcPr marL="67320" marR="67320">
                      <a:lnL w="2880">
                        <a:solidFill>
                          <a:srgbClr val="FFFFFF"/>
                        </a:solidFill>
                      </a:lnL>
                      <a:lnR w="2880">
                        <a:solidFill>
                          <a:srgbClr val="FFFFFF"/>
                        </a:solidFill>
                      </a:lnR>
                      <a:lnT w="12240">
                        <a:solidFill>
                          <a:srgbClr val="000000"/>
                        </a:solidFill>
                      </a:lnT>
                      <a:lnB w="2880">
                        <a:solidFill>
                          <a:srgbClr val="FFFFFF"/>
                        </a:solidFill>
                      </a:lnB>
                      <a:solidFill>
                        <a:srgbClr val="9999CC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95000"/>
                          </a:lnSpc>
                          <a:spcBef>
                            <a:spcPts val="281"/>
                          </a:spcBef>
                        </a:pPr>
                        <a:r>
                          <a:rPr lang="tr-TR" sz="1400" b="1" strike="noStrike" spc="-1" dirty="0" err="1">
                            <a:solidFill>
                              <a:srgbClr val="000000"/>
                            </a:solidFill>
                            <a:latin typeface="Calibri"/>
                          </a:rPr>
                          <a:t>Unit</a:t>
                        </a:r>
                        <a:endParaRPr lang="tr-TR" sz="1400" b="0" strike="noStrike" spc="-1" dirty="0">
                          <a:latin typeface="Arial"/>
                        </a:endParaRPr>
                      </a:p>
                    </a:txBody>
                    <a:tcPr marL="67320" marR="67320">
                      <a:lnL w="2880">
                        <a:solidFill>
                          <a:srgbClr val="FFFFFF"/>
                        </a:solidFill>
                      </a:lnL>
                      <a:lnR w="12240">
                        <a:solidFill>
                          <a:srgbClr val="000000"/>
                        </a:solidFill>
                      </a:lnR>
                      <a:lnT w="12240">
                        <a:solidFill>
                          <a:srgbClr val="000000"/>
                        </a:solidFill>
                      </a:lnT>
                      <a:lnB w="2880">
                        <a:solidFill>
                          <a:srgbClr val="FFFFFF"/>
                        </a:solidFill>
                      </a:lnB>
                      <a:solidFill>
                        <a:srgbClr val="9999CC"/>
                      </a:solidFill>
                    </a:tcPr>
                  </a:tc>
                </a:tr>
                <a:tr h="293040">
                  <a:tc>
                    <a:txBody>
                      <a:bodyPr/>
                      <a:lstStyle/>
                      <a:p>
                        <a:pPr>
                          <a:lnSpc>
                            <a:spcPct val="95000"/>
                          </a:lnSpc>
                          <a:spcBef>
                            <a:spcPts val="281"/>
                          </a:spcBef>
                        </a:pPr>
                        <a:r>
                          <a:rPr lang="tr-TR" sz="1400" b="0" strike="noStrike" spc="-1">
                            <a:solidFill>
                              <a:srgbClr val="000000"/>
                            </a:solidFill>
                            <a:latin typeface="Calibri"/>
                          </a:rPr>
                          <a:t>Frequency</a:t>
                        </a:r>
                        <a:endParaRPr lang="tr-TR" sz="1400" b="0" strike="noStrike" spc="-1">
                          <a:latin typeface="Arial"/>
                        </a:endParaRPr>
                      </a:p>
                    </a:txBody>
                    <a:tcPr marL="67320" marR="67320">
                      <a:lnL w="12240">
                        <a:solidFill>
                          <a:srgbClr val="000000"/>
                        </a:solidFill>
                      </a:lnL>
                      <a:lnR w="2880">
                        <a:solidFill>
                          <a:srgbClr val="FFFFFF"/>
                        </a:solidFill>
                      </a:lnR>
                      <a:lnT w="2880">
                        <a:solidFill>
                          <a:srgbClr val="FFFFFF"/>
                        </a:solidFill>
                      </a:lnT>
                      <a:lnB w="2880">
                        <a:solidFill>
                          <a:srgbClr val="FFFFFF"/>
                        </a:solidFill>
                      </a:lnB>
                      <a:solidFill>
                        <a:srgbClr val="E6E6FF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95000"/>
                          </a:lnSpc>
                          <a:spcBef>
                            <a:spcPts val="281"/>
                          </a:spcBef>
                        </a:pPr>
                        <a:r>
                          <a:rPr lang="tr-TR" sz="1400" b="0" strike="noStrike" spc="-1" dirty="0" smtClean="0">
                            <a:solidFill>
                              <a:srgbClr val="000000"/>
                            </a:solidFill>
                            <a:latin typeface="Calibri"/>
                          </a:rPr>
                          <a:t>6</a:t>
                        </a:r>
                        <a:endParaRPr lang="tr-TR" sz="1400" b="0" strike="noStrike" spc="-1" dirty="0">
                          <a:latin typeface="Arial"/>
                        </a:endParaRPr>
                      </a:p>
                    </a:txBody>
                    <a:tcPr marL="67320" marR="67320">
                      <a:lnL w="2880">
                        <a:solidFill>
                          <a:srgbClr val="FFFFFF"/>
                        </a:solidFill>
                      </a:lnL>
                      <a:lnR w="2880">
                        <a:solidFill>
                          <a:srgbClr val="FFFFFF"/>
                        </a:solidFill>
                      </a:lnR>
                      <a:lnT w="2880">
                        <a:solidFill>
                          <a:srgbClr val="FFFFFF"/>
                        </a:solidFill>
                      </a:lnT>
                      <a:lnB w="2880">
                        <a:solidFill>
                          <a:srgbClr val="FFFFFF"/>
                        </a:solidFill>
                      </a:lnB>
                      <a:solidFill>
                        <a:srgbClr val="E6E6FF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95000"/>
                          </a:lnSpc>
                          <a:spcBef>
                            <a:spcPts val="281"/>
                          </a:spcBef>
                        </a:pPr>
                        <a:r>
                          <a:rPr lang="tr-TR" sz="1400" b="0" strike="noStrike" spc="-1" dirty="0">
                            <a:solidFill>
                              <a:srgbClr val="000000"/>
                            </a:solidFill>
                            <a:latin typeface="Calibri"/>
                          </a:rPr>
                          <a:t>GHz</a:t>
                        </a:r>
                        <a:endParaRPr lang="tr-TR" sz="1400" b="0" strike="noStrike" spc="-1" dirty="0">
                          <a:latin typeface="Arial"/>
                        </a:endParaRPr>
                      </a:p>
                    </a:txBody>
                    <a:tcPr marL="67320" marR="67320">
                      <a:lnL w="2880">
                        <a:solidFill>
                          <a:srgbClr val="FFFFFF"/>
                        </a:solidFill>
                      </a:lnL>
                      <a:lnR w="12240">
                        <a:solidFill>
                          <a:srgbClr val="000000"/>
                        </a:solidFill>
                      </a:lnR>
                      <a:lnT w="2880">
                        <a:solidFill>
                          <a:srgbClr val="FFFFFF"/>
                        </a:solidFill>
                      </a:lnT>
                      <a:lnB w="2880">
                        <a:solidFill>
                          <a:srgbClr val="FFFFFF"/>
                        </a:solidFill>
                      </a:lnB>
                      <a:solidFill>
                        <a:srgbClr val="E6E6FF"/>
                      </a:solidFill>
                    </a:tcPr>
                  </a:tc>
                </a:tr>
                <a:tr h="293040">
                  <a:tc>
                    <a:txBody>
                      <a:bodyPr/>
                      <a:lstStyle/>
                      <a:p>
                        <a:pPr>
                          <a:lnSpc>
                            <a:spcPct val="95000"/>
                          </a:lnSpc>
                          <a:spcBef>
                            <a:spcPts val="281"/>
                          </a:spcBef>
                        </a:pPr>
                        <a:r>
                          <a:rPr lang="tr-TR" sz="1400" b="0" strike="noStrike" spc="-1">
                            <a:solidFill>
                              <a:srgbClr val="000000"/>
                            </a:solidFill>
                            <a:latin typeface="Calibri"/>
                          </a:rPr>
                          <a:t>Gradient</a:t>
                        </a:r>
                        <a:endParaRPr lang="tr-TR" sz="1400" b="0" strike="noStrike" spc="-1">
                          <a:latin typeface="Arial"/>
                        </a:endParaRPr>
                      </a:p>
                    </a:txBody>
                    <a:tcPr marL="67320" marR="67320">
                      <a:lnL w="12240">
                        <a:solidFill>
                          <a:srgbClr val="000000"/>
                        </a:solidFill>
                      </a:lnL>
                      <a:lnR w="2880">
                        <a:solidFill>
                          <a:srgbClr val="FFFFFF"/>
                        </a:solidFill>
                      </a:lnR>
                      <a:lnT w="2880">
                        <a:solidFill>
                          <a:srgbClr val="FFFFFF"/>
                        </a:solidFill>
                      </a:lnT>
                      <a:lnB w="2880">
                        <a:solidFill>
                          <a:srgbClr val="FFFFFF"/>
                        </a:solidFill>
                      </a:lnB>
                      <a:solidFill>
                        <a:srgbClr val="FFFFFF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95000"/>
                          </a:lnSpc>
                          <a:spcBef>
                            <a:spcPts val="281"/>
                          </a:spcBef>
                        </a:pPr>
                        <a:r>
                          <a:rPr lang="tr-TR" sz="1400" b="0" strike="noStrike" spc="-1" dirty="0" smtClean="0">
                            <a:solidFill>
                              <a:srgbClr val="000000"/>
                            </a:solidFill>
                            <a:latin typeface="Calibri"/>
                          </a:rPr>
                          <a:t>240</a:t>
                        </a:r>
                        <a:endParaRPr lang="tr-TR" sz="1400" b="0" strike="noStrike" spc="-1" dirty="0">
                          <a:latin typeface="Arial"/>
                        </a:endParaRPr>
                      </a:p>
                    </a:txBody>
                    <a:tcPr marL="67320" marR="67320">
                      <a:lnL w="2880">
                        <a:solidFill>
                          <a:srgbClr val="FFFFFF"/>
                        </a:solidFill>
                      </a:lnL>
                      <a:lnR w="2880">
                        <a:solidFill>
                          <a:srgbClr val="FFFFFF"/>
                        </a:solidFill>
                      </a:lnR>
                      <a:lnT w="2880">
                        <a:solidFill>
                          <a:srgbClr val="FFFFFF"/>
                        </a:solidFill>
                      </a:lnT>
                      <a:lnB w="2880">
                        <a:solidFill>
                          <a:srgbClr val="FFFFFF"/>
                        </a:solidFill>
                      </a:lnB>
                      <a:solidFill>
                        <a:srgbClr val="FFFFFF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95000"/>
                          </a:lnSpc>
                          <a:spcBef>
                            <a:spcPts val="281"/>
                          </a:spcBef>
                        </a:pPr>
                        <a:r>
                          <a:rPr lang="tr-TR" sz="1400" b="0" strike="noStrike" spc="-1">
                            <a:solidFill>
                              <a:srgbClr val="000000"/>
                            </a:solidFill>
                            <a:latin typeface="Calibri"/>
                          </a:rPr>
                          <a:t>MV/m</a:t>
                        </a:r>
                        <a:endParaRPr lang="tr-TR" sz="1400" b="0" strike="noStrike" spc="-1">
                          <a:latin typeface="Arial"/>
                        </a:endParaRPr>
                      </a:p>
                    </a:txBody>
                    <a:tcPr marL="67320" marR="67320">
                      <a:lnL w="2880">
                        <a:solidFill>
                          <a:srgbClr val="FFFFFF"/>
                        </a:solidFill>
                      </a:lnL>
                      <a:lnR w="12240">
                        <a:solidFill>
                          <a:srgbClr val="000000"/>
                        </a:solidFill>
                      </a:lnR>
                      <a:lnT w="2880">
                        <a:solidFill>
                          <a:srgbClr val="FFFFFF"/>
                        </a:solidFill>
                      </a:lnT>
                      <a:lnB w="2880">
                        <a:solidFill>
                          <a:srgbClr val="FFFFFF"/>
                        </a:solidFill>
                      </a:lnB>
                      <a:solidFill>
                        <a:srgbClr val="FFFFFF"/>
                      </a:solidFill>
                    </a:tcPr>
                  </a:tc>
                </a:tr>
                <a:tr h="293040">
                  <a:tc>
                    <a:txBody>
                      <a:bodyPr/>
                      <a:lstStyle/>
                      <a:p>
                        <a:pPr>
                          <a:lnSpc>
                            <a:spcPct val="95000"/>
                          </a:lnSpc>
                          <a:spcBef>
                            <a:spcPts val="281"/>
                          </a:spcBef>
                        </a:pPr>
                        <a:r>
                          <a:rPr lang="tr-TR" sz="1400" b="0" strike="noStrike" spc="-1">
                            <a:solidFill>
                              <a:srgbClr val="000000"/>
                            </a:solidFill>
                            <a:latin typeface="Calibri"/>
                          </a:rPr>
                          <a:t>Cell number</a:t>
                        </a:r>
                        <a:endParaRPr lang="tr-TR" sz="1400" b="0" strike="noStrike" spc="-1">
                          <a:latin typeface="Arial"/>
                        </a:endParaRPr>
                      </a:p>
                    </a:txBody>
                    <a:tcPr marL="67320" marR="67320">
                      <a:lnL w="12240">
                        <a:solidFill>
                          <a:srgbClr val="000000"/>
                        </a:solidFill>
                      </a:lnL>
                      <a:lnR w="2880">
                        <a:solidFill>
                          <a:srgbClr val="FFFFFF"/>
                        </a:solidFill>
                      </a:lnR>
                      <a:lnT w="2880">
                        <a:solidFill>
                          <a:srgbClr val="FFFFFF"/>
                        </a:solidFill>
                      </a:lnT>
                      <a:lnB w="12240">
                        <a:solidFill>
                          <a:srgbClr val="000000"/>
                        </a:solidFill>
                      </a:lnB>
                      <a:solidFill>
                        <a:srgbClr val="FFFFFF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95000"/>
                          </a:lnSpc>
                          <a:spcBef>
                            <a:spcPts val="281"/>
                          </a:spcBef>
                        </a:pPr>
                        <a:r>
                          <a:rPr lang="tr-TR" sz="1400" b="0" strike="noStrike" spc="-1" dirty="0">
                            <a:solidFill>
                              <a:srgbClr val="000000"/>
                            </a:solidFill>
                            <a:latin typeface="Calibri"/>
                          </a:rPr>
                          <a:t>1</a:t>
                        </a:r>
                        <a:r>
                          <a:rPr lang="tr-TR" sz="1400" b="0" strike="noStrike" spc="-1" dirty="0" smtClean="0">
                            <a:solidFill>
                              <a:srgbClr val="000000"/>
                            </a:solidFill>
                            <a:latin typeface="Calibri"/>
                          </a:rPr>
                          <a:t>.6</a:t>
                        </a:r>
                        <a:endParaRPr lang="tr-TR" sz="1400" b="0" strike="noStrike" spc="-1" dirty="0">
                          <a:latin typeface="Arial"/>
                        </a:endParaRPr>
                      </a:p>
                    </a:txBody>
                    <a:tcPr marL="67320" marR="67320">
                      <a:lnL w="2880">
                        <a:solidFill>
                          <a:srgbClr val="FFFFFF"/>
                        </a:solidFill>
                      </a:lnL>
                      <a:lnR w="2880">
                        <a:solidFill>
                          <a:srgbClr val="FFFFFF"/>
                        </a:solidFill>
                      </a:lnR>
                      <a:lnT w="2880">
                        <a:solidFill>
                          <a:srgbClr val="FFFFFF"/>
                        </a:solidFill>
                      </a:lnT>
                      <a:lnB w="12240">
                        <a:solidFill>
                          <a:srgbClr val="000000"/>
                        </a:solidFill>
                      </a:lnB>
                      <a:solidFill>
                        <a:srgbClr val="FFFFFF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95000"/>
                          </a:lnSpc>
                          <a:spcBef>
                            <a:spcPts val="281"/>
                          </a:spcBef>
                        </a:pPr>
                        <a:r>
                          <a:rPr lang="tr-TR" sz="1400" b="0" strike="noStrike" spc="-1" dirty="0">
                            <a:solidFill>
                              <a:srgbClr val="000000"/>
                            </a:solidFill>
                            <a:latin typeface="Calibri"/>
                          </a:rPr>
                          <a:t>#</a:t>
                        </a:r>
                        <a:endParaRPr lang="tr-TR" sz="1400" b="0" strike="noStrike" spc="-1" dirty="0">
                          <a:latin typeface="Arial"/>
                        </a:endParaRPr>
                      </a:p>
                    </a:txBody>
                    <a:tcPr marL="67320" marR="67320">
                      <a:lnL w="2880">
                        <a:solidFill>
                          <a:srgbClr val="FFFFFF"/>
                        </a:solidFill>
                      </a:lnL>
                      <a:lnR w="12240">
                        <a:solidFill>
                          <a:srgbClr val="000000"/>
                        </a:solidFill>
                      </a:lnR>
                      <a:lnT w="2880">
                        <a:solidFill>
                          <a:srgbClr val="FFFFFF"/>
                        </a:solidFill>
                      </a:lnT>
                      <a:lnB w="12240">
                        <a:solidFill>
                          <a:srgbClr val="000000"/>
                        </a:solidFill>
                      </a:lnB>
                      <a:solidFill>
                        <a:srgbClr val="FFFFFF"/>
                      </a:solidFill>
                    </a:tcPr>
                  </a:tc>
                </a:tr>
              </a:tbl>
            </a:graphicData>
          </a:graphic>
        </p:graphicFrame>
        <p:grpSp>
          <p:nvGrpSpPr>
            <p:cNvPr id="90" name="Group 89"/>
            <p:cNvGrpSpPr/>
            <p:nvPr/>
          </p:nvGrpSpPr>
          <p:grpSpPr>
            <a:xfrm>
              <a:off x="341192" y="1301356"/>
              <a:ext cx="7550588" cy="4953307"/>
              <a:chOff x="341192" y="1301356"/>
              <a:chExt cx="7550588" cy="4953307"/>
            </a:xfrm>
          </p:grpSpPr>
          <p:grpSp>
            <p:nvGrpSpPr>
              <p:cNvPr id="92" name="Group 91"/>
              <p:cNvGrpSpPr/>
              <p:nvPr/>
            </p:nvGrpSpPr>
            <p:grpSpPr>
              <a:xfrm>
                <a:off x="4237571" y="1301356"/>
                <a:ext cx="3654209" cy="4953307"/>
                <a:chOff x="4054691" y="1767616"/>
                <a:chExt cx="3654209" cy="4953307"/>
              </a:xfrm>
            </p:grpSpPr>
            <p:pic>
              <p:nvPicPr>
                <p:cNvPr id="96" name="Picture 95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54691" y="1767616"/>
                  <a:ext cx="3654209" cy="2283880"/>
                </a:xfrm>
                <a:prstGeom prst="rect">
                  <a:avLst/>
                </a:prstGeom>
              </p:spPr>
            </p:pic>
            <p:pic>
              <p:nvPicPr>
                <p:cNvPr id="97" name="Picture 96"/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295413" y="4230456"/>
                  <a:ext cx="3413487" cy="2490467"/>
                </a:xfrm>
                <a:prstGeom prst="rect">
                  <a:avLst/>
                </a:prstGeom>
              </p:spPr>
            </p:pic>
          </p:grpSp>
          <p:grpSp>
            <p:nvGrpSpPr>
              <p:cNvPr id="93" name="Group 92"/>
              <p:cNvGrpSpPr/>
              <p:nvPr/>
            </p:nvGrpSpPr>
            <p:grpSpPr>
              <a:xfrm>
                <a:off x="341192" y="1301356"/>
                <a:ext cx="3775206" cy="3620405"/>
                <a:chOff x="214583" y="1512371"/>
                <a:chExt cx="3775206" cy="3620405"/>
              </a:xfrm>
            </p:grpSpPr>
            <p:pic>
              <p:nvPicPr>
                <p:cNvPr id="94" name="Picture 93"/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79484" y="2970215"/>
                  <a:ext cx="3710305" cy="2162561"/>
                </a:xfrm>
                <a:prstGeom prst="rect">
                  <a:avLst/>
                </a:prstGeom>
              </p:spPr>
            </p:pic>
            <p:pic>
              <p:nvPicPr>
                <p:cNvPr id="95" name="Content Placeholder 3"/>
                <p:cNvPicPr>
                  <a:picLocks noChangeAspect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4583" y="1512371"/>
                  <a:ext cx="3710304" cy="1397185"/>
                </a:xfrm>
                <a:prstGeom prst="rect">
                  <a:avLst/>
                </a:prstGeom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13805630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Line 1"/>
          <p:cNvSpPr>
            <a:spLocks noChangeShapeType="1"/>
          </p:cNvSpPr>
          <p:nvPr/>
        </p:nvSpPr>
        <p:spPr bwMode="auto">
          <a:xfrm flipV="1">
            <a:off x="2137680" y="1442232"/>
            <a:ext cx="5724000" cy="11882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  <a:effectLst/>
        </p:spPr>
        <p:txBody>
          <a:bodyPr lIns="62209" tIns="31105" rIns="62209" bIns="31105"/>
          <a:lstStyle/>
          <a:p>
            <a:endParaRPr lang="tr-TR" sz="135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949401" y="75492"/>
            <a:ext cx="6171120" cy="505493"/>
          </a:xfrm>
          <a:ln/>
        </p:spPr>
        <p:txBody>
          <a:bodyPr vert="horz" lIns="62209" tIns="31105" rIns="62209" bIns="31105" rtlCol="0" anchor="ctr">
            <a:normAutofit fontScale="90000"/>
          </a:bodyPr>
          <a:lstStyle/>
          <a:p>
            <a:pPr>
              <a:tabLst>
                <a:tab pos="492488" algn="l"/>
                <a:tab pos="984974" algn="l"/>
                <a:tab pos="1477462" algn="l"/>
                <a:tab pos="1969949" algn="l"/>
                <a:tab pos="2462436" algn="l"/>
                <a:tab pos="2954924" algn="l"/>
                <a:tab pos="3447411" algn="l"/>
                <a:tab pos="3939899" algn="l"/>
                <a:tab pos="4432385" algn="l"/>
                <a:tab pos="4924873" algn="l"/>
                <a:tab pos="5417360" algn="l"/>
                <a:tab pos="5909847" algn="l"/>
              </a:tabLst>
            </a:pPr>
            <a:r>
              <a:rPr lang="tr-TR" dirty="0" smtClean="0"/>
              <a:t>C-</a:t>
            </a:r>
            <a:r>
              <a:rPr lang="tr-TR" dirty="0" err="1" smtClean="0"/>
              <a:t>band</a:t>
            </a:r>
            <a:r>
              <a:rPr lang="tr-TR" dirty="0" smtClean="0"/>
              <a:t> </a:t>
            </a:r>
            <a:r>
              <a:rPr lang="tr-TR" dirty="0" err="1" smtClean="0"/>
              <a:t>based</a:t>
            </a:r>
            <a:r>
              <a:rPr lang="tr-TR" dirty="0" smtClean="0"/>
              <a:t> </a:t>
            </a:r>
            <a:r>
              <a:rPr lang="en-US" dirty="0" smtClean="0"/>
              <a:t>Injector</a:t>
            </a:r>
            <a:endParaRPr lang="en-US" dirty="0"/>
          </a:p>
        </p:txBody>
      </p:sp>
      <p:sp>
        <p:nvSpPr>
          <p:cNvPr id="5123" name="AutoShape 3"/>
          <p:cNvSpPr>
            <a:spLocks noChangeArrowheads="1"/>
          </p:cNvSpPr>
          <p:nvPr/>
        </p:nvSpPr>
        <p:spPr bwMode="auto">
          <a:xfrm>
            <a:off x="1678761" y="1328016"/>
            <a:ext cx="459999" cy="218762"/>
          </a:xfrm>
          <a:prstGeom prst="roundRect">
            <a:avLst>
              <a:gd name="adj" fmla="val 16667"/>
            </a:avLst>
          </a:prstGeom>
          <a:solidFill>
            <a:schemeClr val="accent1">
              <a:lumMod val="75000"/>
            </a:schemeClr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62209" tIns="31105" rIns="62209" bIns="31105" anchor="ctr"/>
          <a:lstStyle/>
          <a:p>
            <a:endParaRPr lang="tr-TR" sz="1350"/>
          </a:p>
        </p:txBody>
      </p:sp>
      <p:sp>
        <p:nvSpPr>
          <p:cNvPr id="5124" name="AutoShape 4"/>
          <p:cNvSpPr>
            <a:spLocks noChangeArrowheads="1"/>
          </p:cNvSpPr>
          <p:nvPr/>
        </p:nvSpPr>
        <p:spPr bwMode="auto">
          <a:xfrm>
            <a:off x="2635262" y="1368427"/>
            <a:ext cx="526802" cy="163171"/>
          </a:xfrm>
          <a:prstGeom prst="roundRect">
            <a:avLst>
              <a:gd name="adj" fmla="val 16667"/>
            </a:avLst>
          </a:prstGeom>
          <a:solidFill>
            <a:schemeClr val="accent1">
              <a:lumMod val="75000"/>
            </a:schemeClr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62209" tIns="31105" rIns="62209" bIns="31105" anchor="ctr"/>
          <a:lstStyle/>
          <a:p>
            <a:endParaRPr lang="tr-TR" sz="1350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672200" y="1605428"/>
            <a:ext cx="342360" cy="151216"/>
            <a:chOff x="490" y="1735"/>
            <a:chExt cx="317" cy="140"/>
          </a:xfrm>
        </p:grpSpPr>
        <p:sp>
          <p:nvSpPr>
            <p:cNvPr id="5126" name="Rectangle 6"/>
            <p:cNvSpPr>
              <a:spLocks noChangeArrowheads="1"/>
            </p:cNvSpPr>
            <p:nvPr/>
          </p:nvSpPr>
          <p:spPr bwMode="auto">
            <a:xfrm>
              <a:off x="494" y="1735"/>
              <a:ext cx="309" cy="14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 sz="1350"/>
            </a:p>
          </p:txBody>
        </p:sp>
        <p:sp>
          <p:nvSpPr>
            <p:cNvPr id="5127" name="Line 7"/>
            <p:cNvSpPr>
              <a:spLocks noChangeShapeType="1"/>
            </p:cNvSpPr>
            <p:nvPr/>
          </p:nvSpPr>
          <p:spPr bwMode="auto">
            <a:xfrm>
              <a:off x="493" y="1735"/>
              <a:ext cx="310" cy="1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 sz="1350"/>
            </a:p>
          </p:txBody>
        </p:sp>
        <p:sp>
          <p:nvSpPr>
            <p:cNvPr id="5128" name="Line 8"/>
            <p:cNvSpPr>
              <a:spLocks noChangeShapeType="1"/>
            </p:cNvSpPr>
            <p:nvPr/>
          </p:nvSpPr>
          <p:spPr bwMode="auto">
            <a:xfrm flipV="1">
              <a:off x="490" y="1738"/>
              <a:ext cx="317" cy="1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 sz="1350"/>
            </a:p>
          </p:txBody>
        </p: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1672200" y="1113702"/>
            <a:ext cx="342360" cy="151216"/>
            <a:chOff x="490" y="1125"/>
            <a:chExt cx="317" cy="140"/>
          </a:xfrm>
        </p:grpSpPr>
        <p:sp>
          <p:nvSpPr>
            <p:cNvPr id="5130" name="Rectangle 10"/>
            <p:cNvSpPr>
              <a:spLocks noChangeArrowheads="1"/>
            </p:cNvSpPr>
            <p:nvPr/>
          </p:nvSpPr>
          <p:spPr bwMode="auto">
            <a:xfrm>
              <a:off x="494" y="1125"/>
              <a:ext cx="309" cy="14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 sz="1350"/>
            </a:p>
          </p:txBody>
        </p:sp>
        <p:sp>
          <p:nvSpPr>
            <p:cNvPr id="5131" name="Line 11"/>
            <p:cNvSpPr>
              <a:spLocks noChangeShapeType="1"/>
            </p:cNvSpPr>
            <p:nvPr/>
          </p:nvSpPr>
          <p:spPr bwMode="auto">
            <a:xfrm>
              <a:off x="493" y="1125"/>
              <a:ext cx="310" cy="1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 sz="1350"/>
            </a:p>
          </p:txBody>
        </p:sp>
        <p:sp>
          <p:nvSpPr>
            <p:cNvPr id="5132" name="Line 12"/>
            <p:cNvSpPr>
              <a:spLocks noChangeShapeType="1"/>
            </p:cNvSpPr>
            <p:nvPr/>
          </p:nvSpPr>
          <p:spPr bwMode="auto">
            <a:xfrm flipV="1">
              <a:off x="490" y="1128"/>
              <a:ext cx="317" cy="1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 sz="1350"/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2696753" y="1599928"/>
            <a:ext cx="143640" cy="131774"/>
            <a:chOff x="1746" y="1643"/>
            <a:chExt cx="133" cy="122"/>
          </a:xfrm>
        </p:grpSpPr>
        <p:sp>
          <p:nvSpPr>
            <p:cNvPr id="5134" name="Rectangle 14"/>
            <p:cNvSpPr>
              <a:spLocks noChangeArrowheads="1"/>
            </p:cNvSpPr>
            <p:nvPr/>
          </p:nvSpPr>
          <p:spPr bwMode="auto">
            <a:xfrm>
              <a:off x="1748" y="1643"/>
              <a:ext cx="130" cy="122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 sz="1350"/>
            </a:p>
          </p:txBody>
        </p:sp>
        <p:sp>
          <p:nvSpPr>
            <p:cNvPr id="5135" name="Line 15"/>
            <p:cNvSpPr>
              <a:spLocks noChangeShapeType="1"/>
            </p:cNvSpPr>
            <p:nvPr/>
          </p:nvSpPr>
          <p:spPr bwMode="auto">
            <a:xfrm>
              <a:off x="1748" y="1643"/>
              <a:ext cx="130" cy="1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 sz="1350"/>
            </a:p>
          </p:txBody>
        </p:sp>
        <p:sp>
          <p:nvSpPr>
            <p:cNvPr id="5136" name="Line 16"/>
            <p:cNvSpPr>
              <a:spLocks noChangeShapeType="1"/>
            </p:cNvSpPr>
            <p:nvPr/>
          </p:nvSpPr>
          <p:spPr bwMode="auto">
            <a:xfrm flipV="1">
              <a:off x="1746" y="1645"/>
              <a:ext cx="133" cy="1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 sz="1350"/>
            </a:p>
          </p:txBody>
        </p:sp>
      </p:grpSp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2696753" y="1150601"/>
            <a:ext cx="143640" cy="131774"/>
            <a:chOff x="1746" y="1227"/>
            <a:chExt cx="133" cy="122"/>
          </a:xfrm>
        </p:grpSpPr>
        <p:sp>
          <p:nvSpPr>
            <p:cNvPr id="5138" name="Rectangle 18"/>
            <p:cNvSpPr>
              <a:spLocks noChangeArrowheads="1"/>
            </p:cNvSpPr>
            <p:nvPr/>
          </p:nvSpPr>
          <p:spPr bwMode="auto">
            <a:xfrm>
              <a:off x="1748" y="1227"/>
              <a:ext cx="130" cy="122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 sz="1350"/>
            </a:p>
          </p:txBody>
        </p:sp>
        <p:sp>
          <p:nvSpPr>
            <p:cNvPr id="5139" name="Line 19"/>
            <p:cNvSpPr>
              <a:spLocks noChangeShapeType="1"/>
            </p:cNvSpPr>
            <p:nvPr/>
          </p:nvSpPr>
          <p:spPr bwMode="auto">
            <a:xfrm>
              <a:off x="1748" y="1227"/>
              <a:ext cx="130" cy="1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 sz="1350"/>
            </a:p>
          </p:txBody>
        </p:sp>
        <p:sp>
          <p:nvSpPr>
            <p:cNvPr id="5140" name="Line 20"/>
            <p:cNvSpPr>
              <a:spLocks noChangeShapeType="1"/>
            </p:cNvSpPr>
            <p:nvPr/>
          </p:nvSpPr>
          <p:spPr bwMode="auto">
            <a:xfrm flipV="1">
              <a:off x="1746" y="1230"/>
              <a:ext cx="133" cy="1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 sz="1350"/>
            </a:p>
          </p:txBody>
        </p:sp>
      </p:grpSp>
      <p:grpSp>
        <p:nvGrpSpPr>
          <p:cNvPr id="6" name="Group 21"/>
          <p:cNvGrpSpPr>
            <a:grpSpLocks/>
          </p:cNvGrpSpPr>
          <p:nvPr/>
        </p:nvGrpSpPr>
        <p:grpSpPr bwMode="auto">
          <a:xfrm>
            <a:off x="1515023" y="1489758"/>
            <a:ext cx="110160" cy="151216"/>
            <a:chOff x="257" y="1541"/>
            <a:chExt cx="102" cy="140"/>
          </a:xfrm>
        </p:grpSpPr>
        <p:sp>
          <p:nvSpPr>
            <p:cNvPr id="5142" name="Rectangle 22"/>
            <p:cNvSpPr>
              <a:spLocks noChangeArrowheads="1"/>
            </p:cNvSpPr>
            <p:nvPr/>
          </p:nvSpPr>
          <p:spPr bwMode="auto">
            <a:xfrm>
              <a:off x="258" y="1541"/>
              <a:ext cx="99" cy="14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 sz="1350"/>
            </a:p>
          </p:txBody>
        </p:sp>
        <p:sp>
          <p:nvSpPr>
            <p:cNvPr id="5143" name="Line 23"/>
            <p:cNvSpPr>
              <a:spLocks noChangeShapeType="1"/>
            </p:cNvSpPr>
            <p:nvPr/>
          </p:nvSpPr>
          <p:spPr bwMode="auto">
            <a:xfrm>
              <a:off x="258" y="1541"/>
              <a:ext cx="99" cy="1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 sz="1350"/>
            </a:p>
          </p:txBody>
        </p:sp>
        <p:sp>
          <p:nvSpPr>
            <p:cNvPr id="5144" name="Line 24"/>
            <p:cNvSpPr>
              <a:spLocks noChangeShapeType="1"/>
            </p:cNvSpPr>
            <p:nvPr/>
          </p:nvSpPr>
          <p:spPr bwMode="auto">
            <a:xfrm flipV="1">
              <a:off x="257" y="1544"/>
              <a:ext cx="102" cy="1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 sz="1350"/>
            </a:p>
          </p:txBody>
        </p:sp>
      </p:grpSp>
      <p:grpSp>
        <p:nvGrpSpPr>
          <p:cNvPr id="7" name="Group 25"/>
          <p:cNvGrpSpPr>
            <a:grpSpLocks/>
          </p:cNvGrpSpPr>
          <p:nvPr/>
        </p:nvGrpSpPr>
        <p:grpSpPr bwMode="auto">
          <a:xfrm>
            <a:off x="1515023" y="1219729"/>
            <a:ext cx="110160" cy="151216"/>
            <a:chOff x="257" y="1291"/>
            <a:chExt cx="102" cy="140"/>
          </a:xfrm>
        </p:grpSpPr>
        <p:sp>
          <p:nvSpPr>
            <p:cNvPr id="5146" name="Rectangle 26"/>
            <p:cNvSpPr>
              <a:spLocks noChangeArrowheads="1"/>
            </p:cNvSpPr>
            <p:nvPr/>
          </p:nvSpPr>
          <p:spPr bwMode="auto">
            <a:xfrm>
              <a:off x="258" y="1291"/>
              <a:ext cx="99" cy="14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 sz="1350"/>
            </a:p>
          </p:txBody>
        </p:sp>
        <p:sp>
          <p:nvSpPr>
            <p:cNvPr id="5147" name="Line 27"/>
            <p:cNvSpPr>
              <a:spLocks noChangeShapeType="1"/>
            </p:cNvSpPr>
            <p:nvPr/>
          </p:nvSpPr>
          <p:spPr bwMode="auto">
            <a:xfrm>
              <a:off x="258" y="1291"/>
              <a:ext cx="99" cy="1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 sz="1350"/>
            </a:p>
          </p:txBody>
        </p:sp>
        <p:sp>
          <p:nvSpPr>
            <p:cNvPr id="5148" name="Line 28"/>
            <p:cNvSpPr>
              <a:spLocks noChangeShapeType="1"/>
            </p:cNvSpPr>
            <p:nvPr/>
          </p:nvSpPr>
          <p:spPr bwMode="auto">
            <a:xfrm flipV="1">
              <a:off x="257" y="1294"/>
              <a:ext cx="102" cy="1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 sz="1350"/>
            </a:p>
          </p:txBody>
        </p:sp>
      </p:grpSp>
      <p:sp>
        <p:nvSpPr>
          <p:cNvPr id="5149" name="Text Box 29"/>
          <p:cNvSpPr txBox="1">
            <a:spLocks noChangeArrowheads="1"/>
          </p:cNvSpPr>
          <p:nvPr/>
        </p:nvSpPr>
        <p:spPr bwMode="auto">
          <a:xfrm>
            <a:off x="1267200" y="2006051"/>
            <a:ext cx="1589760" cy="63078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61229" tIns="30615" rIns="61229" bIns="30615"/>
          <a:lstStyle/>
          <a:p>
            <a:pPr>
              <a:tabLst>
                <a:tab pos="492488" algn="l"/>
                <a:tab pos="984974" algn="l"/>
              </a:tabLst>
            </a:pPr>
            <a:r>
              <a:rPr lang="tr-TR" sz="1350" dirty="0" smtClean="0">
                <a:solidFill>
                  <a:srgbClr val="000000"/>
                </a:solidFill>
              </a:rPr>
              <a:t>6</a:t>
            </a:r>
            <a:r>
              <a:rPr lang="en-US" sz="1350" dirty="0" smtClean="0">
                <a:solidFill>
                  <a:srgbClr val="000000"/>
                </a:solidFill>
              </a:rPr>
              <a:t>GHz </a:t>
            </a:r>
            <a:r>
              <a:rPr lang="en-US" sz="1350" dirty="0">
                <a:solidFill>
                  <a:srgbClr val="000000"/>
                </a:solidFill>
              </a:rPr>
              <a:t>RF G</a:t>
            </a:r>
            <a:r>
              <a:rPr lang="tr-TR" sz="1350" dirty="0">
                <a:solidFill>
                  <a:srgbClr val="000000"/>
                </a:solidFill>
              </a:rPr>
              <a:t>un</a:t>
            </a:r>
            <a:endParaRPr lang="en-US" sz="1350" dirty="0">
              <a:solidFill>
                <a:srgbClr val="000000"/>
              </a:solidFill>
            </a:endParaRPr>
          </a:p>
          <a:p>
            <a:pPr>
              <a:tabLst>
                <a:tab pos="492488" algn="l"/>
                <a:tab pos="984974" algn="l"/>
              </a:tabLst>
            </a:pPr>
            <a:r>
              <a:rPr lang="tr-TR" sz="1350" dirty="0">
                <a:solidFill>
                  <a:srgbClr val="000000"/>
                </a:solidFill>
              </a:rPr>
              <a:t>1</a:t>
            </a:r>
            <a:r>
              <a:rPr lang="tr-TR" sz="1350" dirty="0" smtClean="0">
                <a:solidFill>
                  <a:srgbClr val="000000"/>
                </a:solidFill>
              </a:rPr>
              <a:t>.</a:t>
            </a:r>
            <a:r>
              <a:rPr lang="en-US" sz="1350" dirty="0">
                <a:solidFill>
                  <a:srgbClr val="000000"/>
                </a:solidFill>
              </a:rPr>
              <a:t>6 Cell, </a:t>
            </a:r>
            <a:r>
              <a:rPr lang="tr-TR" sz="1350" dirty="0" smtClean="0">
                <a:solidFill>
                  <a:srgbClr val="000000"/>
                </a:solidFill>
              </a:rPr>
              <a:t>2</a:t>
            </a:r>
            <a:r>
              <a:rPr lang="tr-TR" sz="1350" dirty="0">
                <a:solidFill>
                  <a:srgbClr val="000000"/>
                </a:solidFill>
              </a:rPr>
              <a:t>4</a:t>
            </a:r>
            <a:r>
              <a:rPr lang="en-US" sz="1350" dirty="0" smtClean="0">
                <a:solidFill>
                  <a:srgbClr val="000000"/>
                </a:solidFill>
              </a:rPr>
              <a:t>0 </a:t>
            </a:r>
            <a:r>
              <a:rPr lang="en-US" sz="1350" dirty="0">
                <a:solidFill>
                  <a:srgbClr val="000000"/>
                </a:solidFill>
              </a:rPr>
              <a:t>MV/m</a:t>
            </a:r>
          </a:p>
        </p:txBody>
      </p:sp>
      <p:sp>
        <p:nvSpPr>
          <p:cNvPr id="5150" name="Line 30"/>
          <p:cNvSpPr>
            <a:spLocks noChangeShapeType="1"/>
          </p:cNvSpPr>
          <p:nvPr/>
        </p:nvSpPr>
        <p:spPr bwMode="auto">
          <a:xfrm flipH="1" flipV="1">
            <a:off x="1732681" y="1545924"/>
            <a:ext cx="33480" cy="52061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62209" tIns="31105" rIns="62209" bIns="31105"/>
          <a:lstStyle/>
          <a:p>
            <a:endParaRPr lang="tr-TR" sz="1350"/>
          </a:p>
        </p:txBody>
      </p:sp>
      <p:sp>
        <p:nvSpPr>
          <p:cNvPr id="5151" name="Text Box 31"/>
          <p:cNvSpPr txBox="1">
            <a:spLocks noChangeArrowheads="1"/>
          </p:cNvSpPr>
          <p:nvPr/>
        </p:nvSpPr>
        <p:spPr bwMode="auto">
          <a:xfrm>
            <a:off x="5625340" y="733679"/>
            <a:ext cx="3669840" cy="4406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61229" tIns="30615" rIns="61229" bIns="30615"/>
          <a:lstStyle/>
          <a:p>
            <a:pPr>
              <a:tabLst>
                <a:tab pos="492488" algn="l"/>
                <a:tab pos="984974" algn="l"/>
                <a:tab pos="1477462" algn="l"/>
                <a:tab pos="1969949" algn="l"/>
                <a:tab pos="2462436" algn="l"/>
                <a:tab pos="2954924" algn="l"/>
                <a:tab pos="3447411" algn="l"/>
              </a:tabLst>
            </a:pPr>
            <a:r>
              <a:rPr lang="tr-TR" sz="1350" dirty="0">
                <a:solidFill>
                  <a:srgbClr val="000000"/>
                </a:solidFill>
              </a:rPr>
              <a:t>12</a:t>
            </a:r>
            <a:r>
              <a:rPr lang="en-US" sz="1350" dirty="0">
                <a:solidFill>
                  <a:srgbClr val="000000"/>
                </a:solidFill>
              </a:rPr>
              <a:t> GHz Traveling wave structures</a:t>
            </a:r>
            <a:endParaRPr lang="tr-TR" sz="1350" dirty="0">
              <a:solidFill>
                <a:srgbClr val="000000"/>
              </a:solidFill>
            </a:endParaRPr>
          </a:p>
          <a:p>
            <a:pPr>
              <a:tabLst>
                <a:tab pos="492488" algn="l"/>
                <a:tab pos="984974" algn="l"/>
                <a:tab pos="1477462" algn="l"/>
                <a:tab pos="1969949" algn="l"/>
                <a:tab pos="2462436" algn="l"/>
                <a:tab pos="2954924" algn="l"/>
                <a:tab pos="3447411" algn="l"/>
              </a:tabLst>
            </a:pPr>
            <a:r>
              <a:rPr lang="tr-TR" sz="1350" dirty="0"/>
              <a:t>108</a:t>
            </a:r>
            <a:r>
              <a:rPr lang="en-US" sz="1350" dirty="0"/>
              <a:t> cell, ~0.9 m, 65MV/m</a:t>
            </a:r>
            <a:r>
              <a:rPr lang="tr-TR" sz="1350" dirty="0"/>
              <a:t>, 120 </a:t>
            </a:r>
            <a:r>
              <a:rPr lang="tr-TR" sz="1350" dirty="0" err="1"/>
              <a:t>degree</a:t>
            </a:r>
            <a:endParaRPr lang="en-US" sz="1350" dirty="0">
              <a:solidFill>
                <a:srgbClr val="000000"/>
              </a:solidFill>
            </a:endParaRPr>
          </a:p>
        </p:txBody>
      </p:sp>
      <p:sp>
        <p:nvSpPr>
          <p:cNvPr id="5152" name="Rectangle 32"/>
          <p:cNvSpPr>
            <a:spLocks noChangeArrowheads="1"/>
          </p:cNvSpPr>
          <p:nvPr/>
        </p:nvSpPr>
        <p:spPr bwMode="auto">
          <a:xfrm>
            <a:off x="1607400" y="1416310"/>
            <a:ext cx="62640" cy="62647"/>
          </a:xfrm>
          <a:prstGeom prst="rect">
            <a:avLst/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62209" tIns="31105" rIns="62209" bIns="31105" anchor="ctr"/>
          <a:lstStyle/>
          <a:p>
            <a:endParaRPr lang="tr-TR" sz="1350"/>
          </a:p>
        </p:txBody>
      </p:sp>
      <p:sp>
        <p:nvSpPr>
          <p:cNvPr id="5153" name="Line 33"/>
          <p:cNvSpPr>
            <a:spLocks noChangeShapeType="1"/>
          </p:cNvSpPr>
          <p:nvPr/>
        </p:nvSpPr>
        <p:spPr bwMode="auto">
          <a:xfrm flipH="1">
            <a:off x="1676520" y="1292096"/>
            <a:ext cx="739800" cy="160937"/>
          </a:xfrm>
          <a:prstGeom prst="line">
            <a:avLst/>
          </a:prstGeom>
          <a:noFill/>
          <a:ln w="1836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 lIns="62209" tIns="31105" rIns="62209" bIns="31105"/>
          <a:lstStyle/>
          <a:p>
            <a:endParaRPr lang="tr-TR" sz="1350"/>
          </a:p>
        </p:txBody>
      </p:sp>
      <p:sp>
        <p:nvSpPr>
          <p:cNvPr id="5154" name="Line 34"/>
          <p:cNvSpPr>
            <a:spLocks noChangeShapeType="1"/>
          </p:cNvSpPr>
          <p:nvPr/>
        </p:nvSpPr>
        <p:spPr bwMode="auto">
          <a:xfrm flipH="1">
            <a:off x="2416320" y="997993"/>
            <a:ext cx="38090" cy="294104"/>
          </a:xfrm>
          <a:prstGeom prst="line">
            <a:avLst/>
          </a:prstGeom>
          <a:noFill/>
          <a:ln w="18360">
            <a:solidFill>
              <a:srgbClr val="0000FF"/>
            </a:solidFill>
            <a:round/>
            <a:headEnd/>
            <a:tailEnd/>
          </a:ln>
          <a:effectLst/>
        </p:spPr>
        <p:txBody>
          <a:bodyPr lIns="62209" tIns="31105" rIns="62209" bIns="31105"/>
          <a:lstStyle/>
          <a:p>
            <a:endParaRPr lang="tr-TR" sz="1350"/>
          </a:p>
        </p:txBody>
      </p:sp>
      <p:sp>
        <p:nvSpPr>
          <p:cNvPr id="5155" name="Line 35"/>
          <p:cNvSpPr>
            <a:spLocks noChangeShapeType="1"/>
          </p:cNvSpPr>
          <p:nvPr/>
        </p:nvSpPr>
        <p:spPr bwMode="auto">
          <a:xfrm>
            <a:off x="2445617" y="984084"/>
            <a:ext cx="380461" cy="0"/>
          </a:xfrm>
          <a:prstGeom prst="line">
            <a:avLst/>
          </a:prstGeom>
          <a:noFill/>
          <a:ln w="18360">
            <a:solidFill>
              <a:srgbClr val="0000FF"/>
            </a:solidFill>
            <a:round/>
            <a:headEnd/>
            <a:tailEnd/>
          </a:ln>
          <a:effectLst/>
        </p:spPr>
        <p:txBody>
          <a:bodyPr lIns="62209" tIns="31105" rIns="62209" bIns="31105"/>
          <a:lstStyle/>
          <a:p>
            <a:endParaRPr lang="tr-TR" sz="1350"/>
          </a:p>
        </p:txBody>
      </p:sp>
      <p:sp>
        <p:nvSpPr>
          <p:cNvPr id="5156" name="AutoShape 36"/>
          <p:cNvSpPr>
            <a:spLocks noChangeArrowheads="1"/>
          </p:cNvSpPr>
          <p:nvPr/>
        </p:nvSpPr>
        <p:spPr bwMode="auto">
          <a:xfrm>
            <a:off x="2832672" y="916510"/>
            <a:ext cx="311040" cy="124214"/>
          </a:xfrm>
          <a:prstGeom prst="roundRect">
            <a:avLst>
              <a:gd name="adj" fmla="val 16667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62209" tIns="31105" rIns="62209" bIns="31105" anchor="ctr"/>
          <a:lstStyle/>
          <a:p>
            <a:endParaRPr lang="tr-TR" sz="1350"/>
          </a:p>
        </p:txBody>
      </p:sp>
      <p:sp>
        <p:nvSpPr>
          <p:cNvPr id="5157" name="Text Box 37"/>
          <p:cNvSpPr txBox="1">
            <a:spLocks noChangeArrowheads="1"/>
          </p:cNvSpPr>
          <p:nvPr/>
        </p:nvSpPr>
        <p:spPr bwMode="auto">
          <a:xfrm>
            <a:off x="3150306" y="850499"/>
            <a:ext cx="1181520" cy="251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61229" tIns="30615" rIns="61229" bIns="30615"/>
          <a:lstStyle/>
          <a:p>
            <a:pPr>
              <a:tabLst>
                <a:tab pos="492488" algn="l"/>
                <a:tab pos="984974" algn="l"/>
              </a:tabLst>
            </a:pPr>
            <a:r>
              <a:rPr lang="en-US" sz="1350" dirty="0">
                <a:solidFill>
                  <a:srgbClr val="000000"/>
                </a:solidFill>
              </a:rPr>
              <a:t>Laser</a:t>
            </a:r>
          </a:p>
        </p:txBody>
      </p:sp>
      <p:grpSp>
        <p:nvGrpSpPr>
          <p:cNvPr id="8" name="Group 40"/>
          <p:cNvGrpSpPr>
            <a:grpSpLocks/>
          </p:cNvGrpSpPr>
          <p:nvPr/>
        </p:nvGrpSpPr>
        <p:grpSpPr bwMode="auto">
          <a:xfrm>
            <a:off x="2885753" y="1599928"/>
            <a:ext cx="143640" cy="131774"/>
            <a:chOff x="1921" y="1643"/>
            <a:chExt cx="133" cy="122"/>
          </a:xfrm>
        </p:grpSpPr>
        <p:sp>
          <p:nvSpPr>
            <p:cNvPr id="5161" name="Rectangle 41"/>
            <p:cNvSpPr>
              <a:spLocks noChangeArrowheads="1"/>
            </p:cNvSpPr>
            <p:nvPr/>
          </p:nvSpPr>
          <p:spPr bwMode="auto">
            <a:xfrm>
              <a:off x="1923" y="1643"/>
              <a:ext cx="130" cy="122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 sz="1350"/>
            </a:p>
          </p:txBody>
        </p:sp>
        <p:sp>
          <p:nvSpPr>
            <p:cNvPr id="5162" name="Line 42"/>
            <p:cNvSpPr>
              <a:spLocks noChangeShapeType="1"/>
            </p:cNvSpPr>
            <p:nvPr/>
          </p:nvSpPr>
          <p:spPr bwMode="auto">
            <a:xfrm>
              <a:off x="1923" y="1643"/>
              <a:ext cx="130" cy="1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 sz="1350"/>
            </a:p>
          </p:txBody>
        </p:sp>
        <p:sp>
          <p:nvSpPr>
            <p:cNvPr id="5163" name="Line 43"/>
            <p:cNvSpPr>
              <a:spLocks noChangeShapeType="1"/>
            </p:cNvSpPr>
            <p:nvPr/>
          </p:nvSpPr>
          <p:spPr bwMode="auto">
            <a:xfrm flipV="1">
              <a:off x="1921" y="1645"/>
              <a:ext cx="133" cy="1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 sz="1350"/>
            </a:p>
          </p:txBody>
        </p:sp>
      </p:grpSp>
      <p:sp>
        <p:nvSpPr>
          <p:cNvPr id="5164" name="AutoShape 44"/>
          <p:cNvSpPr>
            <a:spLocks noChangeArrowheads="1"/>
          </p:cNvSpPr>
          <p:nvPr/>
        </p:nvSpPr>
        <p:spPr bwMode="auto">
          <a:xfrm>
            <a:off x="3875479" y="1356591"/>
            <a:ext cx="526802" cy="163171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62209" tIns="31105" rIns="62209" bIns="31105" anchor="ctr"/>
          <a:lstStyle/>
          <a:p>
            <a:endParaRPr lang="tr-TR" sz="1350"/>
          </a:p>
        </p:txBody>
      </p:sp>
      <p:sp>
        <p:nvSpPr>
          <p:cNvPr id="5165" name="AutoShape 45"/>
          <p:cNvSpPr>
            <a:spLocks noChangeArrowheads="1"/>
          </p:cNvSpPr>
          <p:nvPr/>
        </p:nvSpPr>
        <p:spPr bwMode="auto">
          <a:xfrm>
            <a:off x="4562939" y="1321507"/>
            <a:ext cx="62640" cy="248426"/>
          </a:xfrm>
          <a:prstGeom prst="diamond">
            <a:avLst/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62209" tIns="31105" rIns="62209" bIns="31105" anchor="ctr"/>
          <a:lstStyle/>
          <a:p>
            <a:endParaRPr lang="tr-TR" sz="1350"/>
          </a:p>
        </p:txBody>
      </p:sp>
      <p:sp>
        <p:nvSpPr>
          <p:cNvPr id="5166" name="AutoShape 46"/>
          <p:cNvSpPr>
            <a:spLocks noChangeArrowheads="1"/>
          </p:cNvSpPr>
          <p:nvPr/>
        </p:nvSpPr>
        <p:spPr bwMode="auto">
          <a:xfrm>
            <a:off x="4727230" y="1373758"/>
            <a:ext cx="526802" cy="163171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62209" tIns="31105" rIns="62209" bIns="31105" anchor="ctr"/>
          <a:lstStyle/>
          <a:p>
            <a:endParaRPr lang="tr-TR" sz="1350"/>
          </a:p>
        </p:txBody>
      </p:sp>
      <p:sp>
        <p:nvSpPr>
          <p:cNvPr id="5167" name="AutoShape 47"/>
          <p:cNvSpPr>
            <a:spLocks noChangeArrowheads="1"/>
          </p:cNvSpPr>
          <p:nvPr/>
        </p:nvSpPr>
        <p:spPr bwMode="auto">
          <a:xfrm>
            <a:off x="5759710" y="1360797"/>
            <a:ext cx="526802" cy="163171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62209" tIns="31105" rIns="62209" bIns="31105" anchor="ctr"/>
          <a:lstStyle/>
          <a:p>
            <a:endParaRPr lang="tr-TR" sz="1350"/>
          </a:p>
        </p:txBody>
      </p:sp>
      <p:sp>
        <p:nvSpPr>
          <p:cNvPr id="5168" name="AutoShape 48"/>
          <p:cNvSpPr>
            <a:spLocks noChangeArrowheads="1"/>
          </p:cNvSpPr>
          <p:nvPr/>
        </p:nvSpPr>
        <p:spPr bwMode="auto">
          <a:xfrm>
            <a:off x="5429256" y="1438992"/>
            <a:ext cx="62640" cy="124213"/>
          </a:xfrm>
          <a:prstGeom prst="triangle">
            <a:avLst>
              <a:gd name="adj" fmla="val 50000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62209" tIns="31105" rIns="62209" bIns="31105" anchor="ctr"/>
          <a:lstStyle/>
          <a:p>
            <a:endParaRPr lang="tr-TR" sz="1350"/>
          </a:p>
        </p:txBody>
      </p:sp>
      <p:sp>
        <p:nvSpPr>
          <p:cNvPr id="5169" name="AutoShape 49"/>
          <p:cNvSpPr>
            <a:spLocks noChangeArrowheads="1"/>
          </p:cNvSpPr>
          <p:nvPr/>
        </p:nvSpPr>
        <p:spPr bwMode="auto">
          <a:xfrm rot="10800000">
            <a:off x="5429256" y="1309379"/>
            <a:ext cx="62640" cy="124213"/>
          </a:xfrm>
          <a:prstGeom prst="triangle">
            <a:avLst>
              <a:gd name="adj" fmla="val 50000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62209" tIns="31105" rIns="62209" bIns="31105" anchor="ctr"/>
          <a:lstStyle/>
          <a:p>
            <a:endParaRPr lang="tr-TR" sz="1350"/>
          </a:p>
        </p:txBody>
      </p:sp>
      <p:grpSp>
        <p:nvGrpSpPr>
          <p:cNvPr id="9" name="Group 50"/>
          <p:cNvGrpSpPr>
            <a:grpSpLocks/>
          </p:cNvGrpSpPr>
          <p:nvPr/>
        </p:nvGrpSpPr>
        <p:grpSpPr bwMode="auto">
          <a:xfrm>
            <a:off x="2893313" y="1150601"/>
            <a:ext cx="143640" cy="131774"/>
            <a:chOff x="1928" y="1227"/>
            <a:chExt cx="133" cy="122"/>
          </a:xfrm>
        </p:grpSpPr>
        <p:sp>
          <p:nvSpPr>
            <p:cNvPr id="5171" name="Rectangle 51"/>
            <p:cNvSpPr>
              <a:spLocks noChangeArrowheads="1"/>
            </p:cNvSpPr>
            <p:nvPr/>
          </p:nvSpPr>
          <p:spPr bwMode="auto">
            <a:xfrm>
              <a:off x="1929" y="1227"/>
              <a:ext cx="130" cy="122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 sz="1350"/>
            </a:p>
          </p:txBody>
        </p:sp>
        <p:sp>
          <p:nvSpPr>
            <p:cNvPr id="5172" name="Line 52"/>
            <p:cNvSpPr>
              <a:spLocks noChangeShapeType="1"/>
            </p:cNvSpPr>
            <p:nvPr/>
          </p:nvSpPr>
          <p:spPr bwMode="auto">
            <a:xfrm>
              <a:off x="1929" y="1227"/>
              <a:ext cx="130" cy="1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 sz="1350"/>
            </a:p>
          </p:txBody>
        </p:sp>
        <p:sp>
          <p:nvSpPr>
            <p:cNvPr id="5173" name="Line 53"/>
            <p:cNvSpPr>
              <a:spLocks noChangeShapeType="1"/>
            </p:cNvSpPr>
            <p:nvPr/>
          </p:nvSpPr>
          <p:spPr bwMode="auto">
            <a:xfrm flipV="1">
              <a:off x="1928" y="1230"/>
              <a:ext cx="133" cy="1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 sz="1350"/>
            </a:p>
          </p:txBody>
        </p:sp>
      </p:grpSp>
      <p:sp>
        <p:nvSpPr>
          <p:cNvPr id="5229" name="Line 109"/>
          <p:cNvSpPr>
            <a:spLocks noChangeShapeType="1"/>
          </p:cNvSpPr>
          <p:nvPr/>
        </p:nvSpPr>
        <p:spPr bwMode="auto">
          <a:xfrm flipH="1">
            <a:off x="5027721" y="997993"/>
            <a:ext cx="555445" cy="33002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62209" tIns="31105" rIns="62209" bIns="31105"/>
          <a:lstStyle/>
          <a:p>
            <a:endParaRPr lang="tr-TR" sz="1350"/>
          </a:p>
        </p:txBody>
      </p:sp>
      <p:sp>
        <p:nvSpPr>
          <p:cNvPr id="5236" name="Text Box 116"/>
          <p:cNvSpPr txBox="1">
            <a:spLocks noChangeArrowheads="1"/>
          </p:cNvSpPr>
          <p:nvPr/>
        </p:nvSpPr>
        <p:spPr bwMode="auto">
          <a:xfrm>
            <a:off x="3787921" y="733679"/>
            <a:ext cx="930960" cy="270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2209" tIns="31105" rIns="62209" bIns="31105">
            <a:spAutoFit/>
          </a:bodyPr>
          <a:lstStyle/>
          <a:p>
            <a:pPr>
              <a:spcBef>
                <a:spcPct val="50000"/>
              </a:spcBef>
            </a:pPr>
            <a:endParaRPr lang="en-US" sz="1350"/>
          </a:p>
        </p:txBody>
      </p:sp>
      <p:sp>
        <p:nvSpPr>
          <p:cNvPr id="83" name="AutoShape 45"/>
          <p:cNvSpPr>
            <a:spLocks noChangeArrowheads="1"/>
          </p:cNvSpPr>
          <p:nvPr/>
        </p:nvSpPr>
        <p:spPr bwMode="auto">
          <a:xfrm>
            <a:off x="3319412" y="1323640"/>
            <a:ext cx="62640" cy="248426"/>
          </a:xfrm>
          <a:prstGeom prst="diamond">
            <a:avLst/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62209" tIns="31105" rIns="62209" bIns="31105" anchor="ctr"/>
          <a:lstStyle/>
          <a:p>
            <a:endParaRPr lang="tr-TR" sz="1350"/>
          </a:p>
        </p:txBody>
      </p:sp>
      <p:sp>
        <p:nvSpPr>
          <p:cNvPr id="84" name="AutoShape 102"/>
          <p:cNvSpPr>
            <a:spLocks noChangeArrowheads="1"/>
          </p:cNvSpPr>
          <p:nvPr/>
        </p:nvSpPr>
        <p:spPr bwMode="auto">
          <a:xfrm>
            <a:off x="3446852" y="1455414"/>
            <a:ext cx="62640" cy="124213"/>
          </a:xfrm>
          <a:prstGeom prst="triangle">
            <a:avLst>
              <a:gd name="adj" fmla="val 50000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62209" tIns="31105" rIns="62209" bIns="31105" anchor="ctr"/>
          <a:lstStyle/>
          <a:p>
            <a:endParaRPr lang="tr-TR" sz="1350"/>
          </a:p>
        </p:txBody>
      </p:sp>
      <p:sp>
        <p:nvSpPr>
          <p:cNvPr id="85" name="AutoShape 103"/>
          <p:cNvSpPr>
            <a:spLocks noChangeArrowheads="1"/>
          </p:cNvSpPr>
          <p:nvPr/>
        </p:nvSpPr>
        <p:spPr bwMode="auto">
          <a:xfrm rot="10800000">
            <a:off x="3445772" y="1325800"/>
            <a:ext cx="62640" cy="124213"/>
          </a:xfrm>
          <a:prstGeom prst="triangle">
            <a:avLst>
              <a:gd name="adj" fmla="val 50000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62209" tIns="31105" rIns="62209" bIns="31105" anchor="ctr"/>
          <a:lstStyle/>
          <a:p>
            <a:endParaRPr lang="tr-TR" sz="1350"/>
          </a:p>
        </p:txBody>
      </p:sp>
      <p:sp>
        <p:nvSpPr>
          <p:cNvPr id="86" name="AutoShape 45"/>
          <p:cNvSpPr>
            <a:spLocks noChangeArrowheads="1"/>
          </p:cNvSpPr>
          <p:nvPr/>
        </p:nvSpPr>
        <p:spPr bwMode="auto">
          <a:xfrm>
            <a:off x="3554009" y="1328016"/>
            <a:ext cx="62640" cy="248426"/>
          </a:xfrm>
          <a:prstGeom prst="diamond">
            <a:avLst/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62209" tIns="31105" rIns="62209" bIns="31105" anchor="ctr"/>
          <a:lstStyle/>
          <a:p>
            <a:endParaRPr lang="tr-TR" sz="1350"/>
          </a:p>
        </p:txBody>
      </p:sp>
      <p:sp>
        <p:nvSpPr>
          <p:cNvPr id="73" name="Text Box 31"/>
          <p:cNvSpPr txBox="1">
            <a:spLocks noChangeArrowheads="1"/>
          </p:cNvSpPr>
          <p:nvPr/>
        </p:nvSpPr>
        <p:spPr bwMode="auto">
          <a:xfrm>
            <a:off x="2771574" y="1992296"/>
            <a:ext cx="3669840" cy="4406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61229" tIns="30615" rIns="61229" bIns="30615"/>
          <a:lstStyle/>
          <a:p>
            <a:pPr>
              <a:tabLst>
                <a:tab pos="492488" algn="l"/>
                <a:tab pos="984974" algn="l"/>
                <a:tab pos="1477462" algn="l"/>
                <a:tab pos="1969949" algn="l"/>
                <a:tab pos="2462436" algn="l"/>
                <a:tab pos="2954924" algn="l"/>
                <a:tab pos="3447411" algn="l"/>
              </a:tabLst>
            </a:pPr>
            <a:r>
              <a:rPr lang="tr-TR" sz="1350" dirty="0" smtClean="0">
                <a:solidFill>
                  <a:srgbClr val="000000"/>
                </a:solidFill>
              </a:rPr>
              <a:t>6 </a:t>
            </a:r>
            <a:r>
              <a:rPr lang="en-US" sz="1350" dirty="0" smtClean="0">
                <a:solidFill>
                  <a:srgbClr val="000000"/>
                </a:solidFill>
              </a:rPr>
              <a:t>GHz </a:t>
            </a:r>
            <a:r>
              <a:rPr lang="en-US" sz="1350" dirty="0">
                <a:solidFill>
                  <a:srgbClr val="000000"/>
                </a:solidFill>
              </a:rPr>
              <a:t>Traveling wave structures</a:t>
            </a:r>
            <a:endParaRPr lang="tr-TR" sz="1350" dirty="0">
              <a:solidFill>
                <a:srgbClr val="000000"/>
              </a:solidFill>
            </a:endParaRPr>
          </a:p>
          <a:p>
            <a:pPr>
              <a:tabLst>
                <a:tab pos="492488" algn="l"/>
                <a:tab pos="984974" algn="l"/>
                <a:tab pos="1477462" algn="l"/>
                <a:tab pos="1969949" algn="l"/>
                <a:tab pos="2462436" algn="l"/>
                <a:tab pos="2954924" algn="l"/>
                <a:tab pos="3447411" algn="l"/>
              </a:tabLst>
            </a:pPr>
            <a:r>
              <a:rPr lang="tr-TR" sz="1350" dirty="0" smtClean="0"/>
              <a:t>105</a:t>
            </a:r>
            <a:r>
              <a:rPr lang="en-US" sz="1350" dirty="0" smtClean="0"/>
              <a:t> </a:t>
            </a:r>
            <a:r>
              <a:rPr lang="en-US" sz="1350" dirty="0"/>
              <a:t>cell, </a:t>
            </a:r>
            <a:r>
              <a:rPr lang="en-US" sz="1350" dirty="0" smtClean="0"/>
              <a:t>~</a:t>
            </a:r>
            <a:r>
              <a:rPr lang="tr-TR" sz="1350" dirty="0" smtClean="0"/>
              <a:t>1.8</a:t>
            </a:r>
            <a:r>
              <a:rPr lang="en-US" sz="1350" dirty="0" smtClean="0"/>
              <a:t> </a:t>
            </a:r>
            <a:r>
              <a:rPr lang="en-US" sz="1350" dirty="0"/>
              <a:t>m, </a:t>
            </a:r>
            <a:r>
              <a:rPr lang="tr-TR" sz="1350" dirty="0" smtClean="0"/>
              <a:t>30</a:t>
            </a:r>
            <a:r>
              <a:rPr lang="en-US" sz="1350" dirty="0" smtClean="0"/>
              <a:t>MV/m</a:t>
            </a:r>
            <a:r>
              <a:rPr lang="tr-TR" sz="1350" dirty="0"/>
              <a:t>, 120 </a:t>
            </a:r>
            <a:r>
              <a:rPr lang="tr-TR" sz="1350" dirty="0" err="1"/>
              <a:t>degree</a:t>
            </a:r>
            <a:endParaRPr lang="en-US" sz="1350" dirty="0">
              <a:solidFill>
                <a:srgbClr val="000000"/>
              </a:solidFill>
            </a:endParaRPr>
          </a:p>
        </p:txBody>
      </p:sp>
      <p:sp>
        <p:nvSpPr>
          <p:cNvPr id="74" name="Line 109"/>
          <p:cNvSpPr>
            <a:spLocks noChangeShapeType="1"/>
          </p:cNvSpPr>
          <p:nvPr/>
        </p:nvSpPr>
        <p:spPr bwMode="auto">
          <a:xfrm flipH="1" flipV="1">
            <a:off x="3150305" y="1504380"/>
            <a:ext cx="194686" cy="41657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62209" tIns="31105" rIns="62209" bIns="31105"/>
          <a:lstStyle/>
          <a:p>
            <a:endParaRPr lang="tr-TR" sz="135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858" y="1447633"/>
            <a:ext cx="7282162" cy="4811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26888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Line 1"/>
          <p:cNvSpPr>
            <a:spLocks noChangeShapeType="1"/>
          </p:cNvSpPr>
          <p:nvPr/>
        </p:nvSpPr>
        <p:spPr bwMode="auto">
          <a:xfrm flipV="1">
            <a:off x="2137680" y="1442232"/>
            <a:ext cx="5724000" cy="11882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  <a:effectLst/>
        </p:spPr>
        <p:txBody>
          <a:bodyPr lIns="62209" tIns="31105" rIns="62209" bIns="31105"/>
          <a:lstStyle/>
          <a:p>
            <a:endParaRPr lang="tr-TR" sz="135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949401" y="75492"/>
            <a:ext cx="6171120" cy="505493"/>
          </a:xfrm>
          <a:ln/>
        </p:spPr>
        <p:txBody>
          <a:bodyPr vert="horz" lIns="62209" tIns="31105" rIns="62209" bIns="31105" rtlCol="0" anchor="ctr">
            <a:normAutofit fontScale="90000"/>
          </a:bodyPr>
          <a:lstStyle/>
          <a:p>
            <a:pPr>
              <a:tabLst>
                <a:tab pos="492488" algn="l"/>
                <a:tab pos="984974" algn="l"/>
                <a:tab pos="1477462" algn="l"/>
                <a:tab pos="1969949" algn="l"/>
                <a:tab pos="2462436" algn="l"/>
                <a:tab pos="2954924" algn="l"/>
                <a:tab pos="3447411" algn="l"/>
                <a:tab pos="3939899" algn="l"/>
                <a:tab pos="4432385" algn="l"/>
                <a:tab pos="4924873" algn="l"/>
                <a:tab pos="5417360" algn="l"/>
                <a:tab pos="5909847" algn="l"/>
              </a:tabLst>
            </a:pPr>
            <a:r>
              <a:rPr lang="tr-TR" dirty="0" smtClean="0"/>
              <a:t>X-</a:t>
            </a:r>
            <a:r>
              <a:rPr lang="tr-TR" dirty="0" err="1" smtClean="0"/>
              <a:t>band</a:t>
            </a:r>
            <a:r>
              <a:rPr lang="tr-TR" dirty="0" smtClean="0"/>
              <a:t> </a:t>
            </a:r>
            <a:r>
              <a:rPr lang="tr-TR" dirty="0" err="1" smtClean="0"/>
              <a:t>based</a:t>
            </a:r>
            <a:r>
              <a:rPr lang="tr-TR" dirty="0" smtClean="0"/>
              <a:t> </a:t>
            </a:r>
            <a:r>
              <a:rPr lang="en-US" dirty="0" smtClean="0"/>
              <a:t>Injector</a:t>
            </a:r>
            <a:endParaRPr lang="en-US" dirty="0"/>
          </a:p>
        </p:txBody>
      </p:sp>
      <p:sp>
        <p:nvSpPr>
          <p:cNvPr id="5123" name="AutoShape 3"/>
          <p:cNvSpPr>
            <a:spLocks noChangeArrowheads="1"/>
          </p:cNvSpPr>
          <p:nvPr/>
        </p:nvSpPr>
        <p:spPr bwMode="auto">
          <a:xfrm>
            <a:off x="1678761" y="1328016"/>
            <a:ext cx="459999" cy="218762"/>
          </a:xfrm>
          <a:prstGeom prst="roundRect">
            <a:avLst>
              <a:gd name="adj" fmla="val 16667"/>
            </a:avLst>
          </a:prstGeom>
          <a:solidFill>
            <a:srgbClr val="FF3366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62209" tIns="31105" rIns="62209" bIns="31105" anchor="ctr"/>
          <a:lstStyle/>
          <a:p>
            <a:endParaRPr lang="tr-TR" sz="1350"/>
          </a:p>
        </p:txBody>
      </p:sp>
      <p:sp>
        <p:nvSpPr>
          <p:cNvPr id="5124" name="AutoShape 4"/>
          <p:cNvSpPr>
            <a:spLocks noChangeArrowheads="1"/>
          </p:cNvSpPr>
          <p:nvPr/>
        </p:nvSpPr>
        <p:spPr bwMode="auto">
          <a:xfrm>
            <a:off x="2616910" y="1379159"/>
            <a:ext cx="526802" cy="163171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62209" tIns="31105" rIns="62209" bIns="31105" anchor="ctr"/>
          <a:lstStyle/>
          <a:p>
            <a:endParaRPr lang="tr-TR" sz="1350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672200" y="1605428"/>
            <a:ext cx="342360" cy="151216"/>
            <a:chOff x="490" y="1735"/>
            <a:chExt cx="317" cy="140"/>
          </a:xfrm>
        </p:grpSpPr>
        <p:sp>
          <p:nvSpPr>
            <p:cNvPr id="5126" name="Rectangle 6"/>
            <p:cNvSpPr>
              <a:spLocks noChangeArrowheads="1"/>
            </p:cNvSpPr>
            <p:nvPr/>
          </p:nvSpPr>
          <p:spPr bwMode="auto">
            <a:xfrm>
              <a:off x="494" y="1735"/>
              <a:ext cx="309" cy="14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 sz="1350"/>
            </a:p>
          </p:txBody>
        </p:sp>
        <p:sp>
          <p:nvSpPr>
            <p:cNvPr id="5127" name="Line 7"/>
            <p:cNvSpPr>
              <a:spLocks noChangeShapeType="1"/>
            </p:cNvSpPr>
            <p:nvPr/>
          </p:nvSpPr>
          <p:spPr bwMode="auto">
            <a:xfrm>
              <a:off x="493" y="1735"/>
              <a:ext cx="310" cy="1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 sz="1350"/>
            </a:p>
          </p:txBody>
        </p:sp>
        <p:sp>
          <p:nvSpPr>
            <p:cNvPr id="5128" name="Line 8"/>
            <p:cNvSpPr>
              <a:spLocks noChangeShapeType="1"/>
            </p:cNvSpPr>
            <p:nvPr/>
          </p:nvSpPr>
          <p:spPr bwMode="auto">
            <a:xfrm flipV="1">
              <a:off x="490" y="1738"/>
              <a:ext cx="317" cy="1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 sz="1350"/>
            </a:p>
          </p:txBody>
        </p: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1672200" y="1113702"/>
            <a:ext cx="342360" cy="151216"/>
            <a:chOff x="490" y="1125"/>
            <a:chExt cx="317" cy="140"/>
          </a:xfrm>
        </p:grpSpPr>
        <p:sp>
          <p:nvSpPr>
            <p:cNvPr id="5130" name="Rectangle 10"/>
            <p:cNvSpPr>
              <a:spLocks noChangeArrowheads="1"/>
            </p:cNvSpPr>
            <p:nvPr/>
          </p:nvSpPr>
          <p:spPr bwMode="auto">
            <a:xfrm>
              <a:off x="494" y="1125"/>
              <a:ext cx="309" cy="14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 sz="1350"/>
            </a:p>
          </p:txBody>
        </p:sp>
        <p:sp>
          <p:nvSpPr>
            <p:cNvPr id="5131" name="Line 11"/>
            <p:cNvSpPr>
              <a:spLocks noChangeShapeType="1"/>
            </p:cNvSpPr>
            <p:nvPr/>
          </p:nvSpPr>
          <p:spPr bwMode="auto">
            <a:xfrm>
              <a:off x="493" y="1125"/>
              <a:ext cx="310" cy="1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 sz="1350"/>
            </a:p>
          </p:txBody>
        </p:sp>
        <p:sp>
          <p:nvSpPr>
            <p:cNvPr id="5132" name="Line 12"/>
            <p:cNvSpPr>
              <a:spLocks noChangeShapeType="1"/>
            </p:cNvSpPr>
            <p:nvPr/>
          </p:nvSpPr>
          <p:spPr bwMode="auto">
            <a:xfrm flipV="1">
              <a:off x="490" y="1128"/>
              <a:ext cx="317" cy="1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 sz="1350"/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2696753" y="1599928"/>
            <a:ext cx="143640" cy="131774"/>
            <a:chOff x="1746" y="1643"/>
            <a:chExt cx="133" cy="122"/>
          </a:xfrm>
        </p:grpSpPr>
        <p:sp>
          <p:nvSpPr>
            <p:cNvPr id="5134" name="Rectangle 14"/>
            <p:cNvSpPr>
              <a:spLocks noChangeArrowheads="1"/>
            </p:cNvSpPr>
            <p:nvPr/>
          </p:nvSpPr>
          <p:spPr bwMode="auto">
            <a:xfrm>
              <a:off x="1748" y="1643"/>
              <a:ext cx="130" cy="122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 sz="1350"/>
            </a:p>
          </p:txBody>
        </p:sp>
        <p:sp>
          <p:nvSpPr>
            <p:cNvPr id="5135" name="Line 15"/>
            <p:cNvSpPr>
              <a:spLocks noChangeShapeType="1"/>
            </p:cNvSpPr>
            <p:nvPr/>
          </p:nvSpPr>
          <p:spPr bwMode="auto">
            <a:xfrm>
              <a:off x="1748" y="1643"/>
              <a:ext cx="130" cy="1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 sz="1350"/>
            </a:p>
          </p:txBody>
        </p:sp>
        <p:sp>
          <p:nvSpPr>
            <p:cNvPr id="5136" name="Line 16"/>
            <p:cNvSpPr>
              <a:spLocks noChangeShapeType="1"/>
            </p:cNvSpPr>
            <p:nvPr/>
          </p:nvSpPr>
          <p:spPr bwMode="auto">
            <a:xfrm flipV="1">
              <a:off x="1746" y="1645"/>
              <a:ext cx="133" cy="1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 sz="1350"/>
            </a:p>
          </p:txBody>
        </p:sp>
      </p:grpSp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2696753" y="1150601"/>
            <a:ext cx="143640" cy="131774"/>
            <a:chOff x="1746" y="1227"/>
            <a:chExt cx="133" cy="122"/>
          </a:xfrm>
        </p:grpSpPr>
        <p:sp>
          <p:nvSpPr>
            <p:cNvPr id="5138" name="Rectangle 18"/>
            <p:cNvSpPr>
              <a:spLocks noChangeArrowheads="1"/>
            </p:cNvSpPr>
            <p:nvPr/>
          </p:nvSpPr>
          <p:spPr bwMode="auto">
            <a:xfrm>
              <a:off x="1748" y="1227"/>
              <a:ext cx="130" cy="122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 sz="1350"/>
            </a:p>
          </p:txBody>
        </p:sp>
        <p:sp>
          <p:nvSpPr>
            <p:cNvPr id="5139" name="Line 19"/>
            <p:cNvSpPr>
              <a:spLocks noChangeShapeType="1"/>
            </p:cNvSpPr>
            <p:nvPr/>
          </p:nvSpPr>
          <p:spPr bwMode="auto">
            <a:xfrm>
              <a:off x="1748" y="1227"/>
              <a:ext cx="130" cy="1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 sz="1350"/>
            </a:p>
          </p:txBody>
        </p:sp>
        <p:sp>
          <p:nvSpPr>
            <p:cNvPr id="5140" name="Line 20"/>
            <p:cNvSpPr>
              <a:spLocks noChangeShapeType="1"/>
            </p:cNvSpPr>
            <p:nvPr/>
          </p:nvSpPr>
          <p:spPr bwMode="auto">
            <a:xfrm flipV="1">
              <a:off x="1746" y="1230"/>
              <a:ext cx="133" cy="1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 sz="1350"/>
            </a:p>
          </p:txBody>
        </p:sp>
      </p:grpSp>
      <p:grpSp>
        <p:nvGrpSpPr>
          <p:cNvPr id="6" name="Group 21"/>
          <p:cNvGrpSpPr>
            <a:grpSpLocks/>
          </p:cNvGrpSpPr>
          <p:nvPr/>
        </p:nvGrpSpPr>
        <p:grpSpPr bwMode="auto">
          <a:xfrm>
            <a:off x="1515023" y="1489758"/>
            <a:ext cx="110160" cy="151216"/>
            <a:chOff x="257" y="1541"/>
            <a:chExt cx="102" cy="140"/>
          </a:xfrm>
        </p:grpSpPr>
        <p:sp>
          <p:nvSpPr>
            <p:cNvPr id="5142" name="Rectangle 22"/>
            <p:cNvSpPr>
              <a:spLocks noChangeArrowheads="1"/>
            </p:cNvSpPr>
            <p:nvPr/>
          </p:nvSpPr>
          <p:spPr bwMode="auto">
            <a:xfrm>
              <a:off x="258" y="1541"/>
              <a:ext cx="99" cy="14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 sz="1350"/>
            </a:p>
          </p:txBody>
        </p:sp>
        <p:sp>
          <p:nvSpPr>
            <p:cNvPr id="5143" name="Line 23"/>
            <p:cNvSpPr>
              <a:spLocks noChangeShapeType="1"/>
            </p:cNvSpPr>
            <p:nvPr/>
          </p:nvSpPr>
          <p:spPr bwMode="auto">
            <a:xfrm>
              <a:off x="258" y="1541"/>
              <a:ext cx="99" cy="1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 sz="1350"/>
            </a:p>
          </p:txBody>
        </p:sp>
        <p:sp>
          <p:nvSpPr>
            <p:cNvPr id="5144" name="Line 24"/>
            <p:cNvSpPr>
              <a:spLocks noChangeShapeType="1"/>
            </p:cNvSpPr>
            <p:nvPr/>
          </p:nvSpPr>
          <p:spPr bwMode="auto">
            <a:xfrm flipV="1">
              <a:off x="257" y="1544"/>
              <a:ext cx="102" cy="1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 sz="1350"/>
            </a:p>
          </p:txBody>
        </p:sp>
      </p:grpSp>
      <p:grpSp>
        <p:nvGrpSpPr>
          <p:cNvPr id="7" name="Group 25"/>
          <p:cNvGrpSpPr>
            <a:grpSpLocks/>
          </p:cNvGrpSpPr>
          <p:nvPr/>
        </p:nvGrpSpPr>
        <p:grpSpPr bwMode="auto">
          <a:xfrm>
            <a:off x="1515023" y="1219729"/>
            <a:ext cx="110160" cy="151216"/>
            <a:chOff x="257" y="1291"/>
            <a:chExt cx="102" cy="140"/>
          </a:xfrm>
        </p:grpSpPr>
        <p:sp>
          <p:nvSpPr>
            <p:cNvPr id="5146" name="Rectangle 26"/>
            <p:cNvSpPr>
              <a:spLocks noChangeArrowheads="1"/>
            </p:cNvSpPr>
            <p:nvPr/>
          </p:nvSpPr>
          <p:spPr bwMode="auto">
            <a:xfrm>
              <a:off x="258" y="1291"/>
              <a:ext cx="99" cy="14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 sz="1350"/>
            </a:p>
          </p:txBody>
        </p:sp>
        <p:sp>
          <p:nvSpPr>
            <p:cNvPr id="5147" name="Line 27"/>
            <p:cNvSpPr>
              <a:spLocks noChangeShapeType="1"/>
            </p:cNvSpPr>
            <p:nvPr/>
          </p:nvSpPr>
          <p:spPr bwMode="auto">
            <a:xfrm>
              <a:off x="258" y="1291"/>
              <a:ext cx="99" cy="1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 sz="1350"/>
            </a:p>
          </p:txBody>
        </p:sp>
        <p:sp>
          <p:nvSpPr>
            <p:cNvPr id="5148" name="Line 28"/>
            <p:cNvSpPr>
              <a:spLocks noChangeShapeType="1"/>
            </p:cNvSpPr>
            <p:nvPr/>
          </p:nvSpPr>
          <p:spPr bwMode="auto">
            <a:xfrm flipV="1">
              <a:off x="257" y="1294"/>
              <a:ext cx="102" cy="1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 sz="1350"/>
            </a:p>
          </p:txBody>
        </p:sp>
      </p:grpSp>
      <p:sp>
        <p:nvSpPr>
          <p:cNvPr id="5149" name="Text Box 29"/>
          <p:cNvSpPr txBox="1">
            <a:spLocks noChangeArrowheads="1"/>
          </p:cNvSpPr>
          <p:nvPr/>
        </p:nvSpPr>
        <p:spPr bwMode="auto">
          <a:xfrm>
            <a:off x="1267200" y="2006051"/>
            <a:ext cx="1589760" cy="63078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61229" tIns="30615" rIns="61229" bIns="30615"/>
          <a:lstStyle/>
          <a:p>
            <a:pPr>
              <a:tabLst>
                <a:tab pos="492488" algn="l"/>
                <a:tab pos="984974" algn="l"/>
              </a:tabLst>
            </a:pPr>
            <a:r>
              <a:rPr lang="tr-TR" sz="1350" dirty="0">
                <a:solidFill>
                  <a:srgbClr val="000000"/>
                </a:solidFill>
              </a:rPr>
              <a:t>12</a:t>
            </a:r>
            <a:r>
              <a:rPr lang="en-US" sz="1350" dirty="0">
                <a:solidFill>
                  <a:srgbClr val="000000"/>
                </a:solidFill>
              </a:rPr>
              <a:t> GHz RF G</a:t>
            </a:r>
            <a:r>
              <a:rPr lang="tr-TR" sz="1350" dirty="0">
                <a:solidFill>
                  <a:srgbClr val="000000"/>
                </a:solidFill>
              </a:rPr>
              <a:t>un</a:t>
            </a:r>
            <a:endParaRPr lang="en-US" sz="1350" dirty="0">
              <a:solidFill>
                <a:srgbClr val="000000"/>
              </a:solidFill>
            </a:endParaRPr>
          </a:p>
          <a:p>
            <a:pPr>
              <a:tabLst>
                <a:tab pos="492488" algn="l"/>
                <a:tab pos="984974" algn="l"/>
              </a:tabLst>
            </a:pPr>
            <a:r>
              <a:rPr lang="tr-TR" sz="1350" dirty="0">
                <a:solidFill>
                  <a:srgbClr val="000000"/>
                </a:solidFill>
              </a:rPr>
              <a:t>5.</a:t>
            </a:r>
            <a:r>
              <a:rPr lang="en-US" sz="1350" dirty="0">
                <a:solidFill>
                  <a:srgbClr val="000000"/>
                </a:solidFill>
              </a:rPr>
              <a:t>6 Cell, </a:t>
            </a:r>
            <a:r>
              <a:rPr lang="tr-TR" sz="1350" dirty="0">
                <a:solidFill>
                  <a:srgbClr val="000000"/>
                </a:solidFill>
              </a:rPr>
              <a:t>2</a:t>
            </a:r>
            <a:r>
              <a:rPr lang="en-US" sz="1350" dirty="0">
                <a:solidFill>
                  <a:srgbClr val="000000"/>
                </a:solidFill>
              </a:rPr>
              <a:t>00 MV/m</a:t>
            </a:r>
          </a:p>
        </p:txBody>
      </p:sp>
      <p:sp>
        <p:nvSpPr>
          <p:cNvPr id="5150" name="Line 30"/>
          <p:cNvSpPr>
            <a:spLocks noChangeShapeType="1"/>
          </p:cNvSpPr>
          <p:nvPr/>
        </p:nvSpPr>
        <p:spPr bwMode="auto">
          <a:xfrm flipH="1" flipV="1">
            <a:off x="1732681" y="1545924"/>
            <a:ext cx="33480" cy="52061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62209" tIns="31105" rIns="62209" bIns="31105"/>
          <a:lstStyle/>
          <a:p>
            <a:endParaRPr lang="tr-TR" sz="1350"/>
          </a:p>
        </p:txBody>
      </p:sp>
      <p:sp>
        <p:nvSpPr>
          <p:cNvPr id="5151" name="Text Box 31"/>
          <p:cNvSpPr txBox="1">
            <a:spLocks noChangeArrowheads="1"/>
          </p:cNvSpPr>
          <p:nvPr/>
        </p:nvSpPr>
        <p:spPr bwMode="auto">
          <a:xfrm>
            <a:off x="2885041" y="2003237"/>
            <a:ext cx="3669840" cy="4406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61229" tIns="30615" rIns="61229" bIns="30615"/>
          <a:lstStyle/>
          <a:p>
            <a:pPr>
              <a:tabLst>
                <a:tab pos="492488" algn="l"/>
                <a:tab pos="984974" algn="l"/>
                <a:tab pos="1477462" algn="l"/>
                <a:tab pos="1969949" algn="l"/>
                <a:tab pos="2462436" algn="l"/>
                <a:tab pos="2954924" algn="l"/>
                <a:tab pos="3447411" algn="l"/>
              </a:tabLst>
            </a:pPr>
            <a:r>
              <a:rPr lang="tr-TR" sz="1350" dirty="0">
                <a:solidFill>
                  <a:srgbClr val="000000"/>
                </a:solidFill>
              </a:rPr>
              <a:t>12</a:t>
            </a:r>
            <a:r>
              <a:rPr lang="en-US" sz="1350" dirty="0">
                <a:solidFill>
                  <a:srgbClr val="000000"/>
                </a:solidFill>
              </a:rPr>
              <a:t> GHz Traveling wave structures</a:t>
            </a:r>
            <a:endParaRPr lang="tr-TR" sz="1350" dirty="0">
              <a:solidFill>
                <a:srgbClr val="000000"/>
              </a:solidFill>
            </a:endParaRPr>
          </a:p>
          <a:p>
            <a:pPr>
              <a:tabLst>
                <a:tab pos="492488" algn="l"/>
                <a:tab pos="984974" algn="l"/>
                <a:tab pos="1477462" algn="l"/>
                <a:tab pos="1969949" algn="l"/>
                <a:tab pos="2462436" algn="l"/>
                <a:tab pos="2954924" algn="l"/>
                <a:tab pos="3447411" algn="l"/>
              </a:tabLst>
            </a:pPr>
            <a:r>
              <a:rPr lang="tr-TR" sz="1350" dirty="0"/>
              <a:t>108</a:t>
            </a:r>
            <a:r>
              <a:rPr lang="en-US" sz="1350" dirty="0"/>
              <a:t> cell, ~0.9 m, 65MV/m</a:t>
            </a:r>
            <a:r>
              <a:rPr lang="tr-TR" sz="1350" dirty="0"/>
              <a:t>, 120 </a:t>
            </a:r>
            <a:r>
              <a:rPr lang="tr-TR" sz="1350" dirty="0" err="1"/>
              <a:t>degree</a:t>
            </a:r>
            <a:endParaRPr lang="en-US" sz="1350" dirty="0">
              <a:solidFill>
                <a:srgbClr val="000000"/>
              </a:solidFill>
            </a:endParaRPr>
          </a:p>
        </p:txBody>
      </p:sp>
      <p:sp>
        <p:nvSpPr>
          <p:cNvPr id="5152" name="Rectangle 32"/>
          <p:cNvSpPr>
            <a:spLocks noChangeArrowheads="1"/>
          </p:cNvSpPr>
          <p:nvPr/>
        </p:nvSpPr>
        <p:spPr bwMode="auto">
          <a:xfrm>
            <a:off x="1607400" y="1416310"/>
            <a:ext cx="62640" cy="62647"/>
          </a:xfrm>
          <a:prstGeom prst="rect">
            <a:avLst/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62209" tIns="31105" rIns="62209" bIns="31105" anchor="ctr"/>
          <a:lstStyle/>
          <a:p>
            <a:endParaRPr lang="tr-TR" sz="1350"/>
          </a:p>
        </p:txBody>
      </p:sp>
      <p:sp>
        <p:nvSpPr>
          <p:cNvPr id="5153" name="Line 33"/>
          <p:cNvSpPr>
            <a:spLocks noChangeShapeType="1"/>
          </p:cNvSpPr>
          <p:nvPr/>
        </p:nvSpPr>
        <p:spPr bwMode="auto">
          <a:xfrm flipH="1">
            <a:off x="1676520" y="1292096"/>
            <a:ext cx="739800" cy="160937"/>
          </a:xfrm>
          <a:prstGeom prst="line">
            <a:avLst/>
          </a:prstGeom>
          <a:noFill/>
          <a:ln w="1836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 lIns="62209" tIns="31105" rIns="62209" bIns="31105"/>
          <a:lstStyle/>
          <a:p>
            <a:endParaRPr lang="tr-TR" sz="1350"/>
          </a:p>
        </p:txBody>
      </p:sp>
      <p:sp>
        <p:nvSpPr>
          <p:cNvPr id="5154" name="Line 34"/>
          <p:cNvSpPr>
            <a:spLocks noChangeShapeType="1"/>
          </p:cNvSpPr>
          <p:nvPr/>
        </p:nvSpPr>
        <p:spPr bwMode="auto">
          <a:xfrm flipH="1">
            <a:off x="2416320" y="997993"/>
            <a:ext cx="38090" cy="294104"/>
          </a:xfrm>
          <a:prstGeom prst="line">
            <a:avLst/>
          </a:prstGeom>
          <a:noFill/>
          <a:ln w="18360">
            <a:solidFill>
              <a:srgbClr val="0000FF"/>
            </a:solidFill>
            <a:round/>
            <a:headEnd/>
            <a:tailEnd/>
          </a:ln>
          <a:effectLst/>
        </p:spPr>
        <p:txBody>
          <a:bodyPr lIns="62209" tIns="31105" rIns="62209" bIns="31105"/>
          <a:lstStyle/>
          <a:p>
            <a:endParaRPr lang="tr-TR" sz="1350"/>
          </a:p>
        </p:txBody>
      </p:sp>
      <p:sp>
        <p:nvSpPr>
          <p:cNvPr id="5155" name="Line 35"/>
          <p:cNvSpPr>
            <a:spLocks noChangeShapeType="1"/>
          </p:cNvSpPr>
          <p:nvPr/>
        </p:nvSpPr>
        <p:spPr bwMode="auto">
          <a:xfrm>
            <a:off x="2445617" y="984084"/>
            <a:ext cx="380461" cy="0"/>
          </a:xfrm>
          <a:prstGeom prst="line">
            <a:avLst/>
          </a:prstGeom>
          <a:noFill/>
          <a:ln w="18360">
            <a:solidFill>
              <a:srgbClr val="0000FF"/>
            </a:solidFill>
            <a:round/>
            <a:headEnd/>
            <a:tailEnd/>
          </a:ln>
          <a:effectLst/>
        </p:spPr>
        <p:txBody>
          <a:bodyPr lIns="62209" tIns="31105" rIns="62209" bIns="31105"/>
          <a:lstStyle/>
          <a:p>
            <a:endParaRPr lang="tr-TR" sz="1350"/>
          </a:p>
        </p:txBody>
      </p:sp>
      <p:sp>
        <p:nvSpPr>
          <p:cNvPr id="5156" name="AutoShape 36"/>
          <p:cNvSpPr>
            <a:spLocks noChangeArrowheads="1"/>
          </p:cNvSpPr>
          <p:nvPr/>
        </p:nvSpPr>
        <p:spPr bwMode="auto">
          <a:xfrm>
            <a:off x="2832672" y="916510"/>
            <a:ext cx="311040" cy="124214"/>
          </a:xfrm>
          <a:prstGeom prst="roundRect">
            <a:avLst>
              <a:gd name="adj" fmla="val 16667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62209" tIns="31105" rIns="62209" bIns="31105" anchor="ctr"/>
          <a:lstStyle/>
          <a:p>
            <a:endParaRPr lang="tr-TR" sz="1350"/>
          </a:p>
        </p:txBody>
      </p:sp>
      <p:sp>
        <p:nvSpPr>
          <p:cNvPr id="5157" name="Text Box 37"/>
          <p:cNvSpPr txBox="1">
            <a:spLocks noChangeArrowheads="1"/>
          </p:cNvSpPr>
          <p:nvPr/>
        </p:nvSpPr>
        <p:spPr bwMode="auto">
          <a:xfrm>
            <a:off x="3150306" y="850499"/>
            <a:ext cx="1181520" cy="251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61229" tIns="30615" rIns="61229" bIns="30615"/>
          <a:lstStyle/>
          <a:p>
            <a:pPr>
              <a:tabLst>
                <a:tab pos="492488" algn="l"/>
                <a:tab pos="984974" algn="l"/>
              </a:tabLst>
            </a:pPr>
            <a:r>
              <a:rPr lang="en-US" sz="1350" dirty="0">
                <a:solidFill>
                  <a:srgbClr val="000000"/>
                </a:solidFill>
              </a:rPr>
              <a:t>Laser</a:t>
            </a:r>
          </a:p>
        </p:txBody>
      </p:sp>
      <p:grpSp>
        <p:nvGrpSpPr>
          <p:cNvPr id="8" name="Group 40"/>
          <p:cNvGrpSpPr>
            <a:grpSpLocks/>
          </p:cNvGrpSpPr>
          <p:nvPr/>
        </p:nvGrpSpPr>
        <p:grpSpPr bwMode="auto">
          <a:xfrm>
            <a:off x="2885753" y="1599928"/>
            <a:ext cx="143640" cy="131774"/>
            <a:chOff x="1921" y="1643"/>
            <a:chExt cx="133" cy="122"/>
          </a:xfrm>
        </p:grpSpPr>
        <p:sp>
          <p:nvSpPr>
            <p:cNvPr id="5161" name="Rectangle 41"/>
            <p:cNvSpPr>
              <a:spLocks noChangeArrowheads="1"/>
            </p:cNvSpPr>
            <p:nvPr/>
          </p:nvSpPr>
          <p:spPr bwMode="auto">
            <a:xfrm>
              <a:off x="1923" y="1643"/>
              <a:ext cx="130" cy="122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 sz="1350"/>
            </a:p>
          </p:txBody>
        </p:sp>
        <p:sp>
          <p:nvSpPr>
            <p:cNvPr id="5162" name="Line 42"/>
            <p:cNvSpPr>
              <a:spLocks noChangeShapeType="1"/>
            </p:cNvSpPr>
            <p:nvPr/>
          </p:nvSpPr>
          <p:spPr bwMode="auto">
            <a:xfrm>
              <a:off x="1923" y="1643"/>
              <a:ext cx="130" cy="1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 sz="1350"/>
            </a:p>
          </p:txBody>
        </p:sp>
        <p:sp>
          <p:nvSpPr>
            <p:cNvPr id="5163" name="Line 43"/>
            <p:cNvSpPr>
              <a:spLocks noChangeShapeType="1"/>
            </p:cNvSpPr>
            <p:nvPr/>
          </p:nvSpPr>
          <p:spPr bwMode="auto">
            <a:xfrm flipV="1">
              <a:off x="1921" y="1645"/>
              <a:ext cx="133" cy="1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 sz="1350"/>
            </a:p>
          </p:txBody>
        </p:sp>
      </p:grpSp>
      <p:sp>
        <p:nvSpPr>
          <p:cNvPr id="5164" name="AutoShape 44"/>
          <p:cNvSpPr>
            <a:spLocks noChangeArrowheads="1"/>
          </p:cNvSpPr>
          <p:nvPr/>
        </p:nvSpPr>
        <p:spPr bwMode="auto">
          <a:xfrm>
            <a:off x="3875479" y="1356591"/>
            <a:ext cx="526802" cy="163171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62209" tIns="31105" rIns="62209" bIns="31105" anchor="ctr"/>
          <a:lstStyle/>
          <a:p>
            <a:endParaRPr lang="tr-TR" sz="1350"/>
          </a:p>
        </p:txBody>
      </p:sp>
      <p:sp>
        <p:nvSpPr>
          <p:cNvPr id="5165" name="AutoShape 45"/>
          <p:cNvSpPr>
            <a:spLocks noChangeArrowheads="1"/>
          </p:cNvSpPr>
          <p:nvPr/>
        </p:nvSpPr>
        <p:spPr bwMode="auto">
          <a:xfrm>
            <a:off x="4562939" y="1321507"/>
            <a:ext cx="62640" cy="248426"/>
          </a:xfrm>
          <a:prstGeom prst="diamond">
            <a:avLst/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62209" tIns="31105" rIns="62209" bIns="31105" anchor="ctr"/>
          <a:lstStyle/>
          <a:p>
            <a:endParaRPr lang="tr-TR" sz="1350"/>
          </a:p>
        </p:txBody>
      </p:sp>
      <p:sp>
        <p:nvSpPr>
          <p:cNvPr id="5166" name="AutoShape 46"/>
          <p:cNvSpPr>
            <a:spLocks noChangeArrowheads="1"/>
          </p:cNvSpPr>
          <p:nvPr/>
        </p:nvSpPr>
        <p:spPr bwMode="auto">
          <a:xfrm>
            <a:off x="4727230" y="1373758"/>
            <a:ext cx="526802" cy="163171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62209" tIns="31105" rIns="62209" bIns="31105" anchor="ctr"/>
          <a:lstStyle/>
          <a:p>
            <a:endParaRPr lang="tr-TR" sz="1350"/>
          </a:p>
        </p:txBody>
      </p:sp>
      <p:sp>
        <p:nvSpPr>
          <p:cNvPr id="5167" name="AutoShape 47"/>
          <p:cNvSpPr>
            <a:spLocks noChangeArrowheads="1"/>
          </p:cNvSpPr>
          <p:nvPr/>
        </p:nvSpPr>
        <p:spPr bwMode="auto">
          <a:xfrm>
            <a:off x="5759710" y="1360797"/>
            <a:ext cx="526802" cy="163171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62209" tIns="31105" rIns="62209" bIns="31105" anchor="ctr"/>
          <a:lstStyle/>
          <a:p>
            <a:endParaRPr lang="tr-TR" sz="1350"/>
          </a:p>
        </p:txBody>
      </p:sp>
      <p:sp>
        <p:nvSpPr>
          <p:cNvPr id="5168" name="AutoShape 48"/>
          <p:cNvSpPr>
            <a:spLocks noChangeArrowheads="1"/>
          </p:cNvSpPr>
          <p:nvPr/>
        </p:nvSpPr>
        <p:spPr bwMode="auto">
          <a:xfrm>
            <a:off x="5429256" y="1438992"/>
            <a:ext cx="62640" cy="124213"/>
          </a:xfrm>
          <a:prstGeom prst="triangle">
            <a:avLst>
              <a:gd name="adj" fmla="val 50000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62209" tIns="31105" rIns="62209" bIns="31105" anchor="ctr"/>
          <a:lstStyle/>
          <a:p>
            <a:endParaRPr lang="tr-TR" sz="1350"/>
          </a:p>
        </p:txBody>
      </p:sp>
      <p:sp>
        <p:nvSpPr>
          <p:cNvPr id="5169" name="AutoShape 49"/>
          <p:cNvSpPr>
            <a:spLocks noChangeArrowheads="1"/>
          </p:cNvSpPr>
          <p:nvPr/>
        </p:nvSpPr>
        <p:spPr bwMode="auto">
          <a:xfrm rot="10800000">
            <a:off x="5429256" y="1309379"/>
            <a:ext cx="62640" cy="124213"/>
          </a:xfrm>
          <a:prstGeom prst="triangle">
            <a:avLst>
              <a:gd name="adj" fmla="val 50000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62209" tIns="31105" rIns="62209" bIns="31105" anchor="ctr"/>
          <a:lstStyle/>
          <a:p>
            <a:endParaRPr lang="tr-TR" sz="1350"/>
          </a:p>
        </p:txBody>
      </p:sp>
      <p:grpSp>
        <p:nvGrpSpPr>
          <p:cNvPr id="9" name="Group 50"/>
          <p:cNvGrpSpPr>
            <a:grpSpLocks/>
          </p:cNvGrpSpPr>
          <p:nvPr/>
        </p:nvGrpSpPr>
        <p:grpSpPr bwMode="auto">
          <a:xfrm>
            <a:off x="2893313" y="1150601"/>
            <a:ext cx="143640" cy="131774"/>
            <a:chOff x="1928" y="1227"/>
            <a:chExt cx="133" cy="122"/>
          </a:xfrm>
        </p:grpSpPr>
        <p:sp>
          <p:nvSpPr>
            <p:cNvPr id="5171" name="Rectangle 51"/>
            <p:cNvSpPr>
              <a:spLocks noChangeArrowheads="1"/>
            </p:cNvSpPr>
            <p:nvPr/>
          </p:nvSpPr>
          <p:spPr bwMode="auto">
            <a:xfrm>
              <a:off x="1929" y="1227"/>
              <a:ext cx="130" cy="122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 sz="1350"/>
            </a:p>
          </p:txBody>
        </p:sp>
        <p:sp>
          <p:nvSpPr>
            <p:cNvPr id="5172" name="Line 52"/>
            <p:cNvSpPr>
              <a:spLocks noChangeShapeType="1"/>
            </p:cNvSpPr>
            <p:nvPr/>
          </p:nvSpPr>
          <p:spPr bwMode="auto">
            <a:xfrm>
              <a:off x="1929" y="1227"/>
              <a:ext cx="130" cy="1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 sz="1350"/>
            </a:p>
          </p:txBody>
        </p:sp>
        <p:sp>
          <p:nvSpPr>
            <p:cNvPr id="5173" name="Line 53"/>
            <p:cNvSpPr>
              <a:spLocks noChangeShapeType="1"/>
            </p:cNvSpPr>
            <p:nvPr/>
          </p:nvSpPr>
          <p:spPr bwMode="auto">
            <a:xfrm flipV="1">
              <a:off x="1928" y="1230"/>
              <a:ext cx="133" cy="1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 sz="1350"/>
            </a:p>
          </p:txBody>
        </p:sp>
      </p:grpSp>
      <p:sp>
        <p:nvSpPr>
          <p:cNvPr id="5229" name="Line 109"/>
          <p:cNvSpPr>
            <a:spLocks noChangeShapeType="1"/>
          </p:cNvSpPr>
          <p:nvPr/>
        </p:nvSpPr>
        <p:spPr bwMode="auto">
          <a:xfrm flipH="1" flipV="1">
            <a:off x="3875480" y="1542328"/>
            <a:ext cx="107157" cy="48220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62209" tIns="31105" rIns="62209" bIns="31105"/>
          <a:lstStyle/>
          <a:p>
            <a:endParaRPr lang="tr-TR" sz="1350"/>
          </a:p>
        </p:txBody>
      </p:sp>
      <p:sp>
        <p:nvSpPr>
          <p:cNvPr id="5236" name="Text Box 116"/>
          <p:cNvSpPr txBox="1">
            <a:spLocks noChangeArrowheads="1"/>
          </p:cNvSpPr>
          <p:nvPr/>
        </p:nvSpPr>
        <p:spPr bwMode="auto">
          <a:xfrm>
            <a:off x="3787921" y="733679"/>
            <a:ext cx="930960" cy="270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2209" tIns="31105" rIns="62209" bIns="31105">
            <a:spAutoFit/>
          </a:bodyPr>
          <a:lstStyle/>
          <a:p>
            <a:pPr>
              <a:spcBef>
                <a:spcPct val="50000"/>
              </a:spcBef>
            </a:pPr>
            <a:endParaRPr lang="en-US" sz="1350"/>
          </a:p>
        </p:txBody>
      </p:sp>
      <p:grpSp>
        <p:nvGrpSpPr>
          <p:cNvPr id="14" name="Group 9"/>
          <p:cNvGrpSpPr>
            <a:grpSpLocks/>
          </p:cNvGrpSpPr>
          <p:nvPr/>
        </p:nvGrpSpPr>
        <p:grpSpPr bwMode="auto">
          <a:xfrm>
            <a:off x="2001424" y="1334025"/>
            <a:ext cx="3736181" cy="2608659"/>
            <a:chOff x="-66" y="-463"/>
            <a:chExt cx="3138" cy="2191"/>
          </a:xfrm>
        </p:grpSpPr>
        <p:pic>
          <p:nvPicPr>
            <p:cNvPr id="125" name="Picture 6" descr="gunpuls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66" y="608"/>
              <a:ext cx="1565" cy="1120"/>
            </a:xfrm>
            <a:prstGeom prst="rect">
              <a:avLst/>
            </a:prstGeom>
            <a:noFill/>
          </p:spPr>
        </p:pic>
        <p:sp>
          <p:nvSpPr>
            <p:cNvPr id="126" name="Line 7"/>
            <p:cNvSpPr>
              <a:spLocks noChangeShapeType="1"/>
            </p:cNvSpPr>
            <p:nvPr/>
          </p:nvSpPr>
          <p:spPr bwMode="auto">
            <a:xfrm flipH="1" flipV="1">
              <a:off x="203" y="-463"/>
              <a:ext cx="360" cy="9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tr-TR" sz="1350"/>
            </a:p>
          </p:txBody>
        </p:sp>
        <p:sp>
          <p:nvSpPr>
            <p:cNvPr id="127" name="Text Box 8"/>
            <p:cNvSpPr txBox="1">
              <a:spLocks noChangeArrowheads="1"/>
            </p:cNvSpPr>
            <p:nvPr/>
          </p:nvSpPr>
          <p:spPr bwMode="auto">
            <a:xfrm>
              <a:off x="1620" y="930"/>
              <a:ext cx="1452" cy="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95000"/>
                </a:lnSpc>
              </a:pPr>
              <a:r>
                <a:rPr lang="el-GR" sz="1350" b="1" dirty="0">
                  <a:solidFill>
                    <a:srgbClr val="FF0000"/>
                  </a:solidFill>
                </a:rPr>
                <a:t>σ</a:t>
              </a:r>
              <a:r>
                <a:rPr lang="tr-TR" sz="1350" b="1" baseline="-25000" dirty="0">
                  <a:solidFill>
                    <a:srgbClr val="FF0000"/>
                  </a:solidFill>
                </a:rPr>
                <a:t>z </a:t>
              </a:r>
              <a:r>
                <a:rPr lang="tr-TR" sz="1350" b="1" dirty="0">
                  <a:solidFill>
                    <a:srgbClr val="FF0000"/>
                  </a:solidFill>
                </a:rPr>
                <a:t>   = 2 </a:t>
              </a:r>
              <a:r>
                <a:rPr lang="tr-TR" sz="1350" b="1" dirty="0" err="1">
                  <a:solidFill>
                    <a:srgbClr val="FF0000"/>
                  </a:solidFill>
                </a:rPr>
                <a:t>ps</a:t>
              </a:r>
              <a:r>
                <a:rPr lang="tr-TR" sz="1350" b="1" dirty="0">
                  <a:solidFill>
                    <a:srgbClr val="FF0000"/>
                  </a:solidFill>
                </a:rPr>
                <a:t> (FWHM)</a:t>
              </a:r>
            </a:p>
            <a:p>
              <a:pPr>
                <a:lnSpc>
                  <a:spcPct val="95000"/>
                </a:lnSpc>
              </a:pPr>
              <a:r>
                <a:rPr lang="el-GR" sz="1350" b="1" dirty="0">
                  <a:solidFill>
                    <a:srgbClr val="FF0000"/>
                  </a:solidFill>
                </a:rPr>
                <a:t>σ</a:t>
              </a:r>
              <a:r>
                <a:rPr lang="tr-TR" sz="1350" b="1" baseline="-25000" dirty="0">
                  <a:solidFill>
                    <a:srgbClr val="FF0000"/>
                  </a:solidFill>
                </a:rPr>
                <a:t>x,y</a:t>
              </a:r>
              <a:r>
                <a:rPr lang="tr-TR" sz="1350" b="1" dirty="0">
                  <a:solidFill>
                    <a:srgbClr val="FF0000"/>
                  </a:solidFill>
                </a:rPr>
                <a:t>  = 0.25 mm</a:t>
              </a:r>
              <a:endParaRPr lang="el-GR" sz="135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83" name="AutoShape 45"/>
          <p:cNvSpPr>
            <a:spLocks noChangeArrowheads="1"/>
          </p:cNvSpPr>
          <p:nvPr/>
        </p:nvSpPr>
        <p:spPr bwMode="auto">
          <a:xfrm>
            <a:off x="3319412" y="1323640"/>
            <a:ext cx="62640" cy="248426"/>
          </a:xfrm>
          <a:prstGeom prst="diamond">
            <a:avLst/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62209" tIns="31105" rIns="62209" bIns="31105" anchor="ctr"/>
          <a:lstStyle/>
          <a:p>
            <a:endParaRPr lang="tr-TR" sz="1350"/>
          </a:p>
        </p:txBody>
      </p:sp>
      <p:sp>
        <p:nvSpPr>
          <p:cNvPr id="84" name="AutoShape 102"/>
          <p:cNvSpPr>
            <a:spLocks noChangeArrowheads="1"/>
          </p:cNvSpPr>
          <p:nvPr/>
        </p:nvSpPr>
        <p:spPr bwMode="auto">
          <a:xfrm>
            <a:off x="3446852" y="1455414"/>
            <a:ext cx="62640" cy="124213"/>
          </a:xfrm>
          <a:prstGeom prst="triangle">
            <a:avLst>
              <a:gd name="adj" fmla="val 50000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62209" tIns="31105" rIns="62209" bIns="31105" anchor="ctr"/>
          <a:lstStyle/>
          <a:p>
            <a:endParaRPr lang="tr-TR" sz="1350"/>
          </a:p>
        </p:txBody>
      </p:sp>
      <p:sp>
        <p:nvSpPr>
          <p:cNvPr id="85" name="AutoShape 103"/>
          <p:cNvSpPr>
            <a:spLocks noChangeArrowheads="1"/>
          </p:cNvSpPr>
          <p:nvPr/>
        </p:nvSpPr>
        <p:spPr bwMode="auto">
          <a:xfrm rot="10800000">
            <a:off x="3445772" y="1325800"/>
            <a:ext cx="62640" cy="124213"/>
          </a:xfrm>
          <a:prstGeom prst="triangle">
            <a:avLst>
              <a:gd name="adj" fmla="val 50000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62209" tIns="31105" rIns="62209" bIns="31105" anchor="ctr"/>
          <a:lstStyle/>
          <a:p>
            <a:endParaRPr lang="tr-TR" sz="1350"/>
          </a:p>
        </p:txBody>
      </p:sp>
      <p:sp>
        <p:nvSpPr>
          <p:cNvPr id="86" name="AutoShape 45"/>
          <p:cNvSpPr>
            <a:spLocks noChangeArrowheads="1"/>
          </p:cNvSpPr>
          <p:nvPr/>
        </p:nvSpPr>
        <p:spPr bwMode="auto">
          <a:xfrm>
            <a:off x="3554009" y="1328016"/>
            <a:ext cx="62640" cy="248426"/>
          </a:xfrm>
          <a:prstGeom prst="diamond">
            <a:avLst/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62209" tIns="31105" rIns="62209" bIns="31105" anchor="ctr"/>
          <a:lstStyle/>
          <a:p>
            <a:endParaRPr lang="tr-TR" sz="1350"/>
          </a:p>
        </p:txBody>
      </p:sp>
      <p:sp>
        <p:nvSpPr>
          <p:cNvPr id="91" name="90 Dikdörtgen"/>
          <p:cNvSpPr/>
          <p:nvPr/>
        </p:nvSpPr>
        <p:spPr>
          <a:xfrm>
            <a:off x="1303711" y="1060122"/>
            <a:ext cx="910835" cy="8572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350"/>
          </a:p>
        </p:txBody>
      </p:sp>
      <p:grpSp>
        <p:nvGrpSpPr>
          <p:cNvPr id="76" name="Group 75"/>
          <p:cNvGrpSpPr/>
          <p:nvPr/>
        </p:nvGrpSpPr>
        <p:grpSpPr>
          <a:xfrm>
            <a:off x="458939" y="2369215"/>
            <a:ext cx="8208000" cy="4044960"/>
            <a:chOff x="322200" y="2482500"/>
            <a:chExt cx="8208000" cy="4044960"/>
          </a:xfrm>
        </p:grpSpPr>
        <p:grpSp>
          <p:nvGrpSpPr>
            <p:cNvPr id="77" name="Group 54"/>
            <p:cNvGrpSpPr/>
            <p:nvPr/>
          </p:nvGrpSpPr>
          <p:grpSpPr>
            <a:xfrm>
              <a:off x="322200" y="2482500"/>
              <a:ext cx="8208000" cy="4044960"/>
              <a:chOff x="322200" y="2652120"/>
              <a:chExt cx="8208000" cy="4044960"/>
            </a:xfrm>
          </p:grpSpPr>
          <p:grpSp>
            <p:nvGrpSpPr>
              <p:cNvPr id="79" name="Group 55"/>
              <p:cNvGrpSpPr/>
              <p:nvPr/>
            </p:nvGrpSpPr>
            <p:grpSpPr>
              <a:xfrm>
                <a:off x="4717080" y="2652120"/>
                <a:ext cx="3813120" cy="4044960"/>
                <a:chOff x="4717080" y="2652120"/>
                <a:chExt cx="3813120" cy="4044960"/>
              </a:xfrm>
            </p:grpSpPr>
            <p:pic>
              <p:nvPicPr>
                <p:cNvPr id="87" name="Picture 14"/>
                <p:cNvPicPr/>
                <p:nvPr/>
              </p:nvPicPr>
              <p:blipFill>
                <a:blip r:embed="rId4"/>
                <a:stretch/>
              </p:blipFill>
              <p:spPr>
                <a:xfrm>
                  <a:off x="4717080" y="2652120"/>
                  <a:ext cx="3642120" cy="1820880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88" name="Picture 16"/>
                <p:cNvPicPr/>
                <p:nvPr/>
              </p:nvPicPr>
              <p:blipFill>
                <a:blip r:embed="rId5"/>
                <a:stretch/>
              </p:blipFill>
              <p:spPr>
                <a:xfrm>
                  <a:off x="4742280" y="4450680"/>
                  <a:ext cx="3787920" cy="2246400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grpSp>
            <p:nvGrpSpPr>
              <p:cNvPr id="80" name="Group 56"/>
              <p:cNvGrpSpPr/>
              <p:nvPr/>
            </p:nvGrpSpPr>
            <p:grpSpPr>
              <a:xfrm>
                <a:off x="322200" y="2699640"/>
                <a:ext cx="3890880" cy="2727000"/>
                <a:chOff x="322200" y="2699640"/>
                <a:chExt cx="3890880" cy="2727000"/>
              </a:xfrm>
            </p:grpSpPr>
            <p:pic>
              <p:nvPicPr>
                <p:cNvPr id="81" name="Picture 15"/>
                <p:cNvPicPr/>
                <p:nvPr/>
              </p:nvPicPr>
              <p:blipFill>
                <a:blip r:embed="rId6"/>
                <a:stretch/>
              </p:blipFill>
              <p:spPr>
                <a:xfrm>
                  <a:off x="322200" y="3741840"/>
                  <a:ext cx="3823200" cy="1684800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82" name="Picture 19"/>
                <p:cNvPicPr/>
                <p:nvPr/>
              </p:nvPicPr>
              <p:blipFill>
                <a:blip r:embed="rId7"/>
                <a:stretch/>
              </p:blipFill>
              <p:spPr>
                <a:xfrm>
                  <a:off x="456480" y="2699640"/>
                  <a:ext cx="3756600" cy="1074240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</p:grpSp>
        <p:graphicFrame>
          <p:nvGraphicFramePr>
            <p:cNvPr id="78" name="Table 57"/>
            <p:cNvGraphicFramePr/>
            <p:nvPr>
              <p:extLst>
                <p:ext uri="{D42A27DB-BD31-4B8C-83A1-F6EECF244321}">
                  <p14:modId xmlns:p14="http://schemas.microsoft.com/office/powerpoint/2010/main" val="159071197"/>
                </p:ext>
              </p:extLst>
            </p:nvPr>
          </p:nvGraphicFramePr>
          <p:xfrm>
            <a:off x="600120" y="5168160"/>
            <a:ext cx="3005280" cy="1176528"/>
          </p:xfrm>
          <a:graphic>
            <a:graphicData uri="http://schemas.openxmlformats.org/drawingml/2006/table">
              <a:tbl>
                <a:tblPr/>
                <a:tblGrid>
                  <a:gridCol w="1525320"/>
                  <a:gridCol w="823320"/>
                  <a:gridCol w="656640"/>
                </a:tblGrid>
                <a:tr h="293040">
                  <a:tc>
                    <a:txBody>
                      <a:bodyPr/>
                      <a:lstStyle/>
                      <a:p>
                        <a:pPr>
                          <a:lnSpc>
                            <a:spcPct val="95000"/>
                          </a:lnSpc>
                          <a:spcBef>
                            <a:spcPts val="281"/>
                          </a:spcBef>
                        </a:pPr>
                        <a:r>
                          <a:rPr lang="tr-TR" sz="1400" b="1" strike="noStrike" spc="-1">
                            <a:solidFill>
                              <a:srgbClr val="000000"/>
                            </a:solidFill>
                            <a:latin typeface="Calibri"/>
                          </a:rPr>
                          <a:t>Parameter</a:t>
                        </a:r>
                        <a:endParaRPr lang="tr-TR" sz="1400" b="0" strike="noStrike" spc="-1">
                          <a:latin typeface="Arial"/>
                        </a:endParaRPr>
                      </a:p>
                    </a:txBody>
                    <a:tcPr marL="67320" marR="67320">
                      <a:lnL w="12240">
                        <a:solidFill>
                          <a:srgbClr val="000000"/>
                        </a:solidFill>
                      </a:lnL>
                      <a:lnR w="2880">
                        <a:solidFill>
                          <a:srgbClr val="FFFFFF"/>
                        </a:solidFill>
                      </a:lnR>
                      <a:lnT w="12240">
                        <a:solidFill>
                          <a:srgbClr val="000000"/>
                        </a:solidFill>
                      </a:lnT>
                      <a:lnB w="2880">
                        <a:solidFill>
                          <a:srgbClr val="FFFFFF"/>
                        </a:solidFill>
                      </a:lnB>
                      <a:solidFill>
                        <a:srgbClr val="9999CC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95000"/>
                          </a:lnSpc>
                          <a:spcBef>
                            <a:spcPts val="281"/>
                          </a:spcBef>
                        </a:pPr>
                        <a:r>
                          <a:rPr lang="tr-TR" sz="1400" b="1" strike="noStrike" spc="-1">
                            <a:solidFill>
                              <a:srgbClr val="000000"/>
                            </a:solidFill>
                            <a:latin typeface="Calibri"/>
                          </a:rPr>
                          <a:t>Value</a:t>
                        </a:r>
                        <a:endParaRPr lang="tr-TR" sz="1400" b="0" strike="noStrike" spc="-1">
                          <a:latin typeface="Arial"/>
                        </a:endParaRPr>
                      </a:p>
                    </a:txBody>
                    <a:tcPr marL="67320" marR="67320">
                      <a:lnL w="2880">
                        <a:solidFill>
                          <a:srgbClr val="FFFFFF"/>
                        </a:solidFill>
                      </a:lnL>
                      <a:lnR w="2880">
                        <a:solidFill>
                          <a:srgbClr val="FFFFFF"/>
                        </a:solidFill>
                      </a:lnR>
                      <a:lnT w="12240">
                        <a:solidFill>
                          <a:srgbClr val="000000"/>
                        </a:solidFill>
                      </a:lnT>
                      <a:lnB w="2880">
                        <a:solidFill>
                          <a:srgbClr val="FFFFFF"/>
                        </a:solidFill>
                      </a:lnB>
                      <a:solidFill>
                        <a:srgbClr val="9999CC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95000"/>
                          </a:lnSpc>
                          <a:spcBef>
                            <a:spcPts val="281"/>
                          </a:spcBef>
                        </a:pPr>
                        <a:r>
                          <a:rPr lang="tr-TR" sz="1400" b="1" strike="noStrike" spc="-1">
                            <a:solidFill>
                              <a:srgbClr val="000000"/>
                            </a:solidFill>
                            <a:latin typeface="Calibri"/>
                          </a:rPr>
                          <a:t>Unit</a:t>
                        </a:r>
                        <a:endParaRPr lang="tr-TR" sz="1400" b="0" strike="noStrike" spc="-1">
                          <a:latin typeface="Arial"/>
                        </a:endParaRPr>
                      </a:p>
                    </a:txBody>
                    <a:tcPr marL="67320" marR="67320">
                      <a:lnL w="2880">
                        <a:solidFill>
                          <a:srgbClr val="FFFFFF"/>
                        </a:solidFill>
                      </a:lnL>
                      <a:lnR w="12240">
                        <a:solidFill>
                          <a:srgbClr val="000000"/>
                        </a:solidFill>
                      </a:lnR>
                      <a:lnT w="12240">
                        <a:solidFill>
                          <a:srgbClr val="000000"/>
                        </a:solidFill>
                      </a:lnT>
                      <a:lnB w="2880">
                        <a:solidFill>
                          <a:srgbClr val="FFFFFF"/>
                        </a:solidFill>
                      </a:lnB>
                      <a:solidFill>
                        <a:srgbClr val="9999CC"/>
                      </a:solidFill>
                    </a:tcPr>
                  </a:tc>
                </a:tr>
                <a:tr h="293040">
                  <a:tc>
                    <a:txBody>
                      <a:bodyPr/>
                      <a:lstStyle/>
                      <a:p>
                        <a:pPr>
                          <a:lnSpc>
                            <a:spcPct val="95000"/>
                          </a:lnSpc>
                          <a:spcBef>
                            <a:spcPts val="281"/>
                          </a:spcBef>
                        </a:pPr>
                        <a:r>
                          <a:rPr lang="tr-TR" sz="1400" b="0" strike="noStrike" spc="-1">
                            <a:solidFill>
                              <a:srgbClr val="000000"/>
                            </a:solidFill>
                            <a:latin typeface="Calibri"/>
                          </a:rPr>
                          <a:t>Frequency</a:t>
                        </a:r>
                        <a:endParaRPr lang="tr-TR" sz="1400" b="0" strike="noStrike" spc="-1">
                          <a:latin typeface="Arial"/>
                        </a:endParaRPr>
                      </a:p>
                    </a:txBody>
                    <a:tcPr marL="67320" marR="67320">
                      <a:lnL w="12240">
                        <a:solidFill>
                          <a:srgbClr val="000000"/>
                        </a:solidFill>
                      </a:lnL>
                      <a:lnR w="2880">
                        <a:solidFill>
                          <a:srgbClr val="FFFFFF"/>
                        </a:solidFill>
                      </a:lnR>
                      <a:lnT w="2880">
                        <a:solidFill>
                          <a:srgbClr val="FFFFFF"/>
                        </a:solidFill>
                      </a:lnT>
                      <a:lnB w="2880">
                        <a:solidFill>
                          <a:srgbClr val="FFFFFF"/>
                        </a:solidFill>
                      </a:lnB>
                      <a:solidFill>
                        <a:srgbClr val="E6E6FF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95000"/>
                          </a:lnSpc>
                          <a:spcBef>
                            <a:spcPts val="281"/>
                          </a:spcBef>
                        </a:pPr>
                        <a:r>
                          <a:rPr lang="tr-TR" sz="1400" b="0" strike="noStrike" spc="-1">
                            <a:solidFill>
                              <a:srgbClr val="000000"/>
                            </a:solidFill>
                            <a:latin typeface="Calibri"/>
                          </a:rPr>
                          <a:t>12</a:t>
                        </a:r>
                        <a:endParaRPr lang="tr-TR" sz="1400" b="0" strike="noStrike" spc="-1">
                          <a:latin typeface="Arial"/>
                        </a:endParaRPr>
                      </a:p>
                    </a:txBody>
                    <a:tcPr marL="67320" marR="67320">
                      <a:lnL w="2880">
                        <a:solidFill>
                          <a:srgbClr val="FFFFFF"/>
                        </a:solidFill>
                      </a:lnL>
                      <a:lnR w="2880">
                        <a:solidFill>
                          <a:srgbClr val="FFFFFF"/>
                        </a:solidFill>
                      </a:lnR>
                      <a:lnT w="2880">
                        <a:solidFill>
                          <a:srgbClr val="FFFFFF"/>
                        </a:solidFill>
                      </a:lnT>
                      <a:lnB w="2880">
                        <a:solidFill>
                          <a:srgbClr val="FFFFFF"/>
                        </a:solidFill>
                      </a:lnB>
                      <a:solidFill>
                        <a:srgbClr val="E6E6FF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95000"/>
                          </a:lnSpc>
                          <a:spcBef>
                            <a:spcPts val="281"/>
                          </a:spcBef>
                        </a:pPr>
                        <a:r>
                          <a:rPr lang="tr-TR" sz="1400" b="0" strike="noStrike" spc="-1">
                            <a:solidFill>
                              <a:srgbClr val="000000"/>
                            </a:solidFill>
                            <a:latin typeface="Calibri"/>
                          </a:rPr>
                          <a:t>GHz</a:t>
                        </a:r>
                        <a:endParaRPr lang="tr-TR" sz="1400" b="0" strike="noStrike" spc="-1">
                          <a:latin typeface="Arial"/>
                        </a:endParaRPr>
                      </a:p>
                    </a:txBody>
                    <a:tcPr marL="67320" marR="67320">
                      <a:lnL w="2880">
                        <a:solidFill>
                          <a:srgbClr val="FFFFFF"/>
                        </a:solidFill>
                      </a:lnL>
                      <a:lnR w="12240">
                        <a:solidFill>
                          <a:srgbClr val="000000"/>
                        </a:solidFill>
                      </a:lnR>
                      <a:lnT w="2880">
                        <a:solidFill>
                          <a:srgbClr val="FFFFFF"/>
                        </a:solidFill>
                      </a:lnT>
                      <a:lnB w="2880">
                        <a:solidFill>
                          <a:srgbClr val="FFFFFF"/>
                        </a:solidFill>
                      </a:lnB>
                      <a:solidFill>
                        <a:srgbClr val="E6E6FF"/>
                      </a:solidFill>
                    </a:tcPr>
                  </a:tc>
                </a:tr>
                <a:tr h="293040">
                  <a:tc>
                    <a:txBody>
                      <a:bodyPr/>
                      <a:lstStyle/>
                      <a:p>
                        <a:pPr>
                          <a:lnSpc>
                            <a:spcPct val="95000"/>
                          </a:lnSpc>
                          <a:spcBef>
                            <a:spcPts val="281"/>
                          </a:spcBef>
                        </a:pPr>
                        <a:r>
                          <a:rPr lang="tr-TR" sz="1400" b="0" strike="noStrike" spc="-1">
                            <a:solidFill>
                              <a:srgbClr val="000000"/>
                            </a:solidFill>
                            <a:latin typeface="Calibri"/>
                          </a:rPr>
                          <a:t>Gradient</a:t>
                        </a:r>
                        <a:endParaRPr lang="tr-TR" sz="1400" b="0" strike="noStrike" spc="-1">
                          <a:latin typeface="Arial"/>
                        </a:endParaRPr>
                      </a:p>
                    </a:txBody>
                    <a:tcPr marL="67320" marR="67320">
                      <a:lnL w="12240">
                        <a:solidFill>
                          <a:srgbClr val="000000"/>
                        </a:solidFill>
                      </a:lnL>
                      <a:lnR w="2880">
                        <a:solidFill>
                          <a:srgbClr val="FFFFFF"/>
                        </a:solidFill>
                      </a:lnR>
                      <a:lnT w="2880">
                        <a:solidFill>
                          <a:srgbClr val="FFFFFF"/>
                        </a:solidFill>
                      </a:lnT>
                      <a:lnB w="2880">
                        <a:solidFill>
                          <a:srgbClr val="FFFFFF"/>
                        </a:solidFill>
                      </a:lnB>
                      <a:solidFill>
                        <a:srgbClr val="FFFFFF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95000"/>
                          </a:lnSpc>
                          <a:spcBef>
                            <a:spcPts val="281"/>
                          </a:spcBef>
                        </a:pPr>
                        <a:r>
                          <a:rPr lang="tr-TR" sz="1400" b="0" strike="noStrike" spc="-1">
                            <a:solidFill>
                              <a:srgbClr val="000000"/>
                            </a:solidFill>
                            <a:latin typeface="Calibri"/>
                          </a:rPr>
                          <a:t>250</a:t>
                        </a:r>
                        <a:endParaRPr lang="tr-TR" sz="1400" b="0" strike="noStrike" spc="-1">
                          <a:latin typeface="Arial"/>
                        </a:endParaRPr>
                      </a:p>
                    </a:txBody>
                    <a:tcPr marL="67320" marR="67320">
                      <a:lnL w="2880">
                        <a:solidFill>
                          <a:srgbClr val="FFFFFF"/>
                        </a:solidFill>
                      </a:lnL>
                      <a:lnR w="2880">
                        <a:solidFill>
                          <a:srgbClr val="FFFFFF"/>
                        </a:solidFill>
                      </a:lnR>
                      <a:lnT w="2880">
                        <a:solidFill>
                          <a:srgbClr val="FFFFFF"/>
                        </a:solidFill>
                      </a:lnT>
                      <a:lnB w="2880">
                        <a:solidFill>
                          <a:srgbClr val="FFFFFF"/>
                        </a:solidFill>
                      </a:lnB>
                      <a:solidFill>
                        <a:srgbClr val="FFFFFF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95000"/>
                          </a:lnSpc>
                          <a:spcBef>
                            <a:spcPts val="281"/>
                          </a:spcBef>
                        </a:pPr>
                        <a:r>
                          <a:rPr lang="tr-TR" sz="1400" b="0" strike="noStrike" spc="-1">
                            <a:solidFill>
                              <a:srgbClr val="000000"/>
                            </a:solidFill>
                            <a:latin typeface="Calibri"/>
                          </a:rPr>
                          <a:t>MV/m</a:t>
                        </a:r>
                        <a:endParaRPr lang="tr-TR" sz="1400" b="0" strike="noStrike" spc="-1">
                          <a:latin typeface="Arial"/>
                        </a:endParaRPr>
                      </a:p>
                    </a:txBody>
                    <a:tcPr marL="67320" marR="67320">
                      <a:lnL w="2880">
                        <a:solidFill>
                          <a:srgbClr val="FFFFFF"/>
                        </a:solidFill>
                      </a:lnL>
                      <a:lnR w="12240">
                        <a:solidFill>
                          <a:srgbClr val="000000"/>
                        </a:solidFill>
                      </a:lnR>
                      <a:lnT w="2880">
                        <a:solidFill>
                          <a:srgbClr val="FFFFFF"/>
                        </a:solidFill>
                      </a:lnT>
                      <a:lnB w="2880">
                        <a:solidFill>
                          <a:srgbClr val="FFFFFF"/>
                        </a:solidFill>
                      </a:lnB>
                      <a:solidFill>
                        <a:srgbClr val="FFFFFF"/>
                      </a:solidFill>
                    </a:tcPr>
                  </a:tc>
                </a:tr>
                <a:tr h="293040">
                  <a:tc>
                    <a:txBody>
                      <a:bodyPr/>
                      <a:lstStyle/>
                      <a:p>
                        <a:pPr>
                          <a:lnSpc>
                            <a:spcPct val="95000"/>
                          </a:lnSpc>
                          <a:spcBef>
                            <a:spcPts val="281"/>
                          </a:spcBef>
                        </a:pPr>
                        <a:r>
                          <a:rPr lang="tr-TR" sz="1400" b="0" strike="noStrike" spc="-1">
                            <a:solidFill>
                              <a:srgbClr val="000000"/>
                            </a:solidFill>
                            <a:latin typeface="Calibri"/>
                          </a:rPr>
                          <a:t>Cell number</a:t>
                        </a:r>
                        <a:endParaRPr lang="tr-TR" sz="1400" b="0" strike="noStrike" spc="-1">
                          <a:latin typeface="Arial"/>
                        </a:endParaRPr>
                      </a:p>
                    </a:txBody>
                    <a:tcPr marL="67320" marR="67320">
                      <a:lnL w="12240">
                        <a:solidFill>
                          <a:srgbClr val="000000"/>
                        </a:solidFill>
                      </a:lnL>
                      <a:lnR w="2880">
                        <a:solidFill>
                          <a:srgbClr val="FFFFFF"/>
                        </a:solidFill>
                      </a:lnR>
                      <a:lnT w="2880">
                        <a:solidFill>
                          <a:srgbClr val="FFFFFF"/>
                        </a:solidFill>
                      </a:lnT>
                      <a:lnB w="12240">
                        <a:solidFill>
                          <a:srgbClr val="000000"/>
                        </a:solidFill>
                      </a:lnB>
                      <a:solidFill>
                        <a:srgbClr val="FFFFFF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95000"/>
                          </a:lnSpc>
                          <a:spcBef>
                            <a:spcPts val="281"/>
                          </a:spcBef>
                        </a:pPr>
                        <a:r>
                          <a:rPr lang="tr-TR" sz="1400" b="0" strike="noStrike" spc="-1">
                            <a:solidFill>
                              <a:srgbClr val="000000"/>
                            </a:solidFill>
                            <a:latin typeface="Calibri"/>
                          </a:rPr>
                          <a:t>4.6</a:t>
                        </a:r>
                        <a:endParaRPr lang="tr-TR" sz="1400" b="0" strike="noStrike" spc="-1">
                          <a:latin typeface="Arial"/>
                        </a:endParaRPr>
                      </a:p>
                    </a:txBody>
                    <a:tcPr marL="67320" marR="67320">
                      <a:lnL w="2880">
                        <a:solidFill>
                          <a:srgbClr val="FFFFFF"/>
                        </a:solidFill>
                      </a:lnL>
                      <a:lnR w="2880">
                        <a:solidFill>
                          <a:srgbClr val="FFFFFF"/>
                        </a:solidFill>
                      </a:lnR>
                      <a:lnT w="2880">
                        <a:solidFill>
                          <a:srgbClr val="FFFFFF"/>
                        </a:solidFill>
                      </a:lnT>
                      <a:lnB w="12240">
                        <a:solidFill>
                          <a:srgbClr val="000000"/>
                        </a:solidFill>
                      </a:lnB>
                      <a:solidFill>
                        <a:srgbClr val="FFFFFF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95000"/>
                          </a:lnSpc>
                          <a:spcBef>
                            <a:spcPts val="281"/>
                          </a:spcBef>
                        </a:pPr>
                        <a:r>
                          <a:rPr lang="tr-TR" sz="1400" b="0" strike="noStrike" spc="-1" dirty="0">
                            <a:solidFill>
                              <a:srgbClr val="000000"/>
                            </a:solidFill>
                            <a:latin typeface="Calibri"/>
                          </a:rPr>
                          <a:t>#</a:t>
                        </a:r>
                        <a:endParaRPr lang="tr-TR" sz="1400" b="0" strike="noStrike" spc="-1" dirty="0">
                          <a:latin typeface="Arial"/>
                        </a:endParaRPr>
                      </a:p>
                    </a:txBody>
                    <a:tcPr marL="67320" marR="67320">
                      <a:lnL w="2880">
                        <a:solidFill>
                          <a:srgbClr val="FFFFFF"/>
                        </a:solidFill>
                      </a:lnL>
                      <a:lnR w="12240">
                        <a:solidFill>
                          <a:srgbClr val="000000"/>
                        </a:solidFill>
                      </a:lnR>
                      <a:lnT w="2880">
                        <a:solidFill>
                          <a:srgbClr val="FFFFFF"/>
                        </a:solidFill>
                      </a:lnT>
                      <a:lnB w="12240">
                        <a:solidFill>
                          <a:srgbClr val="000000"/>
                        </a:solidFill>
                      </a:lnB>
                      <a:solidFill>
                        <a:srgbClr val="FFFFFF"/>
                      </a:solidFill>
                    </a:tcPr>
                  </a:tc>
                </a:tr>
              </a:tbl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0559017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Line 1"/>
          <p:cNvSpPr>
            <a:spLocks noChangeShapeType="1"/>
          </p:cNvSpPr>
          <p:nvPr/>
        </p:nvSpPr>
        <p:spPr bwMode="auto">
          <a:xfrm flipV="1">
            <a:off x="2137680" y="1442232"/>
            <a:ext cx="5724000" cy="11882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  <a:effectLst/>
        </p:spPr>
        <p:txBody>
          <a:bodyPr lIns="62209" tIns="31105" rIns="62209" bIns="31105"/>
          <a:lstStyle/>
          <a:p>
            <a:endParaRPr lang="tr-TR" sz="135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949401" y="75492"/>
            <a:ext cx="6171120" cy="505493"/>
          </a:xfrm>
          <a:ln/>
        </p:spPr>
        <p:txBody>
          <a:bodyPr vert="horz" lIns="62209" tIns="31105" rIns="62209" bIns="31105" rtlCol="0" anchor="ctr">
            <a:normAutofit fontScale="90000"/>
          </a:bodyPr>
          <a:lstStyle/>
          <a:p>
            <a:pPr>
              <a:tabLst>
                <a:tab pos="492488" algn="l"/>
                <a:tab pos="984974" algn="l"/>
                <a:tab pos="1477462" algn="l"/>
                <a:tab pos="1969949" algn="l"/>
                <a:tab pos="2462436" algn="l"/>
                <a:tab pos="2954924" algn="l"/>
                <a:tab pos="3447411" algn="l"/>
                <a:tab pos="3939899" algn="l"/>
                <a:tab pos="4432385" algn="l"/>
                <a:tab pos="4924873" algn="l"/>
                <a:tab pos="5417360" algn="l"/>
                <a:tab pos="5909847" algn="l"/>
              </a:tabLst>
            </a:pPr>
            <a:r>
              <a:rPr lang="tr-TR" dirty="0" smtClean="0"/>
              <a:t>X-</a:t>
            </a:r>
            <a:r>
              <a:rPr lang="tr-TR" dirty="0" err="1" smtClean="0"/>
              <a:t>band</a:t>
            </a:r>
            <a:r>
              <a:rPr lang="tr-TR" dirty="0" smtClean="0"/>
              <a:t> </a:t>
            </a:r>
            <a:r>
              <a:rPr lang="tr-TR" dirty="0" err="1" smtClean="0"/>
              <a:t>based</a:t>
            </a:r>
            <a:r>
              <a:rPr lang="tr-TR" dirty="0" smtClean="0"/>
              <a:t> </a:t>
            </a:r>
            <a:r>
              <a:rPr lang="en-US" dirty="0" smtClean="0"/>
              <a:t>Injector</a:t>
            </a:r>
            <a:endParaRPr lang="en-US" dirty="0"/>
          </a:p>
        </p:txBody>
      </p:sp>
      <p:sp>
        <p:nvSpPr>
          <p:cNvPr id="5123" name="AutoShape 3"/>
          <p:cNvSpPr>
            <a:spLocks noChangeArrowheads="1"/>
          </p:cNvSpPr>
          <p:nvPr/>
        </p:nvSpPr>
        <p:spPr bwMode="auto">
          <a:xfrm>
            <a:off x="1678761" y="1328016"/>
            <a:ext cx="459999" cy="218762"/>
          </a:xfrm>
          <a:prstGeom prst="roundRect">
            <a:avLst>
              <a:gd name="adj" fmla="val 16667"/>
            </a:avLst>
          </a:prstGeom>
          <a:solidFill>
            <a:srgbClr val="FF3366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62209" tIns="31105" rIns="62209" bIns="31105" anchor="ctr"/>
          <a:lstStyle/>
          <a:p>
            <a:endParaRPr lang="tr-TR" sz="1350"/>
          </a:p>
        </p:txBody>
      </p:sp>
      <p:sp>
        <p:nvSpPr>
          <p:cNvPr id="5124" name="AutoShape 4"/>
          <p:cNvSpPr>
            <a:spLocks noChangeArrowheads="1"/>
          </p:cNvSpPr>
          <p:nvPr/>
        </p:nvSpPr>
        <p:spPr bwMode="auto">
          <a:xfrm>
            <a:off x="2616910" y="1379159"/>
            <a:ext cx="526802" cy="163171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62209" tIns="31105" rIns="62209" bIns="31105" anchor="ctr"/>
          <a:lstStyle/>
          <a:p>
            <a:endParaRPr lang="tr-TR" sz="1350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672200" y="1605428"/>
            <a:ext cx="342360" cy="151216"/>
            <a:chOff x="490" y="1735"/>
            <a:chExt cx="317" cy="140"/>
          </a:xfrm>
        </p:grpSpPr>
        <p:sp>
          <p:nvSpPr>
            <p:cNvPr id="5126" name="Rectangle 6"/>
            <p:cNvSpPr>
              <a:spLocks noChangeArrowheads="1"/>
            </p:cNvSpPr>
            <p:nvPr/>
          </p:nvSpPr>
          <p:spPr bwMode="auto">
            <a:xfrm>
              <a:off x="494" y="1735"/>
              <a:ext cx="309" cy="14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 sz="1350"/>
            </a:p>
          </p:txBody>
        </p:sp>
        <p:sp>
          <p:nvSpPr>
            <p:cNvPr id="5127" name="Line 7"/>
            <p:cNvSpPr>
              <a:spLocks noChangeShapeType="1"/>
            </p:cNvSpPr>
            <p:nvPr/>
          </p:nvSpPr>
          <p:spPr bwMode="auto">
            <a:xfrm>
              <a:off x="493" y="1735"/>
              <a:ext cx="310" cy="1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 sz="1350"/>
            </a:p>
          </p:txBody>
        </p:sp>
        <p:sp>
          <p:nvSpPr>
            <p:cNvPr id="5128" name="Line 8"/>
            <p:cNvSpPr>
              <a:spLocks noChangeShapeType="1"/>
            </p:cNvSpPr>
            <p:nvPr/>
          </p:nvSpPr>
          <p:spPr bwMode="auto">
            <a:xfrm flipV="1">
              <a:off x="490" y="1738"/>
              <a:ext cx="317" cy="1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 sz="1350"/>
            </a:p>
          </p:txBody>
        </p: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1672200" y="1113702"/>
            <a:ext cx="342360" cy="151216"/>
            <a:chOff x="490" y="1125"/>
            <a:chExt cx="317" cy="140"/>
          </a:xfrm>
        </p:grpSpPr>
        <p:sp>
          <p:nvSpPr>
            <p:cNvPr id="5130" name="Rectangle 10"/>
            <p:cNvSpPr>
              <a:spLocks noChangeArrowheads="1"/>
            </p:cNvSpPr>
            <p:nvPr/>
          </p:nvSpPr>
          <p:spPr bwMode="auto">
            <a:xfrm>
              <a:off x="494" y="1125"/>
              <a:ext cx="309" cy="14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 sz="1350"/>
            </a:p>
          </p:txBody>
        </p:sp>
        <p:sp>
          <p:nvSpPr>
            <p:cNvPr id="5131" name="Line 11"/>
            <p:cNvSpPr>
              <a:spLocks noChangeShapeType="1"/>
            </p:cNvSpPr>
            <p:nvPr/>
          </p:nvSpPr>
          <p:spPr bwMode="auto">
            <a:xfrm>
              <a:off x="493" y="1125"/>
              <a:ext cx="310" cy="1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 sz="1350"/>
            </a:p>
          </p:txBody>
        </p:sp>
        <p:sp>
          <p:nvSpPr>
            <p:cNvPr id="5132" name="Line 12"/>
            <p:cNvSpPr>
              <a:spLocks noChangeShapeType="1"/>
            </p:cNvSpPr>
            <p:nvPr/>
          </p:nvSpPr>
          <p:spPr bwMode="auto">
            <a:xfrm flipV="1">
              <a:off x="490" y="1128"/>
              <a:ext cx="317" cy="1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 sz="1350"/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2696753" y="1599928"/>
            <a:ext cx="143640" cy="131774"/>
            <a:chOff x="1746" y="1643"/>
            <a:chExt cx="133" cy="122"/>
          </a:xfrm>
        </p:grpSpPr>
        <p:sp>
          <p:nvSpPr>
            <p:cNvPr id="5134" name="Rectangle 14"/>
            <p:cNvSpPr>
              <a:spLocks noChangeArrowheads="1"/>
            </p:cNvSpPr>
            <p:nvPr/>
          </p:nvSpPr>
          <p:spPr bwMode="auto">
            <a:xfrm>
              <a:off x="1748" y="1643"/>
              <a:ext cx="130" cy="122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 sz="1350"/>
            </a:p>
          </p:txBody>
        </p:sp>
        <p:sp>
          <p:nvSpPr>
            <p:cNvPr id="5135" name="Line 15"/>
            <p:cNvSpPr>
              <a:spLocks noChangeShapeType="1"/>
            </p:cNvSpPr>
            <p:nvPr/>
          </p:nvSpPr>
          <p:spPr bwMode="auto">
            <a:xfrm>
              <a:off x="1748" y="1643"/>
              <a:ext cx="130" cy="1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 sz="1350"/>
            </a:p>
          </p:txBody>
        </p:sp>
        <p:sp>
          <p:nvSpPr>
            <p:cNvPr id="5136" name="Line 16"/>
            <p:cNvSpPr>
              <a:spLocks noChangeShapeType="1"/>
            </p:cNvSpPr>
            <p:nvPr/>
          </p:nvSpPr>
          <p:spPr bwMode="auto">
            <a:xfrm flipV="1">
              <a:off x="1746" y="1645"/>
              <a:ext cx="133" cy="1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 sz="1350"/>
            </a:p>
          </p:txBody>
        </p:sp>
      </p:grpSp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2696753" y="1150601"/>
            <a:ext cx="143640" cy="131774"/>
            <a:chOff x="1746" y="1227"/>
            <a:chExt cx="133" cy="122"/>
          </a:xfrm>
        </p:grpSpPr>
        <p:sp>
          <p:nvSpPr>
            <p:cNvPr id="5138" name="Rectangle 18"/>
            <p:cNvSpPr>
              <a:spLocks noChangeArrowheads="1"/>
            </p:cNvSpPr>
            <p:nvPr/>
          </p:nvSpPr>
          <p:spPr bwMode="auto">
            <a:xfrm>
              <a:off x="1748" y="1227"/>
              <a:ext cx="130" cy="122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 sz="1350"/>
            </a:p>
          </p:txBody>
        </p:sp>
        <p:sp>
          <p:nvSpPr>
            <p:cNvPr id="5139" name="Line 19"/>
            <p:cNvSpPr>
              <a:spLocks noChangeShapeType="1"/>
            </p:cNvSpPr>
            <p:nvPr/>
          </p:nvSpPr>
          <p:spPr bwMode="auto">
            <a:xfrm>
              <a:off x="1748" y="1227"/>
              <a:ext cx="130" cy="1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 sz="1350"/>
            </a:p>
          </p:txBody>
        </p:sp>
        <p:sp>
          <p:nvSpPr>
            <p:cNvPr id="5140" name="Line 20"/>
            <p:cNvSpPr>
              <a:spLocks noChangeShapeType="1"/>
            </p:cNvSpPr>
            <p:nvPr/>
          </p:nvSpPr>
          <p:spPr bwMode="auto">
            <a:xfrm flipV="1">
              <a:off x="1746" y="1230"/>
              <a:ext cx="133" cy="1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 sz="1350"/>
            </a:p>
          </p:txBody>
        </p:sp>
      </p:grpSp>
      <p:grpSp>
        <p:nvGrpSpPr>
          <p:cNvPr id="6" name="Group 21"/>
          <p:cNvGrpSpPr>
            <a:grpSpLocks/>
          </p:cNvGrpSpPr>
          <p:nvPr/>
        </p:nvGrpSpPr>
        <p:grpSpPr bwMode="auto">
          <a:xfrm>
            <a:off x="1515023" y="1489758"/>
            <a:ext cx="110160" cy="151216"/>
            <a:chOff x="257" y="1541"/>
            <a:chExt cx="102" cy="140"/>
          </a:xfrm>
        </p:grpSpPr>
        <p:sp>
          <p:nvSpPr>
            <p:cNvPr id="5142" name="Rectangle 22"/>
            <p:cNvSpPr>
              <a:spLocks noChangeArrowheads="1"/>
            </p:cNvSpPr>
            <p:nvPr/>
          </p:nvSpPr>
          <p:spPr bwMode="auto">
            <a:xfrm>
              <a:off x="258" y="1541"/>
              <a:ext cx="99" cy="14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 sz="1350"/>
            </a:p>
          </p:txBody>
        </p:sp>
        <p:sp>
          <p:nvSpPr>
            <p:cNvPr id="5143" name="Line 23"/>
            <p:cNvSpPr>
              <a:spLocks noChangeShapeType="1"/>
            </p:cNvSpPr>
            <p:nvPr/>
          </p:nvSpPr>
          <p:spPr bwMode="auto">
            <a:xfrm>
              <a:off x="258" y="1541"/>
              <a:ext cx="99" cy="1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 sz="1350"/>
            </a:p>
          </p:txBody>
        </p:sp>
        <p:sp>
          <p:nvSpPr>
            <p:cNvPr id="5144" name="Line 24"/>
            <p:cNvSpPr>
              <a:spLocks noChangeShapeType="1"/>
            </p:cNvSpPr>
            <p:nvPr/>
          </p:nvSpPr>
          <p:spPr bwMode="auto">
            <a:xfrm flipV="1">
              <a:off x="257" y="1544"/>
              <a:ext cx="102" cy="1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 sz="1350"/>
            </a:p>
          </p:txBody>
        </p:sp>
      </p:grpSp>
      <p:grpSp>
        <p:nvGrpSpPr>
          <p:cNvPr id="7" name="Group 25"/>
          <p:cNvGrpSpPr>
            <a:grpSpLocks/>
          </p:cNvGrpSpPr>
          <p:nvPr/>
        </p:nvGrpSpPr>
        <p:grpSpPr bwMode="auto">
          <a:xfrm>
            <a:off x="1515023" y="1219729"/>
            <a:ext cx="110160" cy="151216"/>
            <a:chOff x="257" y="1291"/>
            <a:chExt cx="102" cy="140"/>
          </a:xfrm>
        </p:grpSpPr>
        <p:sp>
          <p:nvSpPr>
            <p:cNvPr id="5146" name="Rectangle 26"/>
            <p:cNvSpPr>
              <a:spLocks noChangeArrowheads="1"/>
            </p:cNvSpPr>
            <p:nvPr/>
          </p:nvSpPr>
          <p:spPr bwMode="auto">
            <a:xfrm>
              <a:off x="258" y="1291"/>
              <a:ext cx="99" cy="14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 sz="1350"/>
            </a:p>
          </p:txBody>
        </p:sp>
        <p:sp>
          <p:nvSpPr>
            <p:cNvPr id="5147" name="Line 27"/>
            <p:cNvSpPr>
              <a:spLocks noChangeShapeType="1"/>
            </p:cNvSpPr>
            <p:nvPr/>
          </p:nvSpPr>
          <p:spPr bwMode="auto">
            <a:xfrm>
              <a:off x="258" y="1291"/>
              <a:ext cx="99" cy="1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 sz="1350"/>
            </a:p>
          </p:txBody>
        </p:sp>
        <p:sp>
          <p:nvSpPr>
            <p:cNvPr id="5148" name="Line 28"/>
            <p:cNvSpPr>
              <a:spLocks noChangeShapeType="1"/>
            </p:cNvSpPr>
            <p:nvPr/>
          </p:nvSpPr>
          <p:spPr bwMode="auto">
            <a:xfrm flipV="1">
              <a:off x="257" y="1294"/>
              <a:ext cx="102" cy="1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 sz="1350"/>
            </a:p>
          </p:txBody>
        </p:sp>
      </p:grpSp>
      <p:sp>
        <p:nvSpPr>
          <p:cNvPr id="5149" name="Text Box 29"/>
          <p:cNvSpPr txBox="1">
            <a:spLocks noChangeArrowheads="1"/>
          </p:cNvSpPr>
          <p:nvPr/>
        </p:nvSpPr>
        <p:spPr bwMode="auto">
          <a:xfrm>
            <a:off x="1267200" y="2006051"/>
            <a:ext cx="1589760" cy="63078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61229" tIns="30615" rIns="61229" bIns="30615"/>
          <a:lstStyle/>
          <a:p>
            <a:pPr>
              <a:tabLst>
                <a:tab pos="492488" algn="l"/>
                <a:tab pos="984974" algn="l"/>
              </a:tabLst>
            </a:pPr>
            <a:r>
              <a:rPr lang="tr-TR" sz="1350" dirty="0">
                <a:solidFill>
                  <a:srgbClr val="000000"/>
                </a:solidFill>
              </a:rPr>
              <a:t>12</a:t>
            </a:r>
            <a:r>
              <a:rPr lang="en-US" sz="1350" dirty="0">
                <a:solidFill>
                  <a:srgbClr val="000000"/>
                </a:solidFill>
              </a:rPr>
              <a:t> GHz RF G</a:t>
            </a:r>
            <a:r>
              <a:rPr lang="tr-TR" sz="1350" dirty="0">
                <a:solidFill>
                  <a:srgbClr val="000000"/>
                </a:solidFill>
              </a:rPr>
              <a:t>un</a:t>
            </a:r>
            <a:endParaRPr lang="en-US" sz="1350" dirty="0">
              <a:solidFill>
                <a:srgbClr val="000000"/>
              </a:solidFill>
            </a:endParaRPr>
          </a:p>
          <a:p>
            <a:pPr>
              <a:tabLst>
                <a:tab pos="492488" algn="l"/>
                <a:tab pos="984974" algn="l"/>
              </a:tabLst>
            </a:pPr>
            <a:r>
              <a:rPr lang="tr-TR" sz="1350" dirty="0">
                <a:solidFill>
                  <a:srgbClr val="000000"/>
                </a:solidFill>
              </a:rPr>
              <a:t>5.</a:t>
            </a:r>
            <a:r>
              <a:rPr lang="en-US" sz="1350" dirty="0">
                <a:solidFill>
                  <a:srgbClr val="000000"/>
                </a:solidFill>
              </a:rPr>
              <a:t>6 Cell, </a:t>
            </a:r>
            <a:r>
              <a:rPr lang="tr-TR" sz="1350" dirty="0">
                <a:solidFill>
                  <a:srgbClr val="000000"/>
                </a:solidFill>
              </a:rPr>
              <a:t>2</a:t>
            </a:r>
            <a:r>
              <a:rPr lang="en-US" sz="1350" dirty="0">
                <a:solidFill>
                  <a:srgbClr val="000000"/>
                </a:solidFill>
              </a:rPr>
              <a:t>00 MV/m</a:t>
            </a:r>
          </a:p>
        </p:txBody>
      </p:sp>
      <p:sp>
        <p:nvSpPr>
          <p:cNvPr id="5150" name="Line 30"/>
          <p:cNvSpPr>
            <a:spLocks noChangeShapeType="1"/>
          </p:cNvSpPr>
          <p:nvPr/>
        </p:nvSpPr>
        <p:spPr bwMode="auto">
          <a:xfrm flipH="1" flipV="1">
            <a:off x="1732681" y="1545924"/>
            <a:ext cx="33480" cy="52061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62209" tIns="31105" rIns="62209" bIns="31105"/>
          <a:lstStyle/>
          <a:p>
            <a:endParaRPr lang="tr-TR" sz="1350"/>
          </a:p>
        </p:txBody>
      </p:sp>
      <p:sp>
        <p:nvSpPr>
          <p:cNvPr id="5151" name="Text Box 31"/>
          <p:cNvSpPr txBox="1">
            <a:spLocks noChangeArrowheads="1"/>
          </p:cNvSpPr>
          <p:nvPr/>
        </p:nvSpPr>
        <p:spPr bwMode="auto">
          <a:xfrm>
            <a:off x="2885041" y="2003237"/>
            <a:ext cx="3669840" cy="4406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61229" tIns="30615" rIns="61229" bIns="30615"/>
          <a:lstStyle/>
          <a:p>
            <a:pPr>
              <a:tabLst>
                <a:tab pos="492488" algn="l"/>
                <a:tab pos="984974" algn="l"/>
                <a:tab pos="1477462" algn="l"/>
                <a:tab pos="1969949" algn="l"/>
                <a:tab pos="2462436" algn="l"/>
                <a:tab pos="2954924" algn="l"/>
                <a:tab pos="3447411" algn="l"/>
              </a:tabLst>
            </a:pPr>
            <a:r>
              <a:rPr lang="tr-TR" sz="1350" dirty="0">
                <a:solidFill>
                  <a:srgbClr val="000000"/>
                </a:solidFill>
              </a:rPr>
              <a:t>12</a:t>
            </a:r>
            <a:r>
              <a:rPr lang="en-US" sz="1350" dirty="0">
                <a:solidFill>
                  <a:srgbClr val="000000"/>
                </a:solidFill>
              </a:rPr>
              <a:t> GHz Traveling wave structures</a:t>
            </a:r>
            <a:endParaRPr lang="tr-TR" sz="1350" dirty="0">
              <a:solidFill>
                <a:srgbClr val="000000"/>
              </a:solidFill>
            </a:endParaRPr>
          </a:p>
          <a:p>
            <a:pPr>
              <a:tabLst>
                <a:tab pos="492488" algn="l"/>
                <a:tab pos="984974" algn="l"/>
                <a:tab pos="1477462" algn="l"/>
                <a:tab pos="1969949" algn="l"/>
                <a:tab pos="2462436" algn="l"/>
                <a:tab pos="2954924" algn="l"/>
                <a:tab pos="3447411" algn="l"/>
              </a:tabLst>
            </a:pPr>
            <a:r>
              <a:rPr lang="tr-TR" sz="1350" dirty="0"/>
              <a:t>108</a:t>
            </a:r>
            <a:r>
              <a:rPr lang="en-US" sz="1350" dirty="0"/>
              <a:t> cell, ~0.9 m, 65MV/m</a:t>
            </a:r>
            <a:r>
              <a:rPr lang="tr-TR" sz="1350" dirty="0"/>
              <a:t>, 120 </a:t>
            </a:r>
            <a:r>
              <a:rPr lang="tr-TR" sz="1350" dirty="0" err="1"/>
              <a:t>degree</a:t>
            </a:r>
            <a:endParaRPr lang="en-US" sz="1350" dirty="0">
              <a:solidFill>
                <a:srgbClr val="000000"/>
              </a:solidFill>
            </a:endParaRPr>
          </a:p>
        </p:txBody>
      </p:sp>
      <p:sp>
        <p:nvSpPr>
          <p:cNvPr id="5152" name="Rectangle 32"/>
          <p:cNvSpPr>
            <a:spLocks noChangeArrowheads="1"/>
          </p:cNvSpPr>
          <p:nvPr/>
        </p:nvSpPr>
        <p:spPr bwMode="auto">
          <a:xfrm>
            <a:off x="1607400" y="1416310"/>
            <a:ext cx="62640" cy="62647"/>
          </a:xfrm>
          <a:prstGeom prst="rect">
            <a:avLst/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62209" tIns="31105" rIns="62209" bIns="31105" anchor="ctr"/>
          <a:lstStyle/>
          <a:p>
            <a:endParaRPr lang="tr-TR" sz="1350"/>
          </a:p>
        </p:txBody>
      </p:sp>
      <p:sp>
        <p:nvSpPr>
          <p:cNvPr id="5153" name="Line 33"/>
          <p:cNvSpPr>
            <a:spLocks noChangeShapeType="1"/>
          </p:cNvSpPr>
          <p:nvPr/>
        </p:nvSpPr>
        <p:spPr bwMode="auto">
          <a:xfrm flipH="1">
            <a:off x="1676520" y="1292096"/>
            <a:ext cx="739800" cy="160937"/>
          </a:xfrm>
          <a:prstGeom prst="line">
            <a:avLst/>
          </a:prstGeom>
          <a:noFill/>
          <a:ln w="1836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 lIns="62209" tIns="31105" rIns="62209" bIns="31105"/>
          <a:lstStyle/>
          <a:p>
            <a:endParaRPr lang="tr-TR" sz="1350"/>
          </a:p>
        </p:txBody>
      </p:sp>
      <p:sp>
        <p:nvSpPr>
          <p:cNvPr id="5154" name="Line 34"/>
          <p:cNvSpPr>
            <a:spLocks noChangeShapeType="1"/>
          </p:cNvSpPr>
          <p:nvPr/>
        </p:nvSpPr>
        <p:spPr bwMode="auto">
          <a:xfrm flipH="1">
            <a:off x="2416320" y="997993"/>
            <a:ext cx="38090" cy="294104"/>
          </a:xfrm>
          <a:prstGeom prst="line">
            <a:avLst/>
          </a:prstGeom>
          <a:noFill/>
          <a:ln w="18360">
            <a:solidFill>
              <a:srgbClr val="0000FF"/>
            </a:solidFill>
            <a:round/>
            <a:headEnd/>
            <a:tailEnd/>
          </a:ln>
          <a:effectLst/>
        </p:spPr>
        <p:txBody>
          <a:bodyPr lIns="62209" tIns="31105" rIns="62209" bIns="31105"/>
          <a:lstStyle/>
          <a:p>
            <a:endParaRPr lang="tr-TR" sz="1350"/>
          </a:p>
        </p:txBody>
      </p:sp>
      <p:sp>
        <p:nvSpPr>
          <p:cNvPr id="5155" name="Line 35"/>
          <p:cNvSpPr>
            <a:spLocks noChangeShapeType="1"/>
          </p:cNvSpPr>
          <p:nvPr/>
        </p:nvSpPr>
        <p:spPr bwMode="auto">
          <a:xfrm>
            <a:off x="2445617" y="984084"/>
            <a:ext cx="380461" cy="0"/>
          </a:xfrm>
          <a:prstGeom prst="line">
            <a:avLst/>
          </a:prstGeom>
          <a:noFill/>
          <a:ln w="18360">
            <a:solidFill>
              <a:srgbClr val="0000FF"/>
            </a:solidFill>
            <a:round/>
            <a:headEnd/>
            <a:tailEnd/>
          </a:ln>
          <a:effectLst/>
        </p:spPr>
        <p:txBody>
          <a:bodyPr lIns="62209" tIns="31105" rIns="62209" bIns="31105"/>
          <a:lstStyle/>
          <a:p>
            <a:endParaRPr lang="tr-TR" sz="1350"/>
          </a:p>
        </p:txBody>
      </p:sp>
      <p:sp>
        <p:nvSpPr>
          <p:cNvPr id="5156" name="AutoShape 36"/>
          <p:cNvSpPr>
            <a:spLocks noChangeArrowheads="1"/>
          </p:cNvSpPr>
          <p:nvPr/>
        </p:nvSpPr>
        <p:spPr bwMode="auto">
          <a:xfrm>
            <a:off x="2832672" y="916510"/>
            <a:ext cx="311040" cy="124214"/>
          </a:xfrm>
          <a:prstGeom prst="roundRect">
            <a:avLst>
              <a:gd name="adj" fmla="val 16667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62209" tIns="31105" rIns="62209" bIns="31105" anchor="ctr"/>
          <a:lstStyle/>
          <a:p>
            <a:endParaRPr lang="tr-TR" sz="1350"/>
          </a:p>
        </p:txBody>
      </p:sp>
      <p:sp>
        <p:nvSpPr>
          <p:cNvPr id="5157" name="Text Box 37"/>
          <p:cNvSpPr txBox="1">
            <a:spLocks noChangeArrowheads="1"/>
          </p:cNvSpPr>
          <p:nvPr/>
        </p:nvSpPr>
        <p:spPr bwMode="auto">
          <a:xfrm>
            <a:off x="3150306" y="850499"/>
            <a:ext cx="1181520" cy="251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61229" tIns="30615" rIns="61229" bIns="30615"/>
          <a:lstStyle/>
          <a:p>
            <a:pPr>
              <a:tabLst>
                <a:tab pos="492488" algn="l"/>
                <a:tab pos="984974" algn="l"/>
              </a:tabLst>
            </a:pPr>
            <a:r>
              <a:rPr lang="en-US" sz="1350" dirty="0">
                <a:solidFill>
                  <a:srgbClr val="000000"/>
                </a:solidFill>
              </a:rPr>
              <a:t>Laser</a:t>
            </a:r>
          </a:p>
        </p:txBody>
      </p:sp>
      <p:grpSp>
        <p:nvGrpSpPr>
          <p:cNvPr id="8" name="Group 40"/>
          <p:cNvGrpSpPr>
            <a:grpSpLocks/>
          </p:cNvGrpSpPr>
          <p:nvPr/>
        </p:nvGrpSpPr>
        <p:grpSpPr bwMode="auto">
          <a:xfrm>
            <a:off x="2885753" y="1599928"/>
            <a:ext cx="143640" cy="131774"/>
            <a:chOff x="1921" y="1643"/>
            <a:chExt cx="133" cy="122"/>
          </a:xfrm>
        </p:grpSpPr>
        <p:sp>
          <p:nvSpPr>
            <p:cNvPr id="5161" name="Rectangle 41"/>
            <p:cNvSpPr>
              <a:spLocks noChangeArrowheads="1"/>
            </p:cNvSpPr>
            <p:nvPr/>
          </p:nvSpPr>
          <p:spPr bwMode="auto">
            <a:xfrm>
              <a:off x="1923" y="1643"/>
              <a:ext cx="130" cy="122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 sz="1350"/>
            </a:p>
          </p:txBody>
        </p:sp>
        <p:sp>
          <p:nvSpPr>
            <p:cNvPr id="5162" name="Line 42"/>
            <p:cNvSpPr>
              <a:spLocks noChangeShapeType="1"/>
            </p:cNvSpPr>
            <p:nvPr/>
          </p:nvSpPr>
          <p:spPr bwMode="auto">
            <a:xfrm>
              <a:off x="1923" y="1643"/>
              <a:ext cx="130" cy="1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 sz="1350"/>
            </a:p>
          </p:txBody>
        </p:sp>
        <p:sp>
          <p:nvSpPr>
            <p:cNvPr id="5163" name="Line 43"/>
            <p:cNvSpPr>
              <a:spLocks noChangeShapeType="1"/>
            </p:cNvSpPr>
            <p:nvPr/>
          </p:nvSpPr>
          <p:spPr bwMode="auto">
            <a:xfrm flipV="1">
              <a:off x="1921" y="1645"/>
              <a:ext cx="133" cy="1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 sz="1350"/>
            </a:p>
          </p:txBody>
        </p:sp>
      </p:grpSp>
      <p:sp>
        <p:nvSpPr>
          <p:cNvPr id="5164" name="AutoShape 44"/>
          <p:cNvSpPr>
            <a:spLocks noChangeArrowheads="1"/>
          </p:cNvSpPr>
          <p:nvPr/>
        </p:nvSpPr>
        <p:spPr bwMode="auto">
          <a:xfrm>
            <a:off x="3875479" y="1356591"/>
            <a:ext cx="526802" cy="163171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62209" tIns="31105" rIns="62209" bIns="31105" anchor="ctr"/>
          <a:lstStyle/>
          <a:p>
            <a:endParaRPr lang="tr-TR" sz="1350"/>
          </a:p>
        </p:txBody>
      </p:sp>
      <p:sp>
        <p:nvSpPr>
          <p:cNvPr id="5165" name="AutoShape 45"/>
          <p:cNvSpPr>
            <a:spLocks noChangeArrowheads="1"/>
          </p:cNvSpPr>
          <p:nvPr/>
        </p:nvSpPr>
        <p:spPr bwMode="auto">
          <a:xfrm>
            <a:off x="4562939" y="1321507"/>
            <a:ext cx="62640" cy="248426"/>
          </a:xfrm>
          <a:prstGeom prst="diamond">
            <a:avLst/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62209" tIns="31105" rIns="62209" bIns="31105" anchor="ctr"/>
          <a:lstStyle/>
          <a:p>
            <a:endParaRPr lang="tr-TR" sz="1350"/>
          </a:p>
        </p:txBody>
      </p:sp>
      <p:sp>
        <p:nvSpPr>
          <p:cNvPr id="5166" name="AutoShape 46"/>
          <p:cNvSpPr>
            <a:spLocks noChangeArrowheads="1"/>
          </p:cNvSpPr>
          <p:nvPr/>
        </p:nvSpPr>
        <p:spPr bwMode="auto">
          <a:xfrm>
            <a:off x="4727230" y="1373758"/>
            <a:ext cx="526802" cy="163171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62209" tIns="31105" rIns="62209" bIns="31105" anchor="ctr"/>
          <a:lstStyle/>
          <a:p>
            <a:endParaRPr lang="tr-TR" sz="1350"/>
          </a:p>
        </p:txBody>
      </p:sp>
      <p:sp>
        <p:nvSpPr>
          <p:cNvPr id="5167" name="AutoShape 47"/>
          <p:cNvSpPr>
            <a:spLocks noChangeArrowheads="1"/>
          </p:cNvSpPr>
          <p:nvPr/>
        </p:nvSpPr>
        <p:spPr bwMode="auto">
          <a:xfrm>
            <a:off x="5759710" y="1360797"/>
            <a:ext cx="526802" cy="163171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62209" tIns="31105" rIns="62209" bIns="31105" anchor="ctr"/>
          <a:lstStyle/>
          <a:p>
            <a:endParaRPr lang="tr-TR" sz="1350"/>
          </a:p>
        </p:txBody>
      </p:sp>
      <p:sp>
        <p:nvSpPr>
          <p:cNvPr id="5168" name="AutoShape 48"/>
          <p:cNvSpPr>
            <a:spLocks noChangeArrowheads="1"/>
          </p:cNvSpPr>
          <p:nvPr/>
        </p:nvSpPr>
        <p:spPr bwMode="auto">
          <a:xfrm>
            <a:off x="5429256" y="1438992"/>
            <a:ext cx="62640" cy="124213"/>
          </a:xfrm>
          <a:prstGeom prst="triangle">
            <a:avLst>
              <a:gd name="adj" fmla="val 50000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62209" tIns="31105" rIns="62209" bIns="31105" anchor="ctr"/>
          <a:lstStyle/>
          <a:p>
            <a:endParaRPr lang="tr-TR" sz="1350"/>
          </a:p>
        </p:txBody>
      </p:sp>
      <p:sp>
        <p:nvSpPr>
          <p:cNvPr id="5169" name="AutoShape 49"/>
          <p:cNvSpPr>
            <a:spLocks noChangeArrowheads="1"/>
          </p:cNvSpPr>
          <p:nvPr/>
        </p:nvSpPr>
        <p:spPr bwMode="auto">
          <a:xfrm rot="10800000">
            <a:off x="5429256" y="1309379"/>
            <a:ext cx="62640" cy="124213"/>
          </a:xfrm>
          <a:prstGeom prst="triangle">
            <a:avLst>
              <a:gd name="adj" fmla="val 50000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62209" tIns="31105" rIns="62209" bIns="31105" anchor="ctr"/>
          <a:lstStyle/>
          <a:p>
            <a:endParaRPr lang="tr-TR" sz="1350"/>
          </a:p>
        </p:txBody>
      </p:sp>
      <p:grpSp>
        <p:nvGrpSpPr>
          <p:cNvPr id="9" name="Group 50"/>
          <p:cNvGrpSpPr>
            <a:grpSpLocks/>
          </p:cNvGrpSpPr>
          <p:nvPr/>
        </p:nvGrpSpPr>
        <p:grpSpPr bwMode="auto">
          <a:xfrm>
            <a:off x="2893313" y="1150601"/>
            <a:ext cx="143640" cy="131774"/>
            <a:chOff x="1928" y="1227"/>
            <a:chExt cx="133" cy="122"/>
          </a:xfrm>
        </p:grpSpPr>
        <p:sp>
          <p:nvSpPr>
            <p:cNvPr id="5171" name="Rectangle 51"/>
            <p:cNvSpPr>
              <a:spLocks noChangeArrowheads="1"/>
            </p:cNvSpPr>
            <p:nvPr/>
          </p:nvSpPr>
          <p:spPr bwMode="auto">
            <a:xfrm>
              <a:off x="1929" y="1227"/>
              <a:ext cx="130" cy="122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 sz="1350"/>
            </a:p>
          </p:txBody>
        </p:sp>
        <p:sp>
          <p:nvSpPr>
            <p:cNvPr id="5172" name="Line 52"/>
            <p:cNvSpPr>
              <a:spLocks noChangeShapeType="1"/>
            </p:cNvSpPr>
            <p:nvPr/>
          </p:nvSpPr>
          <p:spPr bwMode="auto">
            <a:xfrm>
              <a:off x="1929" y="1227"/>
              <a:ext cx="130" cy="1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 sz="1350"/>
            </a:p>
          </p:txBody>
        </p:sp>
        <p:sp>
          <p:nvSpPr>
            <p:cNvPr id="5173" name="Line 53"/>
            <p:cNvSpPr>
              <a:spLocks noChangeShapeType="1"/>
            </p:cNvSpPr>
            <p:nvPr/>
          </p:nvSpPr>
          <p:spPr bwMode="auto">
            <a:xfrm flipV="1">
              <a:off x="1928" y="1230"/>
              <a:ext cx="133" cy="1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 sz="1350"/>
            </a:p>
          </p:txBody>
        </p:sp>
      </p:grpSp>
      <p:sp>
        <p:nvSpPr>
          <p:cNvPr id="5229" name="Line 109"/>
          <p:cNvSpPr>
            <a:spLocks noChangeShapeType="1"/>
          </p:cNvSpPr>
          <p:nvPr/>
        </p:nvSpPr>
        <p:spPr bwMode="auto">
          <a:xfrm flipH="1" flipV="1">
            <a:off x="3875480" y="1542328"/>
            <a:ext cx="107157" cy="48220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62209" tIns="31105" rIns="62209" bIns="31105"/>
          <a:lstStyle/>
          <a:p>
            <a:endParaRPr lang="tr-TR" sz="1350"/>
          </a:p>
        </p:txBody>
      </p:sp>
      <p:sp>
        <p:nvSpPr>
          <p:cNvPr id="5236" name="Text Box 116"/>
          <p:cNvSpPr txBox="1">
            <a:spLocks noChangeArrowheads="1"/>
          </p:cNvSpPr>
          <p:nvPr/>
        </p:nvSpPr>
        <p:spPr bwMode="auto">
          <a:xfrm>
            <a:off x="3787921" y="733679"/>
            <a:ext cx="930960" cy="270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2209" tIns="31105" rIns="62209" bIns="31105">
            <a:spAutoFit/>
          </a:bodyPr>
          <a:lstStyle/>
          <a:p>
            <a:pPr>
              <a:spcBef>
                <a:spcPct val="50000"/>
              </a:spcBef>
            </a:pPr>
            <a:endParaRPr lang="en-US" sz="1350"/>
          </a:p>
        </p:txBody>
      </p:sp>
      <p:sp>
        <p:nvSpPr>
          <p:cNvPr id="83" name="AutoShape 45"/>
          <p:cNvSpPr>
            <a:spLocks noChangeArrowheads="1"/>
          </p:cNvSpPr>
          <p:nvPr/>
        </p:nvSpPr>
        <p:spPr bwMode="auto">
          <a:xfrm>
            <a:off x="3319412" y="1323640"/>
            <a:ext cx="62640" cy="248426"/>
          </a:xfrm>
          <a:prstGeom prst="diamond">
            <a:avLst/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62209" tIns="31105" rIns="62209" bIns="31105" anchor="ctr"/>
          <a:lstStyle/>
          <a:p>
            <a:endParaRPr lang="tr-TR" sz="1350"/>
          </a:p>
        </p:txBody>
      </p:sp>
      <p:sp>
        <p:nvSpPr>
          <p:cNvPr id="84" name="AutoShape 102"/>
          <p:cNvSpPr>
            <a:spLocks noChangeArrowheads="1"/>
          </p:cNvSpPr>
          <p:nvPr/>
        </p:nvSpPr>
        <p:spPr bwMode="auto">
          <a:xfrm>
            <a:off x="3446852" y="1455414"/>
            <a:ext cx="62640" cy="124213"/>
          </a:xfrm>
          <a:prstGeom prst="triangle">
            <a:avLst>
              <a:gd name="adj" fmla="val 50000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62209" tIns="31105" rIns="62209" bIns="31105" anchor="ctr"/>
          <a:lstStyle/>
          <a:p>
            <a:endParaRPr lang="tr-TR" sz="1350"/>
          </a:p>
        </p:txBody>
      </p:sp>
      <p:sp>
        <p:nvSpPr>
          <p:cNvPr id="85" name="AutoShape 103"/>
          <p:cNvSpPr>
            <a:spLocks noChangeArrowheads="1"/>
          </p:cNvSpPr>
          <p:nvPr/>
        </p:nvSpPr>
        <p:spPr bwMode="auto">
          <a:xfrm rot="10800000">
            <a:off x="3445772" y="1325800"/>
            <a:ext cx="62640" cy="124213"/>
          </a:xfrm>
          <a:prstGeom prst="triangle">
            <a:avLst>
              <a:gd name="adj" fmla="val 50000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62209" tIns="31105" rIns="62209" bIns="31105" anchor="ctr"/>
          <a:lstStyle/>
          <a:p>
            <a:endParaRPr lang="tr-TR" sz="1350"/>
          </a:p>
        </p:txBody>
      </p:sp>
      <p:sp>
        <p:nvSpPr>
          <p:cNvPr id="86" name="AutoShape 45"/>
          <p:cNvSpPr>
            <a:spLocks noChangeArrowheads="1"/>
          </p:cNvSpPr>
          <p:nvPr/>
        </p:nvSpPr>
        <p:spPr bwMode="auto">
          <a:xfrm>
            <a:off x="3554009" y="1328016"/>
            <a:ext cx="62640" cy="248426"/>
          </a:xfrm>
          <a:prstGeom prst="diamond">
            <a:avLst/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62209" tIns="31105" rIns="62209" bIns="31105" anchor="ctr"/>
          <a:lstStyle/>
          <a:p>
            <a:endParaRPr lang="tr-TR" sz="135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782" y="733679"/>
            <a:ext cx="8230313" cy="5438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46555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eması">
  <a:themeElements>
    <a:clrScheme name="Office Teması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eması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eması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1808</TotalTime>
  <Words>704</Words>
  <Application>Microsoft Office PowerPoint</Application>
  <PresentationFormat>On-screen Show (4:3)</PresentationFormat>
  <Paragraphs>249</Paragraphs>
  <Slides>16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7" baseType="lpstr">
      <vt:lpstr>Arial</vt:lpstr>
      <vt:lpstr>Calibri</vt:lpstr>
      <vt:lpstr>Calibri Light</vt:lpstr>
      <vt:lpstr>Gill Sans MT</vt:lpstr>
      <vt:lpstr>ＭＳ Ｐゴシック</vt:lpstr>
      <vt:lpstr>ＭＳ Ｐゴシック</vt:lpstr>
      <vt:lpstr>Times New Roman</vt:lpstr>
      <vt:lpstr>Wingdings</vt:lpstr>
      <vt:lpstr>Wingdings 3</vt:lpstr>
      <vt:lpstr>Office Teması</vt:lpstr>
      <vt:lpstr>Microsoft Equation 3.0</vt:lpstr>
      <vt:lpstr>WP6 status</vt:lpstr>
      <vt:lpstr>The layout</vt:lpstr>
      <vt:lpstr>We focus on two injector</vt:lpstr>
      <vt:lpstr>Electron Beam Parameters</vt:lpstr>
      <vt:lpstr>Module layout</vt:lpstr>
      <vt:lpstr>C-band based Injector</vt:lpstr>
      <vt:lpstr>C-band based Injector</vt:lpstr>
      <vt:lpstr>X-band based Injector</vt:lpstr>
      <vt:lpstr>X-band based Injector</vt:lpstr>
      <vt:lpstr>PowerPoint Presentation</vt:lpstr>
      <vt:lpstr>Evaluation of phase space </vt:lpstr>
      <vt:lpstr>Evaluation of phase space </vt:lpstr>
      <vt:lpstr>Conclusion</vt:lpstr>
      <vt:lpstr>PowerPoint Presentation</vt:lpstr>
      <vt:lpstr>Backup slides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aaksoy</dc:creator>
  <cp:lastModifiedBy>aaksoy</cp:lastModifiedBy>
  <cp:revision>227</cp:revision>
  <dcterms:created xsi:type="dcterms:W3CDTF">2019-03-03T17:39:09Z</dcterms:created>
  <dcterms:modified xsi:type="dcterms:W3CDTF">2019-12-03T16:19:40Z</dcterms:modified>
</cp:coreProperties>
</file>