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7"/>
  </p:notesMasterIdLst>
  <p:handoutMasterIdLst>
    <p:handoutMasterId r:id="rId18"/>
  </p:handoutMasterIdLst>
  <p:sldIdLst>
    <p:sldId id="333" r:id="rId5"/>
    <p:sldId id="359" r:id="rId6"/>
    <p:sldId id="360" r:id="rId7"/>
    <p:sldId id="363" r:id="rId8"/>
    <p:sldId id="368" r:id="rId9"/>
    <p:sldId id="362" r:id="rId10"/>
    <p:sldId id="361" r:id="rId11"/>
    <p:sldId id="367" r:id="rId12"/>
    <p:sldId id="366" r:id="rId13"/>
    <p:sldId id="369" r:id="rId14"/>
    <p:sldId id="365" r:id="rId15"/>
    <p:sldId id="337" r:id="rId16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8E8"/>
    <a:srgbClr val="FFFFCC"/>
    <a:srgbClr val="1067EA"/>
    <a:srgbClr val="139BFB"/>
    <a:srgbClr val="808080"/>
    <a:srgbClr val="969696"/>
    <a:srgbClr val="006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8" autoAdjust="0"/>
    <p:restoredTop sz="94541" autoAdjust="0"/>
  </p:normalViewPr>
  <p:slideViewPr>
    <p:cSldViewPr>
      <p:cViewPr varScale="1">
        <p:scale>
          <a:sx n="78" d="100"/>
          <a:sy n="78" d="100"/>
        </p:scale>
        <p:origin x="1704" y="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15/10/2019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Box 4"/>
          <p:cNvSpPr txBox="1"/>
          <p:nvPr userDrawn="1"/>
        </p:nvSpPr>
        <p:spPr>
          <a:xfrm>
            <a:off x="34595" y="7196851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WP7</a:t>
            </a:r>
            <a:r>
              <a:rPr lang="en-US" sz="1400" baseline="0" dirty="0" smtClean="0">
                <a:solidFill>
                  <a:schemeClr val="tx1"/>
                </a:solidFill>
              </a:rPr>
              <a:t>, 15</a:t>
            </a:r>
            <a:r>
              <a:rPr lang="en-US" sz="1400" baseline="30000" dirty="0" smtClean="0">
                <a:solidFill>
                  <a:schemeClr val="tx1"/>
                </a:solidFill>
              </a:rPr>
              <a:t>th</a:t>
            </a:r>
            <a:r>
              <a:rPr lang="en-US" sz="1400" baseline="0" dirty="0" smtClean="0">
                <a:solidFill>
                  <a:schemeClr val="tx1"/>
                </a:solidFill>
              </a:rPr>
              <a:t> October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2019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557960" y="7196850"/>
            <a:ext cx="1769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M.</a:t>
            </a:r>
            <a:r>
              <a:rPr lang="en-US" sz="1400" baseline="0" dirty="0" smtClean="0">
                <a:solidFill>
                  <a:schemeClr val="tx1"/>
                </a:solidFill>
              </a:rPr>
              <a:t> Aicheler</a:t>
            </a:r>
            <a:r>
              <a:rPr lang="en-US" sz="1400" dirty="0" smtClean="0">
                <a:solidFill>
                  <a:schemeClr val="tx1"/>
                </a:solidFill>
              </a:rPr>
              <a:t>, UH/HIP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edms.cern.ch/ui/file/1523542/LAST_RELEASED/How_to_give_comments_during_a_reviewing_process.pdf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 smtClean="0"/>
              <a:t>WP7: Data </a:t>
            </a:r>
            <a:r>
              <a:rPr lang="de-CH" dirty="0" err="1" smtClean="0"/>
              <a:t>management</a:t>
            </a:r>
            <a:r>
              <a:rPr lang="de-CH" dirty="0" smtClean="0"/>
              <a:t> (EDMS)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b="1" dirty="0"/>
              <a:t>Markus Aicheler </a:t>
            </a:r>
          </a:p>
          <a:p>
            <a:r>
              <a:rPr lang="de-CH" dirty="0"/>
              <a:t>Helsinki Institute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Physics</a:t>
            </a:r>
            <a:endParaRPr lang="de-CH" dirty="0"/>
          </a:p>
          <a:p>
            <a:r>
              <a:rPr lang="de-CH" dirty="0" smtClean="0"/>
              <a:t>15</a:t>
            </a:r>
            <a:r>
              <a:rPr lang="de-CH" dirty="0" smtClean="0"/>
              <a:t>.10.2019</a:t>
            </a:r>
            <a:endParaRPr lang="en-GB" dirty="0"/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10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Commenting during approval process:</a:t>
            </a:r>
          </a:p>
          <a:p>
            <a:endParaRPr lang="fi-FI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64" y="1475581"/>
            <a:ext cx="7610475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13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11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Visibility of documents: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”public access” (not available in PBS context)</a:t>
            </a:r>
          </a:p>
          <a:p>
            <a:pPr marL="817200" lvl="1" indent="-457200">
              <a:buFontTx/>
              <a:buChar char="-"/>
            </a:pPr>
            <a:r>
              <a:rPr lang="fi-FI" dirty="0" smtClean="0"/>
              <a:t>not findable through external search engines but browsable and retrievable without CERN account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”restricted” (default)</a:t>
            </a:r>
          </a:p>
          <a:p>
            <a:pPr marL="817200" lvl="1" indent="-457200">
              <a:buFontTx/>
              <a:buChar char="-"/>
            </a:pPr>
            <a:r>
              <a:rPr lang="fi-FI" dirty="0" smtClean="0"/>
              <a:t>Findable without CERN account, but retrievable only for access group.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”sensitive”</a:t>
            </a:r>
          </a:p>
          <a:p>
            <a:pPr marL="817200" lvl="1" indent="-457200">
              <a:buFontTx/>
              <a:buChar char="-"/>
            </a:pPr>
            <a:r>
              <a:rPr lang="fi-FI" dirty="0" smtClean="0"/>
              <a:t>Not findable if you are not part of the access group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4417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EDMS Features implemented for XLS</a:t>
            </a:r>
          </a:p>
          <a:p>
            <a:endParaRPr lang="fi-FI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fi-FI" dirty="0">
                <a:solidFill>
                  <a:schemeClr val="tx1"/>
                </a:solidFill>
              </a:rPr>
              <a:t>Contexts</a:t>
            </a:r>
          </a:p>
          <a:p>
            <a:pPr marL="342900" indent="-342900">
              <a:buFontTx/>
              <a:buChar char="-"/>
            </a:pPr>
            <a:r>
              <a:rPr lang="fi-FI" dirty="0">
                <a:solidFill>
                  <a:schemeClr val="tx1"/>
                </a:solidFill>
              </a:rPr>
              <a:t>Limited selection of available documents</a:t>
            </a:r>
          </a:p>
          <a:p>
            <a:pPr marL="342900" indent="-342900">
              <a:buFontTx/>
              <a:buChar char="-"/>
            </a:pPr>
            <a:r>
              <a:rPr lang="fi-FI" dirty="0" smtClean="0">
                <a:solidFill>
                  <a:schemeClr val="tx1"/>
                </a:solidFill>
              </a:rPr>
              <a:t>New </a:t>
            </a:r>
            <a:r>
              <a:rPr lang="fi-FI" dirty="0">
                <a:solidFill>
                  <a:schemeClr val="tx1"/>
                </a:solidFill>
              </a:rPr>
              <a:t>e-groups for administration</a:t>
            </a:r>
          </a:p>
          <a:p>
            <a:pPr marL="342900" indent="-342900">
              <a:buFontTx/>
              <a:buChar char="-"/>
            </a:pPr>
            <a:r>
              <a:rPr lang="fi-FI" dirty="0">
                <a:solidFill>
                  <a:schemeClr val="tx1"/>
                </a:solidFill>
              </a:rPr>
              <a:t>Two release </a:t>
            </a:r>
            <a:r>
              <a:rPr lang="fi-FI" dirty="0" smtClean="0">
                <a:solidFill>
                  <a:schemeClr val="tx1"/>
                </a:solidFill>
              </a:rPr>
              <a:t>procedures</a:t>
            </a:r>
          </a:p>
          <a:p>
            <a:pPr marL="342900" indent="-342900">
              <a:buFontTx/>
              <a:buChar char="-"/>
            </a:pPr>
            <a:r>
              <a:rPr lang="fi-FI" dirty="0" smtClean="0">
                <a:solidFill>
                  <a:schemeClr val="tx1"/>
                </a:solidFill>
              </a:rPr>
              <a:t>Commenting</a:t>
            </a:r>
            <a:endParaRPr lang="fi-FI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fi-FI" dirty="0" smtClean="0">
                <a:solidFill>
                  <a:schemeClr val="tx1"/>
                </a:solidFill>
              </a:rPr>
              <a:t>”</a:t>
            </a:r>
            <a:r>
              <a:rPr lang="fi-FI" dirty="0">
                <a:solidFill>
                  <a:schemeClr val="tx1"/>
                </a:solidFill>
              </a:rPr>
              <a:t>Public, restricted document ” document visibility</a:t>
            </a:r>
          </a:p>
          <a:p>
            <a:pPr marL="342900" indent="-342900">
              <a:buFontTx/>
              <a:buChar char="-"/>
            </a:pPr>
            <a:endParaRPr lang="fi-FI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9008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EDMS context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Is a predefined ”framework” or ”template” with allowed release procedures, documents and user groups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Can be changed and modified at any moment</a:t>
            </a:r>
          </a:p>
          <a:p>
            <a:pPr marL="457200" indent="-457200">
              <a:buFontTx/>
              <a:buChar char="-"/>
            </a:pPr>
            <a:r>
              <a:rPr lang="fi-FI" dirty="0" smtClean="0"/>
              <a:t>New documents have automatically preselected the correct context</a:t>
            </a:r>
          </a:p>
          <a:p>
            <a:pPr marL="457200" indent="-457200">
              <a:buFontTx/>
              <a:buChar char="-"/>
            </a:pPr>
            <a:endParaRPr lang="fi-FI" dirty="0" smtClean="0"/>
          </a:p>
          <a:p>
            <a:pPr marL="457200" indent="-457200">
              <a:buFontTx/>
              <a:buChar char="-"/>
            </a:pPr>
            <a:endParaRPr lang="fi-FI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8905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Two new e-groups for EDMS administration and approval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24" y="2051645"/>
            <a:ext cx="8248650" cy="4191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94807" y="3309388"/>
            <a:ext cx="2817313" cy="64807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9459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Limited preselction of documents:</a:t>
            </a:r>
          </a:p>
          <a:p>
            <a:endParaRPr lang="fi-FI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936" y="1767519"/>
            <a:ext cx="6488435" cy="526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99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Release procedures general: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904" y="1979637"/>
            <a:ext cx="648652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345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Release procedures PBS: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99" y="1835621"/>
            <a:ext cx="964882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997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Review process PBS: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896" y="1475581"/>
            <a:ext cx="7161807" cy="562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26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i-FI" dirty="0" smtClean="0"/>
              <a:t>Commenting during approval process:</a:t>
            </a:r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edms.cern.ch/ui/file/1523542/LAST_RELEASED/How_to_give_comments_during_a_reviewing_process.pdf</a:t>
            </a:r>
            <a:endParaRPr lang="en-GB" dirty="0" smtClean="0"/>
          </a:p>
          <a:p>
            <a:endParaRPr lang="fi-FI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928" y="2771725"/>
            <a:ext cx="73437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828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0B683E9-A1BF-4ADC-98AB-CB82CDA7683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187</Words>
  <Application>Microsoft Office PowerPoint</Application>
  <PresentationFormat>Custom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MS PGothic</vt:lpstr>
      <vt:lpstr>Arial</vt:lpstr>
      <vt:lpstr>Symbol</vt:lpstr>
      <vt:lpstr>Times New Roman</vt:lpstr>
      <vt:lpstr>Wingdings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Markus Aicheler</cp:lastModifiedBy>
  <cp:revision>329</cp:revision>
  <cp:lastPrinted>2015-12-09T13:35:49Z</cp:lastPrinted>
  <dcterms:created xsi:type="dcterms:W3CDTF">2015-12-09T11:23:36Z</dcterms:created>
  <dcterms:modified xsi:type="dcterms:W3CDTF">2019-10-15T10:28:47Z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