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1" r:id="rId6"/>
    <p:sldId id="262" r:id="rId7"/>
    <p:sldId id="265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7" d="100"/>
          <a:sy n="87" d="100"/>
        </p:scale>
        <p:origin x="-1518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E708E-13B4-4449-80BD-1E70EDB32F11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E0B8-3118-4451-B743-EE05D145F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499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36904" cy="576064"/>
          </a:xfrm>
        </p:spPr>
        <p:txBody>
          <a:bodyPr>
            <a:normAutofit/>
          </a:bodyPr>
          <a:lstStyle>
            <a:lvl1pPr>
              <a:defRPr sz="3200" b="1" i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28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E708E-13B4-4449-80BD-1E70EDB32F11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E0B8-3118-4451-B743-EE05D145F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877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E708E-13B4-4449-80BD-1E70EDB32F11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E0B8-3118-4451-B743-EE05D145F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256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E708E-13B4-4449-80BD-1E70EDB32F11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E0B8-3118-4451-B743-EE05D145F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775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E708E-13B4-4449-80BD-1E70EDB32F11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E0B8-3118-4451-B743-EE05D145F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765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E708E-13B4-4449-80BD-1E70EDB32F11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E0B8-3118-4451-B743-EE05D145F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00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E708E-13B4-4449-80BD-1E70EDB32F11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E0B8-3118-4451-B743-EE05D145F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812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E708E-13B4-4449-80BD-1E70EDB32F11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E0B8-3118-4451-B743-EE05D145F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40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697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71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E708E-13B4-4449-80BD-1E70EDB32F11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9E0B8-3118-4451-B743-EE05D145FEB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http://www.compactlight.eu/pub/images/header.jpg"/>
          <p:cNvPicPr>
            <a:picLocks noChangeAspect="1" noChangeArrowheads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30"/>
          <a:stretch/>
        </p:blipFill>
        <p:spPr bwMode="auto">
          <a:xfrm>
            <a:off x="7116792" y="0"/>
            <a:ext cx="2027208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054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compactlight/WP2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WP2</a:t>
            </a:r>
            <a:r>
              <a:rPr lang="en-GB" dirty="0" smtClean="0"/>
              <a:t>: Planning for the CDR</a:t>
            </a:r>
            <a:endParaRPr lang="en-GB" dirty="0"/>
          </a:p>
        </p:txBody>
      </p:sp>
      <p:pic>
        <p:nvPicPr>
          <p:cNvPr id="1026" name="Picture 2" descr="http://www.compactlight.eu/pub/images/hea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2" y="5340"/>
            <a:ext cx="91440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55576" y="37170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 December 2019</a:t>
            </a: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Neil Thompson, STFC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2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Purpose and scope of the CDR</a:t>
            </a:r>
          </a:p>
          <a:p>
            <a:r>
              <a:rPr lang="en-GB" dirty="0" smtClean="0"/>
              <a:t>Contents</a:t>
            </a:r>
          </a:p>
          <a:p>
            <a:r>
              <a:rPr lang="en-GB" dirty="0" smtClean="0"/>
              <a:t>Production </a:t>
            </a:r>
            <a:r>
              <a:rPr lang="en-GB" dirty="0" smtClean="0"/>
              <a:t>method</a:t>
            </a:r>
          </a:p>
          <a:p>
            <a:r>
              <a:rPr lang="en-GB" dirty="0" smtClean="0"/>
              <a:t>Schedule</a:t>
            </a:r>
            <a:endParaRPr lang="en-GB" dirty="0" smtClean="0"/>
          </a:p>
          <a:p>
            <a:r>
              <a:rPr lang="en-GB" dirty="0" smtClean="0"/>
              <a:t>Examples of other </a:t>
            </a:r>
            <a:r>
              <a:rPr lang="en-GB" dirty="0" err="1" smtClean="0"/>
              <a:t>CDRs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2211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80920" cy="576064"/>
          </a:xfrm>
        </p:spPr>
        <p:txBody>
          <a:bodyPr>
            <a:normAutofit/>
          </a:bodyPr>
          <a:lstStyle/>
          <a:p>
            <a:r>
              <a:rPr lang="en-GB" sz="2800" dirty="0" smtClean="0"/>
              <a:t>What is the purpose of a Conceptual Design Report?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7941"/>
            <a:ext cx="8229600" cy="284117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To state the project goals</a:t>
            </a:r>
          </a:p>
          <a:p>
            <a:r>
              <a:rPr lang="en-GB" sz="2000" dirty="0" smtClean="0"/>
              <a:t>To justify and present a self-consistent description of the design choices made for each component of the facility </a:t>
            </a:r>
          </a:p>
          <a:p>
            <a:r>
              <a:rPr lang="en-GB" sz="2000" dirty="0" smtClean="0"/>
              <a:t>To make a convincing case that </a:t>
            </a:r>
          </a:p>
          <a:p>
            <a:pPr lvl="1"/>
            <a:r>
              <a:rPr lang="en-GB" sz="1600" dirty="0" smtClean="0"/>
              <a:t>the facility design will meet the required output specification</a:t>
            </a:r>
          </a:p>
          <a:p>
            <a:pPr lvl="1"/>
            <a:r>
              <a:rPr lang="en-GB" sz="1600" dirty="0" smtClean="0"/>
              <a:t>the feasibility and risk of the design choices is well understood</a:t>
            </a:r>
          </a:p>
          <a:p>
            <a:pPr lvl="1"/>
            <a:r>
              <a:rPr lang="en-GB" sz="1600" dirty="0" smtClean="0"/>
              <a:t>remaining technical challenges are identified with a clear R&amp;D path to overcoming them</a:t>
            </a:r>
          </a:p>
          <a:p>
            <a:r>
              <a:rPr lang="en-GB" sz="2000" dirty="0" smtClean="0"/>
              <a:t>To provide a cost estimate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1678" y="4869160"/>
            <a:ext cx="813690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What a Conceptual Design Report is </a:t>
            </a:r>
            <a:r>
              <a:rPr lang="en-GB" sz="2800" i="1" u="sng" dirty="0" smtClean="0"/>
              <a:t>not</a:t>
            </a:r>
            <a:r>
              <a:rPr lang="en-GB" sz="2800" dirty="0" smtClean="0"/>
              <a:t>:</a:t>
            </a:r>
            <a:endParaRPr lang="en-GB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5265" y="5517232"/>
            <a:ext cx="8229600" cy="6133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A detailed technical description of each system and subsystem.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48264" y="0"/>
            <a:ext cx="2195736" cy="908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6212151"/>
              </p:ext>
            </p:extLst>
          </p:nvPr>
        </p:nvGraphicFramePr>
        <p:xfrm>
          <a:off x="107504" y="223418"/>
          <a:ext cx="8928992" cy="64111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/>
                <a:gridCol w="1368152"/>
                <a:gridCol w="432048"/>
                <a:gridCol w="3024336"/>
                <a:gridCol w="2592288"/>
              </a:tblGrid>
              <a:tr h="288031">
                <a:tc>
                  <a:txBody>
                    <a:bodyPr/>
                    <a:lstStyle/>
                    <a:p>
                      <a:r>
                        <a:rPr lang="en-GB" sz="1050" b="1" i="0" dirty="0" smtClean="0"/>
                        <a:t>SECTION</a:t>
                      </a:r>
                      <a:endParaRPr lang="en-GB" sz="1050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1" i="0" dirty="0" smtClean="0"/>
                        <a:t>SUB-SECTION</a:t>
                      </a:r>
                      <a:endParaRPr lang="en-GB" sz="1050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1" i="0" baseline="0" dirty="0" smtClean="0"/>
                        <a:t>WPs</a:t>
                      </a:r>
                      <a:endParaRPr lang="en-GB" sz="1050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1" i="0" dirty="0" smtClean="0"/>
                        <a:t>PREVIOUS</a:t>
                      </a:r>
                      <a:r>
                        <a:rPr lang="en-GB" sz="1050" b="1" i="0" baseline="0" dirty="0" smtClean="0"/>
                        <a:t> </a:t>
                      </a:r>
                      <a:r>
                        <a:rPr lang="en-GB" sz="1050" b="1" i="0" dirty="0" smtClean="0"/>
                        <a:t>RELEVANT REPORTS</a:t>
                      </a:r>
                      <a:endParaRPr lang="en-GB" sz="1050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1" i="0" dirty="0" smtClean="0"/>
                        <a:t>REPORTS DUE</a:t>
                      </a:r>
                      <a:r>
                        <a:rPr lang="en-GB" sz="1050" b="1" i="0" baseline="0" dirty="0" smtClean="0"/>
                        <a:t> AT SAME TIME AS CDR</a:t>
                      </a:r>
                      <a:endParaRPr lang="en-GB" sz="1050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5846"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1. Executive</a:t>
                      </a:r>
                      <a:r>
                        <a:rPr lang="en-GB" sz="1100" b="1" baseline="0" dirty="0" smtClean="0"/>
                        <a:t> summary</a:t>
                      </a:r>
                      <a:endParaRPr lang="en-GB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1,2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D1.2</a:t>
                      </a:r>
                      <a:r>
                        <a:rPr lang="en-GB" sz="900" dirty="0" smtClean="0"/>
                        <a:t> Production of a short monograph summarizing the Conceptual Design Report.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7403"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2. Introduction</a:t>
                      </a:r>
                      <a:endParaRPr lang="en-GB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1,2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All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8821">
                <a:tc rowSpan="2">
                  <a:txBody>
                    <a:bodyPr/>
                    <a:lstStyle/>
                    <a:p>
                      <a:r>
                        <a:rPr lang="en-GB" sz="1100" b="1" dirty="0" smtClean="0"/>
                        <a:t>3.</a:t>
                      </a:r>
                      <a:r>
                        <a:rPr lang="en-GB" sz="1100" b="1" baseline="0" dirty="0" smtClean="0"/>
                        <a:t> Science Goals and Photon Output Requirements</a:t>
                      </a:r>
                      <a:endParaRPr lang="en-GB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900" baseline="0" dirty="0" smtClean="0"/>
                        <a:t>1. Summary of Science Case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2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D2.1</a:t>
                      </a:r>
                      <a:r>
                        <a:rPr lang="en-GB" sz="900" dirty="0" smtClean="0"/>
                        <a:t> Report providing users requirements and FEL performance specification</a:t>
                      </a:r>
                      <a:r>
                        <a:rPr lang="en-GB" sz="900" baseline="0" dirty="0" smtClean="0"/>
                        <a:t> (</a:t>
                      </a:r>
                      <a:r>
                        <a:rPr lang="en-GB" sz="900" baseline="0" dirty="0" err="1" smtClean="0"/>
                        <a:t>M12</a:t>
                      </a:r>
                      <a:r>
                        <a:rPr lang="en-GB" sz="900" baseline="0" dirty="0" smtClean="0"/>
                        <a:t>)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5846">
                <a:tc vMerge="1">
                  <a:txBody>
                    <a:bodyPr/>
                    <a:lstStyle/>
                    <a:p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2. Photon Output Requirements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2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err="1" smtClean="0"/>
                        <a:t>D2.1</a:t>
                      </a:r>
                      <a:r>
                        <a:rPr lang="en-GB" sz="900" dirty="0" smtClean="0"/>
                        <a:t> Report providing users requirements and FEL performance specification</a:t>
                      </a:r>
                      <a:r>
                        <a:rPr lang="en-GB" sz="900" baseline="0" dirty="0" smtClean="0"/>
                        <a:t> (</a:t>
                      </a:r>
                      <a:r>
                        <a:rPr lang="en-GB" sz="900" baseline="0" dirty="0" err="1" smtClean="0"/>
                        <a:t>M12</a:t>
                      </a:r>
                      <a:r>
                        <a:rPr lang="en-GB" sz="900" baseline="0" dirty="0" smtClean="0"/>
                        <a:t>)</a:t>
                      </a:r>
                      <a:endParaRPr lang="en-GB" sz="9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5846">
                <a:tc rowSpan="7">
                  <a:txBody>
                    <a:bodyPr/>
                    <a:lstStyle/>
                    <a:p>
                      <a:r>
                        <a:rPr lang="en-GB" sz="1100" b="1" dirty="0" smtClean="0"/>
                        <a:t>4. Systems</a:t>
                      </a:r>
                      <a:r>
                        <a:rPr lang="en-GB" sz="1100" b="1" baseline="0" dirty="0" smtClean="0"/>
                        <a:t> design and Performance</a:t>
                      </a:r>
                      <a:endParaRPr lang="en-GB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1. Facility Layout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2,6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D2.2</a:t>
                      </a:r>
                      <a:r>
                        <a:rPr lang="en-GB" sz="900" baseline="0" dirty="0" smtClean="0"/>
                        <a:t> </a:t>
                      </a:r>
                      <a:r>
                        <a:rPr lang="en-GB" sz="900" dirty="0" smtClean="0"/>
                        <a:t>Report summarizing the FEL design with accelerator and undulator requirements</a:t>
                      </a:r>
                      <a:r>
                        <a:rPr lang="en-GB" sz="900" baseline="0" dirty="0" smtClean="0"/>
                        <a:t> (</a:t>
                      </a:r>
                      <a:r>
                        <a:rPr lang="en-GB" sz="900" baseline="0" dirty="0" err="1" smtClean="0"/>
                        <a:t>M24</a:t>
                      </a:r>
                      <a:r>
                        <a:rPr lang="en-GB" sz="900" baseline="0" dirty="0" smtClean="0"/>
                        <a:t>)</a:t>
                      </a:r>
                      <a:r>
                        <a:rPr lang="en-GB" sz="900" dirty="0" smtClean="0"/>
                        <a:t> 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71172">
                <a:tc vMerge="1">
                  <a:txBody>
                    <a:bodyPr/>
                    <a:lstStyle/>
                    <a:p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2.</a:t>
                      </a:r>
                      <a:r>
                        <a:rPr lang="en-GB" sz="900" baseline="0" dirty="0" smtClean="0"/>
                        <a:t> Injector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3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D3.1</a:t>
                      </a:r>
                      <a:r>
                        <a:rPr lang="en-GB" sz="900" dirty="0" smtClean="0"/>
                        <a:t> Evaluation report of the optimum e-gun and injector solution for the CompactLight </a:t>
                      </a:r>
                      <a:r>
                        <a:rPr lang="en-GB" sz="900" dirty="0" err="1" smtClean="0"/>
                        <a:t>CDR.</a:t>
                      </a:r>
                      <a:r>
                        <a:rPr lang="en-GB" sz="900" dirty="0" smtClean="0"/>
                        <a:t> (</a:t>
                      </a:r>
                      <a:r>
                        <a:rPr lang="en-GB" sz="900" dirty="0" err="1" smtClean="0"/>
                        <a:t>M18</a:t>
                      </a:r>
                      <a:r>
                        <a:rPr lang="en-GB" sz="900" dirty="0" smtClean="0"/>
                        <a:t>)</a:t>
                      </a:r>
                    </a:p>
                    <a:p>
                      <a:r>
                        <a:rPr lang="en-GB" sz="900" dirty="0" err="1" smtClean="0"/>
                        <a:t>D3.2</a:t>
                      </a:r>
                      <a:r>
                        <a:rPr lang="en-GB" sz="900" dirty="0" smtClean="0"/>
                        <a:t> A review report on the bunch compression techniques and phase space linearization (</a:t>
                      </a:r>
                      <a:r>
                        <a:rPr lang="en-GB" sz="900" dirty="0" err="1" smtClean="0"/>
                        <a:t>M18</a:t>
                      </a:r>
                      <a:r>
                        <a:rPr lang="en-GB" sz="900" dirty="0" smtClean="0"/>
                        <a:t>)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D3.3</a:t>
                      </a:r>
                      <a:r>
                        <a:rPr lang="en-GB" sz="900" dirty="0" smtClean="0"/>
                        <a:t> Design report of the injector diagnostics/beam manipulations based on </a:t>
                      </a:r>
                      <a:r>
                        <a:rPr lang="en-GB" sz="900" dirty="0" err="1" smtClean="0"/>
                        <a:t>Xband</a:t>
                      </a:r>
                      <a:r>
                        <a:rPr lang="en-GB" sz="900" dirty="0" smtClean="0"/>
                        <a:t> cavities </a:t>
                      </a:r>
                    </a:p>
                    <a:p>
                      <a:r>
                        <a:rPr lang="en-GB" sz="900" dirty="0" err="1" smtClean="0"/>
                        <a:t>D3.4</a:t>
                      </a:r>
                      <a:r>
                        <a:rPr lang="en-GB" sz="900" dirty="0" smtClean="0"/>
                        <a:t> E-gun and injector Design Report with diagnostics and phase space linearizer 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4288">
                <a:tc vMerge="1">
                  <a:txBody>
                    <a:bodyPr/>
                    <a:lstStyle/>
                    <a:p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3. RF Systems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4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D4.1</a:t>
                      </a:r>
                      <a:r>
                        <a:rPr lang="en-GB" sz="900" dirty="0" smtClean="0"/>
                        <a:t> Computer code report for RF power unit design and cost optimization. (</a:t>
                      </a:r>
                      <a:r>
                        <a:rPr lang="en-GB" sz="900" dirty="0" err="1" smtClean="0"/>
                        <a:t>M18</a:t>
                      </a:r>
                      <a:r>
                        <a:rPr lang="en-GB" sz="900" dirty="0" smtClean="0"/>
                        <a:t>)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D4.2</a:t>
                      </a:r>
                      <a:r>
                        <a:rPr lang="en-GB" sz="900" dirty="0" smtClean="0"/>
                        <a:t> Design report of the optimized RF unit </a:t>
                      </a:r>
                    </a:p>
                    <a:p>
                      <a:r>
                        <a:rPr lang="en-GB" sz="900" dirty="0" err="1" smtClean="0"/>
                        <a:t>D4.3</a:t>
                      </a:r>
                      <a:r>
                        <a:rPr lang="en-GB" sz="900" dirty="0" smtClean="0"/>
                        <a:t> Report on RF unit design and fabrication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5846">
                <a:tc vMerge="1">
                  <a:txBody>
                    <a:bodyPr/>
                    <a:lstStyle/>
                    <a:p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4. Undulators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5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D5.1</a:t>
                      </a:r>
                      <a:r>
                        <a:rPr lang="en-GB" sz="900" dirty="0" smtClean="0"/>
                        <a:t> A review report comparing the different technologies for the CompactLight undulator. (</a:t>
                      </a:r>
                      <a:r>
                        <a:rPr lang="en-GB" sz="900" dirty="0" err="1" smtClean="0"/>
                        <a:t>M18</a:t>
                      </a:r>
                      <a:r>
                        <a:rPr lang="en-GB" sz="900" dirty="0" smtClean="0"/>
                        <a:t>)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D5.2</a:t>
                      </a:r>
                      <a:r>
                        <a:rPr lang="en-GB" sz="900" dirty="0" smtClean="0"/>
                        <a:t> Conceptual Design Report of the undulator 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85988">
                <a:tc vMerge="1">
                  <a:txBody>
                    <a:bodyPr/>
                    <a:lstStyle/>
                    <a:p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5. Accelerator Lattice Design and FEL Performance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6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D6.1</a:t>
                      </a:r>
                      <a:r>
                        <a:rPr lang="en-GB" sz="900" baseline="0" dirty="0" smtClean="0"/>
                        <a:t> </a:t>
                      </a:r>
                      <a:r>
                        <a:rPr lang="en-GB" sz="900" dirty="0" smtClean="0"/>
                        <a:t>Review report on the most advanced computer codes for the facility design (</a:t>
                      </a:r>
                      <a:r>
                        <a:rPr lang="en-GB" sz="900" dirty="0" err="1" smtClean="0"/>
                        <a:t>M18</a:t>
                      </a:r>
                      <a:r>
                        <a:rPr lang="en-GB" sz="900" dirty="0" smtClean="0"/>
                        <a:t>)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D6.2</a:t>
                      </a:r>
                      <a:r>
                        <a:rPr lang="en-GB" sz="900" dirty="0" smtClean="0"/>
                        <a:t> Final report with start to end facility simulations 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5846">
                <a:tc vMerge="1">
                  <a:txBody>
                    <a:bodyPr/>
                    <a:lstStyle/>
                    <a:p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6. Photon Beamlines and User Facilities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2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5846">
                <a:tc vMerge="1">
                  <a:txBody>
                    <a:bodyPr/>
                    <a:lstStyle/>
                    <a:p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7. Building and Site Considerations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2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5846">
                <a:tc rowSpan="3">
                  <a:txBody>
                    <a:bodyPr/>
                    <a:lstStyle/>
                    <a:p>
                      <a:r>
                        <a:rPr lang="en-GB" sz="1100" b="1" dirty="0" smtClean="0"/>
                        <a:t>5. Strategic Issues</a:t>
                      </a:r>
                      <a:endParaRPr lang="en-GB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1.</a:t>
                      </a:r>
                      <a:r>
                        <a:rPr lang="en-GB" sz="900" baseline="0" dirty="0" smtClean="0"/>
                        <a:t> Global Integration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7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err="1" smtClean="0"/>
                        <a:t>D7.1</a:t>
                      </a:r>
                      <a:r>
                        <a:rPr lang="en-GB" sz="900" dirty="0" smtClean="0"/>
                        <a:t> Mid-term report with CompactLight global integration and cost analysis (</a:t>
                      </a:r>
                      <a:r>
                        <a:rPr lang="en-GB" sz="900" dirty="0" err="1" smtClean="0"/>
                        <a:t>M24</a:t>
                      </a:r>
                      <a:r>
                        <a:rPr lang="en-GB" sz="900" dirty="0" smtClean="0"/>
                        <a:t>) 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5846">
                <a:tc vMerge="1">
                  <a:txBody>
                    <a:bodyPr/>
                    <a:lstStyle/>
                    <a:p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2. Cost Estimates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7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err="1" smtClean="0"/>
                        <a:t>D7.1</a:t>
                      </a:r>
                      <a:r>
                        <a:rPr lang="en-GB" sz="900" dirty="0" smtClean="0"/>
                        <a:t> Mid-term report with CompactLight global integration and cost analysis (</a:t>
                      </a:r>
                      <a:r>
                        <a:rPr lang="en-GB" sz="900" dirty="0" err="1" smtClean="0"/>
                        <a:t>M24</a:t>
                      </a:r>
                      <a:r>
                        <a:rPr lang="en-GB" sz="900" dirty="0" smtClean="0"/>
                        <a:t>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3724">
                <a:tc vMerge="1">
                  <a:txBody>
                    <a:bodyPr/>
                    <a:lstStyle/>
                    <a:p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3. Technology Transfer 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7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5846">
                <a:tc rowSpan="2">
                  <a:txBody>
                    <a:bodyPr/>
                    <a:lstStyle/>
                    <a:p>
                      <a:r>
                        <a:rPr lang="en-GB" sz="1100" b="1" dirty="0" smtClean="0"/>
                        <a:t>6. Appendices</a:t>
                      </a:r>
                      <a:endParaRPr lang="en-GB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1. Institutes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1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5846">
                <a:tc vMerge="1">
                  <a:txBody>
                    <a:bodyPr/>
                    <a:lstStyle/>
                    <a:p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2. </a:t>
                      </a:r>
                      <a:r>
                        <a:rPr lang="en-GB" sz="900" baseline="0" dirty="0" smtClean="0"/>
                        <a:t>Publications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1</a:t>
                      </a:r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05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48" y="548680"/>
            <a:ext cx="8136904" cy="57606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CDR 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Each WP leader to be responsible for providing relevant material, as described in table on previous slide.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As </a:t>
            </a:r>
            <a:r>
              <a:rPr lang="en-GB" sz="1800" dirty="0"/>
              <a:t>far as possible, </a:t>
            </a:r>
            <a:r>
              <a:rPr lang="en-GB" sz="1800" dirty="0" smtClean="0"/>
              <a:t>material from any </a:t>
            </a:r>
            <a:r>
              <a:rPr lang="en-GB" sz="1800" dirty="0"/>
              <a:t>WP reports already produced as deliverables </a:t>
            </a:r>
            <a:r>
              <a:rPr lang="en-GB" sz="1800" dirty="0" smtClean="0"/>
              <a:t>can be reused in the </a:t>
            </a:r>
            <a:r>
              <a:rPr lang="en-GB" sz="1800" dirty="0" err="1" smtClean="0"/>
              <a:t>CDR.</a:t>
            </a:r>
            <a:r>
              <a:rPr lang="en-GB" sz="1800" dirty="0" smtClean="0"/>
              <a:t>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N.B. Those WP reports that are due at the same time as the CDR must be fully consistent with content provided for </a:t>
            </a:r>
            <a:r>
              <a:rPr lang="en-GB" sz="1800" dirty="0" err="1" smtClean="0"/>
              <a:t>CDR.</a:t>
            </a:r>
            <a:r>
              <a:rPr lang="en-GB" sz="1800" dirty="0" smtClean="0"/>
              <a:t> </a:t>
            </a:r>
            <a:endParaRPr lang="en-GB" sz="1800" dirty="0"/>
          </a:p>
          <a:p>
            <a:r>
              <a:rPr lang="en-GB" sz="1800" dirty="0" smtClean="0"/>
              <a:t>We </a:t>
            </a:r>
            <a:r>
              <a:rPr lang="en-GB" sz="1800" dirty="0" smtClean="0"/>
              <a:t>propose </a:t>
            </a:r>
            <a:r>
              <a:rPr lang="en-GB" sz="1800" dirty="0" smtClean="0"/>
              <a:t>to compile the report in Latex, using Overleaf which has worked well so far for WP reports</a:t>
            </a:r>
            <a:endParaRPr lang="en-GB" sz="1800" dirty="0" smtClean="0"/>
          </a:p>
          <a:p>
            <a:pPr lvl="1"/>
            <a:r>
              <a:rPr lang="en-GB" sz="1600" dirty="0" smtClean="0"/>
              <a:t>multiple collaborators can work on document simultaneously</a:t>
            </a:r>
          </a:p>
          <a:p>
            <a:pPr lvl="1"/>
            <a:r>
              <a:rPr lang="en-GB" sz="1600" dirty="0" smtClean="0"/>
              <a:t>document history, Dropbox and GitHub sync</a:t>
            </a:r>
          </a:p>
          <a:p>
            <a:pPr lvl="1"/>
            <a:r>
              <a:rPr lang="en-GB" sz="1600" dirty="0" smtClean="0"/>
              <a:t>no local Latex installation </a:t>
            </a:r>
            <a:r>
              <a:rPr lang="en-GB" sz="1600" dirty="0" smtClean="0"/>
              <a:t>required</a:t>
            </a:r>
          </a:p>
        </p:txBody>
      </p:sp>
    </p:spTree>
    <p:extLst>
      <p:ext uri="{BB962C8B-B14F-4D97-AF65-F5344CB8AC3E}">
        <p14:creationId xmlns:p14="http://schemas.microsoft.com/office/powerpoint/2010/main" val="257641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36904" cy="57606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CDR </a:t>
            </a:r>
            <a:r>
              <a:rPr lang="en-GB" dirty="0" smtClean="0"/>
              <a:t>Production – Points to note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59"/>
          </a:xfrm>
        </p:spPr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Vector-based graphics files are strongly preferred to bitmap formats as they reproduce at full resolution irrespective of scaling. </a:t>
            </a:r>
          </a:p>
          <a:p>
            <a:r>
              <a:rPr lang="en-GB" sz="1900" dirty="0" smtClean="0"/>
              <a:t>To </a:t>
            </a:r>
            <a:r>
              <a:rPr lang="en-GB" sz="1900" dirty="0" smtClean="0"/>
              <a:t>help obtain a uniform style, we propose the following guidelines</a:t>
            </a:r>
          </a:p>
          <a:p>
            <a:pPr lvl="1"/>
            <a:r>
              <a:rPr lang="en-GB" sz="1600" dirty="0" smtClean="0"/>
              <a:t>We write about the </a:t>
            </a:r>
            <a:r>
              <a:rPr lang="en-GB" sz="1600" dirty="0" err="1" smtClean="0"/>
              <a:t>CompactLight</a:t>
            </a:r>
            <a:r>
              <a:rPr lang="en-GB" sz="1600" dirty="0" smtClean="0"/>
              <a:t> </a:t>
            </a:r>
            <a:r>
              <a:rPr lang="en-GB" sz="1600" u="sng" dirty="0" smtClean="0"/>
              <a:t>finished design </a:t>
            </a:r>
            <a:r>
              <a:rPr lang="en-GB" sz="1600" dirty="0" smtClean="0"/>
              <a:t>in the present tense and in the third person. For example, </a:t>
            </a:r>
            <a:endParaRPr lang="en-GB" sz="1600" b="1" dirty="0" smtClean="0"/>
          </a:p>
          <a:p>
            <a:pPr lvl="2"/>
            <a:r>
              <a:rPr lang="en-GB" sz="1400" b="1" i="1" u="sng" dirty="0" smtClean="0"/>
              <a:t>we do say</a:t>
            </a:r>
            <a:r>
              <a:rPr lang="en-GB" sz="1400" dirty="0" smtClean="0"/>
              <a:t> “the undulators for the hard X-ray beamline are superconducting helical devices with a </a:t>
            </a:r>
            <a:r>
              <a:rPr lang="en-GB" sz="1400" dirty="0" err="1" smtClean="0"/>
              <a:t>2mm</a:t>
            </a:r>
            <a:r>
              <a:rPr lang="en-GB" sz="1400" dirty="0" smtClean="0"/>
              <a:t> aperture and a </a:t>
            </a:r>
            <a:r>
              <a:rPr lang="en-GB" sz="1400" dirty="0" err="1" smtClean="0"/>
              <a:t>4mm</a:t>
            </a:r>
            <a:r>
              <a:rPr lang="en-GB" sz="1400" dirty="0" smtClean="0"/>
              <a:t> period”  </a:t>
            </a:r>
          </a:p>
          <a:p>
            <a:pPr lvl="2"/>
            <a:r>
              <a:rPr lang="en-GB" sz="1400" b="1" i="1" u="sng" dirty="0" smtClean="0"/>
              <a:t>we don’t say </a:t>
            </a:r>
            <a:r>
              <a:rPr lang="en-GB" sz="1400" dirty="0" smtClean="0"/>
              <a:t>“we decide that the undulators will be....”</a:t>
            </a:r>
          </a:p>
          <a:p>
            <a:pPr lvl="1"/>
            <a:r>
              <a:rPr lang="en-GB" sz="1600" dirty="0" smtClean="0"/>
              <a:t>However, in discussing the process that led to the final design, we use the past tense and the third person. For example, </a:t>
            </a:r>
          </a:p>
          <a:p>
            <a:pPr lvl="2"/>
            <a:r>
              <a:rPr lang="en-GB" sz="1400" b="1" i="1" u="sng" dirty="0" smtClean="0"/>
              <a:t>we do say </a:t>
            </a:r>
            <a:r>
              <a:rPr lang="en-GB" sz="1400" dirty="0" smtClean="0"/>
              <a:t>“a number of different technology options were evaluated” </a:t>
            </a:r>
          </a:p>
          <a:p>
            <a:pPr lvl="2"/>
            <a:r>
              <a:rPr lang="en-GB" sz="1400" b="1" i="1" u="sng" dirty="0" smtClean="0"/>
              <a:t>we don’t say </a:t>
            </a:r>
            <a:r>
              <a:rPr lang="en-GB" sz="1400" dirty="0" smtClean="0"/>
              <a:t>“we consider a number of technology options”</a:t>
            </a:r>
          </a:p>
          <a:p>
            <a:pPr lvl="1"/>
            <a:r>
              <a:rPr lang="en-GB" sz="1600" dirty="0" smtClean="0"/>
              <a:t>The idea is that this helps distinguish between the </a:t>
            </a:r>
            <a:r>
              <a:rPr lang="en-GB" sz="1600" b="1" i="1" dirty="0" smtClean="0"/>
              <a:t>process</a:t>
            </a:r>
            <a:r>
              <a:rPr lang="en-GB" sz="1600" dirty="0" smtClean="0"/>
              <a:t> of designing </a:t>
            </a:r>
            <a:r>
              <a:rPr lang="en-GB" sz="1600" dirty="0" err="1" smtClean="0"/>
              <a:t>CompactLight</a:t>
            </a:r>
            <a:r>
              <a:rPr lang="en-GB" sz="1600" dirty="0" smtClean="0"/>
              <a:t> and the final </a:t>
            </a:r>
            <a:r>
              <a:rPr lang="en-GB" sz="1600" b="1" i="1" dirty="0" smtClean="0"/>
              <a:t>result</a:t>
            </a:r>
            <a:r>
              <a:rPr lang="en-GB" sz="1600" dirty="0" smtClean="0"/>
              <a:t> and by presenting the finished design in the present tense it makes it seem ‘more real’  </a:t>
            </a:r>
          </a:p>
          <a:p>
            <a:pPr lvl="1"/>
            <a:endParaRPr lang="en-GB" sz="1500" dirty="0"/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3023828" y="5517232"/>
            <a:ext cx="3096344" cy="11521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Process = past tense</a:t>
            </a: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Result = present tense</a:t>
            </a: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Always third person</a:t>
            </a:r>
          </a:p>
        </p:txBody>
      </p:sp>
    </p:spTree>
    <p:extLst>
      <p:ext uri="{BB962C8B-B14F-4D97-AF65-F5344CB8AC3E}">
        <p14:creationId xmlns:p14="http://schemas.microsoft.com/office/powerpoint/2010/main" val="23156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48" y="548680"/>
            <a:ext cx="8136904" cy="57606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2020 CDR Proposed Schedule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734412"/>
              </p:ext>
            </p:extLst>
          </p:nvPr>
        </p:nvGraphicFramePr>
        <p:xfrm>
          <a:off x="251520" y="1412776"/>
          <a:ext cx="8712969" cy="400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4680520"/>
                <a:gridCol w="216024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Date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Task/Milestone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Responsibility of..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January 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Complete document structure/</a:t>
                      </a:r>
                      <a:r>
                        <a:rPr lang="en-GB" sz="1400" dirty="0" err="1" smtClean="0"/>
                        <a:t>subfiles</a:t>
                      </a:r>
                      <a:r>
                        <a:rPr lang="en-GB" sz="1400" dirty="0" smtClean="0"/>
                        <a:t>/directories set up in Overleaf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WP2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September</a:t>
                      </a:r>
                      <a:r>
                        <a:rPr lang="en-GB" sz="1400" baseline="0" dirty="0" smtClean="0"/>
                        <a:t> 30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r>
                        <a:rPr lang="en-GB" sz="1400" baseline="30000" dirty="0" smtClean="0"/>
                        <a:t>st</a:t>
                      </a:r>
                      <a:r>
                        <a:rPr lang="en-GB" sz="1400" baseline="0" dirty="0" smtClean="0"/>
                        <a:t> complete draft which includes all material submitted by WP leaders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All</a:t>
                      </a:r>
                      <a:endParaRPr lang="en-GB" sz="1400" b="1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400" dirty="0" smtClean="0"/>
                        <a:t>During October</a:t>
                      </a:r>
                      <a:endParaRPr lang="en-GB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Cross</a:t>
                      </a:r>
                      <a:r>
                        <a:rPr lang="en-GB" sz="1400" baseline="0" dirty="0" smtClean="0"/>
                        <a:t> checking for consistency, errors and omissions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All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Layout editing,</a:t>
                      </a:r>
                      <a:r>
                        <a:rPr lang="en-GB" sz="1400" baseline="0" dirty="0" smtClean="0"/>
                        <a:t> style editing, editing for consistency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WP2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October 31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r>
                        <a:rPr lang="en-GB" sz="1400" baseline="30000" dirty="0" smtClean="0"/>
                        <a:t>st</a:t>
                      </a:r>
                      <a:r>
                        <a:rPr lang="en-GB" sz="1400" dirty="0" smtClean="0"/>
                        <a:t> complete edited draft.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WP2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During November</a:t>
                      </a:r>
                      <a:endParaRPr lang="en-GB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Corrections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WP2</a:t>
                      </a:r>
                      <a:r>
                        <a:rPr lang="en-GB" sz="1400" dirty="0" smtClean="0"/>
                        <a:t> + All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November 30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r>
                        <a:rPr lang="en-GB" sz="1400" baseline="30000" dirty="0" smtClean="0"/>
                        <a:t>nd</a:t>
                      </a:r>
                      <a:r>
                        <a:rPr lang="en-GB" sz="1400" dirty="0" smtClean="0"/>
                        <a:t> complete edited draft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WP2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December</a:t>
                      </a:r>
                      <a:r>
                        <a:rPr lang="en-GB" sz="1400" baseline="0" dirty="0" smtClean="0"/>
                        <a:t> 18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Submission to EU (pre-Christmas)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WP1</a:t>
                      </a:r>
                      <a:endParaRPr lang="en-GB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January 2021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Online publication</a:t>
                      </a:r>
                      <a:r>
                        <a:rPr lang="en-GB" sz="1400" baseline="0" dirty="0" smtClean="0"/>
                        <a:t> (and p</a:t>
                      </a:r>
                      <a:r>
                        <a:rPr lang="en-GB" sz="1400" dirty="0" smtClean="0"/>
                        <a:t>rinted copy?) once approved by EU.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WP1</a:t>
                      </a:r>
                      <a:r>
                        <a:rPr lang="en-GB" sz="1400" dirty="0" smtClean="0"/>
                        <a:t>/2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nrt63.CLRC\AppData\Local\Microsoft\Windows\Temporary Internet Files\Content.IE5\G7VOY0MG\Christmas_bells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794" y="4509120"/>
            <a:ext cx="556925" cy="55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rt63.CLRC\AppData\Local\Microsoft\Windows\Temporary Internet Files\Content.IE5\88NSN0RJ\14215-illustration-of-a-mug-of-beer-pv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719" y="4581128"/>
            <a:ext cx="548680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00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Examples of other FEL Facility </a:t>
            </a:r>
            <a:r>
              <a:rPr lang="en-GB" dirty="0" err="1" smtClean="0"/>
              <a:t>CDRs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STFC </a:t>
            </a:r>
            <a:r>
              <a:rPr lang="en-GB" dirty="0" err="1" smtClean="0"/>
              <a:t>CDRs</a:t>
            </a:r>
            <a:endParaRPr lang="en-GB" dirty="0" smtClean="0"/>
          </a:p>
          <a:p>
            <a:pPr lvl="1"/>
            <a:r>
              <a:rPr lang="en-GB" dirty="0" smtClean="0"/>
              <a:t>4GLS</a:t>
            </a:r>
          </a:p>
          <a:p>
            <a:pPr lvl="1"/>
            <a:r>
              <a:rPr lang="en-GB" dirty="0" smtClean="0"/>
              <a:t>NLS</a:t>
            </a:r>
          </a:p>
          <a:p>
            <a:pPr lvl="1"/>
            <a:r>
              <a:rPr lang="en-GB" dirty="0" smtClean="0"/>
              <a:t>CLARA (</a:t>
            </a:r>
            <a:r>
              <a:rPr lang="en-GB" i="1" dirty="0" smtClean="0"/>
              <a:t>compiled in Latex</a:t>
            </a:r>
            <a:r>
              <a:rPr lang="en-GB" dirty="0" smtClean="0"/>
              <a:t>)</a:t>
            </a:r>
          </a:p>
          <a:p>
            <a:r>
              <a:rPr lang="en-GB" dirty="0" smtClean="0"/>
              <a:t>Other </a:t>
            </a:r>
            <a:r>
              <a:rPr lang="en-GB" dirty="0" err="1" smtClean="0"/>
              <a:t>CDRs</a:t>
            </a:r>
            <a:endParaRPr lang="en-GB" dirty="0" smtClean="0"/>
          </a:p>
          <a:p>
            <a:pPr lvl="1"/>
            <a:r>
              <a:rPr lang="en-GB" dirty="0" err="1" smtClean="0"/>
              <a:t>LCLS</a:t>
            </a:r>
            <a:endParaRPr lang="en-GB" dirty="0" smtClean="0"/>
          </a:p>
          <a:p>
            <a:pPr lvl="1"/>
            <a:r>
              <a:rPr lang="en-GB" dirty="0" err="1" smtClean="0"/>
              <a:t>Fermi@Elettra</a:t>
            </a:r>
            <a:endParaRPr lang="en-GB" dirty="0" smtClean="0"/>
          </a:p>
          <a:p>
            <a:pPr lvl="1"/>
            <a:r>
              <a:rPr lang="en-GB" dirty="0" smtClean="0"/>
              <a:t>SwissFEL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sz="2000" dirty="0" smtClean="0"/>
              <a:t>pdfs of all the above available on the </a:t>
            </a:r>
            <a:r>
              <a:rPr lang="en-GB" sz="2000" dirty="0" err="1" smtClean="0"/>
              <a:t>WP2</a:t>
            </a:r>
            <a:r>
              <a:rPr lang="en-GB" sz="2000" dirty="0" smtClean="0"/>
              <a:t> Collaborative Workspace:</a:t>
            </a:r>
            <a:br>
              <a:rPr lang="en-GB" sz="2000" dirty="0" smtClean="0"/>
            </a:br>
            <a:r>
              <a:rPr lang="en-GB" sz="2000" dirty="0" smtClean="0">
                <a:hlinkClick r:id="rId2"/>
              </a:rPr>
              <a:t>https://</a:t>
            </a:r>
            <a:r>
              <a:rPr lang="en-GB" sz="2000" dirty="0" err="1" smtClean="0">
                <a:hlinkClick r:id="rId2"/>
              </a:rPr>
              <a:t>espace.cern.ch</a:t>
            </a:r>
            <a:r>
              <a:rPr lang="en-GB" sz="2000" dirty="0" smtClean="0">
                <a:hlinkClick r:id="rId2"/>
              </a:rPr>
              <a:t>/</a:t>
            </a:r>
            <a:r>
              <a:rPr lang="en-GB" sz="2000" dirty="0" err="1" smtClean="0">
                <a:hlinkClick r:id="rId2"/>
              </a:rPr>
              <a:t>compactlight</a:t>
            </a:r>
            <a:r>
              <a:rPr lang="en-GB" sz="2000" dirty="0" smtClean="0">
                <a:hlinkClick r:id="rId2"/>
              </a:rPr>
              <a:t>/</a:t>
            </a:r>
            <a:r>
              <a:rPr lang="en-GB" sz="2000" dirty="0" err="1" smtClean="0">
                <a:hlinkClick r:id="rId2"/>
              </a:rPr>
              <a:t>WP2</a:t>
            </a:r>
            <a:r>
              <a:rPr lang="en-GB" sz="2000" dirty="0" smtClean="0">
                <a:hlinkClick r:id="rId2"/>
              </a:rPr>
              <a:t>/ 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53643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1921</TotalTime>
  <Words>883</Words>
  <Application>Microsoft Office PowerPoint</Application>
  <PresentationFormat>On-screen Show (4:3)</PresentationFormat>
  <Paragraphs>141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WP2: Planning for the CDR</vt:lpstr>
      <vt:lpstr>Contents</vt:lpstr>
      <vt:lpstr>What is the purpose of a Conceptual Design Report?</vt:lpstr>
      <vt:lpstr>PowerPoint Presentation</vt:lpstr>
      <vt:lpstr>CDR Production</vt:lpstr>
      <vt:lpstr>CDR Production – Points to note</vt:lpstr>
      <vt:lpstr>2020 CDR Proposed Schedule</vt:lpstr>
      <vt:lpstr>Examples of other FEL Facility CDRs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WP2: Planning for the CDR</dc:title>
  <dc:creator>Neil Thompson</dc:creator>
  <cp:lastModifiedBy>Neil Thompson</cp:lastModifiedBy>
  <cp:revision>40</cp:revision>
  <dcterms:created xsi:type="dcterms:W3CDTF">2018-12-05T12:21:12Z</dcterms:created>
  <dcterms:modified xsi:type="dcterms:W3CDTF">2019-12-03T15:32:18Z</dcterms:modified>
</cp:coreProperties>
</file>