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62" r:id="rId4"/>
    <p:sldId id="258" r:id="rId5"/>
    <p:sldId id="259" r:id="rId6"/>
    <p:sldId id="260" r:id="rId7"/>
    <p:sldId id="261" r:id="rId8"/>
    <p:sldId id="263" r:id="rId9"/>
    <p:sldId id="257" r:id="rId10"/>
    <p:sldId id="264" r:id="rId11"/>
    <p:sldId id="1198" r:id="rId12"/>
    <p:sldId id="318" r:id="rId13"/>
    <p:sldId id="1204" r:id="rId14"/>
    <p:sldId id="340" r:id="rId15"/>
    <p:sldId id="342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37"/>
    <p:restoredTop sz="91502"/>
  </p:normalViewPr>
  <p:slideViewPr>
    <p:cSldViewPr snapToGrid="0" snapToObjects="1">
      <p:cViewPr varScale="1">
        <p:scale>
          <a:sx n="61" d="100"/>
          <a:sy n="61" d="100"/>
        </p:scale>
        <p:origin x="13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66BAA-C87B-794D-852E-01260879EB6A}" type="datetimeFigureOut">
              <a:t>09/09/19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943F8-3AFC-0D4A-8D37-C9A6E00A118A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7369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A56F7-D9C0-4B43-A673-3B4F64C27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F0000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FE8D1E-AEA9-BD48-97C4-7604166601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C331B-6E3F-0148-94A4-7E535F0BE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3402D-9DAE-D34D-9905-757AC9EE59DE}" type="datetime1">
              <a:t>09/09/19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12049-A6C4-CB46-BEB3-2B3D2AB5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61B66-27BC-F441-892F-43A6719BA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368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7D7B-80F3-9640-B8F4-897121A04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CB52F3-7CE0-4B4B-821F-1090169E45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4DCC3-A9FB-784A-80FE-F97662E86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C593-AC8C-BC4F-BD48-A84493989EF7}" type="datetime1">
              <a:t>09/09/19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FF112-27CB-3C4B-A5CA-49510244D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72656-073E-194A-828F-5AC251F3B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4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252D16-F51B-564A-A6A2-559B7C0E72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178361-9B46-5145-B32D-84B73FAD86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4FB1C-0394-6D40-85D8-4DDCD57EF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F3446-617A-5444-B8D7-690FBF2279BE}" type="datetime1">
              <a:t>09/09/19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CE5B4-5D41-CA44-8B7F-71D13B15A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1B279-8C9D-D44B-A2EC-84C531E12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102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9E62AF9-FAD8-4FEE-A973-6C42ED184A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8940F0-7C00-40F3-865D-F451DC41C4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E11AD87-CAA4-4BBD-A0C4-50BC46C288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6D93AF-1EAC-498E-A930-B801CDF7F8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2859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1C8FE4-20AF-4C7D-A13C-7A06DCC31A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8E1EEDF-0939-4403-AC51-BBD9994240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476999"/>
            <a:ext cx="3860800" cy="244475"/>
          </a:xfrm>
          <a:ln/>
        </p:spPr>
        <p:txBody>
          <a:bodyPr/>
          <a:lstStyle>
            <a:lvl1pPr>
              <a:defRPr>
                <a:solidFill>
                  <a:srgbClr val="FF00FF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FA556F9-6BEB-4724-BDA4-8057A59368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8ABDF-3DEB-4EC5-9C6B-777183C488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3524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2E2C7BD-DE30-43A6-B995-C2AF7A6B4D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4CB2FE-BB5A-4476-ADE1-92AFFCD4F5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5F5F676-6DCE-4832-9B9D-0C773BB948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EFA58E-AD21-4377-B412-817C22D9BE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6749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65F85A-81D2-4557-9E8A-795CAD567B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4B3B93-7AC9-4F7D-9698-5EA30835E6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71C037-D6A7-441D-B456-763B3D211F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AFBE30-9968-4C62-B49F-B8B16B1E50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7409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852A623-2CE2-484B-AA84-3778693850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1D76FE-3814-4ECC-9B87-BC91306DAC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BC37C17-5A45-43A1-9A1F-88FF957614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A01F94-356A-4CB6-9E0B-A7683AF625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7182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9A7FC9C-3E66-47C2-9943-6B9E69B8A4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A6F7543-06EF-42B6-9C18-8A8DA58FAC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17C1145-7BF0-4A81-80D6-16C73BD5F3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D962B3-1FE7-4115-89DC-D977DA47A7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078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E1510F2-16A2-44C3-B530-675A861ABE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6DA1C57-B05D-4370-BE59-2647FA1CA5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13C119E-B639-4E58-A576-607CF453BD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8D27F-7FAB-4027-A602-3773C3A5D3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17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4F4911-C2A8-45CE-ABE9-2AE21A99FD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E81F68-6519-48EF-9C61-81A16B7919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53DE93-257B-4024-A65F-7B5E8449D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F319A7-9C46-48CA-8889-15251754CB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08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12696-A80D-174E-AD13-D0FBA4E3B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 algn="ctr">
              <a:defRPr>
                <a:solidFill>
                  <a:srgbClr val="FF0000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6AD73-C465-EF4D-8281-CC45DEB5B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0068"/>
            <a:ext cx="10515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6CAF1-FEB3-614B-9B7C-2B7978D33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0162F-060C-434F-9B88-2DF8BB87F4E4}" type="datetime1">
              <a:t>09/09/19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135A-B435-4A4B-908B-89057B0F8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83ED3-E8A8-B94E-9277-B2F3CEB4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167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6CBF6-D368-4FDB-B0B0-92B0C474B2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04B888-33E8-4498-A538-E91542F43D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BAF9EB-8CC0-45EB-B479-3F0D2B566D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085C5-05FC-4E5A-8FBD-F72707C106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76110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654E4EB-0C71-4132-988D-0933BE8C50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E22EC66-00B1-41EE-8DAA-06AB50B4FD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304DA3-883F-4C58-BF4C-F4FFFBAB7A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FCFC8F-B90B-4A1A-B60D-D034332194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54147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301E3E-F54B-43ED-B61E-07FC5A8EAE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2EFBF4E-CC9E-4E3D-965C-EB9FEC221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520A146-A6F5-4EB7-BA33-A61E3D44D1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6AECC2-EA48-469E-9C31-787647A4B6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3417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75D5C-B1B9-9247-83F2-F382DC90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96274A-A9C3-744F-B236-D8137ABED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2C33A-A955-7E45-8EE2-638DE0AF9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426C-8DE0-4249-9701-FFBF005B0EDA}" type="datetime1">
              <a:t>09/09/19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3B53C-C622-A248-A2D9-CC3E9DBF3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DA654-C58D-1B4D-9396-39C8DDE34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65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51C0D-43C9-8A4D-A7B0-E0DA37F89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D5542-CB73-A14F-91BE-A78BF81FCA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BCFD2A-943A-7B46-90EF-BD30DB8D0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038C91-6398-694F-9B01-04BA177C5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E57D-47A9-7C4E-BFFF-9E9B2AF83A91}" type="datetime1">
              <a:t>09/09/19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773DCB-D5E7-BD42-A128-871E4834E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2231CB-6E7D-824B-9526-FA051A2D1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73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0AB9F-205C-8041-9CAB-3C70ECFDD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B577F0-CCF9-124F-B81E-77677501B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0BB935-A671-D240-963E-09BD17090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2EFECF-DB9E-2E49-8553-B58AEAEC06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16C967-0F05-FB4E-ACED-9F4824832A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FCF32F-AC2F-B047-8C0B-C61647E4E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6DEF-94CE-3F48-97F1-054F22B19903}" type="datetime1">
              <a:t>09/09/19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3A712B-C1E4-0A46-AEF2-813141B0D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17A7A7-94F7-B94E-BC57-5EC85E97B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336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754A1-3C80-4C4A-8A53-E57E651D1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58C121-DD85-B94F-A096-E4E5CD19E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41A03-7712-E040-8E29-F05B99058C6D}" type="datetime1">
              <a:t>09/09/19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C78F0-4F87-1544-9870-3EF86A004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7A5153-9ACD-5E4C-8B78-F6CDFC1FE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521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AF553E-0E96-DA47-A406-C6DD20482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9739-C5FF-3A45-87DE-6438DAFFCFA9}" type="datetime1">
              <a:t>09/09/19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CE572E-0AE3-0B4D-9DD3-EC86E521C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E74ED-6F5B-AB41-99D8-9F0BAD87D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34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3276-5E0C-FC46-8425-33892929E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A0E9C-700C-8C41-9D89-59B2E7A26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E319B7-717B-F246-8E5C-545C8C2A5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C5CA77-13D2-9442-8121-683A127D0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58BB8-9C34-2245-A4B6-2CEF28CDF4A5}" type="datetime1">
              <a:t>09/09/19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65D3F-65A8-B845-8EC4-CF74A6BEF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521420-966B-FB4B-B5BF-7CF841F27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590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72E39-7FBE-A34F-A636-567201993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9CA7F8-E965-ED4C-83BC-2A11784019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40A48B-3104-C543-A703-3E51771B9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C5E92B-E76A-424C-B84B-6B279E415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4C4B-EBC3-5C4B-85AF-CDD2D9A90639}" type="datetime1">
              <a:t>09/09/19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77BB10-14E2-3640-BB35-8C1E14E7D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8D1C1-9BC9-A14D-A42D-AD4C417A6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494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EC63AF-F90F-C042-B0C2-5221D3C8A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4816B2-3670-6C4C-903E-664DBC977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D2491-189C-1D49-9C22-28BA039F90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E4FA3-CF93-684F-B1BB-595F126DA1F5}" type="datetime1">
              <a:t>09/09/19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FB023-EC51-3A4D-9B6A-275184AE8D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CERN, 9/9/19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DF2FE-F67C-5348-AC02-7A64F136D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71C2-D7C1-F641-9A6F-346FEBF6F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49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1D9AA77-AB91-4FAF-92B9-453D94424F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DA6FCF6-52E3-4B27-B611-4906D3F23D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892E85C-1816-4EA4-822E-FAF1EAAE7D0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30EE519-77C6-414A-A727-A3A8A42AAF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93D013E-C7F8-47F6-AC85-A568834AD4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7A30BB-36F6-438A-BBE7-4866432AD88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Text Box 7">
            <a:extLst>
              <a:ext uri="{FF2B5EF4-FFF2-40B4-BE49-F238E27FC236}">
                <a16:creationId xmlns:a16="http://schemas.microsoft.com/office/drawing/2014/main" id="{856D667F-AE4D-4628-A7A9-C9295F5A37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4000" y="6613526"/>
            <a:ext cx="508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fld id="{31FCA306-4FE3-401D-A1F8-EE9E4A9AB73F}" type="slidenum">
              <a:rPr lang="en-US" altLang="en-US" sz="1000">
                <a:solidFill>
                  <a:srgbClr val="FF00FF"/>
                </a:solidFill>
              </a:rPr>
              <a:pPr eaLnBrk="1" hangingPunct="1">
                <a:spcBef>
                  <a:spcPct val="50000"/>
                </a:spcBef>
              </a:pPr>
              <a:t>‹#›</a:t>
            </a:fld>
            <a:endParaRPr lang="en-US" altLang="en-US" sz="100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91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666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666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666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666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666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6666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6666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6666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6666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99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99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33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94811/" TargetMode="External"/><Relationship Id="rId2" Type="http://schemas.openxmlformats.org/officeDocument/2006/relationships/hyperlink" Target="https://indico.cern.ch/event/596695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83915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A5276-1B9F-574A-96AB-E1B50AF55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0396" y="1710592"/>
            <a:ext cx="10522124" cy="2624452"/>
          </a:xfrm>
        </p:spPr>
        <p:txBody>
          <a:bodyPr/>
          <a:lstStyle/>
          <a:p>
            <a:r>
              <a:rPr lang="en-GB" dirty="0">
                <a:solidFill>
                  <a:srgbClr val="0432FF"/>
                </a:solidFill>
              </a:rPr>
              <a:t>Introduction &amp; Goals</a:t>
            </a:r>
            <a:br>
              <a:rPr lang="en-GB" dirty="0">
                <a:solidFill>
                  <a:srgbClr val="0432FF"/>
                </a:solidFill>
              </a:rPr>
            </a:br>
            <a:r>
              <a:rPr lang="en-GB" sz="5400" dirty="0">
                <a:solidFill>
                  <a:srgbClr val="0432FF"/>
                </a:solidFill>
              </a:rPr>
              <a:t>for the 3</a:t>
            </a:r>
            <a:r>
              <a:rPr lang="en-GB" sz="5400" baseline="30000" dirty="0">
                <a:solidFill>
                  <a:srgbClr val="0432FF"/>
                </a:solidFill>
              </a:rPr>
              <a:t>rd</a:t>
            </a:r>
            <a:r>
              <a:rPr lang="en-GB" sz="5400" dirty="0">
                <a:solidFill>
                  <a:srgbClr val="0432FF"/>
                </a:solidFill>
              </a:rPr>
              <a:t> MDI workshop of FCC-</a:t>
            </a:r>
            <a:r>
              <a:rPr lang="en-GB" sz="5400" dirty="0" err="1">
                <a:solidFill>
                  <a:srgbClr val="0432FF"/>
                </a:solidFill>
              </a:rPr>
              <a:t>ee</a:t>
            </a:r>
            <a:endParaRPr lang="en-GB" dirty="0">
              <a:solidFill>
                <a:srgbClr val="0432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61FC83-5DC7-724F-A1B8-17147D1F4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0074"/>
            <a:ext cx="9144000" cy="662720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Manuela Boscolo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963DDA-3D61-4940-ADCC-CD229FACEF54}"/>
              </a:ext>
            </a:extLst>
          </p:cNvPr>
          <p:cNvSpPr/>
          <p:nvPr/>
        </p:nvSpPr>
        <p:spPr>
          <a:xfrm>
            <a:off x="4447360" y="6123438"/>
            <a:ext cx="37081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CERN, 9-20 September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264BD5-FDBE-0640-9FFD-F11E0AC8EB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712" y="165423"/>
            <a:ext cx="2250389" cy="1957367"/>
          </a:xfrm>
          <a:prstGeom prst="rect">
            <a:avLst/>
          </a:prstGeom>
        </p:spPr>
      </p:pic>
      <p:pic>
        <p:nvPicPr>
          <p:cNvPr id="7" name="Picture 2" descr="http://www.lnf.infn.it/logo/logo_infn_lnf_1_sigla_lnf.png">
            <a:extLst>
              <a:ext uri="{FF2B5EF4-FFF2-40B4-BE49-F238E27FC236}">
                <a16:creationId xmlns:a16="http://schemas.microsoft.com/office/drawing/2014/main" id="{2A523E08-6A19-1C44-8FD7-186154966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575" y="5880213"/>
            <a:ext cx="1121526" cy="70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2BA8AD-7DE5-6247-B07B-AD5D42780F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46" y="455342"/>
            <a:ext cx="2856188" cy="119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89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2CC204-4622-FC4E-94FF-A484BECD95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0490" y="1043152"/>
            <a:ext cx="8111020" cy="4525963"/>
          </a:xfrm>
        </p:spPr>
      </p:pic>
    </p:spTree>
    <p:extLst>
      <p:ext uri="{BB962C8B-B14F-4D97-AF65-F5344CB8AC3E}">
        <p14:creationId xmlns:p14="http://schemas.microsoft.com/office/powerpoint/2010/main" val="2884703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t="11199" r="26375" b="3737"/>
          <a:stretch/>
        </p:blipFill>
        <p:spPr>
          <a:xfrm>
            <a:off x="1606209" y="2741081"/>
            <a:ext cx="5331118" cy="345311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18516" r="4326" b="47405"/>
          <a:stretch/>
        </p:blipFill>
        <p:spPr>
          <a:xfrm>
            <a:off x="1637387" y="764366"/>
            <a:ext cx="8919765" cy="1709622"/>
          </a:xfrm>
          <a:prstGeom prst="rect">
            <a:avLst/>
          </a:prstGeom>
        </p:spPr>
      </p:pic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10129999" y="30346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9494858" y="0"/>
            <a:ext cx="480245" cy="605008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805" y="41254"/>
            <a:ext cx="563755" cy="56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727200" y="0"/>
            <a:ext cx="8940800" cy="45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3D</a:t>
            </a:r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conceptual design Interaction Region.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696413" y="4338354"/>
            <a:ext cx="965064" cy="437900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589384" y="4197105"/>
            <a:ext cx="1452652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Correct. sol.(4)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758788" y="3866674"/>
            <a:ext cx="38535" cy="675373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875015" y="3656179"/>
            <a:ext cx="757063" cy="615641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425854" y="4563981"/>
            <a:ext cx="810666" cy="579150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7583640" y="2141594"/>
            <a:ext cx="1388506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Screening sol.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085691" y="4753140"/>
            <a:ext cx="1041170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Anti-sol.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3923195" y="3443506"/>
            <a:ext cx="552431" cy="885224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5397496" y="4114074"/>
            <a:ext cx="364024" cy="424016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4312408" y="3536316"/>
            <a:ext cx="1312200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400" b="1" dirty="0">
                <a:solidFill>
                  <a:srgbClr val="3366FF"/>
                </a:solidFill>
              </a:rPr>
              <a:t>HOM Absorber</a:t>
            </a:r>
            <a:r>
              <a:rPr lang="en-US" sz="1600" b="1" dirty="0">
                <a:solidFill>
                  <a:srgbClr val="3366FF"/>
                </a:solidFill>
              </a:rPr>
              <a:t>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V="1">
            <a:off x="4253345" y="4769225"/>
            <a:ext cx="295374" cy="413365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5624608" y="3954904"/>
            <a:ext cx="955722" cy="29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400" b="1" dirty="0" err="1">
                <a:solidFill>
                  <a:srgbClr val="3366FF"/>
                </a:solidFill>
              </a:rPr>
              <a:t>LumiCal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48" name="Rectangle 2"/>
          <p:cNvSpPr>
            <a:spLocks noChangeArrowheads="1"/>
          </p:cNvSpPr>
          <p:nvPr/>
        </p:nvSpPr>
        <p:spPr bwMode="auto">
          <a:xfrm>
            <a:off x="3106020" y="3129467"/>
            <a:ext cx="1836204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Remote flange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2348599" y="5128256"/>
            <a:ext cx="1395566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Two bellows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46" name="Rectangle 2"/>
          <p:cNvSpPr>
            <a:spLocks noChangeArrowheads="1"/>
          </p:cNvSpPr>
          <p:nvPr/>
        </p:nvSpPr>
        <p:spPr bwMode="auto">
          <a:xfrm>
            <a:off x="3868448" y="5146389"/>
            <a:ext cx="582835" cy="29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400" b="1" dirty="0">
                <a:solidFill>
                  <a:srgbClr val="3366FF"/>
                </a:solidFill>
              </a:rPr>
              <a:t>BPM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flipV="1">
            <a:off x="8002696" y="1497765"/>
            <a:ext cx="149930" cy="650165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flipV="1">
            <a:off x="7286746" y="1417572"/>
            <a:ext cx="353313" cy="732027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6889853" y="2147930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QC1.1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79" name="Прямая со стрелкой 78"/>
          <p:cNvCxnSpPr/>
          <p:nvPr/>
        </p:nvCxnSpPr>
        <p:spPr>
          <a:xfrm flipV="1">
            <a:off x="6102469" y="1480550"/>
            <a:ext cx="245720" cy="669048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flipV="1">
            <a:off x="5091033" y="1477663"/>
            <a:ext cx="288944" cy="661574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2"/>
          <p:cNvSpPr>
            <a:spLocks noChangeArrowheads="1"/>
          </p:cNvSpPr>
          <p:nvPr/>
        </p:nvSpPr>
        <p:spPr bwMode="auto">
          <a:xfrm>
            <a:off x="5757944" y="2132887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QC1.2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83" name="Rectangle 2"/>
          <p:cNvSpPr>
            <a:spLocks noChangeArrowheads="1"/>
          </p:cNvSpPr>
          <p:nvPr/>
        </p:nvSpPr>
        <p:spPr bwMode="auto">
          <a:xfrm>
            <a:off x="4820576" y="2138953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QC1.3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84" name="Rectangle 2"/>
          <p:cNvSpPr>
            <a:spLocks noChangeArrowheads="1"/>
          </p:cNvSpPr>
          <p:nvPr/>
        </p:nvSpPr>
        <p:spPr bwMode="auto">
          <a:xfrm>
            <a:off x="3740109" y="2150601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QC2.1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85" name="Rectangle 2"/>
          <p:cNvSpPr>
            <a:spLocks noChangeArrowheads="1"/>
          </p:cNvSpPr>
          <p:nvPr/>
        </p:nvSpPr>
        <p:spPr bwMode="auto">
          <a:xfrm>
            <a:off x="2363794" y="2157090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QC2.2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88" name="Прямая со стрелкой 87"/>
          <p:cNvCxnSpPr/>
          <p:nvPr/>
        </p:nvCxnSpPr>
        <p:spPr>
          <a:xfrm flipV="1">
            <a:off x="2779808" y="1484807"/>
            <a:ext cx="330020" cy="700807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flipV="1">
            <a:off x="4108443" y="1480549"/>
            <a:ext cx="300762" cy="721528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2"/>
          <p:cNvSpPr>
            <a:spLocks noChangeArrowheads="1"/>
          </p:cNvSpPr>
          <p:nvPr/>
        </p:nvSpPr>
        <p:spPr bwMode="auto">
          <a:xfrm>
            <a:off x="2421833" y="2718518"/>
            <a:ext cx="715951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QC1.1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175447" y="2660369"/>
            <a:ext cx="2932114" cy="31950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rgbClr val="FF0000"/>
                </a:solidFill>
              </a:rPr>
              <a:t>Cryostat “walls” thickness.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472733" y="4054328"/>
            <a:ext cx="186456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7463401" y="3255353"/>
            <a:ext cx="1864568" cy="159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7457939" y="3713742"/>
            <a:ext cx="188979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7704796" y="4125254"/>
            <a:ext cx="13640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Inner wall 6 mm</a:t>
            </a:r>
            <a:endParaRPr lang="ru-RU" sz="1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7538243" y="2955496"/>
            <a:ext cx="16971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Outer SS wall 10 mm</a:t>
            </a:r>
            <a:endParaRPr lang="ru-RU" sz="1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7669172" y="3747634"/>
            <a:ext cx="1305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10 mm vacuum</a:t>
            </a:r>
            <a:endParaRPr lang="ru-RU" sz="14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7605804" y="3392903"/>
            <a:ext cx="1408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10 mm </a:t>
            </a:r>
            <a:r>
              <a:rPr lang="en-US" sz="1400" dirty="0" err="1"/>
              <a:t>vacuumn</a:t>
            </a:r>
            <a:endParaRPr lang="ru-RU" sz="14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9510320" y="3529229"/>
            <a:ext cx="10851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Thermal shield 3 mm</a:t>
            </a:r>
            <a:endParaRPr lang="ru-RU" sz="14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7533478" y="4342438"/>
            <a:ext cx="19114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In total: ~40…45 mm</a:t>
            </a:r>
            <a:endParaRPr lang="ru-RU" sz="1600" dirty="0">
              <a:solidFill>
                <a:srgbClr val="FF0000"/>
              </a:solidFill>
            </a:endParaRPr>
          </a:p>
        </p:txBody>
      </p:sp>
      <p:cxnSp>
        <p:nvCxnSpPr>
          <p:cNvPr id="55" name="Прямая со стрелкой 54"/>
          <p:cNvCxnSpPr/>
          <p:nvPr/>
        </p:nvCxnSpPr>
        <p:spPr>
          <a:xfrm flipV="1">
            <a:off x="4879317" y="5394119"/>
            <a:ext cx="776076" cy="441077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2"/>
          <p:cNvSpPr>
            <a:spLocks noChangeArrowheads="1"/>
          </p:cNvSpPr>
          <p:nvPr/>
        </p:nvSpPr>
        <p:spPr bwMode="auto">
          <a:xfrm>
            <a:off x="3771118" y="5783476"/>
            <a:ext cx="1846302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Connection Be-Cu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56" name="Rectangle 2"/>
          <p:cNvSpPr>
            <a:spLocks noChangeArrowheads="1"/>
          </p:cNvSpPr>
          <p:nvPr/>
        </p:nvSpPr>
        <p:spPr bwMode="auto">
          <a:xfrm>
            <a:off x="5806292" y="4799001"/>
            <a:ext cx="764307" cy="29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400" dirty="0">
                <a:solidFill>
                  <a:srgbClr val="0070C0"/>
                </a:solidFill>
              </a:rPr>
              <a:t>Cooling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57" name="Прямая со стрелкой 56"/>
          <p:cNvCxnSpPr/>
          <p:nvPr/>
        </p:nvCxnSpPr>
        <p:spPr>
          <a:xfrm flipH="1">
            <a:off x="5524728" y="4987418"/>
            <a:ext cx="299179" cy="303693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390" y="5239638"/>
            <a:ext cx="1872208" cy="113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8843054" y="4844275"/>
            <a:ext cx="924616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>
                <a:solidFill>
                  <a:srgbClr val="3366FF"/>
                </a:solidFill>
              </a:rPr>
              <a:t>Anti sol.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65" name="Прямая со стрелкой 64"/>
          <p:cNvCxnSpPr/>
          <p:nvPr/>
        </p:nvCxnSpPr>
        <p:spPr>
          <a:xfrm flipH="1">
            <a:off x="8687962" y="5066864"/>
            <a:ext cx="216351" cy="278928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2"/>
          <p:cNvSpPr>
            <a:spLocks noChangeArrowheads="1"/>
          </p:cNvSpPr>
          <p:nvPr/>
        </p:nvSpPr>
        <p:spPr bwMode="auto">
          <a:xfrm>
            <a:off x="7899137" y="6416048"/>
            <a:ext cx="1595720" cy="3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1600" b="1" dirty="0" err="1">
                <a:solidFill>
                  <a:srgbClr val="3366FF"/>
                </a:solidFill>
              </a:rPr>
              <a:t>Compens</a:t>
            </a:r>
            <a:r>
              <a:rPr lang="en-US" sz="1600" b="1" dirty="0">
                <a:solidFill>
                  <a:srgbClr val="3366FF"/>
                </a:solidFill>
              </a:rPr>
              <a:t>. </a:t>
            </a:r>
            <a:r>
              <a:rPr lang="en-US" sz="1600" b="1" dirty="0" err="1">
                <a:solidFill>
                  <a:srgbClr val="3366FF"/>
                </a:solidFill>
              </a:rPr>
              <a:t>colls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cxnSp>
        <p:nvCxnSpPr>
          <p:cNvPr id="67" name="Прямая со стрелкой 66"/>
          <p:cNvCxnSpPr/>
          <p:nvPr/>
        </p:nvCxnSpPr>
        <p:spPr>
          <a:xfrm flipV="1">
            <a:off x="8713962" y="6131935"/>
            <a:ext cx="258184" cy="369205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H="1" flipV="1">
            <a:off x="8448636" y="6102143"/>
            <a:ext cx="265327" cy="398996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488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524000" y="499414"/>
            <a:ext cx="81295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Vacuum chamber inside the </a:t>
            </a:r>
            <a:r>
              <a:rPr lang="en-US" sz="28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cryostat</a:t>
            </a:r>
            <a:endParaRPr lang="en-US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91228" y="1019998"/>
            <a:ext cx="8451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Rough estimation shows for the SCTF MDI vacuum chamber ~100 W/m thermal load due to HOMs and image currents. The task is to develop, produce and test a prototype for the multilayer vacuum chamber inside the cryostat providing tolerable heating of FF magnets. </a:t>
            </a:r>
            <a:endParaRPr lang="ru-RU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7C0C509-6BBD-AF4B-9B37-07C98F43F097}"/>
              </a:ext>
            </a:extLst>
          </p:cNvPr>
          <p:cNvGrpSpPr/>
          <p:nvPr/>
        </p:nvGrpSpPr>
        <p:grpSpPr>
          <a:xfrm>
            <a:off x="2096948" y="2328011"/>
            <a:ext cx="8849428" cy="1754326"/>
            <a:chOff x="146756" y="2449265"/>
            <a:chExt cx="8849428" cy="1754326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46756" y="2449683"/>
              <a:ext cx="1620180" cy="1589300"/>
              <a:chOff x="4174904" y="13103523"/>
              <a:chExt cx="4248473" cy="4413863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4174904" y="13103523"/>
                <a:ext cx="4248473" cy="4413863"/>
                <a:chOff x="1301776" y="2248624"/>
                <a:chExt cx="2071920" cy="2055281"/>
              </a:xfrm>
            </p:grpSpPr>
            <p:sp>
              <p:nvSpPr>
                <p:cNvPr id="13" name="Овал 12"/>
                <p:cNvSpPr/>
                <p:nvPr/>
              </p:nvSpPr>
              <p:spPr>
                <a:xfrm>
                  <a:off x="1691680" y="2636912"/>
                  <a:ext cx="1296144" cy="1274440"/>
                </a:xfrm>
                <a:prstGeom prst="ellipse">
                  <a:avLst/>
                </a:prstGeom>
                <a:noFill/>
                <a:ln w="984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4" name="Овал 13"/>
                <p:cNvSpPr/>
                <p:nvPr/>
              </p:nvSpPr>
              <p:spPr>
                <a:xfrm>
                  <a:off x="1619672" y="2554223"/>
                  <a:ext cx="1440160" cy="1439818"/>
                </a:xfrm>
                <a:prstGeom prst="ellipse">
                  <a:avLst/>
                </a:prstGeom>
                <a:noFill/>
                <a:ln w="130175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5" name="Овал 14"/>
                <p:cNvSpPr/>
                <p:nvPr/>
              </p:nvSpPr>
              <p:spPr>
                <a:xfrm>
                  <a:off x="1547664" y="2492896"/>
                  <a:ext cx="1584176" cy="1577345"/>
                </a:xfrm>
                <a:prstGeom prst="ellipse">
                  <a:avLst/>
                </a:prstGeom>
                <a:noFill/>
                <a:ln w="104775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6" name="Овал 15"/>
                <p:cNvSpPr/>
                <p:nvPr/>
              </p:nvSpPr>
              <p:spPr>
                <a:xfrm>
                  <a:off x="1475656" y="2420888"/>
                  <a:ext cx="1728192" cy="1727235"/>
                </a:xfrm>
                <a:prstGeom prst="ellipse">
                  <a:avLst/>
                </a:prstGeom>
                <a:noFill/>
                <a:ln w="133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7" name="Овал 16"/>
                <p:cNvSpPr/>
                <p:nvPr/>
              </p:nvSpPr>
              <p:spPr>
                <a:xfrm>
                  <a:off x="1407840" y="2341750"/>
                  <a:ext cx="1863824" cy="1879635"/>
                </a:xfrm>
                <a:prstGeom prst="ellipse">
                  <a:avLst/>
                </a:prstGeom>
                <a:noFill/>
                <a:ln w="165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8" name="Овал 17"/>
                <p:cNvSpPr/>
                <p:nvPr/>
              </p:nvSpPr>
              <p:spPr>
                <a:xfrm>
                  <a:off x="1301776" y="2248624"/>
                  <a:ext cx="2071920" cy="2055281"/>
                </a:xfrm>
                <a:prstGeom prst="ellipse">
                  <a:avLst/>
                </a:prstGeom>
                <a:noFill/>
                <a:ln w="2540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</p:grpSp>
          <p:sp>
            <p:nvSpPr>
              <p:cNvPr id="7" name="Овал 6"/>
              <p:cNvSpPr/>
              <p:nvPr/>
            </p:nvSpPr>
            <p:spPr>
              <a:xfrm>
                <a:off x="7632297" y="15521062"/>
                <a:ext cx="181378" cy="169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5975103" y="13714051"/>
                <a:ext cx="181378" cy="169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5255023" y="16369822"/>
                <a:ext cx="181378" cy="169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" name="Овал 9"/>
              <p:cNvSpPr/>
              <p:nvPr/>
            </p:nvSpPr>
            <p:spPr>
              <a:xfrm>
                <a:off x="7400324" y="13937400"/>
                <a:ext cx="181377" cy="169875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6900094" y="16897702"/>
                <a:ext cx="181377" cy="169875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4611496" y="14613959"/>
                <a:ext cx="181377" cy="169875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2158490" y="2449265"/>
              <a:ext cx="683769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00CC99"/>
                </a:buClr>
              </a:pPr>
              <a:r>
                <a:rPr lang="en-US" dirty="0"/>
                <a:t>Inner vessel 0.7 mm thick with copper coating</a:t>
              </a:r>
              <a:r>
                <a:rPr lang="ru-RU" dirty="0"/>
                <a:t>, </a:t>
              </a:r>
              <a:r>
                <a:rPr lang="en-GB" dirty="0"/>
                <a:t>T=</a:t>
              </a:r>
              <a:r>
                <a:rPr lang="ru-RU" dirty="0"/>
                <a:t>300</a:t>
              </a:r>
              <a:r>
                <a:rPr lang="en-GB" dirty="0"/>
                <a:t>K</a:t>
              </a:r>
              <a:endParaRPr lang="en-US" dirty="0"/>
            </a:p>
            <a:p>
              <a:pPr>
                <a:buClr>
                  <a:srgbClr val="00CC99"/>
                </a:buClr>
              </a:pPr>
              <a:r>
                <a:rPr lang="en-US" dirty="0"/>
                <a:t>0.7 mm cooling water gap against</a:t>
              </a:r>
              <a:r>
                <a:rPr lang="ru-RU" dirty="0"/>
                <a:t> </a:t>
              </a:r>
              <a:r>
                <a:rPr lang="en-US" dirty="0"/>
                <a:t>HOM &amp; IC</a:t>
              </a:r>
            </a:p>
            <a:p>
              <a:pPr>
                <a:buClr>
                  <a:srgbClr val="00CC99"/>
                </a:buClr>
              </a:pPr>
              <a:r>
                <a:rPr lang="en-US" dirty="0"/>
                <a:t>Vacuum tube 0.7 mm with mirror-like coating</a:t>
              </a:r>
              <a:r>
                <a:rPr lang="ru-RU" dirty="0"/>
                <a:t> </a:t>
              </a:r>
              <a:r>
                <a:rPr lang="en-US" dirty="0"/>
                <a:t>(Cu or</a:t>
              </a:r>
              <a:r>
                <a:rPr lang="ru-RU" dirty="0"/>
                <a:t> </a:t>
              </a:r>
              <a:r>
                <a:rPr lang="en-US" dirty="0"/>
                <a:t>Au),</a:t>
              </a:r>
              <a:r>
                <a:rPr lang="ru-RU" dirty="0"/>
                <a:t> </a:t>
              </a:r>
              <a:r>
                <a:rPr lang="en-GB" dirty="0"/>
                <a:t>T=300K</a:t>
              </a:r>
              <a:endParaRPr lang="en-US" dirty="0"/>
            </a:p>
            <a:p>
              <a:pPr>
                <a:buClr>
                  <a:srgbClr val="00CC99"/>
                </a:buClr>
              </a:pPr>
              <a:r>
                <a:rPr lang="en-US" dirty="0"/>
                <a:t>0.9 mm vacuum gap</a:t>
              </a:r>
            </a:p>
            <a:p>
              <a:pPr>
                <a:buClr>
                  <a:srgbClr val="00CC99"/>
                </a:buClr>
              </a:pPr>
              <a:r>
                <a:rPr lang="en-US" dirty="0"/>
                <a:t>Outer 1 mm vessel coated by Cu, T=4.2K</a:t>
              </a:r>
            </a:p>
            <a:p>
              <a:pPr>
                <a:buClr>
                  <a:srgbClr val="00CC99"/>
                </a:buClr>
              </a:pPr>
              <a:r>
                <a:rPr lang="en-US" dirty="0"/>
                <a:t>Superconducting coil on a mandrel</a:t>
              </a:r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2038593" y="2585185"/>
              <a:ext cx="131782" cy="1479191"/>
              <a:chOff x="1122960" y="5225835"/>
              <a:chExt cx="175709" cy="1972255"/>
            </a:xfrm>
          </p:grpSpPr>
          <p:sp>
            <p:nvSpPr>
              <p:cNvPr id="24" name="Прямоугольник 23"/>
              <p:cNvSpPr/>
              <p:nvPr/>
            </p:nvSpPr>
            <p:spPr>
              <a:xfrm>
                <a:off x="1133705" y="5225835"/>
                <a:ext cx="154218" cy="13212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1138806" y="5563127"/>
                <a:ext cx="144016" cy="14744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1124522" y="5915742"/>
                <a:ext cx="172584" cy="16745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138806" y="6288363"/>
                <a:ext cx="144016" cy="1430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122960" y="6636596"/>
                <a:ext cx="175709" cy="182598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126705" y="7024363"/>
                <a:ext cx="168218" cy="17372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DE607F3-AABA-3147-8EE4-FF74EEE21D68}"/>
              </a:ext>
            </a:extLst>
          </p:cNvPr>
          <p:cNvSpPr txBox="1"/>
          <p:nvPr/>
        </p:nvSpPr>
        <p:spPr>
          <a:xfrm>
            <a:off x="9653588" y="300509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/>
              <a:t>BINP</a:t>
            </a:r>
          </a:p>
        </p:txBody>
      </p:sp>
      <p:pic>
        <p:nvPicPr>
          <p:cNvPr id="33" name="Рисунок 4">
            <a:extLst>
              <a:ext uri="{FF2B5EF4-FFF2-40B4-BE49-F238E27FC236}">
                <a16:creationId xmlns:a16="http://schemas.microsoft.com/office/drawing/2014/main" id="{8D0919F0-C07A-0045-A412-B1C49867B4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0" t="5548" r="24013" b="14439"/>
          <a:stretch/>
        </p:blipFill>
        <p:spPr>
          <a:xfrm>
            <a:off x="5876568" y="4273888"/>
            <a:ext cx="3301922" cy="2584113"/>
          </a:xfrm>
          <a:prstGeom prst="rect">
            <a:avLst/>
          </a:prstGeom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F4187AF6-2F4C-5843-A0AD-7E45DCB20BCC}"/>
              </a:ext>
            </a:extLst>
          </p:cNvPr>
          <p:cNvSpPr txBox="1">
            <a:spLocks/>
          </p:cNvSpPr>
          <p:nvPr/>
        </p:nvSpPr>
        <p:spPr>
          <a:xfrm>
            <a:off x="1209856" y="5715000"/>
            <a:ext cx="6074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342892" rtl="0" eaLnBrk="1" latinLnBrk="0" hangingPunct="1">
              <a:spcBef>
                <a:spcPct val="0"/>
              </a:spcBef>
              <a:buNone/>
              <a:defRPr sz="27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+mn-lt"/>
              </a:rPr>
              <a:t>Remote flange prototype</a:t>
            </a:r>
            <a:endParaRPr lang="ru-RU" sz="2400" dirty="0">
              <a:latin typeface="+mn-lt"/>
            </a:endParaRPr>
          </a:p>
        </p:txBody>
      </p:sp>
      <p:cxnSp>
        <p:nvCxnSpPr>
          <p:cNvPr id="35" name="Прямая со стрелкой 3">
            <a:extLst>
              <a:ext uri="{FF2B5EF4-FFF2-40B4-BE49-F238E27FC236}">
                <a16:creationId xmlns:a16="http://schemas.microsoft.com/office/drawing/2014/main" id="{E76B6B44-4904-FE4B-BD66-3F9A55AFD72B}"/>
              </a:ext>
            </a:extLst>
          </p:cNvPr>
          <p:cNvCxnSpPr>
            <a:cxnSpLocks/>
          </p:cNvCxnSpPr>
          <p:nvPr/>
        </p:nvCxnSpPr>
        <p:spPr>
          <a:xfrm>
            <a:off x="8534396" y="4456153"/>
            <a:ext cx="0" cy="169278"/>
          </a:xfrm>
          <a:prstGeom prst="straightConnector1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5">
            <a:extLst>
              <a:ext uri="{FF2B5EF4-FFF2-40B4-BE49-F238E27FC236}">
                <a16:creationId xmlns:a16="http://schemas.microsoft.com/office/drawing/2014/main" id="{ACE0CD00-0EF5-D04A-91A7-B9D9D4CBBD54}"/>
              </a:ext>
            </a:extLst>
          </p:cNvPr>
          <p:cNvSpPr/>
          <p:nvPr/>
        </p:nvSpPr>
        <p:spPr>
          <a:xfrm>
            <a:off x="8257622" y="4117599"/>
            <a:ext cx="1518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P=100…200 bar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81476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E9C08-E440-4DFA-924D-584685BC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949" y="76200"/>
            <a:ext cx="11963400" cy="1143000"/>
          </a:xfrm>
        </p:spPr>
        <p:txBody>
          <a:bodyPr/>
          <a:lstStyle/>
          <a:p>
            <a:r>
              <a:rPr lang="en-US" dirty="0"/>
              <a:t>Summary table for 1 cm central beam pipe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1DD9B28-E7D8-4125-AAA3-F6A88B68D85B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1574800"/>
          <a:ext cx="109728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4055131628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535762443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2779057702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13556731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179213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Mask at -2.1 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Z case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ZH case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923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Upstream of 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Central Chamber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Upstream of 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Central chamber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292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Std 10 mm radius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3.64e5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903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1.59e9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8.72e4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714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7 mm radius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17.9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3753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1.24e4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645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6 mm radius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485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2310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46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5 mm radius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88.5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570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59680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C81C378-E9F9-4397-93BD-5A0B925C75B2}"/>
              </a:ext>
            </a:extLst>
          </p:cNvPr>
          <p:cNvSpPr txBox="1"/>
          <p:nvPr/>
        </p:nvSpPr>
        <p:spPr>
          <a:xfrm>
            <a:off x="1219200" y="4155440"/>
            <a:ext cx="9906000" cy="2308324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1 cm radius beam pipe (even though shorter) intercepts FF quadrupole radiation even with a 5 mm radius mask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the Z case a 7mm mask is fine (even 10 mm mask is OK?)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the ZH case a 5 mm mask is needed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CB2BB0-265B-B142-91BB-3E2FBA2C6857}"/>
              </a:ext>
            </a:extLst>
          </p:cNvPr>
          <p:cNvSpPr txBox="1"/>
          <p:nvPr/>
        </p:nvSpPr>
        <p:spPr>
          <a:xfrm>
            <a:off x="9321649" y="1168892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M. Sullivan, FCCWEEK19</a:t>
            </a:r>
          </a:p>
        </p:txBody>
      </p:sp>
    </p:spTree>
    <p:extLst>
      <p:ext uri="{BB962C8B-B14F-4D97-AF65-F5344CB8AC3E}">
        <p14:creationId xmlns:p14="http://schemas.microsoft.com/office/powerpoint/2010/main" val="2424758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6E097-B60F-4AAD-8FEA-77458E9AE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numbers and forward scattered numbers to the CC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EDA2DDF6-D1F5-4333-A395-25E65B1EA94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85800" y="1574800"/>
          <a:ext cx="109728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4055131628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535762443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2779057702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13556731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179213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Mask at -2.1 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Z case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ZH case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923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Upstream of CC scattered to CC (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incident</a:t>
                      </a:r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 on CC)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Direct hits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through</a:t>
                      </a:r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 Central Chamber beam pipe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Upstream of CC scattered to CC (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incident</a:t>
                      </a:r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 on CC)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Direct hits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through</a:t>
                      </a:r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 Central chamber beam pipe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292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Std 10 mm radius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1.32e6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1.13e4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714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7 mm radius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1.7e-3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7.67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1602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645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6 mm radius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1.7e-3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298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146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5 mm radius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1.7e-3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0.18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33CC"/>
                          </a:solidFill>
                        </a:rPr>
                        <a:t>73.6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59680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57CBD90-11B7-4568-A6C7-00928DA609F2}"/>
              </a:ext>
            </a:extLst>
          </p:cNvPr>
          <p:cNvSpPr txBox="1"/>
          <p:nvPr/>
        </p:nvSpPr>
        <p:spPr>
          <a:xfrm>
            <a:off x="1143000" y="4343400"/>
            <a:ext cx="9906000" cy="2308324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These numbers are for forward scattered and for direct hits that go through the beam pipe coming from the table in slide 14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the Z case a 7mm mask is fine (even 10 mm mask is OK?)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the ZH case at least a 6 mm mask is needed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C5E51-2AB2-3642-B7C2-C8856CAFABF3}"/>
              </a:ext>
            </a:extLst>
          </p:cNvPr>
          <p:cNvSpPr txBox="1"/>
          <p:nvPr/>
        </p:nvSpPr>
        <p:spPr>
          <a:xfrm>
            <a:off x="9394801" y="1280652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M. Sullivan, FCCWEEK19</a:t>
            </a:r>
          </a:p>
        </p:txBody>
      </p:sp>
    </p:spTree>
    <p:extLst>
      <p:ext uri="{BB962C8B-B14F-4D97-AF65-F5344CB8AC3E}">
        <p14:creationId xmlns:p14="http://schemas.microsoft.com/office/powerpoint/2010/main" val="1255325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FAB3D-0FD8-0C46-BFDC-4B6842DB2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FCC-ee MDI workshops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53AFA0-90F1-094B-8622-86BD996A1E8F}"/>
              </a:ext>
            </a:extLst>
          </p:cNvPr>
          <p:cNvSpPr txBox="1"/>
          <p:nvPr/>
        </p:nvSpPr>
        <p:spPr>
          <a:xfrm>
            <a:off x="649092" y="1694954"/>
            <a:ext cx="112340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/>
              <a:t>1° MDI workshop </a:t>
            </a:r>
            <a:r>
              <a:rPr lang="it-IT" sz="2400"/>
              <a:t>16-27 January 2017: </a:t>
            </a:r>
            <a:r>
              <a:rPr lang="it-IT" sz="240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https://indico.cern.ch/event/596695/</a:t>
            </a:r>
            <a:endParaRPr lang="it-IT" sz="2400">
              <a:solidFill>
                <a:schemeClr val="accent1"/>
              </a:solidFill>
            </a:endParaRPr>
          </a:p>
          <a:p>
            <a:pPr lvl="1"/>
            <a:r>
              <a:rPr lang="it-IT" sz="2400" b="1">
                <a:solidFill>
                  <a:schemeClr val="bg2">
                    <a:lumMod val="25000"/>
                  </a:schemeClr>
                </a:solidFill>
              </a:rPr>
              <a:t>Goal was to validate and revisit the MDI layout and </a:t>
            </a:r>
            <a:r>
              <a:rPr lang="it-IT" sz="2400" b="1" i="1">
                <a:solidFill>
                  <a:schemeClr val="bg2">
                    <a:lumMod val="25000"/>
                  </a:schemeClr>
                </a:solidFill>
              </a:rPr>
              <a:t>freeze</a:t>
            </a:r>
            <a:r>
              <a:rPr lang="it-IT" sz="2400" b="1">
                <a:solidFill>
                  <a:schemeClr val="bg2">
                    <a:lumMod val="25000"/>
                  </a:schemeClr>
                </a:solidFill>
              </a:rPr>
              <a:t> the baseline design to be used for coherent studies for the CDR</a:t>
            </a:r>
          </a:p>
          <a:p>
            <a:endParaRPr lang="it-IT" sz="2400"/>
          </a:p>
          <a:p>
            <a:r>
              <a:rPr lang="it-IT" sz="2400" b="1"/>
              <a:t>2° MDI workshop </a:t>
            </a:r>
            <a:r>
              <a:rPr lang="it-IT" sz="2400"/>
              <a:t>20 Jan-9 Febr 2018:  </a:t>
            </a:r>
            <a:r>
              <a:rPr lang="it-IT" sz="240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https://indico.cern.ch/event/694811/</a:t>
            </a:r>
            <a:endParaRPr lang="it-IT" sz="2400">
              <a:solidFill>
                <a:schemeClr val="accent1"/>
              </a:solidFill>
            </a:endParaRPr>
          </a:p>
          <a:p>
            <a:pPr lvl="1"/>
            <a:r>
              <a:rPr lang="it-IT" sz="2400" b="1">
                <a:solidFill>
                  <a:schemeClr val="bg2">
                    <a:lumMod val="25000"/>
                  </a:schemeClr>
                </a:solidFill>
              </a:rPr>
              <a:t>Goal was to review the design and discuss the mechanical design with  integration and assembly</a:t>
            </a:r>
          </a:p>
          <a:p>
            <a:pPr lvl="1"/>
            <a:endParaRPr lang="it-IT" sz="2400" b="1">
              <a:solidFill>
                <a:schemeClr val="bg2">
                  <a:lumMod val="25000"/>
                </a:schemeClr>
              </a:solidFill>
            </a:endParaRPr>
          </a:p>
          <a:p>
            <a:r>
              <a:rPr lang="it-IT" sz="2400" b="1"/>
              <a:t>3° MDI workshop </a:t>
            </a:r>
            <a:r>
              <a:rPr lang="it-IT" sz="2400" b="1">
                <a:solidFill>
                  <a:schemeClr val="bg2">
                    <a:lumMod val="25000"/>
                  </a:schemeClr>
                </a:solidFill>
              </a:rPr>
              <a:t>9-20 September 2019</a:t>
            </a:r>
          </a:p>
          <a:p>
            <a:endParaRPr lang="it-IT" sz="2400" b="1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D93F32-DF5E-AE4D-89AC-B6F948D4D01C}"/>
              </a:ext>
            </a:extLst>
          </p:cNvPr>
          <p:cNvSpPr/>
          <p:nvPr/>
        </p:nvSpPr>
        <p:spPr>
          <a:xfrm>
            <a:off x="2602253" y="5087480"/>
            <a:ext cx="7880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/>
              <a:t>Link to this workshop</a:t>
            </a:r>
            <a:r>
              <a:rPr lang="it-IT" sz="2400"/>
              <a:t>: </a:t>
            </a:r>
            <a:r>
              <a:rPr lang="it-IT" sz="2400">
                <a:hlinkClick r:id="rId4"/>
              </a:rPr>
              <a:t>https://indico.cern.ch/event/839155</a:t>
            </a:r>
            <a:endParaRPr lang="it-IT" sz="2400"/>
          </a:p>
          <a:p>
            <a:endParaRPr lang="it-IT" sz="240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EF9D3-6367-C042-9A34-6C187200D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61F58125-35C8-0E42-8D3C-5FE00331D72E}"/>
              </a:ext>
            </a:extLst>
          </p:cNvPr>
          <p:cNvSpPr/>
          <p:nvPr/>
        </p:nvSpPr>
        <p:spPr>
          <a:xfrm>
            <a:off x="127591" y="4720856"/>
            <a:ext cx="478971" cy="2551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087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2BCAF7-C772-C84E-BFD6-ABC086A68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81" y="1291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F9A55-479A-6843-BAB6-C68C7B18C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381" y="1815951"/>
            <a:ext cx="10492017" cy="279013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2400" dirty="0" err="1"/>
              <a:t>Third edition of </a:t>
            </a:r>
            <a:r>
              <a:rPr lang="it-IT" sz="2400" dirty="0"/>
              <a:t> </a:t>
            </a:r>
            <a:r>
              <a:rPr lang="it-IT" sz="2400" b="1" dirty="0" err="1"/>
              <a:t>extended</a:t>
            </a:r>
            <a:r>
              <a:rPr lang="it-IT" sz="2400" b="1" dirty="0"/>
              <a:t> </a:t>
            </a:r>
            <a:r>
              <a:rPr lang="it-IT" sz="2400" b="1" dirty="0" err="1"/>
              <a:t>two</a:t>
            </a:r>
            <a:r>
              <a:rPr lang="it-IT" sz="2400" b="1" dirty="0"/>
              <a:t> week </a:t>
            </a:r>
            <a:r>
              <a:rPr lang="it-IT" sz="2400" b="1" dirty="0" err="1"/>
              <a:t>working</a:t>
            </a:r>
            <a:r>
              <a:rPr lang="it-IT" sz="2400" b="1" dirty="0"/>
              <a:t> meeting</a:t>
            </a:r>
            <a:r>
              <a:rPr lang="it-IT" sz="2400" dirty="0"/>
              <a:t> on the </a:t>
            </a:r>
            <a:r>
              <a:rPr lang="it-IT" sz="2400" b="1" dirty="0"/>
              <a:t>Machine Detector Interface</a:t>
            </a:r>
            <a:r>
              <a:rPr lang="it-IT" sz="2400" dirty="0"/>
              <a:t> (MDI) of the </a:t>
            </a:r>
            <a:r>
              <a:rPr lang="it-IT" sz="2400" b="1" dirty="0"/>
              <a:t>FCC-</a:t>
            </a:r>
            <a:r>
              <a:rPr lang="it-IT" sz="2400" b="1" dirty="0" err="1"/>
              <a:t>ee</a:t>
            </a:r>
            <a:r>
              <a:rPr lang="it-IT" sz="2400" b="1" dirty="0"/>
              <a:t> collider from Sepember 9 to 20.</a:t>
            </a:r>
          </a:p>
          <a:p>
            <a:pPr marL="0" indent="0">
              <a:lnSpc>
                <a:spcPct val="100000"/>
              </a:lnSpc>
              <a:buNone/>
            </a:pPr>
            <a:endParaRPr lang="it-IT" sz="2000" dirty="0"/>
          </a:p>
          <a:p>
            <a:pPr>
              <a:lnSpc>
                <a:spcPct val="100000"/>
              </a:lnSpc>
            </a:pPr>
            <a:r>
              <a:rPr lang="it-IT" sz="2400" dirty="0"/>
              <a:t>I</a:t>
            </a:r>
            <a:r>
              <a:rPr lang="it-IT" sz="2400" dirty="0" err="1"/>
              <a:t>t</a:t>
            </a:r>
            <a:r>
              <a:rPr lang="it-IT" sz="2400" dirty="0"/>
              <a:t> </a:t>
            </a:r>
            <a:r>
              <a:rPr lang="it-IT" sz="2400" dirty="0" err="1"/>
              <a:t>will</a:t>
            </a:r>
            <a:r>
              <a:rPr lang="it-IT" sz="2400" dirty="0"/>
              <a:t> be </a:t>
            </a:r>
            <a:r>
              <a:rPr lang="it-IT" sz="2400" dirty="0" err="1"/>
              <a:t>organized</a:t>
            </a:r>
            <a:r>
              <a:rPr lang="it-IT" sz="2400" dirty="0"/>
              <a:t> with </a:t>
            </a:r>
            <a:r>
              <a:rPr lang="it-IT" sz="2400" b="1" dirty="0" err="1"/>
              <a:t>presentations</a:t>
            </a:r>
            <a:r>
              <a:rPr lang="it-IT" sz="2400" b="1" dirty="0"/>
              <a:t> in the </a:t>
            </a:r>
            <a:r>
              <a:rPr lang="it-IT" sz="2400" b="1" dirty="0" err="1"/>
              <a:t>morning</a:t>
            </a:r>
            <a:r>
              <a:rPr lang="it-IT" sz="2400" b="1" dirty="0"/>
              <a:t> </a:t>
            </a:r>
            <a:r>
              <a:rPr lang="it-IT" sz="2400" dirty="0"/>
              <a:t>to open the </a:t>
            </a:r>
            <a:r>
              <a:rPr lang="it-IT" sz="2400" dirty="0" err="1"/>
              <a:t>discussion</a:t>
            </a:r>
            <a:r>
              <a:rPr lang="it-IT" sz="2400" dirty="0"/>
              <a:t> on </a:t>
            </a:r>
            <a:r>
              <a:rPr lang="it-IT" sz="2400" dirty="0" err="1"/>
              <a:t>various</a:t>
            </a:r>
            <a:r>
              <a:rPr lang="it-IT" sz="2400" dirty="0"/>
              <a:t> </a:t>
            </a:r>
            <a:r>
              <a:rPr lang="it-IT" sz="2400" dirty="0" err="1"/>
              <a:t>topics</a:t>
            </a:r>
            <a:r>
              <a:rPr lang="it-IT" sz="2400" dirty="0"/>
              <a:t>, and </a:t>
            </a:r>
            <a:r>
              <a:rPr lang="it-IT" sz="2400" b="1" dirty="0"/>
              <a:t>time for </a:t>
            </a:r>
            <a:r>
              <a:rPr lang="it-IT" sz="2400" b="1" dirty="0" err="1"/>
              <a:t>dedicated</a:t>
            </a:r>
            <a:r>
              <a:rPr lang="it-IT" sz="2400" b="1" dirty="0"/>
              <a:t> </a:t>
            </a:r>
            <a:r>
              <a:rPr lang="it-IT" sz="2400" b="1" dirty="0" err="1"/>
              <a:t>individual</a:t>
            </a:r>
            <a:r>
              <a:rPr lang="it-IT" sz="2400" b="1" dirty="0"/>
              <a:t> work plus </a:t>
            </a:r>
            <a:r>
              <a:rPr lang="it-IT" sz="2400" b="1" dirty="0" err="1"/>
              <a:t>group</a:t>
            </a:r>
            <a:r>
              <a:rPr lang="it-IT" sz="2400" b="1" dirty="0"/>
              <a:t> </a:t>
            </a:r>
            <a:r>
              <a:rPr lang="it-IT" sz="2400" b="1" dirty="0" err="1"/>
              <a:t>discussions</a:t>
            </a:r>
            <a:r>
              <a:rPr lang="it-IT" sz="2400" b="1" dirty="0"/>
              <a:t> in the </a:t>
            </a:r>
            <a:r>
              <a:rPr lang="it-IT" sz="2400" b="1" dirty="0" err="1"/>
              <a:t>afternoon</a:t>
            </a:r>
            <a:r>
              <a:rPr lang="it-IT" sz="2400" dirty="0"/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4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EBA466-AFB1-074D-B1F8-E91F2E5A7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</p:spTree>
    <p:extLst>
      <p:ext uri="{BB962C8B-B14F-4D97-AF65-F5344CB8AC3E}">
        <p14:creationId xmlns:p14="http://schemas.microsoft.com/office/powerpoint/2010/main" val="3016280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4FCDF-9802-3A4D-8C76-1A07EC6BF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7708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Highlights of the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BE2B0-0148-0347-9EE2-F7C914CDA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647" y="465073"/>
            <a:ext cx="10515600" cy="61798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/>
              <a:t>9/9 Monday</a:t>
            </a:r>
            <a:r>
              <a:rPr lang="en-GB" sz="2000" b="1" dirty="0">
                <a:solidFill>
                  <a:schemeClr val="tx2"/>
                </a:solidFill>
              </a:rPr>
              <a:t>:  </a:t>
            </a:r>
            <a:r>
              <a:rPr lang="en-GB" sz="2000" b="1" dirty="0">
                <a:solidFill>
                  <a:srgbClr val="FF0000"/>
                </a:solidFill>
              </a:rPr>
              <a:t>Opening</a:t>
            </a:r>
          </a:p>
          <a:p>
            <a:pPr lvl="1"/>
            <a:r>
              <a:rPr lang="en-GB" sz="1800" dirty="0"/>
              <a:t>Intro &amp; goals</a:t>
            </a:r>
          </a:p>
          <a:p>
            <a:pPr lvl="1"/>
            <a:r>
              <a:rPr lang="en-GB" sz="1800" dirty="0"/>
              <a:t>Lattice</a:t>
            </a:r>
          </a:p>
          <a:p>
            <a:pPr marL="0" indent="0">
              <a:buNone/>
            </a:pPr>
            <a:r>
              <a:rPr lang="en-GB" sz="2000" b="1" dirty="0"/>
              <a:t>10/9 Tuesday </a:t>
            </a:r>
            <a:r>
              <a:rPr lang="en-GB" sz="2000" b="1" dirty="0">
                <a:solidFill>
                  <a:srgbClr val="FF0000"/>
                </a:solidFill>
              </a:rPr>
              <a:t>MDI: integration with detector</a:t>
            </a:r>
          </a:p>
          <a:p>
            <a:pPr lvl="1"/>
            <a:r>
              <a:rPr lang="en-GB" sz="1800" dirty="0"/>
              <a:t>FCC-ee Overview</a:t>
            </a:r>
            <a:endParaRPr lang="en-GB" sz="1800"/>
          </a:p>
          <a:p>
            <a:pPr lvl="1"/>
            <a:r>
              <a:rPr lang="en-GB" sz="1800"/>
              <a:t>MDI status</a:t>
            </a:r>
          </a:p>
          <a:p>
            <a:pPr lvl="1"/>
            <a:r>
              <a:rPr lang="en-GB" sz="1800"/>
              <a:t>CLD detector and MDI elements</a:t>
            </a:r>
          </a:p>
          <a:p>
            <a:pPr lvl="1"/>
            <a:r>
              <a:rPr lang="en-GB" sz="1800"/>
              <a:t>IDEA detector </a:t>
            </a:r>
          </a:p>
          <a:p>
            <a:pPr lvl="1"/>
            <a:r>
              <a:rPr lang="en-GB" sz="1800"/>
              <a:t>Experience with DAFNE- CRAB-WAIST scheme</a:t>
            </a:r>
          </a:p>
          <a:p>
            <a:pPr lvl="1"/>
            <a:r>
              <a:rPr lang="en-GB" sz="1800"/>
              <a:t>Luminometer</a:t>
            </a:r>
          </a:p>
          <a:p>
            <a:pPr marL="0" indent="0">
              <a:buNone/>
            </a:pPr>
            <a:r>
              <a:rPr lang="en-GB" sz="2000" b="1"/>
              <a:t>11/9 Wednesday </a:t>
            </a:r>
            <a:r>
              <a:rPr lang="en-GB" sz="2000" b="1">
                <a:solidFill>
                  <a:srgbClr val="FF0000"/>
                </a:solidFill>
              </a:rPr>
              <a:t>Heat load, HOM &amp; integration </a:t>
            </a:r>
          </a:p>
          <a:p>
            <a:pPr lvl="1"/>
            <a:r>
              <a:rPr lang="en-GB" sz="1800"/>
              <a:t>Heat load and HOM analyisis in the MDI area</a:t>
            </a:r>
          </a:p>
          <a:p>
            <a:pPr lvl="1"/>
            <a:r>
              <a:rPr lang="en-GB" sz="1800"/>
              <a:t>Experience with DAFNE crab-waist: integration, assembly</a:t>
            </a:r>
          </a:p>
          <a:p>
            <a:pPr marL="0" indent="0">
              <a:buNone/>
            </a:pPr>
            <a:r>
              <a:rPr lang="en-GB" sz="2000" b="1"/>
              <a:t>12/9 Thursday </a:t>
            </a:r>
            <a:r>
              <a:rPr lang="en-GB" sz="2000" b="1">
                <a:solidFill>
                  <a:srgbClr val="FF0000"/>
                </a:solidFill>
              </a:rPr>
              <a:t>Beam dynamics related to MDI </a:t>
            </a:r>
          </a:p>
          <a:p>
            <a:pPr lvl="1"/>
            <a:r>
              <a:rPr lang="en-GB" sz="1800"/>
              <a:t>Preliminary result of beam loss due to radiative Bhabha using BBBrem+SAD</a:t>
            </a:r>
          </a:p>
          <a:p>
            <a:pPr lvl="1"/>
            <a:r>
              <a:rPr lang="en-GB" sz="1800"/>
              <a:t>Polarization requests on beam controls, etc</a:t>
            </a:r>
          </a:p>
          <a:p>
            <a:pPr lvl="1"/>
            <a:r>
              <a:rPr lang="en-GB" sz="1800"/>
              <a:t>Beam dynamics: vertical emittance blow-up, 3D magnetic field map</a:t>
            </a:r>
          </a:p>
          <a:p>
            <a:pPr marL="0" indent="0">
              <a:buNone/>
            </a:pPr>
            <a:r>
              <a:rPr lang="en-GB" sz="2000" b="1"/>
              <a:t>13/9 Friday  </a:t>
            </a:r>
            <a:r>
              <a:rPr lang="en-GB" sz="2000" b="1">
                <a:solidFill>
                  <a:srgbClr val="FF0000"/>
                </a:solidFill>
              </a:rPr>
              <a:t>Mechanical stabilization and alignment </a:t>
            </a:r>
          </a:p>
          <a:p>
            <a:pPr lvl="1"/>
            <a:r>
              <a:rPr lang="en-GB" sz="1800"/>
              <a:t>presentations by CERN and LAPP groups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75F203-F9E6-7249-B9B9-1C185A5C7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GB"/>
              <a:t>CERN, 9/9/19</a:t>
            </a:r>
          </a:p>
        </p:txBody>
      </p:sp>
    </p:spTree>
    <p:extLst>
      <p:ext uri="{BB962C8B-B14F-4D97-AF65-F5344CB8AC3E}">
        <p14:creationId xmlns:p14="http://schemas.microsoft.com/office/powerpoint/2010/main" val="298147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4FCDF-9802-3A4D-8C76-1A07EC6BF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9456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Highlights of the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BE2B0-0148-0347-9EE2-F7C914CDA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08" y="1189847"/>
            <a:ext cx="10515600" cy="55057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/>
              <a:t>16/9 Monday</a:t>
            </a:r>
            <a:r>
              <a:rPr lang="en-GB" sz="2000" b="1" dirty="0">
                <a:solidFill>
                  <a:schemeClr val="tx2"/>
                </a:solidFill>
              </a:rPr>
              <a:t> </a:t>
            </a:r>
          </a:p>
          <a:p>
            <a:pPr lvl="1"/>
            <a:r>
              <a:rPr lang="en-GB" sz="1800" b="1" dirty="0"/>
              <a:t>discussion / working session</a:t>
            </a:r>
          </a:p>
          <a:p>
            <a:pPr marL="0" indent="0">
              <a:buNone/>
            </a:pPr>
            <a:r>
              <a:rPr lang="en-GB" sz="2000" b="1" dirty="0"/>
              <a:t>17/9 Tuesday  </a:t>
            </a:r>
            <a:r>
              <a:rPr lang="en-GB" sz="2000" b="1" dirty="0">
                <a:solidFill>
                  <a:srgbClr val="FF0000"/>
                </a:solidFill>
              </a:rPr>
              <a:t>IR magnets &amp; SR </a:t>
            </a:r>
          </a:p>
          <a:p>
            <a:pPr lvl="1"/>
            <a:r>
              <a:rPr lang="en-GB" sz="1600" dirty="0"/>
              <a:t>SuperKEKB superconduction magnet quench </a:t>
            </a:r>
          </a:p>
          <a:p>
            <a:pPr lvl="1"/>
            <a:r>
              <a:rPr lang="en-GB" sz="1600" dirty="0"/>
              <a:t>Recent developments in direct wind IR magnet production at BNL</a:t>
            </a:r>
          </a:p>
          <a:p>
            <a:pPr lvl="1"/>
            <a:r>
              <a:rPr lang="en-GB" sz="1600" dirty="0"/>
              <a:t>CCT design for IR final focus quad</a:t>
            </a:r>
          </a:p>
          <a:p>
            <a:pPr lvl="1"/>
            <a:r>
              <a:rPr lang="en-GB" sz="1600" dirty="0"/>
              <a:t>SR backgrounds with smaller central beam pipe </a:t>
            </a:r>
          </a:p>
          <a:p>
            <a:pPr lvl="1"/>
            <a:r>
              <a:rPr lang="en-GB" sz="1600" dirty="0"/>
              <a:t>SR from SYNRAD+</a:t>
            </a:r>
          </a:p>
          <a:p>
            <a:pPr lvl="1"/>
            <a:r>
              <a:rPr lang="en-GB" sz="1600" dirty="0"/>
              <a:t>SR with MDISim</a:t>
            </a:r>
          </a:p>
          <a:p>
            <a:pPr marL="0" indent="0">
              <a:buNone/>
            </a:pPr>
            <a:r>
              <a:rPr lang="en-GB" sz="2000" b="1"/>
              <a:t>18/9 Wednesday </a:t>
            </a:r>
            <a:r>
              <a:rPr lang="en-GB" sz="2000" b="1">
                <a:solidFill>
                  <a:srgbClr val="FF0000"/>
                </a:solidFill>
              </a:rPr>
              <a:t>IR Beam Losses and MDI software</a:t>
            </a:r>
          </a:p>
          <a:p>
            <a:pPr lvl="1"/>
            <a:r>
              <a:rPr lang="en-GB" sz="1600"/>
              <a:t>Beam backgrounds and IR losses</a:t>
            </a:r>
          </a:p>
          <a:p>
            <a:pPr lvl="1"/>
            <a:r>
              <a:rPr lang="en-GB" sz="1600"/>
              <a:t>Particle tracking for IR beam losses studies: first results for Coulomb scattering </a:t>
            </a:r>
          </a:p>
          <a:p>
            <a:pPr lvl="1"/>
            <a:r>
              <a:rPr lang="en-GB" sz="1600"/>
              <a:t>MDI software tools for FCC study</a:t>
            </a:r>
          </a:p>
          <a:p>
            <a:pPr marL="0" indent="0">
              <a:buNone/>
            </a:pPr>
            <a:r>
              <a:rPr lang="en-GB" sz="2000" b="1"/>
              <a:t>19/9 Thursday </a:t>
            </a:r>
            <a:r>
              <a:rPr lang="en-GB" sz="2000" b="1">
                <a:solidFill>
                  <a:srgbClr val="FF0000"/>
                </a:solidFill>
              </a:rPr>
              <a:t>Discussion in preparation for summary</a:t>
            </a:r>
          </a:p>
          <a:p>
            <a:pPr marL="0" indent="0">
              <a:buNone/>
            </a:pPr>
            <a:endParaRPr lang="en-GB" sz="2000" b="1"/>
          </a:p>
          <a:p>
            <a:pPr marL="0" indent="0">
              <a:buNone/>
            </a:pPr>
            <a:r>
              <a:rPr lang="en-GB" sz="2000" b="1"/>
              <a:t>20/9 Friday </a:t>
            </a:r>
            <a:r>
              <a:rPr lang="en-GB" sz="2000" b="1">
                <a:solidFill>
                  <a:srgbClr val="FF0000"/>
                </a:solidFill>
              </a:rPr>
              <a:t>Workshop Summary </a:t>
            </a:r>
            <a:endParaRPr lang="en-GB" sz="200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DC6FB3-56F5-AF40-8AF1-4AEB62B44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</p:spTree>
    <p:extLst>
      <p:ext uri="{BB962C8B-B14F-4D97-AF65-F5344CB8AC3E}">
        <p14:creationId xmlns:p14="http://schemas.microsoft.com/office/powerpoint/2010/main" val="2294050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F0099-652F-4C45-92EC-6F9C8FFFE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Topics to be addressed &amp;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0AFC8-422C-524D-987F-07459A74D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288" y="2263039"/>
            <a:ext cx="11070955" cy="43857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200" b="1" dirty="0" err="1"/>
              <a:t>Present</a:t>
            </a:r>
            <a:r>
              <a:rPr lang="it-IT" sz="2200" b="1" dirty="0"/>
              <a:t> </a:t>
            </a:r>
            <a:r>
              <a:rPr lang="it-IT" sz="2200" b="1" dirty="0" err="1"/>
              <a:t>optics</a:t>
            </a:r>
            <a:r>
              <a:rPr lang="it-IT" sz="2200" b="1" dirty="0"/>
              <a:t> and </a:t>
            </a:r>
            <a:r>
              <a:rPr lang="it-IT" sz="2200" b="1" dirty="0" err="1"/>
              <a:t>beam</a:t>
            </a:r>
            <a:r>
              <a:rPr lang="it-IT" sz="2200" b="1" dirty="0"/>
              <a:t> </a:t>
            </a:r>
            <a:r>
              <a:rPr lang="it-IT" sz="2200" b="1" dirty="0" err="1"/>
              <a:t>dynamics</a:t>
            </a:r>
            <a:r>
              <a:rPr lang="it-IT" sz="2200" b="1" dirty="0"/>
              <a:t> </a:t>
            </a:r>
            <a:r>
              <a:rPr lang="it-IT" sz="2200" b="1" dirty="0" err="1"/>
              <a:t>studies</a:t>
            </a:r>
            <a:r>
              <a:rPr lang="it-IT" sz="2200" b="1" dirty="0"/>
              <a:t> </a:t>
            </a:r>
            <a:r>
              <a:rPr lang="it-IT" sz="2200" b="1" dirty="0" err="1"/>
              <a:t>will</a:t>
            </a:r>
            <a:r>
              <a:rPr lang="it-IT" sz="2200" b="1" dirty="0"/>
              <a:t> be </a:t>
            </a:r>
            <a:r>
              <a:rPr lang="it-IT" sz="2200" b="1" dirty="0" err="1"/>
              <a:t>discussed</a:t>
            </a:r>
            <a:r>
              <a:rPr lang="it-IT" sz="2200" b="1" dirty="0"/>
              <a:t> with the goal of </a:t>
            </a:r>
            <a:r>
              <a:rPr lang="it-IT" sz="2200" b="1" dirty="0" err="1"/>
              <a:t>reviewing</a:t>
            </a:r>
            <a:r>
              <a:rPr lang="it-IT" sz="2200" b="1" dirty="0"/>
              <a:t> and, </a:t>
            </a:r>
            <a:r>
              <a:rPr lang="it-IT" sz="2200" b="1" dirty="0" err="1"/>
              <a:t>if</a:t>
            </a:r>
            <a:r>
              <a:rPr lang="it-IT" sz="2200" b="1" dirty="0"/>
              <a:t> </a:t>
            </a:r>
            <a:r>
              <a:rPr lang="it-IT" sz="2200" b="1" dirty="0" err="1"/>
              <a:t>necessary</a:t>
            </a:r>
            <a:r>
              <a:rPr lang="it-IT" sz="2200" b="1" dirty="0"/>
              <a:t>, </a:t>
            </a:r>
            <a:r>
              <a:rPr lang="it-IT" sz="2200" b="1" dirty="0" err="1"/>
              <a:t>improving</a:t>
            </a:r>
            <a:r>
              <a:rPr lang="it-IT" sz="2200" b="1" dirty="0"/>
              <a:t>  the design and </a:t>
            </a:r>
            <a:r>
              <a:rPr lang="it-IT" sz="2200" b="1" dirty="0" err="1"/>
              <a:t>progressing</a:t>
            </a:r>
            <a:r>
              <a:rPr lang="it-IT" sz="2200" b="1" dirty="0"/>
              <a:t> with more and more </a:t>
            </a:r>
            <a:r>
              <a:rPr lang="it-IT" sz="2200" b="1" dirty="0" err="1"/>
              <a:t>realistic</a:t>
            </a:r>
            <a:r>
              <a:rPr lang="it-IT" sz="2200" b="1" dirty="0"/>
              <a:t> </a:t>
            </a:r>
            <a:r>
              <a:rPr lang="it-IT" sz="2200" b="1" dirty="0" err="1"/>
              <a:t>simulations</a:t>
            </a:r>
            <a:r>
              <a:rPr lang="it-IT" sz="2200" b="1" dirty="0"/>
              <a:t>.</a:t>
            </a:r>
            <a:r>
              <a:rPr lang="it-IT" sz="2400" b="1" dirty="0"/>
              <a:t> </a:t>
            </a:r>
          </a:p>
          <a:p>
            <a:pPr marL="0" indent="0">
              <a:buNone/>
            </a:pPr>
            <a:r>
              <a:rPr lang="it-IT" sz="2400" b="1" dirty="0" err="1"/>
              <a:t>During</a:t>
            </a:r>
            <a:r>
              <a:rPr lang="it-IT" sz="2400" b="1" dirty="0"/>
              <a:t> the </a:t>
            </a:r>
            <a:r>
              <a:rPr lang="it-IT" sz="2400" b="1" dirty="0" err="1"/>
              <a:t>event</a:t>
            </a:r>
            <a:r>
              <a:rPr lang="it-IT" sz="2400" b="1" dirty="0"/>
              <a:t> the </a:t>
            </a:r>
            <a:r>
              <a:rPr lang="it-IT" sz="2400" b="1" dirty="0" err="1"/>
              <a:t>following</a:t>
            </a:r>
            <a:r>
              <a:rPr lang="it-IT" sz="2400" b="1" dirty="0"/>
              <a:t> </a:t>
            </a:r>
            <a:r>
              <a:rPr lang="it-IT" sz="2400" b="1" dirty="0" err="1"/>
              <a:t>topics</a:t>
            </a:r>
            <a:r>
              <a:rPr lang="it-IT" sz="2400" b="1" dirty="0"/>
              <a:t> </a:t>
            </a:r>
            <a:r>
              <a:rPr lang="it-IT" sz="2400" b="1" dirty="0" err="1"/>
              <a:t>will</a:t>
            </a:r>
            <a:r>
              <a:rPr lang="it-IT" sz="2400" b="1" dirty="0"/>
              <a:t> be </a:t>
            </a:r>
            <a:r>
              <a:rPr lang="it-IT" sz="2400" b="1" dirty="0" err="1"/>
              <a:t>addressed</a:t>
            </a:r>
            <a:r>
              <a:rPr lang="it-IT" sz="2400" b="1" dirty="0"/>
              <a:t>:</a:t>
            </a:r>
          </a:p>
          <a:p>
            <a:pPr lvl="1"/>
            <a:r>
              <a:rPr lang="it-IT" sz="1800" b="1" dirty="0" err="1">
                <a:solidFill>
                  <a:srgbClr val="0432FF"/>
                </a:solidFill>
              </a:rPr>
              <a:t>Mechanical</a:t>
            </a:r>
            <a:r>
              <a:rPr lang="it-IT" sz="1800" b="1" dirty="0">
                <a:solidFill>
                  <a:srgbClr val="0432FF"/>
                </a:solidFill>
              </a:rPr>
              <a:t> </a:t>
            </a:r>
            <a:r>
              <a:rPr lang="it-IT" sz="1800" b="1" dirty="0" err="1">
                <a:solidFill>
                  <a:srgbClr val="0432FF"/>
                </a:solidFill>
              </a:rPr>
              <a:t>integration</a:t>
            </a:r>
            <a:r>
              <a:rPr lang="it-IT" sz="1800" b="1" dirty="0">
                <a:solidFill>
                  <a:srgbClr val="0432FF"/>
                </a:solidFill>
              </a:rPr>
              <a:t> of the baseline design</a:t>
            </a:r>
          </a:p>
          <a:p>
            <a:pPr lvl="1"/>
            <a:r>
              <a:rPr lang="it-IT" sz="1800" b="1" dirty="0" err="1">
                <a:solidFill>
                  <a:srgbClr val="0432FF"/>
                </a:solidFill>
              </a:rPr>
              <a:t>Mechanical</a:t>
            </a:r>
            <a:r>
              <a:rPr lang="it-IT" sz="1800" b="1" dirty="0">
                <a:solidFill>
                  <a:srgbClr val="0432FF"/>
                </a:solidFill>
              </a:rPr>
              <a:t> </a:t>
            </a:r>
            <a:r>
              <a:rPr lang="it-IT" sz="1800" b="1" dirty="0" err="1">
                <a:solidFill>
                  <a:srgbClr val="0432FF"/>
                </a:solidFill>
              </a:rPr>
              <a:t>stabilization</a:t>
            </a:r>
            <a:r>
              <a:rPr lang="it-IT" sz="1800" b="1" dirty="0">
                <a:solidFill>
                  <a:srgbClr val="0432FF"/>
                </a:solidFill>
              </a:rPr>
              <a:t> and </a:t>
            </a:r>
            <a:r>
              <a:rPr lang="it-IT" sz="1800" b="1" dirty="0" err="1">
                <a:solidFill>
                  <a:srgbClr val="0432FF"/>
                </a:solidFill>
              </a:rPr>
              <a:t>alignment</a:t>
            </a:r>
            <a:endParaRPr lang="it-IT" sz="1800" b="1" dirty="0">
              <a:solidFill>
                <a:srgbClr val="0432FF"/>
              </a:solidFill>
            </a:endParaRPr>
          </a:p>
          <a:p>
            <a:pPr lvl="1"/>
            <a:r>
              <a:rPr lang="it-IT" sz="1800" b="1" dirty="0">
                <a:solidFill>
                  <a:srgbClr val="0432FF"/>
                </a:solidFill>
              </a:rPr>
              <a:t>Assembly </a:t>
            </a:r>
            <a:r>
              <a:rPr lang="it-IT" sz="1800" b="1" dirty="0" err="1">
                <a:solidFill>
                  <a:srgbClr val="0432FF"/>
                </a:solidFill>
              </a:rPr>
              <a:t>concept</a:t>
            </a:r>
            <a:endParaRPr lang="it-IT" sz="1800" b="1" dirty="0">
              <a:solidFill>
                <a:srgbClr val="0432FF"/>
              </a:solidFill>
            </a:endParaRPr>
          </a:p>
          <a:p>
            <a:pPr lvl="1"/>
            <a:r>
              <a:rPr lang="it-IT" sz="1800" b="1" dirty="0" err="1">
                <a:solidFill>
                  <a:srgbClr val="0432FF"/>
                </a:solidFill>
              </a:rPr>
              <a:t>Heat</a:t>
            </a:r>
            <a:r>
              <a:rPr lang="it-IT" sz="1800" b="1" dirty="0">
                <a:solidFill>
                  <a:srgbClr val="0432FF"/>
                </a:solidFill>
              </a:rPr>
              <a:t> </a:t>
            </a:r>
            <a:r>
              <a:rPr lang="it-IT" sz="1800" b="1" dirty="0" err="1">
                <a:solidFill>
                  <a:srgbClr val="0432FF"/>
                </a:solidFill>
              </a:rPr>
              <a:t>load</a:t>
            </a:r>
            <a:r>
              <a:rPr lang="it-IT" sz="1800" b="1" dirty="0">
                <a:solidFill>
                  <a:srgbClr val="0432FF"/>
                </a:solidFill>
              </a:rPr>
              <a:t> </a:t>
            </a:r>
            <a:r>
              <a:rPr lang="it-IT" sz="1800" b="1" dirty="0" err="1">
                <a:solidFill>
                  <a:srgbClr val="0432FF"/>
                </a:solidFill>
              </a:rPr>
              <a:t>evaluation</a:t>
            </a:r>
            <a:r>
              <a:rPr lang="it-IT" sz="1800" b="1" dirty="0">
                <a:solidFill>
                  <a:srgbClr val="0432FF"/>
                </a:solidFill>
              </a:rPr>
              <a:t> with  HOM </a:t>
            </a:r>
            <a:r>
              <a:rPr lang="it-IT" sz="1800" b="1" dirty="0" err="1">
                <a:solidFill>
                  <a:srgbClr val="0432FF"/>
                </a:solidFill>
              </a:rPr>
              <a:t>analysis</a:t>
            </a:r>
            <a:r>
              <a:rPr lang="it-IT" sz="1800" b="1" dirty="0">
                <a:solidFill>
                  <a:srgbClr val="0432FF"/>
                </a:solidFill>
              </a:rPr>
              <a:t> in the MDI area</a:t>
            </a:r>
          </a:p>
          <a:p>
            <a:pPr lvl="1"/>
            <a:r>
              <a:rPr lang="it-IT" sz="1800" b="1" dirty="0" err="1">
                <a:solidFill>
                  <a:srgbClr val="0432FF"/>
                </a:solidFill>
              </a:rPr>
              <a:t>Final</a:t>
            </a:r>
            <a:r>
              <a:rPr lang="it-IT" sz="1800" b="1" dirty="0">
                <a:solidFill>
                  <a:srgbClr val="0432FF"/>
                </a:solidFill>
              </a:rPr>
              <a:t> Focus quadrupole design</a:t>
            </a:r>
          </a:p>
          <a:p>
            <a:pPr lvl="1"/>
            <a:r>
              <a:rPr lang="it-IT" sz="1800" b="1" dirty="0">
                <a:solidFill>
                  <a:srgbClr val="0432FF"/>
                </a:solidFill>
              </a:rPr>
              <a:t>Present baseline IR </a:t>
            </a:r>
            <a:r>
              <a:rPr lang="it-IT" sz="1800" b="1" dirty="0" err="1">
                <a:solidFill>
                  <a:srgbClr val="0432FF"/>
                </a:solidFill>
              </a:rPr>
              <a:t>optics</a:t>
            </a:r>
            <a:r>
              <a:rPr lang="it-IT" sz="1800" b="1" dirty="0">
                <a:solidFill>
                  <a:srgbClr val="0432FF"/>
                </a:solidFill>
              </a:rPr>
              <a:t> and with 4 </a:t>
            </a:r>
            <a:r>
              <a:rPr lang="it-IT" sz="1800" b="1" dirty="0" err="1">
                <a:solidFill>
                  <a:srgbClr val="0432FF"/>
                </a:solidFill>
              </a:rPr>
              <a:t>IPs</a:t>
            </a:r>
            <a:endParaRPr lang="it-IT" sz="1800" b="1" dirty="0">
              <a:solidFill>
                <a:srgbClr val="0432FF"/>
              </a:solidFill>
            </a:endParaRPr>
          </a:p>
          <a:p>
            <a:pPr lvl="1"/>
            <a:r>
              <a:rPr lang="it-IT" sz="1800" b="1" dirty="0">
                <a:solidFill>
                  <a:srgbClr val="0432FF"/>
                </a:solidFill>
              </a:rPr>
              <a:t>IR layout </a:t>
            </a:r>
          </a:p>
          <a:p>
            <a:pPr lvl="1"/>
            <a:r>
              <a:rPr lang="it-IT" sz="1800" b="1" dirty="0" err="1">
                <a:solidFill>
                  <a:srgbClr val="0432FF"/>
                </a:solidFill>
              </a:rPr>
              <a:t>Synchrotron</a:t>
            </a:r>
            <a:r>
              <a:rPr lang="it-IT" sz="1800" b="1" dirty="0">
                <a:solidFill>
                  <a:srgbClr val="0432FF"/>
                </a:solidFill>
              </a:rPr>
              <a:t> </a:t>
            </a:r>
            <a:r>
              <a:rPr lang="it-IT" sz="1800" b="1" dirty="0" err="1">
                <a:solidFill>
                  <a:srgbClr val="0432FF"/>
                </a:solidFill>
              </a:rPr>
              <a:t>Radiation</a:t>
            </a:r>
            <a:r>
              <a:rPr lang="it-IT" sz="1800" b="1" dirty="0">
                <a:solidFill>
                  <a:srgbClr val="0432FF"/>
                </a:solidFill>
              </a:rPr>
              <a:t> in the MDI area: </a:t>
            </a:r>
            <a:r>
              <a:rPr lang="it-IT" sz="1800" b="1" dirty="0" err="1">
                <a:solidFill>
                  <a:srgbClr val="0432FF"/>
                </a:solidFill>
              </a:rPr>
              <a:t>characterization</a:t>
            </a:r>
            <a:r>
              <a:rPr lang="it-IT" sz="1800" b="1" dirty="0">
                <a:solidFill>
                  <a:srgbClr val="0432FF"/>
                </a:solidFill>
              </a:rPr>
              <a:t>, impact on detectors  and </a:t>
            </a:r>
            <a:r>
              <a:rPr lang="it-IT" sz="1800" b="1" dirty="0" err="1">
                <a:solidFill>
                  <a:srgbClr val="0432FF"/>
                </a:solidFill>
              </a:rPr>
              <a:t>mitigation</a:t>
            </a:r>
            <a:endParaRPr lang="it-IT" sz="1800" b="1" dirty="0">
              <a:solidFill>
                <a:srgbClr val="0432FF"/>
              </a:solidFill>
            </a:endParaRPr>
          </a:p>
          <a:p>
            <a:pPr lvl="1"/>
            <a:r>
              <a:rPr lang="it-IT" sz="1800" b="1" dirty="0" err="1">
                <a:solidFill>
                  <a:srgbClr val="0432FF"/>
                </a:solidFill>
              </a:rPr>
              <a:t>Beam</a:t>
            </a:r>
            <a:r>
              <a:rPr lang="it-IT" sz="1800" b="1" dirty="0">
                <a:solidFill>
                  <a:srgbClr val="0432FF"/>
                </a:solidFill>
              </a:rPr>
              <a:t> </a:t>
            </a:r>
            <a:r>
              <a:rPr lang="it-IT" sz="1800" b="1" dirty="0" err="1">
                <a:solidFill>
                  <a:srgbClr val="0432FF"/>
                </a:solidFill>
              </a:rPr>
              <a:t>dynamics</a:t>
            </a:r>
            <a:r>
              <a:rPr lang="it-IT" sz="1800" b="1" dirty="0">
                <a:solidFill>
                  <a:srgbClr val="0432FF"/>
                </a:solidFill>
              </a:rPr>
              <a:t> </a:t>
            </a:r>
            <a:r>
              <a:rPr lang="it-IT" sz="1800" b="1" dirty="0" err="1">
                <a:solidFill>
                  <a:srgbClr val="0432FF"/>
                </a:solidFill>
              </a:rPr>
              <a:t>studies</a:t>
            </a:r>
            <a:r>
              <a:rPr lang="it-IT" sz="1800" b="1" dirty="0">
                <a:solidFill>
                  <a:srgbClr val="0432FF"/>
                </a:solidFill>
              </a:rPr>
              <a:t>, </a:t>
            </a:r>
            <a:r>
              <a:rPr lang="it-IT" sz="1800" b="1" dirty="0" err="1">
                <a:solidFill>
                  <a:srgbClr val="0432FF"/>
                </a:solidFill>
              </a:rPr>
              <a:t>including</a:t>
            </a:r>
            <a:r>
              <a:rPr lang="it-IT" sz="1800" b="1" dirty="0">
                <a:solidFill>
                  <a:srgbClr val="0432FF"/>
                </a:solidFill>
              </a:rPr>
              <a:t>  </a:t>
            </a:r>
            <a:r>
              <a:rPr lang="it-IT" sz="1800" b="1" dirty="0" err="1">
                <a:solidFill>
                  <a:srgbClr val="0432FF"/>
                </a:solidFill>
              </a:rPr>
              <a:t>beam</a:t>
            </a:r>
            <a:r>
              <a:rPr lang="it-IT" sz="1800" b="1" dirty="0">
                <a:solidFill>
                  <a:srgbClr val="0432FF"/>
                </a:solidFill>
              </a:rPr>
              <a:t> backgrounds </a:t>
            </a:r>
          </a:p>
          <a:p>
            <a:pPr lvl="1"/>
            <a:r>
              <a:rPr lang="it-IT" sz="1800" b="1" dirty="0" err="1">
                <a:solidFill>
                  <a:srgbClr val="0432FF"/>
                </a:solidFill>
              </a:rPr>
              <a:t>Luminosity</a:t>
            </a:r>
            <a:r>
              <a:rPr lang="it-IT" sz="1800" b="1" dirty="0">
                <a:solidFill>
                  <a:srgbClr val="0432FF"/>
                </a:solidFill>
              </a:rPr>
              <a:t> </a:t>
            </a:r>
            <a:r>
              <a:rPr lang="it-IT" sz="1800" b="1" dirty="0" err="1">
                <a:solidFill>
                  <a:srgbClr val="0432FF"/>
                </a:solidFill>
              </a:rPr>
              <a:t>measurement</a:t>
            </a:r>
            <a:r>
              <a:rPr lang="it-IT" sz="1800" b="1" dirty="0">
                <a:solidFill>
                  <a:srgbClr val="0432FF"/>
                </a:solidFill>
              </a:rPr>
              <a:t>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8D904A-C29F-8E43-BD39-1E0E70814632}"/>
              </a:ext>
            </a:extLst>
          </p:cNvPr>
          <p:cNvSpPr/>
          <p:nvPr/>
        </p:nvSpPr>
        <p:spPr>
          <a:xfrm>
            <a:off x="413289" y="1007075"/>
            <a:ext cx="107764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1000"/>
              </a:spcBef>
            </a:pPr>
            <a:r>
              <a:rPr lang="it-IT" sz="2200" b="1" dirty="0">
                <a:solidFill>
                  <a:prstClr val="black"/>
                </a:solidFill>
              </a:rPr>
              <a:t>The goal of </a:t>
            </a:r>
            <a:r>
              <a:rPr lang="it-IT" sz="2200" b="1" dirty="0" err="1">
                <a:solidFill>
                  <a:prstClr val="black"/>
                </a:solidFill>
              </a:rPr>
              <a:t>this</a:t>
            </a:r>
            <a:r>
              <a:rPr lang="it-IT" sz="2200" b="1" dirty="0">
                <a:solidFill>
                  <a:prstClr val="black"/>
                </a:solidFill>
              </a:rPr>
              <a:t> </a:t>
            </a:r>
            <a:r>
              <a:rPr lang="it-IT" sz="2200" b="1" dirty="0" err="1">
                <a:solidFill>
                  <a:prstClr val="black"/>
                </a:solidFill>
              </a:rPr>
              <a:t>working</a:t>
            </a:r>
            <a:r>
              <a:rPr lang="it-IT" sz="2200" b="1" dirty="0">
                <a:solidFill>
                  <a:prstClr val="black"/>
                </a:solidFill>
              </a:rPr>
              <a:t> meeting by the core MDI team </a:t>
            </a:r>
            <a:r>
              <a:rPr lang="it-IT" sz="2200" b="1" dirty="0" err="1">
                <a:solidFill>
                  <a:prstClr val="black"/>
                </a:solidFill>
              </a:rPr>
              <a:t>is</a:t>
            </a:r>
            <a:r>
              <a:rPr lang="it-IT" sz="2200" b="1" dirty="0">
                <a:solidFill>
                  <a:prstClr val="black"/>
                </a:solidFill>
              </a:rPr>
              <a:t> to progress on the </a:t>
            </a:r>
            <a:r>
              <a:rPr lang="it-IT" sz="2200" b="1" dirty="0" err="1">
                <a:solidFill>
                  <a:prstClr val="black"/>
                </a:solidFill>
              </a:rPr>
              <a:t>mechanical</a:t>
            </a:r>
            <a:r>
              <a:rPr lang="it-IT" sz="2200" b="1" dirty="0">
                <a:solidFill>
                  <a:prstClr val="black"/>
                </a:solidFill>
              </a:rPr>
              <a:t> design and </a:t>
            </a:r>
            <a:r>
              <a:rPr lang="it-IT" sz="2200" b="1" dirty="0" err="1">
                <a:solidFill>
                  <a:prstClr val="black"/>
                </a:solidFill>
              </a:rPr>
              <a:t>integration</a:t>
            </a:r>
            <a:r>
              <a:rPr lang="it-IT" sz="2200" b="1" dirty="0">
                <a:solidFill>
                  <a:prstClr val="black"/>
                </a:solidFill>
              </a:rPr>
              <a:t> of the </a:t>
            </a:r>
            <a:r>
              <a:rPr lang="it-IT" sz="2200" b="1" dirty="0" err="1">
                <a:solidFill>
                  <a:prstClr val="black"/>
                </a:solidFill>
              </a:rPr>
              <a:t>interaction</a:t>
            </a:r>
            <a:r>
              <a:rPr lang="it-IT" sz="2200" b="1" dirty="0">
                <a:solidFill>
                  <a:prstClr val="black"/>
                </a:solidFill>
              </a:rPr>
              <a:t> </a:t>
            </a:r>
            <a:r>
              <a:rPr lang="it-IT" sz="2200" b="1" dirty="0" err="1">
                <a:solidFill>
                  <a:prstClr val="black"/>
                </a:solidFill>
              </a:rPr>
              <a:t>region</a:t>
            </a:r>
            <a:r>
              <a:rPr lang="it-IT" sz="2200" b="1" dirty="0">
                <a:solidFill>
                  <a:prstClr val="black"/>
                </a:solidFill>
              </a:rPr>
              <a:t> layout </a:t>
            </a:r>
            <a:r>
              <a:rPr lang="it-IT" sz="2200" b="1" dirty="0" err="1">
                <a:solidFill>
                  <a:prstClr val="black"/>
                </a:solidFill>
              </a:rPr>
              <a:t>including</a:t>
            </a:r>
            <a:r>
              <a:rPr lang="it-IT" sz="2200" b="1" dirty="0">
                <a:solidFill>
                  <a:prstClr val="black"/>
                </a:solidFill>
              </a:rPr>
              <a:t> the MDI area, </a:t>
            </a:r>
            <a:r>
              <a:rPr lang="it-IT" sz="2200" b="1" dirty="0" err="1">
                <a:solidFill>
                  <a:prstClr val="black"/>
                </a:solidFill>
              </a:rPr>
              <a:t>as</a:t>
            </a:r>
            <a:r>
              <a:rPr lang="it-IT" sz="2200" b="1" dirty="0">
                <a:solidFill>
                  <a:prstClr val="black"/>
                </a:solidFill>
              </a:rPr>
              <a:t> a </a:t>
            </a:r>
            <a:r>
              <a:rPr lang="it-IT" sz="2200" b="1" dirty="0" err="1">
                <a:solidFill>
                  <a:prstClr val="black"/>
                </a:solidFill>
              </a:rPr>
              <a:t>natural</a:t>
            </a:r>
            <a:r>
              <a:rPr lang="it-IT" sz="2200" b="1" dirty="0">
                <a:solidFill>
                  <a:prstClr val="black"/>
                </a:solidFill>
              </a:rPr>
              <a:t> </a:t>
            </a:r>
            <a:r>
              <a:rPr lang="it-IT" sz="2200" b="1" dirty="0" err="1">
                <a:solidFill>
                  <a:prstClr val="black"/>
                </a:solidFill>
              </a:rPr>
              <a:t>follow</a:t>
            </a:r>
            <a:r>
              <a:rPr lang="it-IT" sz="2200" b="1" dirty="0">
                <a:solidFill>
                  <a:prstClr val="black"/>
                </a:solidFill>
              </a:rPr>
              <a:t> up to the </a:t>
            </a:r>
            <a:r>
              <a:rPr lang="it-IT" sz="2200" b="1" dirty="0" err="1">
                <a:solidFill>
                  <a:prstClr val="black"/>
                </a:solidFill>
              </a:rPr>
              <a:t>conceptual</a:t>
            </a:r>
            <a:r>
              <a:rPr lang="it-IT" sz="2200" b="1" dirty="0">
                <a:solidFill>
                  <a:prstClr val="black"/>
                </a:solidFill>
              </a:rPr>
              <a:t> design </a:t>
            </a:r>
            <a:r>
              <a:rPr lang="it-IT" sz="2200" b="1" dirty="0" err="1">
                <a:solidFill>
                  <a:prstClr val="black"/>
                </a:solidFill>
              </a:rPr>
              <a:t>phase</a:t>
            </a:r>
            <a:r>
              <a:rPr lang="it-IT" sz="2200" b="1" dirty="0">
                <a:solidFill>
                  <a:prstClr val="black"/>
                </a:solidFill>
              </a:rPr>
              <a:t>. </a:t>
            </a:r>
            <a:r>
              <a:rPr lang="it-IT" sz="2200" dirty="0">
                <a:solidFill>
                  <a:prstClr val="black"/>
                </a:solidFill>
              </a:rPr>
              <a:t> 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97B6C-3CA4-AF4C-81FF-B69930B1D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</p:spTree>
    <p:extLst>
      <p:ext uri="{BB962C8B-B14F-4D97-AF65-F5344CB8AC3E}">
        <p14:creationId xmlns:p14="http://schemas.microsoft.com/office/powerpoint/2010/main" val="894346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E5A19-3D20-A340-896D-5C26AFC14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Systems that influence the MDI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7D1DE-D387-BF45-8C21-F740A30C3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50068"/>
            <a:ext cx="11121189" cy="4906282"/>
          </a:xfrm>
        </p:spPr>
        <p:txBody>
          <a:bodyPr/>
          <a:lstStyle/>
          <a:p>
            <a:r>
              <a:rPr lang="it-IT" b="1"/>
              <a:t>Magnets</a:t>
            </a:r>
            <a:r>
              <a:rPr lang="it-IT"/>
              <a:t>: FF quads, solenoids, correctors </a:t>
            </a:r>
          </a:p>
          <a:p>
            <a:r>
              <a:rPr lang="it-IT" b="1"/>
              <a:t>Cryogenic system </a:t>
            </a:r>
            <a:r>
              <a:rPr lang="it-IT"/>
              <a:t>for the cryostat, one from each side of the IP</a:t>
            </a:r>
          </a:p>
          <a:p>
            <a:r>
              <a:rPr lang="it-IT" b="1"/>
              <a:t>Cooling system</a:t>
            </a:r>
            <a:r>
              <a:rPr lang="it-IT"/>
              <a:t>: central Be pipe, Y-chamber, SR masks, HOM absorbers </a:t>
            </a:r>
          </a:p>
          <a:p>
            <a:r>
              <a:rPr lang="it-IT" b="1"/>
              <a:t>Vacuum system</a:t>
            </a:r>
            <a:r>
              <a:rPr lang="it-IT"/>
              <a:t>: vacuum pumps, beampipe, SR masks</a:t>
            </a:r>
          </a:p>
          <a:p>
            <a:r>
              <a:rPr lang="it-IT" b="1"/>
              <a:t>Detector equipment: </a:t>
            </a:r>
            <a:r>
              <a:rPr lang="it-IT"/>
              <a:t>luminometer, cables, ....</a:t>
            </a:r>
          </a:p>
          <a:p>
            <a:r>
              <a:rPr lang="it-IT" b="1"/>
              <a:t>Beam diagnostics </a:t>
            </a:r>
            <a:r>
              <a:rPr lang="it-IT"/>
              <a:t>(BPM, fast lumi monitor?, Beamstrahlung monitor?,..)</a:t>
            </a:r>
          </a:p>
          <a:p>
            <a:r>
              <a:rPr lang="it-IT" b="1"/>
              <a:t>Mechanical design for integration</a:t>
            </a:r>
          </a:p>
          <a:p>
            <a:r>
              <a:rPr lang="it-IT" b="1"/>
              <a:t>Mechanical tolerances and stabilization</a:t>
            </a:r>
          </a:p>
          <a:p>
            <a:pPr marL="0" indent="0">
              <a:buNone/>
            </a:pPr>
            <a:r>
              <a:rPr lang="it-IT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B43F37-3D2B-8A49-A897-84D30EC7C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</p:spTree>
    <p:extLst>
      <p:ext uri="{BB962C8B-B14F-4D97-AF65-F5344CB8AC3E}">
        <p14:creationId xmlns:p14="http://schemas.microsoft.com/office/powerpoint/2010/main" val="1470648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A0F97-77C0-DC4B-96F5-765B74A27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expected 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9CCD7-B661-984B-BB21-2D6A799DC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266" y="1133061"/>
            <a:ext cx="3510464" cy="5366594"/>
          </a:xfrm>
        </p:spPr>
        <p:txBody>
          <a:bodyPr>
            <a:noAutofit/>
          </a:bodyPr>
          <a:lstStyle/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A. Andreazza (INFN-Mi) - remote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M. Benedikt (CERN)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A. Blondel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A. Bogomyagkov (BINP)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M. Boscolo (INFN/LNF)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H. Burkhardt (CERN)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A. Ciarma (INFN/LNF)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T. Charles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M. Dam (NBI)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Helene Mainaud Durand (CERN)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K. Elsener (CERN)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P. Janot (CERN)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Marc Jones (CERN)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R. Kersevan (CERN)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M. Koratzinos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E. Leogrande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E. Levichev (BINP)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M. Lueckof (Univ. Hamburg)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A. Novokhaski (SLAC)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N. Ohuchi (KEK) - remote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K. Oide 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B. Parker (BNL)</a:t>
            </a:r>
          </a:p>
          <a:p>
            <a:pPr marL="0" indent="0">
              <a:spcBef>
                <a:spcPts val="100"/>
              </a:spcBef>
              <a:buNone/>
            </a:pPr>
            <a:r>
              <a:rPr lang="en-GB" sz="1600" dirty="0"/>
              <a:t>L. Pellegrino (INFN-LNF)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A685B3-A470-4948-8679-335754309E18}"/>
              </a:ext>
            </a:extLst>
          </p:cNvPr>
          <p:cNvSpPr/>
          <p:nvPr/>
        </p:nvSpPr>
        <p:spPr>
          <a:xfrm>
            <a:off x="4874740" y="3324656"/>
            <a:ext cx="3278660" cy="2658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Emmanuel Perez (CERN)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T. Pieloni (EPFL)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S. Pivovarov (BINP)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Maurizio Serluca (LAPP)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D. Schulte (CERN)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S. Sinyatkin (BINP)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M. Sullivan (SLAC)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R. Tomas (CERN)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Georgios Voutsinas (CERN)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Jorg Wenninger (CERN)</a:t>
            </a:r>
          </a:p>
          <a:p>
            <a:pPr lvl="0">
              <a:lnSpc>
                <a:spcPct val="90000"/>
              </a:lnSpc>
              <a:spcBef>
                <a:spcPts val="100"/>
              </a:spcBef>
            </a:pPr>
            <a:r>
              <a:rPr lang="en-GB" sz="1600" dirty="0">
                <a:solidFill>
                  <a:prstClr val="black"/>
                </a:solidFill>
              </a:rPr>
              <a:t>F. Zimmermann (CERN)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0B74F-DEA4-CC42-AFC1-E85187D2E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</p:spTree>
    <p:extLst>
      <p:ext uri="{BB962C8B-B14F-4D97-AF65-F5344CB8AC3E}">
        <p14:creationId xmlns:p14="http://schemas.microsoft.com/office/powerpoint/2010/main" val="1325034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8160A3-B957-4442-9C4B-9ADDB66AE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CERN, 9/9/19</a:t>
            </a:r>
          </a:p>
        </p:txBody>
      </p:sp>
    </p:spTree>
    <p:extLst>
      <p:ext uri="{BB962C8B-B14F-4D97-AF65-F5344CB8AC3E}">
        <p14:creationId xmlns:p14="http://schemas.microsoft.com/office/powerpoint/2010/main" val="3874894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1127</Words>
  <Application>Microsoft Macintosh PowerPoint</Application>
  <PresentationFormat>Widescreen</PresentationFormat>
  <Paragraphs>226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Comic Sans MS</vt:lpstr>
      <vt:lpstr>Office Theme</vt:lpstr>
      <vt:lpstr>Default Design</vt:lpstr>
      <vt:lpstr>Introduction &amp; Goals for the 3rd MDI workshop of FCC-ee</vt:lpstr>
      <vt:lpstr>FCC-ee MDI workshops</vt:lpstr>
      <vt:lpstr>Introduction</vt:lpstr>
      <vt:lpstr>Highlights of the agenda</vt:lpstr>
      <vt:lpstr>Highlights of the agenda</vt:lpstr>
      <vt:lpstr>Topics to be addressed &amp; Goals</vt:lpstr>
      <vt:lpstr>Systems that influence the MDI design</vt:lpstr>
      <vt:lpstr>expected participants</vt:lpstr>
      <vt:lpstr>PowerPoint Presentation</vt:lpstr>
      <vt:lpstr>PowerPoint Presentation</vt:lpstr>
      <vt:lpstr>PowerPoint Presentation</vt:lpstr>
      <vt:lpstr>PowerPoint Presentation</vt:lpstr>
      <vt:lpstr>Summary table for 1 cm central beam pipe</vt:lpstr>
      <vt:lpstr>Transmission numbers and forward scattered numbers to the CC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</dc:title>
  <dc:creator>Manuela Boscolo</dc:creator>
  <cp:lastModifiedBy>Manuela Boscolo</cp:lastModifiedBy>
  <cp:revision>57</cp:revision>
  <dcterms:created xsi:type="dcterms:W3CDTF">2019-09-04T13:03:22Z</dcterms:created>
  <dcterms:modified xsi:type="dcterms:W3CDTF">2019-09-09T11:54:25Z</dcterms:modified>
</cp:coreProperties>
</file>