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8"/>
  </p:notesMasterIdLst>
  <p:handoutMasterIdLst>
    <p:handoutMasterId r:id="rId9"/>
  </p:handoutMasterIdLst>
  <p:sldIdLst>
    <p:sldId id="256" r:id="rId2"/>
    <p:sldId id="257" r:id="rId3"/>
    <p:sldId id="301" r:id="rId4"/>
    <p:sldId id="302" r:id="rId5"/>
    <p:sldId id="303" r:id="rId6"/>
    <p:sldId id="287" r:id="rId7"/>
  </p:sldIdLst>
  <p:sldSz cx="9144000" cy="6858000" type="screen4x3"/>
  <p:notesSz cx="6669088"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1A1CB"/>
    <a:srgbClr val="FF9999"/>
    <a:srgbClr val="FFFF99"/>
    <a:srgbClr val="104282"/>
    <a:srgbClr val="0055A0"/>
    <a:srgbClr val="AA5D48"/>
    <a:srgbClr val="0B387C"/>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88" autoAdjust="0"/>
    <p:restoredTop sz="94660"/>
  </p:normalViewPr>
  <p:slideViewPr>
    <p:cSldViewPr snapToGrid="0" snapToObjects="1">
      <p:cViewPr varScale="1">
        <p:scale>
          <a:sx n="101" d="100"/>
          <a:sy n="101" d="100"/>
        </p:scale>
        <p:origin x="59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777607" y="0"/>
            <a:ext cx="2889938" cy="498056"/>
          </a:xfrm>
          <a:prstGeom prst="rect">
            <a:avLst/>
          </a:prstGeom>
        </p:spPr>
        <p:txBody>
          <a:bodyPr vert="horz" lIns="91440" tIns="45720" rIns="91440" bIns="45720" rtlCol="0"/>
          <a:lstStyle>
            <a:lvl1pPr algn="r">
              <a:defRPr sz="1200"/>
            </a:lvl1pPr>
          </a:lstStyle>
          <a:p>
            <a:fld id="{A29875D8-9098-41D2-A601-44AA71BF0E85}" type="datetimeFigureOut">
              <a:rPr lang="en-GB" smtClean="0"/>
              <a:t>29/08/2019</a:t>
            </a:fld>
            <a:endParaRPr lang="en-GB"/>
          </a:p>
        </p:txBody>
      </p:sp>
      <p:sp>
        <p:nvSpPr>
          <p:cNvPr id="4" name="Footer Placeholder 3"/>
          <p:cNvSpPr>
            <a:spLocks noGrp="1"/>
          </p:cNvSpPr>
          <p:nvPr>
            <p:ph type="ftr" sz="quarter" idx="2"/>
          </p:nvPr>
        </p:nvSpPr>
        <p:spPr>
          <a:xfrm>
            <a:off x="0" y="9428585"/>
            <a:ext cx="2889938" cy="49805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777607" y="9428585"/>
            <a:ext cx="2889938" cy="498055"/>
          </a:xfrm>
          <a:prstGeom prst="rect">
            <a:avLst/>
          </a:prstGeom>
        </p:spPr>
        <p:txBody>
          <a:bodyPr vert="horz" lIns="91440" tIns="45720" rIns="91440" bIns="45720" rtlCol="0" anchor="b"/>
          <a:lstStyle>
            <a:lvl1pPr algn="r">
              <a:defRPr sz="1200"/>
            </a:lvl1pPr>
          </a:lstStyle>
          <a:p>
            <a:fld id="{43E8498B-6A2E-4A27-84BD-2A7AEF7AC0A2}" type="slidenum">
              <a:rPr lang="en-GB" smtClean="0"/>
              <a:t>‹#›</a:t>
            </a:fld>
            <a:endParaRPr lang="en-GB"/>
          </a:p>
        </p:txBody>
      </p:sp>
    </p:spTree>
    <p:extLst>
      <p:ext uri="{BB962C8B-B14F-4D97-AF65-F5344CB8AC3E}">
        <p14:creationId xmlns:p14="http://schemas.microsoft.com/office/powerpoint/2010/main" val="3252549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25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778250" y="0"/>
            <a:ext cx="2889250" cy="496888"/>
          </a:xfrm>
          <a:prstGeom prst="rect">
            <a:avLst/>
          </a:prstGeom>
        </p:spPr>
        <p:txBody>
          <a:bodyPr vert="horz" lIns="91440" tIns="45720" rIns="91440" bIns="45720" rtlCol="0"/>
          <a:lstStyle>
            <a:lvl1pPr algn="r">
              <a:defRPr sz="1200"/>
            </a:lvl1pPr>
          </a:lstStyle>
          <a:p>
            <a:fld id="{EAF9A6CD-742E-4DAF-BB4A-487F0D3F05C8}" type="datetimeFigureOut">
              <a:rPr lang="en-GB" smtClean="0"/>
              <a:t>29/08/2019</a:t>
            </a:fld>
            <a:endParaRPr lang="en-GB"/>
          </a:p>
        </p:txBody>
      </p:sp>
      <p:sp>
        <p:nvSpPr>
          <p:cNvPr id="4" name="Slide Image Placeholder 3"/>
          <p:cNvSpPr>
            <a:spLocks noGrp="1" noRot="1" noChangeAspect="1"/>
          </p:cNvSpPr>
          <p:nvPr>
            <p:ph type="sldImg" idx="2"/>
          </p:nvPr>
        </p:nvSpPr>
        <p:spPr>
          <a:xfrm>
            <a:off x="1101725" y="1241425"/>
            <a:ext cx="4465638"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66750" y="4776789"/>
            <a:ext cx="5335588" cy="3908425"/>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9750"/>
            <a:ext cx="2889250" cy="496888"/>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778250" y="9429750"/>
            <a:ext cx="2889250" cy="496888"/>
          </a:xfrm>
          <a:prstGeom prst="rect">
            <a:avLst/>
          </a:prstGeom>
        </p:spPr>
        <p:txBody>
          <a:bodyPr vert="horz" lIns="91440" tIns="45720" rIns="91440" bIns="45720" rtlCol="0" anchor="b"/>
          <a:lstStyle>
            <a:lvl1pPr algn="r">
              <a:defRPr sz="1200"/>
            </a:lvl1pPr>
          </a:lstStyle>
          <a:p>
            <a:fld id="{67758543-2821-4907-9E3F-89E7305A2D5D}" type="slidenum">
              <a:rPr lang="en-GB" smtClean="0"/>
              <a:t>‹#›</a:t>
            </a:fld>
            <a:endParaRPr lang="en-GB"/>
          </a:p>
        </p:txBody>
      </p:sp>
    </p:spTree>
    <p:extLst>
      <p:ext uri="{BB962C8B-B14F-4D97-AF65-F5344CB8AC3E}">
        <p14:creationId xmlns:p14="http://schemas.microsoft.com/office/powerpoint/2010/main" val="8760889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30-Aug-19</a:t>
            </a:r>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MPP: LINAC4 Continous Cesiation</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30-Aug-19</a:t>
            </a:r>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MPP: LINAC4 Continous Cesiation</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30-Aug-19</a:t>
            </a:r>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MPP: LINAC4 Continous Cesiation</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7" name="Date Placeholder 1"/>
          <p:cNvSpPr>
            <a:spLocks noGrp="1"/>
          </p:cNvSpPr>
          <p:nvPr>
            <p:ph type="dt" sz="half" idx="2"/>
          </p:nvPr>
        </p:nvSpPr>
        <p:spPr>
          <a:xfrm>
            <a:off x="2969335" y="6362377"/>
            <a:ext cx="1910673"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30-Aug-19</a:t>
            </a:r>
            <a:endParaRPr lang="en-US" dirty="0"/>
          </a:p>
        </p:txBody>
      </p:sp>
      <p:sp>
        <p:nvSpPr>
          <p:cNvPr id="8" name="Footer Placeholder 2"/>
          <p:cNvSpPr>
            <a:spLocks noGrp="1"/>
          </p:cNvSpPr>
          <p:nvPr>
            <p:ph type="ftr" sz="quarter" idx="3"/>
          </p:nvPr>
        </p:nvSpPr>
        <p:spPr>
          <a:xfrm>
            <a:off x="4976261" y="6356350"/>
            <a:ext cx="310209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MPP: LINAC4 Continous Cesiation</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10" name="Titre 1"/>
          <p:cNvSpPr txBox="1">
            <a:spLocks/>
          </p:cNvSpPr>
          <p:nvPr userDrawn="1"/>
        </p:nvSpPr>
        <p:spPr>
          <a:xfrm>
            <a:off x="457199" y="1972062"/>
            <a:ext cx="4236081" cy="471352"/>
          </a:xfrm>
          <a:prstGeom prst="rect">
            <a:avLst/>
          </a:prstGeom>
        </p:spPr>
        <p:txBody>
          <a:bodyPr vert="horz" lIns="45720" tIns="0" rIns="45720" bIns="0" anchor="t">
            <a:normAutofit/>
          </a:bodyPr>
          <a:lstStyle>
            <a:lvl1pPr algn="l" rtl="0" eaLnBrk="1" latinLnBrk="0" hangingPunct="1">
              <a:spcBef>
                <a:spcPct val="0"/>
              </a:spcBef>
              <a:buNone/>
              <a:defRPr kumimoji="0" sz="1800" b="1" kern="1200">
                <a:solidFill>
                  <a:schemeClr val="tx1"/>
                </a:solidFill>
                <a:latin typeface="+mj-lt"/>
                <a:ea typeface="+mj-ea"/>
                <a:cs typeface="+mj-cs"/>
              </a:defRPr>
            </a:lvl1pPr>
          </a:lstStyle>
          <a:p>
            <a:r>
              <a:rPr lang="fr-CH" dirty="0" smtClean="0"/>
              <a:t>Click to edit Master title style</a:t>
            </a:r>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20576372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30-Aug-19</a:t>
            </a:r>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MPP: LINAC4 Continous Cesiation</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30-Aug-19</a:t>
            </a:r>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MPP: LINAC4 Continous Cesiation</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30-Aug-19</a:t>
            </a:r>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MPP: LINAC4 Continous Cesiation</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30-Aug-19</a:t>
            </a:r>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MPP: LINAC4 Continous Cesiation</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timing>
    <p:tnLst>
      <p:par>
        <p:cT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0762272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0685"/>
            <a:ext cx="8226854" cy="2428743"/>
          </a:xfrm>
        </p:spPr>
        <p:txBody>
          <a:bodyPr>
            <a:noAutofit/>
          </a:bodyPr>
          <a:lstStyle/>
          <a:p>
            <a:pPr algn="r"/>
            <a:r>
              <a:rPr lang="en-GB" sz="3200" dirty="0" smtClean="0"/>
              <a:t>LINAC4 </a:t>
            </a:r>
            <a:r>
              <a:rPr lang="en-GB" sz="3200" dirty="0" err="1" smtClean="0"/>
              <a:t>Continous</a:t>
            </a:r>
            <a:r>
              <a:rPr lang="en-GB" sz="3200" dirty="0" smtClean="0"/>
              <a:t> </a:t>
            </a:r>
            <a:r>
              <a:rPr lang="en-GB" sz="3200" dirty="0" err="1" smtClean="0"/>
              <a:t>Cesiation</a:t>
            </a:r>
            <a:r>
              <a:rPr lang="en-GB" sz="3200" dirty="0" smtClean="0"/>
              <a:t/>
            </a:r>
            <a:br>
              <a:rPr lang="en-GB" sz="3200" dirty="0" smtClean="0"/>
            </a:br>
            <a:r>
              <a:rPr lang="en-GB" sz="3200" dirty="0"/>
              <a:t/>
            </a:r>
            <a:br>
              <a:rPr lang="en-GB" sz="3200" dirty="0"/>
            </a:br>
            <a:r>
              <a:rPr lang="en-GB" sz="3200" dirty="0" smtClean="0"/>
              <a:t/>
            </a:r>
            <a:br>
              <a:rPr lang="en-GB" sz="3200" dirty="0" smtClean="0"/>
            </a:br>
            <a:r>
              <a:rPr lang="en-GB" sz="3200" dirty="0" smtClean="0"/>
              <a:t>Aim and context</a:t>
            </a:r>
            <a:endParaRPr lang="en-GB" sz="3200" dirty="0"/>
          </a:p>
        </p:txBody>
      </p:sp>
      <p:sp>
        <p:nvSpPr>
          <p:cNvPr id="4" name="Date Placeholder 3"/>
          <p:cNvSpPr>
            <a:spLocks noGrp="1"/>
          </p:cNvSpPr>
          <p:nvPr>
            <p:ph type="dt" sz="half" idx="2"/>
          </p:nvPr>
        </p:nvSpPr>
        <p:spPr/>
        <p:txBody>
          <a:bodyPr/>
          <a:lstStyle/>
          <a:p>
            <a:r>
              <a:rPr lang="en-US" smtClean="0"/>
              <a:t>30-Aug-19</a:t>
            </a:r>
            <a:endParaRPr lang="en-US" dirty="0"/>
          </a:p>
        </p:txBody>
      </p:sp>
      <p:sp>
        <p:nvSpPr>
          <p:cNvPr id="5" name="Footer Placeholder 4"/>
          <p:cNvSpPr>
            <a:spLocks noGrp="1"/>
          </p:cNvSpPr>
          <p:nvPr>
            <p:ph type="ftr" sz="quarter" idx="3"/>
          </p:nvPr>
        </p:nvSpPr>
        <p:spPr/>
        <p:txBody>
          <a:bodyPr/>
          <a:lstStyle/>
          <a:p>
            <a:r>
              <a:rPr lang="en-GB" smtClean="0"/>
              <a:t>MPP: LINAC4 Continous Cesiation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a:t>
            </a:fld>
            <a:endParaRPr lang="en-US" dirty="0"/>
          </a:p>
        </p:txBody>
      </p:sp>
      <p:sp>
        <p:nvSpPr>
          <p:cNvPr id="3" name="Rectangle 2"/>
          <p:cNvSpPr/>
          <p:nvPr/>
        </p:nvSpPr>
        <p:spPr>
          <a:xfrm>
            <a:off x="5211355" y="4783557"/>
            <a:ext cx="3826689" cy="369332"/>
          </a:xfrm>
          <a:prstGeom prst="rect">
            <a:avLst/>
          </a:prstGeom>
        </p:spPr>
        <p:txBody>
          <a:bodyPr wrap="none">
            <a:spAutoFit/>
          </a:bodyPr>
          <a:lstStyle/>
          <a:p>
            <a:r>
              <a:rPr lang="en-GB" dirty="0"/>
              <a:t>https://indico.cern.ch/event/839158/</a:t>
            </a:r>
          </a:p>
        </p:txBody>
      </p:sp>
    </p:spTree>
    <p:extLst>
      <p:ext uri="{BB962C8B-B14F-4D97-AF65-F5344CB8AC3E}">
        <p14:creationId xmlns:p14="http://schemas.microsoft.com/office/powerpoint/2010/main" val="18234175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Context</a:t>
            </a:r>
            <a:endParaRPr lang="en-GB" dirty="0"/>
          </a:p>
        </p:txBody>
      </p:sp>
      <p:sp>
        <p:nvSpPr>
          <p:cNvPr id="3" name="Content Placeholder 2"/>
          <p:cNvSpPr>
            <a:spLocks noGrp="1"/>
          </p:cNvSpPr>
          <p:nvPr>
            <p:ph idx="1"/>
          </p:nvPr>
        </p:nvSpPr>
        <p:spPr>
          <a:xfrm>
            <a:off x="457200" y="1325606"/>
            <a:ext cx="8454044" cy="4667421"/>
          </a:xfrm>
        </p:spPr>
        <p:txBody>
          <a:bodyPr>
            <a:normAutofit/>
          </a:bodyPr>
          <a:lstStyle/>
          <a:p>
            <a:pPr lvl="0"/>
            <a:r>
              <a:rPr lang="en-GB" sz="2000" dirty="0"/>
              <a:t>To optimise the LINAC4 H- Source reproducibility, availability and performance it is proposed to change the source </a:t>
            </a:r>
            <a:r>
              <a:rPr lang="en-GB" sz="2000" dirty="0" err="1"/>
              <a:t>cesiation</a:t>
            </a:r>
            <a:r>
              <a:rPr lang="en-GB" sz="2000" dirty="0"/>
              <a:t> method such that it is applied continuously.</a:t>
            </a:r>
          </a:p>
        </p:txBody>
      </p:sp>
      <p:sp>
        <p:nvSpPr>
          <p:cNvPr id="4" name="Date Placeholder 3"/>
          <p:cNvSpPr>
            <a:spLocks noGrp="1"/>
          </p:cNvSpPr>
          <p:nvPr>
            <p:ph type="dt" sz="half" idx="2"/>
          </p:nvPr>
        </p:nvSpPr>
        <p:spPr/>
        <p:txBody>
          <a:bodyPr/>
          <a:lstStyle/>
          <a:p>
            <a:r>
              <a:rPr lang="en-US" smtClean="0"/>
              <a:t>30-Aug-19</a:t>
            </a:r>
            <a:endParaRPr lang="en-US" dirty="0"/>
          </a:p>
        </p:txBody>
      </p:sp>
      <p:sp>
        <p:nvSpPr>
          <p:cNvPr id="6" name="Footer Placeholder 5"/>
          <p:cNvSpPr>
            <a:spLocks noGrp="1"/>
          </p:cNvSpPr>
          <p:nvPr>
            <p:ph type="ftr" sz="quarter" idx="3"/>
          </p:nvPr>
        </p:nvSpPr>
        <p:spPr/>
        <p:txBody>
          <a:bodyPr/>
          <a:lstStyle/>
          <a:p>
            <a:r>
              <a:rPr lang="en-GB" smtClean="0"/>
              <a:t>MPP: LINAC4 Continous Cesiation</a:t>
            </a:r>
            <a:endParaRPr lang="en-US"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3</a:t>
            </a:fld>
            <a:endParaRPr lang="en-US" dirty="0"/>
          </a:p>
        </p:txBody>
      </p:sp>
    </p:spTree>
    <p:extLst>
      <p:ext uri="{BB962C8B-B14F-4D97-AF65-F5344CB8AC3E}">
        <p14:creationId xmlns:p14="http://schemas.microsoft.com/office/powerpoint/2010/main" val="17117888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Aim</a:t>
            </a:r>
            <a:endParaRPr lang="en-GB" dirty="0"/>
          </a:p>
        </p:txBody>
      </p:sp>
      <p:sp>
        <p:nvSpPr>
          <p:cNvPr id="3" name="Content Placeholder 2"/>
          <p:cNvSpPr>
            <a:spLocks noGrp="1"/>
          </p:cNvSpPr>
          <p:nvPr>
            <p:ph idx="1"/>
          </p:nvPr>
        </p:nvSpPr>
        <p:spPr>
          <a:xfrm>
            <a:off x="457200" y="1325606"/>
            <a:ext cx="8454044" cy="4667421"/>
          </a:xfrm>
        </p:spPr>
        <p:txBody>
          <a:bodyPr>
            <a:normAutofit/>
          </a:bodyPr>
          <a:lstStyle/>
          <a:p>
            <a:pPr lvl="0"/>
            <a:r>
              <a:rPr lang="en-GB" sz="1800" dirty="0" smtClean="0"/>
              <a:t>This </a:t>
            </a:r>
            <a:r>
              <a:rPr lang="en-GB" sz="1800" dirty="0"/>
              <a:t>MPP Review is an opportunity for the risks to be presented, for the source modifications to be described, and for the results of tests made to validate the changes to be shown.</a:t>
            </a:r>
          </a:p>
          <a:p>
            <a:pPr lvl="0"/>
            <a:r>
              <a:rPr lang="en-GB" sz="1800" dirty="0" smtClean="0"/>
              <a:t>Discussion </a:t>
            </a:r>
            <a:r>
              <a:rPr lang="en-GB" sz="1800" dirty="0"/>
              <a:t>and comments are encouraged. Details will be recorded in the MPP meeting minutes. </a:t>
            </a:r>
          </a:p>
          <a:p>
            <a:pPr lvl="0"/>
            <a:r>
              <a:rPr lang="en-GB" sz="1800" dirty="0" smtClean="0"/>
              <a:t>The </a:t>
            </a:r>
            <a:r>
              <a:rPr lang="en-GB" sz="1800" dirty="0"/>
              <a:t>MPP </a:t>
            </a:r>
            <a:r>
              <a:rPr lang="en-GB" sz="1800" dirty="0" smtClean="0"/>
              <a:t>will </a:t>
            </a:r>
            <a:r>
              <a:rPr lang="en-GB" sz="1800" dirty="0"/>
              <a:t>make a recommendation to the LINAC4 project team taking into consideration the comments of the reviewers and meeting participants. The recommendation will be one of the following </a:t>
            </a:r>
          </a:p>
          <a:p>
            <a:pPr lvl="1"/>
            <a:r>
              <a:rPr lang="en-GB" sz="1400" dirty="0" smtClean="0"/>
              <a:t>Proposed </a:t>
            </a:r>
            <a:r>
              <a:rPr lang="en-GB" sz="1400" dirty="0"/>
              <a:t>solution is appropriate for machine operation</a:t>
            </a:r>
          </a:p>
          <a:p>
            <a:pPr lvl="1"/>
            <a:r>
              <a:rPr lang="en-GB" sz="1400" dirty="0" smtClean="0"/>
              <a:t>Proposed </a:t>
            </a:r>
            <a:r>
              <a:rPr lang="en-GB" sz="1400" dirty="0"/>
              <a:t>solution is appropriate for machine operation with some changes (details to be provided)</a:t>
            </a:r>
          </a:p>
          <a:p>
            <a:pPr lvl="1"/>
            <a:r>
              <a:rPr lang="en-GB" sz="1400" dirty="0" smtClean="0"/>
              <a:t>Proposed </a:t>
            </a:r>
            <a:r>
              <a:rPr lang="en-GB" sz="1400" dirty="0"/>
              <a:t>solution is not appropriate for machine operation</a:t>
            </a:r>
          </a:p>
        </p:txBody>
      </p:sp>
      <p:sp>
        <p:nvSpPr>
          <p:cNvPr id="4" name="Date Placeholder 3"/>
          <p:cNvSpPr>
            <a:spLocks noGrp="1"/>
          </p:cNvSpPr>
          <p:nvPr>
            <p:ph type="dt" sz="half" idx="2"/>
          </p:nvPr>
        </p:nvSpPr>
        <p:spPr/>
        <p:txBody>
          <a:bodyPr/>
          <a:lstStyle/>
          <a:p>
            <a:r>
              <a:rPr lang="en-US" smtClean="0"/>
              <a:t>30-Aug-19</a:t>
            </a:r>
            <a:endParaRPr lang="en-US" dirty="0"/>
          </a:p>
        </p:txBody>
      </p:sp>
      <p:sp>
        <p:nvSpPr>
          <p:cNvPr id="6" name="Footer Placeholder 5"/>
          <p:cNvSpPr>
            <a:spLocks noGrp="1"/>
          </p:cNvSpPr>
          <p:nvPr>
            <p:ph type="ftr" sz="quarter" idx="3"/>
          </p:nvPr>
        </p:nvSpPr>
        <p:spPr/>
        <p:txBody>
          <a:bodyPr/>
          <a:lstStyle/>
          <a:p>
            <a:r>
              <a:rPr lang="en-GB" smtClean="0"/>
              <a:t>MPP: LINAC4 Continous Cesiation</a:t>
            </a:r>
            <a:endParaRPr lang="en-US"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4</a:t>
            </a:fld>
            <a:endParaRPr lang="en-US" dirty="0"/>
          </a:p>
        </p:txBody>
      </p:sp>
    </p:spTree>
    <p:extLst>
      <p:ext uri="{BB962C8B-B14F-4D97-AF65-F5344CB8AC3E}">
        <p14:creationId xmlns:p14="http://schemas.microsoft.com/office/powerpoint/2010/main" val="22992115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CH" dirty="0" smtClean="0"/>
              <a:t>Panel members and questions</a:t>
            </a:r>
            <a:endParaRPr lang="en-GB" dirty="0"/>
          </a:p>
        </p:txBody>
      </p:sp>
      <p:sp>
        <p:nvSpPr>
          <p:cNvPr id="3" name="Content Placeholder 2"/>
          <p:cNvSpPr>
            <a:spLocks noGrp="1"/>
          </p:cNvSpPr>
          <p:nvPr>
            <p:ph idx="1"/>
          </p:nvPr>
        </p:nvSpPr>
        <p:spPr>
          <a:xfrm>
            <a:off x="457200" y="1325606"/>
            <a:ext cx="8454044" cy="4667421"/>
          </a:xfrm>
        </p:spPr>
        <p:txBody>
          <a:bodyPr>
            <a:normAutofit fontScale="62500" lnSpcReduction="20000"/>
          </a:bodyPr>
          <a:lstStyle/>
          <a:p>
            <a:r>
              <a:rPr lang="en-GB" dirty="0"/>
              <a:t>The review panel and meeting members are asked to provide feedback and a recommendation to the MPP </a:t>
            </a:r>
            <a:r>
              <a:rPr lang="en-GB" dirty="0" smtClean="0"/>
              <a:t>Meeting Chairman</a:t>
            </a:r>
            <a:r>
              <a:rPr lang="en-GB" dirty="0"/>
              <a:t>, in particular considering the following points :</a:t>
            </a:r>
          </a:p>
          <a:p>
            <a:pPr marL="962406" lvl="1" indent="-514350">
              <a:buFont typeface="+mj-lt"/>
              <a:buAutoNum type="arabicPeriod"/>
            </a:pPr>
            <a:r>
              <a:rPr lang="en-GB" dirty="0"/>
              <a:t>Are the risks from continuous </a:t>
            </a:r>
            <a:r>
              <a:rPr lang="en-GB" dirty="0" err="1"/>
              <a:t>cesiation</a:t>
            </a:r>
            <a:r>
              <a:rPr lang="en-GB" dirty="0"/>
              <a:t> well identified?</a:t>
            </a:r>
          </a:p>
          <a:p>
            <a:pPr marL="962406" lvl="1" indent="-514350">
              <a:buFont typeface="+mj-lt"/>
              <a:buAutoNum type="arabicPeriod"/>
            </a:pPr>
            <a:r>
              <a:rPr lang="en-GB" dirty="0"/>
              <a:t>Is the proposed technical solution appropriate and well implemented?</a:t>
            </a:r>
          </a:p>
          <a:p>
            <a:pPr marL="962406" lvl="1" indent="-514350">
              <a:buFont typeface="+mj-lt"/>
              <a:buAutoNum type="arabicPeriod"/>
            </a:pPr>
            <a:r>
              <a:rPr lang="en-GB" dirty="0"/>
              <a:t>Will the identified risks be mitigated by the technical solution?</a:t>
            </a:r>
          </a:p>
          <a:p>
            <a:pPr marL="962406" lvl="1" indent="-514350">
              <a:buFont typeface="+mj-lt"/>
              <a:buAutoNum type="arabicPeriod"/>
            </a:pPr>
            <a:r>
              <a:rPr lang="en-GB" dirty="0"/>
              <a:t>Do the results from the </a:t>
            </a:r>
            <a:r>
              <a:rPr lang="en-GB" dirty="0" err="1"/>
              <a:t>teststand</a:t>
            </a:r>
            <a:r>
              <a:rPr lang="en-GB" dirty="0"/>
              <a:t> confirm the solution is ready for operational deployment?</a:t>
            </a:r>
          </a:p>
          <a:p>
            <a:endParaRPr lang="en-GB" dirty="0" smtClean="0"/>
          </a:p>
          <a:p>
            <a:endParaRPr lang="en-GB" dirty="0"/>
          </a:p>
          <a:p>
            <a:r>
              <a:rPr lang="en-GB" dirty="0" smtClean="0"/>
              <a:t>Panel </a:t>
            </a:r>
            <a:r>
              <a:rPr lang="en-GB" dirty="0"/>
              <a:t>members</a:t>
            </a:r>
          </a:p>
          <a:p>
            <a:pPr lvl="1"/>
            <a:r>
              <a:rPr lang="en-GB" dirty="0"/>
              <a:t>Suitbert Ramberger (RF)</a:t>
            </a:r>
          </a:p>
          <a:p>
            <a:pPr lvl="1"/>
            <a:r>
              <a:rPr lang="en-GB" dirty="0"/>
              <a:t>Rende Steerenberg (OP)</a:t>
            </a:r>
          </a:p>
          <a:p>
            <a:pPr lvl="1"/>
            <a:r>
              <a:rPr lang="en-GB" dirty="0"/>
              <a:t>Jose Antonio Ferreira Somoza (VSC)</a:t>
            </a:r>
          </a:p>
          <a:p>
            <a:pPr lvl="1"/>
            <a:r>
              <a:rPr lang="en-GB" dirty="0" smtClean="0"/>
              <a:t>Brad </a:t>
            </a:r>
            <a:r>
              <a:rPr lang="en-GB" dirty="0"/>
              <a:t>Schofield (ICS)</a:t>
            </a:r>
          </a:p>
          <a:p>
            <a:pPr lvl="1"/>
            <a:r>
              <a:rPr lang="en-GB" dirty="0"/>
              <a:t>Jan Uythoven (MPP </a:t>
            </a:r>
            <a:r>
              <a:rPr lang="en-GB" dirty="0" smtClean="0"/>
              <a:t>meeting chairman</a:t>
            </a:r>
            <a:r>
              <a:rPr lang="en-GB" dirty="0"/>
              <a:t>)</a:t>
            </a:r>
          </a:p>
          <a:p>
            <a:pPr lvl="1"/>
            <a:r>
              <a:rPr lang="en-GB" dirty="0"/>
              <a:t>David Nisbet (LINAC4 MPP Linkman</a:t>
            </a:r>
            <a:r>
              <a:rPr lang="en-GB" dirty="0" smtClean="0"/>
              <a:t>)</a:t>
            </a:r>
            <a:r>
              <a:rPr lang="en-GB" dirty="0"/>
              <a:t> </a:t>
            </a:r>
          </a:p>
        </p:txBody>
      </p:sp>
      <p:sp>
        <p:nvSpPr>
          <p:cNvPr id="4" name="Date Placeholder 3"/>
          <p:cNvSpPr>
            <a:spLocks noGrp="1"/>
          </p:cNvSpPr>
          <p:nvPr>
            <p:ph type="dt" sz="half" idx="2"/>
          </p:nvPr>
        </p:nvSpPr>
        <p:spPr/>
        <p:txBody>
          <a:bodyPr/>
          <a:lstStyle/>
          <a:p>
            <a:r>
              <a:rPr lang="en-US" smtClean="0"/>
              <a:t>30-Aug-19</a:t>
            </a:r>
            <a:endParaRPr lang="en-US" dirty="0"/>
          </a:p>
        </p:txBody>
      </p:sp>
      <p:sp>
        <p:nvSpPr>
          <p:cNvPr id="6" name="Footer Placeholder 5"/>
          <p:cNvSpPr>
            <a:spLocks noGrp="1"/>
          </p:cNvSpPr>
          <p:nvPr>
            <p:ph type="ftr" sz="quarter" idx="3"/>
          </p:nvPr>
        </p:nvSpPr>
        <p:spPr/>
        <p:txBody>
          <a:bodyPr/>
          <a:lstStyle/>
          <a:p>
            <a:r>
              <a:rPr lang="en-GB" smtClean="0"/>
              <a:t>MPP: LINAC4 Continous Cesiation</a:t>
            </a:r>
            <a:endParaRPr lang="en-US"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5</a:t>
            </a:fld>
            <a:endParaRPr lang="en-US" dirty="0"/>
          </a:p>
        </p:txBody>
      </p:sp>
    </p:spTree>
    <p:extLst>
      <p:ext uri="{BB962C8B-B14F-4D97-AF65-F5344CB8AC3E}">
        <p14:creationId xmlns:p14="http://schemas.microsoft.com/office/powerpoint/2010/main" val="24411082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528996216"/>
      </p:ext>
    </p:extLst>
  </p:cSld>
  <p:clrMapOvr>
    <a:masterClrMapping/>
  </p:clrMapOvr>
  <p:timing>
    <p:tnLst>
      <p:par>
        <p:cTn id="1" dur="indefinite" restart="never" nodeType="tmRoot"/>
      </p:par>
    </p:tnLst>
  </p:timing>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27564</TotalTime>
  <Words>292</Words>
  <Application>Microsoft Office PowerPoint</Application>
  <PresentationFormat>On-screen Show (4:3)</PresentationFormat>
  <Paragraphs>38</Paragraphs>
  <Slides>6</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vt:i4>
      </vt:variant>
    </vt:vector>
  </HeadingPairs>
  <TitlesOfParts>
    <vt:vector size="9" baseType="lpstr">
      <vt:lpstr>Arial</vt:lpstr>
      <vt:lpstr>Calibri</vt:lpstr>
      <vt:lpstr>CERNCorporate4-3</vt:lpstr>
      <vt:lpstr>PowerPoint Presentation</vt:lpstr>
      <vt:lpstr>LINAC4 Continous Cesiation   Aim and context</vt:lpstr>
      <vt:lpstr>Context</vt:lpstr>
      <vt:lpstr>Aim</vt:lpstr>
      <vt:lpstr>Panel members and questions</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David Nisbet</dc:creator>
  <cp:lastModifiedBy>David Nisbet</cp:lastModifiedBy>
  <cp:revision>286</cp:revision>
  <cp:lastPrinted>2019-06-04T15:34:48Z</cp:lastPrinted>
  <dcterms:created xsi:type="dcterms:W3CDTF">2014-01-20T21:42:21Z</dcterms:created>
  <dcterms:modified xsi:type="dcterms:W3CDTF">2019-08-29T13:13:02Z</dcterms:modified>
</cp:coreProperties>
</file>