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Default Extension="docx" ContentType="application/vnd.openxmlformats-officedocument.wordprocessingml.document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8" r:id="rId1"/>
  </p:sldMasterIdLst>
  <p:notesMasterIdLst>
    <p:notesMasterId r:id="rId47"/>
  </p:notesMasterIdLst>
  <p:sldIdLst>
    <p:sldId id="256" r:id="rId2"/>
    <p:sldId id="267" r:id="rId3"/>
    <p:sldId id="268" r:id="rId4"/>
    <p:sldId id="289" r:id="rId5"/>
    <p:sldId id="322" r:id="rId6"/>
    <p:sldId id="258" r:id="rId7"/>
    <p:sldId id="259" r:id="rId8"/>
    <p:sldId id="299" r:id="rId9"/>
    <p:sldId id="323" r:id="rId10"/>
    <p:sldId id="293" r:id="rId11"/>
    <p:sldId id="300" r:id="rId12"/>
    <p:sldId id="304" r:id="rId13"/>
    <p:sldId id="330" r:id="rId14"/>
    <p:sldId id="265" r:id="rId15"/>
    <p:sldId id="284" r:id="rId16"/>
    <p:sldId id="294" r:id="rId17"/>
    <p:sldId id="286" r:id="rId18"/>
    <p:sldId id="281" r:id="rId19"/>
    <p:sldId id="295" r:id="rId20"/>
    <p:sldId id="285" r:id="rId21"/>
    <p:sldId id="274" r:id="rId22"/>
    <p:sldId id="297" r:id="rId23"/>
    <p:sldId id="273" r:id="rId24"/>
    <p:sldId id="275" r:id="rId25"/>
    <p:sldId id="298" r:id="rId26"/>
    <p:sldId id="329" r:id="rId27"/>
    <p:sldId id="302" r:id="rId28"/>
    <p:sldId id="266" r:id="rId29"/>
    <p:sldId id="257" r:id="rId30"/>
    <p:sldId id="260" r:id="rId31"/>
    <p:sldId id="261" r:id="rId32"/>
    <p:sldId id="262" r:id="rId33"/>
    <p:sldId id="263" r:id="rId34"/>
    <p:sldId id="328" r:id="rId35"/>
    <p:sldId id="272" r:id="rId36"/>
    <p:sldId id="307" r:id="rId37"/>
    <p:sldId id="271" r:id="rId38"/>
    <p:sldId id="324" r:id="rId39"/>
    <p:sldId id="325" r:id="rId40"/>
    <p:sldId id="326" r:id="rId41"/>
    <p:sldId id="305" r:id="rId42"/>
    <p:sldId id="327" r:id="rId43"/>
    <p:sldId id="313" r:id="rId44"/>
    <p:sldId id="320" r:id="rId45"/>
    <p:sldId id="331" r:id="rId4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432" autoAdjust="0"/>
    <p:restoredTop sz="94660"/>
  </p:normalViewPr>
  <p:slideViewPr>
    <p:cSldViewPr>
      <p:cViewPr varScale="1">
        <p:scale>
          <a:sx n="40" d="100"/>
          <a:sy n="40" d="100"/>
        </p:scale>
        <p:origin x="-710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7959ED-51E4-4931-9EBE-309256B7A205}" type="datetimeFigureOut">
              <a:rPr lang="en-US" smtClean="0"/>
              <a:pPr/>
              <a:t>6/8/2010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E53F8F-59C2-4ED4-A3AA-45C831E459E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7624" name="Picture 24" descr="C:\Documents and Settings\kevin.XENOLAND\My Documents\fnalppt\Fermi_backgrounds\Fermi_Blu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 bwMode="auto">
          <a:xfrm>
            <a:off x="1219200" y="1600200"/>
            <a:ext cx="7772400" cy="11430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37623" name="Text Box 23"/>
          <p:cNvSpPr txBox="1">
            <a:spLocks noChangeArrowheads="1"/>
          </p:cNvSpPr>
          <p:nvPr/>
        </p:nvSpPr>
        <p:spPr bwMode="auto">
          <a:xfrm>
            <a:off x="3505200" y="35052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buClrTx/>
              <a:buSzTx/>
              <a:buFontTx/>
              <a:buNone/>
            </a:pPr>
            <a:endParaRPr lang="en-US">
              <a:latin typeface="Arial Narrow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38E480D-9AF9-4E74-B2F3-2992E281FEE2}" type="datetime1">
              <a:rPr lang="en-US" smtClean="0"/>
              <a:pPr/>
              <a:t>6/8/2010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6600" name="Picture 24" descr="C:\Documents and Settings\kevin.XENOLAND\My Documents\fnalppt\sub-pages\Fermi_Blue_subpage.jp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86150" y="62865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30555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</a:defRPr>
            </a:lvl1pPr>
          </a:lstStyle>
          <a:p>
            <a:fld id="{C32058A8-32BD-45B6-BE05-1C5080FFF4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FF00"/>
        </a:buClr>
        <a:buSzPct val="80000"/>
        <a:buFont typeface="Wingdings" pitchFamily="2" charset="2"/>
        <a:buChar char="®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CC0000"/>
        </a:buClr>
        <a:buSzPct val="70000"/>
        <a:buFont typeface="Wingdings" pitchFamily="2" charset="2"/>
        <a:buChar char="®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Document1.doc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1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25.emf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9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0.v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upload.wikimedia.org/wikipedia/commons/4/41/X-ray_fluorescence_simple_figure.svg" TargetMode="Externa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1143000"/>
            <a:ext cx="8001000" cy="32766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MAMBO III</a:t>
            </a:r>
            <a:br>
              <a:rPr lang="en-US" dirty="0" smtClean="0"/>
            </a:b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</a:t>
            </a:r>
            <a:r>
              <a:rPr lang="pl-P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onolithic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</a:t>
            </a:r>
            <a:r>
              <a:rPr lang="pl-P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ctive Pixel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</a:t>
            </a:r>
            <a:r>
              <a:rPr lang="pl-P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atrix with 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</a:t>
            </a:r>
            <a:r>
              <a:rPr lang="pl-P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inary C</a:t>
            </a:r>
            <a:r>
              <a:rPr lang="pl-P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o</a:t>
            </a:r>
            <a:r>
              <a:rPr lang="pl-PL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unters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800600"/>
            <a:ext cx="6400800" cy="1752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Farah Khalid</a:t>
            </a:r>
          </a:p>
          <a:p>
            <a:r>
              <a:rPr lang="en-US" dirty="0" smtClean="0"/>
              <a:t>Alpana Shenai</a:t>
            </a:r>
          </a:p>
          <a:p>
            <a:r>
              <a:rPr lang="en-US" dirty="0" smtClean="0"/>
              <a:t>Gregory Deptuch</a:t>
            </a:r>
          </a:p>
          <a:p>
            <a:r>
              <a:rPr lang="en-US" dirty="0" smtClean="0"/>
              <a:t>Raymond Yarema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MAMBO iii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Goals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R&amp;D</a:t>
            </a:r>
          </a:p>
          <a:p>
            <a:r>
              <a:rPr lang="en-US" dirty="0" smtClean="0"/>
              <a:t>Detector and electronics on different layers (to avoid coupling)</a:t>
            </a:r>
          </a:p>
          <a:p>
            <a:r>
              <a:rPr lang="en-US" dirty="0" smtClean="0"/>
              <a:t>Diodes with PPLUS with BPW to reduce leakage</a:t>
            </a:r>
          </a:p>
          <a:p>
            <a:r>
              <a:rPr lang="en-US" dirty="0" smtClean="0"/>
              <a:t>Diode of the same size as the pixel to obtain parallel electric field in active volume, and avoid potential pockets </a:t>
            </a:r>
          </a:p>
          <a:p>
            <a:r>
              <a:rPr lang="en-US" dirty="0" smtClean="0"/>
              <a:t>Shielding on detector layer </a:t>
            </a:r>
          </a:p>
          <a:p>
            <a:r>
              <a:rPr lang="en-US" dirty="0" smtClean="0"/>
              <a:t>Possibility of changing gated diode voltage to enhance performance of the diode</a:t>
            </a:r>
          </a:p>
          <a:p>
            <a:r>
              <a:rPr lang="en-US" dirty="0" smtClean="0"/>
              <a:t>Explore 3D IC technology </a:t>
            </a:r>
            <a:r>
              <a:rPr lang="en-US" smtClean="0"/>
              <a:t>with T-Micro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3D : MAMBO 3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図 5" descr="3D_SOI_Structure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2133600"/>
            <a:ext cx="6640513" cy="262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95400" y="3011270"/>
            <a:ext cx="6096000" cy="923330"/>
          </a:xfrm>
          <a:prstGeom prst="rect">
            <a:avLst/>
          </a:prstGeom>
          <a:solidFill>
            <a:schemeClr val="lt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Tier 1 contains only diodes and shielding metal</a:t>
            </a:r>
          </a:p>
          <a:p>
            <a:endParaRPr lang="en-US" dirty="0" smtClean="0"/>
          </a:p>
          <a:p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 flipV="1">
            <a:off x="1447800" y="3048001"/>
            <a:ext cx="304800" cy="913606"/>
            <a:chOff x="381000" y="4877594"/>
            <a:chExt cx="304800" cy="913606"/>
          </a:xfrm>
        </p:grpSpPr>
        <p:sp>
          <p:nvSpPr>
            <p:cNvPr id="7" name="Isosceles Triangle 6"/>
            <p:cNvSpPr/>
            <p:nvPr/>
          </p:nvSpPr>
          <p:spPr>
            <a:xfrm>
              <a:off x="381000" y="5181600"/>
              <a:ext cx="304800" cy="228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Connector 7"/>
            <p:cNvCxnSpPr/>
            <p:nvPr/>
          </p:nvCxnSpPr>
          <p:spPr>
            <a:xfrm>
              <a:off x="381000" y="51816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381794" y="50292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 flipH="1" flipV="1">
              <a:off x="343694" y="5599906"/>
              <a:ext cx="3810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 flipV="1">
            <a:off x="6248400" y="3048001"/>
            <a:ext cx="304800" cy="913606"/>
            <a:chOff x="381000" y="4877594"/>
            <a:chExt cx="304800" cy="913606"/>
          </a:xfrm>
        </p:grpSpPr>
        <p:sp>
          <p:nvSpPr>
            <p:cNvPr id="12" name="Isosceles Triangle 11"/>
            <p:cNvSpPr/>
            <p:nvPr/>
          </p:nvSpPr>
          <p:spPr>
            <a:xfrm>
              <a:off x="381000" y="5181600"/>
              <a:ext cx="304800" cy="228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Connector 12"/>
            <p:cNvCxnSpPr/>
            <p:nvPr/>
          </p:nvCxnSpPr>
          <p:spPr>
            <a:xfrm>
              <a:off x="381000" y="51816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5400000" flipH="1" flipV="1">
              <a:off x="381794" y="50292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 flipH="1" flipV="1">
              <a:off x="343694" y="5599906"/>
              <a:ext cx="3810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 flipV="1">
            <a:off x="6934200" y="3048001"/>
            <a:ext cx="304800" cy="913606"/>
            <a:chOff x="381000" y="4877594"/>
            <a:chExt cx="304800" cy="913606"/>
          </a:xfrm>
        </p:grpSpPr>
        <p:sp>
          <p:nvSpPr>
            <p:cNvPr id="17" name="Isosceles Triangle 16"/>
            <p:cNvSpPr/>
            <p:nvPr/>
          </p:nvSpPr>
          <p:spPr>
            <a:xfrm>
              <a:off x="381000" y="5181600"/>
              <a:ext cx="304800" cy="228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381000" y="51816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5400000" flipH="1" flipV="1">
              <a:off x="381794" y="50292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5400000" flipH="1" flipV="1">
              <a:off x="343694" y="5599906"/>
              <a:ext cx="3810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 flipV="1">
            <a:off x="3505200" y="3048001"/>
            <a:ext cx="304800" cy="913606"/>
            <a:chOff x="381000" y="4877594"/>
            <a:chExt cx="304800" cy="913606"/>
          </a:xfrm>
        </p:grpSpPr>
        <p:sp>
          <p:nvSpPr>
            <p:cNvPr id="22" name="Isosceles Triangle 21"/>
            <p:cNvSpPr/>
            <p:nvPr/>
          </p:nvSpPr>
          <p:spPr>
            <a:xfrm>
              <a:off x="381000" y="5181600"/>
              <a:ext cx="304800" cy="228600"/>
            </a:xfrm>
            <a:prstGeom prst="triangl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/>
            <p:cNvCxnSpPr/>
            <p:nvPr/>
          </p:nvCxnSpPr>
          <p:spPr>
            <a:xfrm>
              <a:off x="381000" y="51816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 flipH="1" flipV="1">
              <a:off x="381794" y="5029200"/>
              <a:ext cx="3048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 flipH="1" flipV="1">
              <a:off x="343694" y="5599906"/>
              <a:ext cx="3810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6" name="TextBox 25"/>
          <p:cNvSpPr txBox="1"/>
          <p:nvPr/>
        </p:nvSpPr>
        <p:spPr>
          <a:xfrm>
            <a:off x="7543800" y="3048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MAMBO 3 bottom ASIC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7543800" y="22860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MAMBO 3 top ASIC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Layers_view1_dio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" y="1036637"/>
            <a:ext cx="6879464" cy="582136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3D Model: Diode (Bottom Pixel)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Top ASIC: PIXEL Design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754063" y="1216025"/>
          <a:ext cx="8415337" cy="4916488"/>
        </p:xfrm>
        <a:graphic>
          <a:graphicData uri="http://schemas.openxmlformats.org/presentationml/2006/ole">
            <p:oleObj spid="_x0000_s1027" name="Document" r:id="rId3" imgW="8891770" imgH="5194914" progId="Word.Document.12">
              <p:embed/>
            </p:oleObj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Preamplifier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5638800"/>
            <a:ext cx="4572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Cfs</a:t>
            </a:r>
            <a:r>
              <a:rPr lang="en-US" dirty="0" smtClean="0"/>
              <a:t>=5fF, Gm=6.5µS, </a:t>
            </a:r>
            <a:r>
              <a:rPr lang="en-US" dirty="0" err="1" smtClean="0"/>
              <a:t>Rfs</a:t>
            </a:r>
            <a:r>
              <a:rPr lang="en-US" dirty="0" smtClean="0"/>
              <a:t>=28M</a:t>
            </a:r>
            <a:r>
              <a:rPr lang="el-GR" dirty="0" smtClean="0"/>
              <a:t>Ω</a:t>
            </a:r>
            <a:r>
              <a:rPr lang="en-US" dirty="0" smtClean="0"/>
              <a:t>, Ch=25fF, </a:t>
            </a:r>
          </a:p>
          <a:p>
            <a:r>
              <a:rPr lang="en-US" dirty="0" smtClean="0"/>
              <a:t>Cc=35fF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2400" y="990600"/>
            <a:ext cx="46073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Regulated </a:t>
            </a:r>
            <a:r>
              <a:rPr lang="en-US" sz="2400" dirty="0" err="1" smtClean="0"/>
              <a:t>Cascode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Leakage current </a:t>
            </a:r>
            <a:r>
              <a:rPr lang="en-US" sz="2400" dirty="0" smtClean="0"/>
              <a:t>compensation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1.7fF I/P test capacitance</a:t>
            </a:r>
            <a:endParaRPr lang="en-US" sz="2400" dirty="0"/>
          </a:p>
        </p:txBody>
      </p:sp>
      <p:graphicFrame>
        <p:nvGraphicFramePr>
          <p:cNvPr id="10" name="Content Placeholder 9"/>
          <p:cNvGraphicFramePr>
            <a:graphicFrameLocks noChangeAspect="1"/>
          </p:cNvGraphicFramePr>
          <p:nvPr>
            <p:ph idx="1"/>
          </p:nvPr>
        </p:nvGraphicFramePr>
        <p:xfrm>
          <a:off x="685800" y="2209800"/>
          <a:ext cx="7716018" cy="4373563"/>
        </p:xfrm>
        <a:graphic>
          <a:graphicData uri="http://schemas.openxmlformats.org/presentationml/2006/ole">
            <p:oleObj spid="_x0000_s20488" name="CorelDRAW" r:id="rId3" imgW="9572760" imgH="5614200" progId="">
              <p:embed/>
            </p:oleObj>
          </a:graphicData>
        </a:graphic>
      </p:graphicFrame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Oval 6"/>
          <p:cNvSpPr/>
          <p:nvPr/>
        </p:nvSpPr>
        <p:spPr bwMode="auto">
          <a:xfrm>
            <a:off x="228600" y="4724400"/>
            <a:ext cx="3733800" cy="213360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0800" y="5791200"/>
            <a:ext cx="1274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Test Setup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Isosceles Triangle 8"/>
          <p:cNvSpPr/>
          <p:nvPr/>
        </p:nvSpPr>
        <p:spPr bwMode="auto">
          <a:xfrm>
            <a:off x="2743200" y="3886200"/>
            <a:ext cx="304800" cy="228600"/>
          </a:xfrm>
          <a:prstGeom prst="triangle">
            <a:avLst/>
          </a:prstGeom>
          <a:solidFill>
            <a:schemeClr val="bg2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4" name="Straight Connector 13"/>
          <p:cNvCxnSpPr/>
          <p:nvPr/>
        </p:nvCxnSpPr>
        <p:spPr bwMode="auto">
          <a:xfrm>
            <a:off x="2743200" y="3884612"/>
            <a:ext cx="304800" cy="1588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6" name="Straight Connector 15"/>
          <p:cNvCxnSpPr>
            <a:stCxn id="9" idx="3"/>
          </p:cNvCxnSpPr>
          <p:nvPr/>
        </p:nvCxnSpPr>
        <p:spPr bwMode="auto">
          <a:xfrm rot="5400000">
            <a:off x="2666206" y="4343400"/>
            <a:ext cx="457994" cy="794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>
            <a:stCxn id="9" idx="0"/>
          </p:cNvCxnSpPr>
          <p:nvPr/>
        </p:nvCxnSpPr>
        <p:spPr bwMode="auto">
          <a:xfrm rot="5400000" flipH="1" flipV="1">
            <a:off x="2705894" y="3695700"/>
            <a:ext cx="380206" cy="794"/>
          </a:xfrm>
          <a:prstGeom prst="lin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8" name="Isosceles Triangle 27"/>
          <p:cNvSpPr/>
          <p:nvPr/>
        </p:nvSpPr>
        <p:spPr bwMode="auto">
          <a:xfrm>
            <a:off x="2819400" y="3429000"/>
            <a:ext cx="152400" cy="76200"/>
          </a:xfrm>
          <a:prstGeom prst="triangle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2514600" y="3276600"/>
            <a:ext cx="762000" cy="144780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00200" y="3048000"/>
            <a:ext cx="12875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Protection </a:t>
            </a:r>
          </a:p>
          <a:p>
            <a:r>
              <a:rPr lang="en-US" dirty="0" smtClean="0"/>
              <a:t>diode</a:t>
            </a:r>
            <a:endParaRPr lang="en-US" dirty="0"/>
          </a:p>
        </p:txBody>
      </p:sp>
      <p:sp>
        <p:nvSpPr>
          <p:cNvPr id="31" name="Oval 30"/>
          <p:cNvSpPr/>
          <p:nvPr/>
        </p:nvSpPr>
        <p:spPr bwMode="auto">
          <a:xfrm>
            <a:off x="4876800" y="3276600"/>
            <a:ext cx="685800" cy="5334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2" name="Oval 31"/>
          <p:cNvSpPr/>
          <p:nvPr/>
        </p:nvSpPr>
        <p:spPr bwMode="auto">
          <a:xfrm>
            <a:off x="6934200" y="3200400"/>
            <a:ext cx="685800" cy="99060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343400" y="3048000"/>
            <a:ext cx="2249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Feedback Capacitor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248400" y="38862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Coupling Capacitor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Shaper and Baseline Restorer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sz="half" idx="1"/>
          </p:nvPr>
        </p:nvGraphicFramePr>
        <p:xfrm>
          <a:off x="1600200" y="1219200"/>
          <a:ext cx="7391400" cy="5170488"/>
        </p:xfrm>
        <a:graphic>
          <a:graphicData uri="http://schemas.openxmlformats.org/presentationml/2006/ole">
            <p:oleObj spid="_x0000_s21506" name="CorelDRAW" r:id="rId3" imgW="9533880" imgH="6668640" progId="">
              <p:embed/>
            </p:oleObj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Analog Test Buffer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idx="1"/>
          </p:nvPr>
        </p:nvGraphicFramePr>
        <p:xfrm>
          <a:off x="2022475" y="1295400"/>
          <a:ext cx="7121525" cy="4525963"/>
        </p:xfrm>
        <a:graphic>
          <a:graphicData uri="http://schemas.openxmlformats.org/presentationml/2006/ole">
            <p:oleObj spid="_x0000_s22530" name="CorelDRAW" r:id="rId3" imgW="9450000" imgH="6004800" progId="">
              <p:embed/>
            </p:oleObj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1" y="990600"/>
            <a:ext cx="1828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Source Followers using  Zero </a:t>
            </a:r>
            <a:r>
              <a:rPr lang="en-US" sz="2000" dirty="0" err="1" smtClean="0"/>
              <a:t>Vt</a:t>
            </a:r>
            <a:r>
              <a:rPr lang="en-US" sz="2000" dirty="0" smtClean="0"/>
              <a:t> DMOS transistors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Single Stage amplifier 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Disconnected during normal mode of operation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10 µA current</a:t>
            </a: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Comparator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762000" y="1425575"/>
          <a:ext cx="8229600" cy="4002088"/>
        </p:xfrm>
        <a:graphic>
          <a:graphicData uri="http://schemas.openxmlformats.org/presentationml/2006/ole">
            <p:oleObj spid="_x0000_s23554" name="CorelDRAW" r:id="rId3" imgW="9569880" imgH="465300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124200" y="4495800"/>
            <a:ext cx="468051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Hysteresis Comparator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Connected to </a:t>
            </a:r>
            <a:r>
              <a:rPr lang="en-US" dirty="0" err="1" smtClean="0"/>
              <a:t>Vref</a:t>
            </a:r>
            <a:r>
              <a:rPr lang="en-US" dirty="0" smtClean="0"/>
              <a:t> during normal operation</a:t>
            </a:r>
          </a:p>
          <a:p>
            <a:r>
              <a:rPr lang="en-US" dirty="0" smtClean="0"/>
              <a:t>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Connected to baseline for trimming</a:t>
            </a:r>
          </a:p>
          <a:p>
            <a:r>
              <a:rPr lang="en-US" dirty="0" smtClean="0"/>
              <a:t>OR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Connected to </a:t>
            </a:r>
            <a:r>
              <a:rPr lang="en-US" dirty="0" err="1" smtClean="0"/>
              <a:t>gnd</a:t>
            </a:r>
            <a:r>
              <a:rPr lang="en-US" dirty="0" smtClean="0"/>
              <a:t>! when disabled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2743200" y="2895600"/>
            <a:ext cx="1295400" cy="38100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" y="2590800"/>
            <a:ext cx="2535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Trimming DAC current </a:t>
            </a:r>
          </a:p>
          <a:p>
            <a:r>
              <a:rPr lang="en-US" dirty="0" smtClean="0"/>
              <a:t>outputs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Window Comparator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295400"/>
            <a:ext cx="4038600" cy="4525963"/>
          </a:xfrm>
        </p:spPr>
        <p:txBody>
          <a:bodyPr/>
          <a:lstStyle/>
          <a:p>
            <a:r>
              <a:rPr lang="en-US" dirty="0" err="1" smtClean="0"/>
              <a:t>VthL</a:t>
            </a:r>
            <a:r>
              <a:rPr lang="en-US" dirty="0" smtClean="0"/>
              <a:t> – Lower Threshold</a:t>
            </a:r>
          </a:p>
          <a:p>
            <a:r>
              <a:rPr lang="en-US" dirty="0" err="1" smtClean="0"/>
              <a:t>VthH</a:t>
            </a:r>
            <a:r>
              <a:rPr lang="en-US" dirty="0" smtClean="0"/>
              <a:t> –Upper Threshold</a:t>
            </a:r>
          </a:p>
          <a:p>
            <a:r>
              <a:rPr lang="en-US" dirty="0" err="1" smtClean="0"/>
              <a:t>VthL</a:t>
            </a:r>
            <a:r>
              <a:rPr lang="en-US" dirty="0" smtClean="0"/>
              <a:t> &lt; Signals &lt; </a:t>
            </a:r>
            <a:r>
              <a:rPr lang="en-US" dirty="0" err="1" smtClean="0"/>
              <a:t>VthH</a:t>
            </a:r>
            <a:r>
              <a:rPr lang="en-US" dirty="0" smtClean="0"/>
              <a:t> is recorded as HIT</a:t>
            </a:r>
          </a:p>
          <a:p>
            <a:r>
              <a:rPr lang="en-US" dirty="0" smtClean="0"/>
              <a:t>Comparators are independently trimmed to cancel offsets</a:t>
            </a:r>
          </a:p>
          <a:p>
            <a:pPr>
              <a:buNone/>
            </a:pP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8" name="Content Placeholder 7" descr="Windowcomp.eps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733800" y="-762000"/>
            <a:ext cx="5410200" cy="6858000"/>
          </a:xfr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436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tx2">
                    <a:lumMod val="75000"/>
                  </a:schemeClr>
                </a:solidFill>
              </a:rPr>
              <a:t>Presentation Outline</a:t>
            </a:r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696200" cy="5562600"/>
          </a:xfrm>
        </p:spPr>
        <p:txBody>
          <a:bodyPr>
            <a:normAutofit/>
          </a:bodyPr>
          <a:lstStyle/>
          <a:p>
            <a:r>
              <a:rPr lang="en-US" dirty="0" smtClean="0"/>
              <a:t>Applications</a:t>
            </a:r>
          </a:p>
          <a:p>
            <a:r>
              <a:rPr lang="en-US" dirty="0" smtClean="0"/>
              <a:t>Previous Work: MAMBO II</a:t>
            </a:r>
          </a:p>
          <a:p>
            <a:pPr lvl="1"/>
            <a:r>
              <a:rPr lang="en-US" dirty="0" smtClean="0"/>
              <a:t>Design</a:t>
            </a:r>
          </a:p>
          <a:p>
            <a:pPr lvl="1"/>
            <a:r>
              <a:rPr lang="en-US" dirty="0" smtClean="0"/>
              <a:t>Results</a:t>
            </a:r>
          </a:p>
          <a:p>
            <a:r>
              <a:rPr lang="en-US" dirty="0" smtClean="0"/>
              <a:t>MAMBO III development</a:t>
            </a:r>
          </a:p>
          <a:p>
            <a:pPr lvl="1"/>
            <a:r>
              <a:rPr lang="en-US" dirty="0" smtClean="0"/>
              <a:t>Goals</a:t>
            </a:r>
          </a:p>
          <a:p>
            <a:pPr lvl="1"/>
            <a:r>
              <a:rPr lang="en-US" dirty="0" smtClean="0"/>
              <a:t>Schematic</a:t>
            </a:r>
          </a:p>
          <a:p>
            <a:pPr lvl="1"/>
            <a:r>
              <a:rPr lang="en-US" dirty="0" smtClean="0"/>
              <a:t>Layout</a:t>
            </a:r>
          </a:p>
          <a:p>
            <a:r>
              <a:rPr lang="en-US" dirty="0" smtClean="0"/>
              <a:t>T-Micro (</a:t>
            </a:r>
            <a:r>
              <a:rPr lang="en-US" dirty="0" err="1" smtClean="0"/>
              <a:t>ZyCube</a:t>
            </a:r>
            <a:r>
              <a:rPr lang="en-US" dirty="0" smtClean="0"/>
              <a:t>) 3D Integration</a:t>
            </a:r>
          </a:p>
          <a:p>
            <a:r>
              <a:rPr lang="en-US" dirty="0" smtClean="0"/>
              <a:t>MAMBO IV: Future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Double Discriminator Logic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ChangeAspect="1"/>
          </p:cNvGraphicFramePr>
          <p:nvPr>
            <p:ph idx="1"/>
          </p:nvPr>
        </p:nvGraphicFramePr>
        <p:xfrm>
          <a:off x="457200" y="1219200"/>
          <a:ext cx="8229600" cy="1682750"/>
        </p:xfrm>
        <a:graphic>
          <a:graphicData uri="http://schemas.openxmlformats.org/presentationml/2006/ole">
            <p:oleObj spid="_x0000_s24578" name="CorelDRAW" r:id="rId3" imgW="9551520" imgH="1951920" progId="">
              <p:embed/>
            </p:oleObj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52400" y="3276600"/>
            <a:ext cx="3886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Output of the Lower Threshold comparator  behaves as a clock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Output of the Upper Threshold comparator  behaves as a Reset</a:t>
            </a:r>
          </a:p>
          <a:p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When  both comparators fire the hit is not counted</a:t>
            </a:r>
            <a:endParaRPr lang="en-US" dirty="0"/>
          </a:p>
        </p:txBody>
      </p:sp>
      <p:pic>
        <p:nvPicPr>
          <p:cNvPr id="9" name="Content Placeholder 6" descr="Output_DD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4800" y="2971800"/>
            <a:ext cx="4865941" cy="3352800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8229600" cy="808038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Current Steering DAC (4 bits)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101" name="Object 100"/>
          <p:cNvGraphicFramePr>
            <a:graphicFrameLocks noChangeAspect="1"/>
          </p:cNvGraphicFramePr>
          <p:nvPr/>
        </p:nvGraphicFramePr>
        <p:xfrm>
          <a:off x="0" y="838200"/>
          <a:ext cx="9144000" cy="2668588"/>
        </p:xfrm>
        <a:graphic>
          <a:graphicData uri="http://schemas.openxmlformats.org/presentationml/2006/ole">
            <p:oleObj spid="_x0000_s25602" name="CorelDRAW" r:id="rId3" imgW="9585000" imgH="2558520" progId="">
              <p:embed/>
            </p:oleObj>
          </a:graphicData>
        </a:graphic>
      </p:graphicFrame>
      <p:sp>
        <p:nvSpPr>
          <p:cNvPr id="102" name="TextBox 101"/>
          <p:cNvSpPr txBox="1"/>
          <p:nvPr/>
        </p:nvSpPr>
        <p:spPr>
          <a:xfrm>
            <a:off x="609600" y="4343400"/>
            <a:ext cx="780264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Binary weighted current mirrors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Switches are also binary weighted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Current can be steered either to positive or negative output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1447800" y="1143000"/>
            <a:ext cx="609600" cy="1219200"/>
          </a:xfrm>
          <a:prstGeom prst="ellipse">
            <a:avLst/>
          </a:prstGeom>
          <a:noFill/>
          <a:ln w="25400" cap="flat" cmpd="sng" algn="ctr">
            <a:solidFill>
              <a:schemeClr val="accent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057400" y="1447800"/>
            <a:ext cx="1659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Cascode</a:t>
            </a:r>
            <a:r>
              <a:rPr lang="en-US" dirty="0" smtClean="0"/>
              <a:t> </a:t>
            </a:r>
          </a:p>
          <a:p>
            <a:r>
              <a:rPr lang="en-US" dirty="0" smtClean="0"/>
              <a:t>current source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DAC Layout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66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332037"/>
            <a:ext cx="4344462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648200" y="1295400"/>
          <a:ext cx="42672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440"/>
                <a:gridCol w="853440"/>
                <a:gridCol w="853440"/>
                <a:gridCol w="853440"/>
                <a:gridCol w="853440"/>
              </a:tblGrid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 anchor="ctr"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78740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724401" y="3810000"/>
            <a:ext cx="41910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Conventional  symmetrical common </a:t>
            </a:r>
            <a:r>
              <a:rPr lang="en-US" dirty="0" err="1" smtClean="0"/>
              <a:t>centroid</a:t>
            </a:r>
            <a:r>
              <a:rPr lang="en-US" dirty="0" smtClean="0"/>
              <a:t> geometry for current mirrors</a:t>
            </a:r>
          </a:p>
          <a:p>
            <a:r>
              <a:rPr lang="en-US" dirty="0" smtClean="0"/>
              <a:t>Helps to average out global errors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Matching is critical for monotonic performance</a:t>
            </a:r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4200" y="0"/>
            <a:ext cx="6019800" cy="5635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Trimming DACs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Picture 4" descr="MillerMonteCarloNoComp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76400"/>
            <a:ext cx="4419600" cy="4114800"/>
          </a:xfrm>
          <a:prstGeom prst="rect">
            <a:avLst/>
          </a:prstGeom>
          <a:noFill/>
        </p:spPr>
      </p:pic>
      <p:pic>
        <p:nvPicPr>
          <p:cNvPr id="5" name="Picture 4" descr="MillerMonteCarloCo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8200" y="1676400"/>
            <a:ext cx="4267200" cy="411480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029200" y="838200"/>
            <a:ext cx="3506788" cy="8381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Offset distribution after digital compensation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914400" y="914400"/>
            <a:ext cx="3505200" cy="7619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5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Offset distribution before compensation</a:t>
            </a:r>
            <a:endParaRPr kumimoji="0" lang="en-US" sz="4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81000" y="6019800"/>
            <a:ext cx="388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Gaussian distribution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Depends on component matching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4953000" y="5791200"/>
            <a:ext cx="3733800" cy="847725"/>
          </a:xfrm>
          <a:prstGeom prst="rect">
            <a:avLst/>
          </a:prstGeom>
          <a:noFill/>
        </p:spPr>
        <p:txBody>
          <a:bodyPr vert="horz" lIns="91440" tIns="45720" rIns="91440" bIns="45720" rtlCol="0" anchor="b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Uniform distribution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Residual offset depends on DAC resolution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09600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Matching is expected to be worse for SOI, Data here corresponds to a typical bulk CMOS process</a:t>
            </a:r>
            <a:endParaRPr lang="en-US" sz="1600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Configuration Register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6248400" cy="28194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Serial In Parallel Load</a:t>
            </a:r>
          </a:p>
          <a:p>
            <a:r>
              <a:rPr lang="en-US" dirty="0" smtClean="0"/>
              <a:t>(4b x 2) for DAC settings</a:t>
            </a:r>
          </a:p>
          <a:p>
            <a:r>
              <a:rPr lang="en-US" dirty="0" smtClean="0"/>
              <a:t>3 bit test setup</a:t>
            </a:r>
          </a:p>
          <a:p>
            <a:r>
              <a:rPr lang="en-US" dirty="0" smtClean="0"/>
              <a:t>Test Control block used as decoder to control switches for test</a:t>
            </a:r>
          </a:p>
          <a:p>
            <a:pPr>
              <a:buNone/>
            </a:pPr>
            <a:endParaRPr lang="en-US" dirty="0"/>
          </a:p>
        </p:txBody>
      </p:sp>
      <p:grpSp>
        <p:nvGrpSpPr>
          <p:cNvPr id="55" name="Group 54"/>
          <p:cNvGrpSpPr/>
          <p:nvPr/>
        </p:nvGrpSpPr>
        <p:grpSpPr>
          <a:xfrm>
            <a:off x="6322170" y="838200"/>
            <a:ext cx="2821830" cy="5562600"/>
            <a:chOff x="6400800" y="1295400"/>
            <a:chExt cx="2821830" cy="5562600"/>
          </a:xfrm>
        </p:grpSpPr>
        <p:cxnSp>
          <p:nvCxnSpPr>
            <p:cNvPr id="41" name="Straight Connector 40"/>
            <p:cNvCxnSpPr/>
            <p:nvPr/>
          </p:nvCxnSpPr>
          <p:spPr>
            <a:xfrm rot="5400000" flipH="1" flipV="1">
              <a:off x="5563394" y="3809206"/>
              <a:ext cx="1981200" cy="1588"/>
            </a:xfrm>
            <a:prstGeom prst="line">
              <a:avLst/>
            </a:prstGeom>
            <a:ln w="25400"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 flipH="1" flipV="1">
              <a:off x="5524897" y="4685903"/>
              <a:ext cx="3734594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" name="Group 8"/>
            <p:cNvGrpSpPr/>
            <p:nvPr/>
          </p:nvGrpSpPr>
          <p:grpSpPr>
            <a:xfrm>
              <a:off x="6400800" y="4724400"/>
              <a:ext cx="1219200" cy="762000"/>
              <a:chOff x="6248400" y="5486400"/>
              <a:chExt cx="1219200" cy="762000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FlipFlop2</a:t>
                </a:r>
                <a:endParaRPr lang="en-US" sz="1400" dirty="0"/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grpSp>
          <p:nvGrpSpPr>
            <p:cNvPr id="10" name="Group 9"/>
            <p:cNvGrpSpPr/>
            <p:nvPr/>
          </p:nvGrpSpPr>
          <p:grpSpPr>
            <a:xfrm>
              <a:off x="6400800" y="5638800"/>
              <a:ext cx="1219200" cy="762000"/>
              <a:chOff x="6248400" y="5486400"/>
              <a:chExt cx="1219200" cy="762000"/>
            </a:xfrm>
          </p:grpSpPr>
          <p:sp>
            <p:nvSpPr>
              <p:cNvPr id="11" name="Rectangle 10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FlipFlop1</a:t>
                </a:r>
                <a:endParaRPr lang="en-US" sz="1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6400800" y="2209800"/>
              <a:ext cx="1219200" cy="762000"/>
              <a:chOff x="6248400" y="5486400"/>
              <a:chExt cx="1219200" cy="762000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FlipFlop11</a:t>
                </a:r>
                <a:endParaRPr lang="en-US" sz="1400" dirty="0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cxnSp>
          <p:nvCxnSpPr>
            <p:cNvPr id="31" name="Straight Connector 30"/>
            <p:cNvCxnSpPr/>
            <p:nvPr/>
          </p:nvCxnSpPr>
          <p:spPr>
            <a:xfrm rot="5400000" flipH="1" flipV="1">
              <a:off x="6438900" y="6438106"/>
              <a:ext cx="228600" cy="1588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 flipH="1" flipV="1">
              <a:off x="6400403" y="5562203"/>
              <a:ext cx="304800" cy="794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 flipH="1" flipV="1">
              <a:off x="6896497" y="4000103"/>
              <a:ext cx="3734594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Group 42"/>
            <p:cNvGrpSpPr/>
            <p:nvPr/>
          </p:nvGrpSpPr>
          <p:grpSpPr>
            <a:xfrm>
              <a:off x="7772400" y="3962400"/>
              <a:ext cx="1219200" cy="762000"/>
              <a:chOff x="6248400" y="5486400"/>
              <a:chExt cx="1219200" cy="762000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Latch2</a:t>
                </a:r>
                <a:endParaRPr lang="en-US" sz="1400" dirty="0"/>
              </a:p>
            </p:txBody>
          </p:sp>
          <p:sp>
            <p:nvSpPr>
              <p:cNvPr id="45" name="TextBox 44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grpSp>
          <p:nvGrpSpPr>
            <p:cNvPr id="48" name="Group 47"/>
            <p:cNvGrpSpPr/>
            <p:nvPr/>
          </p:nvGrpSpPr>
          <p:grpSpPr>
            <a:xfrm>
              <a:off x="7772400" y="1447800"/>
              <a:ext cx="1219200" cy="762000"/>
              <a:chOff x="6248400" y="5486400"/>
              <a:chExt cx="1219200" cy="762000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Latch11</a:t>
                </a:r>
                <a:endParaRPr lang="en-US" sz="1400" dirty="0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7772400" y="5029200"/>
              <a:ext cx="1219200" cy="762000"/>
              <a:chOff x="6248400" y="5486400"/>
              <a:chExt cx="1219200" cy="7620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324600" y="5562600"/>
                <a:ext cx="1066800" cy="609600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 smtClean="0"/>
                  <a:t>Latch1</a:t>
                </a:r>
                <a:endParaRPr lang="en-US" sz="1400" dirty="0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248400" y="5486400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Q</a:t>
                </a:r>
                <a:endParaRPr lang="en-US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7086600" y="5879068"/>
                <a:ext cx="381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C</a:t>
                </a:r>
                <a:endParaRPr lang="en-US" dirty="0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6248400" y="5879068"/>
                <a:ext cx="304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D</a:t>
                </a:r>
                <a:endParaRPr lang="en-US" dirty="0"/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7086600" y="6488668"/>
              <a:ext cx="10358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Serial </a:t>
              </a:r>
              <a:r>
                <a:rPr lang="en-US" dirty="0" err="1" smtClean="0"/>
                <a:t>Clk</a:t>
              </a:r>
              <a:endParaRPr lang="en-US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7848600" y="5943600"/>
              <a:ext cx="13740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Parallel Load</a:t>
              </a:r>
              <a:endParaRPr lang="en-US" dirty="0"/>
            </a:p>
          </p:txBody>
        </p:sp>
        <p:cxnSp>
          <p:nvCxnSpPr>
            <p:cNvPr id="58" name="Straight Connector 57"/>
            <p:cNvCxnSpPr/>
            <p:nvPr/>
          </p:nvCxnSpPr>
          <p:spPr>
            <a:xfrm>
              <a:off x="6553200" y="5562600"/>
              <a:ext cx="1295400" cy="1588"/>
            </a:xfrm>
            <a:prstGeom prst="line">
              <a:avLst/>
            </a:prstGeom>
            <a:ln w="25400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>
              <a:off x="6553200" y="4572000"/>
              <a:ext cx="1295400" cy="1588"/>
            </a:xfrm>
            <a:prstGeom prst="line">
              <a:avLst/>
            </a:prstGeom>
            <a:ln w="25400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 flipH="1" flipV="1">
              <a:off x="7810500" y="4991100"/>
              <a:ext cx="2286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7924800" y="4876800"/>
              <a:ext cx="11430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>
              <a:off x="7924800" y="3810000"/>
              <a:ext cx="11430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5400000" flipH="1" flipV="1">
              <a:off x="7811294" y="3923506"/>
              <a:ext cx="2286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6553200" y="2057400"/>
              <a:ext cx="1295400" cy="1588"/>
            </a:xfrm>
            <a:prstGeom prst="line">
              <a:avLst/>
            </a:prstGeom>
            <a:ln w="25400" cmpd="sng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 flipH="1" flipV="1">
              <a:off x="6439694" y="2170906"/>
              <a:ext cx="228600" cy="1588"/>
            </a:xfrm>
            <a:prstGeom prst="line">
              <a:avLst/>
            </a:prstGeom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7924800" y="1295400"/>
              <a:ext cx="11430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 flipH="1" flipV="1">
              <a:off x="7811294" y="1408906"/>
              <a:ext cx="228600" cy="1588"/>
            </a:xfrm>
            <a:prstGeom prst="line">
              <a:avLst/>
            </a:prstGeom>
            <a:ln w="31750">
              <a:solidFill>
                <a:schemeClr val="accent4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78" name="Table 77"/>
          <p:cNvGraphicFramePr>
            <a:graphicFrameLocks noGrp="1"/>
          </p:cNvGraphicFramePr>
          <p:nvPr/>
        </p:nvGraphicFramePr>
        <p:xfrm>
          <a:off x="381000" y="3352800"/>
          <a:ext cx="5638800" cy="329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4800600"/>
              </a:tblGrid>
              <a:tr h="36406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Setup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Normal</a:t>
                      </a:r>
                      <a:r>
                        <a:rPr lang="en-US" baseline="0" dirty="0" smtClean="0"/>
                        <a:t> Operation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Analogue Output for test calibration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010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Test Input, </a:t>
                      </a:r>
                      <a:r>
                        <a:rPr lang="en-US" baseline="0" dirty="0" smtClean="0"/>
                        <a:t> counter connected 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011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Calibrate DAC L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Calibrate DAC H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101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110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xx</a:t>
                      </a:r>
                      <a:endParaRPr lang="en-US" dirty="0"/>
                    </a:p>
                  </a:txBody>
                  <a:tcPr/>
                </a:tc>
              </a:tr>
              <a:tr h="364067">
                <a:tc>
                  <a:txBody>
                    <a:bodyPr/>
                    <a:lstStyle/>
                    <a:p>
                      <a:r>
                        <a:rPr lang="en-US" dirty="0" smtClean="0"/>
                        <a:t>111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Pixel Disabled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6" name="Slide Number Placeholder 5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1bit Counter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7" name="Content Placeholder 6"/>
          <p:cNvGraphicFramePr>
            <a:graphicFrameLocks noChangeAspect="1"/>
          </p:cNvGraphicFramePr>
          <p:nvPr>
            <p:ph sz="half" idx="1"/>
          </p:nvPr>
        </p:nvGraphicFramePr>
        <p:xfrm>
          <a:off x="352425" y="1524000"/>
          <a:ext cx="5284788" cy="4267200"/>
        </p:xfrm>
        <a:graphic>
          <a:graphicData uri="http://schemas.openxmlformats.org/presentationml/2006/ole">
            <p:oleObj spid="_x0000_s29699" name="CorelDRAW" r:id="rId3" imgW="8448120" imgH="6822000" progId="">
              <p:embed/>
            </p:oleObj>
          </a:graphicData>
        </a:graphic>
      </p:graphicFrame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4400" y="990600"/>
            <a:ext cx="4038600" cy="4525963"/>
          </a:xfrm>
        </p:spPr>
        <p:txBody>
          <a:bodyPr/>
          <a:lstStyle/>
          <a:p>
            <a:r>
              <a:rPr lang="en-US" dirty="0" smtClean="0"/>
              <a:t>Can be configured as:</a:t>
            </a:r>
          </a:p>
          <a:p>
            <a:pPr lvl="1"/>
            <a:r>
              <a:rPr lang="en-US" dirty="0" smtClean="0"/>
              <a:t>Counter (s1 is ON)</a:t>
            </a:r>
          </a:p>
          <a:p>
            <a:pPr lvl="1"/>
            <a:r>
              <a:rPr lang="en-US" dirty="0" smtClean="0"/>
              <a:t>Shift Register (s2 is ON)</a:t>
            </a:r>
          </a:p>
          <a:p>
            <a:pPr lvl="1">
              <a:buNone/>
            </a:pPr>
            <a:endParaRPr lang="en-US" dirty="0" smtClean="0"/>
          </a:p>
          <a:p>
            <a:r>
              <a:rPr lang="en-US" dirty="0" smtClean="0"/>
              <a:t>s1 and s2 are non-overlapping clocks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Counter /Shift Register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28675" name="Content Placeholder 8"/>
          <p:cNvGraphicFramePr>
            <a:graphicFrameLocks noChangeAspect="1"/>
          </p:cNvGraphicFramePr>
          <p:nvPr>
            <p:ph sz="half" idx="1"/>
          </p:nvPr>
        </p:nvGraphicFramePr>
        <p:xfrm>
          <a:off x="2438400" y="1265238"/>
          <a:ext cx="6553200" cy="4449762"/>
        </p:xfrm>
        <a:graphic>
          <a:graphicData uri="http://schemas.openxmlformats.org/presentationml/2006/ole">
            <p:oleObj spid="_x0000_s40962" name="CorelDRAW" r:id="rId3" imgW="9493560" imgH="6445800" progId="">
              <p:embed/>
            </p:oleObj>
          </a:graphicData>
        </a:graphic>
      </p:graphicFrame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0" y="2057400"/>
            <a:ext cx="3048000" cy="43434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>
              <a:lnSpc>
                <a:spcPct val="80000"/>
              </a:lnSpc>
            </a:pPr>
            <a:r>
              <a:rPr lang="en-US" sz="1800" dirty="0" smtClean="0"/>
              <a:t>12 bit ripple counter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Count switch disconnects counter from comparator while shifting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CK_READ is external clock used for shifting data</a:t>
            </a:r>
            <a:endParaRPr lang="pl-PL" sz="1800" dirty="0" smtClean="0"/>
          </a:p>
          <a:p>
            <a:pPr>
              <a:lnSpc>
                <a:spcPct val="80000"/>
              </a:lnSpc>
            </a:pPr>
            <a:r>
              <a:rPr lang="pl-PL" sz="1800" dirty="0" smtClean="0"/>
              <a:t>Shift switch applied shifting clock</a:t>
            </a:r>
            <a:endParaRPr lang="en-US" sz="1800" dirty="0" smtClean="0"/>
          </a:p>
        </p:txBody>
      </p:sp>
      <p:sp>
        <p:nvSpPr>
          <p:cNvPr id="28678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Aft>
                <a:spcPct val="0"/>
              </a:spcAft>
            </a:pPr>
            <a:fld id="{577327AB-5BC1-4537-855D-B63F121DAFF9}" type="slidenum">
              <a:rPr lang="en-US"/>
              <a:pPr fontAlgn="base">
                <a:spcAft>
                  <a:spcPct val="0"/>
                </a:spcAft>
              </a:pPr>
              <a:t>26</a:t>
            </a:fld>
            <a:endParaRPr lang="en-US"/>
          </a:p>
        </p:txBody>
      </p:sp>
      <p:sp>
        <p:nvSpPr>
          <p:cNvPr id="28681" name="Oval 9"/>
          <p:cNvSpPr>
            <a:spLocks noChangeArrowheads="1"/>
          </p:cNvSpPr>
          <p:nvPr/>
        </p:nvSpPr>
        <p:spPr bwMode="auto">
          <a:xfrm>
            <a:off x="3352800" y="1295400"/>
            <a:ext cx="5334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Oval 10"/>
          <p:cNvSpPr>
            <a:spLocks noChangeArrowheads="1"/>
          </p:cNvSpPr>
          <p:nvPr/>
        </p:nvSpPr>
        <p:spPr bwMode="auto">
          <a:xfrm>
            <a:off x="3886200" y="1447800"/>
            <a:ext cx="5334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3" name="Oval 11"/>
          <p:cNvSpPr>
            <a:spLocks noChangeArrowheads="1"/>
          </p:cNvSpPr>
          <p:nvPr/>
        </p:nvSpPr>
        <p:spPr bwMode="auto">
          <a:xfrm>
            <a:off x="6629400" y="1447800"/>
            <a:ext cx="5334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4" name="Oval 12"/>
          <p:cNvSpPr>
            <a:spLocks noChangeArrowheads="1"/>
          </p:cNvSpPr>
          <p:nvPr/>
        </p:nvSpPr>
        <p:spPr bwMode="auto">
          <a:xfrm>
            <a:off x="5334000" y="1447800"/>
            <a:ext cx="533400" cy="6858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685" name="Line 13"/>
          <p:cNvSpPr>
            <a:spLocks noChangeShapeType="1"/>
          </p:cNvSpPr>
          <p:nvPr/>
        </p:nvSpPr>
        <p:spPr bwMode="auto">
          <a:xfrm flipV="1">
            <a:off x="2514600" y="1752600"/>
            <a:ext cx="1066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6" name="Line 14"/>
          <p:cNvSpPr>
            <a:spLocks noChangeShapeType="1"/>
          </p:cNvSpPr>
          <p:nvPr/>
        </p:nvSpPr>
        <p:spPr bwMode="auto">
          <a:xfrm flipV="1">
            <a:off x="2514600" y="1981200"/>
            <a:ext cx="16002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7" name="Line 15"/>
          <p:cNvSpPr>
            <a:spLocks noChangeShapeType="1"/>
          </p:cNvSpPr>
          <p:nvPr/>
        </p:nvSpPr>
        <p:spPr bwMode="auto">
          <a:xfrm flipV="1">
            <a:off x="2590800" y="1981200"/>
            <a:ext cx="3048000" cy="2286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8" name="Line 16"/>
          <p:cNvSpPr>
            <a:spLocks noChangeShapeType="1"/>
          </p:cNvSpPr>
          <p:nvPr/>
        </p:nvSpPr>
        <p:spPr bwMode="auto">
          <a:xfrm flipV="1">
            <a:off x="2590800" y="1981200"/>
            <a:ext cx="4267200" cy="2438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8689" name="Content Placeholder 3"/>
          <p:cNvSpPr>
            <a:spLocks/>
          </p:cNvSpPr>
          <p:nvPr/>
        </p:nvSpPr>
        <p:spPr bwMode="auto">
          <a:xfrm>
            <a:off x="152400" y="5562600"/>
            <a:ext cx="3657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Char char="®"/>
            </a:pPr>
            <a:r>
              <a:rPr lang="en-US" sz="2000" dirty="0" smtClean="0"/>
              <a:t>s1 and s2 are non-overlapping clocks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Simulation result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Content Placeholder 4" descr="Output.pn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1066800"/>
            <a:ext cx="6019800" cy="5486400"/>
          </a:xfrm>
        </p:spPr>
      </p:pic>
      <p:sp>
        <p:nvSpPr>
          <p:cNvPr id="6" name="TextBox 5"/>
          <p:cNvSpPr txBox="1"/>
          <p:nvPr/>
        </p:nvSpPr>
        <p:spPr>
          <a:xfrm>
            <a:off x="3048000" y="1752600"/>
            <a:ext cx="1911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PREAMP INPUT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29000" y="2590800"/>
            <a:ext cx="2168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PREAMP OUTPUT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13932" y="3288268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SHAPER OUTPUT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14600" y="4191000"/>
            <a:ext cx="330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Comparator : Lower Threshold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67000" y="5040868"/>
            <a:ext cx="33095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Comparator : Upper Threshold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5715000"/>
            <a:ext cx="1394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DDL Output</a:t>
            </a:r>
            <a:endParaRPr lang="en-US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1524000" y="1524000"/>
            <a:ext cx="22708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I/P charge of 2000e-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LAYOUT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MAMBO3: top pixel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pix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76600" y="990600"/>
            <a:ext cx="5486400" cy="5611091"/>
          </a:xfrm>
        </p:spPr>
      </p:pic>
      <p:sp>
        <p:nvSpPr>
          <p:cNvPr id="5" name="TextBox 4"/>
          <p:cNvSpPr txBox="1"/>
          <p:nvPr/>
        </p:nvSpPr>
        <p:spPr>
          <a:xfrm>
            <a:off x="0" y="1219200"/>
            <a:ext cx="335279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100µ x 100µm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Transistor count ~ 950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Analogue and Digital buffers only active during single pixel test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3352800" y="1066800"/>
            <a:ext cx="1066800" cy="5486400"/>
          </a:xfrm>
          <a:prstGeom prst="rect">
            <a:avLst/>
          </a:prstGeom>
          <a:solidFill>
            <a:schemeClr val="accent1">
              <a:lumMod val="60000"/>
              <a:lumOff val="40000"/>
              <a:alpha val="4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3200" b="1" dirty="0" smtClean="0">
                <a:solidFill>
                  <a:srgbClr val="002060"/>
                </a:solidFill>
              </a:rPr>
              <a:t>Configuration Register</a:t>
            </a:r>
            <a:endParaRPr lang="en-US" sz="3200" b="1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572000" y="1066800"/>
            <a:ext cx="1219200" cy="2895600"/>
          </a:xfrm>
          <a:prstGeom prst="rect">
            <a:avLst/>
          </a:prstGeom>
          <a:solidFill>
            <a:schemeClr val="accent2">
              <a:lumMod val="75000"/>
              <a:alpha val="6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DACs</a:t>
            </a:r>
            <a:endParaRPr lang="en-US" sz="2000" b="1" dirty="0"/>
          </a:p>
        </p:txBody>
      </p:sp>
      <p:sp>
        <p:nvSpPr>
          <p:cNvPr id="8" name="Rectangle 7"/>
          <p:cNvSpPr/>
          <p:nvPr/>
        </p:nvSpPr>
        <p:spPr>
          <a:xfrm>
            <a:off x="4495800" y="3962400"/>
            <a:ext cx="1295400" cy="2590800"/>
          </a:xfrm>
          <a:prstGeom prst="rect">
            <a:avLst/>
          </a:prstGeom>
          <a:solidFill>
            <a:schemeClr val="accent3">
              <a:lumMod val="75000"/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Test </a:t>
            </a:r>
          </a:p>
          <a:p>
            <a:pPr algn="ctr"/>
            <a:r>
              <a:rPr lang="en-US" sz="2400" b="1" dirty="0" smtClean="0"/>
              <a:t>Control </a:t>
            </a:r>
          </a:p>
          <a:p>
            <a:pPr algn="ctr"/>
            <a:r>
              <a:rPr lang="en-US" sz="2400" b="1" dirty="0" smtClean="0"/>
              <a:t>Logic</a:t>
            </a:r>
            <a:endParaRPr lang="en-US" sz="2400" b="1" dirty="0"/>
          </a:p>
        </p:txBody>
      </p:sp>
      <p:sp>
        <p:nvSpPr>
          <p:cNvPr id="9" name="Rectangle 8"/>
          <p:cNvSpPr/>
          <p:nvPr/>
        </p:nvSpPr>
        <p:spPr>
          <a:xfrm>
            <a:off x="5791200" y="990600"/>
            <a:ext cx="2286000" cy="762000"/>
          </a:xfrm>
          <a:prstGeom prst="rect">
            <a:avLst/>
          </a:prstGeom>
          <a:solidFill>
            <a:schemeClr val="accent6">
              <a:lumMod val="75000"/>
              <a:alpha val="51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Double Discriminator Logic</a:t>
            </a:r>
            <a:endParaRPr lang="en-US" b="1" dirty="0"/>
          </a:p>
        </p:txBody>
      </p:sp>
      <p:sp>
        <p:nvSpPr>
          <p:cNvPr id="10" name="Rectangle 9"/>
          <p:cNvSpPr/>
          <p:nvPr/>
        </p:nvSpPr>
        <p:spPr>
          <a:xfrm>
            <a:off x="5791200" y="1752600"/>
            <a:ext cx="1828800" cy="609600"/>
          </a:xfrm>
          <a:prstGeom prst="rect">
            <a:avLst/>
          </a:prstGeom>
          <a:solidFill>
            <a:schemeClr val="accent2">
              <a:lumMod val="60000"/>
              <a:lumOff val="40000"/>
              <a:alpha val="69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/>
              <a:t>Comparators</a:t>
            </a:r>
            <a:endParaRPr lang="en-US" sz="2000" b="1" dirty="0"/>
          </a:p>
        </p:txBody>
      </p:sp>
      <p:sp>
        <p:nvSpPr>
          <p:cNvPr id="11" name="Rectangle 10"/>
          <p:cNvSpPr/>
          <p:nvPr/>
        </p:nvSpPr>
        <p:spPr>
          <a:xfrm>
            <a:off x="5867400" y="2362200"/>
            <a:ext cx="1752600" cy="914400"/>
          </a:xfrm>
          <a:prstGeom prst="rect">
            <a:avLst/>
          </a:prstGeom>
          <a:solidFill>
            <a:schemeClr val="accent3">
              <a:lumMod val="50000"/>
              <a:alpha val="5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Shaper</a:t>
            </a:r>
            <a:endParaRPr lang="en-US" sz="2400" b="1" dirty="0"/>
          </a:p>
        </p:txBody>
      </p:sp>
      <p:sp>
        <p:nvSpPr>
          <p:cNvPr id="12" name="Rectangle 11"/>
          <p:cNvSpPr/>
          <p:nvPr/>
        </p:nvSpPr>
        <p:spPr>
          <a:xfrm>
            <a:off x="5867400" y="3352800"/>
            <a:ext cx="1981200" cy="990600"/>
          </a:xfrm>
          <a:prstGeom prst="rect">
            <a:avLst/>
          </a:prstGeom>
          <a:solidFill>
            <a:schemeClr val="accent4">
              <a:lumMod val="75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Preamplifier</a:t>
            </a:r>
            <a:endParaRPr lang="en-US" sz="2400" b="1" dirty="0"/>
          </a:p>
        </p:txBody>
      </p:sp>
      <p:sp>
        <p:nvSpPr>
          <p:cNvPr id="13" name="Rectangle 12"/>
          <p:cNvSpPr/>
          <p:nvPr/>
        </p:nvSpPr>
        <p:spPr>
          <a:xfrm>
            <a:off x="5791200" y="4419600"/>
            <a:ext cx="2133600" cy="2133600"/>
          </a:xfrm>
          <a:prstGeom prst="rect">
            <a:avLst/>
          </a:prstGeom>
          <a:solidFill>
            <a:srgbClr val="92D050">
              <a:alpha val="72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Analogue Buffer</a:t>
            </a:r>
            <a:endParaRPr lang="en-US" sz="2400" b="1" dirty="0"/>
          </a:p>
        </p:txBody>
      </p:sp>
      <p:sp>
        <p:nvSpPr>
          <p:cNvPr id="14" name="Rectangle 13"/>
          <p:cNvSpPr/>
          <p:nvPr/>
        </p:nvSpPr>
        <p:spPr>
          <a:xfrm>
            <a:off x="8001000" y="1219200"/>
            <a:ext cx="762000" cy="5257800"/>
          </a:xfrm>
          <a:prstGeom prst="rect">
            <a:avLst/>
          </a:prstGeom>
          <a:solidFill>
            <a:schemeClr val="bg2">
              <a:lumMod val="25000"/>
              <a:alpha val="6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sz="2800" b="1" dirty="0" smtClean="0"/>
              <a:t>Counter / Shift Register</a:t>
            </a:r>
            <a:endParaRPr lang="en-US" sz="2800" b="1" dirty="0"/>
          </a:p>
        </p:txBody>
      </p:sp>
      <p:sp>
        <p:nvSpPr>
          <p:cNvPr id="15" name="Rectangle 14"/>
          <p:cNvSpPr/>
          <p:nvPr/>
        </p:nvSpPr>
        <p:spPr>
          <a:xfrm>
            <a:off x="7620000" y="1676400"/>
            <a:ext cx="381000" cy="1676400"/>
          </a:xfrm>
          <a:prstGeom prst="rect">
            <a:avLst/>
          </a:prstGeom>
          <a:solidFill>
            <a:schemeClr val="accent6">
              <a:lumMod val="75000"/>
              <a:alpha val="57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en-US" b="1" dirty="0" smtClean="0"/>
              <a:t>Digital Buffer</a:t>
            </a:r>
            <a:endParaRPr lang="en-US" b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POSSIBLE APPLICATIONS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Upper Chip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AMBO3to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191000" y="1371600"/>
            <a:ext cx="4525963" cy="4525963"/>
          </a:xfrm>
        </p:spPr>
      </p:pic>
      <p:sp>
        <p:nvSpPr>
          <p:cNvPr id="5" name="TextBox 4"/>
          <p:cNvSpPr txBox="1"/>
          <p:nvPr/>
        </p:nvSpPr>
        <p:spPr>
          <a:xfrm>
            <a:off x="152400" y="1219200"/>
            <a:ext cx="388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5mm x 5mm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1936 pixel matrix (44 x44)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Each column has additional buffering of analog and digital signals 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Pads with back metal opening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Alignment markers on all 4 corners </a:t>
            </a:r>
          </a:p>
          <a:p>
            <a:pPr>
              <a:buFont typeface="Arial" pitchFamily="34" charset="0"/>
              <a:buChar char="•"/>
            </a:pP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Lower chip: Diode Pixel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diod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00200"/>
            <a:ext cx="3868109" cy="3733800"/>
          </a:xfrm>
        </p:spPr>
      </p:pic>
      <p:pic>
        <p:nvPicPr>
          <p:cNvPr id="5" name="Picture 4" descr="pixel_bo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1447800"/>
            <a:ext cx="4356100" cy="4381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676400" y="571500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DIODE 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000" y="6019800"/>
            <a:ext cx="1828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100µ x 100µ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1400" y="0"/>
            <a:ext cx="5562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Lower Chip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AMBO3botto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371600"/>
            <a:ext cx="4876800" cy="4885667"/>
          </a:xfrm>
        </p:spPr>
      </p:pic>
      <p:pic>
        <p:nvPicPr>
          <p:cNvPr id="5" name="Picture 4" descr="guardrin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304800"/>
            <a:ext cx="3183699" cy="2667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81000" y="3276600"/>
            <a:ext cx="3581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000" dirty="0" smtClean="0"/>
              <a:t> 5mm x 5mm 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1936 pixel matrix (44 x44)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4 guard rings around the matrix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No bond Pads contains only micro bump pads, aligned with the top chip.</a:t>
            </a:r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Alignment markers on all 4 corners </a:t>
            </a:r>
          </a:p>
          <a:p>
            <a:pPr>
              <a:buFont typeface="Arial" pitchFamily="34" charset="0"/>
              <a:buChar char="•"/>
            </a:pPr>
            <a:endParaRPr lang="en-US" sz="20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0" y="0"/>
            <a:ext cx="5334000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Chip connection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microbum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838200"/>
            <a:ext cx="3162300" cy="3175000"/>
          </a:xfrm>
        </p:spPr>
      </p:pic>
      <p:pic>
        <p:nvPicPr>
          <p:cNvPr id="5" name="Picture 4" descr="connLUChip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1600200"/>
            <a:ext cx="5317856" cy="4648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04800" y="381000"/>
            <a:ext cx="2628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MICROBUMP (5µmx5µm)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4191000"/>
            <a:ext cx="3352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-Diode connection per pixel</a:t>
            </a:r>
          </a:p>
          <a:p>
            <a:r>
              <a:rPr lang="en-US" sz="2400" dirty="0" smtClean="0"/>
              <a:t>-Dummy connections </a:t>
            </a:r>
          </a:p>
          <a:p>
            <a:r>
              <a:rPr lang="en-US" sz="2400" dirty="0" smtClean="0"/>
              <a:t>-guard rings</a:t>
            </a:r>
          </a:p>
          <a:p>
            <a:r>
              <a:rPr lang="en-US" sz="2400" dirty="0" smtClean="0"/>
              <a:t>-diode shielding (</a:t>
            </a:r>
            <a:r>
              <a:rPr lang="en-US" sz="2400" dirty="0" err="1" smtClean="0"/>
              <a:t>gnd</a:t>
            </a:r>
            <a:r>
              <a:rPr lang="en-US" sz="2400" dirty="0" smtClean="0"/>
              <a:t>!)</a:t>
            </a:r>
          </a:p>
          <a:p>
            <a:r>
              <a:rPr lang="en-US" sz="2400" dirty="0" smtClean="0"/>
              <a:t>-gate control</a:t>
            </a:r>
            <a:endParaRPr lang="en-US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57912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Protection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Content Placeholder 3" descr="backpla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495800" y="304800"/>
            <a:ext cx="4203700" cy="3987800"/>
          </a:xfrm>
        </p:spPr>
      </p:pic>
      <p:sp>
        <p:nvSpPr>
          <p:cNvPr id="5" name="TextBox 4"/>
          <p:cNvSpPr txBox="1"/>
          <p:nvPr/>
        </p:nvSpPr>
        <p:spPr>
          <a:xfrm>
            <a:off x="4724400" y="4343400"/>
            <a:ext cx="35232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Shielding per pixel using back metal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762000"/>
            <a:ext cx="4114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 </a:t>
            </a:r>
            <a:r>
              <a:rPr lang="pl-PL" sz="2400" dirty="0" smtClean="0"/>
              <a:t>After handle wafer is removed the bodies of transistors and sensitive nodes are exposed to electrical coupling from external environment</a:t>
            </a:r>
          </a:p>
          <a:p>
            <a:r>
              <a:rPr lang="en-US" sz="2400" dirty="0" smtClean="0"/>
              <a:t>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Backplane connected to Analogue Ground per pixel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Peripheral digital logic connected to Digital ground plane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5486400" y="5105400"/>
            <a:ext cx="19109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exposed transistor</a:t>
            </a:r>
            <a:endParaRPr lang="en-US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5410200"/>
            <a:ext cx="3667125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029200" y="2590800"/>
            <a:ext cx="329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dirty="0"/>
              <a:t>BMetal</a:t>
            </a:r>
            <a:endParaRPr lang="en-US" dirty="0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4953000" y="3505200"/>
            <a:ext cx="32924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pl-PL" dirty="0"/>
              <a:t>Slot in BMetal</a:t>
            </a:r>
            <a:endParaRPr lang="en-US" dirty="0"/>
          </a:p>
        </p:txBody>
      </p:sp>
      <p:sp>
        <p:nvSpPr>
          <p:cNvPr id="11" name="Oval 9"/>
          <p:cNvSpPr>
            <a:spLocks noChangeArrowheads="1"/>
          </p:cNvSpPr>
          <p:nvPr/>
        </p:nvSpPr>
        <p:spPr bwMode="auto">
          <a:xfrm>
            <a:off x="7010400" y="5181600"/>
            <a:ext cx="1447800" cy="838200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INTEGRATION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3D Model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Content Placeholder 7" descr="PixelConnect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28600" y="1219200"/>
            <a:ext cx="5181600" cy="4525963"/>
          </a:xfrm>
        </p:spPr>
      </p:pic>
      <p:pic>
        <p:nvPicPr>
          <p:cNvPr id="10" name="Picture 9" descr="PixelConnec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0" y="533400"/>
            <a:ext cx="5029200" cy="5647765"/>
          </a:xfrm>
          <a:prstGeom prst="rect">
            <a:avLst/>
          </a:prstGeom>
        </p:spPr>
      </p:pic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08038"/>
          </a:xfrm>
        </p:spPr>
        <p:txBody>
          <a:bodyPr/>
          <a:lstStyle/>
          <a:p>
            <a:r>
              <a:rPr lang="en-US" smtClean="0">
                <a:solidFill>
                  <a:schemeClr val="accent1">
                    <a:lumMod val="75000"/>
                  </a:schemeClr>
                </a:solidFill>
              </a:rPr>
              <a:t>T-Micro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3D Integration process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図 5" descr="3DprocessFlow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4561" y="762000"/>
            <a:ext cx="8780839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µ-bump process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4096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1066800"/>
            <a:ext cx="7848600" cy="5315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5257800" y="6488668"/>
            <a:ext cx="2415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T-Micro, VIPS2010 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Cross sectional view</a:t>
            </a:r>
            <a:endParaRPr lang="en-US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419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04800" y="1143000"/>
            <a:ext cx="8731697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533400"/>
            <a:ext cx="64008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Possible applications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81000" y="2667000"/>
            <a:ext cx="7315200" cy="2163763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E.g.</a:t>
            </a:r>
          </a:p>
          <a:p>
            <a:r>
              <a:rPr lang="en-US" dirty="0" smtClean="0"/>
              <a:t>X-ray autoradiography</a:t>
            </a:r>
          </a:p>
          <a:p>
            <a:r>
              <a:rPr lang="en-US" dirty="0" smtClean="0"/>
              <a:t>Fluorescence X-ray spectroscopy</a:t>
            </a:r>
            <a:endParaRPr lang="en-US" dirty="0"/>
          </a:p>
        </p:txBody>
      </p:sp>
      <p:sp>
        <p:nvSpPr>
          <p:cNvPr id="9" name="Content Placeholder 7"/>
          <p:cNvSpPr>
            <a:spLocks noGrp="1"/>
          </p:cNvSpPr>
          <p:nvPr>
            <p:ph sz="half" idx="2"/>
          </p:nvPr>
        </p:nvSpPr>
        <p:spPr>
          <a:xfrm>
            <a:off x="457200" y="1676400"/>
            <a:ext cx="7315200" cy="685800"/>
          </a:xfrm>
        </p:spPr>
        <p:txBody>
          <a:bodyPr/>
          <a:lstStyle/>
          <a:p>
            <a:r>
              <a:rPr lang="en-US" dirty="0" smtClean="0"/>
              <a:t>Low energy applications up to 12kEv</a:t>
            </a:r>
          </a:p>
        </p:txBody>
      </p:sp>
      <p:pic>
        <p:nvPicPr>
          <p:cNvPr id="36866" name="Picture 2" descr="File:X-ray fluorescence simple figure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4724400"/>
            <a:ext cx="4648200" cy="1696593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Cross sectional view:</a:t>
            </a:r>
            <a:b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3200" dirty="0" smtClean="0">
                <a:solidFill>
                  <a:schemeClr val="accent1">
                    <a:lumMod val="75000"/>
                  </a:schemeClr>
                </a:solidFill>
              </a:rPr>
              <a:t>Test chip with adhesive</a:t>
            </a:r>
            <a:endParaRPr lang="en-US" sz="32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430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81100" y="1848644"/>
            <a:ext cx="67818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629400" y="5943600"/>
            <a:ext cx="24792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© T-Micro , VIPS 2010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Mambo iv: FUTURE WORK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Back to 2D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096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0" y="1066800"/>
            <a:ext cx="4724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724400" y="838200"/>
            <a:ext cx="4419600" cy="5211763"/>
          </a:xfrm>
        </p:spPr>
        <p:txBody>
          <a:bodyPr/>
          <a:lstStyle/>
          <a:p>
            <a:r>
              <a:rPr lang="en-US" dirty="0" smtClean="0"/>
              <a:t>Availability of nested well option</a:t>
            </a:r>
          </a:p>
          <a:p>
            <a:r>
              <a:rPr lang="en-US" dirty="0" smtClean="0"/>
              <a:t>BNW layer inside a deeper BPW implant</a:t>
            </a:r>
          </a:p>
          <a:p>
            <a:r>
              <a:rPr lang="en-US" dirty="0" smtClean="0"/>
              <a:t>Isolation of diode and electronics</a:t>
            </a:r>
          </a:p>
          <a:p>
            <a:r>
              <a:rPr lang="en-US" dirty="0" smtClean="0"/>
              <a:t>Increased parasitic junction capacitance (currently undetermined)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05000" y="3733800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bg1">
                    <a:lumMod val="50000"/>
                  </a:schemeClr>
                </a:solidFill>
              </a:rPr>
              <a:t>BPW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3505200"/>
            <a:ext cx="7232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tx1">
                    <a:lumMod val="10000"/>
                  </a:schemeClr>
                </a:solidFill>
              </a:rPr>
              <a:t>BNW</a:t>
            </a:r>
            <a:endParaRPr lang="en-US" sz="1400" dirty="0">
              <a:solidFill>
                <a:schemeClr val="tx1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MAMBO IV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Content Placeholder 6" descr="NewPixe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1828800"/>
            <a:ext cx="6879464" cy="4525963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6" name="Oval 5"/>
          <p:cNvSpPr/>
          <p:nvPr/>
        </p:nvSpPr>
        <p:spPr bwMode="auto">
          <a:xfrm>
            <a:off x="3124200" y="3124200"/>
            <a:ext cx="381000" cy="3810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MAMBO IV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Content Placeholder 5" descr="NewPixel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688473"/>
            <a:ext cx="8229600" cy="4349416"/>
          </a:xfr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819400"/>
            <a:ext cx="8229600" cy="1143000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Thank you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PREVIOUS WORK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250825" y="1268413"/>
            <a:ext cx="7826376" cy="4881562"/>
            <a:chOff x="158" y="799"/>
            <a:chExt cx="4944" cy="3075"/>
          </a:xfrm>
        </p:grpSpPr>
        <p:pic>
          <p:nvPicPr>
            <p:cNvPr id="730121" name="Picture 9" descr="pixel_block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58" y="799"/>
              <a:ext cx="4944" cy="3075"/>
            </a:xfrm>
            <a:prstGeom prst="rect">
              <a:avLst/>
            </a:prstGeom>
            <a:noFill/>
          </p:spPr>
        </p:pic>
        <p:sp>
          <p:nvSpPr>
            <p:cNvPr id="730129" name="Line 17"/>
            <p:cNvSpPr>
              <a:spLocks noChangeShapeType="1"/>
            </p:cNvSpPr>
            <p:nvPr/>
          </p:nvSpPr>
          <p:spPr bwMode="auto">
            <a:xfrm>
              <a:off x="3243" y="3475"/>
              <a:ext cx="18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non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0130" name="Line 18"/>
            <p:cNvSpPr>
              <a:spLocks noChangeShapeType="1"/>
            </p:cNvSpPr>
            <p:nvPr/>
          </p:nvSpPr>
          <p:spPr bwMode="auto">
            <a:xfrm>
              <a:off x="3243" y="3521"/>
              <a:ext cx="181" cy="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non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0131" name="Line 19"/>
            <p:cNvSpPr>
              <a:spLocks noChangeShapeType="1"/>
            </p:cNvSpPr>
            <p:nvPr/>
          </p:nvSpPr>
          <p:spPr bwMode="auto">
            <a:xfrm>
              <a:off x="3334" y="3521"/>
              <a:ext cx="0" cy="91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non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0132" name="Line 20"/>
            <p:cNvSpPr>
              <a:spLocks noChangeShapeType="1"/>
            </p:cNvSpPr>
            <p:nvPr/>
          </p:nvSpPr>
          <p:spPr bwMode="auto">
            <a:xfrm>
              <a:off x="3334" y="3385"/>
              <a:ext cx="0" cy="90"/>
            </a:xfrm>
            <a:prstGeom prst="line">
              <a:avLst/>
            </a:prstGeom>
            <a:noFill/>
            <a:ln w="22225">
              <a:solidFill>
                <a:schemeClr val="tx1"/>
              </a:solidFill>
              <a:round/>
              <a:headEnd type="none" w="sm" len="sm"/>
              <a:tailEnd type="none" w="lg" len="med"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30133" name="AutoShape 21"/>
            <p:cNvSpPr>
              <a:spLocks noChangeArrowheads="1"/>
            </p:cNvSpPr>
            <p:nvPr/>
          </p:nvSpPr>
          <p:spPr bwMode="auto">
            <a:xfrm flipV="1">
              <a:off x="3310" y="3612"/>
              <a:ext cx="46" cy="46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15875">
              <a:solidFill>
                <a:schemeClr val="tx1"/>
              </a:solidFill>
              <a:miter lim="800000"/>
              <a:headEnd type="none" w="sm" len="sm"/>
              <a:tailEnd type="none" w="lg" len="med"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0134" name="Rectangle 22"/>
            <p:cNvSpPr>
              <a:spLocks noChangeArrowheads="1"/>
            </p:cNvSpPr>
            <p:nvPr/>
          </p:nvSpPr>
          <p:spPr bwMode="auto">
            <a:xfrm>
              <a:off x="3083" y="3439"/>
              <a:ext cx="251" cy="173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200" b="1">
                  <a:solidFill>
                    <a:schemeClr val="tx1"/>
                  </a:solidFill>
                  <a:latin typeface="Arial" pitchFamily="34" charset="0"/>
                </a:rPr>
                <a:t>C</a:t>
              </a:r>
              <a:r>
                <a:rPr lang="en-US" sz="1200" b="1" baseline="-25000">
                  <a:solidFill>
                    <a:schemeClr val="tx1"/>
                  </a:solidFill>
                  <a:latin typeface="Arial" pitchFamily="34" charset="0"/>
                </a:rPr>
                <a:t>h</a:t>
              </a:r>
              <a:r>
                <a:rPr lang="en-US" sz="1200" b="1">
                  <a:solidFill>
                    <a:schemeClr val="tx1"/>
                  </a:solidFill>
                  <a:latin typeface="Arial" pitchFamily="34" charset="0"/>
                </a:rPr>
                <a:t> </a:t>
              </a:r>
            </a:p>
          </p:txBody>
        </p:sp>
      </p:grpSp>
      <p:sp>
        <p:nvSpPr>
          <p:cNvPr id="730117" name="Text Box 5"/>
          <p:cNvSpPr txBox="1">
            <a:spLocks noChangeArrowheads="1"/>
          </p:cNvSpPr>
          <p:nvPr/>
        </p:nvSpPr>
        <p:spPr bwMode="auto">
          <a:xfrm>
            <a:off x="250825" y="549275"/>
            <a:ext cx="83534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Design details of pixel imaging detector „MAMBO”</a:t>
            </a:r>
          </a:p>
        </p:txBody>
      </p:sp>
      <p:sp>
        <p:nvSpPr>
          <p:cNvPr id="730119" name="Rectangle 7"/>
          <p:cNvSpPr>
            <a:spLocks noChangeArrowheads="1"/>
          </p:cNvSpPr>
          <p:nvPr/>
        </p:nvSpPr>
        <p:spPr bwMode="auto">
          <a:xfrm>
            <a:off x="1714500" y="2719388"/>
            <a:ext cx="2286000" cy="0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730122" name="Text Box 10"/>
          <p:cNvSpPr txBox="1">
            <a:spLocks noChangeArrowheads="1"/>
          </p:cNvSpPr>
          <p:nvPr/>
        </p:nvSpPr>
        <p:spPr bwMode="auto">
          <a:xfrm>
            <a:off x="179388" y="908050"/>
            <a:ext cx="6337300" cy="3857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MAMBO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=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onolithic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ctive Pixel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atrix with 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B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inary C</a:t>
            </a:r>
            <a:r>
              <a:rPr lang="pl-PL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o</a:t>
            </a: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unters</a:t>
            </a:r>
          </a:p>
        </p:txBody>
      </p:sp>
      <p:sp>
        <p:nvSpPr>
          <p:cNvPr id="730123" name="Text Box 11"/>
          <p:cNvSpPr txBox="1">
            <a:spLocks noChangeArrowheads="1"/>
          </p:cNvSpPr>
          <p:nvPr/>
        </p:nvSpPr>
        <p:spPr bwMode="auto">
          <a:xfrm>
            <a:off x="6262688" y="1219200"/>
            <a:ext cx="2881312" cy="205287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30000"/>
              </a:lnSpc>
              <a:buFontTx/>
              <a:buChar char="•"/>
            </a:pP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each pixel:  </a:t>
            </a:r>
            <a:b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</a:b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integrating CSA w/ p-z network, shaping filter CR-RC</a:t>
            </a:r>
            <a:r>
              <a:rPr lang="pl-PL" sz="1400" b="1" baseline="30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2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with 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t</a:t>
            </a:r>
            <a:r>
              <a:rPr lang="pl-PL" sz="1400" b="1" baseline="-25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p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=200ns; gain=~200 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m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V/e</a:t>
            </a:r>
            <a:r>
              <a:rPr lang="pl-PL" sz="1400" b="1" baseline="30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-</a:t>
            </a:r>
            <a:r>
              <a:rPr lang="pl-PL" sz="14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 for small Q, multiple diodes/pixel, ripple counter reconfigurable into shift register</a:t>
            </a:r>
            <a:endParaRPr lang="en-US" sz="1400" b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sp>
        <p:nvSpPr>
          <p:cNvPr id="730124" name="Text Box 12"/>
          <p:cNvSpPr txBox="1">
            <a:spLocks noChangeArrowheads="1"/>
          </p:cNvSpPr>
          <p:nvPr/>
        </p:nvSpPr>
        <p:spPr bwMode="auto">
          <a:xfrm>
            <a:off x="395288" y="6034088"/>
            <a:ext cx="8280400" cy="400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45000"/>
              </a:lnSpc>
              <a:buFontTx/>
              <a:buChar char="•"/>
            </a:pPr>
            <a:r>
              <a:rPr lang="pl-PL" sz="1400" b="1" dirty="0">
                <a:solidFill>
                  <a:schemeClr val="accent2"/>
                </a:solidFill>
                <a:latin typeface="Arial" pitchFamily="34" charset="0"/>
              </a:rPr>
              <a:t> compact design excluding use of physical resistors </a:t>
            </a:r>
            <a:endParaRPr lang="en-US" sz="1400" b="1" dirty="0">
              <a:solidFill>
                <a:schemeClr val="accent2"/>
              </a:solidFill>
              <a:latin typeface="Arial" pitchFamily="34" charset="0"/>
            </a:endParaRPr>
          </a:p>
        </p:txBody>
      </p:sp>
      <p:sp>
        <p:nvSpPr>
          <p:cNvPr id="730125" name="Rectangle 13"/>
          <p:cNvSpPr>
            <a:spLocks noChangeArrowheads="1"/>
          </p:cNvSpPr>
          <p:nvPr/>
        </p:nvSpPr>
        <p:spPr bwMode="auto">
          <a:xfrm>
            <a:off x="1601788" y="6475413"/>
            <a:ext cx="5824537" cy="3667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 anchor="ctr">
            <a:spAutoFit/>
          </a:bodyPr>
          <a:lstStyle/>
          <a:p>
            <a:r>
              <a:rPr lang="en-US" sz="1800" dirty="0">
                <a:latin typeface="Arial" pitchFamily="34" charset="0"/>
              </a:rPr>
              <a:t>C</a:t>
            </a:r>
            <a:r>
              <a:rPr lang="en-US" sz="1800" baseline="-25000" dirty="0">
                <a:latin typeface="Arial" pitchFamily="34" charset="0"/>
              </a:rPr>
              <a:t>c</a:t>
            </a:r>
            <a:r>
              <a:rPr lang="en-US" sz="1800" dirty="0">
                <a:latin typeface="Arial" pitchFamily="34" charset="0"/>
              </a:rPr>
              <a:t>=28 </a:t>
            </a:r>
            <a:r>
              <a:rPr lang="en-US" sz="1800" dirty="0" err="1">
                <a:latin typeface="Arial" pitchFamily="34" charset="0"/>
              </a:rPr>
              <a:t>fF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C</a:t>
            </a:r>
            <a:r>
              <a:rPr lang="en-US" sz="1800" baseline="-25000" dirty="0" err="1">
                <a:latin typeface="Arial" pitchFamily="34" charset="0"/>
              </a:rPr>
              <a:t>f</a:t>
            </a:r>
            <a:r>
              <a:rPr lang="pl-PL" sz="1800" baseline="-25000" dirty="0">
                <a:latin typeface="Arial" pitchFamily="34" charset="0"/>
              </a:rPr>
              <a:t>s</a:t>
            </a:r>
            <a:r>
              <a:rPr lang="en-US" sz="1800" dirty="0">
                <a:latin typeface="Arial" pitchFamily="34" charset="0"/>
              </a:rPr>
              <a:t>=3.3 </a:t>
            </a:r>
            <a:r>
              <a:rPr lang="en-US" sz="1800" dirty="0" err="1">
                <a:latin typeface="Arial" pitchFamily="34" charset="0"/>
              </a:rPr>
              <a:t>fF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en-US" sz="1800" dirty="0" err="1">
                <a:latin typeface="Arial" pitchFamily="34" charset="0"/>
              </a:rPr>
              <a:t>R</a:t>
            </a:r>
            <a:r>
              <a:rPr lang="en-US" sz="1800" baseline="-25000" dirty="0" err="1">
                <a:latin typeface="Arial" pitchFamily="34" charset="0"/>
              </a:rPr>
              <a:t>f</a:t>
            </a:r>
            <a:r>
              <a:rPr lang="pl-PL" sz="1800" baseline="-25000" dirty="0">
                <a:latin typeface="Arial" pitchFamily="34" charset="0"/>
              </a:rPr>
              <a:t>s</a:t>
            </a:r>
            <a:r>
              <a:rPr lang="en-US" sz="1800" dirty="0">
                <a:latin typeface="Arial" pitchFamily="34" charset="0"/>
              </a:rPr>
              <a:t>=50 M</a:t>
            </a:r>
            <a:r>
              <a:rPr lang="en-US" sz="1800" dirty="0">
                <a:latin typeface="Symbol" pitchFamily="18" charset="2"/>
              </a:rPr>
              <a:t>W</a:t>
            </a:r>
            <a:r>
              <a:rPr lang="en-US" sz="1800" dirty="0">
                <a:latin typeface="Arial" pitchFamily="34" charset="0"/>
              </a:rPr>
              <a:t>, </a:t>
            </a:r>
            <a:r>
              <a:rPr lang="pl-PL" sz="1800" dirty="0">
                <a:latin typeface="Arial" pitchFamily="34" charset="0"/>
              </a:rPr>
              <a:t>G</a:t>
            </a:r>
            <a:r>
              <a:rPr lang="en-US" sz="1800" baseline="-25000" dirty="0">
                <a:latin typeface="Arial" pitchFamily="34" charset="0"/>
              </a:rPr>
              <a:t>m</a:t>
            </a:r>
            <a:r>
              <a:rPr lang="en-US" sz="1800" dirty="0">
                <a:latin typeface="Arial" pitchFamily="34" charset="0"/>
              </a:rPr>
              <a:t>=5.8 </a:t>
            </a:r>
            <a:r>
              <a:rPr lang="en-US" sz="1800" dirty="0" err="1">
                <a:latin typeface="Symbol" pitchFamily="18" charset="2"/>
              </a:rPr>
              <a:t>m</a:t>
            </a:r>
            <a:r>
              <a:rPr lang="en-US" sz="1800" dirty="0" err="1">
                <a:latin typeface="Arial" pitchFamily="34" charset="0"/>
              </a:rPr>
              <a:t>S</a:t>
            </a:r>
            <a:r>
              <a:rPr lang="pl-PL" sz="1800" dirty="0">
                <a:latin typeface="Arial" pitchFamily="34" charset="0"/>
              </a:rPr>
              <a:t>,</a:t>
            </a:r>
            <a:r>
              <a:rPr lang="en-US" sz="1800" dirty="0">
                <a:latin typeface="Arial" pitchFamily="34" charset="0"/>
              </a:rPr>
              <a:t> C</a:t>
            </a:r>
            <a:r>
              <a:rPr lang="en-US" sz="1800" baseline="-25000" dirty="0">
                <a:latin typeface="Arial" pitchFamily="34" charset="0"/>
              </a:rPr>
              <a:t>h</a:t>
            </a:r>
            <a:r>
              <a:rPr lang="en-US" sz="1800" dirty="0">
                <a:latin typeface="Arial" pitchFamily="34" charset="0"/>
              </a:rPr>
              <a:t>=30 </a:t>
            </a:r>
            <a:r>
              <a:rPr lang="en-US" sz="1800" dirty="0" err="1">
                <a:latin typeface="Arial" pitchFamily="34" charset="0"/>
              </a:rPr>
              <a:t>fF</a:t>
            </a:r>
            <a:r>
              <a:rPr lang="en-US" sz="1800" dirty="0">
                <a:latin typeface="Arial" pitchFamily="34" charset="0"/>
              </a:rPr>
              <a:t>, </a:t>
            </a:r>
          </a:p>
        </p:txBody>
      </p:sp>
      <p:sp>
        <p:nvSpPr>
          <p:cNvPr id="730126" name="Text Box 14"/>
          <p:cNvSpPr txBox="1">
            <a:spLocks noChangeArrowheads="1"/>
          </p:cNvSpPr>
          <p:nvPr/>
        </p:nvSpPr>
        <p:spPr bwMode="auto">
          <a:xfrm>
            <a:off x="179388" y="1243013"/>
            <a:ext cx="2592387" cy="3857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pl-PL" sz="1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MAMBO II architecture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28600" y="0"/>
            <a:ext cx="8915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MAMBO2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140" name="Text Box 4"/>
          <p:cNvSpPr txBox="1">
            <a:spLocks noChangeArrowheads="1"/>
          </p:cNvSpPr>
          <p:nvPr/>
        </p:nvSpPr>
        <p:spPr bwMode="auto">
          <a:xfrm>
            <a:off x="250825" y="549275"/>
            <a:ext cx="8353425" cy="457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en-US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Design details of pixel imaging detector „MAMBO”</a:t>
            </a:r>
          </a:p>
        </p:txBody>
      </p:sp>
      <p:pic>
        <p:nvPicPr>
          <p:cNvPr id="731142" name="Picture 6" descr="pixel_nom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0688" y="1389063"/>
            <a:ext cx="4438650" cy="4306887"/>
          </a:xfrm>
          <a:prstGeom prst="rect">
            <a:avLst/>
          </a:prstGeom>
          <a:noFill/>
        </p:spPr>
      </p:pic>
      <p:sp>
        <p:nvSpPr>
          <p:cNvPr id="731145" name="Line 9"/>
          <p:cNvSpPr>
            <a:spLocks noChangeShapeType="1"/>
          </p:cNvSpPr>
          <p:nvPr/>
        </p:nvSpPr>
        <p:spPr bwMode="auto">
          <a:xfrm flipV="1">
            <a:off x="3013075" y="1317625"/>
            <a:ext cx="1798638" cy="15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46" name="Text Box 10"/>
          <p:cNvSpPr txBox="1">
            <a:spLocks noChangeArrowheads="1"/>
          </p:cNvSpPr>
          <p:nvPr/>
        </p:nvSpPr>
        <p:spPr bwMode="auto">
          <a:xfrm rot="16200000">
            <a:off x="-53182" y="2247107"/>
            <a:ext cx="754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441825" eaLnBrk="1" hangingPunct="1"/>
            <a:r>
              <a:rPr lang="pl-PL" sz="1600">
                <a:solidFill>
                  <a:schemeClr val="tx1"/>
                </a:solidFill>
                <a:latin typeface="Arial" pitchFamily="34" charset="0"/>
              </a:rPr>
              <a:t>47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160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m</a:t>
            </a:r>
          </a:p>
        </p:txBody>
      </p:sp>
      <p:sp>
        <p:nvSpPr>
          <p:cNvPr id="731147" name="Line 11"/>
          <p:cNvSpPr>
            <a:spLocks noChangeShapeType="1"/>
          </p:cNvSpPr>
          <p:nvPr/>
        </p:nvSpPr>
        <p:spPr bwMode="auto">
          <a:xfrm rot="16200000">
            <a:off x="-11906" y="1750219"/>
            <a:ext cx="722312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48" name="Text Box 12"/>
          <p:cNvSpPr txBox="1">
            <a:spLocks noChangeArrowheads="1"/>
          </p:cNvSpPr>
          <p:nvPr/>
        </p:nvSpPr>
        <p:spPr bwMode="auto">
          <a:xfrm rot="21600000">
            <a:off x="2330450" y="1125538"/>
            <a:ext cx="7540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4441825" eaLnBrk="1" hangingPunct="1"/>
            <a:r>
              <a:rPr lang="pl-PL" sz="1600">
                <a:solidFill>
                  <a:schemeClr val="tx1"/>
                </a:solidFill>
                <a:latin typeface="Arial" pitchFamily="34" charset="0"/>
              </a:rPr>
              <a:t>47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 </a:t>
            </a:r>
            <a:r>
              <a:rPr lang="en-US" sz="160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chemeClr val="tx1"/>
                </a:solidFill>
                <a:latin typeface="Arial" pitchFamily="34" charset="0"/>
              </a:rPr>
              <a:t>m</a:t>
            </a:r>
          </a:p>
        </p:txBody>
      </p:sp>
      <p:sp>
        <p:nvSpPr>
          <p:cNvPr id="731149" name="Line 13"/>
          <p:cNvSpPr>
            <a:spLocks noChangeShapeType="1"/>
          </p:cNvSpPr>
          <p:nvPr/>
        </p:nvSpPr>
        <p:spPr bwMode="auto">
          <a:xfrm flipH="1">
            <a:off x="420688" y="1317625"/>
            <a:ext cx="187483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50" name="Line 14"/>
          <p:cNvSpPr>
            <a:spLocks noChangeShapeType="1"/>
          </p:cNvSpPr>
          <p:nvPr/>
        </p:nvSpPr>
        <p:spPr bwMode="auto">
          <a:xfrm rot="5400000" flipV="1">
            <a:off x="-1127125" y="4233863"/>
            <a:ext cx="2952750" cy="0"/>
          </a:xfrm>
          <a:prstGeom prst="line">
            <a:avLst/>
          </a:prstGeom>
          <a:noFill/>
          <a:ln w="222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53" name="Text Box 17"/>
          <p:cNvSpPr txBox="1">
            <a:spLocks noChangeArrowheads="1"/>
          </p:cNvSpPr>
          <p:nvPr/>
        </p:nvSpPr>
        <p:spPr bwMode="auto">
          <a:xfrm>
            <a:off x="323850" y="908050"/>
            <a:ext cx="3960813" cy="3857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Char char="8"/>
            </a:pPr>
            <a:r>
              <a:rPr lang="pl-PL" sz="1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MAMBO II pixel layout </a:t>
            </a:r>
          </a:p>
        </p:txBody>
      </p:sp>
      <p:sp>
        <p:nvSpPr>
          <p:cNvPr id="731154" name="Text Box 18"/>
          <p:cNvSpPr txBox="1">
            <a:spLocks noChangeArrowheads="1"/>
          </p:cNvSpPr>
          <p:nvPr/>
        </p:nvSpPr>
        <p:spPr bwMode="auto">
          <a:xfrm>
            <a:off x="4787900" y="5949950"/>
            <a:ext cx="4176713" cy="7493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pl-PL" sz="13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Single pixel test structure is a fully functional ciruit allowing monitoring: </a:t>
            </a:r>
            <a:r>
              <a:rPr lang="pl-PL" sz="1300" b="1" dirty="0">
                <a:solidFill>
                  <a:srgbClr val="CC0000"/>
                </a:solidFill>
                <a:latin typeface="Arial" pitchFamily="34" charset="0"/>
              </a:rPr>
              <a:t>shaper output, discriminator output, counter output</a:t>
            </a:r>
          </a:p>
        </p:txBody>
      </p:sp>
      <p:sp>
        <p:nvSpPr>
          <p:cNvPr id="731156" name="Text Box 20"/>
          <p:cNvSpPr txBox="1">
            <a:spLocks noChangeArrowheads="1"/>
          </p:cNvSpPr>
          <p:nvPr/>
        </p:nvSpPr>
        <p:spPr bwMode="auto">
          <a:xfrm>
            <a:off x="323850" y="5661025"/>
            <a:ext cx="4535488" cy="11318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05000"/>
              </a:lnSpc>
            </a:pPr>
            <a:r>
              <a:rPr lang="pl-PL" sz="13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Multiple p-taps (used as signal electrodes) present per pixel for reduction of shifts of threshold voltages. </a:t>
            </a:r>
            <a:r>
              <a:rPr lang="pl-PL" sz="1300" b="1" dirty="0">
                <a:solidFill>
                  <a:srgbClr val="CC0000"/>
                </a:solidFill>
                <a:latin typeface="Arial" pitchFamily="34" charset="0"/>
              </a:rPr>
              <a:t>Partial success: </a:t>
            </a:r>
            <a:r>
              <a:rPr lang="pl-PL" sz="13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adjustment of bias voltages and currents (referred to V</a:t>
            </a:r>
            <a:r>
              <a:rPr lang="pl-PL" sz="1300" b="1" baseline="-25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GS</a:t>
            </a:r>
            <a:r>
              <a:rPr lang="pl-PL" sz="13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) up to several tens of mV still required for V</a:t>
            </a:r>
            <a:r>
              <a:rPr lang="pl-PL" sz="1300" b="1" baseline="-25000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back</a:t>
            </a:r>
            <a:r>
              <a:rPr lang="pl-PL" sz="13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from the range from 0 to 10V.</a:t>
            </a:r>
          </a:p>
        </p:txBody>
      </p:sp>
      <p:pic>
        <p:nvPicPr>
          <p:cNvPr id="731157" name="Picture 21" descr="mambo2_withm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341438"/>
            <a:ext cx="4033837" cy="3987800"/>
          </a:xfrm>
          <a:prstGeom prst="rect">
            <a:avLst/>
          </a:prstGeom>
          <a:noFill/>
        </p:spPr>
      </p:pic>
      <p:sp>
        <p:nvSpPr>
          <p:cNvPr id="731158" name="Text Box 22"/>
          <p:cNvSpPr txBox="1">
            <a:spLocks noChangeArrowheads="1"/>
          </p:cNvSpPr>
          <p:nvPr/>
        </p:nvSpPr>
        <p:spPr bwMode="auto">
          <a:xfrm>
            <a:off x="5003800" y="908050"/>
            <a:ext cx="3960813" cy="3857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Char char="8"/>
            </a:pPr>
            <a:r>
              <a:rPr lang="pl-PL" sz="1600" b="1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MAMBO II chip layout </a:t>
            </a:r>
          </a:p>
        </p:txBody>
      </p:sp>
      <p:sp>
        <p:nvSpPr>
          <p:cNvPr id="731143" name="Text Box 7"/>
          <p:cNvSpPr txBox="1">
            <a:spLocks noChangeArrowheads="1"/>
          </p:cNvSpPr>
          <p:nvPr/>
        </p:nvSpPr>
        <p:spPr bwMode="auto">
          <a:xfrm>
            <a:off x="5580063" y="1658938"/>
            <a:ext cx="1296987" cy="792162"/>
          </a:xfrm>
          <a:prstGeom prst="rect">
            <a:avLst/>
          </a:prstGeom>
          <a:solidFill>
            <a:schemeClr val="bg1">
              <a:alpha val="64999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pl-PL" sz="1400" b="1">
                <a:solidFill>
                  <a:srgbClr val="CC0000"/>
                </a:solidFill>
                <a:latin typeface="Arial" pitchFamily="34" charset="0"/>
              </a:rPr>
              <a:t>single pixel </a:t>
            </a:r>
          </a:p>
          <a:p>
            <a:pPr>
              <a:lnSpc>
                <a:spcPct val="110000"/>
              </a:lnSpc>
            </a:pPr>
            <a:r>
              <a:rPr lang="pl-PL" sz="1400" b="1">
                <a:solidFill>
                  <a:srgbClr val="CC0000"/>
                </a:solidFill>
                <a:latin typeface="Arial" pitchFamily="34" charset="0"/>
              </a:rPr>
              <a:t>test structrue </a:t>
            </a:r>
            <a:endParaRPr lang="pl-PL" sz="1400" b="1">
              <a:solidFill>
                <a:srgbClr val="CC0000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731159" name="Oval 23"/>
          <p:cNvSpPr>
            <a:spLocks noChangeArrowheads="1"/>
          </p:cNvSpPr>
          <p:nvPr/>
        </p:nvSpPr>
        <p:spPr bwMode="auto">
          <a:xfrm>
            <a:off x="5003800" y="1370013"/>
            <a:ext cx="287338" cy="288925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160" name="Line 24"/>
          <p:cNvSpPr>
            <a:spLocks noChangeShapeType="1"/>
          </p:cNvSpPr>
          <p:nvPr/>
        </p:nvSpPr>
        <p:spPr bwMode="auto">
          <a:xfrm flipH="1" flipV="1">
            <a:off x="5292725" y="1585913"/>
            <a:ext cx="287338" cy="3603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diamond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61" name="Text Box 25"/>
          <p:cNvSpPr txBox="1">
            <a:spLocks noChangeArrowheads="1"/>
          </p:cNvSpPr>
          <p:nvPr/>
        </p:nvSpPr>
        <p:spPr bwMode="auto">
          <a:xfrm>
            <a:off x="3706813" y="4870450"/>
            <a:ext cx="1152525" cy="792163"/>
          </a:xfrm>
          <a:prstGeom prst="rect">
            <a:avLst/>
          </a:prstGeom>
          <a:solidFill>
            <a:schemeClr val="bg1">
              <a:alpha val="64999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pl-PL" sz="1400" b="1">
                <a:solidFill>
                  <a:srgbClr val="CC0000"/>
                </a:solidFill>
                <a:latin typeface="Arial" pitchFamily="34" charset="0"/>
              </a:rPr>
              <a:t>13 diodes</a:t>
            </a:r>
          </a:p>
          <a:p>
            <a:pPr>
              <a:lnSpc>
                <a:spcPct val="110000"/>
              </a:lnSpc>
            </a:pPr>
            <a:r>
              <a:rPr lang="pl-PL" sz="1400" b="1">
                <a:solidFill>
                  <a:srgbClr val="CC0000"/>
                </a:solidFill>
                <a:latin typeface="Arial" pitchFamily="34" charset="0"/>
              </a:rPr>
              <a:t>in parallel </a:t>
            </a:r>
          </a:p>
          <a:p>
            <a:pPr>
              <a:lnSpc>
                <a:spcPct val="110000"/>
              </a:lnSpc>
            </a:pPr>
            <a:r>
              <a:rPr lang="pl-PL" sz="1400" b="1">
                <a:solidFill>
                  <a:srgbClr val="CC0000"/>
                </a:solidFill>
                <a:latin typeface="Arial" pitchFamily="34" charset="0"/>
              </a:rPr>
              <a:t>connection </a:t>
            </a:r>
            <a:endParaRPr lang="pl-PL" sz="1400" b="1">
              <a:solidFill>
                <a:srgbClr val="CC0000"/>
              </a:solidFill>
              <a:latin typeface="Arial" pitchFamily="34" charset="0"/>
              <a:sym typeface="Symbol" pitchFamily="18" charset="2"/>
            </a:endParaRPr>
          </a:p>
        </p:txBody>
      </p:sp>
      <p:sp>
        <p:nvSpPr>
          <p:cNvPr id="731162" name="Text Box 26"/>
          <p:cNvSpPr txBox="1">
            <a:spLocks noChangeArrowheads="1"/>
          </p:cNvSpPr>
          <p:nvPr/>
        </p:nvSpPr>
        <p:spPr bwMode="auto">
          <a:xfrm>
            <a:off x="6299200" y="3098800"/>
            <a:ext cx="1009650" cy="896938"/>
          </a:xfrm>
          <a:prstGeom prst="rect">
            <a:avLst/>
          </a:prstGeom>
          <a:solidFill>
            <a:schemeClr val="bg1">
              <a:alpha val="64999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pl-PL" sz="1600" b="1">
                <a:solidFill>
                  <a:srgbClr val="CC0000"/>
                </a:solidFill>
                <a:latin typeface="Arial" pitchFamily="34" charset="0"/>
              </a:rPr>
              <a:t>94×94 </a:t>
            </a:r>
          </a:p>
          <a:p>
            <a:pPr>
              <a:lnSpc>
                <a:spcPct val="110000"/>
              </a:lnSpc>
            </a:pPr>
            <a:r>
              <a:rPr lang="pl-PL" sz="1600" b="1">
                <a:solidFill>
                  <a:srgbClr val="CC0000"/>
                </a:solidFill>
                <a:latin typeface="Arial" pitchFamily="34" charset="0"/>
              </a:rPr>
              <a:t>pixels </a:t>
            </a:r>
          </a:p>
          <a:p>
            <a:pPr>
              <a:lnSpc>
                <a:spcPct val="110000"/>
              </a:lnSpc>
            </a:pPr>
            <a:r>
              <a:rPr lang="pl-PL" sz="1600" b="1">
                <a:solidFill>
                  <a:srgbClr val="CC0000"/>
                </a:solidFill>
                <a:latin typeface="Arial" pitchFamily="34" charset="0"/>
              </a:rPr>
              <a:t>array </a:t>
            </a:r>
          </a:p>
        </p:txBody>
      </p:sp>
      <p:sp>
        <p:nvSpPr>
          <p:cNvPr id="731164" name="Text Box 28"/>
          <p:cNvSpPr txBox="1">
            <a:spLocks noChangeArrowheads="1"/>
          </p:cNvSpPr>
          <p:nvPr/>
        </p:nvSpPr>
        <p:spPr bwMode="auto">
          <a:xfrm>
            <a:off x="4932363" y="5334000"/>
            <a:ext cx="3960812" cy="628650"/>
          </a:xfrm>
          <a:prstGeom prst="rect">
            <a:avLst/>
          </a:prstGeom>
          <a:solidFill>
            <a:schemeClr val="bg1">
              <a:alpha val="64999"/>
            </a:schemeClr>
          </a:solidFill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0000"/>
              </a:lnSpc>
            </a:pPr>
            <a:r>
              <a:rPr lang="pl-PL" sz="1600" b="1" dirty="0">
                <a:solidFill>
                  <a:srgbClr val="CC0000"/>
                </a:solidFill>
                <a:latin typeface="Arial" pitchFamily="34" charset="0"/>
              </a:rPr>
              <a:t>8×10 20×20 </a:t>
            </a:r>
            <a:r>
              <a:rPr lang="pl-PL" sz="1600" b="1" dirty="0">
                <a:solidFill>
                  <a:srgbClr val="CC0000"/>
                </a:solidFill>
                <a:latin typeface="Symbol" pitchFamily="18" charset="2"/>
              </a:rPr>
              <a:t>m</a:t>
            </a:r>
            <a:r>
              <a:rPr lang="pl-PL" sz="1600" b="1" dirty="0">
                <a:solidFill>
                  <a:srgbClr val="CC0000"/>
                </a:solidFill>
                <a:latin typeface="Arial" pitchFamily="34" charset="0"/>
              </a:rPr>
              <a:t>m</a:t>
            </a:r>
            <a:r>
              <a:rPr lang="pl-PL" sz="1600" b="1" baseline="30000" dirty="0">
                <a:solidFill>
                  <a:srgbClr val="CC0000"/>
                </a:solidFill>
                <a:latin typeface="Arial" pitchFamily="34" charset="0"/>
              </a:rPr>
              <a:t>2</a:t>
            </a:r>
            <a:r>
              <a:rPr lang="pl-PL" sz="1600" b="1" dirty="0">
                <a:solidFill>
                  <a:srgbClr val="CC0000"/>
                </a:solidFill>
                <a:latin typeface="Arial" pitchFamily="34" charset="0"/>
              </a:rPr>
              <a:t> 3T pixel matrices for x-talk and test charge collection tests</a:t>
            </a:r>
          </a:p>
        </p:txBody>
      </p:sp>
      <p:sp>
        <p:nvSpPr>
          <p:cNvPr id="731152" name="Line 16"/>
          <p:cNvSpPr>
            <a:spLocks noChangeShapeType="1"/>
          </p:cNvSpPr>
          <p:nvPr/>
        </p:nvSpPr>
        <p:spPr bwMode="auto">
          <a:xfrm flipV="1">
            <a:off x="3660775" y="3621088"/>
            <a:ext cx="360363" cy="1512887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diamond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44" name="Line 8"/>
          <p:cNvSpPr>
            <a:spLocks noChangeShapeType="1"/>
          </p:cNvSpPr>
          <p:nvPr/>
        </p:nvSpPr>
        <p:spPr bwMode="auto">
          <a:xfrm flipH="1" flipV="1">
            <a:off x="3373438" y="4341813"/>
            <a:ext cx="287337" cy="7921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diamond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51" name="Line 15"/>
          <p:cNvSpPr>
            <a:spLocks noChangeShapeType="1"/>
          </p:cNvSpPr>
          <p:nvPr/>
        </p:nvSpPr>
        <p:spPr bwMode="auto">
          <a:xfrm flipH="1" flipV="1">
            <a:off x="2005013" y="4341813"/>
            <a:ext cx="1655762" cy="792162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diamond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31163" name="Oval 27"/>
          <p:cNvSpPr>
            <a:spLocks noChangeArrowheads="1"/>
          </p:cNvSpPr>
          <p:nvPr/>
        </p:nvSpPr>
        <p:spPr bwMode="auto">
          <a:xfrm>
            <a:off x="5940425" y="4899025"/>
            <a:ext cx="2016125" cy="503238"/>
          </a:xfrm>
          <a:prstGeom prst="ellipse">
            <a:avLst/>
          </a:prstGeom>
          <a:noFill/>
          <a:ln w="25400">
            <a:solidFill>
              <a:srgbClr val="FF0000"/>
            </a:solidFill>
            <a:round/>
            <a:headEnd type="none" w="sm" len="sm"/>
            <a:tailEnd type="none" w="lg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31165" name="Line 29"/>
          <p:cNvSpPr>
            <a:spLocks noChangeShapeType="1"/>
          </p:cNvSpPr>
          <p:nvPr/>
        </p:nvSpPr>
        <p:spPr bwMode="auto">
          <a:xfrm flipV="1">
            <a:off x="5651500" y="5259388"/>
            <a:ext cx="288925" cy="215900"/>
          </a:xfrm>
          <a:prstGeom prst="line">
            <a:avLst/>
          </a:prstGeom>
          <a:noFill/>
          <a:ln w="31750">
            <a:solidFill>
              <a:srgbClr val="FF0000"/>
            </a:solidFill>
            <a:round/>
            <a:headEnd type="diamond" w="lg" len="lg"/>
            <a:tailEnd type="triangle" w="lg" len="lg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0" y="0"/>
            <a:ext cx="86868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chemeClr val="accent1">
                    <a:lumMod val="75000"/>
                  </a:schemeClr>
                </a:solidFill>
              </a:rPr>
              <a:t>MAMBO2: PREVIOUS WORK….</a:t>
            </a:r>
            <a:endParaRPr lang="en-US" sz="4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236" name="Text Box 4"/>
          <p:cNvSpPr txBox="1">
            <a:spLocks noChangeArrowheads="1"/>
          </p:cNvSpPr>
          <p:nvPr/>
        </p:nvSpPr>
        <p:spPr bwMode="auto">
          <a:xfrm>
            <a:off x="228600" y="152400"/>
            <a:ext cx="7273925" cy="389466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pl-PL" b="1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Achievements, observations and investigations</a:t>
            </a:r>
          </a:p>
        </p:txBody>
      </p:sp>
      <p:sp>
        <p:nvSpPr>
          <p:cNvPr id="735237" name="Text Box 5"/>
          <p:cNvSpPr txBox="1">
            <a:spLocks noChangeArrowheads="1"/>
          </p:cNvSpPr>
          <p:nvPr/>
        </p:nvSpPr>
        <p:spPr bwMode="auto">
          <a:xfrm>
            <a:off x="228600" y="685800"/>
            <a:ext cx="3168650" cy="3857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20000"/>
              </a:lnSpc>
              <a:buClr>
                <a:srgbClr val="FF0000"/>
              </a:buClr>
              <a:buFont typeface="Webdings" pitchFamily="18" charset="2"/>
              <a:buNone/>
            </a:pPr>
            <a:r>
              <a:rPr lang="pl-PL" sz="1600" b="1" dirty="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</a:t>
            </a:r>
            <a:r>
              <a:rPr lang="pl-PL" sz="1600" b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MAMBO II single pixel test</a:t>
            </a:r>
          </a:p>
        </p:txBody>
      </p:sp>
      <p:sp>
        <p:nvSpPr>
          <p:cNvPr id="735238" name="Text Box 6"/>
          <p:cNvSpPr txBox="1">
            <a:spLocks noChangeArrowheads="1"/>
          </p:cNvSpPr>
          <p:nvPr/>
        </p:nvSpPr>
        <p:spPr bwMode="auto">
          <a:xfrm>
            <a:off x="611188" y="1184275"/>
            <a:ext cx="7632700" cy="35137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pl-PL" sz="1600" b="1" dirty="0">
                <a:solidFill>
                  <a:srgbClr val="FF3300"/>
                </a:solidFill>
                <a:latin typeface="Arial" pitchFamily="34" charset="0"/>
              </a:rPr>
              <a:t>Monitoring of the shaper and discriminator outputs </a:t>
            </a:r>
            <a:r>
              <a:rPr lang="pl-PL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(transient signals )</a:t>
            </a:r>
            <a:r>
              <a:rPr lang="en-US" sz="1600" b="1" dirty="0">
                <a:solidFill>
                  <a:schemeClr val="accent5">
                    <a:lumMod val="50000"/>
                  </a:schemeClr>
                </a:solidFill>
                <a:latin typeface="Arial" pitchFamily="34" charset="0"/>
              </a:rPr>
              <a:t> </a:t>
            </a:r>
            <a:endParaRPr lang="pl-PL" sz="1600" b="1" dirty="0">
              <a:solidFill>
                <a:schemeClr val="accent5">
                  <a:lumMod val="50000"/>
                </a:schemeClr>
              </a:solidFill>
              <a:latin typeface="Arial" pitchFamily="34" charset="0"/>
            </a:endParaRPr>
          </a:p>
        </p:txBody>
      </p:sp>
      <p:pic>
        <p:nvPicPr>
          <p:cNvPr id="735239" name="Picture 7" descr="g7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508125"/>
            <a:ext cx="4424363" cy="2568575"/>
          </a:xfrm>
          <a:prstGeom prst="rect">
            <a:avLst/>
          </a:prstGeom>
          <a:noFill/>
        </p:spPr>
      </p:pic>
      <p:pic>
        <p:nvPicPr>
          <p:cNvPr id="735240" name="Picture 8" descr="g7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7950" y="4092575"/>
            <a:ext cx="4424363" cy="2576513"/>
          </a:xfrm>
          <a:prstGeom prst="rect">
            <a:avLst/>
          </a:prstGeom>
          <a:noFill/>
        </p:spPr>
      </p:pic>
      <p:pic>
        <p:nvPicPr>
          <p:cNvPr id="735241" name="Picture 9" descr="g5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51325" y="1517650"/>
            <a:ext cx="4424363" cy="2559050"/>
          </a:xfrm>
          <a:prstGeom prst="rect">
            <a:avLst/>
          </a:prstGeom>
          <a:noFill/>
        </p:spPr>
      </p:pic>
      <p:pic>
        <p:nvPicPr>
          <p:cNvPr id="735242" name="Picture 10" descr="g5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4663" y="4110038"/>
            <a:ext cx="4424362" cy="2559050"/>
          </a:xfrm>
          <a:prstGeom prst="rect">
            <a:avLst/>
          </a:prstGeom>
          <a:noFill/>
        </p:spPr>
      </p:pic>
      <p:sp>
        <p:nvSpPr>
          <p:cNvPr id="735243" name="Text Box 11"/>
          <p:cNvSpPr txBox="1">
            <a:spLocks noChangeArrowheads="1"/>
          </p:cNvSpPr>
          <p:nvPr/>
        </p:nvSpPr>
        <p:spPr bwMode="auto">
          <a:xfrm>
            <a:off x="1116013" y="3141663"/>
            <a:ext cx="1655762" cy="373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pl-PL" sz="1600" b="1" baseline="30000">
                <a:solidFill>
                  <a:srgbClr val="FF3300"/>
                </a:solidFill>
                <a:latin typeface="Arial" pitchFamily="34" charset="0"/>
              </a:rPr>
              <a:t>55</a:t>
            </a:r>
            <a:r>
              <a:rPr lang="pl-PL" sz="1600" b="1">
                <a:solidFill>
                  <a:srgbClr val="FF3300"/>
                </a:solidFill>
                <a:latin typeface="Arial" pitchFamily="34" charset="0"/>
              </a:rPr>
              <a:t>Fe</a:t>
            </a:r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 </a:t>
            </a:r>
            <a:endParaRPr lang="pl-PL" sz="1600" b="1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735244" name="Text Box 12"/>
          <p:cNvSpPr txBox="1">
            <a:spLocks noChangeArrowheads="1"/>
          </p:cNvSpPr>
          <p:nvPr/>
        </p:nvSpPr>
        <p:spPr bwMode="auto">
          <a:xfrm>
            <a:off x="4500563" y="3141663"/>
            <a:ext cx="1655762" cy="37306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pl-PL" sz="1600" b="1" baseline="30000">
                <a:solidFill>
                  <a:srgbClr val="FF3300"/>
                </a:solidFill>
                <a:latin typeface="Arial" pitchFamily="34" charset="0"/>
              </a:rPr>
              <a:t>109</a:t>
            </a:r>
            <a:r>
              <a:rPr lang="pl-PL" sz="1600" b="1">
                <a:solidFill>
                  <a:srgbClr val="FF3300"/>
                </a:solidFill>
                <a:latin typeface="Arial" pitchFamily="34" charset="0"/>
              </a:rPr>
              <a:t>Cd</a:t>
            </a:r>
            <a:r>
              <a:rPr lang="en-US" sz="1600" b="1">
                <a:solidFill>
                  <a:schemeClr val="accent2"/>
                </a:solidFill>
                <a:latin typeface="Arial" pitchFamily="34" charset="0"/>
              </a:rPr>
              <a:t> </a:t>
            </a:r>
            <a:endParaRPr lang="pl-PL" sz="1600" b="1">
              <a:solidFill>
                <a:srgbClr val="CC0000"/>
              </a:solidFill>
              <a:latin typeface="Arial" pitchFamily="34" charset="0"/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2058A8-32BD-45B6-BE05-1C5080FFF4A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4" descr="dobrom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373688"/>
            <a:ext cx="677863" cy="122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8550" name="Text Box 6"/>
          <p:cNvSpPr txBox="1">
            <a:spLocks noChangeArrowheads="1"/>
          </p:cNvSpPr>
          <p:nvPr/>
        </p:nvSpPr>
        <p:spPr bwMode="auto">
          <a:xfrm>
            <a:off x="973138" y="1243013"/>
            <a:ext cx="7920037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pl-PL" sz="1500" b="1">
                <a:solidFill>
                  <a:srgbClr val="E98604"/>
                </a:solidFill>
              </a:rPr>
              <a:t> the OKI process offers enhancements: through BOX contacts and diode and ohmic implants in the substrate material </a:t>
            </a:r>
            <a:r>
              <a:rPr lang="pl-PL" sz="1500" b="1">
                <a:solidFill>
                  <a:srgbClr val="D4D4FF"/>
                </a:solidFill>
              </a:rPr>
              <a:t>for the first time in a commercial approach!  </a:t>
            </a:r>
          </a:p>
        </p:txBody>
      </p:sp>
      <p:sp>
        <p:nvSpPr>
          <p:cNvPr id="35843" name="Rectangle 8"/>
          <p:cNvSpPr>
            <a:spLocks noChangeArrowheads="1"/>
          </p:cNvSpPr>
          <p:nvPr/>
        </p:nvSpPr>
        <p:spPr bwMode="auto">
          <a:xfrm>
            <a:off x="323850" y="2819400"/>
            <a:ext cx="698500" cy="823913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CC"/>
                </a:solidFill>
                <a:latin typeface="Wingdings" pitchFamily="2" charset="2"/>
              </a:rPr>
              <a:t>L</a:t>
            </a:r>
          </a:p>
        </p:txBody>
      </p:sp>
      <p:sp>
        <p:nvSpPr>
          <p:cNvPr id="35844" name="Rectangle 9"/>
          <p:cNvSpPr>
            <a:spLocks noChangeArrowheads="1"/>
          </p:cNvSpPr>
          <p:nvPr/>
        </p:nvSpPr>
        <p:spPr bwMode="auto">
          <a:xfrm>
            <a:off x="323850" y="1143000"/>
            <a:ext cx="698500" cy="823913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CC"/>
                </a:solidFill>
                <a:latin typeface="Wingdings" pitchFamily="2" charset="2"/>
              </a:rPr>
              <a:t>J</a:t>
            </a:r>
          </a:p>
        </p:txBody>
      </p:sp>
      <p:sp>
        <p:nvSpPr>
          <p:cNvPr id="35845" name="Rectangle 10"/>
          <p:cNvSpPr>
            <a:spLocks noChangeArrowheads="1"/>
          </p:cNvSpPr>
          <p:nvPr/>
        </p:nvSpPr>
        <p:spPr bwMode="auto">
          <a:xfrm>
            <a:off x="323850" y="2276475"/>
            <a:ext cx="698500" cy="823913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CC"/>
                </a:solidFill>
                <a:latin typeface="Wingdings" pitchFamily="2" charset="2"/>
              </a:rPr>
              <a:t>K</a:t>
            </a:r>
          </a:p>
        </p:txBody>
      </p:sp>
      <p:sp>
        <p:nvSpPr>
          <p:cNvPr id="748555" name="Text Box 11"/>
          <p:cNvSpPr txBox="1">
            <a:spLocks noChangeArrowheads="1"/>
          </p:cNvSpPr>
          <p:nvPr/>
        </p:nvSpPr>
        <p:spPr bwMode="auto">
          <a:xfrm>
            <a:off x="971550" y="2259013"/>
            <a:ext cx="7920038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pl-PL" sz="1500" b="1">
                <a:solidFill>
                  <a:srgbClr val="E98604"/>
                </a:solidFill>
              </a:rPr>
              <a:t> matrices using 3T-type pixels can succesfully be built (NMOS/PMOS switches may be used); – </a:t>
            </a:r>
            <a:r>
              <a:rPr lang="pl-PL" sz="1500" b="1">
                <a:solidFill>
                  <a:srgbClr val="D4D4FF"/>
                </a:solidFill>
              </a:rPr>
              <a:t>some progress but not too much beyond bulk MAPS.</a:t>
            </a:r>
          </a:p>
        </p:txBody>
      </p:sp>
      <p:sp>
        <p:nvSpPr>
          <p:cNvPr id="748556" name="Text Box 12"/>
          <p:cNvSpPr txBox="1">
            <a:spLocks noChangeArrowheads="1"/>
          </p:cNvSpPr>
          <p:nvPr/>
        </p:nvSpPr>
        <p:spPr bwMode="auto">
          <a:xfrm>
            <a:off x="971550" y="2879725"/>
            <a:ext cx="7920038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mutual influence of CMOS circuitry and the detector is affecting designs of more advanced circuits for imaging. </a:t>
            </a:r>
          </a:p>
        </p:txBody>
      </p:sp>
      <p:sp>
        <p:nvSpPr>
          <p:cNvPr id="748558" name="Text Box 14"/>
          <p:cNvSpPr txBox="1">
            <a:spLocks noChangeArrowheads="1"/>
          </p:cNvSpPr>
          <p:nvPr/>
        </p:nvSpPr>
        <p:spPr bwMode="auto">
          <a:xfrm>
            <a:off x="323850" y="762000"/>
            <a:ext cx="8280400" cy="6540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ctr">
              <a:lnSpc>
                <a:spcPct val="115000"/>
              </a:lnSpc>
            </a:pPr>
            <a:r>
              <a:rPr lang="en-US" sz="1600" b="1" i="1">
                <a:solidFill>
                  <a:srgbClr val="DADBED"/>
                </a:solidFill>
              </a:rPr>
              <a:t> </a:t>
            </a:r>
            <a:r>
              <a:rPr lang="en-US" sz="1600" b="1">
                <a:solidFill>
                  <a:srgbClr val="DADBED"/>
                </a:solidFill>
              </a:rPr>
              <a:t>credo:</a:t>
            </a:r>
            <a:r>
              <a:rPr lang="en-US" sz="1600" b="1" i="1">
                <a:solidFill>
                  <a:srgbClr val="DADBED"/>
                </a:solidFill>
              </a:rPr>
              <a:t> strength of the S</a:t>
            </a:r>
            <a:r>
              <a:rPr lang="pl-PL" sz="1600" b="1" i="1">
                <a:solidFill>
                  <a:srgbClr val="DADBED"/>
                </a:solidFill>
              </a:rPr>
              <a:t>O</a:t>
            </a:r>
            <a:r>
              <a:rPr lang="en-US" sz="1600" b="1" i="1">
                <a:solidFill>
                  <a:srgbClr val="DADBED"/>
                </a:solidFill>
              </a:rPr>
              <a:t>I monolithic active pixel technology is integration of whole processing circuitry directly into </a:t>
            </a:r>
            <a:r>
              <a:rPr lang="pl-PL" sz="1600" b="1" i="1">
                <a:solidFill>
                  <a:srgbClr val="DADBED"/>
                </a:solidFill>
              </a:rPr>
              <a:t>‘the</a:t>
            </a:r>
            <a:r>
              <a:rPr lang="en-US" sz="1600" b="1" i="1">
                <a:solidFill>
                  <a:srgbClr val="DADBED"/>
                </a:solidFill>
              </a:rPr>
              <a:t> focal plane</a:t>
            </a:r>
            <a:r>
              <a:rPr lang="pl-PL" sz="1600" b="1" i="1">
                <a:solidFill>
                  <a:srgbClr val="DADBED"/>
                </a:solidFill>
              </a:rPr>
              <a:t>’</a:t>
            </a:r>
            <a:endParaRPr lang="en-US" sz="1600" b="1" i="1">
              <a:solidFill>
                <a:srgbClr val="DADBED"/>
              </a:solidFill>
            </a:endParaRPr>
          </a:p>
        </p:txBody>
      </p:sp>
      <p:sp>
        <p:nvSpPr>
          <p:cNvPr id="748559" name="Text Box 15"/>
          <p:cNvSpPr txBox="1">
            <a:spLocks noChangeArrowheads="1"/>
          </p:cNvSpPr>
          <p:nvPr/>
        </p:nvSpPr>
        <p:spPr bwMode="auto">
          <a:xfrm>
            <a:off x="971550" y="3546475"/>
            <a:ext cx="7920038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pl-PL" sz="1500" b="1" dirty="0">
                <a:solidFill>
                  <a:srgbClr val="D4D4FF"/>
                </a:solidFill>
              </a:rPr>
              <a:t> FD-SOI represents challenges for precise analog circuits, one would prefer different </a:t>
            </a:r>
            <a:r>
              <a:rPr lang="pl-PL" sz="1500" b="1" dirty="0" smtClean="0">
                <a:solidFill>
                  <a:srgbClr val="D4D4FF"/>
                </a:solidFill>
              </a:rPr>
              <a:t>fl</a:t>
            </a:r>
            <a:r>
              <a:rPr lang="it-IT" sz="1500" b="1" dirty="0" smtClean="0">
                <a:solidFill>
                  <a:srgbClr val="D4D4FF"/>
                </a:solidFill>
              </a:rPr>
              <a:t>a</a:t>
            </a:r>
            <a:r>
              <a:rPr lang="pl-PL" sz="1500" b="1" dirty="0" smtClean="0">
                <a:solidFill>
                  <a:srgbClr val="D4D4FF"/>
                </a:solidFill>
              </a:rPr>
              <a:t>vor</a:t>
            </a:r>
            <a:r>
              <a:rPr lang="pl-PL" sz="1500" b="1" dirty="0">
                <a:solidFill>
                  <a:srgbClr val="D4D4FF"/>
                </a:solidFill>
              </a:rPr>
              <a:t>!</a:t>
            </a:r>
          </a:p>
        </p:txBody>
      </p:sp>
      <p:sp>
        <p:nvSpPr>
          <p:cNvPr id="748560" name="Text Box 16"/>
          <p:cNvSpPr txBox="1">
            <a:spLocks noChangeArrowheads="1"/>
          </p:cNvSpPr>
          <p:nvPr/>
        </p:nvSpPr>
        <p:spPr bwMode="auto">
          <a:xfrm>
            <a:off x="971550" y="4059238"/>
            <a:ext cx="7920038" cy="8826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the properties of the substrate material and how it is depleted is far from being understood</a:t>
            </a:r>
            <a:r>
              <a:rPr lang="pl-PL" sz="1500" b="1" dirty="0">
                <a:solidFill>
                  <a:schemeClr val="bg2">
                    <a:lumMod val="10000"/>
                    <a:lumOff val="90000"/>
                  </a:schemeClr>
                </a:solidFill>
                <a:latin typeface="Arial" pitchFamily="34" charset="0"/>
              </a:rPr>
              <a:t>. The depletion may depend on transient and statically hold voltage states in the CMOS circuitry! </a:t>
            </a:r>
          </a:p>
        </p:txBody>
      </p:sp>
      <p:sp>
        <p:nvSpPr>
          <p:cNvPr id="748561" name="Text Box 17"/>
          <p:cNvSpPr txBox="1">
            <a:spLocks noChangeArrowheads="1"/>
          </p:cNvSpPr>
          <p:nvPr/>
        </p:nvSpPr>
        <p:spPr bwMode="auto">
          <a:xfrm>
            <a:off x="971550" y="4868863"/>
            <a:ext cx="7920038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fontAlgn="auto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defRPr/>
            </a:pP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 observed high sensitivity to irradiation; overnight exposure under 100 </a:t>
            </a: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Symbol" pitchFamily="18" charset="2"/>
              </a:rPr>
              <a:t>m</a:t>
            </a: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Ci </a:t>
            </a:r>
            <a:r>
              <a:rPr lang="pl-PL" sz="1500" b="1" baseline="30000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109</a:t>
            </a:r>
            <a:r>
              <a:rPr lang="pl-PL" sz="1500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</a:rPr>
              <a:t>Cd under full operation causes ~100 mV voltage levels shifts. </a:t>
            </a:r>
          </a:p>
        </p:txBody>
      </p:sp>
      <p:sp>
        <p:nvSpPr>
          <p:cNvPr id="748562" name="Text Box 18"/>
          <p:cNvSpPr txBox="1">
            <a:spLocks noChangeArrowheads="1"/>
          </p:cNvSpPr>
          <p:nvPr/>
        </p:nvSpPr>
        <p:spPr bwMode="auto">
          <a:xfrm>
            <a:off x="971550" y="5762625"/>
            <a:ext cx="7993063" cy="6191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pl-PL" sz="1500" b="1">
                <a:solidFill>
                  <a:srgbClr val="E98604"/>
                </a:solidFill>
              </a:rPr>
              <a:t> the process must be enhanced. </a:t>
            </a:r>
            <a:r>
              <a:rPr lang="pl-PL" sz="1500" b="1">
                <a:solidFill>
                  <a:schemeClr val="accent2"/>
                </a:solidFill>
              </a:rPr>
              <a:t/>
            </a:r>
            <a:br>
              <a:rPr lang="pl-PL" sz="1500" b="1">
                <a:solidFill>
                  <a:schemeClr val="accent2"/>
                </a:solidFill>
              </a:rPr>
            </a:br>
            <a:r>
              <a:rPr lang="pl-PL" sz="1500" b="1">
                <a:solidFill>
                  <a:srgbClr val="E98604"/>
                </a:solidFill>
              </a:rPr>
              <a:t>The first priorities are to separate substrate and CMOS circuitry 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4000" smtClean="0">
                <a:solidFill>
                  <a:srgbClr val="E98604"/>
                </a:solidFill>
              </a:rPr>
              <a:t>Conclusions</a:t>
            </a:r>
          </a:p>
        </p:txBody>
      </p:sp>
      <p:sp>
        <p:nvSpPr>
          <p:cNvPr id="35854" name="Slide Number Placeholder 1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pPr fontAlgn="base">
              <a:spcAft>
                <a:spcPct val="0"/>
              </a:spcAft>
            </a:pPr>
            <a:fld id="{5B1EB92B-4DBB-40A6-90F7-746DC7600D79}" type="slidenum">
              <a:rPr lang="en-US"/>
              <a:pPr fontAlgn="base">
                <a:spcAft>
                  <a:spcPct val="0"/>
                </a:spcAft>
              </a:pPr>
              <a:t>9</a:t>
            </a:fld>
            <a:endParaRPr lang="en-US"/>
          </a:p>
        </p:txBody>
      </p:sp>
      <p:sp>
        <p:nvSpPr>
          <p:cNvPr id="2" name="Text Box 6"/>
          <p:cNvSpPr txBox="1">
            <a:spLocks noChangeArrowheads="1"/>
          </p:cNvSpPr>
          <p:nvPr/>
        </p:nvSpPr>
        <p:spPr bwMode="auto">
          <a:xfrm>
            <a:off x="995363" y="1854200"/>
            <a:ext cx="7920037" cy="3556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>
              <a:lnSpc>
                <a:spcPct val="115000"/>
              </a:lnSpc>
              <a:buFontTx/>
              <a:buChar char="•"/>
            </a:pPr>
            <a:r>
              <a:rPr lang="pl-PL" sz="1500" b="1">
                <a:solidFill>
                  <a:srgbClr val="E98604"/>
                </a:solidFill>
              </a:rPr>
              <a:t> monolithic detector structures can operate depleted </a:t>
            </a:r>
            <a:r>
              <a:rPr lang="pl-PL" sz="1500" b="1">
                <a:solidFill>
                  <a:srgbClr val="D4D4FF"/>
                </a:solidFill>
              </a:rPr>
              <a:t>for the first time succesfully!  </a:t>
            </a:r>
          </a:p>
        </p:txBody>
      </p:sp>
      <p:sp>
        <p:nvSpPr>
          <p:cNvPr id="35857" name="Rectangle 9"/>
          <p:cNvSpPr>
            <a:spLocks noChangeArrowheads="1"/>
          </p:cNvSpPr>
          <p:nvPr/>
        </p:nvSpPr>
        <p:spPr bwMode="auto">
          <a:xfrm>
            <a:off x="346075" y="1690688"/>
            <a:ext cx="698500" cy="823912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CC"/>
                </a:solidFill>
                <a:latin typeface="Wingdings" pitchFamily="2" charset="2"/>
              </a:rPr>
              <a:t>J</a:t>
            </a:r>
          </a:p>
        </p:txBody>
      </p:sp>
      <p:sp>
        <p:nvSpPr>
          <p:cNvPr id="35858" name="Rectangle 8"/>
          <p:cNvSpPr>
            <a:spLocks noChangeArrowheads="1"/>
          </p:cNvSpPr>
          <p:nvPr/>
        </p:nvSpPr>
        <p:spPr bwMode="auto">
          <a:xfrm>
            <a:off x="304800" y="3352800"/>
            <a:ext cx="698500" cy="823913"/>
          </a:xfrm>
          <a:prstGeom prst="rect">
            <a:avLst/>
          </a:prstGeom>
          <a:noFill/>
          <a:ln w="15875">
            <a:noFill/>
            <a:miter lim="800000"/>
            <a:headEnd type="none" w="sm" len="sm"/>
            <a:tailEnd type="none" w="lg" len="med"/>
          </a:ln>
        </p:spPr>
        <p:txBody>
          <a:bodyPr wrap="none">
            <a:spAutoFit/>
          </a:bodyPr>
          <a:lstStyle/>
          <a:p>
            <a:r>
              <a:rPr lang="en-US" sz="4800" b="1">
                <a:solidFill>
                  <a:srgbClr val="FF00CC"/>
                </a:solidFill>
                <a:latin typeface="Wingdings" pitchFamily="2" charset="2"/>
              </a:rPr>
              <a:t>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FNALPPT_blue</Template>
  <TotalTime>69411</TotalTime>
  <Words>1313</Words>
  <Application>Microsoft Office PowerPoint</Application>
  <PresentationFormat>On-screen Show (4:3)</PresentationFormat>
  <Paragraphs>340</Paragraphs>
  <Slides>45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45</vt:i4>
      </vt:variant>
    </vt:vector>
  </HeadingPairs>
  <TitlesOfParts>
    <vt:vector size="48" baseType="lpstr">
      <vt:lpstr>Factory</vt:lpstr>
      <vt:lpstr>Document</vt:lpstr>
      <vt:lpstr>CorelDRAW</vt:lpstr>
      <vt:lpstr>MAMBO III Monolithic Active Pixel Matrix with Binary Counters</vt:lpstr>
      <vt:lpstr>Presentation Outline</vt:lpstr>
      <vt:lpstr>POSSIBLE APPLICATIONS</vt:lpstr>
      <vt:lpstr>Possible applications</vt:lpstr>
      <vt:lpstr>PREVIOUS WORK</vt:lpstr>
      <vt:lpstr>Slide 6</vt:lpstr>
      <vt:lpstr>Slide 7</vt:lpstr>
      <vt:lpstr>Slide 8</vt:lpstr>
      <vt:lpstr>Conclusions</vt:lpstr>
      <vt:lpstr>MAMBO iii</vt:lpstr>
      <vt:lpstr>Goals</vt:lpstr>
      <vt:lpstr>3D : MAMBO 3</vt:lpstr>
      <vt:lpstr>3D Model: Diode (Bottom Pixel)</vt:lpstr>
      <vt:lpstr>Top ASIC: PIXEL Design</vt:lpstr>
      <vt:lpstr>Preamplifier</vt:lpstr>
      <vt:lpstr>Shaper and Baseline Restorer</vt:lpstr>
      <vt:lpstr>Analog Test Buffer</vt:lpstr>
      <vt:lpstr>Comparator</vt:lpstr>
      <vt:lpstr>Window Comparator</vt:lpstr>
      <vt:lpstr>Double Discriminator Logic</vt:lpstr>
      <vt:lpstr>Current Steering DAC (4 bits)</vt:lpstr>
      <vt:lpstr>DAC Layout </vt:lpstr>
      <vt:lpstr>Trimming DACs</vt:lpstr>
      <vt:lpstr>Configuration Register</vt:lpstr>
      <vt:lpstr>1bit Counter</vt:lpstr>
      <vt:lpstr>Counter /Shift Register</vt:lpstr>
      <vt:lpstr>Simulation result</vt:lpstr>
      <vt:lpstr>LAYOUT</vt:lpstr>
      <vt:lpstr>MAMBO3: top pixel</vt:lpstr>
      <vt:lpstr>Upper Chip</vt:lpstr>
      <vt:lpstr>Lower chip: Diode Pixel</vt:lpstr>
      <vt:lpstr>Lower Chip</vt:lpstr>
      <vt:lpstr>Chip connection</vt:lpstr>
      <vt:lpstr>Protection</vt:lpstr>
      <vt:lpstr>INTEGRATION</vt:lpstr>
      <vt:lpstr>3D Model</vt:lpstr>
      <vt:lpstr>T-Micro 3D Integration process</vt:lpstr>
      <vt:lpstr>µ-bump process</vt:lpstr>
      <vt:lpstr>Cross sectional view</vt:lpstr>
      <vt:lpstr>Cross sectional view:  Test chip with adhesive</vt:lpstr>
      <vt:lpstr>Mambo iv: FUTURE WORK</vt:lpstr>
      <vt:lpstr>Back to 2D</vt:lpstr>
      <vt:lpstr>MAMBO IV</vt:lpstr>
      <vt:lpstr>MAMBO IV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MAMBO III</dc:title>
  <dc:creator>farah khalid</dc:creator>
  <cp:lastModifiedBy>farah</cp:lastModifiedBy>
  <cp:revision>4264</cp:revision>
  <dcterms:created xsi:type="dcterms:W3CDTF">2010-01-25T16:45:08Z</dcterms:created>
  <dcterms:modified xsi:type="dcterms:W3CDTF">2010-06-08T13:08:03Z</dcterms:modified>
</cp:coreProperties>
</file>