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 id="2147483749" r:id="rId2"/>
  </p:sldMasterIdLst>
  <p:notesMasterIdLst>
    <p:notesMasterId r:id="rId27"/>
  </p:notesMasterIdLst>
  <p:handoutMasterIdLst>
    <p:handoutMasterId r:id="rId28"/>
  </p:handoutMasterIdLst>
  <p:sldIdLst>
    <p:sldId id="256" r:id="rId3"/>
    <p:sldId id="271" r:id="rId4"/>
    <p:sldId id="274" r:id="rId5"/>
    <p:sldId id="273" r:id="rId6"/>
    <p:sldId id="276" r:id="rId7"/>
    <p:sldId id="275" r:id="rId8"/>
    <p:sldId id="278" r:id="rId9"/>
    <p:sldId id="279" r:id="rId10"/>
    <p:sldId id="277" r:id="rId11"/>
    <p:sldId id="280" r:id="rId12"/>
    <p:sldId id="281" r:id="rId13"/>
    <p:sldId id="294" r:id="rId14"/>
    <p:sldId id="272" r:id="rId15"/>
    <p:sldId id="282" r:id="rId16"/>
    <p:sldId id="283" r:id="rId17"/>
    <p:sldId id="284" r:id="rId18"/>
    <p:sldId id="285" r:id="rId19"/>
    <p:sldId id="286" r:id="rId20"/>
    <p:sldId id="287" r:id="rId21"/>
    <p:sldId id="290" r:id="rId22"/>
    <p:sldId id="288" r:id="rId23"/>
    <p:sldId id="289" r:id="rId24"/>
    <p:sldId id="291" r:id="rId25"/>
    <p:sldId id="29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442000"/>
    <a:srgbClr val="00DAEF"/>
    <a:srgbClr val="004700"/>
    <a:srgbClr val="0E2E2C"/>
    <a:srgbClr val="B61000"/>
    <a:srgbClr val="00865A"/>
    <a:srgbClr val="FC70FF"/>
    <a:srgbClr val="00765C"/>
    <a:srgbClr val="FFDE00"/>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7" autoAdjust="0"/>
    <p:restoredTop sz="94660"/>
  </p:normalViewPr>
  <p:slideViewPr>
    <p:cSldViewPr snapToObjects="1">
      <p:cViewPr>
        <p:scale>
          <a:sx n="100" d="100"/>
          <a:sy n="100" d="100"/>
        </p:scale>
        <p:origin x="846" y="13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A89FAD-A56D-9541-93AD-E61FBD38BF79}" type="datetimeFigureOut">
              <a:rPr lang="en-US" smtClean="0"/>
              <a:pPr/>
              <a:t>6/6/2010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604DE3-AE83-D148-BD1B-E91A191C6656}"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6F9148-C550-E145-B552-4FFC8C74DF17}" type="datetimeFigureOut">
              <a:rPr lang="en-US" smtClean="0"/>
              <a:pPr/>
              <a:t>6/6/2010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681F34-F2B9-AB4A-9508-A752A8399670}"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563562"/>
          </a:xfrm>
          <a:prstGeom prst="rect">
            <a:avLst/>
          </a:prstGeom>
          <a:gradFill>
            <a:gsLst>
              <a:gs pos="93000">
                <a:srgbClr val="FFC899"/>
              </a:gs>
              <a:gs pos="0">
                <a:srgbClr val="FFEACA"/>
              </a:gs>
              <a:gs pos="75000">
                <a:srgbClr val="FFEACA"/>
              </a:gs>
            </a:gsLst>
          </a:gradFill>
        </p:spPr>
        <p:txBody>
          <a:bodyPr/>
          <a:lstStyle/>
          <a:p>
            <a:r>
              <a:rPr lang="en-US" dirty="0" smtClean="0"/>
              <a:t>title</a:t>
            </a:r>
            <a:endParaRPr lang="en-US" dirty="0"/>
          </a:p>
        </p:txBody>
      </p:sp>
      <p:sp>
        <p:nvSpPr>
          <p:cNvPr id="3" name="Content Placeholder 2"/>
          <p:cNvSpPr>
            <a:spLocks noGrp="1"/>
          </p:cNvSpPr>
          <p:nvPr>
            <p:ph idx="1"/>
          </p:nvPr>
        </p:nvSpPr>
        <p:spPr>
          <a:xfrm>
            <a:off x="457200" y="838200"/>
            <a:ext cx="8229600" cy="51355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6 June 2010</a:t>
            </a:r>
            <a:endParaRPr lang="en-US"/>
          </a:p>
        </p:txBody>
      </p:sp>
      <p:sp>
        <p:nvSpPr>
          <p:cNvPr id="6" name="Footer Placeholder 5"/>
          <p:cNvSpPr>
            <a:spLocks noGrp="1"/>
          </p:cNvSpPr>
          <p:nvPr>
            <p:ph type="ftr" sz="quarter" idx="11"/>
          </p:nvPr>
        </p:nvSpPr>
        <p:spPr/>
        <p:txBody>
          <a:bodyPr/>
          <a:lstStyle/>
          <a:p>
            <a:r>
              <a:rPr lang="en-US" smtClean="0"/>
              <a:t>Vertex 2010, Alan Honma (CERN)</a:t>
            </a:r>
            <a:endParaRPr lang="en-US"/>
          </a:p>
        </p:txBody>
      </p:sp>
      <p:sp>
        <p:nvSpPr>
          <p:cNvPr id="7" name="Slide Number Placeholder 6"/>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6 June 2010</a:t>
            </a:r>
            <a:endParaRPr lang="en-US"/>
          </a:p>
        </p:txBody>
      </p:sp>
      <p:sp>
        <p:nvSpPr>
          <p:cNvPr id="8" name="Footer Placeholder 7"/>
          <p:cNvSpPr>
            <a:spLocks noGrp="1"/>
          </p:cNvSpPr>
          <p:nvPr>
            <p:ph type="ftr" sz="quarter" idx="11"/>
          </p:nvPr>
        </p:nvSpPr>
        <p:spPr/>
        <p:txBody>
          <a:bodyPr/>
          <a:lstStyle/>
          <a:p>
            <a:r>
              <a:rPr lang="en-US" smtClean="0"/>
              <a:t>Vertex 2010, Alan Honma (CERN)</a:t>
            </a:r>
            <a:endParaRPr lang="en-US"/>
          </a:p>
        </p:txBody>
      </p:sp>
      <p:sp>
        <p:nvSpPr>
          <p:cNvPr id="9" name="Slide Number Placeholder 8"/>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6 June 2010</a:t>
            </a:r>
            <a:endParaRPr lang="en-US"/>
          </a:p>
        </p:txBody>
      </p:sp>
      <p:sp>
        <p:nvSpPr>
          <p:cNvPr id="4" name="Footer Placeholder 3"/>
          <p:cNvSpPr>
            <a:spLocks noGrp="1"/>
          </p:cNvSpPr>
          <p:nvPr>
            <p:ph type="ftr" sz="quarter" idx="11"/>
          </p:nvPr>
        </p:nvSpPr>
        <p:spPr/>
        <p:txBody>
          <a:bodyPr/>
          <a:lstStyle/>
          <a:p>
            <a:r>
              <a:rPr lang="en-US" smtClean="0"/>
              <a:t>Vertex 2010, Alan Honma (CERN)</a:t>
            </a:r>
            <a:endParaRPr lang="en-US"/>
          </a:p>
        </p:txBody>
      </p:sp>
      <p:sp>
        <p:nvSpPr>
          <p:cNvPr id="5" name="Slide Number Placeholder 4"/>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 June 2010</a:t>
            </a:r>
            <a:endParaRPr lang="en-US"/>
          </a:p>
        </p:txBody>
      </p:sp>
      <p:sp>
        <p:nvSpPr>
          <p:cNvPr id="3" name="Footer Placeholder 2"/>
          <p:cNvSpPr>
            <a:spLocks noGrp="1"/>
          </p:cNvSpPr>
          <p:nvPr>
            <p:ph type="ftr" sz="quarter" idx="11"/>
          </p:nvPr>
        </p:nvSpPr>
        <p:spPr/>
        <p:txBody>
          <a:bodyPr/>
          <a:lstStyle/>
          <a:p>
            <a:r>
              <a:rPr lang="en-US" smtClean="0"/>
              <a:t>Vertex 2010, Alan Honma (CERN)</a:t>
            </a:r>
            <a:endParaRPr lang="en-US"/>
          </a:p>
        </p:txBody>
      </p:sp>
      <p:sp>
        <p:nvSpPr>
          <p:cNvPr id="4" name="Slide Number Placeholder 3"/>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 June 2010</a:t>
            </a:r>
            <a:endParaRPr lang="en-US"/>
          </a:p>
        </p:txBody>
      </p:sp>
      <p:sp>
        <p:nvSpPr>
          <p:cNvPr id="6" name="Footer Placeholder 5"/>
          <p:cNvSpPr>
            <a:spLocks noGrp="1"/>
          </p:cNvSpPr>
          <p:nvPr>
            <p:ph type="ftr" sz="quarter" idx="11"/>
          </p:nvPr>
        </p:nvSpPr>
        <p:spPr/>
        <p:txBody>
          <a:bodyPr/>
          <a:lstStyle/>
          <a:p>
            <a:r>
              <a:rPr lang="en-US" smtClean="0"/>
              <a:t>Vertex 2010, Alan Honma (CERN)</a:t>
            </a:r>
            <a:endParaRPr lang="en-US"/>
          </a:p>
        </p:txBody>
      </p:sp>
      <p:sp>
        <p:nvSpPr>
          <p:cNvPr id="7" name="Slide Number Placeholder 6"/>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 June 2010</a:t>
            </a:r>
            <a:endParaRPr lang="en-US"/>
          </a:p>
        </p:txBody>
      </p:sp>
      <p:sp>
        <p:nvSpPr>
          <p:cNvPr id="6" name="Footer Placeholder 5"/>
          <p:cNvSpPr>
            <a:spLocks noGrp="1"/>
          </p:cNvSpPr>
          <p:nvPr>
            <p:ph type="ftr" sz="quarter" idx="11"/>
          </p:nvPr>
        </p:nvSpPr>
        <p:spPr/>
        <p:txBody>
          <a:bodyPr/>
          <a:lstStyle/>
          <a:p>
            <a:r>
              <a:rPr lang="en-US" smtClean="0"/>
              <a:t>Vertex 2010, Alan Honma (CERN)</a:t>
            </a:r>
            <a:endParaRPr lang="en-US"/>
          </a:p>
        </p:txBody>
      </p:sp>
      <p:sp>
        <p:nvSpPr>
          <p:cNvPr id="7" name="Slide Number Placeholder 6"/>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19200"/>
            <a:ext cx="8229600" cy="4906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6 June 2010</a:t>
            </a:r>
            <a:endParaRPr lang="en-US"/>
          </a:p>
        </p:txBody>
      </p:sp>
      <p:sp>
        <p:nvSpPr>
          <p:cNvPr id="6" name="Footer Placeholder 5"/>
          <p:cNvSpPr>
            <a:spLocks noGrp="1"/>
          </p:cNvSpPr>
          <p:nvPr>
            <p:ph type="ftr" sz="quarter" idx="11"/>
          </p:nvPr>
        </p:nvSpPr>
        <p:spPr/>
        <p:txBody>
          <a:bodyPr/>
          <a:lstStyle/>
          <a:p>
            <a:r>
              <a:rPr lang="en-US" smtClean="0"/>
              <a:t>Vertex 2010, Alan Honma (CERN)</a:t>
            </a:r>
            <a:endParaRPr lang="en-US"/>
          </a:p>
        </p:txBody>
      </p:sp>
      <p:sp>
        <p:nvSpPr>
          <p:cNvPr id="7" name="Slide Number Placeholder 6"/>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6 June 2010</a:t>
            </a:r>
            <a:endParaRPr lang="en-US"/>
          </a:p>
        </p:txBody>
      </p:sp>
      <p:sp>
        <p:nvSpPr>
          <p:cNvPr id="8" name="Footer Placeholder 7"/>
          <p:cNvSpPr>
            <a:spLocks noGrp="1"/>
          </p:cNvSpPr>
          <p:nvPr>
            <p:ph type="ftr" sz="quarter" idx="11"/>
          </p:nvPr>
        </p:nvSpPr>
        <p:spPr/>
        <p:txBody>
          <a:bodyPr/>
          <a:lstStyle/>
          <a:p>
            <a:r>
              <a:rPr lang="en-US" smtClean="0"/>
              <a:t>Vertex 2010, Alan Honma (CERN)</a:t>
            </a:r>
            <a:endParaRPr lang="en-US"/>
          </a:p>
        </p:txBody>
      </p:sp>
      <p:sp>
        <p:nvSpPr>
          <p:cNvPr id="9" name="Slide Number Placeholder 8"/>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6 June 2010</a:t>
            </a:r>
            <a:endParaRPr lang="en-US"/>
          </a:p>
        </p:txBody>
      </p:sp>
      <p:sp>
        <p:nvSpPr>
          <p:cNvPr id="4" name="Footer Placeholder 3"/>
          <p:cNvSpPr>
            <a:spLocks noGrp="1"/>
          </p:cNvSpPr>
          <p:nvPr>
            <p:ph type="ftr" sz="quarter" idx="11"/>
          </p:nvPr>
        </p:nvSpPr>
        <p:spPr/>
        <p:txBody>
          <a:bodyPr/>
          <a:lstStyle/>
          <a:p>
            <a:r>
              <a:rPr lang="en-US" smtClean="0"/>
              <a:t>Vertex 2010, Alan Honma (CERN)</a:t>
            </a:r>
            <a:endParaRPr lang="en-US"/>
          </a:p>
        </p:txBody>
      </p:sp>
      <p:sp>
        <p:nvSpPr>
          <p:cNvPr id="5" name="Slide Number Placeholder 4"/>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 June 2010</a:t>
            </a:r>
            <a:endParaRPr lang="en-US"/>
          </a:p>
        </p:txBody>
      </p:sp>
      <p:sp>
        <p:nvSpPr>
          <p:cNvPr id="3" name="Footer Placeholder 2"/>
          <p:cNvSpPr>
            <a:spLocks noGrp="1"/>
          </p:cNvSpPr>
          <p:nvPr>
            <p:ph type="ftr" sz="quarter" idx="11"/>
          </p:nvPr>
        </p:nvSpPr>
        <p:spPr/>
        <p:txBody>
          <a:bodyPr/>
          <a:lstStyle/>
          <a:p>
            <a:r>
              <a:rPr lang="en-US" smtClean="0"/>
              <a:t>Vertex 2010, Alan Honma (CERN)</a:t>
            </a:r>
            <a:endParaRPr lang="en-US"/>
          </a:p>
        </p:txBody>
      </p:sp>
      <p:sp>
        <p:nvSpPr>
          <p:cNvPr id="4" name="Slide Number Placeholder 3"/>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 June 2010</a:t>
            </a:r>
            <a:endParaRPr lang="en-US"/>
          </a:p>
        </p:txBody>
      </p:sp>
      <p:sp>
        <p:nvSpPr>
          <p:cNvPr id="6" name="Footer Placeholder 5"/>
          <p:cNvSpPr>
            <a:spLocks noGrp="1"/>
          </p:cNvSpPr>
          <p:nvPr>
            <p:ph type="ftr" sz="quarter" idx="11"/>
          </p:nvPr>
        </p:nvSpPr>
        <p:spPr/>
        <p:txBody>
          <a:bodyPr/>
          <a:lstStyle/>
          <a:p>
            <a:r>
              <a:rPr lang="en-US" smtClean="0"/>
              <a:t>Vertex 2010, Alan Honma (CERN)</a:t>
            </a:r>
            <a:endParaRPr lang="en-US"/>
          </a:p>
        </p:txBody>
      </p:sp>
      <p:sp>
        <p:nvSpPr>
          <p:cNvPr id="7" name="Slide Number Placeholder 6"/>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 June 2010</a:t>
            </a:r>
            <a:endParaRPr lang="en-US"/>
          </a:p>
        </p:txBody>
      </p:sp>
      <p:sp>
        <p:nvSpPr>
          <p:cNvPr id="6" name="Footer Placeholder 5"/>
          <p:cNvSpPr>
            <a:spLocks noGrp="1"/>
          </p:cNvSpPr>
          <p:nvPr>
            <p:ph type="ftr" sz="quarter" idx="11"/>
          </p:nvPr>
        </p:nvSpPr>
        <p:spPr/>
        <p:txBody>
          <a:bodyPr/>
          <a:lstStyle/>
          <a:p>
            <a:r>
              <a:rPr lang="en-US" smtClean="0"/>
              <a:t>Vertex 2010, Alan Honma (CERN)</a:t>
            </a:r>
            <a:endParaRPr lang="en-US"/>
          </a:p>
        </p:txBody>
      </p:sp>
      <p:sp>
        <p:nvSpPr>
          <p:cNvPr id="7" name="Slide Number Placeholder 6"/>
          <p:cNvSpPr>
            <a:spLocks noGrp="1"/>
          </p:cNvSpPr>
          <p:nvPr>
            <p:ph type="sldNum" sz="quarter" idx="12"/>
          </p:nvPr>
        </p:nvSpPr>
        <p:spPr/>
        <p:txBody>
          <a:bodyPr/>
          <a:lstStyle/>
          <a:p>
            <a:fld id="{9CDA7031-5D99-AF4D-BE33-3FC9500EAA4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100000">
              <a:schemeClr val="accent4">
                <a:lumMod val="20000"/>
                <a:lumOff val="80000"/>
              </a:schemeClr>
            </a:gs>
            <a:gs pos="0">
              <a:schemeClr val="bg1">
                <a:lumMod val="85000"/>
              </a:schemeClr>
            </a:gs>
          </a:gsLst>
          <a:lin ang="16200000" scaled="0"/>
          <a:tileRect/>
        </a:gra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6 June 2010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Vertex 2010, Alan Honma (CERN)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DA7031-5D99-AF4D-BE33-3FC9500EAA49}" type="slidenum">
              <a:rPr lang="en-US" smtClean="0"/>
              <a:pPr/>
              <a:t>‹#›</a:t>
            </a:fld>
            <a:endParaRPr lang="en-US"/>
          </a:p>
        </p:txBody>
      </p:sp>
      <p:sp>
        <p:nvSpPr>
          <p:cNvPr id="8" name="Title Placeholder 7"/>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4">
                <a:lumMod val="20000"/>
                <a:lumOff val="80000"/>
              </a:schemeClr>
            </a:gs>
            <a:gs pos="0">
              <a:schemeClr val="bg1">
                <a:lumMod val="85000"/>
              </a:schemeClr>
            </a:gs>
          </a:gsLst>
          <a:lin ang="16200000" scaled="0"/>
          <a:tileRect/>
        </a:gra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7 June 2010</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Vertex 2010, Alan Honma (CERN)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DA7031-5D99-AF4D-BE33-3FC9500EAA49}" type="slidenum">
              <a:rPr lang="en-US" smtClean="0"/>
              <a:pPr/>
              <a:t>‹#›</a:t>
            </a:fld>
            <a:endParaRPr lang="en-US"/>
          </a:p>
        </p:txBody>
      </p:sp>
      <p:sp>
        <p:nvSpPr>
          <p:cNvPr id="12" name="Title Placeholder 11"/>
          <p:cNvSpPr>
            <a:spLocks noGrp="1"/>
          </p:cNvSpPr>
          <p:nvPr>
            <p:ph type="title"/>
          </p:nvPr>
        </p:nvSpPr>
        <p:spPr>
          <a:xfrm>
            <a:off x="457200" y="228600"/>
            <a:ext cx="8229600" cy="533400"/>
          </a:xfrm>
          <a:prstGeom prst="rect">
            <a:avLst/>
          </a:prstGeom>
          <a:gradFill flip="none" rotWithShape="1">
            <a:gsLst>
              <a:gs pos="95000">
                <a:srgbClr val="FFC899"/>
              </a:gs>
              <a:gs pos="0">
                <a:srgbClr val="FFEACA"/>
              </a:gs>
              <a:gs pos="87000">
                <a:srgbClr val="FFEACA"/>
              </a:gs>
            </a:gsLst>
            <a:path path="rect">
              <a:fillToRect l="50000" t="50000" r="50000" b="50000"/>
            </a:path>
            <a:tileRect/>
          </a:gradFill>
          <a:ln>
            <a:solidFill>
              <a:srgbClr val="8D0A28"/>
            </a:solidFill>
          </a:ln>
          <a:effectLst/>
        </p:spPr>
        <p:txBody>
          <a:bodyPr vert="horz" lIns="91440" tIns="45720" rIns="91440" bIns="45720" rtlCol="0" anchor="ctr">
            <a:noAutofit/>
            <a:scene3d>
              <a:camera prst="orthographicFront"/>
              <a:lightRig rig="threePt" dir="t"/>
            </a:scene3d>
            <a:sp3d extrusionH="57150">
              <a:bevelT h="25400" prst="softRound"/>
            </a:sp3d>
          </a:bodyPr>
          <a:lstStyle/>
          <a:p>
            <a:r>
              <a:rPr lang="en-US" dirty="0" smtClean="0"/>
              <a:t>title</a:t>
            </a:r>
            <a:endParaRPr lang="en-US" dirty="0"/>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hdr="0"/>
  <p:txStyles>
    <p:titleStyle>
      <a:lvl1pPr algn="ctr" defTabSz="457200" rtl="0" eaLnBrk="1" latinLnBrk="0" hangingPunct="1">
        <a:spcBef>
          <a:spcPct val="0"/>
        </a:spcBef>
        <a:buNone/>
        <a:defRPr sz="3200" b="1" i="0" kern="1200">
          <a:solidFill>
            <a:srgbClr val="8D0A28"/>
          </a:solidFill>
          <a:latin typeface="Lucida Bright"/>
          <a:ea typeface="+mj-ea"/>
          <a:cs typeface="Lucida Bright"/>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3.xml"/><Relationship Id="rId1" Type="http://schemas.openxmlformats.org/officeDocument/2006/relationships/video" Target="file:///\\.host\Shared%20Folders\Shared\cmsgantry_ff.avi"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95600" y="2362200"/>
            <a:ext cx="3429000" cy="676274"/>
          </a:xfrm>
        </p:spPr>
        <p:txBody>
          <a:bodyPr>
            <a:normAutofit/>
          </a:bodyPr>
          <a:lstStyle/>
          <a:p>
            <a:pPr marL="514350" indent="-514350"/>
            <a:r>
              <a:rPr lang="en-US" sz="1800" b="1" dirty="0" smtClean="0">
                <a:latin typeface="Arial"/>
                <a:cs typeface="Arial"/>
              </a:rPr>
              <a:t>A. Honma,  CERN</a:t>
            </a:r>
          </a:p>
          <a:p>
            <a:pPr marL="514350" indent="-514350"/>
            <a:endParaRPr lang="en-US" sz="1800" b="1" dirty="0" smtClean="0">
              <a:latin typeface="Arial"/>
              <a:cs typeface="Arial"/>
            </a:endParaRPr>
          </a:p>
        </p:txBody>
      </p:sp>
      <p:sp>
        <p:nvSpPr>
          <p:cNvPr id="7" name="Rectangle 6"/>
          <p:cNvSpPr/>
          <p:nvPr/>
        </p:nvSpPr>
        <p:spPr>
          <a:xfrm>
            <a:off x="914400" y="3330862"/>
            <a:ext cx="7391400" cy="2677656"/>
          </a:xfrm>
          <a:prstGeom prst="rect">
            <a:avLst/>
          </a:prstGeom>
        </p:spPr>
        <p:txBody>
          <a:bodyPr wrap="square">
            <a:spAutoFit/>
          </a:bodyPr>
          <a:lstStyle/>
          <a:p>
            <a:pPr marL="900000" indent="-342000">
              <a:buFont typeface="Wingdings" charset="2"/>
              <a:buChar char="Ø"/>
            </a:pPr>
            <a:r>
              <a:rPr lang="en-US" sz="2400" dirty="0" smtClean="0"/>
              <a:t>Module production: definitions, scope</a:t>
            </a:r>
          </a:p>
          <a:p>
            <a:pPr marL="900000" indent="-342000">
              <a:buFont typeface="Wingdings" charset="2"/>
              <a:buChar char="Ø"/>
            </a:pPr>
            <a:r>
              <a:rPr lang="en-US" sz="2400" dirty="0" smtClean="0"/>
              <a:t>Industrialization: What do we mean?</a:t>
            </a:r>
          </a:p>
          <a:p>
            <a:pPr marL="900000" indent="-342000">
              <a:buFont typeface="Wingdings" charset="2"/>
              <a:buChar char="Ø"/>
            </a:pPr>
            <a:r>
              <a:rPr lang="en-US" sz="2400" dirty="0" smtClean="0"/>
              <a:t>Possibilities for automation and outsourcing</a:t>
            </a:r>
          </a:p>
          <a:p>
            <a:pPr marL="900000" indent="-342000">
              <a:buFont typeface="Wingdings" charset="2"/>
              <a:buChar char="Ø"/>
            </a:pPr>
            <a:r>
              <a:rPr lang="en-US" sz="2400" dirty="0" smtClean="0"/>
              <a:t>Automation example: CMS module assembly robot</a:t>
            </a:r>
          </a:p>
          <a:p>
            <a:pPr marL="900000" indent="-342000">
              <a:buFont typeface="Wingdings" charset="2"/>
              <a:buChar char="Ø"/>
            </a:pPr>
            <a:r>
              <a:rPr lang="en-US" sz="2400" dirty="0" smtClean="0"/>
              <a:t>Outlook for SLHC and other large projects (ILC)</a:t>
            </a:r>
          </a:p>
          <a:p>
            <a:pPr marL="900000" indent="-342000">
              <a:buFont typeface="Wingdings" charset="2"/>
              <a:buChar char="Ø"/>
            </a:pPr>
            <a:r>
              <a:rPr lang="en-US" sz="2400" dirty="0" smtClean="0"/>
              <a:t>Comments on large scale module production </a:t>
            </a:r>
          </a:p>
          <a:p>
            <a:pPr marL="900000" indent="-342000">
              <a:buFont typeface="Wingdings" charset="2"/>
              <a:buChar char="Ø"/>
            </a:pPr>
            <a:r>
              <a:rPr lang="en-US" sz="2400" dirty="0" smtClean="0"/>
              <a:t>Conclusions</a:t>
            </a:r>
            <a:endParaRPr lang="en-US" sz="2400" dirty="0"/>
          </a:p>
        </p:txBody>
      </p:sp>
      <p:sp>
        <p:nvSpPr>
          <p:cNvPr id="8" name="Rectangle 7"/>
          <p:cNvSpPr/>
          <p:nvPr/>
        </p:nvSpPr>
        <p:spPr>
          <a:xfrm>
            <a:off x="3124200" y="2746086"/>
            <a:ext cx="2895600" cy="584776"/>
          </a:xfrm>
          <a:prstGeom prst="rect">
            <a:avLst/>
          </a:prstGeom>
        </p:spPr>
        <p:txBody>
          <a:bodyPr wrap="square">
            <a:spAutoFit/>
          </a:bodyPr>
          <a:lstStyle/>
          <a:p>
            <a:pPr algn="ctr"/>
            <a:r>
              <a:rPr lang="en-US" sz="3200" b="1" u="sng" dirty="0" smtClean="0">
                <a:latin typeface="Lucida Bright"/>
                <a:cs typeface="Lucida Bright"/>
              </a:rPr>
              <a:t>Outline</a:t>
            </a:r>
            <a:endParaRPr lang="en-US" sz="3200" b="1" u="sng" dirty="0"/>
          </a:p>
        </p:txBody>
      </p:sp>
      <p:sp>
        <p:nvSpPr>
          <p:cNvPr id="14" name="Title Placeholder 11"/>
          <p:cNvSpPr txBox="1">
            <a:spLocks/>
          </p:cNvSpPr>
          <p:nvPr/>
        </p:nvSpPr>
        <p:spPr>
          <a:xfrm>
            <a:off x="457200" y="228600"/>
            <a:ext cx="8229600" cy="1828800"/>
          </a:xfrm>
          <a:prstGeom prst="rect">
            <a:avLst/>
          </a:prstGeom>
          <a:gradFill flip="none" rotWithShape="1">
            <a:gsLst>
              <a:gs pos="95000">
                <a:srgbClr val="FFC899"/>
              </a:gs>
              <a:gs pos="0">
                <a:srgbClr val="FFEACA"/>
              </a:gs>
              <a:gs pos="87000">
                <a:srgbClr val="FFEACA"/>
              </a:gs>
            </a:gsLst>
            <a:path path="rect">
              <a:fillToRect l="50000" t="50000" r="50000" b="50000"/>
            </a:path>
            <a:tileRect/>
          </a:gradFill>
          <a:ln w="12700">
            <a:solidFill>
              <a:srgbClr val="8D0A28"/>
            </a:solidFill>
          </a:ln>
          <a:effectLst/>
        </p:spPr>
        <p:txBody>
          <a:bodyPr vert="horz" lIns="91440" tIns="45720" rIns="91440" bIns="45720" rtlCol="0" anchor="ctr">
            <a:normAutofit/>
            <a:scene3d>
              <a:camera prst="orthographicFront"/>
              <a:lightRig rig="threePt" dir="t"/>
            </a:scene3d>
            <a:sp3d extrusionH="57150">
              <a:bevelT h="25400" prst="softRound"/>
            </a:sp3d>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u="none" strike="noStrike" kern="1200" cap="none" spc="0" normalizeH="0" baseline="0" noProof="0" dirty="0" smtClean="0">
                <a:ln>
                  <a:noFill/>
                </a:ln>
                <a:solidFill>
                  <a:srgbClr val="8D0A28"/>
                </a:solidFill>
                <a:effectLst/>
                <a:uLnTx/>
                <a:uFillTx/>
                <a:latin typeface="Lucida Bright"/>
                <a:ea typeface="+mj-ea"/>
                <a:cs typeface="+mj-cs"/>
              </a:rPr>
              <a:t>Industrialization of Silicon Detector</a:t>
            </a:r>
            <a:r>
              <a:rPr kumimoji="0" lang="en-US" sz="4400" b="1" u="none" strike="noStrike" kern="1200" cap="none" spc="0" normalizeH="0" noProof="0" dirty="0" smtClean="0">
                <a:ln>
                  <a:noFill/>
                </a:ln>
                <a:solidFill>
                  <a:srgbClr val="8D0A28"/>
                </a:solidFill>
                <a:effectLst/>
                <a:uLnTx/>
                <a:uFillTx/>
                <a:latin typeface="Lucida Bright"/>
                <a:ea typeface="+mj-ea"/>
                <a:cs typeface="+mj-cs"/>
              </a:rPr>
              <a:t> </a:t>
            </a:r>
            <a:r>
              <a:rPr kumimoji="0" lang="en-US" sz="4400" b="1" u="none" strike="noStrike" kern="1200" cap="none" spc="0" normalizeH="0" baseline="0" noProof="0" dirty="0" smtClean="0">
                <a:ln>
                  <a:noFill/>
                </a:ln>
                <a:solidFill>
                  <a:srgbClr val="8D0A28"/>
                </a:solidFill>
                <a:effectLst/>
                <a:uLnTx/>
                <a:uFillTx/>
                <a:latin typeface="Lucida Bright"/>
                <a:ea typeface="+mj-ea"/>
                <a:cs typeface="+mj-cs"/>
              </a:rPr>
              <a:t>Module </a:t>
            </a:r>
            <a:r>
              <a:rPr lang="en-US" sz="4400" b="1" dirty="0" smtClean="0">
                <a:solidFill>
                  <a:srgbClr val="8D0A28"/>
                </a:solidFill>
                <a:effectLst/>
                <a:latin typeface="Lucida Bright"/>
                <a:ea typeface="+mj-ea"/>
                <a:cs typeface="+mj-cs"/>
              </a:rPr>
              <a:t>Production   </a:t>
            </a:r>
            <a:r>
              <a:rPr kumimoji="0" lang="en-US" sz="4400" b="1" u="none" strike="noStrike" kern="1200" cap="none" spc="0" normalizeH="0" noProof="0" dirty="0" smtClean="0">
                <a:ln>
                  <a:noFill/>
                </a:ln>
                <a:solidFill>
                  <a:srgbClr val="8D0A28"/>
                </a:solidFill>
                <a:effectLst/>
                <a:uLnTx/>
                <a:uFillTx/>
                <a:latin typeface="Lucida Bright"/>
                <a:ea typeface="+mj-ea"/>
                <a:cs typeface="+mj-cs"/>
              </a:rPr>
              <a:t> </a:t>
            </a:r>
            <a:endParaRPr kumimoji="0" lang="en-US" sz="4400" b="1" u="none" strike="noStrike" kern="1200" cap="none" spc="0" normalizeH="0" baseline="0" noProof="0" dirty="0" smtClean="0">
              <a:ln>
                <a:noFill/>
              </a:ln>
              <a:solidFill>
                <a:srgbClr val="8D0A28"/>
              </a:solidFill>
              <a:effectLst/>
              <a:uLnTx/>
              <a:uFillTx/>
              <a:latin typeface="Lucida Bright"/>
              <a:ea typeface="+mj-ea"/>
              <a:cs typeface="+mj-cs"/>
            </a:endParaRPr>
          </a:p>
        </p:txBody>
      </p:sp>
      <p:sp>
        <p:nvSpPr>
          <p:cNvPr id="15" name="Date Placeholder 14"/>
          <p:cNvSpPr>
            <a:spLocks noGrp="1"/>
          </p:cNvSpPr>
          <p:nvPr>
            <p:ph type="dt" sz="half" idx="10"/>
          </p:nvPr>
        </p:nvSpPr>
        <p:spPr/>
        <p:txBody>
          <a:bodyPr/>
          <a:lstStyle/>
          <a:p>
            <a:r>
              <a:rPr lang="en-US" smtClean="0"/>
              <a:t>6 June 2010</a:t>
            </a:r>
            <a:endParaRPr lang="en-US"/>
          </a:p>
        </p:txBody>
      </p:sp>
      <p:sp>
        <p:nvSpPr>
          <p:cNvPr id="16" name="Footer Placeholder 15"/>
          <p:cNvSpPr>
            <a:spLocks noGrp="1"/>
          </p:cNvSpPr>
          <p:nvPr>
            <p:ph type="ftr" sz="quarter" idx="11"/>
          </p:nvPr>
        </p:nvSpPr>
        <p:spPr/>
        <p:txBody>
          <a:bodyPr/>
          <a:lstStyle/>
          <a:p>
            <a:r>
              <a:rPr lang="en-US" smtClean="0"/>
              <a:t>Vertex 2010, Loch Lomond, Scotland</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smtClean="0"/>
              <a:t>Automation example: CMS module assembly robot</a:t>
            </a:r>
            <a:endParaRPr lang="en-US" sz="2400" dirty="0"/>
          </a:p>
        </p:txBody>
      </p:sp>
      <p:sp>
        <p:nvSpPr>
          <p:cNvPr id="3" name="Content Placeholder 2"/>
          <p:cNvSpPr>
            <a:spLocks noGrp="1"/>
          </p:cNvSpPr>
          <p:nvPr>
            <p:ph idx="1"/>
          </p:nvPr>
        </p:nvSpPr>
        <p:spPr/>
        <p:txBody>
          <a:bodyPr/>
          <a:lstStyle/>
          <a:p>
            <a:pPr marL="0" indent="0">
              <a:buNone/>
            </a:pPr>
            <a:r>
              <a:rPr lang="en-US" sz="2800" u="sng" dirty="0" smtClean="0"/>
              <a:t>Basic description of CMS tracker assembly robot:</a:t>
            </a:r>
          </a:p>
          <a:p>
            <a:pPr marL="360000" indent="-360000">
              <a:buFont typeface="+mj-lt"/>
              <a:buAutoNum type="arabicParenR"/>
            </a:pPr>
            <a:r>
              <a:rPr lang="en-US" sz="2000" dirty="0" smtClean="0">
                <a:solidFill>
                  <a:srgbClr val="000090"/>
                </a:solidFill>
                <a:latin typeface="+mj-lt"/>
              </a:rPr>
              <a:t>Large work area (50cm </a:t>
            </a:r>
            <a:r>
              <a:rPr lang="en-US" sz="2000" dirty="0" err="1" smtClean="0">
                <a:solidFill>
                  <a:srgbClr val="000090"/>
                </a:solidFill>
                <a:latin typeface="+mj-lt"/>
              </a:rPr>
              <a:t>x</a:t>
            </a:r>
            <a:r>
              <a:rPr lang="en-US" sz="2000" dirty="0" smtClean="0">
                <a:solidFill>
                  <a:srgbClr val="000090"/>
                </a:solidFill>
                <a:latin typeface="+mj-lt"/>
              </a:rPr>
              <a:t> 50cm) gantry robot with magnetic air bearing X-Y movement and stepping motor Z-</a:t>
            </a:r>
            <a:r>
              <a:rPr lang="en-US" sz="2000" dirty="0" smtClean="0">
                <a:solidFill>
                  <a:srgbClr val="000090"/>
                </a:solidFill>
                <a:latin typeface="+mj-lt"/>
                <a:ea typeface="Lucida Grande"/>
                <a:cs typeface="Lucida Grande"/>
              </a:rPr>
              <a:t>ϕ movement.</a:t>
            </a:r>
            <a:endParaRPr lang="en-US" sz="2000" dirty="0" smtClean="0">
              <a:solidFill>
                <a:srgbClr val="000090"/>
              </a:solidFill>
              <a:latin typeface="+mj-lt"/>
            </a:endParaRPr>
          </a:p>
          <a:p>
            <a:pPr marL="360000" indent="-360000">
              <a:buFont typeface="+mj-lt"/>
              <a:buAutoNum type="arabicParenR"/>
            </a:pPr>
            <a:r>
              <a:rPr lang="en-US" sz="2000" dirty="0" smtClean="0">
                <a:solidFill>
                  <a:srgbClr val="000090"/>
                </a:solidFill>
                <a:latin typeface="+mj-lt"/>
              </a:rPr>
              <a:t>Gantry = overhead (crane-like) suspended working head. Chosen on purpose so table does not move (no vibrations or shocks).</a:t>
            </a:r>
          </a:p>
          <a:p>
            <a:pPr marL="360000" indent="-360000">
              <a:buFont typeface="+mj-lt"/>
              <a:buAutoNum type="arabicParenR"/>
            </a:pPr>
            <a:r>
              <a:rPr lang="en-US" sz="2000" dirty="0" smtClean="0">
                <a:solidFill>
                  <a:srgbClr val="000090"/>
                </a:solidFill>
                <a:latin typeface="+mj-lt"/>
              </a:rPr>
              <a:t>Trays with pre-placed components are put on gantry table. Module components held in place with vacuum during assembly and curing.</a:t>
            </a:r>
          </a:p>
          <a:p>
            <a:pPr marL="360000" indent="-360000">
              <a:buFont typeface="+mj-lt"/>
              <a:buAutoNum type="arabicParenR"/>
            </a:pPr>
            <a:r>
              <a:rPr lang="en-US" sz="2000" dirty="0" smtClean="0">
                <a:solidFill>
                  <a:srgbClr val="000090"/>
                </a:solidFill>
                <a:latin typeface="+mj-lt"/>
              </a:rPr>
              <a:t>Permanent rack of tools located at back of work area. Contains vacuum pick-up tools and syringes with glue. </a:t>
            </a:r>
          </a:p>
          <a:p>
            <a:pPr marL="360000" indent="-360000">
              <a:buFont typeface="+mj-lt"/>
              <a:buAutoNum type="arabicParenR"/>
            </a:pPr>
            <a:r>
              <a:rPr lang="en-US" sz="2000" dirty="0" smtClean="0">
                <a:solidFill>
                  <a:srgbClr val="000090"/>
                </a:solidFill>
                <a:latin typeface="+mj-lt"/>
              </a:rPr>
              <a:t>Working head carries microscope camera and vacuum-based tool holder. Serves dual function of metrology and pick/place/dispense.</a:t>
            </a:r>
          </a:p>
          <a:p>
            <a:pPr marL="360000" indent="-360000">
              <a:buFont typeface="+mj-lt"/>
              <a:buAutoNum type="arabicParenR"/>
            </a:pPr>
            <a:r>
              <a:rPr lang="en-US" sz="2000" dirty="0" smtClean="0">
                <a:solidFill>
                  <a:srgbClr val="000090"/>
                </a:solidFill>
                <a:latin typeface="+mj-lt"/>
              </a:rPr>
              <a:t>Software control of 4 axis motion, vacuum and air pressure valves. Pattern recognition used to find and measure positions of components and check final placement accuracy.</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11</a:t>
            </a:fld>
            <a:endParaRPr lang="en-US"/>
          </a:p>
        </p:txBody>
      </p:sp>
      <p:sp>
        <p:nvSpPr>
          <p:cNvPr id="2" name="Title 1"/>
          <p:cNvSpPr>
            <a:spLocks noGrp="1"/>
          </p:cNvSpPr>
          <p:nvPr>
            <p:ph type="title"/>
          </p:nvPr>
        </p:nvSpPr>
        <p:spPr>
          <a:xfrm>
            <a:off x="457200" y="61913"/>
            <a:ext cx="8229600" cy="563562"/>
          </a:xfrm>
        </p:spPr>
        <p:txBody>
          <a:bodyPr>
            <a:normAutofit/>
          </a:bodyPr>
          <a:lstStyle/>
          <a:p>
            <a:r>
              <a:rPr lang="en-US" sz="2400" dirty="0" smtClean="0"/>
              <a:t>Automation example: CMS module assembly robot</a:t>
            </a:r>
            <a:endParaRPr lang="en-US" sz="2400" dirty="0"/>
          </a:p>
        </p:txBody>
      </p:sp>
      <p:sp>
        <p:nvSpPr>
          <p:cNvPr id="8" name="Content Placeholder 7"/>
          <p:cNvSpPr>
            <a:spLocks noGrp="1"/>
          </p:cNvSpPr>
          <p:nvPr>
            <p:ph idx="1"/>
          </p:nvPr>
        </p:nvSpPr>
        <p:spPr/>
        <p:txBody>
          <a:bodyPr/>
          <a:lstStyle/>
          <a:p>
            <a:pPr>
              <a:buNone/>
            </a:pPr>
            <a:r>
              <a:rPr lang="en-US" sz="900" dirty="0" smtClean="0"/>
              <a:t>movie</a:t>
            </a:r>
            <a:endParaRPr lang="en-US" sz="900" dirty="0"/>
          </a:p>
        </p:txBody>
      </p:sp>
      <p:pic>
        <p:nvPicPr>
          <p:cNvPr id="12" name="cmsgantry_ff.avi">
            <a:hlinkClick r:id="" action="ppaction://media"/>
          </p:cNvPr>
          <p:cNvPicPr>
            <a:picLocks noRot="1" noChangeAspect="1"/>
          </p:cNvPicPr>
          <p:nvPr>
            <a:videoFile r:link="rId1"/>
          </p:nvPr>
        </p:nvPicPr>
        <p:blipFill>
          <a:blip r:embed="rId3"/>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2"/>
                                        </p:tgtEl>
                                      </p:cBhvr>
                                    </p:cmd>
                                  </p:childTnLst>
                                </p:cTn>
                              </p:par>
                            </p:childTnLst>
                          </p:cTn>
                        </p:par>
                      </p:childTnLst>
                    </p:cTn>
                  </p:par>
                </p:childTnLst>
              </p:cTn>
              <p:nextCondLst>
                <p:cond evt="onClick" delay="0">
                  <p:tgtEl>
                    <p:spTgt spid="12"/>
                  </p:tgtEl>
                </p:cond>
              </p:nextCondLst>
            </p:seq>
            <p:video>
              <p:cMediaNode>
                <p:cTn id="7" fill="hold" display="0">
                  <p:stCondLst>
                    <p:cond delay="indefinite"/>
                  </p:stCondLst>
                  <p:endCondLst>
                    <p:cond evt="onNext" delay="0">
                      <p:tgtEl>
                        <p:sldTgt/>
                      </p:tgtEl>
                    </p:cond>
                    <p:cond evt="onPrev" delay="0">
                      <p:tgtEl>
                        <p:sldTgt/>
                      </p:tgtEl>
                    </p:cond>
                  </p:endCondLst>
                </p:cTn>
                <p:tgtEl>
                  <p:spTgt spid="12"/>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dirty="0" smtClean="0"/>
              <a:t>Automation example: CMS module assembly robot</a:t>
            </a:r>
            <a:endParaRPr lang="en-US" sz="2400" dirty="0"/>
          </a:p>
        </p:txBody>
      </p:sp>
      <p:sp>
        <p:nvSpPr>
          <p:cNvPr id="3" name="Content Placeholder 2"/>
          <p:cNvSpPr>
            <a:spLocks noGrp="1"/>
          </p:cNvSpPr>
          <p:nvPr>
            <p:ph idx="1"/>
          </p:nvPr>
        </p:nvSpPr>
        <p:spPr/>
        <p:txBody>
          <a:bodyPr/>
          <a:lstStyle/>
          <a:p>
            <a:pPr marL="180000" indent="-180000"/>
            <a:r>
              <a:rPr lang="en-US" sz="2000" dirty="0" smtClean="0">
                <a:solidFill>
                  <a:srgbClr val="660066"/>
                </a:solidFill>
                <a:latin typeface="+mj-lt"/>
              </a:rPr>
              <a:t>Time scale for development to point of “proof of principle”</a:t>
            </a:r>
            <a:r>
              <a:rPr lang="en-US" sz="2000" dirty="0" smtClean="0">
                <a:solidFill>
                  <a:srgbClr val="660066"/>
                </a:solidFill>
                <a:latin typeface="+mj-lt"/>
                <a:ea typeface="Lucida Grande"/>
                <a:cs typeface="Lucida Grande"/>
              </a:rPr>
              <a:t>: 1.5 years. Additional time to reach steady full production rate: 1-1.5 years.</a:t>
            </a:r>
            <a:endParaRPr lang="en-US" sz="2000" dirty="0" smtClean="0">
              <a:solidFill>
                <a:srgbClr val="660066"/>
              </a:solidFill>
              <a:latin typeface="+mj-lt"/>
            </a:endParaRPr>
          </a:p>
          <a:p>
            <a:pPr marL="180000" indent="-180000"/>
            <a:r>
              <a:rPr lang="en-US" sz="2000" dirty="0" smtClean="0">
                <a:solidFill>
                  <a:srgbClr val="660066"/>
                </a:solidFill>
                <a:latin typeface="+mj-lt"/>
              </a:rPr>
              <a:t>The proof of principle was done at CERN, but the module assembly was done at 6 other collaborating institutes. The CERN robot was reconfigured to do all hybrid + pitch adapter assemblies (17000 using one robot). </a:t>
            </a:r>
          </a:p>
          <a:p>
            <a:pPr marL="180000" indent="-180000"/>
            <a:r>
              <a:rPr lang="en-US" sz="2000" dirty="0" smtClean="0">
                <a:solidFill>
                  <a:srgbClr val="660066"/>
                </a:solidFill>
                <a:latin typeface="+mj-lt"/>
              </a:rPr>
              <a:t>Because of the large variety of module types (15) this implied many different component and module trays as well as different types of pick-up tools. Strong engineering and machining support groups at each assembly centre were essential for achieving reliable results.</a:t>
            </a:r>
          </a:p>
          <a:p>
            <a:pPr marL="180000" indent="-180000"/>
            <a:r>
              <a:rPr lang="en-US" sz="2000" dirty="0" smtClean="0">
                <a:solidFill>
                  <a:srgbClr val="660066"/>
                </a:solidFill>
              </a:rPr>
              <a:t>Conception of the structural components and overall module design was based on knowledge that assembly would be done by robot. This meant keeping all parts flat and with correct thicknesses. It also meant trying to keep things as simple as possible (single-sided sensors, minimal numbers of individual components and types of material). </a:t>
            </a:r>
          </a:p>
          <a:p>
            <a:pPr marL="180000" indent="-180000"/>
            <a:r>
              <a:rPr lang="en-US" sz="2000" dirty="0" smtClean="0">
                <a:solidFill>
                  <a:srgbClr val="660066"/>
                </a:solidFill>
                <a:latin typeface="+mj-lt"/>
              </a:rPr>
              <a:t>Once final tooling and procedures were in place for full production, the expected assembly rate (15-20 modules per day per robot) was reached. The failure rate (from assembly only) was very low (&lt;1%).</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Examples in LHC Experiments</a:t>
            </a:r>
            <a:endParaRPr lang="en-US" dirty="0"/>
          </a:p>
        </p:txBody>
      </p:sp>
      <p:sp>
        <p:nvSpPr>
          <p:cNvPr id="3" name="Content Placeholder 2"/>
          <p:cNvSpPr>
            <a:spLocks noGrp="1"/>
          </p:cNvSpPr>
          <p:nvPr>
            <p:ph idx="1"/>
          </p:nvPr>
        </p:nvSpPr>
        <p:spPr/>
        <p:txBody>
          <a:bodyPr/>
          <a:lstStyle/>
          <a:p>
            <a:r>
              <a:rPr lang="en-US" sz="2800" dirty="0" smtClean="0"/>
              <a:t>I was not able to find any other examples of significantly large scale automation of module </a:t>
            </a:r>
            <a:r>
              <a:rPr lang="en-US" sz="2800" dirty="0" smtClean="0"/>
              <a:t>assembly in </a:t>
            </a:r>
            <a:r>
              <a:rPr lang="en-US" sz="2800" dirty="0" smtClean="0"/>
              <a:t>the other LHC experiments.</a:t>
            </a:r>
          </a:p>
          <a:p>
            <a:r>
              <a:rPr lang="en-US" sz="2800" dirty="0" smtClean="0">
                <a:solidFill>
                  <a:srgbClr val="000090"/>
                </a:solidFill>
              </a:rPr>
              <a:t>ALICE silicon strip, silicon drift, pixel: in-house manual assembly.</a:t>
            </a:r>
          </a:p>
          <a:p>
            <a:r>
              <a:rPr lang="en-US" sz="2800" dirty="0" smtClean="0">
                <a:solidFill>
                  <a:srgbClr val="660066"/>
                </a:solidFill>
              </a:rPr>
              <a:t>ATLAS silicon strip, pixel: small robot for strip sensor positioning, otherwise in-house manual assembly and outsourced assembly.</a:t>
            </a:r>
          </a:p>
          <a:p>
            <a:r>
              <a:rPr lang="en-US" sz="2800" dirty="0" smtClean="0">
                <a:solidFill>
                  <a:srgbClr val="FF6600"/>
                </a:solidFill>
              </a:rPr>
              <a:t>CMS </a:t>
            </a:r>
            <a:r>
              <a:rPr lang="en-US" sz="2800" dirty="0" err="1" smtClean="0">
                <a:solidFill>
                  <a:srgbClr val="FF6600"/>
                </a:solidFill>
              </a:rPr>
              <a:t>preshower</a:t>
            </a:r>
            <a:r>
              <a:rPr lang="en-US" sz="2800" dirty="0" smtClean="0">
                <a:solidFill>
                  <a:srgbClr val="FF6600"/>
                </a:solidFill>
              </a:rPr>
              <a:t> (silicon pad) and pixel:  in-house manual assembly.</a:t>
            </a:r>
          </a:p>
          <a:p>
            <a:r>
              <a:rPr lang="en-US" sz="2800" dirty="0" err="1" smtClean="0">
                <a:solidFill>
                  <a:srgbClr val="008000"/>
                </a:solidFill>
              </a:rPr>
              <a:t>LHCb</a:t>
            </a:r>
            <a:r>
              <a:rPr lang="en-US" sz="2800" dirty="0" smtClean="0">
                <a:solidFill>
                  <a:srgbClr val="008000"/>
                </a:solidFill>
              </a:rPr>
              <a:t> VELO, silicon strip: in-house manual assembly.</a:t>
            </a:r>
          </a:p>
          <a:p>
            <a:pPr>
              <a:buNone/>
            </a:pPr>
            <a:r>
              <a:rPr lang="en-US" sz="2800" dirty="0" smtClean="0">
                <a:solidFill>
                  <a:srgbClr val="FF0000"/>
                </a:solidFill>
              </a:rPr>
              <a:t>However…</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Examples in LHC Experiments</a:t>
            </a:r>
            <a:endParaRPr lang="en-US" dirty="0"/>
          </a:p>
        </p:txBody>
      </p:sp>
      <p:sp>
        <p:nvSpPr>
          <p:cNvPr id="3" name="Content Placeholder 2"/>
          <p:cNvSpPr>
            <a:spLocks noGrp="1"/>
          </p:cNvSpPr>
          <p:nvPr>
            <p:ph idx="1"/>
          </p:nvPr>
        </p:nvSpPr>
        <p:spPr/>
        <p:txBody>
          <a:bodyPr/>
          <a:lstStyle/>
          <a:p>
            <a:pPr>
              <a:buNone/>
            </a:pPr>
            <a:endParaRPr lang="en-US" sz="24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14</a:t>
            </a:fld>
            <a:endParaRPr lang="en-US"/>
          </a:p>
        </p:txBody>
      </p:sp>
      <p:pic>
        <p:nvPicPr>
          <p:cNvPr id="7" name="Picture 6" descr="AtlasBarrelAssyRobot_sm.jpg"/>
          <p:cNvPicPr>
            <a:picLocks noChangeAspect="1"/>
          </p:cNvPicPr>
          <p:nvPr/>
        </p:nvPicPr>
        <p:blipFill>
          <a:blip r:embed="rId2"/>
          <a:stretch>
            <a:fillRect/>
          </a:stretch>
        </p:blipFill>
        <p:spPr>
          <a:xfrm>
            <a:off x="457200" y="978343"/>
            <a:ext cx="8229600" cy="5472685"/>
          </a:xfrm>
          <a:prstGeom prst="rect">
            <a:avLst/>
          </a:prstGeom>
          <a:ln w="31750" cap="flat" cmpd="sng" algn="ctr">
            <a:solidFill>
              <a:schemeClr val="bg1">
                <a:lumMod val="75000"/>
              </a:schemeClr>
            </a:solidFill>
            <a:prstDash val="solid"/>
            <a:round/>
            <a:headEnd type="none" w="med" len="med"/>
            <a:tailEnd type="none" w="med" len="med"/>
          </a:ln>
        </p:spPr>
      </p:pic>
      <p:sp>
        <p:nvSpPr>
          <p:cNvPr id="12" name="TextBox 11"/>
          <p:cNvSpPr txBox="1"/>
          <p:nvPr/>
        </p:nvSpPr>
        <p:spPr>
          <a:xfrm>
            <a:off x="1371600" y="978343"/>
            <a:ext cx="7315200" cy="1015663"/>
          </a:xfrm>
          <a:prstGeom prst="rect">
            <a:avLst/>
          </a:prstGeom>
          <a:solidFill>
            <a:schemeClr val="bg1">
              <a:lumMod val="75000"/>
              <a:alpha val="54000"/>
            </a:schemeClr>
          </a:solidFill>
          <a:ln w="38100" cap="flat" cmpd="sng" algn="ctr">
            <a:solidFill>
              <a:schemeClr val="bg2"/>
            </a:solidFill>
            <a:prstDash val="solid"/>
            <a:round/>
            <a:headEnd type="none" w="med" len="med"/>
            <a:tailEnd type="none" w="med" len="med"/>
          </a:ln>
        </p:spPr>
        <p:txBody>
          <a:bodyPr wrap="square" rtlCol="0">
            <a:spAutoFit/>
          </a:bodyPr>
          <a:lstStyle/>
          <a:p>
            <a:r>
              <a:rPr lang="en-US" sz="2000" b="1" dirty="0" smtClean="0"/>
              <a:t>Not for module assembly but for assembly of modules onto the cylinder structure, ATLAS SCT used a sophisticated robot to achieve precision placement because clearances were extremely small.</a:t>
            </a:r>
            <a:endParaRPr lang="en-US" sz="2000" b="1" dirty="0"/>
          </a:p>
        </p:txBody>
      </p:sp>
      <p:sp>
        <p:nvSpPr>
          <p:cNvPr id="13" name="TextBox 12"/>
          <p:cNvSpPr txBox="1"/>
          <p:nvPr/>
        </p:nvSpPr>
        <p:spPr>
          <a:xfrm>
            <a:off x="1371600" y="5340687"/>
            <a:ext cx="4114800" cy="1015663"/>
          </a:xfrm>
          <a:prstGeom prst="rect">
            <a:avLst/>
          </a:prstGeom>
          <a:solidFill>
            <a:schemeClr val="tx1">
              <a:lumMod val="75000"/>
              <a:lumOff val="25000"/>
              <a:alpha val="54000"/>
            </a:schemeClr>
          </a:solidFill>
          <a:ln w="41275" cap="flat" cmpd="sng" algn="ctr">
            <a:solidFill>
              <a:schemeClr val="tx1">
                <a:lumMod val="75000"/>
                <a:lumOff val="25000"/>
              </a:schemeClr>
            </a:solidFill>
            <a:prstDash val="solid"/>
            <a:round/>
            <a:headEnd type="none" w="med" len="med"/>
            <a:tailEnd type="none" w="med" len="med"/>
          </a:ln>
        </p:spPr>
        <p:txBody>
          <a:bodyPr wrap="square" rtlCol="0">
            <a:spAutoFit/>
          </a:bodyPr>
          <a:lstStyle/>
          <a:p>
            <a:r>
              <a:rPr lang="en-US" sz="2000" b="1" dirty="0" smtClean="0">
                <a:solidFill>
                  <a:srgbClr val="FFFF00"/>
                </a:solidFill>
              </a:rPr>
              <a:t>The robot did metrology, pick and place of modules and even inserted and tightened the screws!</a:t>
            </a:r>
            <a:endParaRPr lang="en-US" sz="2000" b="1" dirty="0">
              <a:solidFill>
                <a:srgbClr val="FFFF00"/>
              </a:solidFill>
            </a:endParaRPr>
          </a:p>
        </p:txBody>
      </p:sp>
      <p:cxnSp>
        <p:nvCxnSpPr>
          <p:cNvPr id="19" name="Straight Arrow Connector 18"/>
          <p:cNvCxnSpPr/>
          <p:nvPr/>
        </p:nvCxnSpPr>
        <p:spPr>
          <a:xfrm rot="5400000">
            <a:off x="5943600" y="3048000"/>
            <a:ext cx="1524000" cy="304800"/>
          </a:xfrm>
          <a:prstGeom prst="straightConnector1">
            <a:avLst/>
          </a:prstGeom>
          <a:ln w="101600" cap="flat" cmpd="sng" algn="ctr">
            <a:solidFill>
              <a:srgbClr val="FF0000"/>
            </a:solidFill>
            <a:prstDash val="solid"/>
            <a:round/>
            <a:headEnd type="none" w="med" len="med"/>
            <a:tailEnd type="stealth" w="lg" len="lg"/>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520549" y="2099846"/>
            <a:ext cx="3166251" cy="338554"/>
          </a:xfrm>
          <a:prstGeom prst="rect">
            <a:avLst/>
          </a:prstGeom>
          <a:solidFill>
            <a:schemeClr val="bg1">
              <a:lumMod val="85000"/>
              <a:alpha val="66000"/>
            </a:schemeClr>
          </a:solidFill>
          <a:ln w="38100">
            <a:solidFill>
              <a:srgbClr val="FF0000"/>
            </a:solidFill>
          </a:ln>
        </p:spPr>
        <p:txBody>
          <a:bodyPr wrap="none" rtlCol="0">
            <a:spAutoFit/>
          </a:bodyPr>
          <a:lstStyle/>
          <a:p>
            <a:r>
              <a:rPr lang="en-GB" sz="1600" b="1" dirty="0" smtClean="0">
                <a:solidFill>
                  <a:srgbClr val="FF0000"/>
                </a:solidFill>
                <a:latin typeface="Lucida Bright" pitchFamily="18" charset="0"/>
              </a:rPr>
              <a:t>Module handling mechanism</a:t>
            </a:r>
            <a:endParaRPr lang="en-US" sz="1600" b="1" dirty="0">
              <a:solidFill>
                <a:srgbClr val="FF0000"/>
              </a:solidFill>
              <a:latin typeface="Lucida Bright"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800" u="sng" dirty="0" smtClean="0"/>
              <a:t>At what point does automation become of interest?</a:t>
            </a:r>
          </a:p>
          <a:p>
            <a:pPr>
              <a:buNone/>
            </a:pPr>
            <a:r>
              <a:rPr lang="en-US" sz="2400" dirty="0">
                <a:solidFill>
                  <a:srgbClr val="000090"/>
                </a:solidFill>
              </a:rPr>
              <a:t>C</a:t>
            </a:r>
            <a:r>
              <a:rPr lang="en-US" sz="2400" dirty="0" smtClean="0">
                <a:solidFill>
                  <a:srgbClr val="000090"/>
                </a:solidFill>
              </a:rPr>
              <a:t>alculation used for CMS tracker manual assembly:</a:t>
            </a:r>
          </a:p>
          <a:p>
            <a:pPr marL="457200" indent="-457200">
              <a:spcBef>
                <a:spcPts val="400"/>
              </a:spcBef>
              <a:buFont typeface="+mj-lt"/>
              <a:buAutoNum type="arabicPeriod"/>
            </a:pPr>
            <a:r>
              <a:rPr lang="en-US" sz="2400" dirty="0" smtClean="0">
                <a:solidFill>
                  <a:srgbClr val="000090"/>
                </a:solidFill>
              </a:rPr>
              <a:t>Schedule: finish 3 years from “now”</a:t>
            </a:r>
          </a:p>
          <a:p>
            <a:pPr marL="457200" indent="-457200">
              <a:spcBef>
                <a:spcPts val="400"/>
              </a:spcBef>
              <a:buFont typeface="+mj-lt"/>
              <a:buAutoNum type="arabicPeriod"/>
            </a:pPr>
            <a:r>
              <a:rPr lang="en-US" sz="2400" dirty="0" smtClean="0">
                <a:solidFill>
                  <a:srgbClr val="000090"/>
                </a:solidFill>
              </a:rPr>
              <a:t>Budget: 2MCHF for module assembly (for equipment and hired personnel, not for components)</a:t>
            </a:r>
          </a:p>
          <a:p>
            <a:pPr marL="457200" indent="-457200">
              <a:spcBef>
                <a:spcPts val="400"/>
              </a:spcBef>
              <a:buFont typeface="+mj-lt"/>
              <a:buAutoNum type="arabicPeriod"/>
            </a:pPr>
            <a:r>
              <a:rPr lang="en-US" sz="2400" dirty="0" smtClean="0">
                <a:solidFill>
                  <a:srgbClr val="000090"/>
                </a:solidFill>
              </a:rPr>
              <a:t>Personnel: 10 in-house technicians for performing assembly</a:t>
            </a:r>
          </a:p>
          <a:p>
            <a:pPr marL="457200" indent="-457200">
              <a:spcBef>
                <a:spcPts val="400"/>
              </a:spcBef>
              <a:buFont typeface="+mj-lt"/>
              <a:buAutoNum type="arabicPeriod"/>
            </a:pPr>
            <a:r>
              <a:rPr lang="en-US" sz="2400" dirty="0" smtClean="0">
                <a:solidFill>
                  <a:srgbClr val="000090"/>
                </a:solidFill>
              </a:rPr>
              <a:t>Number of modules: 17000</a:t>
            </a:r>
          </a:p>
          <a:p>
            <a:pPr marL="457200" indent="-457200">
              <a:spcBef>
                <a:spcPts val="400"/>
              </a:spcBef>
              <a:buFont typeface="+mj-lt"/>
              <a:buAutoNum type="arabicPeriod"/>
            </a:pPr>
            <a:r>
              <a:rPr lang="en-US" sz="2400" dirty="0" smtClean="0">
                <a:solidFill>
                  <a:srgbClr val="000090"/>
                </a:solidFill>
              </a:rPr>
              <a:t>Estimated module assembly rate (manual): 3 per man-day. Note that for LEP detectors it was 1 per man-day at best!</a:t>
            </a:r>
          </a:p>
          <a:p>
            <a:pPr marL="0" indent="0">
              <a:buNone/>
            </a:pPr>
            <a:r>
              <a:rPr lang="en-US" sz="2400" dirty="0" smtClean="0">
                <a:solidFill>
                  <a:srgbClr val="660066"/>
                </a:solidFill>
              </a:rPr>
              <a:t>Use 1.5MCHF for hiring more personnel (8 skilled technicians for 2.5 years), rest is for equipment and tooling.</a:t>
            </a:r>
          </a:p>
          <a:p>
            <a:pPr marL="457200" indent="-457200">
              <a:buNone/>
            </a:pPr>
            <a:r>
              <a:rPr lang="en-US" sz="2400" dirty="0" smtClean="0">
                <a:solidFill>
                  <a:srgbClr val="660066"/>
                </a:solidFill>
              </a:rPr>
              <a:t>Assume 1 year preparation, 2 years production (400 work days).</a:t>
            </a:r>
          </a:p>
          <a:p>
            <a:pPr marL="457200" indent="-457200">
              <a:buNone/>
            </a:pPr>
            <a:r>
              <a:rPr lang="en-US" sz="2400" dirty="0" smtClean="0">
                <a:solidFill>
                  <a:srgbClr val="FF0000"/>
                </a:solidFill>
              </a:rPr>
              <a:t>Answer: finish in </a:t>
            </a:r>
            <a:r>
              <a:rPr lang="en-US" sz="2400" dirty="0">
                <a:solidFill>
                  <a:srgbClr val="FF0000"/>
                </a:solidFill>
              </a:rPr>
              <a:t>4</a:t>
            </a:r>
            <a:r>
              <a:rPr lang="en-US" sz="2400" dirty="0" smtClean="0">
                <a:solidFill>
                  <a:srgbClr val="FF0000"/>
                </a:solidFill>
              </a:rPr>
              <a:t> years but with no contingency, so 4.5-5 years.</a:t>
            </a:r>
          </a:p>
          <a:p>
            <a:pPr marL="457200" indent="-457200">
              <a:buNone/>
            </a:pPr>
            <a:endParaRPr lang="en-US" sz="2400" dirty="0" smtClean="0">
              <a:solidFill>
                <a:srgbClr val="000090"/>
              </a:solidFill>
            </a:endParaRPr>
          </a:p>
          <a:p>
            <a:pPr>
              <a:buNone/>
            </a:pPr>
            <a:endParaRPr lang="en-US" sz="28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15</a:t>
            </a:fld>
            <a:endParaRPr lang="en-US"/>
          </a:p>
        </p:txBody>
      </p:sp>
      <p:sp>
        <p:nvSpPr>
          <p:cNvPr id="7" name="Title 6"/>
          <p:cNvSpPr>
            <a:spLocks noGrp="1"/>
          </p:cNvSpPr>
          <p:nvPr>
            <p:ph type="title"/>
          </p:nvPr>
        </p:nvSpPr>
        <p:spPr/>
        <p:txBody>
          <a:bodyPr/>
          <a:lstStyle/>
          <a:p>
            <a:r>
              <a:rPr lang="en-US" sz="2800" dirty="0" smtClean="0"/>
              <a:t>Outlook for SLHC or other large projects</a:t>
            </a:r>
            <a:endParaRPr 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800" u="sng" dirty="0" smtClean="0"/>
              <a:t>At what point does automation become of interest?</a:t>
            </a:r>
          </a:p>
          <a:p>
            <a:pPr>
              <a:buNone/>
            </a:pPr>
            <a:r>
              <a:rPr lang="en-US" sz="2400" dirty="0" smtClean="0">
                <a:solidFill>
                  <a:srgbClr val="000090"/>
                </a:solidFill>
              </a:rPr>
              <a:t>Calculation using automation:</a:t>
            </a:r>
          </a:p>
          <a:p>
            <a:pPr marL="0">
              <a:buNone/>
            </a:pPr>
            <a:r>
              <a:rPr lang="en-US" sz="2400" dirty="0" smtClean="0">
                <a:solidFill>
                  <a:srgbClr val="000090"/>
                </a:solidFill>
              </a:rPr>
              <a:t>Need 1.5 years for preparation 1.5 for production. Need 1MCHF for equipment (</a:t>
            </a:r>
            <a:r>
              <a:rPr lang="en-US" sz="2400" dirty="0">
                <a:solidFill>
                  <a:srgbClr val="000090"/>
                </a:solidFill>
              </a:rPr>
              <a:t>6</a:t>
            </a:r>
            <a:r>
              <a:rPr lang="en-US" sz="2400" dirty="0" smtClean="0">
                <a:solidFill>
                  <a:srgbClr val="000090"/>
                </a:solidFill>
              </a:rPr>
              <a:t> robots), can hire 10 techs/operators for 2 years. What rate is needed?</a:t>
            </a:r>
          </a:p>
          <a:p>
            <a:pPr marL="0" indent="-457200">
              <a:buNone/>
            </a:pPr>
            <a:r>
              <a:rPr lang="en-US" sz="2400" dirty="0" smtClean="0">
                <a:solidFill>
                  <a:srgbClr val="FF0000"/>
                </a:solidFill>
              </a:rPr>
              <a:t>Answer: 10 modules/day/robot (no contingency). We showed that a robot could produce 15-20 modules per day.</a:t>
            </a:r>
          </a:p>
          <a:p>
            <a:pPr marL="0" indent="-457200">
              <a:buNone/>
            </a:pPr>
            <a:r>
              <a:rPr lang="en-US" sz="2400" u="sng" dirty="0" smtClean="0">
                <a:solidFill>
                  <a:srgbClr val="004700"/>
                </a:solidFill>
              </a:rPr>
              <a:t>Manually</a:t>
            </a:r>
            <a:r>
              <a:rPr lang="en-US" sz="2400" dirty="0" smtClean="0">
                <a:solidFill>
                  <a:srgbClr val="004700"/>
                </a:solidFill>
              </a:rPr>
              <a:t>, we could have produced at most 8000 modules based on our constraints. Smaller collaborations would have to scale down appropriately but I would say that </a:t>
            </a:r>
            <a:r>
              <a:rPr lang="en-US" sz="2400" dirty="0" smtClean="0">
                <a:solidFill>
                  <a:srgbClr val="FF0000"/>
                </a:solidFill>
              </a:rPr>
              <a:t>below about 5000 modules</a:t>
            </a:r>
            <a:r>
              <a:rPr lang="en-US" sz="2400" dirty="0" smtClean="0">
                <a:solidFill>
                  <a:srgbClr val="004700"/>
                </a:solidFill>
              </a:rPr>
              <a:t>, this highly automated approach is not necessary. However, like for the ATLAS robot, considerations of reproducible high quality and low losses point to automation.</a:t>
            </a:r>
          </a:p>
          <a:p>
            <a:pPr marL="457200" indent="-457200">
              <a:buNone/>
            </a:pPr>
            <a:endParaRPr lang="en-US" sz="2400" dirty="0" smtClean="0">
              <a:solidFill>
                <a:srgbClr val="000090"/>
              </a:solidFill>
            </a:endParaRPr>
          </a:p>
          <a:p>
            <a:pPr>
              <a:buNone/>
            </a:pPr>
            <a:endParaRPr lang="en-US" sz="28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16</a:t>
            </a:fld>
            <a:endParaRPr lang="en-US"/>
          </a:p>
        </p:txBody>
      </p:sp>
      <p:sp>
        <p:nvSpPr>
          <p:cNvPr id="7" name="Title 6"/>
          <p:cNvSpPr>
            <a:spLocks noGrp="1"/>
          </p:cNvSpPr>
          <p:nvPr>
            <p:ph type="title"/>
          </p:nvPr>
        </p:nvSpPr>
        <p:spPr/>
        <p:txBody>
          <a:bodyPr/>
          <a:lstStyle/>
          <a:p>
            <a:r>
              <a:rPr lang="en-US" sz="2800" dirty="0" smtClean="0"/>
              <a:t>Outlook for SLHC or other large projects</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831339"/>
          </a:xfrm>
        </p:spPr>
        <p:txBody>
          <a:bodyPr>
            <a:spAutoFit/>
          </a:bodyPr>
          <a:lstStyle/>
          <a:p>
            <a:pPr>
              <a:buNone/>
            </a:pPr>
            <a:r>
              <a:rPr lang="en-US" sz="2800" u="sng" dirty="0" smtClean="0"/>
              <a:t>Prospects for SLHC?</a:t>
            </a:r>
          </a:p>
          <a:p>
            <a:pPr marL="0" indent="0">
              <a:spcBef>
                <a:spcPts val="400"/>
              </a:spcBef>
              <a:buNone/>
            </a:pPr>
            <a:r>
              <a:rPr lang="en-US" sz="2400" dirty="0" smtClean="0"/>
              <a:t>Nearly all upgrades are being re-discussed given recent changes to LHC upgrade schedule. So scope of SLHC upgrades is fuzzy.</a:t>
            </a:r>
          </a:p>
          <a:p>
            <a:pPr marL="0" indent="0">
              <a:spcBef>
                <a:spcPts val="400"/>
              </a:spcBef>
              <a:buNone/>
            </a:pPr>
            <a:r>
              <a:rPr lang="en-US" sz="2400" dirty="0" smtClean="0">
                <a:solidFill>
                  <a:srgbClr val="000090"/>
                </a:solidFill>
              </a:rPr>
              <a:t>ALICE upgrade: In most aggressive case, could have both outer silicon detectors replaced, upgrade of 2000+ modules?</a:t>
            </a:r>
          </a:p>
          <a:p>
            <a:pPr marL="0" indent="0">
              <a:spcBef>
                <a:spcPts val="400"/>
              </a:spcBef>
              <a:buNone/>
            </a:pPr>
            <a:r>
              <a:rPr lang="en-US" sz="2400" dirty="0" smtClean="0">
                <a:solidFill>
                  <a:srgbClr val="660066"/>
                </a:solidFill>
              </a:rPr>
              <a:t>ATLAS upgrade: In most aggressive case (replace straw tubes), could have similar size to CMS, upgrade of 20000 modules?</a:t>
            </a:r>
          </a:p>
          <a:p>
            <a:pPr marL="0" indent="0">
              <a:spcBef>
                <a:spcPts val="400"/>
              </a:spcBef>
              <a:buNone/>
            </a:pPr>
            <a:r>
              <a:rPr lang="en-US" sz="2400" dirty="0" smtClean="0">
                <a:solidFill>
                  <a:srgbClr val="FF6600"/>
                </a:solidFill>
              </a:rPr>
              <a:t>CMS upgrade: Probably replacement of existing volume with modified geometry. Also upgrade of around 20000 modules?</a:t>
            </a:r>
          </a:p>
          <a:p>
            <a:pPr marL="0" indent="0">
              <a:spcBef>
                <a:spcPts val="400"/>
              </a:spcBef>
              <a:buNone/>
            </a:pPr>
            <a:r>
              <a:rPr lang="en-US" sz="2400" dirty="0" err="1" smtClean="0">
                <a:solidFill>
                  <a:srgbClr val="004700"/>
                </a:solidFill>
              </a:rPr>
              <a:t>LHCb</a:t>
            </a:r>
            <a:r>
              <a:rPr lang="en-US" sz="2400" dirty="0" smtClean="0">
                <a:solidFill>
                  <a:srgbClr val="004700"/>
                </a:solidFill>
              </a:rPr>
              <a:t> upgrade: In most aggressive case, probably an upgrade of less than 1000 modules?</a:t>
            </a:r>
          </a:p>
          <a:p>
            <a:pPr marL="0" indent="0">
              <a:spcBef>
                <a:spcPts val="400"/>
              </a:spcBef>
              <a:buNone/>
            </a:pPr>
            <a:r>
              <a:rPr lang="en-US" sz="2400" dirty="0" smtClean="0">
                <a:solidFill>
                  <a:srgbClr val="442000"/>
                </a:solidFill>
              </a:rPr>
              <a:t>How about ILC? </a:t>
            </a:r>
            <a:r>
              <a:rPr lang="en-US" sz="2400" dirty="0" err="1" smtClean="0">
                <a:solidFill>
                  <a:srgbClr val="442000"/>
                </a:solidFill>
              </a:rPr>
              <a:t>SiD</a:t>
            </a:r>
            <a:r>
              <a:rPr lang="en-US" sz="2400" dirty="0" smtClean="0">
                <a:solidFill>
                  <a:srgbClr val="442000"/>
                </a:solidFill>
              </a:rPr>
              <a:t> (ver.2) silicon tracker has 10978 modules.</a:t>
            </a:r>
          </a:p>
          <a:p>
            <a:pPr marL="0" indent="0">
              <a:spcBef>
                <a:spcPts val="400"/>
              </a:spcBef>
              <a:buNone/>
            </a:pPr>
            <a:r>
              <a:rPr lang="en-US" sz="2400" dirty="0" smtClean="0">
                <a:solidFill>
                  <a:srgbClr val="442000"/>
                </a:solidFill>
              </a:rPr>
              <a:t>Space detectors? </a:t>
            </a:r>
            <a:r>
              <a:rPr lang="en-US" sz="2400" dirty="0">
                <a:solidFill>
                  <a:srgbClr val="442000"/>
                </a:solidFill>
              </a:rPr>
              <a:t>N</a:t>
            </a:r>
            <a:r>
              <a:rPr lang="en-US" sz="2400" dirty="0" smtClean="0">
                <a:solidFill>
                  <a:srgbClr val="442000"/>
                </a:solidFill>
              </a:rPr>
              <a:t>ot aware of any planned with much silicon.</a:t>
            </a:r>
            <a:endParaRPr lang="en-US" sz="2400" dirty="0" smtClean="0">
              <a:solidFill>
                <a:srgbClr val="FF0000"/>
              </a:solidFill>
            </a:endParaRPr>
          </a:p>
          <a:p>
            <a:pPr marL="0" indent="0">
              <a:buNone/>
            </a:pPr>
            <a:endParaRPr lang="en-US" sz="28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17</a:t>
            </a:fld>
            <a:endParaRPr lang="en-US"/>
          </a:p>
        </p:txBody>
      </p:sp>
      <p:sp>
        <p:nvSpPr>
          <p:cNvPr id="7" name="Title 6"/>
          <p:cNvSpPr>
            <a:spLocks noGrp="1"/>
          </p:cNvSpPr>
          <p:nvPr>
            <p:ph type="title"/>
          </p:nvPr>
        </p:nvSpPr>
        <p:spPr/>
        <p:txBody>
          <a:bodyPr/>
          <a:lstStyle/>
          <a:p>
            <a:r>
              <a:rPr lang="en-US" sz="2800" dirty="0" smtClean="0"/>
              <a:t>Outlook for SLHC or other large projects</a:t>
            </a: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950346"/>
          </a:xfrm>
        </p:spPr>
        <p:txBody>
          <a:bodyPr>
            <a:spAutoFit/>
          </a:bodyPr>
          <a:lstStyle/>
          <a:p>
            <a:pPr marL="0" indent="0">
              <a:spcBef>
                <a:spcPts val="400"/>
              </a:spcBef>
              <a:buNone/>
            </a:pPr>
            <a:r>
              <a:rPr lang="en-US" sz="2400" dirty="0" smtClean="0"/>
              <a:t>So, only ATLAS, CMS and </a:t>
            </a:r>
            <a:r>
              <a:rPr lang="en-US" sz="2400" dirty="0" err="1" smtClean="0"/>
              <a:t>SiD</a:t>
            </a:r>
            <a:r>
              <a:rPr lang="en-US" sz="2400" dirty="0" smtClean="0"/>
              <a:t> reach automation threshold.</a:t>
            </a:r>
          </a:p>
          <a:p>
            <a:pPr marL="0" indent="0">
              <a:spcBef>
                <a:spcPts val="400"/>
              </a:spcBef>
              <a:buNone/>
            </a:pPr>
            <a:r>
              <a:rPr lang="en-US" sz="2400" dirty="0" smtClean="0">
                <a:solidFill>
                  <a:srgbClr val="660066"/>
                </a:solidFill>
              </a:rPr>
              <a:t>ATLAS likely to do upgrade progressively </a:t>
            </a:r>
            <a:r>
              <a:rPr lang="en-US" sz="2400" dirty="0" smtClean="0">
                <a:solidFill>
                  <a:srgbClr val="660066"/>
                </a:solidFill>
              </a:rPr>
              <a:t>over </a:t>
            </a:r>
            <a:r>
              <a:rPr lang="en-US" sz="2400" dirty="0" smtClean="0">
                <a:solidFill>
                  <a:srgbClr val="660066"/>
                </a:solidFill>
              </a:rPr>
              <a:t>time and may have very different technologies for the different parts. If any one section of similar module design has &gt;5000 modules, this would be a good candidate for automated module assembly. </a:t>
            </a:r>
          </a:p>
          <a:p>
            <a:pPr marL="0" indent="0">
              <a:spcBef>
                <a:spcPts val="400"/>
              </a:spcBef>
              <a:buNone/>
            </a:pPr>
            <a:r>
              <a:rPr lang="en-US" sz="2400" dirty="0" smtClean="0">
                <a:solidFill>
                  <a:srgbClr val="FF6600"/>
                </a:solidFill>
              </a:rPr>
              <a:t>CMS is more likely to do an upgrade at one time although there may be significantly different technologies for different parts. Is a strong candidate to use another automated system.</a:t>
            </a:r>
          </a:p>
          <a:p>
            <a:pPr marL="0" indent="0">
              <a:spcBef>
                <a:spcPts val="400"/>
              </a:spcBef>
              <a:buNone/>
            </a:pPr>
            <a:r>
              <a:rPr lang="en-US" sz="2400" dirty="0" err="1" smtClean="0">
                <a:solidFill>
                  <a:srgbClr val="442000"/>
                </a:solidFill>
              </a:rPr>
              <a:t>SiD</a:t>
            </a:r>
            <a:r>
              <a:rPr lang="en-US" sz="2400" dirty="0" smtClean="0">
                <a:solidFill>
                  <a:srgbClr val="442000"/>
                </a:solidFill>
              </a:rPr>
              <a:t> is still in the very early R&amp;D phase. If the barrel and </a:t>
            </a:r>
            <a:r>
              <a:rPr lang="en-US" sz="2400" dirty="0" err="1" smtClean="0">
                <a:solidFill>
                  <a:srgbClr val="442000"/>
                </a:solidFill>
              </a:rPr>
              <a:t>endcap</a:t>
            </a:r>
            <a:r>
              <a:rPr lang="en-US" sz="2400" dirty="0" smtClean="0">
                <a:solidFill>
                  <a:srgbClr val="442000"/>
                </a:solidFill>
              </a:rPr>
              <a:t> modules use similar technology and module design, this could be a strong candidate for automation.</a:t>
            </a:r>
          </a:p>
          <a:p>
            <a:pPr marL="0" indent="0">
              <a:spcBef>
                <a:spcPts val="400"/>
              </a:spcBef>
              <a:buNone/>
            </a:pPr>
            <a:r>
              <a:rPr lang="en-US" sz="2400" dirty="0" smtClean="0"/>
              <a:t>Automated module assembly should not be ruled out for the other projects, especially if precision, reproducibility and high yield are important. They should do their own detailed analysis.</a:t>
            </a:r>
          </a:p>
          <a:p>
            <a:pPr marL="0" indent="0">
              <a:buNone/>
            </a:pPr>
            <a:endParaRPr lang="en-US" sz="28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18</a:t>
            </a:fld>
            <a:endParaRPr lang="en-US"/>
          </a:p>
        </p:txBody>
      </p:sp>
      <p:sp>
        <p:nvSpPr>
          <p:cNvPr id="7" name="Title 6"/>
          <p:cNvSpPr>
            <a:spLocks noGrp="1"/>
          </p:cNvSpPr>
          <p:nvPr>
            <p:ph type="title"/>
          </p:nvPr>
        </p:nvSpPr>
        <p:spPr/>
        <p:txBody>
          <a:bodyPr/>
          <a:lstStyle/>
          <a:p>
            <a:r>
              <a:rPr lang="en-US" sz="2800" dirty="0" smtClean="0"/>
              <a:t>Outlook for SLHC or other large projects</a:t>
            </a: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3220"/>
          </a:xfrm>
        </p:spPr>
        <p:txBody>
          <a:bodyPr>
            <a:spAutoFit/>
          </a:bodyPr>
          <a:lstStyle/>
          <a:p>
            <a:pPr marL="0" indent="0">
              <a:buNone/>
            </a:pPr>
            <a:r>
              <a:rPr lang="en-US" sz="2800" dirty="0" smtClean="0"/>
              <a:t> </a:t>
            </a:r>
            <a:endParaRPr lang="en-US" sz="28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19</a:t>
            </a:fld>
            <a:endParaRPr lang="en-US"/>
          </a:p>
        </p:txBody>
      </p:sp>
      <p:sp>
        <p:nvSpPr>
          <p:cNvPr id="7" name="Title 6"/>
          <p:cNvSpPr>
            <a:spLocks noGrp="1"/>
          </p:cNvSpPr>
          <p:nvPr>
            <p:ph type="title"/>
          </p:nvPr>
        </p:nvSpPr>
        <p:spPr/>
        <p:txBody>
          <a:bodyPr/>
          <a:lstStyle/>
          <a:p>
            <a:r>
              <a:rPr lang="en-US" sz="2800" dirty="0" smtClean="0"/>
              <a:t>Outlook for SLHC or other large projects</a:t>
            </a:r>
            <a:endParaRPr lang="en-US" sz="2800" dirty="0"/>
          </a:p>
        </p:txBody>
      </p:sp>
      <p:sp>
        <p:nvSpPr>
          <p:cNvPr id="14" name="Rounded Rectangular Callout 13"/>
          <p:cNvSpPr/>
          <p:nvPr/>
        </p:nvSpPr>
        <p:spPr>
          <a:xfrm>
            <a:off x="5257800" y="1556278"/>
            <a:ext cx="2881311" cy="653522"/>
          </a:xfrm>
          <a:prstGeom prst="wedgeRoundRectCallout">
            <a:avLst>
              <a:gd name="adj1" fmla="val -20441"/>
              <a:gd name="adj2" fmla="val 83629"/>
              <a:gd name="adj3" fmla="val 16667"/>
            </a:avLst>
          </a:prstGeom>
          <a:gradFill>
            <a:gsLst>
              <a:gs pos="0">
                <a:schemeClr val="bg1">
                  <a:lumMod val="75000"/>
                </a:schemeClr>
              </a:gs>
              <a:gs pos="100000">
                <a:schemeClr val="bg1">
                  <a:lumMod val="8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0000"/>
                </a:solidFill>
                <a:latin typeface="Comic Sans MS"/>
              </a:rPr>
              <a:t>Would you trust your module to this?</a:t>
            </a:r>
            <a:endParaRPr lang="en-US" dirty="0">
              <a:solidFill>
                <a:srgbClr val="FF0000"/>
              </a:solidFill>
              <a:latin typeface="Comic Sans MS"/>
            </a:endParaRPr>
          </a:p>
        </p:txBody>
      </p:sp>
      <p:pic>
        <p:nvPicPr>
          <p:cNvPr id="15" name="Picture 14" descr="robot_arm_pincer.JPG"/>
          <p:cNvPicPr>
            <a:picLocks noChangeAspect="1"/>
          </p:cNvPicPr>
          <p:nvPr/>
        </p:nvPicPr>
        <p:blipFill>
          <a:blip r:embed="rId2"/>
          <a:stretch>
            <a:fillRect/>
          </a:stretch>
        </p:blipFill>
        <p:spPr>
          <a:xfrm>
            <a:off x="530218" y="2209800"/>
            <a:ext cx="3951631" cy="4070349"/>
          </a:xfrm>
          <a:prstGeom prst="rect">
            <a:avLst/>
          </a:prstGeom>
        </p:spPr>
      </p:pic>
      <p:sp>
        <p:nvSpPr>
          <p:cNvPr id="16" name="Rounded Rectangular Callout 15"/>
          <p:cNvSpPr/>
          <p:nvPr/>
        </p:nvSpPr>
        <p:spPr>
          <a:xfrm>
            <a:off x="530218" y="1556278"/>
            <a:ext cx="3951632" cy="478897"/>
          </a:xfrm>
          <a:prstGeom prst="wedgeRoundRectCallout">
            <a:avLst>
              <a:gd name="adj1" fmla="val -20343"/>
              <a:gd name="adj2" fmla="val 80977"/>
              <a:gd name="adj3" fmla="val 16667"/>
            </a:avLst>
          </a:prstGeom>
          <a:gradFill>
            <a:gsLst>
              <a:gs pos="0">
                <a:schemeClr val="bg1">
                  <a:lumMod val="75000"/>
                </a:schemeClr>
              </a:gs>
              <a:gs pos="100000">
                <a:schemeClr val="bg1">
                  <a:lumMod val="8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0000"/>
                </a:solidFill>
                <a:latin typeface="Comic Sans MS"/>
              </a:rPr>
              <a:t>Too many degrees of freedom?</a:t>
            </a:r>
            <a:endParaRPr lang="en-US" dirty="0">
              <a:solidFill>
                <a:srgbClr val="FF0000"/>
              </a:solidFill>
              <a:latin typeface="Comic Sans MS"/>
            </a:endParaRPr>
          </a:p>
        </p:txBody>
      </p:sp>
      <p:pic>
        <p:nvPicPr>
          <p:cNvPr id="17" name="Picture 16" descr="robot_with_hands.jpg"/>
          <p:cNvPicPr>
            <a:picLocks noChangeAspect="1"/>
          </p:cNvPicPr>
          <p:nvPr/>
        </p:nvPicPr>
        <p:blipFill>
          <a:blip r:embed="rId3"/>
          <a:stretch>
            <a:fillRect/>
          </a:stretch>
        </p:blipFill>
        <p:spPr>
          <a:xfrm>
            <a:off x="5257800" y="2438400"/>
            <a:ext cx="2881311" cy="3841748"/>
          </a:xfrm>
          <a:prstGeom prst="rect">
            <a:avLst/>
          </a:prstGeom>
        </p:spPr>
      </p:pic>
      <p:sp>
        <p:nvSpPr>
          <p:cNvPr id="18" name="TextBox 17"/>
          <p:cNvSpPr txBox="1"/>
          <p:nvPr/>
        </p:nvSpPr>
        <p:spPr>
          <a:xfrm>
            <a:off x="1090948" y="990601"/>
            <a:ext cx="6986251" cy="400110"/>
          </a:xfrm>
          <a:prstGeom prst="rect">
            <a:avLst/>
          </a:prstGeom>
          <a:solidFill>
            <a:schemeClr val="accent2">
              <a:lumMod val="60000"/>
              <a:lumOff val="40000"/>
            </a:schemeClr>
          </a:solidFill>
          <a:ln w="38100" cmpd="sng">
            <a:solidFill>
              <a:schemeClr val="accent1"/>
            </a:solidFill>
          </a:ln>
          <a:scene3d>
            <a:camera prst="orthographicFront"/>
            <a:lightRig rig="threePt" dir="t"/>
          </a:scene3d>
          <a:sp3d>
            <a:bevelT w="165100" prst="coolSlant"/>
          </a:sp3d>
        </p:spPr>
        <p:txBody>
          <a:bodyPr wrap="square" rtlCol="0">
            <a:spAutoFit/>
          </a:bodyPr>
          <a:lstStyle/>
          <a:p>
            <a:pPr algn="ctr"/>
            <a:r>
              <a:rPr lang="en-US" sz="2000" dirty="0" smtClean="0">
                <a:solidFill>
                  <a:srgbClr val="FFFF00"/>
                </a:solidFill>
                <a:latin typeface="Lucida Bright"/>
              </a:rPr>
              <a:t>Can we profit from the latest in robotic development?</a:t>
            </a:r>
            <a:endParaRPr lang="en-US" sz="2000" dirty="0">
              <a:solidFill>
                <a:srgbClr val="FFFF00"/>
              </a:solidFill>
              <a:latin typeface="Lucida Brigh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800" dirty="0" smtClean="0"/>
              <a:t>Module production: definition, scope (1)</a:t>
            </a:r>
            <a:endParaRPr lang="en-US" sz="2800" dirty="0"/>
          </a:p>
        </p:txBody>
      </p:sp>
      <p:sp>
        <p:nvSpPr>
          <p:cNvPr id="3" name="Content Placeholder 2"/>
          <p:cNvSpPr>
            <a:spLocks noGrp="1"/>
          </p:cNvSpPr>
          <p:nvPr>
            <p:ph idx="1"/>
          </p:nvPr>
        </p:nvSpPr>
        <p:spPr>
          <a:xfrm>
            <a:off x="457200" y="838200"/>
            <a:ext cx="8229600" cy="5518150"/>
          </a:xfrm>
        </p:spPr>
        <p:txBody>
          <a:bodyPr/>
          <a:lstStyle/>
          <a:p>
            <a:pPr marL="0" indent="0">
              <a:buNone/>
            </a:pPr>
            <a:r>
              <a:rPr lang="en-US" sz="2400" dirty="0">
                <a:solidFill>
                  <a:srgbClr val="000090"/>
                </a:solidFill>
              </a:rPr>
              <a:t>D</a:t>
            </a:r>
            <a:r>
              <a:rPr lang="en-US" sz="2400" dirty="0" smtClean="0">
                <a:solidFill>
                  <a:srgbClr val="000090"/>
                </a:solidFill>
              </a:rPr>
              <a:t>efine “module”: The basic building unit of a detector that usually consists of one or more silicon sensors connected (daisy chained if multiple sensors) to a front-end readout PCB.</a:t>
            </a:r>
            <a:r>
              <a:rPr lang="en-US" sz="2000" b="1" dirty="0" smtClean="0">
                <a:solidFill>
                  <a:srgbClr val="000090"/>
                </a:solidFill>
              </a:rPr>
              <a:t> </a:t>
            </a:r>
          </a:p>
          <a:p>
            <a:pPr marL="0" indent="0">
              <a:buNone/>
            </a:pPr>
            <a:endParaRPr lang="en-US" sz="2000" b="1" dirty="0" smtClean="0">
              <a:solidFill>
                <a:srgbClr val="000090"/>
              </a:solidFill>
            </a:endParaRPr>
          </a:p>
          <a:p>
            <a:pPr marL="0" indent="0">
              <a:buNone/>
            </a:pPr>
            <a:endParaRPr lang="en-US" sz="2000" b="1" dirty="0" smtClean="0">
              <a:solidFill>
                <a:srgbClr val="000090"/>
              </a:solidFill>
            </a:endParaRPr>
          </a:p>
          <a:p>
            <a:pPr marL="0" indent="0">
              <a:buNone/>
            </a:pPr>
            <a:endParaRPr lang="en-US" sz="2000" b="1" dirty="0" smtClean="0">
              <a:solidFill>
                <a:srgbClr val="000090"/>
              </a:solidFill>
            </a:endParaRPr>
          </a:p>
          <a:p>
            <a:pPr marL="0" indent="0">
              <a:buNone/>
            </a:pPr>
            <a:endParaRPr lang="en-US" sz="2000" b="1" dirty="0" smtClean="0">
              <a:solidFill>
                <a:srgbClr val="66FFFF"/>
              </a:solidFill>
            </a:endParaRPr>
          </a:p>
          <a:p>
            <a:pPr marL="0" indent="0">
              <a:buNone/>
            </a:pPr>
            <a:endParaRPr lang="en-US" sz="2000" b="1" dirty="0" smtClean="0">
              <a:solidFill>
                <a:srgbClr val="000090"/>
              </a:solidFill>
            </a:endParaRPr>
          </a:p>
          <a:p>
            <a:pPr marL="0" indent="0">
              <a:buNone/>
            </a:pPr>
            <a:endParaRPr lang="en-US" sz="2000" b="1" dirty="0" smtClean="0">
              <a:solidFill>
                <a:srgbClr val="000090"/>
              </a:solidFill>
            </a:endParaRPr>
          </a:p>
          <a:p>
            <a:pPr marL="0" indent="0">
              <a:buNone/>
            </a:pPr>
            <a:endParaRPr lang="en-US" sz="2000" b="1" dirty="0" smtClean="0">
              <a:solidFill>
                <a:srgbClr val="000090"/>
              </a:solidFill>
            </a:endParaRPr>
          </a:p>
          <a:p>
            <a:pPr marL="0" indent="0">
              <a:buNone/>
            </a:pPr>
            <a:endParaRPr lang="en-US" sz="2000" b="1" dirty="0" smtClean="0">
              <a:solidFill>
                <a:srgbClr val="000090"/>
              </a:solidFill>
            </a:endParaRPr>
          </a:p>
          <a:p>
            <a:pPr marL="0" indent="0">
              <a:buNone/>
            </a:pPr>
            <a:endParaRPr lang="en-US" sz="1400" b="1" dirty="0" smtClean="0">
              <a:solidFill>
                <a:srgbClr val="000090"/>
              </a:solidFill>
            </a:endParaRPr>
          </a:p>
          <a:p>
            <a:pPr marL="0" indent="0">
              <a:buNone/>
            </a:pPr>
            <a:r>
              <a:rPr lang="en-US" sz="2400" dirty="0" smtClean="0"/>
              <a:t>There are other levels of modularity in detectors (strings of these basic modules on a common support structure: a stave or ladder or half-cylinder, etc.) but I will not consider these.</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2</a:t>
            </a:fld>
            <a:endParaRPr lang="en-US"/>
          </a:p>
        </p:txBody>
      </p:sp>
      <p:pic>
        <p:nvPicPr>
          <p:cNvPr id="8" name="Picture 7" descr="AtlasECMod.jpg"/>
          <p:cNvPicPr>
            <a:picLocks noChangeAspect="1"/>
          </p:cNvPicPr>
          <p:nvPr/>
        </p:nvPicPr>
        <p:blipFill>
          <a:blip r:embed="rId2"/>
          <a:stretch>
            <a:fillRect/>
          </a:stretch>
        </p:blipFill>
        <p:spPr>
          <a:xfrm>
            <a:off x="3417401" y="2114629"/>
            <a:ext cx="2261484" cy="3167710"/>
          </a:xfrm>
          <a:prstGeom prst="rect">
            <a:avLst/>
          </a:prstGeom>
        </p:spPr>
      </p:pic>
      <p:cxnSp>
        <p:nvCxnSpPr>
          <p:cNvPr id="10" name="Straight Connector 9"/>
          <p:cNvCxnSpPr/>
          <p:nvPr/>
        </p:nvCxnSpPr>
        <p:spPr>
          <a:xfrm>
            <a:off x="5246201" y="2539139"/>
            <a:ext cx="990600" cy="1588"/>
          </a:xfrm>
          <a:prstGeom prst="line">
            <a:avLst/>
          </a:prstGeom>
          <a:ln>
            <a:solidFill>
              <a:srgbClr val="FC70FF"/>
            </a:solidFill>
            <a:headEnd type="stealth" w="lg" len="lg"/>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236801" y="2356061"/>
            <a:ext cx="1941557" cy="338554"/>
          </a:xfrm>
          <a:prstGeom prst="rect">
            <a:avLst/>
          </a:prstGeom>
          <a:solidFill>
            <a:srgbClr val="00865A"/>
          </a:solidFill>
          <a:ln w="38100">
            <a:solidFill>
              <a:srgbClr val="FC70FF"/>
            </a:solidFill>
          </a:ln>
        </p:spPr>
        <p:txBody>
          <a:bodyPr wrap="none" rtlCol="0">
            <a:spAutoFit/>
          </a:bodyPr>
          <a:lstStyle/>
          <a:p>
            <a:r>
              <a:rPr lang="en-US" sz="1600" b="1" dirty="0" smtClean="0">
                <a:solidFill>
                  <a:srgbClr val="FC70FF"/>
                </a:solidFill>
                <a:latin typeface="Lucida Bright"/>
              </a:rPr>
              <a:t>Front-end hybrid</a:t>
            </a:r>
            <a:endParaRPr lang="en-US" sz="1600" b="1" dirty="0">
              <a:solidFill>
                <a:srgbClr val="FC70FF"/>
              </a:solidFill>
              <a:latin typeface="Lucida Bright"/>
            </a:endParaRPr>
          </a:p>
        </p:txBody>
      </p:sp>
      <p:sp>
        <p:nvSpPr>
          <p:cNvPr id="16" name="Rectangle 15"/>
          <p:cNvSpPr/>
          <p:nvPr/>
        </p:nvSpPr>
        <p:spPr>
          <a:xfrm>
            <a:off x="3840734" y="2234339"/>
            <a:ext cx="1405467" cy="406400"/>
          </a:xfrm>
          <a:prstGeom prst="rect">
            <a:avLst/>
          </a:prstGeom>
          <a:noFill/>
          <a:ln w="28575" cap="flat" cmpd="sng" algn="ctr">
            <a:solidFill>
              <a:srgbClr val="FC7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3840734" y="2653439"/>
            <a:ext cx="1405467" cy="139700"/>
          </a:xfrm>
          <a:prstGeom prst="rect">
            <a:avLst/>
          </a:prstGeom>
          <a:noFill/>
          <a:ln w="28575" cap="flat" cmpd="sng" algn="ctr">
            <a:solidFill>
              <a:srgbClr val="66FF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a:endCxn id="21" idx="3"/>
          </p:cNvCxnSpPr>
          <p:nvPr/>
        </p:nvCxnSpPr>
        <p:spPr>
          <a:xfrm rot="10800000" flipV="1">
            <a:off x="2731602" y="2721601"/>
            <a:ext cx="1090087" cy="123111"/>
          </a:xfrm>
          <a:prstGeom prst="line">
            <a:avLst/>
          </a:prstGeom>
          <a:ln>
            <a:solidFill>
              <a:srgbClr val="66FFFF"/>
            </a:solidFill>
            <a:headEnd type="stealth" w="lg" len="lg"/>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131401" y="2552325"/>
            <a:ext cx="1600200" cy="584776"/>
          </a:xfrm>
          <a:prstGeom prst="rect">
            <a:avLst/>
          </a:prstGeom>
          <a:solidFill>
            <a:schemeClr val="tx2"/>
          </a:solidFill>
          <a:ln w="38100">
            <a:solidFill>
              <a:srgbClr val="66FFFF"/>
            </a:solidFill>
          </a:ln>
        </p:spPr>
        <p:txBody>
          <a:bodyPr wrap="square" rtlCol="0">
            <a:spAutoFit/>
          </a:bodyPr>
          <a:lstStyle/>
          <a:p>
            <a:pPr algn="ctr"/>
            <a:r>
              <a:rPr lang="en-US" sz="1600" dirty="0" smtClean="0">
                <a:ln>
                  <a:solidFill>
                    <a:srgbClr val="66FFFF"/>
                  </a:solidFill>
                </a:ln>
                <a:solidFill>
                  <a:srgbClr val="66FFFF"/>
                </a:solidFill>
                <a:latin typeface="Lucida Bright"/>
              </a:rPr>
              <a:t>Pitch Adapter </a:t>
            </a:r>
          </a:p>
          <a:p>
            <a:pPr algn="ctr"/>
            <a:r>
              <a:rPr lang="en-US" sz="1600" dirty="0" smtClean="0">
                <a:ln>
                  <a:solidFill>
                    <a:srgbClr val="66FFFF"/>
                  </a:solidFill>
                </a:ln>
                <a:solidFill>
                  <a:srgbClr val="66FFFF"/>
                </a:solidFill>
                <a:latin typeface="Lucida Bright"/>
              </a:rPr>
              <a:t>or Fan-in</a:t>
            </a:r>
            <a:endParaRPr lang="en-US" sz="1600" dirty="0">
              <a:ln>
                <a:solidFill>
                  <a:srgbClr val="66FFFF"/>
                </a:solidFill>
              </a:ln>
              <a:solidFill>
                <a:srgbClr val="66FFFF"/>
              </a:solidFill>
              <a:latin typeface="Lucida Bright"/>
            </a:endParaRPr>
          </a:p>
        </p:txBody>
      </p:sp>
      <p:sp>
        <p:nvSpPr>
          <p:cNvPr id="24" name="Trapezoid 23"/>
          <p:cNvSpPr/>
          <p:nvPr/>
        </p:nvSpPr>
        <p:spPr>
          <a:xfrm rot="10800000">
            <a:off x="3887298" y="2824889"/>
            <a:ext cx="1333499" cy="2019300"/>
          </a:xfrm>
          <a:prstGeom prst="trapezoid">
            <a:avLst>
              <a:gd name="adj" fmla="val 8810"/>
            </a:avLst>
          </a:prstGeom>
          <a:noFill/>
          <a:ln w="31750">
            <a:solidFill>
              <a:srgbClr val="00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1131401" y="3529739"/>
            <a:ext cx="1205178" cy="338554"/>
          </a:xfrm>
          <a:prstGeom prst="rect">
            <a:avLst/>
          </a:prstGeom>
          <a:solidFill>
            <a:srgbClr val="400080"/>
          </a:solidFill>
          <a:ln w="38100">
            <a:solidFill>
              <a:srgbClr val="00FF00"/>
            </a:solidFill>
          </a:ln>
        </p:spPr>
        <p:txBody>
          <a:bodyPr wrap="none" rtlCol="0">
            <a:spAutoFit/>
          </a:bodyPr>
          <a:lstStyle/>
          <a:p>
            <a:r>
              <a:rPr lang="en-US" sz="1600" b="1" dirty="0" smtClean="0">
                <a:solidFill>
                  <a:srgbClr val="00FF00"/>
                </a:solidFill>
                <a:latin typeface="Lucida Bright"/>
              </a:rPr>
              <a:t>Sensor #1</a:t>
            </a:r>
            <a:endParaRPr lang="en-US" sz="1600" b="1" dirty="0">
              <a:solidFill>
                <a:srgbClr val="00FF00"/>
              </a:solidFill>
              <a:latin typeface="Lucida Bright"/>
            </a:endParaRPr>
          </a:p>
        </p:txBody>
      </p:sp>
      <p:cxnSp>
        <p:nvCxnSpPr>
          <p:cNvPr id="26" name="Straight Connector 25"/>
          <p:cNvCxnSpPr>
            <a:endCxn id="25" idx="3"/>
          </p:cNvCxnSpPr>
          <p:nvPr/>
        </p:nvCxnSpPr>
        <p:spPr>
          <a:xfrm rot="10800000" flipV="1">
            <a:off x="2336579" y="3301138"/>
            <a:ext cx="1995222" cy="397878"/>
          </a:xfrm>
          <a:prstGeom prst="line">
            <a:avLst/>
          </a:prstGeom>
          <a:ln>
            <a:solidFill>
              <a:srgbClr val="00FF00"/>
            </a:solidFill>
            <a:headEnd type="stealth" w="lg" len="lg"/>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1145423" y="4249294"/>
            <a:ext cx="1205178" cy="338554"/>
          </a:xfrm>
          <a:prstGeom prst="rect">
            <a:avLst/>
          </a:prstGeom>
          <a:solidFill>
            <a:srgbClr val="400080"/>
          </a:solidFill>
          <a:ln w="38100">
            <a:solidFill>
              <a:srgbClr val="00FF00"/>
            </a:solidFill>
          </a:ln>
        </p:spPr>
        <p:txBody>
          <a:bodyPr wrap="none" rtlCol="0">
            <a:spAutoFit/>
          </a:bodyPr>
          <a:lstStyle/>
          <a:p>
            <a:r>
              <a:rPr lang="en-US" sz="1600" b="1" dirty="0" smtClean="0">
                <a:solidFill>
                  <a:srgbClr val="00FF00"/>
                </a:solidFill>
                <a:latin typeface="Lucida Bright"/>
              </a:rPr>
              <a:t>Sensor #2</a:t>
            </a:r>
            <a:endParaRPr lang="en-US" sz="1600" b="1" dirty="0">
              <a:solidFill>
                <a:srgbClr val="00FF00"/>
              </a:solidFill>
              <a:latin typeface="Lucida Bright"/>
            </a:endParaRPr>
          </a:p>
        </p:txBody>
      </p:sp>
      <p:cxnSp>
        <p:nvCxnSpPr>
          <p:cNvPr id="30" name="Straight Connector 29"/>
          <p:cNvCxnSpPr>
            <a:endCxn id="29" idx="3"/>
          </p:cNvCxnSpPr>
          <p:nvPr/>
        </p:nvCxnSpPr>
        <p:spPr>
          <a:xfrm rot="10800000" flipV="1">
            <a:off x="2350601" y="4249293"/>
            <a:ext cx="1981200" cy="169278"/>
          </a:xfrm>
          <a:prstGeom prst="line">
            <a:avLst/>
          </a:prstGeom>
          <a:ln>
            <a:solidFill>
              <a:srgbClr val="00FF00"/>
            </a:solidFill>
            <a:headEnd type="stealth" w="lg" len="lg"/>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6019800" y="3879962"/>
            <a:ext cx="2426801" cy="830997"/>
          </a:xfrm>
          <a:prstGeom prst="rect">
            <a:avLst/>
          </a:prstGeom>
          <a:solidFill>
            <a:schemeClr val="accent1">
              <a:lumMod val="50000"/>
            </a:schemeClr>
          </a:solidFill>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400" dirty="0" smtClean="0">
                <a:solidFill>
                  <a:srgbClr val="FFCC66"/>
                </a:solidFill>
                <a:latin typeface="Chalkboard"/>
                <a:cs typeface="Chalkboard"/>
              </a:rPr>
              <a:t>ATLAS SCT</a:t>
            </a:r>
          </a:p>
          <a:p>
            <a:pPr algn="ctr"/>
            <a:r>
              <a:rPr lang="en-US" sz="2400" dirty="0" err="1" smtClean="0">
                <a:solidFill>
                  <a:srgbClr val="FFCC66"/>
                </a:solidFill>
                <a:latin typeface="Chalkboard"/>
                <a:cs typeface="Chalkboard"/>
              </a:rPr>
              <a:t>Endcap</a:t>
            </a:r>
            <a:r>
              <a:rPr lang="en-US" sz="2400" dirty="0" smtClean="0">
                <a:solidFill>
                  <a:srgbClr val="FFCC66"/>
                </a:solidFill>
                <a:latin typeface="Chalkboard"/>
                <a:cs typeface="Chalkboard"/>
              </a:rPr>
              <a:t> Module</a:t>
            </a:r>
            <a:endParaRPr lang="en-US" sz="2400" dirty="0">
              <a:solidFill>
                <a:srgbClr val="FFCC66"/>
              </a:solidFill>
              <a:latin typeface="Chalkboard"/>
              <a:cs typeface="Chalkboard"/>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3220"/>
          </a:xfrm>
        </p:spPr>
        <p:txBody>
          <a:bodyPr>
            <a:spAutoFit/>
          </a:bodyPr>
          <a:lstStyle/>
          <a:p>
            <a:pPr marL="0" indent="0">
              <a:buNone/>
            </a:pPr>
            <a:r>
              <a:rPr lang="en-US" sz="2800" dirty="0" smtClean="0"/>
              <a:t> </a:t>
            </a:r>
            <a:endParaRPr lang="en-US" sz="28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20</a:t>
            </a:fld>
            <a:endParaRPr lang="en-US" dirty="0"/>
          </a:p>
        </p:txBody>
      </p:sp>
      <p:sp>
        <p:nvSpPr>
          <p:cNvPr id="7" name="Title 6"/>
          <p:cNvSpPr>
            <a:spLocks noGrp="1"/>
          </p:cNvSpPr>
          <p:nvPr>
            <p:ph type="title"/>
          </p:nvPr>
        </p:nvSpPr>
        <p:spPr/>
        <p:txBody>
          <a:bodyPr/>
          <a:lstStyle/>
          <a:p>
            <a:r>
              <a:rPr lang="en-US" sz="2800" dirty="0" smtClean="0"/>
              <a:t>Outlook for SLHC or other large projects</a:t>
            </a:r>
            <a:endParaRPr lang="en-US" sz="2800" dirty="0"/>
          </a:p>
        </p:txBody>
      </p:sp>
      <p:pic>
        <p:nvPicPr>
          <p:cNvPr id="12" name="Picture 11" descr="walle.jpg"/>
          <p:cNvPicPr>
            <a:picLocks noChangeAspect="1"/>
          </p:cNvPicPr>
          <p:nvPr/>
        </p:nvPicPr>
        <p:blipFill>
          <a:blip r:embed="rId2"/>
          <a:stretch>
            <a:fillRect/>
          </a:stretch>
        </p:blipFill>
        <p:spPr>
          <a:xfrm>
            <a:off x="457200" y="2286000"/>
            <a:ext cx="3580057" cy="4070350"/>
          </a:xfrm>
          <a:prstGeom prst="rect">
            <a:avLst/>
          </a:prstGeom>
        </p:spPr>
      </p:pic>
      <p:sp>
        <p:nvSpPr>
          <p:cNvPr id="13" name="TextBox 12"/>
          <p:cNvSpPr txBox="1"/>
          <p:nvPr/>
        </p:nvSpPr>
        <p:spPr>
          <a:xfrm>
            <a:off x="1090948" y="990601"/>
            <a:ext cx="6986251" cy="400110"/>
          </a:xfrm>
          <a:prstGeom prst="rect">
            <a:avLst/>
          </a:prstGeom>
          <a:solidFill>
            <a:schemeClr val="accent2">
              <a:lumMod val="60000"/>
              <a:lumOff val="40000"/>
            </a:schemeClr>
          </a:solidFill>
          <a:ln w="38100" cmpd="sng">
            <a:solidFill>
              <a:schemeClr val="accent1"/>
            </a:solidFill>
          </a:ln>
          <a:scene3d>
            <a:camera prst="orthographicFront"/>
            <a:lightRig rig="threePt" dir="t"/>
          </a:scene3d>
          <a:sp3d>
            <a:bevelT w="165100" prst="coolSlant"/>
          </a:sp3d>
        </p:spPr>
        <p:txBody>
          <a:bodyPr wrap="square" rtlCol="0">
            <a:spAutoFit/>
          </a:bodyPr>
          <a:lstStyle/>
          <a:p>
            <a:pPr algn="ctr"/>
            <a:r>
              <a:rPr lang="en-US" sz="2000" dirty="0" smtClean="0">
                <a:solidFill>
                  <a:srgbClr val="FFFF00"/>
                </a:solidFill>
                <a:latin typeface="Lucida Bright"/>
              </a:rPr>
              <a:t>Can we profit from the latest in robotic development?</a:t>
            </a:r>
            <a:endParaRPr lang="en-US" sz="2000" dirty="0">
              <a:solidFill>
                <a:srgbClr val="FFFF00"/>
              </a:solidFill>
              <a:latin typeface="Lucida Bright"/>
            </a:endParaRPr>
          </a:p>
        </p:txBody>
      </p:sp>
      <p:sp>
        <p:nvSpPr>
          <p:cNvPr id="14" name="Rounded Rectangular Callout 13"/>
          <p:cNvSpPr/>
          <p:nvPr/>
        </p:nvSpPr>
        <p:spPr>
          <a:xfrm>
            <a:off x="457200" y="1556278"/>
            <a:ext cx="3580057" cy="478897"/>
          </a:xfrm>
          <a:prstGeom prst="wedgeRoundRectCallout">
            <a:avLst>
              <a:gd name="adj1" fmla="val -19700"/>
              <a:gd name="adj2" fmla="val 88933"/>
              <a:gd name="adj3" fmla="val 16667"/>
            </a:avLst>
          </a:prstGeom>
          <a:gradFill>
            <a:gsLst>
              <a:gs pos="0">
                <a:schemeClr val="bg1">
                  <a:lumMod val="75000"/>
                </a:schemeClr>
              </a:gs>
              <a:gs pos="100000">
                <a:schemeClr val="bg1">
                  <a:lumMod val="8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0000"/>
                </a:solidFill>
                <a:latin typeface="Comic Sans MS"/>
              </a:rPr>
              <a:t>Only if your lab needs cleaning</a:t>
            </a:r>
            <a:endParaRPr lang="en-US" dirty="0">
              <a:solidFill>
                <a:srgbClr val="FF0000"/>
              </a:solidFill>
              <a:latin typeface="Comic Sans MS"/>
            </a:endParaRPr>
          </a:p>
        </p:txBody>
      </p:sp>
      <p:sp>
        <p:nvSpPr>
          <p:cNvPr id="16" name="Rounded Rectangular Callout 15"/>
          <p:cNvSpPr/>
          <p:nvPr/>
        </p:nvSpPr>
        <p:spPr>
          <a:xfrm>
            <a:off x="4495800" y="1556278"/>
            <a:ext cx="4191000" cy="729722"/>
          </a:xfrm>
          <a:prstGeom prst="wedgeRoundRectCallout">
            <a:avLst>
              <a:gd name="adj1" fmla="val 21456"/>
              <a:gd name="adj2" fmla="val 85534"/>
              <a:gd name="adj3" fmla="val 16667"/>
            </a:avLst>
          </a:prstGeom>
          <a:gradFill>
            <a:gsLst>
              <a:gs pos="0">
                <a:schemeClr val="bg1">
                  <a:lumMod val="75000"/>
                </a:schemeClr>
              </a:gs>
              <a:gs pos="100000">
                <a:schemeClr val="bg1">
                  <a:lumMod val="8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0000"/>
                </a:solidFill>
                <a:latin typeface="Comic Sans MS"/>
              </a:rPr>
              <a:t>For a planar geometry, hard to beat the old reliable </a:t>
            </a:r>
            <a:r>
              <a:rPr lang="en-US" dirty="0" err="1" smtClean="0">
                <a:solidFill>
                  <a:srgbClr val="FF0000"/>
                </a:solidFill>
                <a:latin typeface="Comic Sans MS"/>
              </a:rPr>
              <a:t>cartesian</a:t>
            </a:r>
            <a:r>
              <a:rPr lang="en-US" dirty="0" smtClean="0">
                <a:solidFill>
                  <a:srgbClr val="FF0000"/>
                </a:solidFill>
                <a:latin typeface="Comic Sans MS"/>
              </a:rPr>
              <a:t> robot …</a:t>
            </a:r>
            <a:endParaRPr lang="en-US" dirty="0">
              <a:solidFill>
                <a:srgbClr val="FF0000"/>
              </a:solidFill>
              <a:latin typeface="Comic Sans MS"/>
            </a:endParaRPr>
          </a:p>
        </p:txBody>
      </p:sp>
      <p:pic>
        <p:nvPicPr>
          <p:cNvPr id="18" name="Picture 17" descr="aerotech_gantry.jpg"/>
          <p:cNvPicPr>
            <a:picLocks noChangeAspect="1"/>
          </p:cNvPicPr>
          <p:nvPr/>
        </p:nvPicPr>
        <p:blipFill>
          <a:blip r:embed="rId3"/>
          <a:stretch>
            <a:fillRect/>
          </a:stretch>
        </p:blipFill>
        <p:spPr>
          <a:xfrm>
            <a:off x="4668646" y="2590800"/>
            <a:ext cx="4018154" cy="3765550"/>
          </a:xfrm>
          <a:prstGeom prst="rect">
            <a:avLst/>
          </a:prstGeom>
        </p:spPr>
      </p:pic>
      <p:sp>
        <p:nvSpPr>
          <p:cNvPr id="15" name="TextBox 14"/>
          <p:cNvSpPr txBox="1"/>
          <p:nvPr/>
        </p:nvSpPr>
        <p:spPr>
          <a:xfrm>
            <a:off x="4854356" y="5648464"/>
            <a:ext cx="3832444" cy="707886"/>
          </a:xfrm>
          <a:prstGeom prst="rect">
            <a:avLst/>
          </a:prstGeom>
          <a:solidFill>
            <a:schemeClr val="tx1">
              <a:lumMod val="75000"/>
              <a:lumOff val="25000"/>
              <a:alpha val="68000"/>
            </a:schemeClr>
          </a:solidFill>
          <a:ln w="41275" cap="flat" cmpd="sng" algn="ctr">
            <a:solidFill>
              <a:schemeClr val="tx1">
                <a:lumMod val="75000"/>
                <a:lumOff val="25000"/>
              </a:schemeClr>
            </a:solidFill>
            <a:prstDash val="solid"/>
            <a:round/>
            <a:headEnd type="none" w="med" len="med"/>
            <a:tailEnd type="none" w="med" len="med"/>
          </a:ln>
        </p:spPr>
        <p:txBody>
          <a:bodyPr wrap="square" rtlCol="0">
            <a:spAutoFit/>
          </a:bodyPr>
          <a:lstStyle/>
          <a:p>
            <a:r>
              <a:rPr lang="en-US" sz="2000" b="1" dirty="0" smtClean="0">
                <a:solidFill>
                  <a:srgbClr val="FFFF00"/>
                </a:solidFill>
              </a:rPr>
              <a:t>No novel robot technology found to revolutionize module assembly</a:t>
            </a:r>
            <a:endParaRPr lang="en-US" sz="2000" b="1" dirty="0">
              <a:solidFill>
                <a:srgbClr val="FFFF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6483825"/>
          </a:xfrm>
        </p:spPr>
        <p:txBody>
          <a:bodyPr>
            <a:spAutoFit/>
          </a:bodyPr>
          <a:lstStyle/>
          <a:p>
            <a:pPr marL="0" indent="0">
              <a:spcBef>
                <a:spcPts val="400"/>
              </a:spcBef>
              <a:buNone/>
            </a:pPr>
            <a:r>
              <a:rPr lang="en-US" sz="2800" u="sng" dirty="0" smtClean="0"/>
              <a:t>The role of quality assurance (QA):</a:t>
            </a:r>
          </a:p>
          <a:p>
            <a:pPr marL="0" indent="0">
              <a:spcBef>
                <a:spcPts val="400"/>
              </a:spcBef>
              <a:buNone/>
            </a:pPr>
            <a:r>
              <a:rPr lang="en-US" sz="2400" dirty="0" smtClean="0"/>
              <a:t>From the experience of large scale module production, whether it was manual, automated, or outsourced, there was a consensus that a very high level of QA was essential. Even small mistakes could result in large financial and time penalties.</a:t>
            </a:r>
          </a:p>
          <a:p>
            <a:pPr marL="0" indent="0">
              <a:spcBef>
                <a:spcPts val="400"/>
              </a:spcBef>
              <a:buNone/>
            </a:pPr>
            <a:r>
              <a:rPr lang="en-US" sz="2400" dirty="0" smtClean="0">
                <a:solidFill>
                  <a:srgbClr val="004700"/>
                </a:solidFill>
              </a:rPr>
              <a:t>Here are some QA related issues that seem most relevant:</a:t>
            </a:r>
          </a:p>
          <a:p>
            <a:pPr marL="180000" indent="-180000">
              <a:spcBef>
                <a:spcPts val="400"/>
              </a:spcBef>
            </a:pPr>
            <a:r>
              <a:rPr lang="en-US" sz="2400" dirty="0" smtClean="0">
                <a:solidFill>
                  <a:srgbClr val="004700"/>
                </a:solidFill>
              </a:rPr>
              <a:t>QA needs to start at the design phase (design for reliability)</a:t>
            </a:r>
          </a:p>
          <a:p>
            <a:pPr marL="180000" indent="-180000">
              <a:spcBef>
                <a:spcPts val="400"/>
              </a:spcBef>
            </a:pPr>
            <a:r>
              <a:rPr lang="en-US" sz="2400" dirty="0" smtClean="0">
                <a:solidFill>
                  <a:srgbClr val="004700"/>
                </a:solidFill>
              </a:rPr>
              <a:t>In electronics, the “standard” quality is consumer electronics, built to have a mean lifetime of about 3 years. Is this enough for you? What you will get from industry will usually be only as good as what you specified and only if you verify.</a:t>
            </a:r>
          </a:p>
          <a:p>
            <a:pPr marL="180000" indent="-180000">
              <a:spcBef>
                <a:spcPts val="400"/>
              </a:spcBef>
            </a:pPr>
            <a:r>
              <a:rPr lang="en-US" sz="2400" dirty="0" smtClean="0">
                <a:solidFill>
                  <a:srgbClr val="004700"/>
                </a:solidFill>
              </a:rPr>
              <a:t>Large needs for outsourcing to industry imply rigorous Technical Specification Documents including QA plan and test procedures.</a:t>
            </a:r>
          </a:p>
          <a:p>
            <a:pPr marL="0" indent="0">
              <a:spcBef>
                <a:spcPts val="400"/>
              </a:spcBef>
              <a:buNone/>
            </a:pPr>
            <a:endParaRPr lang="en-US" sz="2400" dirty="0" smtClean="0"/>
          </a:p>
          <a:p>
            <a:pPr marL="0" indent="0">
              <a:buNone/>
            </a:pPr>
            <a:endParaRPr lang="en-US" sz="2800" dirty="0"/>
          </a:p>
        </p:txBody>
      </p:sp>
      <p:sp>
        <p:nvSpPr>
          <p:cNvPr id="4" name="Date Placeholder 3"/>
          <p:cNvSpPr>
            <a:spLocks noGrp="1"/>
          </p:cNvSpPr>
          <p:nvPr>
            <p:ph type="dt" sz="half" idx="10"/>
          </p:nvPr>
        </p:nvSpPr>
        <p:spPr/>
        <p:txBody>
          <a:bodyPr/>
          <a:lstStyle/>
          <a:p>
            <a:r>
              <a:rPr lang="en-US" dirty="0" smtClean="0"/>
              <a:t>6 June 2010</a:t>
            </a:r>
            <a:endParaRPr lang="en-US" dirty="0"/>
          </a:p>
        </p:txBody>
      </p:sp>
      <p:sp>
        <p:nvSpPr>
          <p:cNvPr id="5" name="Footer Placeholder 4"/>
          <p:cNvSpPr>
            <a:spLocks noGrp="1"/>
          </p:cNvSpPr>
          <p:nvPr>
            <p:ph type="ftr" sz="quarter" idx="11"/>
          </p:nvPr>
        </p:nvSpPr>
        <p:spPr/>
        <p:txBody>
          <a:bodyPr/>
          <a:lstStyle/>
          <a:p>
            <a:r>
              <a:rPr lang="en-US" dirty="0" smtClean="0"/>
              <a:t>Vertex 2010, Alan Honma (CERN)</a:t>
            </a:r>
            <a:endParaRPr lang="en-US" dirty="0"/>
          </a:p>
        </p:txBody>
      </p:sp>
      <p:sp>
        <p:nvSpPr>
          <p:cNvPr id="6" name="Slide Number Placeholder 5"/>
          <p:cNvSpPr>
            <a:spLocks noGrp="1"/>
          </p:cNvSpPr>
          <p:nvPr>
            <p:ph type="sldNum" sz="quarter" idx="12"/>
          </p:nvPr>
        </p:nvSpPr>
        <p:spPr/>
        <p:txBody>
          <a:bodyPr/>
          <a:lstStyle/>
          <a:p>
            <a:fld id="{9CDA7031-5D99-AF4D-BE33-3FC9500EAA49}" type="slidenum">
              <a:rPr lang="en-US" smtClean="0"/>
              <a:pPr/>
              <a:t>21</a:t>
            </a:fld>
            <a:endParaRPr lang="en-US" dirty="0"/>
          </a:p>
        </p:txBody>
      </p:sp>
      <p:sp>
        <p:nvSpPr>
          <p:cNvPr id="7" name="Title 6"/>
          <p:cNvSpPr>
            <a:spLocks noGrp="1"/>
          </p:cNvSpPr>
          <p:nvPr>
            <p:ph type="title"/>
          </p:nvPr>
        </p:nvSpPr>
        <p:spPr/>
        <p:txBody>
          <a:bodyPr/>
          <a:lstStyle/>
          <a:p>
            <a:r>
              <a:rPr lang="en-US" sz="2800" dirty="0" smtClean="0"/>
              <a:t>Comments on large scale module production</a:t>
            </a:r>
            <a:endParaRPr 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109090"/>
          </a:xfrm>
        </p:spPr>
        <p:txBody>
          <a:bodyPr>
            <a:spAutoFit/>
          </a:bodyPr>
          <a:lstStyle/>
          <a:p>
            <a:pPr marL="180000" indent="-180000">
              <a:spcBef>
                <a:spcPts val="400"/>
              </a:spcBef>
            </a:pPr>
            <a:r>
              <a:rPr lang="en-US" sz="2400" dirty="0" smtClean="0">
                <a:solidFill>
                  <a:srgbClr val="004700"/>
                </a:solidFill>
              </a:rPr>
              <a:t>Similar TSD, QA plan and test procedures should be applied to in-house production (whether manual or automated) especially if assembly will be performed at multiple sites.</a:t>
            </a:r>
          </a:p>
          <a:p>
            <a:pPr marL="0" indent="0">
              <a:spcBef>
                <a:spcPts val="400"/>
              </a:spcBef>
              <a:buNone/>
            </a:pPr>
            <a:r>
              <a:rPr lang="en-US" sz="2800" u="sng" dirty="0" smtClean="0"/>
              <a:t>Further comments on automation:</a:t>
            </a:r>
          </a:p>
          <a:p>
            <a:pPr marL="0" indent="0">
              <a:spcBef>
                <a:spcPts val="400"/>
              </a:spcBef>
              <a:buNone/>
            </a:pPr>
            <a:r>
              <a:rPr lang="en-US" sz="2400" dirty="0" smtClean="0">
                <a:solidFill>
                  <a:srgbClr val="000090"/>
                </a:solidFill>
              </a:rPr>
              <a:t>Don’t underestimate the time needed to get from R&amp;D “proof of principle” to full scale automated production. Robotic equipment can have a steep learning curve.</a:t>
            </a:r>
          </a:p>
          <a:p>
            <a:pPr marL="0" indent="0">
              <a:spcBef>
                <a:spcPts val="400"/>
              </a:spcBef>
              <a:buNone/>
            </a:pPr>
            <a:r>
              <a:rPr lang="en-US" sz="2400" dirty="0" smtClean="0">
                <a:solidFill>
                  <a:srgbClr val="000090"/>
                </a:solidFill>
              </a:rPr>
              <a:t>The threshold for automation is not as easy to “calculate” as I pretended. In-house technical competence, existing laboratory resources, the nature of the funding (in-kind, only for spending in MY country, etc.), virtual deadlines, the complexity of the module design (single-sided </a:t>
            </a:r>
            <a:r>
              <a:rPr lang="en-US" sz="2400" dirty="0" smtClean="0">
                <a:solidFill>
                  <a:srgbClr val="000090"/>
                </a:solidFill>
              </a:rPr>
              <a:t>vs. </a:t>
            </a:r>
            <a:r>
              <a:rPr lang="en-US" sz="2400" dirty="0" smtClean="0">
                <a:solidFill>
                  <a:srgbClr val="000090"/>
                </a:solidFill>
              </a:rPr>
              <a:t>double-sided), the required </a:t>
            </a:r>
            <a:r>
              <a:rPr lang="en-US" sz="2400" dirty="0" smtClean="0">
                <a:solidFill>
                  <a:srgbClr val="000090"/>
                </a:solidFill>
              </a:rPr>
              <a:t>reliability level, </a:t>
            </a:r>
            <a:r>
              <a:rPr lang="en-US" sz="2400" dirty="0" smtClean="0">
                <a:solidFill>
                  <a:srgbClr val="000090"/>
                </a:solidFill>
              </a:rPr>
              <a:t>... </a:t>
            </a:r>
            <a:r>
              <a:rPr lang="en-US" sz="2400" dirty="0">
                <a:solidFill>
                  <a:srgbClr val="000090"/>
                </a:solidFill>
              </a:rPr>
              <a:t>a</a:t>
            </a:r>
            <a:r>
              <a:rPr lang="en-US" sz="2400" dirty="0" smtClean="0">
                <a:solidFill>
                  <a:srgbClr val="000090"/>
                </a:solidFill>
              </a:rPr>
              <a:t>ll factor into the final calculation.</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22</a:t>
            </a:fld>
            <a:endParaRPr lang="en-US"/>
          </a:p>
        </p:txBody>
      </p:sp>
      <p:sp>
        <p:nvSpPr>
          <p:cNvPr id="7" name="Title 6"/>
          <p:cNvSpPr>
            <a:spLocks noGrp="1"/>
          </p:cNvSpPr>
          <p:nvPr>
            <p:ph type="title"/>
          </p:nvPr>
        </p:nvSpPr>
        <p:spPr/>
        <p:txBody>
          <a:bodyPr/>
          <a:lstStyle/>
          <a:p>
            <a:r>
              <a:rPr lang="en-US" sz="2800" dirty="0" smtClean="0"/>
              <a:t>Comments on large scale module production</a:t>
            </a: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581014"/>
          </a:xfrm>
        </p:spPr>
        <p:txBody>
          <a:bodyPr>
            <a:spAutoFit/>
          </a:bodyPr>
          <a:lstStyle/>
          <a:p>
            <a:pPr marL="0" indent="0">
              <a:spcBef>
                <a:spcPts val="400"/>
              </a:spcBef>
              <a:buNone/>
            </a:pPr>
            <a:r>
              <a:rPr lang="en-US" sz="2800" u="sng" dirty="0" smtClean="0"/>
              <a:t>Final comments on diverse issues:</a:t>
            </a:r>
          </a:p>
          <a:p>
            <a:pPr marL="0" indent="0">
              <a:spcBef>
                <a:spcPts val="400"/>
              </a:spcBef>
              <a:buNone/>
            </a:pPr>
            <a:r>
              <a:rPr lang="en-US" sz="2400" dirty="0" smtClean="0"/>
              <a:t>The move toward integration of </a:t>
            </a:r>
            <a:r>
              <a:rPr lang="en-US" sz="2400" dirty="0" smtClean="0"/>
              <a:t>readout-on-sensor </a:t>
            </a:r>
            <a:r>
              <a:rPr lang="en-US" sz="2400" dirty="0" smtClean="0"/>
              <a:t>or bump bonded to sensor will affect many issues of module production. Much R&amp;D will be needed to find successful solutions.</a:t>
            </a:r>
          </a:p>
          <a:p>
            <a:pPr marL="0" indent="0">
              <a:spcBef>
                <a:spcPts val="400"/>
              </a:spcBef>
              <a:buNone/>
            </a:pPr>
            <a:r>
              <a:rPr lang="en-US" sz="2400" dirty="0" smtClean="0">
                <a:solidFill>
                  <a:srgbClr val="000090"/>
                </a:solidFill>
              </a:rPr>
              <a:t>Wire bonding will continue to have a role and module design should be kept optimized for efficient and reliable results.</a:t>
            </a:r>
          </a:p>
          <a:p>
            <a:pPr marL="0" indent="0">
              <a:spcBef>
                <a:spcPts val="400"/>
              </a:spcBef>
              <a:buNone/>
            </a:pPr>
            <a:r>
              <a:rPr lang="en-US" sz="2400" dirty="0" smtClean="0">
                <a:solidFill>
                  <a:srgbClr val="660066"/>
                </a:solidFill>
              </a:rPr>
              <a:t>To avoid bottlenecks in component inspection/testing and final module testing, in-house automation and outsourcing solutions should be </a:t>
            </a:r>
            <a:r>
              <a:rPr lang="en-US" sz="2400" dirty="0" smtClean="0">
                <a:solidFill>
                  <a:srgbClr val="660066"/>
                </a:solidFill>
              </a:rPr>
              <a:t>fully investigated</a:t>
            </a:r>
            <a:r>
              <a:rPr lang="en-US" sz="2400" dirty="0" smtClean="0">
                <a:solidFill>
                  <a:srgbClr val="660066"/>
                </a:solidFill>
              </a:rPr>
              <a:t>. Often this has design implications (</a:t>
            </a:r>
            <a:r>
              <a:rPr lang="en-US" sz="2400" dirty="0" err="1" smtClean="0">
                <a:solidFill>
                  <a:srgbClr val="660066"/>
                </a:solidFill>
              </a:rPr>
              <a:t>fiducial</a:t>
            </a:r>
            <a:r>
              <a:rPr lang="en-US" sz="2400" dirty="0" smtClean="0">
                <a:solidFill>
                  <a:srgbClr val="660066"/>
                </a:solidFill>
              </a:rPr>
              <a:t> marks, mechanical robustness, …).</a:t>
            </a:r>
          </a:p>
          <a:p>
            <a:pPr marL="0" indent="0">
              <a:spcBef>
                <a:spcPts val="400"/>
              </a:spcBef>
              <a:buNone/>
            </a:pPr>
            <a:r>
              <a:rPr lang="en-US" sz="2400" dirty="0" smtClean="0">
                <a:solidFill>
                  <a:srgbClr val="0E2E2C"/>
                </a:solidFill>
              </a:rPr>
              <a:t>From my experience, lack of realistic system tests lead to many delays in module production owing to the need for re-design.</a:t>
            </a:r>
          </a:p>
          <a:p>
            <a:pPr marL="0" indent="0">
              <a:spcBef>
                <a:spcPts val="400"/>
              </a:spcBef>
              <a:buNone/>
            </a:pPr>
            <a:r>
              <a:rPr lang="en-US" sz="2400" dirty="0" smtClean="0">
                <a:solidFill>
                  <a:srgbClr val="FF0000"/>
                </a:solidFill>
              </a:rPr>
              <a:t>One of the worst enemies for production organization were fake deadlines and unrealistic schedules.</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23</a:t>
            </a:fld>
            <a:endParaRPr lang="en-US"/>
          </a:p>
        </p:txBody>
      </p:sp>
      <p:sp>
        <p:nvSpPr>
          <p:cNvPr id="7" name="Title 6"/>
          <p:cNvSpPr>
            <a:spLocks noGrp="1"/>
          </p:cNvSpPr>
          <p:nvPr>
            <p:ph type="title"/>
          </p:nvPr>
        </p:nvSpPr>
        <p:spPr/>
        <p:txBody>
          <a:bodyPr/>
          <a:lstStyle/>
          <a:p>
            <a:r>
              <a:rPr lang="en-US" sz="2800" dirty="0" smtClean="0"/>
              <a:t>Comments on large scale module production</a:t>
            </a:r>
            <a:endParaRPr lang="en-US"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047535"/>
          </a:xfrm>
        </p:spPr>
        <p:txBody>
          <a:bodyPr>
            <a:spAutoFit/>
          </a:bodyPr>
          <a:lstStyle/>
          <a:p>
            <a:pPr marL="0" indent="-360000">
              <a:spcBef>
                <a:spcPts val="400"/>
              </a:spcBef>
              <a:buFont typeface="+mj-lt"/>
              <a:buAutoNum type="arabicParenR"/>
            </a:pPr>
            <a:r>
              <a:rPr lang="en-US" sz="2400" dirty="0" smtClean="0">
                <a:solidFill>
                  <a:srgbClr val="000090"/>
                </a:solidFill>
              </a:rPr>
              <a:t>All 3 types of “industrialization”: manual (no industrialization), in-house automation, and outsourcing to industry will remain significant for the silicon detector module productions to come.</a:t>
            </a:r>
          </a:p>
          <a:p>
            <a:pPr marL="0" indent="-360000">
              <a:spcBef>
                <a:spcPts val="400"/>
              </a:spcBef>
              <a:buFont typeface="+mj-lt"/>
              <a:buAutoNum type="arabicParenR"/>
            </a:pPr>
            <a:r>
              <a:rPr lang="en-US" sz="2400" dirty="0" smtClean="0">
                <a:solidFill>
                  <a:srgbClr val="660066"/>
                </a:solidFill>
              </a:rPr>
              <a:t>In-house automation and outsourcing will be increasingly important for large scale module production, especially concerning components, sub-assemblies, interconnects and final module testing.</a:t>
            </a:r>
          </a:p>
          <a:p>
            <a:pPr marL="0" indent="-360000">
              <a:spcBef>
                <a:spcPts val="400"/>
              </a:spcBef>
              <a:buFont typeface="+mj-lt"/>
              <a:buAutoNum type="arabicParenR"/>
            </a:pPr>
            <a:r>
              <a:rPr lang="en-US" sz="2400" dirty="0" smtClean="0">
                <a:solidFill>
                  <a:srgbClr val="0E2E2C"/>
                </a:solidFill>
              </a:rPr>
              <a:t>Robotic module assembly is cost effective when at least 5000 modules are required in a short time (&lt;2 years). Precision, reproducibility, and yield may also argue for a robotic solution.</a:t>
            </a:r>
          </a:p>
          <a:p>
            <a:pPr marL="0" indent="-360000">
              <a:spcBef>
                <a:spcPts val="400"/>
              </a:spcBef>
              <a:buFont typeface="+mj-lt"/>
              <a:buAutoNum type="arabicParenR"/>
            </a:pPr>
            <a:r>
              <a:rPr lang="en-US" sz="2400" dirty="0" smtClean="0">
                <a:solidFill>
                  <a:srgbClr val="FF0000"/>
                </a:solidFill>
              </a:rPr>
              <a:t>Meetings like </a:t>
            </a:r>
            <a:r>
              <a:rPr lang="en-US" sz="2400" smtClean="0">
                <a:solidFill>
                  <a:srgbClr val="FF0000"/>
                </a:solidFill>
              </a:rPr>
              <a:t>this </a:t>
            </a:r>
            <a:r>
              <a:rPr lang="en-US" sz="2400" smtClean="0">
                <a:solidFill>
                  <a:srgbClr val="FF0000"/>
                </a:solidFill>
              </a:rPr>
              <a:t>one, </a:t>
            </a:r>
            <a:r>
              <a:rPr lang="en-US" sz="2400" dirty="0" smtClean="0">
                <a:solidFill>
                  <a:srgbClr val="FF0000"/>
                </a:solidFill>
              </a:rPr>
              <a:t>where experiences </a:t>
            </a:r>
            <a:r>
              <a:rPr lang="en-US" sz="2400" smtClean="0">
                <a:solidFill>
                  <a:srgbClr val="FF0000"/>
                </a:solidFill>
              </a:rPr>
              <a:t>are </a:t>
            </a:r>
            <a:r>
              <a:rPr lang="en-US" sz="2400" smtClean="0">
                <a:solidFill>
                  <a:srgbClr val="FF0000"/>
                </a:solidFill>
              </a:rPr>
              <a:t>discussed, </a:t>
            </a:r>
            <a:r>
              <a:rPr lang="en-US" sz="2400" dirty="0" smtClean="0">
                <a:solidFill>
                  <a:srgbClr val="FF0000"/>
                </a:solidFill>
              </a:rPr>
              <a:t>help to increase communication between experiments and </a:t>
            </a:r>
            <a:r>
              <a:rPr lang="en-US" sz="2400" smtClean="0">
                <a:solidFill>
                  <a:srgbClr val="FF0000"/>
                </a:solidFill>
              </a:rPr>
              <a:t>hopefully </a:t>
            </a:r>
            <a:r>
              <a:rPr lang="en-US" sz="2400" smtClean="0">
                <a:solidFill>
                  <a:srgbClr val="FF0000"/>
                </a:solidFill>
              </a:rPr>
              <a:t>avoids </a:t>
            </a:r>
            <a:r>
              <a:rPr lang="en-US" sz="2400" dirty="0" smtClean="0">
                <a:solidFill>
                  <a:srgbClr val="FF0000"/>
                </a:solidFill>
              </a:rPr>
              <a:t>repeating mistakes. Many thanks to our organizers!</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24</a:t>
            </a:fld>
            <a:endParaRPr lang="en-US"/>
          </a:p>
        </p:txBody>
      </p:sp>
      <p:sp>
        <p:nvSpPr>
          <p:cNvPr id="7" name="Title 6"/>
          <p:cNvSpPr>
            <a:spLocks noGrp="1"/>
          </p:cNvSpPr>
          <p:nvPr>
            <p:ph type="title"/>
          </p:nvPr>
        </p:nvSpPr>
        <p:spPr/>
        <p:txBody>
          <a:bodyPr/>
          <a:lstStyle/>
          <a:p>
            <a:r>
              <a:rPr lang="en-US" sz="2800" dirty="0" smtClean="0"/>
              <a:t>Conclusions</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800" dirty="0" smtClean="0"/>
              <a:t>Module production: definition, scope (2)</a:t>
            </a:r>
            <a:endParaRPr lang="en-US" sz="2800" dirty="0"/>
          </a:p>
        </p:txBody>
      </p:sp>
      <p:sp>
        <p:nvSpPr>
          <p:cNvPr id="3" name="Content Placeholder 2"/>
          <p:cNvSpPr>
            <a:spLocks noGrp="1"/>
          </p:cNvSpPr>
          <p:nvPr>
            <p:ph idx="1"/>
          </p:nvPr>
        </p:nvSpPr>
        <p:spPr/>
        <p:txBody>
          <a:bodyPr/>
          <a:lstStyle/>
          <a:p>
            <a:pPr marL="0" indent="0">
              <a:buNone/>
            </a:pPr>
            <a:r>
              <a:rPr lang="en-US" sz="2400" u="sng" dirty="0" smtClean="0"/>
              <a:t>Module production</a:t>
            </a:r>
            <a:r>
              <a:rPr lang="en-US" sz="2400" dirty="0" smtClean="0"/>
              <a:t> usually consists of the following steps:</a:t>
            </a:r>
          </a:p>
          <a:p>
            <a:pPr marL="457200" indent="-457200">
              <a:buFont typeface="+mj-lt"/>
              <a:buAutoNum type="arabicPeriod"/>
            </a:pPr>
            <a:r>
              <a:rPr lang="en-US" sz="2400" dirty="0" smtClean="0"/>
              <a:t>Procurement, reception, inspection, testing of components</a:t>
            </a:r>
          </a:p>
          <a:p>
            <a:pPr marL="457200" indent="-457200">
              <a:buFont typeface="+mj-lt"/>
              <a:buAutoNum type="arabicPeriod"/>
            </a:pPr>
            <a:r>
              <a:rPr lang="en-US" sz="2400" dirty="0" smtClean="0"/>
              <a:t>Assembly of components on module support structure (usually gluing) followed by metrology</a:t>
            </a:r>
          </a:p>
          <a:p>
            <a:pPr marL="457200" indent="-457200">
              <a:buFont typeface="+mj-lt"/>
              <a:buAutoNum type="arabicPeriod"/>
            </a:pPr>
            <a:r>
              <a:rPr lang="en-US" sz="2400" dirty="0" smtClean="0"/>
              <a:t>Wire bonding of sensors, pitch adapters (if used) and front-end hybrid (FEH)</a:t>
            </a:r>
          </a:p>
          <a:p>
            <a:pPr marL="457200" indent="-457200">
              <a:buFont typeface="+mj-lt"/>
              <a:buAutoNum type="arabicPeriod"/>
            </a:pPr>
            <a:r>
              <a:rPr lang="en-US" sz="2400" dirty="0" smtClean="0"/>
              <a:t>Testing (mechanical, electrical, electronic, environmental)</a:t>
            </a:r>
          </a:p>
          <a:p>
            <a:pPr marL="0" indent="0">
              <a:buNone/>
            </a:pPr>
            <a:r>
              <a:rPr lang="en-US" sz="2400" dirty="0" smtClean="0">
                <a:solidFill>
                  <a:srgbClr val="0000FF"/>
                </a:solidFill>
              </a:rPr>
              <a:t>Main components include: silicon sensors, pitch adapter, FEH, mechanical support (frame or spine), cable. </a:t>
            </a:r>
          </a:p>
          <a:p>
            <a:pPr marL="0" indent="0">
              <a:buNone/>
            </a:pPr>
            <a:r>
              <a:rPr lang="en-US" sz="2400" dirty="0" smtClean="0">
                <a:solidFill>
                  <a:srgbClr val="660066"/>
                </a:solidFill>
              </a:rPr>
              <a:t>In many cases these production steps also apply to complicated sub-assemblies (e.g. FEH can be: readout chips, SMD components, connectors, pitch adapter, PCB, thermal substrate).</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800" dirty="0" smtClean="0"/>
              <a:t>Industrialization: What do we mean?</a:t>
            </a:r>
            <a:endParaRPr lang="en-US" sz="2800" dirty="0"/>
          </a:p>
        </p:txBody>
      </p:sp>
      <p:sp>
        <p:nvSpPr>
          <p:cNvPr id="3" name="Content Placeholder 2"/>
          <p:cNvSpPr>
            <a:spLocks noGrp="1"/>
          </p:cNvSpPr>
          <p:nvPr>
            <p:ph idx="1"/>
          </p:nvPr>
        </p:nvSpPr>
        <p:spPr/>
        <p:txBody>
          <a:bodyPr/>
          <a:lstStyle/>
          <a:p>
            <a:pPr marL="0" indent="0">
              <a:buNone/>
            </a:pPr>
            <a:r>
              <a:rPr lang="en-US" sz="2400" dirty="0" smtClean="0"/>
              <a:t>Will consider 3 kinds of industrialization of module production:</a:t>
            </a:r>
          </a:p>
          <a:p>
            <a:pPr marL="0" indent="0">
              <a:buClr>
                <a:schemeClr val="tx1"/>
              </a:buClr>
              <a:buFont typeface="+mj-lt"/>
              <a:buAutoNum type="arabicPeriod"/>
            </a:pPr>
            <a:r>
              <a:rPr lang="en-US" sz="2400" dirty="0" smtClean="0">
                <a:solidFill>
                  <a:srgbClr val="CD0E13"/>
                </a:solidFill>
              </a:rPr>
              <a:t>  </a:t>
            </a:r>
            <a:r>
              <a:rPr lang="en-US" sz="2400" u="sng" dirty="0" smtClean="0">
                <a:solidFill>
                  <a:srgbClr val="CD0E13"/>
                </a:solidFill>
              </a:rPr>
              <a:t>Manual</a:t>
            </a:r>
            <a:r>
              <a:rPr lang="en-US" sz="2400" dirty="0" smtClean="0"/>
              <a:t> (no industrialization), assumed in-house</a:t>
            </a:r>
          </a:p>
          <a:p>
            <a:pPr marL="0" indent="0">
              <a:buClr>
                <a:schemeClr val="tx1"/>
              </a:buClr>
              <a:buFont typeface="+mj-lt"/>
              <a:buAutoNum type="arabicPeriod"/>
            </a:pPr>
            <a:r>
              <a:rPr lang="en-US" sz="2400" dirty="0" smtClean="0">
                <a:solidFill>
                  <a:srgbClr val="CD0E13"/>
                </a:solidFill>
              </a:rPr>
              <a:t>  </a:t>
            </a:r>
            <a:r>
              <a:rPr lang="en-US" sz="2400" u="sng" dirty="0" smtClean="0">
                <a:solidFill>
                  <a:srgbClr val="CD0E13"/>
                </a:solidFill>
              </a:rPr>
              <a:t>Automation</a:t>
            </a:r>
            <a:r>
              <a:rPr lang="en-US" sz="2400" dirty="0" smtClean="0">
                <a:solidFill>
                  <a:srgbClr val="CD0E13"/>
                </a:solidFill>
              </a:rPr>
              <a:t> </a:t>
            </a:r>
            <a:r>
              <a:rPr lang="en-US" sz="2400" dirty="0" smtClean="0"/>
              <a:t>done in-house (partial or full)</a:t>
            </a:r>
          </a:p>
          <a:p>
            <a:pPr marL="0" indent="0">
              <a:buClr>
                <a:schemeClr val="tx1"/>
              </a:buClr>
              <a:buFont typeface="+mj-lt"/>
              <a:buAutoNum type="arabicPeriod"/>
            </a:pPr>
            <a:r>
              <a:rPr lang="en-US" sz="2400" dirty="0" smtClean="0">
                <a:solidFill>
                  <a:srgbClr val="CD0E13"/>
                </a:solidFill>
              </a:rPr>
              <a:t>  </a:t>
            </a:r>
            <a:r>
              <a:rPr lang="en-US" sz="2400" u="sng" dirty="0" smtClean="0">
                <a:solidFill>
                  <a:srgbClr val="CD0E13"/>
                </a:solidFill>
              </a:rPr>
              <a:t>Outsourced</a:t>
            </a:r>
            <a:r>
              <a:rPr lang="en-US" sz="2400" dirty="0" smtClean="0"/>
              <a:t> to industry (could be manual or automated)</a:t>
            </a:r>
          </a:p>
          <a:p>
            <a:pPr marL="0" indent="0">
              <a:buNone/>
            </a:pPr>
            <a:r>
              <a:rPr lang="en-US" sz="2400" dirty="0" smtClean="0">
                <a:solidFill>
                  <a:srgbClr val="660066"/>
                </a:solidFill>
              </a:rPr>
              <a:t>Before LHC:</a:t>
            </a:r>
            <a:r>
              <a:rPr lang="en-US" sz="2400" dirty="0" smtClean="0"/>
              <a:t> production steps used mostly </a:t>
            </a:r>
            <a:r>
              <a:rPr lang="en-US" sz="2400" dirty="0" smtClean="0">
                <a:solidFill>
                  <a:srgbClr val="FF0000"/>
                </a:solidFill>
              </a:rPr>
              <a:t>Manual</a:t>
            </a:r>
            <a:r>
              <a:rPr lang="en-US" sz="2400" dirty="0" smtClean="0"/>
              <a:t> with some in-house </a:t>
            </a:r>
            <a:r>
              <a:rPr lang="en-US" sz="2400" dirty="0" smtClean="0">
                <a:solidFill>
                  <a:srgbClr val="FF0000"/>
                </a:solidFill>
              </a:rPr>
              <a:t>Automation</a:t>
            </a:r>
            <a:r>
              <a:rPr lang="en-US" sz="2400" dirty="0" smtClean="0"/>
              <a:t> and some </a:t>
            </a:r>
            <a:r>
              <a:rPr lang="en-US" sz="2400" dirty="0" smtClean="0">
                <a:solidFill>
                  <a:srgbClr val="FF0000"/>
                </a:solidFill>
              </a:rPr>
              <a:t>Outsourcing</a:t>
            </a:r>
            <a:r>
              <a:rPr lang="en-US" sz="2400" dirty="0" smtClean="0"/>
              <a:t>. </a:t>
            </a:r>
          </a:p>
          <a:p>
            <a:pPr marL="0" indent="0">
              <a:buNone/>
            </a:pPr>
            <a:r>
              <a:rPr lang="en-US" sz="2400" dirty="0" smtClean="0">
                <a:solidFill>
                  <a:srgbClr val="660066"/>
                </a:solidFill>
              </a:rPr>
              <a:t>LHC and other large scale detectors:</a:t>
            </a:r>
            <a:r>
              <a:rPr lang="en-US" sz="2400" dirty="0" smtClean="0"/>
              <a:t> Less </a:t>
            </a:r>
            <a:r>
              <a:rPr lang="en-US" sz="2400" dirty="0" smtClean="0">
                <a:solidFill>
                  <a:srgbClr val="FF0000"/>
                </a:solidFill>
              </a:rPr>
              <a:t>Manual</a:t>
            </a:r>
            <a:r>
              <a:rPr lang="en-US" sz="2400" dirty="0" smtClean="0"/>
              <a:t>, more in-house </a:t>
            </a:r>
            <a:r>
              <a:rPr lang="en-US" sz="2400" dirty="0" smtClean="0">
                <a:solidFill>
                  <a:srgbClr val="FF0000"/>
                </a:solidFill>
              </a:rPr>
              <a:t>Automation</a:t>
            </a:r>
            <a:r>
              <a:rPr lang="en-US" sz="2400" dirty="0" smtClean="0"/>
              <a:t> and much more </a:t>
            </a:r>
            <a:r>
              <a:rPr lang="en-US" sz="2400" dirty="0" smtClean="0">
                <a:solidFill>
                  <a:srgbClr val="FF0000"/>
                </a:solidFill>
              </a:rPr>
              <a:t>Outsourcing</a:t>
            </a:r>
            <a:r>
              <a:rPr lang="en-US" sz="2400" dirty="0" smtClean="0"/>
              <a:t>. </a:t>
            </a:r>
          </a:p>
          <a:p>
            <a:pPr marL="0" indent="0">
              <a:buNone/>
            </a:pPr>
            <a:r>
              <a:rPr lang="en-US" sz="2400" dirty="0" smtClean="0">
                <a:solidFill>
                  <a:srgbClr val="000090"/>
                </a:solidFill>
              </a:rPr>
              <a:t>In general, if one has unlimited resources and ample time, one would </a:t>
            </a:r>
            <a:r>
              <a:rPr lang="en-US" sz="2400" dirty="0" smtClean="0">
                <a:solidFill>
                  <a:srgbClr val="FF0000"/>
                </a:solidFill>
              </a:rPr>
              <a:t>outsource</a:t>
            </a:r>
            <a:r>
              <a:rPr lang="en-US" sz="2400" dirty="0" smtClean="0">
                <a:solidFill>
                  <a:srgbClr val="000090"/>
                </a:solidFill>
              </a:rPr>
              <a:t> component fabrication and all steps of module production. The main issue would be QA (to be discussed). </a:t>
            </a:r>
          </a:p>
          <a:p>
            <a:pPr marL="0" indent="0">
              <a:buNone/>
            </a:pPr>
            <a:r>
              <a:rPr lang="en-US" sz="2400" dirty="0" smtClean="0">
                <a:solidFill>
                  <a:srgbClr val="000090"/>
                </a:solidFill>
              </a:rPr>
              <a:t>Real life resource and time limitations: in-house </a:t>
            </a:r>
            <a:r>
              <a:rPr lang="en-US" sz="2400" dirty="0" smtClean="0">
                <a:solidFill>
                  <a:srgbClr val="FF0000"/>
                </a:solidFill>
              </a:rPr>
              <a:t>Automation</a:t>
            </a:r>
            <a:r>
              <a:rPr lang="en-US" sz="2400" dirty="0" smtClean="0">
                <a:solidFill>
                  <a:srgbClr val="000090"/>
                </a:solidFill>
              </a:rPr>
              <a:t>.</a:t>
            </a:r>
            <a:endParaRPr lang="en-US" sz="2400" dirty="0">
              <a:solidFill>
                <a:srgbClr val="000090"/>
              </a:solidFill>
            </a:endParaRP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pPr indent="-342000"/>
            <a:r>
              <a:rPr lang="en-US" sz="2400" dirty="0" smtClean="0"/>
              <a:t>Possibilities for Automation and Outsourcing</a:t>
            </a:r>
          </a:p>
        </p:txBody>
      </p:sp>
      <p:sp>
        <p:nvSpPr>
          <p:cNvPr id="3" name="Content Placeholder 2"/>
          <p:cNvSpPr>
            <a:spLocks noGrp="1"/>
          </p:cNvSpPr>
          <p:nvPr>
            <p:ph idx="1"/>
          </p:nvPr>
        </p:nvSpPr>
        <p:spPr/>
        <p:txBody>
          <a:bodyPr/>
          <a:lstStyle/>
          <a:p>
            <a:pPr marL="0" indent="0">
              <a:buNone/>
            </a:pPr>
            <a:r>
              <a:rPr lang="en-US" sz="2400" dirty="0" smtClean="0"/>
              <a:t>Aim of this talk is </a:t>
            </a:r>
            <a:r>
              <a:rPr lang="en-US" sz="2400" dirty="0" smtClean="0">
                <a:solidFill>
                  <a:srgbClr val="FF0000"/>
                </a:solidFill>
              </a:rPr>
              <a:t>Automation </a:t>
            </a:r>
            <a:r>
              <a:rPr lang="en-US" sz="2400" dirty="0" smtClean="0"/>
              <a:t>and </a:t>
            </a:r>
            <a:r>
              <a:rPr lang="en-US" sz="2400" dirty="0" smtClean="0">
                <a:solidFill>
                  <a:srgbClr val="FF0000"/>
                </a:solidFill>
              </a:rPr>
              <a:t>Outsourcing</a:t>
            </a:r>
            <a:r>
              <a:rPr lang="en-US" sz="2400" dirty="0" smtClean="0"/>
              <a:t>, so look at examples of this for current LHC and other large detectors. </a:t>
            </a:r>
          </a:p>
          <a:p>
            <a:pPr marL="0" indent="0">
              <a:buNone/>
            </a:pPr>
            <a:r>
              <a:rPr lang="en-US" sz="2400" dirty="0" smtClean="0">
                <a:solidFill>
                  <a:srgbClr val="660066"/>
                </a:solidFill>
              </a:rPr>
              <a:t>Note: Pixel detectors are not being addressed here because they typically have a “small” number of modules (&lt;100!).</a:t>
            </a:r>
          </a:p>
          <a:p>
            <a:pPr marL="0" indent="0">
              <a:buNone/>
            </a:pPr>
            <a:r>
              <a:rPr lang="en-US" sz="2400" dirty="0" smtClean="0">
                <a:solidFill>
                  <a:srgbClr val="FF0000"/>
                </a:solidFill>
              </a:rPr>
              <a:t>Outsourcing</a:t>
            </a:r>
            <a:r>
              <a:rPr lang="en-US" sz="2400" dirty="0" smtClean="0">
                <a:solidFill>
                  <a:srgbClr val="000090"/>
                </a:solidFill>
              </a:rPr>
              <a:t> is standard for many parts of module production:</a:t>
            </a:r>
          </a:p>
          <a:p>
            <a:pPr marL="180000" indent="-180000"/>
            <a:r>
              <a:rPr lang="en-US" sz="2400" dirty="0" smtClean="0">
                <a:solidFill>
                  <a:srgbClr val="000090"/>
                </a:solidFill>
              </a:rPr>
              <a:t>Nearly all component fabrication (silicon sensor, pitch adapter, FEH components, mechanical support parts) </a:t>
            </a:r>
          </a:p>
          <a:p>
            <a:pPr marL="180000" indent="-180000"/>
            <a:r>
              <a:rPr lang="en-US" sz="2400" dirty="0">
                <a:solidFill>
                  <a:srgbClr val="000090"/>
                </a:solidFill>
              </a:rPr>
              <a:t>S</a:t>
            </a:r>
            <a:r>
              <a:rPr lang="en-US" sz="2400" dirty="0" smtClean="0">
                <a:solidFill>
                  <a:srgbClr val="000090"/>
                </a:solidFill>
              </a:rPr>
              <a:t>ome sub-assemblies (FEH, structural elements) </a:t>
            </a:r>
          </a:p>
          <a:p>
            <a:pPr marL="180000" indent="-180000"/>
            <a:r>
              <a:rPr lang="en-US" sz="2400" dirty="0">
                <a:solidFill>
                  <a:srgbClr val="000090"/>
                </a:solidFill>
              </a:rPr>
              <a:t>W</a:t>
            </a:r>
            <a:r>
              <a:rPr lang="en-US" sz="2400" dirty="0" smtClean="0">
                <a:solidFill>
                  <a:srgbClr val="000090"/>
                </a:solidFill>
              </a:rPr>
              <a:t>ire bonding (rarely) </a:t>
            </a:r>
          </a:p>
          <a:p>
            <a:pPr marL="180000" indent="-180000"/>
            <a:r>
              <a:rPr lang="en-US" sz="2400" dirty="0">
                <a:solidFill>
                  <a:srgbClr val="000090"/>
                </a:solidFill>
              </a:rPr>
              <a:t>S</a:t>
            </a:r>
            <a:r>
              <a:rPr lang="en-US" sz="2400" dirty="0" smtClean="0">
                <a:solidFill>
                  <a:srgbClr val="000090"/>
                </a:solidFill>
              </a:rPr>
              <a:t>ome aspects of testing </a:t>
            </a:r>
          </a:p>
          <a:p>
            <a:pPr marL="0" indent="0">
              <a:buNone/>
            </a:pPr>
            <a:r>
              <a:rPr lang="en-US" sz="2400" dirty="0" smtClean="0"/>
              <a:t>There are numerous companies with competence in these areas. However, it is rare to find sufficiently competent and affordable companies for full module assembly.</a:t>
            </a:r>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2800" dirty="0" smtClean="0"/>
              <a:t>Possibilities for Automation and Outsourcing (2)</a:t>
            </a:r>
            <a:endParaRPr lang="en-US" sz="2800" dirty="0"/>
          </a:p>
        </p:txBody>
      </p:sp>
      <p:sp>
        <p:nvSpPr>
          <p:cNvPr id="3" name="Content Placeholder 2"/>
          <p:cNvSpPr>
            <a:spLocks noGrp="1"/>
          </p:cNvSpPr>
          <p:nvPr>
            <p:ph idx="1"/>
          </p:nvPr>
        </p:nvSpPr>
        <p:spPr/>
        <p:txBody>
          <a:bodyPr/>
          <a:lstStyle/>
          <a:p>
            <a:pPr marL="0" indent="0">
              <a:buNone/>
            </a:pPr>
            <a:r>
              <a:rPr lang="en-US" sz="2400" dirty="0" smtClean="0">
                <a:solidFill>
                  <a:srgbClr val="000090"/>
                </a:solidFill>
              </a:rPr>
              <a:t>Examples of in-house automation possibilities:</a:t>
            </a:r>
            <a:r>
              <a:rPr lang="en-US" sz="2400" dirty="0" smtClean="0"/>
              <a:t> </a:t>
            </a:r>
            <a:endParaRPr lang="en-US" sz="24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6</a:t>
            </a:fld>
            <a:endParaRPr lang="en-US"/>
          </a:p>
        </p:txBody>
      </p:sp>
      <p:pic>
        <p:nvPicPr>
          <p:cNvPr id="9" name="Picture 8" descr="vid-insp-sys_1.jpg"/>
          <p:cNvPicPr>
            <a:picLocks noChangeAspect="1"/>
          </p:cNvPicPr>
          <p:nvPr/>
        </p:nvPicPr>
        <p:blipFill>
          <a:blip r:embed="rId2"/>
          <a:stretch>
            <a:fillRect/>
          </a:stretch>
        </p:blipFill>
        <p:spPr>
          <a:xfrm>
            <a:off x="685800" y="1676400"/>
            <a:ext cx="2785986" cy="2755900"/>
          </a:xfrm>
          <a:prstGeom prst="rect">
            <a:avLst/>
          </a:prstGeom>
          <a:ln w="50800">
            <a:solidFill>
              <a:schemeClr val="accent1">
                <a:lumMod val="75000"/>
              </a:schemeClr>
            </a:solidFill>
          </a:ln>
          <a:scene3d>
            <a:camera prst="orthographicFront"/>
            <a:lightRig rig="threePt" dir="t"/>
          </a:scene3d>
          <a:sp3d>
            <a:bevelT w="152400" h="50800" prst="softRound"/>
          </a:sp3d>
        </p:spPr>
      </p:pic>
      <p:sp>
        <p:nvSpPr>
          <p:cNvPr id="8" name="TextBox 7"/>
          <p:cNvSpPr txBox="1"/>
          <p:nvPr/>
        </p:nvSpPr>
        <p:spPr>
          <a:xfrm>
            <a:off x="1905000" y="1422400"/>
            <a:ext cx="6913486" cy="707886"/>
          </a:xfrm>
          <a:prstGeom prst="rect">
            <a:avLst/>
          </a:prstGeom>
          <a:solidFill>
            <a:schemeClr val="accent1">
              <a:lumMod val="50000"/>
            </a:schemeClr>
          </a:solidFill>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000" dirty="0" smtClean="0">
                <a:solidFill>
                  <a:srgbClr val="FFDE00"/>
                </a:solidFill>
                <a:latin typeface="Chalkboard"/>
                <a:cs typeface="Chalkboard"/>
              </a:rPr>
              <a:t>For inspection of components: microscope video camera with pattern recognition for defect detection</a:t>
            </a:r>
            <a:endParaRPr lang="en-US" sz="2000" dirty="0">
              <a:solidFill>
                <a:srgbClr val="FFDE00"/>
              </a:solidFill>
              <a:latin typeface="Chalkboard"/>
              <a:cs typeface="Chalkboard"/>
            </a:endParaRPr>
          </a:p>
        </p:txBody>
      </p:sp>
      <p:pic>
        <p:nvPicPr>
          <p:cNvPr id="11" name="Picture 10" descr="wafer_prober2.jpg"/>
          <p:cNvPicPr>
            <a:picLocks noChangeAspect="1"/>
          </p:cNvPicPr>
          <p:nvPr/>
        </p:nvPicPr>
        <p:blipFill>
          <a:blip r:embed="rId3"/>
          <a:stretch>
            <a:fillRect/>
          </a:stretch>
        </p:blipFill>
        <p:spPr>
          <a:xfrm>
            <a:off x="3931103" y="2599531"/>
            <a:ext cx="4887383" cy="3665537"/>
          </a:xfrm>
          <a:prstGeom prst="rect">
            <a:avLst/>
          </a:prstGeom>
          <a:ln w="50800">
            <a:solidFill>
              <a:srgbClr val="00765C"/>
            </a:solidFill>
          </a:ln>
          <a:scene3d>
            <a:camera prst="orthographicFront"/>
            <a:lightRig rig="threePt" dir="t"/>
          </a:scene3d>
          <a:sp3d>
            <a:bevelT w="152400" h="50800" prst="softRound"/>
          </a:sp3d>
        </p:spPr>
      </p:pic>
      <p:sp>
        <p:nvSpPr>
          <p:cNvPr id="10" name="TextBox 9"/>
          <p:cNvSpPr txBox="1"/>
          <p:nvPr/>
        </p:nvSpPr>
        <p:spPr>
          <a:xfrm>
            <a:off x="502104" y="4958100"/>
            <a:ext cx="3428999" cy="1015663"/>
          </a:xfrm>
          <a:prstGeom prst="rect">
            <a:avLst/>
          </a:prstGeom>
          <a:solidFill>
            <a:srgbClr val="00765C"/>
          </a:solidFill>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000" dirty="0" smtClean="0">
                <a:solidFill>
                  <a:srgbClr val="FFDE00"/>
                </a:solidFill>
                <a:latin typeface="Chalkboard"/>
                <a:cs typeface="Chalkboard"/>
              </a:rPr>
              <a:t>For component testing: automatic probe station with wafer loader</a:t>
            </a:r>
            <a:endParaRPr lang="en-US" sz="2000" dirty="0">
              <a:solidFill>
                <a:srgbClr val="FFDE00"/>
              </a:solidFill>
              <a:latin typeface="Chalkboard"/>
              <a:cs typeface="Chalkboard"/>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2800" dirty="0" smtClean="0"/>
              <a:t>Possibilities for Automation and Outsourcing (3)</a:t>
            </a:r>
            <a:endParaRPr lang="en-US" sz="2800" dirty="0"/>
          </a:p>
        </p:txBody>
      </p:sp>
      <p:sp>
        <p:nvSpPr>
          <p:cNvPr id="3" name="Content Placeholder 2"/>
          <p:cNvSpPr>
            <a:spLocks noGrp="1"/>
          </p:cNvSpPr>
          <p:nvPr>
            <p:ph idx="1"/>
          </p:nvPr>
        </p:nvSpPr>
        <p:spPr/>
        <p:txBody>
          <a:bodyPr/>
          <a:lstStyle/>
          <a:p>
            <a:pPr marL="0" indent="0">
              <a:buNone/>
            </a:pPr>
            <a:r>
              <a:rPr lang="en-US" sz="2400" dirty="0" smtClean="0">
                <a:solidFill>
                  <a:srgbClr val="000090"/>
                </a:solidFill>
              </a:rPr>
              <a:t>More examples of in-house automation possibilities:</a:t>
            </a:r>
            <a:r>
              <a:rPr lang="en-US" sz="2400" dirty="0" smtClean="0"/>
              <a:t> </a:t>
            </a:r>
            <a:endParaRPr lang="en-US" sz="24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7</a:t>
            </a:fld>
            <a:endParaRPr lang="en-US"/>
          </a:p>
        </p:txBody>
      </p:sp>
      <p:sp>
        <p:nvSpPr>
          <p:cNvPr id="8" name="TextBox 7"/>
          <p:cNvSpPr txBox="1"/>
          <p:nvPr/>
        </p:nvSpPr>
        <p:spPr>
          <a:xfrm>
            <a:off x="782714" y="1776343"/>
            <a:ext cx="4398886" cy="707886"/>
          </a:xfrm>
          <a:prstGeom prst="rect">
            <a:avLst/>
          </a:prstGeom>
          <a:solidFill>
            <a:schemeClr val="accent1">
              <a:lumMod val="50000"/>
            </a:schemeClr>
          </a:solidFill>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000" dirty="0" smtClean="0">
                <a:solidFill>
                  <a:srgbClr val="FFDE00"/>
                </a:solidFill>
                <a:latin typeface="Chalkboard"/>
                <a:cs typeface="Chalkboard"/>
              </a:rPr>
              <a:t>For wire bonding: large area automatic wire bonding machine</a:t>
            </a:r>
            <a:endParaRPr lang="en-US" sz="2000" dirty="0">
              <a:solidFill>
                <a:srgbClr val="FFDE00"/>
              </a:solidFill>
              <a:latin typeface="Chalkboard"/>
              <a:cs typeface="Chalkboard"/>
            </a:endParaRPr>
          </a:p>
        </p:txBody>
      </p:sp>
      <p:pic>
        <p:nvPicPr>
          <p:cNvPr id="12" name="Picture 11" descr="bond_antoine_sm.jpg"/>
          <p:cNvPicPr>
            <a:picLocks noChangeAspect="1"/>
          </p:cNvPicPr>
          <p:nvPr/>
        </p:nvPicPr>
        <p:blipFill>
          <a:blip r:embed="rId2"/>
          <a:stretch>
            <a:fillRect/>
          </a:stretch>
        </p:blipFill>
        <p:spPr>
          <a:xfrm>
            <a:off x="5181600" y="1440561"/>
            <a:ext cx="3040039" cy="2036826"/>
          </a:xfrm>
          <a:prstGeom prst="rect">
            <a:avLst/>
          </a:prstGeom>
          <a:ln w="50800">
            <a:solidFill>
              <a:schemeClr val="accent1">
                <a:lumMod val="75000"/>
              </a:schemeClr>
            </a:solidFill>
          </a:ln>
          <a:scene3d>
            <a:camera prst="orthographicFront"/>
            <a:lightRig rig="threePt" dir="t"/>
          </a:scene3d>
          <a:sp3d>
            <a:bevelT w="152400" h="50800" prst="softRound"/>
          </a:sp3d>
        </p:spPr>
      </p:pic>
      <p:sp>
        <p:nvSpPr>
          <p:cNvPr id="13" name="TextBox 12"/>
          <p:cNvSpPr txBox="1"/>
          <p:nvPr/>
        </p:nvSpPr>
        <p:spPr>
          <a:xfrm>
            <a:off x="782714" y="3962400"/>
            <a:ext cx="3789286" cy="1938992"/>
          </a:xfrm>
          <a:prstGeom prst="rect">
            <a:avLst/>
          </a:prstGeom>
          <a:solidFill>
            <a:srgbClr val="00765C"/>
          </a:solidFill>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000" dirty="0" smtClean="0">
                <a:solidFill>
                  <a:srgbClr val="FFDE00"/>
                </a:solidFill>
                <a:latin typeface="Chalkboard"/>
                <a:cs typeface="Chalkboard"/>
              </a:rPr>
              <a:t>For FEH assembly: why not a fully automated PCB assembly line with conveyor including a pick and place surface mount shooter and die bonder for accurate chip placement?</a:t>
            </a:r>
            <a:endParaRPr lang="en-US" sz="2000" dirty="0">
              <a:solidFill>
                <a:srgbClr val="FFDE00"/>
              </a:solidFill>
              <a:latin typeface="Chalkboard"/>
              <a:cs typeface="Chalkboard"/>
            </a:endParaRPr>
          </a:p>
        </p:txBody>
      </p:sp>
      <p:pic>
        <p:nvPicPr>
          <p:cNvPr id="16" name="Picture 15" descr="PalomarPickPlaceAssyLine.jpg"/>
          <p:cNvPicPr>
            <a:picLocks noChangeAspect="1"/>
          </p:cNvPicPr>
          <p:nvPr/>
        </p:nvPicPr>
        <p:blipFill>
          <a:blip r:embed="rId3"/>
          <a:stretch>
            <a:fillRect/>
          </a:stretch>
        </p:blipFill>
        <p:spPr>
          <a:xfrm>
            <a:off x="4572000" y="3619121"/>
            <a:ext cx="3649639" cy="2737229"/>
          </a:xfrm>
          <a:prstGeom prst="rect">
            <a:avLst/>
          </a:prstGeom>
          <a:ln w="50800">
            <a:solidFill>
              <a:srgbClr val="00765C"/>
            </a:solidFill>
          </a:ln>
          <a:scene3d>
            <a:camera prst="orthographicFront"/>
            <a:lightRig rig="threePt" dir="t"/>
          </a:scene3d>
          <a:sp3d>
            <a:bevelT w="152400" h="50800" prst="softRound"/>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2800" dirty="0" smtClean="0"/>
              <a:t>Possibilities for Automation and Outsourcing (4)</a:t>
            </a:r>
            <a:endParaRPr lang="en-US" sz="2800" dirty="0"/>
          </a:p>
        </p:txBody>
      </p:sp>
      <p:sp>
        <p:nvSpPr>
          <p:cNvPr id="3" name="Content Placeholder 2"/>
          <p:cNvSpPr>
            <a:spLocks noGrp="1"/>
          </p:cNvSpPr>
          <p:nvPr>
            <p:ph idx="1"/>
          </p:nvPr>
        </p:nvSpPr>
        <p:spPr/>
        <p:txBody>
          <a:bodyPr/>
          <a:lstStyle/>
          <a:p>
            <a:pPr marL="0" indent="0">
              <a:buNone/>
            </a:pPr>
            <a:r>
              <a:rPr lang="en-US" sz="2400" dirty="0" smtClean="0">
                <a:solidFill>
                  <a:srgbClr val="000090"/>
                </a:solidFill>
              </a:rPr>
              <a:t>More in-house automation possibilities:</a:t>
            </a:r>
            <a:r>
              <a:rPr lang="en-US" sz="2400" dirty="0" smtClean="0"/>
              <a:t> </a:t>
            </a:r>
            <a:endParaRPr lang="en-US" sz="24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8</a:t>
            </a:fld>
            <a:endParaRPr lang="en-US"/>
          </a:p>
        </p:txBody>
      </p:sp>
      <p:sp>
        <p:nvSpPr>
          <p:cNvPr id="8" name="TextBox 7"/>
          <p:cNvSpPr txBox="1"/>
          <p:nvPr/>
        </p:nvSpPr>
        <p:spPr>
          <a:xfrm>
            <a:off x="457201" y="1371600"/>
            <a:ext cx="5726957" cy="1323439"/>
          </a:xfrm>
          <a:prstGeom prst="rect">
            <a:avLst/>
          </a:prstGeom>
          <a:solidFill>
            <a:schemeClr val="accent1">
              <a:lumMod val="50000"/>
            </a:schemeClr>
          </a:solidFill>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000" dirty="0" smtClean="0">
                <a:solidFill>
                  <a:srgbClr val="FFDE00"/>
                </a:solidFill>
                <a:latin typeface="Chalkboard"/>
                <a:cs typeface="Chalkboard"/>
              </a:rPr>
              <a:t>For post assembly metrology: Coordinate measurement machine (CMM) for high precision over large areas (modules and groups of modules on detector sub-structures)</a:t>
            </a:r>
            <a:endParaRPr lang="en-US" sz="2000" dirty="0">
              <a:solidFill>
                <a:srgbClr val="FFDE00"/>
              </a:solidFill>
              <a:latin typeface="Chalkboard"/>
              <a:cs typeface="Chalkboard"/>
            </a:endParaRPr>
          </a:p>
        </p:txBody>
      </p:sp>
      <p:pic>
        <p:nvPicPr>
          <p:cNvPr id="12" name="Picture 11" descr="bond_antoine_sm.jpg"/>
          <p:cNvPicPr>
            <a:picLocks noChangeAspect="1"/>
          </p:cNvPicPr>
          <p:nvPr/>
        </p:nvPicPr>
        <p:blipFill>
          <a:blip r:embed="rId2"/>
          <a:stretch>
            <a:fillRect/>
          </a:stretch>
        </p:blipFill>
        <p:spPr>
          <a:xfrm>
            <a:off x="6184158" y="1006543"/>
            <a:ext cx="2388342" cy="3184458"/>
          </a:xfrm>
          <a:prstGeom prst="rect">
            <a:avLst/>
          </a:prstGeom>
          <a:ln w="57150" cmpd="sng">
            <a:solidFill>
              <a:schemeClr val="accent1">
                <a:lumMod val="75000"/>
              </a:schemeClr>
            </a:solidFill>
          </a:ln>
        </p:spPr>
      </p:pic>
      <p:sp>
        <p:nvSpPr>
          <p:cNvPr id="13" name="TextBox 12"/>
          <p:cNvSpPr txBox="1"/>
          <p:nvPr/>
        </p:nvSpPr>
        <p:spPr>
          <a:xfrm>
            <a:off x="457200" y="3527793"/>
            <a:ext cx="2733321" cy="1938992"/>
          </a:xfrm>
          <a:prstGeom prst="rect">
            <a:avLst/>
          </a:prstGeom>
          <a:solidFill>
            <a:srgbClr val="00765C"/>
          </a:solidFill>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000" dirty="0" smtClean="0">
                <a:solidFill>
                  <a:srgbClr val="FFDE00"/>
                </a:solidFill>
                <a:latin typeface="Chalkboard"/>
                <a:cs typeface="Chalkboard"/>
              </a:rPr>
              <a:t>For final reliability testing: Large volume rapid cycling climatic chamber for thermal and humidity resistance tests</a:t>
            </a:r>
            <a:endParaRPr lang="en-US" sz="2000" dirty="0">
              <a:solidFill>
                <a:srgbClr val="FFDE00"/>
              </a:solidFill>
              <a:latin typeface="Chalkboard"/>
              <a:cs typeface="Chalkboard"/>
            </a:endParaRPr>
          </a:p>
        </p:txBody>
      </p:sp>
      <p:pic>
        <p:nvPicPr>
          <p:cNvPr id="16" name="Picture 15" descr="PalomarPickPlaceAssyLine.jpg"/>
          <p:cNvPicPr>
            <a:picLocks noChangeAspect="1"/>
          </p:cNvPicPr>
          <p:nvPr/>
        </p:nvPicPr>
        <p:blipFill>
          <a:blip r:embed="rId3"/>
          <a:stretch>
            <a:fillRect/>
          </a:stretch>
        </p:blipFill>
        <p:spPr>
          <a:xfrm>
            <a:off x="3190521" y="3124200"/>
            <a:ext cx="2460235" cy="3188423"/>
          </a:xfrm>
          <a:prstGeom prst="rect">
            <a:avLst/>
          </a:prstGeom>
          <a:ln w="57150" cap="flat" cmpd="sng">
            <a:solidFill>
              <a:srgbClr val="00765C"/>
            </a:solidFill>
          </a:ln>
        </p:spPr>
      </p:pic>
      <p:sp>
        <p:nvSpPr>
          <p:cNvPr id="11" name="TextBox 10"/>
          <p:cNvSpPr txBox="1"/>
          <p:nvPr/>
        </p:nvSpPr>
        <p:spPr>
          <a:xfrm>
            <a:off x="5905500" y="4417358"/>
            <a:ext cx="2667000" cy="1938992"/>
          </a:xfrm>
          <a:prstGeom prst="rect">
            <a:avLst/>
          </a:prstGeom>
          <a:solidFill>
            <a:srgbClr val="B61000"/>
          </a:solidFill>
          <a:effectLst>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000" dirty="0" smtClean="0">
                <a:solidFill>
                  <a:srgbClr val="FFDE00"/>
                </a:solidFill>
                <a:latin typeface="Chalkboard"/>
                <a:cs typeface="Chalkboard"/>
              </a:rPr>
              <a:t>Sadly, in-house automation usually involves a significant financial equipment investment, often will not be cost effective.</a:t>
            </a:r>
            <a:endParaRPr lang="en-US" sz="2000" dirty="0">
              <a:solidFill>
                <a:srgbClr val="FFDE00"/>
              </a:solidFill>
              <a:latin typeface="Chalkboard"/>
              <a:cs typeface="Chalkboard"/>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pPr indent="-342000"/>
            <a:r>
              <a:rPr lang="en-US" sz="2400" dirty="0" smtClean="0"/>
              <a:t>Automation example: CMS module assembly robot</a:t>
            </a:r>
          </a:p>
        </p:txBody>
      </p:sp>
      <p:sp>
        <p:nvSpPr>
          <p:cNvPr id="3" name="Content Placeholder 2"/>
          <p:cNvSpPr>
            <a:spLocks noGrp="1"/>
          </p:cNvSpPr>
          <p:nvPr>
            <p:ph idx="1"/>
          </p:nvPr>
        </p:nvSpPr>
        <p:spPr/>
        <p:txBody>
          <a:bodyPr/>
          <a:lstStyle/>
          <a:p>
            <a:pPr marL="0" indent="0">
              <a:buNone/>
            </a:pPr>
            <a:r>
              <a:rPr lang="en-US" sz="2400" dirty="0" smtClean="0">
                <a:solidFill>
                  <a:srgbClr val="000090"/>
                </a:solidFill>
              </a:rPr>
              <a:t>I am here, largely because one of my main tasks in the CMS tracker was to achieve a (nearly) fully automated robotic module assembly. Why did we choose in-house automated assembly?</a:t>
            </a:r>
          </a:p>
          <a:p>
            <a:pPr marL="457200" indent="-457200">
              <a:buFont typeface="+mj-lt"/>
              <a:buAutoNum type="arabicParenR"/>
            </a:pPr>
            <a:r>
              <a:rPr lang="en-US" sz="2400" dirty="0" smtClean="0">
                <a:solidFill>
                  <a:srgbClr val="660066"/>
                </a:solidFill>
              </a:rPr>
              <a:t>15148 modules needed (17000 with losses and spares)</a:t>
            </a:r>
          </a:p>
          <a:p>
            <a:pPr marL="457200" indent="-457200">
              <a:buFont typeface="+mj-lt"/>
              <a:buAutoNum type="arabicParenR"/>
            </a:pPr>
            <a:r>
              <a:rPr lang="en-US" sz="2400" dirty="0">
                <a:solidFill>
                  <a:srgbClr val="660066"/>
                </a:solidFill>
              </a:rPr>
              <a:t>T</a:t>
            </a:r>
            <a:r>
              <a:rPr lang="en-US" sz="2400" dirty="0" smtClean="0">
                <a:solidFill>
                  <a:srgbClr val="660066"/>
                </a:solidFill>
              </a:rPr>
              <a:t>ight schedule (1 year for preparation, 2 years for production)</a:t>
            </a:r>
          </a:p>
          <a:p>
            <a:pPr marL="457200" indent="-457200">
              <a:buFont typeface="+mj-lt"/>
              <a:buAutoNum type="arabicParenR"/>
            </a:pPr>
            <a:r>
              <a:rPr lang="en-US" sz="2400" dirty="0" smtClean="0">
                <a:solidFill>
                  <a:srgbClr val="660066"/>
                </a:solidFill>
              </a:rPr>
              <a:t>Budget not sufficient for outsourcing</a:t>
            </a:r>
          </a:p>
          <a:p>
            <a:pPr marL="457200" indent="-457200">
              <a:buFont typeface="+mj-lt"/>
              <a:buAutoNum type="arabicParenR"/>
            </a:pPr>
            <a:r>
              <a:rPr lang="en-US" sz="2400" dirty="0" smtClean="0">
                <a:solidFill>
                  <a:srgbClr val="660066"/>
                </a:solidFill>
              </a:rPr>
              <a:t>Manpower not sufficient for manual assembly</a:t>
            </a:r>
          </a:p>
          <a:p>
            <a:pPr marL="457200" indent="-457200">
              <a:buFont typeface="+mj-lt"/>
              <a:buAutoNum type="arabicParenR"/>
            </a:pPr>
            <a:r>
              <a:rPr lang="en-US" sz="2400" dirty="0" smtClean="0">
                <a:solidFill>
                  <a:srgbClr val="660066"/>
                </a:solidFill>
              </a:rPr>
              <a:t>We felt that we could build a robot with sufficient precision and functionality</a:t>
            </a:r>
          </a:p>
          <a:p>
            <a:pPr marL="0" indent="0">
              <a:buNone/>
            </a:pPr>
            <a:r>
              <a:rPr lang="en-US" sz="2400" dirty="0" smtClean="0"/>
              <a:t>An estimate of the time required to do a manual assembly given our budget and manpower gave a</a:t>
            </a:r>
            <a:r>
              <a:rPr lang="en-US" sz="2400" dirty="0" smtClean="0">
                <a:solidFill>
                  <a:srgbClr val="FF0000"/>
                </a:solidFill>
              </a:rPr>
              <a:t> minimum of 3.5 years</a:t>
            </a:r>
            <a:r>
              <a:rPr lang="en-US" sz="2400" dirty="0" smtClean="0"/>
              <a:t>. </a:t>
            </a:r>
            <a:endParaRPr lang="en-US" sz="2400" dirty="0"/>
          </a:p>
        </p:txBody>
      </p:sp>
      <p:sp>
        <p:nvSpPr>
          <p:cNvPr id="4" name="Date Placeholder 3"/>
          <p:cNvSpPr>
            <a:spLocks noGrp="1"/>
          </p:cNvSpPr>
          <p:nvPr>
            <p:ph type="dt" sz="half" idx="10"/>
          </p:nvPr>
        </p:nvSpPr>
        <p:spPr/>
        <p:txBody>
          <a:bodyPr/>
          <a:lstStyle/>
          <a:p>
            <a:r>
              <a:rPr lang="en-US" smtClean="0"/>
              <a:t>6 June 2010</a:t>
            </a:r>
            <a:endParaRPr lang="en-US"/>
          </a:p>
        </p:txBody>
      </p:sp>
      <p:sp>
        <p:nvSpPr>
          <p:cNvPr id="5" name="Footer Placeholder 4"/>
          <p:cNvSpPr>
            <a:spLocks noGrp="1"/>
          </p:cNvSpPr>
          <p:nvPr>
            <p:ph type="ftr" sz="quarter" idx="11"/>
          </p:nvPr>
        </p:nvSpPr>
        <p:spPr/>
        <p:txBody>
          <a:bodyPr/>
          <a:lstStyle/>
          <a:p>
            <a:r>
              <a:rPr lang="en-US" smtClean="0"/>
              <a:t>Vertex 2010, Alan Honma (CERN)</a:t>
            </a:r>
            <a:endParaRPr lang="en-US"/>
          </a:p>
        </p:txBody>
      </p:sp>
      <p:sp>
        <p:nvSpPr>
          <p:cNvPr id="6" name="Slide Number Placeholder 5"/>
          <p:cNvSpPr>
            <a:spLocks noGrp="1"/>
          </p:cNvSpPr>
          <p:nvPr>
            <p:ph type="sldNum" sz="quarter" idx="12"/>
          </p:nvPr>
        </p:nvSpPr>
        <p:spPr/>
        <p:txBody>
          <a:bodyPr/>
          <a:lstStyle/>
          <a:p>
            <a:fld id="{9CDA7031-5D99-AF4D-BE33-3FC9500EAA49}"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QART_to_LHC_title">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QART_to_LHC_title.thmx</Template>
  <TotalTime>8213</TotalTime>
  <Words>2796</Words>
  <Application>Microsoft Office PowerPoint</Application>
  <PresentationFormat>On-screen Show (4:3)</PresentationFormat>
  <Paragraphs>241</Paragraphs>
  <Slides>24</Slides>
  <Notes>0</Notes>
  <HiddenSlides>0</HiddenSlides>
  <MMClips>1</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1_QART_to_LHC_title</vt:lpstr>
      <vt:lpstr>Office Theme</vt:lpstr>
      <vt:lpstr>Slide 1</vt:lpstr>
      <vt:lpstr>Module production: definition, scope (1)</vt:lpstr>
      <vt:lpstr>Module production: definition, scope (2)</vt:lpstr>
      <vt:lpstr>Industrialization: What do we mean?</vt:lpstr>
      <vt:lpstr>Possibilities for Automation and Outsourcing</vt:lpstr>
      <vt:lpstr>Possibilities for Automation and Outsourcing (2)</vt:lpstr>
      <vt:lpstr>Possibilities for Automation and Outsourcing (3)</vt:lpstr>
      <vt:lpstr>Possibilities for Automation and Outsourcing (4)</vt:lpstr>
      <vt:lpstr>Automation example: CMS module assembly robot</vt:lpstr>
      <vt:lpstr>Automation example: CMS module assembly robot</vt:lpstr>
      <vt:lpstr>Automation example: CMS module assembly robot</vt:lpstr>
      <vt:lpstr>Automation example: CMS module assembly robot</vt:lpstr>
      <vt:lpstr>Other Examples in LHC Experiments</vt:lpstr>
      <vt:lpstr>Other Examples in LHC Experiments</vt:lpstr>
      <vt:lpstr>Outlook for SLHC or other large projects</vt:lpstr>
      <vt:lpstr>Outlook for SLHC or other large projects</vt:lpstr>
      <vt:lpstr>Outlook for SLHC or other large projects</vt:lpstr>
      <vt:lpstr>Outlook for SLHC or other large projects</vt:lpstr>
      <vt:lpstr>Outlook for SLHC or other large projects</vt:lpstr>
      <vt:lpstr>Outlook for SLHC or other large projects</vt:lpstr>
      <vt:lpstr>Comments on large scale module production</vt:lpstr>
      <vt:lpstr>Comments on large scale module production</vt:lpstr>
      <vt:lpstr>Comments on large scale module production</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Quality Assurance and Reliability Testing (QART) Lab at CERN</dc:title>
  <dc:creator>Alan Honma</dc:creator>
  <cp:lastModifiedBy>honma</cp:lastModifiedBy>
  <cp:revision>36</cp:revision>
  <cp:lastPrinted>2010-03-22T08:51:25Z</cp:lastPrinted>
  <dcterms:created xsi:type="dcterms:W3CDTF">2010-06-05T22:32:28Z</dcterms:created>
  <dcterms:modified xsi:type="dcterms:W3CDTF">2010-06-06T22:03:43Z</dcterms:modified>
</cp:coreProperties>
</file>