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312" r:id="rId3"/>
    <p:sldId id="257" r:id="rId4"/>
    <p:sldId id="310" r:id="rId5"/>
    <p:sldId id="315" r:id="rId6"/>
    <p:sldId id="398" r:id="rId7"/>
    <p:sldId id="399" r:id="rId8"/>
    <p:sldId id="408" r:id="rId9"/>
    <p:sldId id="413" r:id="rId10"/>
    <p:sldId id="412" r:id="rId11"/>
    <p:sldId id="407" r:id="rId12"/>
    <p:sldId id="411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A6A6A6"/>
    <a:srgbClr val="FFF50A"/>
    <a:srgbClr val="FFFF00"/>
    <a:srgbClr val="00FFFF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9140" autoAdjust="0"/>
    <p:restoredTop sz="50000" autoAdjust="0"/>
  </p:normalViewPr>
  <p:slideViewPr>
    <p:cSldViewPr snapToGrid="0" snapToObjects="1">
      <p:cViewPr varScale="1">
        <p:scale>
          <a:sx n="171" d="100"/>
          <a:sy n="171" d="100"/>
        </p:scale>
        <p:origin x="1456" y="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8/8/19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8/8/19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8 August, 2019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172" y="205014"/>
            <a:ext cx="8228763" cy="858756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2994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172" y="1203631"/>
            <a:ext cx="8228763" cy="2983113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2177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5018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837890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Spokesman’s introduction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C30CC3-D591-894B-B611-38BC4219B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MC and </a:t>
            </a:r>
            <a:r>
              <a:rPr lang="en-US" dirty="0" err="1"/>
              <a:t>nuSTORM</a:t>
            </a:r>
            <a:r>
              <a:rPr lang="en-US" dirty="0"/>
              <a:t> meetings in Oct19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AB6E61-03EC-764F-B291-00341E66B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4366994"/>
          </a:xfrm>
        </p:spPr>
        <p:txBody>
          <a:bodyPr>
            <a:normAutofit fontScale="92500"/>
          </a:bodyPr>
          <a:lstStyle/>
          <a:p>
            <a:r>
              <a:rPr lang="en-US" dirty="0"/>
              <a:t>Muon Collider:</a:t>
            </a:r>
          </a:p>
          <a:p>
            <a:pPr lvl="1"/>
            <a:r>
              <a:rPr lang="en-US" dirty="0"/>
              <a:t>Meeting </a:t>
            </a:r>
            <a:r>
              <a:rPr lang="en-US" dirty="0" err="1"/>
              <a:t>organised</a:t>
            </a:r>
            <a:r>
              <a:rPr lang="en-US" dirty="0"/>
              <a:t> by the Muon Collider Panel (</a:t>
            </a:r>
            <a:r>
              <a:rPr lang="en-US" dirty="0" err="1"/>
              <a:t>Pastrone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09Oct19 – 11Oct19; The </a:t>
            </a:r>
            <a:r>
              <a:rPr lang="en-US" dirty="0" err="1"/>
              <a:t>Coseners</a:t>
            </a:r>
            <a:r>
              <a:rPr lang="en-US" dirty="0"/>
              <a:t> House</a:t>
            </a:r>
          </a:p>
          <a:p>
            <a:pPr lvl="3"/>
            <a:r>
              <a:rPr lang="en-US" dirty="0"/>
              <a:t>Afternoon start on 09Oct19; early afternoon finish on the 11Oct19</a:t>
            </a:r>
          </a:p>
          <a:p>
            <a:endParaRPr lang="en-US" dirty="0"/>
          </a:p>
          <a:p>
            <a:r>
              <a:rPr lang="en-US" dirty="0" err="1"/>
              <a:t>nuSTORM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21—22 October 2019: CERN</a:t>
            </a:r>
          </a:p>
          <a:p>
            <a:pPr lvl="2"/>
            <a:r>
              <a:rPr lang="en-US" dirty="0">
                <a:hlinkClick r:id="rId2"/>
              </a:rPr>
              <a:t>https://indico.cern.ch/event/837890/</a:t>
            </a:r>
            <a:endParaRPr lang="en-US" dirty="0"/>
          </a:p>
          <a:p>
            <a:pPr lvl="1"/>
            <a:r>
              <a:rPr lang="en-US" dirty="0"/>
              <a:t>Registration is now open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B6ABB08-A7AA-A146-B184-6DABA536D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702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Upcoming meetings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Spokesman's 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946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2DBA447-539E-9F4F-8695-DAB69B328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Upcoming meetings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D34DBF-F8F0-2846-9216-093F9F286A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Analysis w/s:</a:t>
            </a:r>
          </a:p>
          <a:p>
            <a:pPr lvl="1"/>
            <a:r>
              <a:rPr lang="en-US" dirty="0"/>
              <a:t>11-12 September 2019 at Warwick</a:t>
            </a:r>
          </a:p>
          <a:p>
            <a:endParaRPr lang="en-US" dirty="0"/>
          </a:p>
          <a:p>
            <a:r>
              <a:rPr lang="en-US" dirty="0"/>
              <a:t>CM55:</a:t>
            </a:r>
          </a:p>
          <a:p>
            <a:pPr lvl="1"/>
            <a:r>
              <a:rPr lang="en-US" dirty="0"/>
              <a:t>24/25 October 2019 at RAL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AC0351-44B7-154E-89B0-D117DD93B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478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3AD6B-B5D9-C943-A317-D6B97B108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Contents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65A5A76-E5A6-6C49-910A-9FAAC6483D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Publication update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Analysis update and paper planning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Outreach to go along with Nature paper submission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Muon collider and </a:t>
            </a:r>
            <a:r>
              <a:rPr lang="en-US" sz="2800" dirty="0" err="1"/>
              <a:t>nuSTORM</a:t>
            </a:r>
            <a:r>
              <a:rPr lang="en-US" sz="2800" dirty="0"/>
              <a:t> meetings in October 2019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Upcoming meetings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47CBC5-3087-0A45-A4DA-A1D15E60F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144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Publication update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Spokesman's 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045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78C0DE-1EBE-454B-904A-1FEAB6B5D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EAA217-DE0E-DF48-82DD-7D7EE138D00C}"/>
              </a:ext>
            </a:extLst>
          </p:cNvPr>
          <p:cNvSpPr txBox="1"/>
          <p:nvPr/>
        </p:nvSpPr>
        <p:spPr>
          <a:xfrm>
            <a:off x="3890803" y="62010"/>
            <a:ext cx="5155543" cy="72327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Cooling paper: </a:t>
            </a:r>
            <a:r>
              <a:rPr lang="en-US" sz="900" b="1" dirty="0">
                <a:solidFill>
                  <a:schemeClr val="bg1"/>
                </a:solidFill>
              </a:rPr>
              <a:t>[RAL-P-2019-003; arXiv:1907:08562]</a:t>
            </a:r>
          </a:p>
          <a:p>
            <a:pPr algn="r"/>
            <a:r>
              <a:rPr lang="en-US" sz="900" b="1" dirty="0">
                <a:solidFill>
                  <a:schemeClr val="bg1"/>
                </a:solidFill>
              </a:rPr>
              <a:t>Submitted to Nature</a:t>
            </a:r>
            <a:endParaRPr lang="en-US" sz="1600" b="1" dirty="0">
              <a:solidFill>
                <a:schemeClr val="bg1"/>
              </a:solidFill>
            </a:endParaRPr>
          </a:p>
          <a:p>
            <a:pPr marL="285750" indent="-146050">
              <a:buFont typeface="Arial" panose="020B0604020202020204" pitchFamily="34" charset="0"/>
              <a:buChar char="•"/>
            </a:pPr>
            <a:r>
              <a:rPr lang="en-US" sz="1600" b="1" i="1" dirty="0">
                <a:solidFill>
                  <a:srgbClr val="FF0000"/>
                </a:solidFill>
              </a:rPr>
              <a:t>Being peer reviewed by Nature</a:t>
            </a:r>
            <a:r>
              <a:rPr lang="en-US" sz="1600" b="1" dirty="0">
                <a:solidFill>
                  <a:schemeClr val="bg1"/>
                </a:solidFill>
              </a:rPr>
              <a:t> [Chris Rogers];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F9D975-4A71-C74F-9CAA-0C74B844B6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90" y="62010"/>
            <a:ext cx="3747326" cy="501948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92E9BC4-8003-C247-AFCC-9AFE3A1BE9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5940" y="1178187"/>
            <a:ext cx="1982467" cy="101335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101B772-9CBA-6148-99A3-9B46810418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8928" y="2760574"/>
            <a:ext cx="3421922" cy="232633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EF43187-6FA9-7841-933C-D795DD75BE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0802" y="838121"/>
            <a:ext cx="3178259" cy="211668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1038C97-4FC9-E64C-A431-B7FAF8F0AD56}"/>
              </a:ext>
            </a:extLst>
          </p:cNvPr>
          <p:cNvSpPr txBox="1"/>
          <p:nvPr/>
        </p:nvSpPr>
        <p:spPr>
          <a:xfrm>
            <a:off x="3961792" y="3323578"/>
            <a:ext cx="1534459" cy="120032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Plots etc. embargoed</a:t>
            </a:r>
            <a:br>
              <a:rPr lang="en-US" sz="1200" b="1" dirty="0">
                <a:solidFill>
                  <a:schemeClr val="bg1"/>
                </a:solidFill>
              </a:rPr>
            </a:br>
            <a:r>
              <a:rPr lang="en-US" sz="1200" b="1" dirty="0">
                <a:solidFill>
                  <a:schemeClr val="bg1"/>
                </a:solidFill>
              </a:rPr>
              <a:t>until further notice: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</a:rPr>
              <a:t>i.e. </a:t>
            </a:r>
            <a:br>
              <a:rPr lang="en-US" sz="1200" b="1" dirty="0">
                <a:solidFill>
                  <a:schemeClr val="bg1"/>
                </a:solidFill>
              </a:rPr>
            </a:br>
            <a:r>
              <a:rPr lang="en-US" sz="1200" b="1" dirty="0">
                <a:solidFill>
                  <a:schemeClr val="bg1"/>
                </a:solidFill>
              </a:rPr>
              <a:t>do not present them</a:t>
            </a:r>
            <a:br>
              <a:rPr lang="en-US" sz="1200" b="1" dirty="0">
                <a:solidFill>
                  <a:schemeClr val="bg1"/>
                </a:solidFill>
              </a:rPr>
            </a:br>
            <a:r>
              <a:rPr lang="en-US" sz="1200" b="1" dirty="0">
                <a:solidFill>
                  <a:schemeClr val="bg1"/>
                </a:solidFill>
              </a:rPr>
              <a:t>at conferences</a:t>
            </a:r>
            <a:br>
              <a:rPr lang="en-US" sz="1200" b="1" dirty="0">
                <a:solidFill>
                  <a:schemeClr val="bg1"/>
                </a:solidFill>
              </a:rPr>
            </a:br>
            <a:r>
              <a:rPr lang="en-US" sz="1200" b="1" dirty="0">
                <a:solidFill>
                  <a:schemeClr val="bg1"/>
                </a:solidFill>
              </a:rPr>
              <a:t>or seminars</a:t>
            </a:r>
          </a:p>
        </p:txBody>
      </p:sp>
    </p:spTree>
    <p:extLst>
      <p:ext uri="{BB962C8B-B14F-4D97-AF65-F5344CB8AC3E}">
        <p14:creationId xmlns:p14="http://schemas.microsoft.com/office/powerpoint/2010/main" val="813532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Analysis update </a:t>
            </a:r>
            <a:br>
              <a:rPr lang="en-US" dirty="0"/>
            </a:br>
            <a:r>
              <a:rPr lang="en-US" dirty="0"/>
              <a:t>and paper planning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Spokesman's 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440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9EAB52D-CDB5-BA47-9D9D-05551A8B4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Publication planning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C8F1EA-2F2D-2943-A34D-010C854F0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9EC35D-CF7F-1040-B5A1-5F0A082966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55" y="1447867"/>
            <a:ext cx="8917290" cy="183043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343754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Out-reach</a:t>
            </a:r>
            <a:br>
              <a:rPr lang="en-US" dirty="0"/>
            </a:br>
            <a:r>
              <a:rPr lang="en-US" sz="3600" cap="none" dirty="0"/>
              <a:t>to go along with NATURE-paper submission</a:t>
            </a:r>
            <a:endParaRPr lang="en-US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Spokesman's 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843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3527A-E2C5-5E46-9EA0-F75E5A371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Outreach to go alongside Nature paper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B7C3F-BC97-4640-85CD-56FBFF3B0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421107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Press release:</a:t>
            </a:r>
          </a:p>
          <a:p>
            <a:pPr lvl="1"/>
            <a:r>
              <a:rPr lang="en-US" dirty="0"/>
              <a:t>STFC lead, coordinate through existing lab network</a:t>
            </a:r>
          </a:p>
          <a:p>
            <a:pPr lvl="2"/>
            <a:r>
              <a:rPr lang="en-US" dirty="0"/>
              <a:t>Need to coordinate at institute level through CB</a:t>
            </a:r>
          </a:p>
          <a:p>
            <a:r>
              <a:rPr lang="en-US" dirty="0"/>
              <a:t>Peer-group seminar at RAL</a:t>
            </a:r>
          </a:p>
          <a:p>
            <a:r>
              <a:rPr lang="en-US" dirty="0"/>
              <a:t>Event at RAL/DL:</a:t>
            </a:r>
          </a:p>
          <a:p>
            <a:pPr lvl="1"/>
            <a:r>
              <a:rPr lang="en-US" dirty="0"/>
              <a:t>Peer-group meeting:</a:t>
            </a:r>
          </a:p>
          <a:p>
            <a:pPr lvl="2"/>
            <a:r>
              <a:rPr lang="en-US" dirty="0"/>
              <a:t>MICE results, impact on muon collider/neutrino factory</a:t>
            </a:r>
          </a:p>
          <a:p>
            <a:pPr lvl="2"/>
            <a:r>
              <a:rPr lang="en-US" dirty="0" err="1"/>
              <a:t>nuSTORM</a:t>
            </a:r>
            <a:endParaRPr lang="en-US" dirty="0"/>
          </a:p>
          <a:p>
            <a:pPr lvl="1"/>
            <a:r>
              <a:rPr lang="en-US" dirty="0"/>
              <a:t>Early-evening public lecture</a:t>
            </a:r>
          </a:p>
          <a:p>
            <a:r>
              <a:rPr lang="en-US" dirty="0"/>
              <a:t>Film with Science Animated</a:t>
            </a:r>
          </a:p>
          <a:p>
            <a:r>
              <a:rPr lang="en-US" dirty="0"/>
              <a:t>News/article in, e.g., CERN Courier, Symmetry </a:t>
            </a:r>
          </a:p>
          <a:p>
            <a:pPr lvl="1"/>
            <a:r>
              <a:rPr lang="en-US" dirty="0"/>
              <a:t>Perhaps also newspaper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F3889F-D1AD-5248-AD96-3D910B356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812E0D-FEB9-CE45-A06B-ADA88A9EF675}"/>
              </a:ext>
            </a:extLst>
          </p:cNvPr>
          <p:cNvSpPr txBox="1"/>
          <p:nvPr/>
        </p:nvSpPr>
        <p:spPr>
          <a:xfrm>
            <a:off x="0" y="4866501"/>
            <a:ext cx="15951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P.Kyberd</a:t>
            </a:r>
            <a:r>
              <a:rPr lang="en-US" sz="1200" b="1" dirty="0">
                <a:solidFill>
                  <a:schemeClr val="bg1"/>
                </a:solidFill>
              </a:rPr>
              <a:t>, KL, </a:t>
            </a:r>
            <a:r>
              <a:rPr lang="en-US" sz="1200" b="1" dirty="0" err="1">
                <a:solidFill>
                  <a:schemeClr val="bg1"/>
                </a:solidFill>
              </a:rPr>
              <a:t>C.Rogers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F6CC05-A393-EE43-B9AD-1D3629D30699}"/>
              </a:ext>
            </a:extLst>
          </p:cNvPr>
          <p:cNvSpPr txBox="1"/>
          <p:nvPr/>
        </p:nvSpPr>
        <p:spPr>
          <a:xfrm rot="19500279">
            <a:off x="6874602" y="845529"/>
            <a:ext cx="723403" cy="276999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Ongoing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84E4A0-5C93-4646-B0B4-7BFB016E7C32}"/>
              </a:ext>
            </a:extLst>
          </p:cNvPr>
          <p:cNvSpPr txBox="1"/>
          <p:nvPr/>
        </p:nvSpPr>
        <p:spPr>
          <a:xfrm>
            <a:off x="4064855" y="1660840"/>
            <a:ext cx="3737177" cy="276999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Agreed: to be arranged when publication date is known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45C7E0-F797-6B4B-9C53-93B33750240F}"/>
              </a:ext>
            </a:extLst>
          </p:cNvPr>
          <p:cNvSpPr txBox="1"/>
          <p:nvPr/>
        </p:nvSpPr>
        <p:spPr>
          <a:xfrm rot="19500279">
            <a:off x="6874602" y="2723678"/>
            <a:ext cx="723403" cy="276999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Ongoing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97DF0FE-0C6C-844E-83BE-2BA08D850A36}"/>
              </a:ext>
            </a:extLst>
          </p:cNvPr>
          <p:cNvGrpSpPr/>
          <p:nvPr/>
        </p:nvGrpSpPr>
        <p:grpSpPr>
          <a:xfrm>
            <a:off x="1720312" y="3612799"/>
            <a:ext cx="5515992" cy="276999"/>
            <a:chOff x="1720312" y="3612799"/>
            <a:chExt cx="5515992" cy="276999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99F8A61-C565-1647-8194-F9F5D4C7C6B4}"/>
                </a:ext>
              </a:extLst>
            </p:cNvPr>
            <p:cNvCxnSpPr/>
            <p:nvPr/>
          </p:nvCxnSpPr>
          <p:spPr>
            <a:xfrm>
              <a:off x="1720312" y="3750590"/>
              <a:ext cx="2440983" cy="0"/>
            </a:xfrm>
            <a:prstGeom prst="line">
              <a:avLst/>
            </a:prstGeom>
            <a:ln w="127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0164D72-AAB4-8740-8C92-14EEC336DB04}"/>
                </a:ext>
              </a:extLst>
            </p:cNvPr>
            <p:cNvSpPr txBox="1"/>
            <p:nvPr/>
          </p:nvSpPr>
          <p:spPr>
            <a:xfrm>
              <a:off x="4161295" y="3612799"/>
              <a:ext cx="3075009" cy="276999"/>
            </a:xfrm>
            <a:prstGeom prst="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Agreed: will work with Media Services at RAL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0CE09D4A-0390-D543-9345-EC1204911F62}"/>
              </a:ext>
            </a:extLst>
          </p:cNvPr>
          <p:cNvSpPr txBox="1"/>
          <p:nvPr/>
        </p:nvSpPr>
        <p:spPr>
          <a:xfrm rot="19500279">
            <a:off x="6892638" y="4191961"/>
            <a:ext cx="1109663" cy="461665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Stalled: </a:t>
            </a:r>
            <a:br>
              <a:rPr lang="en-US" sz="12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en-US" sz="12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need to nudge</a:t>
            </a:r>
          </a:p>
        </p:txBody>
      </p:sp>
    </p:spTree>
    <p:extLst>
      <p:ext uri="{BB962C8B-B14F-4D97-AF65-F5344CB8AC3E}">
        <p14:creationId xmlns:p14="http://schemas.microsoft.com/office/powerpoint/2010/main" val="547864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Muon Collider and </a:t>
            </a:r>
            <a:r>
              <a:rPr lang="en-US" dirty="0" err="1"/>
              <a:t>nuSTORM</a:t>
            </a:r>
            <a:br>
              <a:rPr lang="en-US" dirty="0"/>
            </a:br>
            <a:r>
              <a:rPr lang="en-US" sz="2700" cap="none" dirty="0"/>
              <a:t>Meetings in </a:t>
            </a:r>
            <a:r>
              <a:rPr lang="en-US" sz="2700" cap="none" dirty="0" err="1"/>
              <a:t>october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Spokesman's 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145590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KL-standard-black-16by9</Template>
  <TotalTime>1324</TotalTime>
  <Words>272</Words>
  <Application>Microsoft Macintosh PowerPoint</Application>
  <PresentationFormat>On-screen Show (16:9)</PresentationFormat>
  <Paragraphs>71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KL-standard-black</vt:lpstr>
      <vt:lpstr>Spokesman’s introduction</vt:lpstr>
      <vt:lpstr>Contents</vt:lpstr>
      <vt:lpstr>Publication update</vt:lpstr>
      <vt:lpstr>PowerPoint Presentation</vt:lpstr>
      <vt:lpstr>Analysis update  and paper planning</vt:lpstr>
      <vt:lpstr>Publication planning</vt:lpstr>
      <vt:lpstr>Out-reach to go along with NATURE-paper submission</vt:lpstr>
      <vt:lpstr>Outreach to go alongside Nature paper</vt:lpstr>
      <vt:lpstr>Muon Collider and nuSTORM Meetings in october </vt:lpstr>
      <vt:lpstr>MC and nuSTORM meetings in Oct19</vt:lpstr>
      <vt:lpstr>Upcoming meetings </vt:lpstr>
      <vt:lpstr>Upcoming meetings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MICE</dc:title>
  <dc:creator>Microsoft Office User</dc:creator>
  <cp:lastModifiedBy>Long, Ken (Imperial Coll.,RAL,PPD)</cp:lastModifiedBy>
  <cp:revision>119</cp:revision>
  <dcterms:created xsi:type="dcterms:W3CDTF">2017-09-14T07:39:05Z</dcterms:created>
  <dcterms:modified xsi:type="dcterms:W3CDTF">2019-08-08T13:28:07Z</dcterms:modified>
</cp:coreProperties>
</file>