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36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1" r:id="rId3"/>
    <p:sldId id="257" r:id="rId4"/>
    <p:sldId id="258" r:id="rId5"/>
    <p:sldId id="260" r:id="rId6"/>
    <p:sldId id="263" r:id="rId7"/>
    <p:sldId id="262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2008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77982-E2D4-6A4A-9632-5B377E603B11}" type="datetimeFigureOut">
              <a:rPr lang="en-US" smtClean="0"/>
              <a:t>18.06.18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919043-527A-F746-8849-0AEC8A3A3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7456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250B4-022C-3D4B-9D19-2A559BA115F2}" type="datetimeFigureOut">
              <a:rPr lang="en-US" smtClean="0"/>
              <a:t>18.06.18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975D3-EC91-7947-8703-556290495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1934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CED9-642E-944E-9E32-87499885CB6B}" type="datetime1">
              <a:rPr lang="en-US" smtClean="0"/>
              <a:t>20.06.18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6C8DE-C609-ED42-A423-B9E86014D74B}" type="datetime1">
              <a:rPr lang="en-US" smtClean="0"/>
              <a:t>20.06.18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27D-632A-ED4C-B40C-E72335466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39A92-AD30-B44A-AA6B-5CA52D64D693}" type="datetime1">
              <a:rPr lang="en-US" smtClean="0"/>
              <a:t>20.06.18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27D-632A-ED4C-B40C-E72335466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28C16-61DE-A540-BEE6-511BADBC1737}" type="datetime1">
              <a:rPr lang="en-US" smtClean="0"/>
              <a:t>20.06.18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27D-632A-ED4C-B40C-E72335466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846FA-920C-AA4B-A430-E557F215C770}" type="datetime1">
              <a:rPr lang="en-US" smtClean="0"/>
              <a:t>20.06.18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65C27D-632A-ED4C-B40C-E723354661A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0FB-6B88-4846-B324-D1691E6D21D4}" type="datetime1">
              <a:rPr lang="en-US" smtClean="0"/>
              <a:t>20.06.18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27D-632A-ED4C-B40C-E72335466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5EC6-FA2C-0F45-ADC3-87DFD92C929E}" type="datetime1">
              <a:rPr lang="en-US" smtClean="0"/>
              <a:t>20.06.18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27D-632A-ED4C-B40C-E72335466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70CF-38FD-F546-9A1E-8D900CF8029A}" type="datetime1">
              <a:rPr lang="en-US" smtClean="0"/>
              <a:t>20.06.18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27D-632A-ED4C-B40C-E72335466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BC16B-8654-3D46-91EA-1D5746831375}" type="datetime1">
              <a:rPr lang="en-US" smtClean="0"/>
              <a:t>20.06.18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27D-632A-ED4C-B40C-E72335466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1E60-CDB1-6E41-BC12-B6E3D6D93E67}" type="datetime1">
              <a:rPr lang="en-US" smtClean="0"/>
              <a:t>20.06.18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C729F-AD80-6343-A4B0-767EE11FE8F3}" type="datetime1">
              <a:rPr lang="en-US" smtClean="0"/>
              <a:t>20.06.18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965C27D-632A-ED4C-B40C-E723354661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C85A552-ECB7-FE47-869F-2F852485D154}" type="datetime1">
              <a:rPr lang="en-US" smtClean="0"/>
              <a:t>20.06.18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2875"/>
            <a:ext cx="9144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D965C27D-632A-ED4C-B40C-E723354661A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47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60" baseline="0">
          <a:solidFill>
            <a:schemeClr val="tx2"/>
          </a:solidFill>
          <a:latin typeface="+mj-lt"/>
          <a:ea typeface="+mj-ea"/>
          <a:cs typeface="Abadi MT Condensed Light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228600"/>
            <a:ext cx="8220747" cy="2294817"/>
          </a:xfrm>
        </p:spPr>
        <p:txBody>
          <a:bodyPr/>
          <a:lstStyle/>
          <a:p>
            <a:r>
              <a:rPr lang="en-US" sz="4800" dirty="0"/>
              <a:t>Electron </a:t>
            </a:r>
            <a:r>
              <a:rPr lang="en-US" sz="4800" dirty="0" smtClean="0"/>
              <a:t>Cooling </a:t>
            </a:r>
            <a:r>
              <a:rPr lang="en-US" sz="4800" dirty="0"/>
              <a:t>in a medical </a:t>
            </a:r>
            <a:r>
              <a:rPr lang="en-US" sz="4800" dirty="0" smtClean="0"/>
              <a:t>Synchrotron</a:t>
            </a:r>
            <a:br>
              <a:rPr lang="en-US" sz="48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latin typeface="+mn-lt"/>
              </a:rPr>
              <a:t>C. Carli                                                            Workshop on “Ions for Cancer Therapy”,  20</a:t>
            </a:r>
            <a:r>
              <a:rPr lang="en-US" sz="1600" baseline="30000" dirty="0" smtClean="0">
                <a:latin typeface="+mn-lt"/>
              </a:rPr>
              <a:t>th</a:t>
            </a:r>
            <a:r>
              <a:rPr lang="en-US" sz="1600" dirty="0" smtClean="0">
                <a:latin typeface="+mn-lt"/>
              </a:rPr>
              <a:t> June 2018</a:t>
            </a:r>
            <a:endParaRPr lang="en-US" sz="48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3731" y="2979263"/>
            <a:ext cx="7146179" cy="3028780"/>
          </a:xfrm>
        </p:spPr>
        <p:txBody>
          <a:bodyPr>
            <a:noAutofit/>
          </a:bodyPr>
          <a:lstStyle/>
          <a:p>
            <a:pPr marL="260350" indent="-260350">
              <a:buFont typeface="Arial"/>
              <a:buChar char="•"/>
            </a:pPr>
            <a:r>
              <a:rPr lang="en-US" sz="2400" cap="none" dirty="0" smtClean="0"/>
              <a:t>What is Electron Cooling </a:t>
            </a:r>
          </a:p>
          <a:p>
            <a:pPr marL="260350" indent="-260350">
              <a:buFont typeface="Arial"/>
              <a:buChar char="•"/>
            </a:pPr>
            <a:r>
              <a:rPr lang="en-US" sz="2400" cap="none" dirty="0" smtClean="0"/>
              <a:t>Examples of </a:t>
            </a:r>
            <a:r>
              <a:rPr lang="en-US" sz="2400" cap="none" dirty="0" smtClean="0"/>
              <a:t>Facilities with Electron Cooling used for </a:t>
            </a:r>
            <a:r>
              <a:rPr lang="en-US" sz="2400" cap="none" dirty="0" smtClean="0"/>
              <a:t>Ion Therapy</a:t>
            </a:r>
          </a:p>
          <a:p>
            <a:pPr marL="260350" indent="-260350">
              <a:buFont typeface="Arial"/>
              <a:buChar char="•"/>
            </a:pPr>
            <a:r>
              <a:rPr lang="en-US" sz="2400" cap="none" dirty="0" smtClean="0"/>
              <a:t>Arguments for an Electron Cooler in a medical Synchrotron</a:t>
            </a:r>
          </a:p>
          <a:p>
            <a:pPr marL="260350" indent="-260350">
              <a:buFont typeface="Arial"/>
              <a:buChar char="•"/>
            </a:pPr>
            <a:r>
              <a:rPr lang="en-US" sz="2400" cap="none" dirty="0" smtClean="0"/>
              <a:t>Conclusion</a:t>
            </a:r>
            <a:endParaRPr lang="en-US" sz="2400" cap="none" dirty="0"/>
          </a:p>
        </p:txBody>
      </p:sp>
    </p:spTree>
    <p:extLst>
      <p:ext uri="{BB962C8B-B14F-4D97-AF65-F5344CB8AC3E}">
        <p14:creationId xmlns:p14="http://schemas.microsoft.com/office/powerpoint/2010/main" val="623343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6332113" cy="643149"/>
          </a:xfrm>
        </p:spPr>
        <p:txBody>
          <a:bodyPr/>
          <a:lstStyle/>
          <a:p>
            <a:r>
              <a:rPr lang="en-US" dirty="0" smtClean="0"/>
              <a:t>What is Electron Cooling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132" y="4622530"/>
            <a:ext cx="8220747" cy="190153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Circulating beam mixed with electrons travelling with same (average) velocity</a:t>
            </a:r>
          </a:p>
          <a:p>
            <a:r>
              <a:rPr lang="en-US" dirty="0" smtClean="0"/>
              <a:t>In co-moving Coordinate System:</a:t>
            </a:r>
          </a:p>
          <a:p>
            <a:pPr marL="185738" indent="-185738">
              <a:buFont typeface="Arial"/>
              <a:buChar char="•"/>
            </a:pPr>
            <a:r>
              <a:rPr lang="en-US" dirty="0" smtClean="0"/>
              <a:t>No average velocity of beam, but individual particles have velocities</a:t>
            </a:r>
          </a:p>
          <a:p>
            <a:pPr marL="185738" indent="-185738">
              <a:buFont typeface="Arial"/>
              <a:buChar char="•"/>
            </a:pPr>
            <a:r>
              <a:rPr lang="en-US" dirty="0" smtClean="0"/>
              <a:t>Unordered Motion associated with Temperature</a:t>
            </a:r>
          </a:p>
          <a:p>
            <a:pPr marL="185738" indent="-185738">
              <a:buFont typeface="Arial"/>
              <a:buChar char="•"/>
            </a:pPr>
            <a:r>
              <a:rPr lang="en-US" dirty="0" smtClean="0"/>
              <a:t>Mixing of hot circulating Beam with cold Electrons inside “drift solenoid”</a:t>
            </a:r>
          </a:p>
          <a:p>
            <a:pPr marL="185738" indent="-185738">
              <a:buFont typeface="Arial"/>
              <a:buChar char="•"/>
            </a:pPr>
            <a:r>
              <a:rPr lang="en-US" dirty="0" smtClean="0"/>
              <a:t>Temperature Transfer reduces unordered Motion and Size (</a:t>
            </a:r>
            <a:r>
              <a:rPr lang="en-US" dirty="0" err="1" smtClean="0"/>
              <a:t>Emittance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 dirty="0"/>
          </a:p>
        </p:txBody>
      </p:sp>
      <p:pic>
        <p:nvPicPr>
          <p:cNvPr id="44" name="Picture 43" descr="P1060110_Comp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7" b="24092"/>
          <a:stretch/>
        </p:blipFill>
        <p:spPr>
          <a:xfrm>
            <a:off x="2116634" y="878669"/>
            <a:ext cx="3618110" cy="3384000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1988430" y="4233177"/>
            <a:ext cx="4084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Almost completely mounted ELENA Cooler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651706" y="997200"/>
            <a:ext cx="1336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Electron gun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5754649" y="882959"/>
            <a:ext cx="17584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Electron collector</a:t>
            </a:r>
            <a:endParaRPr lang="en-US" sz="1600" dirty="0"/>
          </a:p>
        </p:txBody>
      </p:sp>
      <p:sp>
        <p:nvSpPr>
          <p:cNvPr id="50" name="TextBox 49"/>
          <p:cNvSpPr txBox="1"/>
          <p:nvPr/>
        </p:nvSpPr>
        <p:spPr>
          <a:xfrm>
            <a:off x="5754649" y="3546639"/>
            <a:ext cx="29331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Magnetic system </a:t>
            </a:r>
            <a:r>
              <a:rPr lang="mr-IN" sz="1600" dirty="0" smtClean="0"/>
              <a:t>–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magnetic field guiding the</a:t>
            </a:r>
          </a:p>
          <a:p>
            <a:pPr algn="ctr"/>
            <a:r>
              <a:rPr lang="en-US" sz="1600" dirty="0" smtClean="0"/>
              <a:t>electrons from gun to collector</a:t>
            </a:r>
            <a:endParaRPr lang="en-US" sz="1600" dirty="0"/>
          </a:p>
        </p:txBody>
      </p:sp>
      <p:cxnSp>
        <p:nvCxnSpPr>
          <p:cNvPr id="52" name="Straight Arrow Connector 51"/>
          <p:cNvCxnSpPr/>
          <p:nvPr/>
        </p:nvCxnSpPr>
        <p:spPr>
          <a:xfrm flipH="1" flipV="1">
            <a:off x="5079967" y="2753144"/>
            <a:ext cx="1010369" cy="718192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 flipV="1">
            <a:off x="2777035" y="2410739"/>
            <a:ext cx="3279441" cy="1196063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3708366" y="3759202"/>
            <a:ext cx="2348110" cy="0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68" idx="3"/>
          </p:cNvCxnSpPr>
          <p:nvPr/>
        </p:nvCxnSpPr>
        <p:spPr>
          <a:xfrm>
            <a:off x="1794933" y="3546639"/>
            <a:ext cx="1642500" cy="330984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18533" y="3131140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Drift solenoid</a:t>
            </a:r>
          </a:p>
          <a:p>
            <a:pPr algn="ctr"/>
            <a:r>
              <a:rPr lang="en-US" sz="1600" dirty="0" smtClean="0"/>
              <a:t>(where “cooling” takes place)</a:t>
            </a:r>
            <a:endParaRPr lang="en-US" sz="1600" dirty="0"/>
          </a:p>
        </p:txBody>
      </p:sp>
      <p:cxnSp>
        <p:nvCxnSpPr>
          <p:cNvPr id="70" name="Straight Arrow Connector 69"/>
          <p:cNvCxnSpPr/>
          <p:nvPr/>
        </p:nvCxnSpPr>
        <p:spPr>
          <a:xfrm flipH="1">
            <a:off x="5079967" y="1147990"/>
            <a:ext cx="674683" cy="0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1988430" y="1047946"/>
            <a:ext cx="653170" cy="252444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877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IMAC_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360" y="818822"/>
            <a:ext cx="6727825" cy="401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939" y="152718"/>
            <a:ext cx="8563977" cy="1035731"/>
          </a:xfrm>
        </p:spPr>
        <p:txBody>
          <a:bodyPr>
            <a:normAutofit/>
          </a:bodyPr>
          <a:lstStyle/>
          <a:p>
            <a:r>
              <a:rPr lang="en-US" sz="2200" b="1" dirty="0">
                <a:latin typeface="+mn-lt"/>
              </a:rPr>
              <a:t>Examples of Facilities </a:t>
            </a:r>
            <a:r>
              <a:rPr lang="en-US" sz="2200" b="1" dirty="0" smtClean="0">
                <a:latin typeface="+mn-lt"/>
              </a:rPr>
              <a:t>with </a:t>
            </a:r>
            <a:r>
              <a:rPr lang="en-US" sz="2200" b="1" dirty="0">
                <a:latin typeface="+mn-lt"/>
              </a:rPr>
              <a:t>Electron </a:t>
            </a:r>
            <a:r>
              <a:rPr lang="en-US" sz="2200" b="1" dirty="0" smtClean="0">
                <a:latin typeface="+mn-lt"/>
              </a:rPr>
              <a:t>Cooling </a:t>
            </a:r>
            <a:r>
              <a:rPr lang="en-US" sz="2200" b="1" dirty="0">
                <a:latin typeface="+mn-lt"/>
              </a:rPr>
              <a:t>used for Ion </a:t>
            </a:r>
            <a:r>
              <a:rPr lang="en-US" sz="2200" b="1" dirty="0" smtClean="0">
                <a:latin typeface="+mn-lt"/>
              </a:rPr>
              <a:t>Therapy</a:t>
            </a: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dirty="0" smtClean="0"/>
              <a:t>HIMAC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35197"/>
            <a:ext cx="7620000" cy="1453765"/>
          </a:xfrm>
        </p:spPr>
        <p:txBody>
          <a:bodyPr>
            <a:normAutofit fontScale="92500" lnSpcReduction="10000"/>
          </a:bodyPr>
          <a:lstStyle/>
          <a:p>
            <a:r>
              <a:rPr lang="en-US" sz="1900" dirty="0" smtClean="0"/>
              <a:t>Pioneering installation for Light Ion Therapy</a:t>
            </a:r>
          </a:p>
          <a:p>
            <a:r>
              <a:rPr lang="en-US" sz="1900" dirty="0" smtClean="0"/>
              <a:t>First </a:t>
            </a:r>
            <a:r>
              <a:rPr lang="en-US" sz="1900" dirty="0" smtClean="0"/>
              <a:t>medical synchrotron equipped with electron cooler</a:t>
            </a:r>
          </a:p>
          <a:p>
            <a:r>
              <a:rPr lang="en-US" sz="1900" dirty="0" smtClean="0"/>
              <a:t>Many tests on electron cooling until about 10 years ago</a:t>
            </a:r>
          </a:p>
          <a:p>
            <a:pPr lvl="1"/>
            <a:r>
              <a:rPr lang="en-US" sz="1700" dirty="0" smtClean="0"/>
              <a:t>Discontinued due to other higher priority </a:t>
            </a:r>
            <a:r>
              <a:rPr lang="en-US" sz="1700" dirty="0" smtClean="0"/>
              <a:t>developments </a:t>
            </a:r>
            <a:endParaRPr lang="en-US" sz="1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09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939" y="152718"/>
            <a:ext cx="8563977" cy="1035731"/>
          </a:xfrm>
        </p:spPr>
        <p:txBody>
          <a:bodyPr>
            <a:normAutofit/>
          </a:bodyPr>
          <a:lstStyle/>
          <a:p>
            <a:r>
              <a:rPr lang="en-US" sz="2200" b="1" dirty="0">
                <a:latin typeface="+mn-lt"/>
              </a:rPr>
              <a:t>Examples of Facilities </a:t>
            </a:r>
            <a:r>
              <a:rPr lang="en-US" sz="2200" b="1" dirty="0" smtClean="0">
                <a:latin typeface="+mn-lt"/>
              </a:rPr>
              <a:t>with </a:t>
            </a:r>
            <a:r>
              <a:rPr lang="en-US" sz="2200" b="1" dirty="0">
                <a:latin typeface="+mn-lt"/>
              </a:rPr>
              <a:t>Electron </a:t>
            </a:r>
            <a:r>
              <a:rPr lang="en-US" sz="2200" b="1" dirty="0" smtClean="0">
                <a:latin typeface="+mn-lt"/>
              </a:rPr>
              <a:t>Cooling </a:t>
            </a:r>
            <a:r>
              <a:rPr lang="en-US" sz="2200" b="1" dirty="0">
                <a:latin typeface="+mn-lt"/>
              </a:rPr>
              <a:t>used for Ion </a:t>
            </a:r>
            <a:r>
              <a:rPr lang="en-US" sz="2200" b="1" dirty="0" smtClean="0">
                <a:latin typeface="+mn-lt"/>
              </a:rPr>
              <a:t>Therapy</a:t>
            </a: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dirty="0" smtClean="0"/>
              <a:t>HIMAC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79398"/>
            <a:ext cx="7620000" cy="1413477"/>
          </a:xfrm>
        </p:spPr>
        <p:txBody>
          <a:bodyPr>
            <a:normAutofit/>
          </a:bodyPr>
          <a:lstStyle/>
          <a:p>
            <a:r>
              <a:rPr lang="en-US" sz="1900" dirty="0" smtClean="0"/>
              <a:t>Extensive</a:t>
            </a:r>
            <a:r>
              <a:rPr lang="en-US" sz="1900" dirty="0" smtClean="0"/>
              <a:t> </a:t>
            </a:r>
            <a:r>
              <a:rPr lang="en-US" sz="1900" dirty="0" smtClean="0"/>
              <a:t>tests on electron cooling until about 10 years ago</a:t>
            </a:r>
          </a:p>
          <a:p>
            <a:pPr lvl="1"/>
            <a:r>
              <a:rPr lang="en-US" sz="1700" dirty="0" smtClean="0"/>
              <a:t>Motivation (main relevant here): accumulation of </a:t>
            </a:r>
            <a:r>
              <a:rPr lang="en-US" sz="1700" baseline="30000" dirty="0" smtClean="0"/>
              <a:t>11</a:t>
            </a:r>
            <a:r>
              <a:rPr lang="en-US" sz="1700" dirty="0" smtClean="0"/>
              <a:t>C</a:t>
            </a:r>
          </a:p>
          <a:p>
            <a:pPr lvl="1"/>
            <a:r>
              <a:rPr lang="en-US" sz="1700" dirty="0" smtClean="0"/>
              <a:t>Cooling times about 1 s for Ar</a:t>
            </a:r>
            <a:r>
              <a:rPr lang="en-US" sz="1700" baseline="30000" dirty="0" smtClean="0"/>
              <a:t>18+</a:t>
            </a:r>
            <a:r>
              <a:rPr lang="en-US" sz="1700" dirty="0" smtClean="0"/>
              <a:t>, several instabilities seen and cured</a:t>
            </a:r>
          </a:p>
          <a:p>
            <a:pPr lvl="1"/>
            <a:r>
              <a:rPr lang="en-US" sz="1700" dirty="0" smtClean="0"/>
              <a:t>Discontinued to give priority to other projects started in 2006</a:t>
            </a:r>
            <a:endParaRPr lang="en-US" sz="1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  <p:pic>
        <p:nvPicPr>
          <p:cNvPr id="6" name="Picture 5" descr="coolingsiz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13" y="1073052"/>
            <a:ext cx="4006346" cy="400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987212" y="744674"/>
            <a:ext cx="3609328" cy="3862602"/>
            <a:chOff x="156" y="845"/>
            <a:chExt cx="3060" cy="3060"/>
          </a:xfrm>
        </p:grpSpPr>
        <p:grpSp>
          <p:nvGrpSpPr>
            <p:cNvPr id="8" name="Group 12"/>
            <p:cNvGrpSpPr>
              <a:grpSpLocks/>
            </p:cNvGrpSpPr>
            <p:nvPr/>
          </p:nvGrpSpPr>
          <p:grpSpPr bwMode="auto">
            <a:xfrm>
              <a:off x="156" y="845"/>
              <a:ext cx="3060" cy="3060"/>
              <a:chOff x="3059" y="1071"/>
              <a:chExt cx="3060" cy="3060"/>
            </a:xfrm>
          </p:grpSpPr>
          <p:pic>
            <p:nvPicPr>
              <p:cNvPr id="10" name="Picture 11" descr="dcct00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9" y="1071"/>
                <a:ext cx="3060" cy="30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Text Box 9"/>
              <p:cNvSpPr txBox="1">
                <a:spLocks noChangeArrowheads="1"/>
              </p:cNvSpPr>
              <p:nvPr/>
            </p:nvSpPr>
            <p:spPr bwMode="auto">
              <a:xfrm>
                <a:off x="4238" y="2659"/>
                <a:ext cx="1633" cy="2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ja-JP" b="1" dirty="0">
                    <a:solidFill>
                      <a:srgbClr val="00FF00"/>
                    </a:solidFill>
                    <a:latin typeface="Arial" charset="0"/>
                  </a:rPr>
                  <a:t>(2) Burst of v- </a:t>
                </a:r>
                <a:r>
                  <a:rPr lang="en-US" altLang="ja-JP" b="1" dirty="0" err="1">
                    <a:solidFill>
                      <a:srgbClr val="00FF00"/>
                    </a:solidFill>
                    <a:latin typeface="Arial" charset="0"/>
                  </a:rPr>
                  <a:t>oscill</a:t>
                </a:r>
                <a:r>
                  <a:rPr lang="en-US" altLang="ja-JP" b="1" dirty="0">
                    <a:solidFill>
                      <a:srgbClr val="00FF00"/>
                    </a:solidFill>
                    <a:latin typeface="Arial" charset="0"/>
                  </a:rPr>
                  <a:t>.</a:t>
                </a:r>
              </a:p>
            </p:txBody>
          </p:sp>
        </p:grpSp>
        <p:sp>
          <p:nvSpPr>
            <p:cNvPr id="9" name="Text Box 16"/>
            <p:cNvSpPr txBox="1">
              <a:spLocks noChangeArrowheads="1"/>
            </p:cNvSpPr>
            <p:nvPr/>
          </p:nvSpPr>
          <p:spPr bwMode="auto">
            <a:xfrm>
              <a:off x="2333" y="3203"/>
              <a:ext cx="237" cy="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chemeClr val="bg2"/>
                  </a:solidFill>
                </a:rPr>
                <a:t>f</a:t>
              </a:r>
              <a:r>
                <a:rPr lang="en-US" altLang="ja-JP" baseline="-25000">
                  <a:solidFill>
                    <a:schemeClr val="bg2"/>
                  </a:solidFill>
                  <a:latin typeface="Symbol" charset="0"/>
                </a:rPr>
                <a:t>b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047216" y="4558436"/>
            <a:ext cx="37091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Beam loss due an instability generated </a:t>
            </a:r>
            <a:br>
              <a:rPr lang="en-US" sz="1600" dirty="0" smtClean="0"/>
            </a:br>
            <a:r>
              <a:rPr lang="en-US" sz="1600" dirty="0" smtClean="0"/>
              <a:t>by the cooler (and coupling)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79469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939" y="152718"/>
            <a:ext cx="8563977" cy="1035731"/>
          </a:xfrm>
        </p:spPr>
        <p:txBody>
          <a:bodyPr>
            <a:normAutofit/>
          </a:bodyPr>
          <a:lstStyle/>
          <a:p>
            <a:r>
              <a:rPr lang="en-US" sz="2200" b="1" dirty="0">
                <a:latin typeface="+mn-lt"/>
              </a:rPr>
              <a:t>Examples of Facilities </a:t>
            </a:r>
            <a:r>
              <a:rPr lang="en-US" sz="2200" b="1" dirty="0" smtClean="0">
                <a:latin typeface="+mn-lt"/>
              </a:rPr>
              <a:t>with </a:t>
            </a:r>
            <a:r>
              <a:rPr lang="en-US" sz="2200" b="1" dirty="0">
                <a:latin typeface="+mn-lt"/>
              </a:rPr>
              <a:t>Electron </a:t>
            </a:r>
            <a:r>
              <a:rPr lang="en-US" sz="2200" b="1" dirty="0" smtClean="0">
                <a:latin typeface="+mn-lt"/>
              </a:rPr>
              <a:t>Cooling </a:t>
            </a:r>
            <a:r>
              <a:rPr lang="en-US" sz="2200" b="1" dirty="0">
                <a:latin typeface="+mn-lt"/>
              </a:rPr>
              <a:t>used for Ion </a:t>
            </a:r>
            <a:r>
              <a:rPr lang="en-US" sz="2200" b="1" dirty="0" smtClean="0">
                <a:latin typeface="+mn-lt"/>
              </a:rPr>
              <a:t>Therapy</a:t>
            </a: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dirty="0" smtClean="0"/>
              <a:t>HITS Proposal/Study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324" y="5632920"/>
            <a:ext cx="7620000" cy="786282"/>
          </a:xfrm>
        </p:spPr>
        <p:txBody>
          <a:bodyPr>
            <a:normAutofit fontScale="77500" lnSpcReduction="20000"/>
          </a:bodyPr>
          <a:lstStyle/>
          <a:p>
            <a:r>
              <a:rPr lang="en-US" sz="1900" dirty="0" smtClean="0"/>
              <a:t>Proposal/Study by BINP</a:t>
            </a:r>
          </a:p>
          <a:p>
            <a:r>
              <a:rPr lang="en-US" sz="1900" dirty="0" smtClean="0"/>
              <a:t>Accumulation of several Shots from Injector and Cooling at low and high Energy</a:t>
            </a:r>
            <a:endParaRPr lang="en-US" sz="19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638" y="1302409"/>
            <a:ext cx="6370900" cy="413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329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2718"/>
            <a:ext cx="6218144" cy="807809"/>
          </a:xfrm>
        </p:spPr>
        <p:txBody>
          <a:bodyPr>
            <a:noAutofit/>
          </a:bodyPr>
          <a:lstStyle/>
          <a:p>
            <a:r>
              <a:rPr lang="en-US" sz="2400" dirty="0" smtClean="0"/>
              <a:t>Arguments brought up in Favor of an Electron Cooler for Ion Therapy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9" y="1123328"/>
            <a:ext cx="7878839" cy="5002836"/>
          </a:xfrm>
        </p:spPr>
        <p:txBody>
          <a:bodyPr>
            <a:normAutofit fontScale="77500" lnSpcReduction="20000"/>
          </a:bodyPr>
          <a:lstStyle/>
          <a:p>
            <a:pPr marL="260350" indent="-2603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Savings for Extraction Lines</a:t>
            </a:r>
          </a:p>
          <a:p>
            <a:pPr marL="439738" lvl="1" indent="-179388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But significant additional Cost and Complexity for Ring</a:t>
            </a:r>
          </a:p>
          <a:p>
            <a:pPr marL="439738" lvl="1" indent="-179388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Large Apertures for Scanning at end of Line needed anyhow</a:t>
            </a:r>
          </a:p>
          <a:p>
            <a:pPr marL="439738" lvl="1" indent="-179388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Increase of Cycle Length may decrease Patient Throughput</a:t>
            </a:r>
          </a:p>
          <a:p>
            <a:pPr marL="260350" indent="-2603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Improved Beam Quality</a:t>
            </a:r>
          </a:p>
          <a:p>
            <a:pPr marL="439738" lvl="1" indent="-179388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Significant contribution of Scattering to transverse Beam Size (cannot be improved with Cooling and smaller </a:t>
            </a:r>
            <a:r>
              <a:rPr lang="en-US" dirty="0" err="1" smtClean="0"/>
              <a:t>emittances</a:t>
            </a:r>
            <a:r>
              <a:rPr lang="en-US" dirty="0" smtClean="0"/>
              <a:t>)</a:t>
            </a:r>
          </a:p>
          <a:p>
            <a:pPr marL="260350" indent="-2603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Accumulation to relax Requirements for Injector (Source and </a:t>
            </a:r>
            <a:r>
              <a:rPr lang="en-US" dirty="0" err="1" smtClean="0"/>
              <a:t>Linac</a:t>
            </a:r>
            <a:r>
              <a:rPr lang="en-US" dirty="0" smtClean="0"/>
              <a:t>)</a:t>
            </a:r>
          </a:p>
          <a:p>
            <a:pPr marL="439738" lvl="1" indent="-179388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In general not an Issue </a:t>
            </a:r>
            <a:r>
              <a:rPr lang="mr-IN" dirty="0" smtClean="0"/>
              <a:t>–</a:t>
            </a:r>
            <a:r>
              <a:rPr lang="en-US" dirty="0" smtClean="0"/>
              <a:t> Accumulation would increase Cycle Length</a:t>
            </a:r>
          </a:p>
          <a:p>
            <a:pPr marL="439738" lvl="1" indent="-179388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Potential Interest with reduced repetition rate and higher intensity per cycle</a:t>
            </a:r>
          </a:p>
          <a:p>
            <a:pPr marL="260350" indent="-2603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Recombination (circulating Ion capturing an Electron) for Extraction</a:t>
            </a:r>
          </a:p>
          <a:p>
            <a:pPr marL="439738" lvl="1" indent="-179388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Not simpler than “conventional” methods (e.g. RF knock-out) for extraction</a:t>
            </a:r>
          </a:p>
          <a:p>
            <a:pPr marL="439738" lvl="1" indent="-179388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Needs modulation of Electron Current to adjust to required particle Flux and remaining Intensity</a:t>
            </a:r>
          </a:p>
          <a:p>
            <a:pPr marL="260350" indent="-2603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Accumulation of radio-active Ions (</a:t>
            </a:r>
            <a:r>
              <a:rPr lang="en-US" baseline="30000" dirty="0" smtClean="0"/>
              <a:t>11</a:t>
            </a:r>
            <a:r>
              <a:rPr lang="en-US" dirty="0" smtClean="0"/>
              <a:t>C) to treat and Treatment Verification of Interest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083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2718"/>
            <a:ext cx="6218144" cy="8078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 and Conclusions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9" y="1134533"/>
            <a:ext cx="7878839" cy="5164667"/>
          </a:xfrm>
        </p:spPr>
        <p:txBody>
          <a:bodyPr>
            <a:normAutofit fontScale="77500" lnSpcReduction="20000"/>
          </a:bodyPr>
          <a:lstStyle/>
          <a:p>
            <a:pPr marL="260350" indent="-2603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Electron Cooling proposed and even tested for ion Therapy</a:t>
            </a:r>
          </a:p>
          <a:p>
            <a:pPr marL="717550" lvl="1" indent="-2603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To my knowledge never used in Practice for Ion Therapy</a:t>
            </a:r>
          </a:p>
          <a:p>
            <a:pPr marL="717550" lvl="1" indent="-2603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None of the new Proposals presented at this Conference foresees an </a:t>
            </a:r>
            <a:r>
              <a:rPr lang="en-US" dirty="0"/>
              <a:t>E</a:t>
            </a:r>
            <a:r>
              <a:rPr lang="en-US" dirty="0" smtClean="0"/>
              <a:t>lectron Cooler</a:t>
            </a:r>
          </a:p>
          <a:p>
            <a:pPr marL="260350" indent="-2603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Advantages and additional Complexity and Cost to be evaluated carefully</a:t>
            </a:r>
          </a:p>
          <a:p>
            <a:pPr marL="717550" lvl="1" indent="-2603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Can Cost of additional Equipment, longer Synchrotron and larger Building compensated by Savings for Lines?</a:t>
            </a:r>
          </a:p>
          <a:p>
            <a:pPr marL="717550" lvl="1" indent="-2603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Impact on Cycle Length, Duration of Treatment and Throughput of facility</a:t>
            </a:r>
          </a:p>
          <a:p>
            <a:pPr marL="717550" lvl="1" indent="-2603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May-be accumulation of higher intensities to reduce number of Cycles of interest (superconducting synchrotron)</a:t>
            </a:r>
          </a:p>
          <a:p>
            <a:pPr marL="715962" lvl="2" indent="0">
              <a:lnSpc>
                <a:spcPct val="120000"/>
              </a:lnSpc>
              <a:buNone/>
            </a:pPr>
            <a:r>
              <a:rPr lang="en-US" sz="1900" dirty="0" smtClean="0"/>
              <a:t>=&gt; Coherent Instabilities and their Cures a possible Complication and</a:t>
            </a:r>
            <a:br>
              <a:rPr lang="en-US" sz="1900" dirty="0" smtClean="0"/>
            </a:br>
            <a:r>
              <a:rPr lang="en-US" sz="1900" dirty="0" smtClean="0"/>
              <a:t>     Source of additional Cost</a:t>
            </a:r>
          </a:p>
          <a:p>
            <a:pPr marL="260350" indent="-2603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Accumulation of radio-active Ions (</a:t>
            </a:r>
            <a:r>
              <a:rPr lang="en-US" baseline="30000" dirty="0" smtClean="0"/>
              <a:t>11</a:t>
            </a:r>
            <a:r>
              <a:rPr lang="en-US" dirty="0" smtClean="0"/>
              <a:t>C) to treat and Treatment Verification of Interest</a:t>
            </a:r>
          </a:p>
          <a:p>
            <a:pPr marL="717550" lvl="1" indent="-260350">
              <a:lnSpc>
                <a:spcPct val="120000"/>
              </a:lnSpc>
              <a:buFont typeface="Arial"/>
              <a:buChar char="•"/>
            </a:pPr>
            <a:r>
              <a:rPr lang="en-US" dirty="0"/>
              <a:t>S</a:t>
            </a:r>
            <a:r>
              <a:rPr lang="en-US" dirty="0" smtClean="0"/>
              <a:t>ignificant additional Complexity and Cost does not fit with simpler facilities advocated here</a:t>
            </a:r>
          </a:p>
          <a:p>
            <a:pPr marL="717550" lvl="1" indent="-2603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Diagnostics for Treatment Verification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959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8494"/>
            <a:ext cx="7620000" cy="4237669"/>
          </a:xfrm>
        </p:spPr>
        <p:txBody>
          <a:bodyPr/>
          <a:lstStyle/>
          <a:p>
            <a:r>
              <a:rPr lang="en-US" dirty="0" smtClean="0"/>
              <a:t>Thanks a lot to K. Noda, V. </a:t>
            </a:r>
            <a:r>
              <a:rPr lang="en-US" dirty="0" err="1" smtClean="0"/>
              <a:t>Parkhomchuk</a:t>
            </a:r>
            <a:r>
              <a:rPr lang="en-US" dirty="0" smtClean="0"/>
              <a:t>, U. </a:t>
            </a:r>
            <a:r>
              <a:rPr lang="en-US" dirty="0" err="1" smtClean="0"/>
              <a:t>Amaldi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E. Benedetto and A. Garonne for information and explanations to prepare this talk!</a:t>
            </a:r>
          </a:p>
          <a:p>
            <a:endParaRPr lang="en-US" dirty="0"/>
          </a:p>
          <a:p>
            <a:r>
              <a:rPr lang="en-US" dirty="0" smtClean="0"/>
              <a:t>Thanks for your attention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Electron Cooling in a medical Synchrotron                                                               Archamps, 20th June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598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2327</TotalTime>
  <Words>602</Words>
  <Application>Microsoft Macintosh PowerPoint</Application>
  <PresentationFormat>On-screen Show (4:3)</PresentationFormat>
  <Paragraphs>72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Essential</vt:lpstr>
      <vt:lpstr>Electron Cooling in a medical Synchrotron   C. Carli                                                            Workshop on “Ions for Cancer Therapy”,  20th June 2018</vt:lpstr>
      <vt:lpstr>What is Electron Cooling</vt:lpstr>
      <vt:lpstr>Examples of Facilities with Electron Cooling used for Ion Therapy HIMAC</vt:lpstr>
      <vt:lpstr>Examples of Facilities with Electron Cooling used for Ion Therapy HIMAC</vt:lpstr>
      <vt:lpstr>Examples of Facilities with Electron Cooling used for Ion Therapy HITS Proposal/Study</vt:lpstr>
      <vt:lpstr>Arguments brought up in Favor of an Electron Cooler for Ion Therapy</vt:lpstr>
      <vt:lpstr>Summary and Conclusions</vt:lpstr>
      <vt:lpstr>Acknowledgements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Carli</dc:creator>
  <cp:lastModifiedBy>Christian Carli</cp:lastModifiedBy>
  <cp:revision>23</cp:revision>
  <dcterms:created xsi:type="dcterms:W3CDTF">2018-06-18T20:55:21Z</dcterms:created>
  <dcterms:modified xsi:type="dcterms:W3CDTF">2018-06-20T11:45:54Z</dcterms:modified>
</cp:coreProperties>
</file>