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sldIdLst>
    <p:sldId id="256" r:id="rId2"/>
    <p:sldId id="258" r:id="rId3"/>
    <p:sldId id="259" r:id="rId4"/>
    <p:sldId id="301" r:id="rId5"/>
    <p:sldId id="305" r:id="rId6"/>
    <p:sldId id="302" r:id="rId7"/>
    <p:sldId id="306" r:id="rId8"/>
    <p:sldId id="260" r:id="rId9"/>
    <p:sldId id="290" r:id="rId10"/>
    <p:sldId id="299" r:id="rId11"/>
    <p:sldId id="322" r:id="rId12"/>
    <p:sldId id="271" r:id="rId13"/>
    <p:sldId id="266" r:id="rId14"/>
    <p:sldId id="307" r:id="rId15"/>
    <p:sldId id="268" r:id="rId16"/>
    <p:sldId id="261" r:id="rId17"/>
    <p:sldId id="262" r:id="rId18"/>
    <p:sldId id="308" r:id="rId19"/>
    <p:sldId id="311" r:id="rId20"/>
    <p:sldId id="312" r:id="rId21"/>
    <p:sldId id="320" r:id="rId22"/>
    <p:sldId id="314" r:id="rId23"/>
    <p:sldId id="315" r:id="rId24"/>
    <p:sldId id="316" r:id="rId25"/>
    <p:sldId id="317" r:id="rId26"/>
    <p:sldId id="319" r:id="rId27"/>
    <p:sldId id="321" r:id="rId28"/>
    <p:sldId id="318" r:id="rId29"/>
    <p:sldId id="309" r:id="rId30"/>
    <p:sldId id="264" r:id="rId31"/>
    <p:sldId id="288" r:id="rId32"/>
    <p:sldId id="275" r:id="rId33"/>
    <p:sldId id="257" r:id="rId3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p:cViewPr>
        <p:scale>
          <a:sx n="80" d="100"/>
          <a:sy n="80" d="100"/>
        </p:scale>
        <p:origin x="48" y="48"/>
      </p:cViewPr>
      <p:guideLst>
        <p:guide orient="horz" pos="2160"/>
        <p:guide pos="2880"/>
      </p:guideLst>
    </p:cSldViewPr>
  </p:slideViewPr>
  <p:notesTextViewPr>
    <p:cViewPr>
      <p:scale>
        <a:sx n="1" d="1"/>
        <a:sy n="1" d="1"/>
      </p:scale>
      <p:origin x="0" y="0"/>
    </p:cViewPr>
  </p:notesTextViewPr>
  <p:sorterViewPr>
    <p:cViewPr>
      <p:scale>
        <a:sx n="100" d="100"/>
        <a:sy n="100" d="100"/>
      </p:scale>
      <p:origin x="0" y="-139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8E1B54-AEF1-4184-85A8-040A8307F684}" type="datetimeFigureOut">
              <a:rPr lang="fr-FR" smtClean="0"/>
              <a:t>19/06/2018</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543016-CC7A-476D-9298-D75A3D3366F2}" type="slidenum">
              <a:rPr lang="fr-FR" smtClean="0"/>
              <a:t>‹N°›</a:t>
            </a:fld>
            <a:endParaRPr lang="fr-FR"/>
          </a:p>
        </p:txBody>
      </p:sp>
    </p:spTree>
    <p:extLst>
      <p:ext uri="{BB962C8B-B14F-4D97-AF65-F5344CB8AC3E}">
        <p14:creationId xmlns:p14="http://schemas.microsoft.com/office/powerpoint/2010/main" val="3371710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bwMode="auto">
          <a:noFill/>
          <a:ln>
            <a:solidFill>
              <a:srgbClr val="000000"/>
            </a:solidFill>
            <a:miter lim="800000"/>
            <a:headEnd/>
            <a:tailEnd/>
          </a:ln>
        </p:spPr>
      </p:sp>
      <p:sp>
        <p:nvSpPr>
          <p:cNvPr id="40963" name="Espace réservé des commentaires 2"/>
          <p:cNvSpPr>
            <a:spLocks noGrp="1"/>
          </p:cNvSpPr>
          <p:nvPr>
            <p:ph type="body" idx="1"/>
          </p:nvPr>
        </p:nvSpPr>
        <p:spPr bwMode="auto">
          <a:noFill/>
        </p:spPr>
        <p:txBody>
          <a:bodyPr wrap="square" numCol="1" anchor="t" anchorCtr="0" compatLnSpc="1">
            <a:prstTxWarp prst="textNoShape">
              <a:avLst/>
            </a:prstTxWarp>
          </a:bodyPr>
          <a:lstStyle/>
          <a:p>
            <a:r>
              <a:rPr lang="fr-FR" dirty="0" err="1"/>
              <a:t>We</a:t>
            </a:r>
            <a:r>
              <a:rPr lang="fr-FR" dirty="0"/>
              <a:t> have</a:t>
            </a:r>
            <a:r>
              <a:rPr lang="fr-FR" baseline="0" dirty="0"/>
              <a:t> more </a:t>
            </a:r>
            <a:r>
              <a:rPr lang="fr-FR" baseline="0" dirty="0" err="1"/>
              <a:t>than</a:t>
            </a:r>
            <a:r>
              <a:rPr lang="fr-FR" baseline="0" dirty="0"/>
              <a:t> 30 </a:t>
            </a:r>
            <a:r>
              <a:rPr lang="fr-FR" baseline="0" dirty="0" err="1"/>
              <a:t>years</a:t>
            </a:r>
            <a:r>
              <a:rPr lang="fr-FR" baseline="0" dirty="0"/>
              <a:t> of </a:t>
            </a:r>
            <a:r>
              <a:rPr lang="fr-FR" baseline="0" dirty="0" err="1"/>
              <a:t>experience</a:t>
            </a:r>
            <a:r>
              <a:rPr lang="fr-FR" baseline="0" dirty="0"/>
              <a:t> on </a:t>
            </a:r>
            <a:r>
              <a:rPr lang="fr-FR" baseline="0" dirty="0" err="1"/>
              <a:t>welcoming</a:t>
            </a:r>
            <a:r>
              <a:rPr lang="fr-FR" baseline="0" dirty="0"/>
              <a:t> </a:t>
            </a:r>
            <a:r>
              <a:rPr lang="fr-FR" baseline="0" dirty="0" err="1"/>
              <a:t>experiments</a:t>
            </a:r>
            <a:r>
              <a:rPr lang="fr-FR" baseline="0" dirty="0"/>
              <a:t> </a:t>
            </a:r>
            <a:r>
              <a:rPr lang="fr-FR" baseline="0" dirty="0" err="1"/>
              <a:t>at</a:t>
            </a:r>
            <a:r>
              <a:rPr lang="fr-FR" baseline="0" dirty="0"/>
              <a:t> GANIL. The first </a:t>
            </a:r>
            <a:r>
              <a:rPr lang="fr-FR" baseline="0" dirty="0" err="1"/>
              <a:t>beam</a:t>
            </a:r>
            <a:r>
              <a:rPr lang="fr-FR" baseline="0" dirty="0"/>
              <a:t> </a:t>
            </a:r>
            <a:r>
              <a:rPr lang="fr-FR" baseline="0" dirty="0" err="1"/>
              <a:t>was</a:t>
            </a:r>
            <a:r>
              <a:rPr lang="fr-FR" baseline="0" dirty="0"/>
              <a:t> </a:t>
            </a:r>
            <a:r>
              <a:rPr lang="fr-FR" baseline="0" dirty="0" err="1"/>
              <a:t>delivered</a:t>
            </a:r>
            <a:r>
              <a:rPr lang="fr-FR" baseline="0" dirty="0"/>
              <a:t> in 1983 on LISE. </a:t>
            </a:r>
            <a:r>
              <a:rPr lang="fr-FR" baseline="0" dirty="0" err="1"/>
              <a:t>Then</a:t>
            </a:r>
            <a:r>
              <a:rPr lang="fr-FR" baseline="0" dirty="0"/>
              <a:t> the CIRIL </a:t>
            </a:r>
            <a:r>
              <a:rPr lang="fr-FR" baseline="0" dirty="0" err="1"/>
              <a:t>took</a:t>
            </a:r>
            <a:r>
              <a:rPr lang="fr-FR" baseline="0" dirty="0"/>
              <a:t> in charge the Medium </a:t>
            </a:r>
            <a:r>
              <a:rPr lang="fr-FR" baseline="0" dirty="0" err="1"/>
              <a:t>Energy</a:t>
            </a:r>
            <a:r>
              <a:rPr lang="fr-FR" baseline="0" dirty="0"/>
              <a:t> Line </a:t>
            </a:r>
            <a:r>
              <a:rPr lang="fr-FR" baseline="0" dirty="0" err="1"/>
              <a:t>development</a:t>
            </a:r>
            <a:r>
              <a:rPr lang="fr-FR" baseline="0" dirty="0"/>
              <a:t>, the </a:t>
            </a:r>
            <a:r>
              <a:rPr lang="fr-FR" baseline="0" dirty="0" err="1"/>
              <a:t>Low</a:t>
            </a:r>
            <a:r>
              <a:rPr lang="fr-FR" baseline="0" dirty="0"/>
              <a:t> </a:t>
            </a:r>
            <a:r>
              <a:rPr lang="fr-FR" baseline="0" dirty="0" err="1"/>
              <a:t>energy</a:t>
            </a:r>
            <a:r>
              <a:rPr lang="fr-FR" baseline="0" dirty="0"/>
              <a:t> </a:t>
            </a:r>
            <a:r>
              <a:rPr lang="fr-FR" baseline="0" dirty="0" err="1"/>
              <a:t>facility</a:t>
            </a:r>
            <a:r>
              <a:rPr lang="fr-FR" baseline="0" dirty="0"/>
              <a:t> and the </a:t>
            </a:r>
            <a:r>
              <a:rPr lang="fr-FR" baseline="0" dirty="0" err="1"/>
              <a:t>Radiobiology</a:t>
            </a:r>
            <a:r>
              <a:rPr lang="fr-FR" baseline="0" dirty="0"/>
              <a:t> lab. </a:t>
            </a:r>
            <a:r>
              <a:rPr lang="fr-FR" baseline="0" dirty="0" err="1"/>
              <a:t>Later</a:t>
            </a:r>
            <a:r>
              <a:rPr lang="fr-FR" baseline="0" dirty="0"/>
              <a:t>, </a:t>
            </a:r>
            <a:r>
              <a:rPr lang="fr-FR" baseline="0" dirty="0" err="1"/>
              <a:t>we</a:t>
            </a:r>
            <a:r>
              <a:rPr lang="fr-FR" baseline="0" dirty="0"/>
              <a:t> </a:t>
            </a:r>
            <a:r>
              <a:rPr lang="fr-FR" baseline="0" dirty="0" err="1"/>
              <a:t>had</a:t>
            </a:r>
            <a:r>
              <a:rPr lang="fr-FR" baseline="0" dirty="0"/>
              <a:t> </a:t>
            </a:r>
            <a:r>
              <a:rPr lang="fr-FR" baseline="0" dirty="0" err="1"/>
              <a:t>access</a:t>
            </a:r>
            <a:r>
              <a:rPr lang="fr-FR" baseline="0" dirty="0"/>
              <a:t> to </a:t>
            </a:r>
            <a:r>
              <a:rPr lang="fr-FR" baseline="0" dirty="0" err="1"/>
              <a:t>another</a:t>
            </a:r>
            <a:r>
              <a:rPr lang="fr-FR" baseline="0" dirty="0"/>
              <a:t> </a:t>
            </a:r>
            <a:r>
              <a:rPr lang="fr-FR" baseline="0" dirty="0" err="1"/>
              <a:t>beamline</a:t>
            </a:r>
            <a:r>
              <a:rPr lang="fr-FR" baseline="0" dirty="0"/>
              <a:t> call IRRSUD </a:t>
            </a:r>
            <a:r>
              <a:rPr lang="fr-FR" baseline="0" dirty="0" err="1"/>
              <a:t>mainly</a:t>
            </a:r>
            <a:r>
              <a:rPr lang="fr-FR" baseline="0" dirty="0"/>
              <a:t> </a:t>
            </a:r>
            <a:r>
              <a:rPr lang="fr-FR" baseline="0" dirty="0" err="1"/>
              <a:t>dedicated</a:t>
            </a:r>
            <a:r>
              <a:rPr lang="fr-FR" baseline="0" dirty="0"/>
              <a:t> for </a:t>
            </a:r>
            <a:r>
              <a:rPr lang="fr-FR" baseline="0" dirty="0" err="1"/>
              <a:t>material</a:t>
            </a:r>
            <a:r>
              <a:rPr lang="fr-FR" baseline="0" dirty="0"/>
              <a:t> sciences. </a:t>
            </a:r>
            <a:r>
              <a:rPr lang="fr-FR" baseline="0" dirty="0" err="1"/>
              <a:t>Many</a:t>
            </a:r>
            <a:r>
              <a:rPr lang="fr-FR" baseline="0" dirty="0"/>
              <a:t> </a:t>
            </a:r>
            <a:r>
              <a:rPr lang="fr-FR" baseline="0" dirty="0" err="1"/>
              <a:t>conferences</a:t>
            </a:r>
            <a:r>
              <a:rPr lang="fr-FR" baseline="0" dirty="0"/>
              <a:t> </a:t>
            </a:r>
            <a:r>
              <a:rPr lang="fr-FR" baseline="0" dirty="0" err="1"/>
              <a:t>organized</a:t>
            </a:r>
            <a:r>
              <a:rPr lang="fr-FR" baseline="0" dirty="0"/>
              <a:t> by the CIMAP </a:t>
            </a:r>
            <a:r>
              <a:rPr lang="fr-FR" baseline="0" dirty="0" err="1"/>
              <a:t>lab</a:t>
            </a:r>
            <a:r>
              <a:rPr lang="fr-FR" baseline="0" dirty="0"/>
              <a:t> </a:t>
            </a:r>
            <a:r>
              <a:rPr lang="fr-FR" baseline="0" dirty="0" err="1"/>
              <a:t>allowed</a:t>
            </a:r>
            <a:r>
              <a:rPr lang="fr-FR" baseline="0" dirty="0"/>
              <a:t> to </a:t>
            </a:r>
            <a:r>
              <a:rPr lang="fr-FR" baseline="0" dirty="0" err="1"/>
              <a:t>reinforce</a:t>
            </a:r>
            <a:r>
              <a:rPr lang="fr-FR" baseline="0" dirty="0"/>
              <a:t> the </a:t>
            </a:r>
            <a:r>
              <a:rPr lang="fr-FR" baseline="0" dirty="0" err="1"/>
              <a:t>communities</a:t>
            </a:r>
            <a:r>
              <a:rPr lang="fr-FR" baseline="0" dirty="0"/>
              <a:t> </a:t>
            </a:r>
            <a:r>
              <a:rPr lang="fr-FR" baseline="0" dirty="0" err="1"/>
              <a:t>using</a:t>
            </a:r>
            <a:r>
              <a:rPr lang="fr-FR" baseline="0" dirty="0"/>
              <a:t> ion </a:t>
            </a:r>
            <a:r>
              <a:rPr lang="fr-FR" baseline="0" dirty="0" err="1"/>
              <a:t>beams</a:t>
            </a:r>
            <a:r>
              <a:rPr lang="fr-FR" baseline="0" dirty="0"/>
              <a:t>. ARIBE </a:t>
            </a:r>
            <a:r>
              <a:rPr lang="fr-FR" baseline="0" dirty="0" err="1"/>
              <a:t>facility</a:t>
            </a:r>
            <a:r>
              <a:rPr lang="fr-FR" baseline="0" dirty="0"/>
              <a:t> </a:t>
            </a:r>
            <a:r>
              <a:rPr lang="fr-FR" baseline="0" dirty="0" err="1"/>
              <a:t>was</a:t>
            </a:r>
            <a:r>
              <a:rPr lang="fr-FR" baseline="0" dirty="0"/>
              <a:t> an upgrade of the </a:t>
            </a:r>
            <a:r>
              <a:rPr lang="fr-FR" baseline="0" dirty="0" err="1"/>
              <a:t>low</a:t>
            </a:r>
            <a:r>
              <a:rPr lang="fr-FR" baseline="0" dirty="0"/>
              <a:t> </a:t>
            </a:r>
            <a:r>
              <a:rPr lang="fr-FR" baseline="0" dirty="0" err="1"/>
              <a:t>energy</a:t>
            </a:r>
            <a:r>
              <a:rPr lang="fr-FR" baseline="0" dirty="0"/>
              <a:t> </a:t>
            </a:r>
            <a:r>
              <a:rPr lang="fr-FR" baseline="0" dirty="0" err="1"/>
              <a:t>beam</a:t>
            </a:r>
            <a:r>
              <a:rPr lang="fr-FR" baseline="0" dirty="0"/>
              <a:t>. </a:t>
            </a:r>
            <a:r>
              <a:rPr lang="fr-FR" baseline="0" dirty="0" err="1"/>
              <a:t>Since</a:t>
            </a:r>
            <a:r>
              <a:rPr lang="fr-FR" baseline="0" dirty="0"/>
              <a:t> 2015, </a:t>
            </a:r>
            <a:r>
              <a:rPr lang="fr-FR" baseline="0" dirty="0" err="1"/>
              <a:t>we</a:t>
            </a:r>
            <a:r>
              <a:rPr lang="fr-FR" baseline="0" dirty="0"/>
              <a:t> are in the </a:t>
            </a:r>
            <a:r>
              <a:rPr lang="fr-FR" baseline="0" dirty="0" err="1"/>
              <a:t>renovation</a:t>
            </a:r>
            <a:r>
              <a:rPr lang="fr-FR" baseline="0" dirty="0"/>
              <a:t> of </a:t>
            </a:r>
            <a:r>
              <a:rPr lang="fr-FR" baseline="0" dirty="0" err="1"/>
              <a:t>our</a:t>
            </a:r>
            <a:r>
              <a:rPr lang="fr-FR" baseline="0" dirty="0"/>
              <a:t> </a:t>
            </a:r>
            <a:r>
              <a:rPr lang="fr-FR" baseline="0" dirty="0" err="1"/>
              <a:t>beamlines</a:t>
            </a:r>
            <a:r>
              <a:rPr lang="fr-FR" baseline="0" dirty="0"/>
              <a:t> and on-line </a:t>
            </a:r>
            <a:r>
              <a:rPr lang="fr-FR" baseline="0" dirty="0" err="1"/>
              <a:t>equipements</a:t>
            </a:r>
            <a:r>
              <a:rPr lang="fr-FR" baseline="0" dirty="0"/>
              <a:t> in </a:t>
            </a:r>
            <a:r>
              <a:rPr lang="fr-FR" baseline="0" dirty="0" err="1"/>
              <a:t>order</a:t>
            </a:r>
            <a:r>
              <a:rPr lang="fr-FR" baseline="0" dirty="0"/>
              <a:t> to </a:t>
            </a:r>
            <a:r>
              <a:rPr lang="fr-FR" baseline="0" dirty="0" err="1"/>
              <a:t>make</a:t>
            </a:r>
            <a:r>
              <a:rPr lang="fr-FR" baseline="0" dirty="0"/>
              <a:t> </a:t>
            </a:r>
            <a:r>
              <a:rPr lang="fr-FR" baseline="0" dirty="0" err="1"/>
              <a:t>them</a:t>
            </a:r>
            <a:r>
              <a:rPr lang="fr-FR" baseline="0" dirty="0"/>
              <a:t> more performants</a:t>
            </a:r>
            <a:endParaRPr lang="fr-FR" dirty="0"/>
          </a:p>
        </p:txBody>
      </p:sp>
      <p:sp>
        <p:nvSpPr>
          <p:cNvPr id="4" name="Espace réservé du numéro de diapositive 3"/>
          <p:cNvSpPr>
            <a:spLocks noGrp="1"/>
          </p:cNvSpPr>
          <p:nvPr>
            <p:ph type="sldNum" sz="quarter" idx="5"/>
          </p:nvPr>
        </p:nvSpPr>
        <p:spPr/>
        <p:txBody>
          <a:bodyPr/>
          <a:lstStyle/>
          <a:p>
            <a:pPr>
              <a:defRPr/>
            </a:pPr>
            <a:fld id="{C3EE3B71-DB7A-4186-9C09-65AB4B60B427}" type="slidenum">
              <a:rPr lang="fr-FR" smtClean="0"/>
              <a:pPr>
                <a:defRPr/>
              </a:pPr>
              <a:t>9</a:t>
            </a:fld>
            <a:endParaRPr lang="fr-FR"/>
          </a:p>
        </p:txBody>
      </p:sp>
    </p:spTree>
    <p:extLst>
      <p:ext uri="{BB962C8B-B14F-4D97-AF65-F5344CB8AC3E}">
        <p14:creationId xmlns:p14="http://schemas.microsoft.com/office/powerpoint/2010/main" val="607806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GB" sz="1200" kern="1200" dirty="0">
                <a:solidFill>
                  <a:schemeClr val="tx1"/>
                </a:solidFill>
                <a:latin typeface="+mn-lt"/>
                <a:ea typeface="+mn-ea"/>
                <a:cs typeface="+mn-cs"/>
              </a:rPr>
              <a:t>In any case this demand will follow </a:t>
            </a:r>
            <a:r>
              <a:rPr lang="en-GB" sz="1200" b="1" kern="1200" dirty="0">
                <a:solidFill>
                  <a:schemeClr val="tx1"/>
                </a:solidFill>
                <a:latin typeface="+mn-lt"/>
                <a:ea typeface="+mn-ea"/>
                <a:cs typeface="+mn-cs"/>
              </a:rPr>
              <a:t>a formal path</a:t>
            </a:r>
            <a:r>
              <a:rPr lang="en-GB" sz="1200" kern="1200" dirty="0">
                <a:solidFill>
                  <a:schemeClr val="tx1"/>
                </a:solidFill>
                <a:latin typeface="+mn-lt"/>
                <a:ea typeface="+mn-ea"/>
                <a:cs typeface="+mn-cs"/>
              </a:rPr>
              <a:t> to warrant the adaptation of the demand to the technical possibilities and availability of the facilities and operators, the appropriateness to the ARCHADE project purpose at both the scientific and ethical point of view. Selection and ranking of the proposals will be done on a basis of scientific relevance and feasibility. For this, </a:t>
            </a:r>
            <a:r>
              <a:rPr lang="en-GB" sz="1200" b="1" kern="1200" dirty="0">
                <a:solidFill>
                  <a:schemeClr val="tx1"/>
                </a:solidFill>
                <a:latin typeface="+mn-lt"/>
                <a:ea typeface="+mn-ea"/>
                <a:cs typeface="+mn-cs"/>
              </a:rPr>
              <a:t>a scientific (ARCHADE’s PAC) and technical (ARCHADE’s TAC) committees</a:t>
            </a:r>
            <a:r>
              <a:rPr lang="en-GB" sz="1200" kern="1200" dirty="0">
                <a:solidFill>
                  <a:schemeClr val="tx1"/>
                </a:solidFill>
                <a:latin typeface="+mn-lt"/>
                <a:ea typeface="+mn-ea"/>
                <a:cs typeface="+mn-cs"/>
              </a:rPr>
              <a:t> will be set up and will work at a frequency adapted to a quick answer and planning of the experiments.</a:t>
            </a:r>
            <a:endParaRPr lang="fr-FR" sz="1200" kern="1200" dirty="0">
              <a:solidFill>
                <a:schemeClr val="tx1"/>
              </a:solidFill>
              <a:latin typeface="+mn-lt"/>
              <a:ea typeface="+mn-ea"/>
              <a:cs typeface="+mn-cs"/>
            </a:endParaRPr>
          </a:p>
          <a:p>
            <a:r>
              <a:rPr lang="en-GB" sz="1200" kern="1200" dirty="0">
                <a:solidFill>
                  <a:schemeClr val="tx1"/>
                </a:solidFill>
                <a:latin typeface="+mn-lt"/>
                <a:ea typeface="+mn-ea"/>
                <a:cs typeface="+mn-cs"/>
              </a:rPr>
              <a:t>Once the proposal will be granted by ARCHADE’s PAC or CYCLHAD company (private or industrial users), a specific partition for users for beam time or laboratory access will be available online.</a:t>
            </a:r>
            <a:r>
              <a:rPr lang="en-GB" sz="1200" b="1" kern="1200" dirty="0">
                <a:solidFill>
                  <a:schemeClr val="tx1"/>
                </a:solidFill>
                <a:latin typeface="+mn-lt"/>
                <a:ea typeface="+mn-ea"/>
                <a:cs typeface="+mn-cs"/>
              </a:rPr>
              <a:t> Specific on line web tools</a:t>
            </a:r>
            <a:r>
              <a:rPr lang="en-GB" sz="1200" kern="1200" dirty="0">
                <a:solidFill>
                  <a:schemeClr val="tx1"/>
                </a:solidFill>
                <a:latin typeface="+mn-lt"/>
                <a:ea typeface="+mn-ea"/>
                <a:cs typeface="+mn-cs"/>
              </a:rPr>
              <a:t> will be available for these demands and for the internal work, the tracing of the process and the answer, then for the preparation, the cost estimation, the agreement and the organisation of the venue; the follow-up and the common publications. To help and define the offer, the ARCHADE web site will provide detailed description of the available scientific tools. </a:t>
            </a:r>
            <a:endParaRPr lang="en-US" dirty="0"/>
          </a:p>
        </p:txBody>
      </p:sp>
      <p:sp>
        <p:nvSpPr>
          <p:cNvPr id="4" name="Espace réservé du numéro de diapositive 3"/>
          <p:cNvSpPr>
            <a:spLocks noGrp="1"/>
          </p:cNvSpPr>
          <p:nvPr>
            <p:ph type="sldNum" sz="quarter" idx="10"/>
          </p:nvPr>
        </p:nvSpPr>
        <p:spPr/>
        <p:txBody>
          <a:bodyPr/>
          <a:lstStyle/>
          <a:p>
            <a:pPr>
              <a:defRPr/>
            </a:pPr>
            <a:fld id="{CA1B5226-572E-40F8-8E38-C6B561757A04}" type="slidenum">
              <a:rPr lang="fr-FR" smtClean="0"/>
              <a:pPr>
                <a:defRPr/>
              </a:pPr>
              <a:t>10</a:t>
            </a:fld>
            <a:endParaRPr lang="fr-FR"/>
          </a:p>
        </p:txBody>
      </p:sp>
    </p:spTree>
    <p:extLst>
      <p:ext uri="{BB962C8B-B14F-4D97-AF65-F5344CB8AC3E}">
        <p14:creationId xmlns:p14="http://schemas.microsoft.com/office/powerpoint/2010/main" val="1421271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8F464D40-7B99-4592-BE42-07539162F983}" type="datetime1">
              <a:rPr lang="fr-FR" smtClean="0"/>
              <a:t>20/06/2018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4045491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48EE920-4222-4CD7-AFD7-EBB58F35A4F2}" type="datetime1">
              <a:rPr lang="fr-FR" smtClean="0"/>
              <a:t>20/06/2018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2927497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C518427F-E555-4448-B581-3F78650797F9}" type="datetime1">
              <a:rPr lang="fr-FR" smtClean="0"/>
              <a:t>20/06/2018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1412422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49DC620A-E953-4FC3-A429-2D18D1EA6B56}" type="datetime1">
              <a:rPr lang="fr-FR" smtClean="0"/>
              <a:t>20/06/2018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3563251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141C27FF-B716-42AC-AC7F-A61AA6898257}" type="datetime1">
              <a:rPr lang="fr-FR" smtClean="0"/>
              <a:t>20/06/2018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3549047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F7779CC-8C12-40C7-95C9-3B2CF5ECD591}" type="datetime1">
              <a:rPr lang="fr-FR" smtClean="0"/>
              <a:t>20/06/2018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4270378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F18C8F5C-1F02-4359-911D-51BA3C0C05DC}" type="datetime1">
              <a:rPr lang="fr-FR" smtClean="0"/>
              <a:t>20/06/2018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319831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52CE163-6485-4A53-8B5B-386F99A547CD}" type="datetime1">
              <a:rPr lang="fr-FR" smtClean="0"/>
              <a:t>20/06/2018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4038704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9884B52-9394-4BD8-9D8D-532AD736D7B1}" type="datetime1">
              <a:rPr lang="fr-FR" smtClean="0"/>
              <a:t>20/06/2018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3848107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C9BF10BA-FEF8-4CAF-9FB2-AD6F525B5027}" type="datetime1">
              <a:rPr lang="fr-FR" smtClean="0"/>
              <a:t>20/06/2018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646541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925F9B19-9A3B-42F8-8469-F87672554705}" type="datetime1">
              <a:rPr lang="fr-FR" smtClean="0"/>
              <a:t>20/06/2018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43BEC009-1B59-4EA6-AD34-5D199FC8FD3C}" type="slidenum">
              <a:rPr lang="fr-FR" smtClean="0"/>
              <a:t>‹N°›</a:t>
            </a:fld>
            <a:endParaRPr lang="fr-FR"/>
          </a:p>
        </p:txBody>
      </p:sp>
    </p:spTree>
    <p:extLst>
      <p:ext uri="{BB962C8B-B14F-4D97-AF65-F5344CB8AC3E}">
        <p14:creationId xmlns:p14="http://schemas.microsoft.com/office/powerpoint/2010/main" val="1167603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85D6D8-A20D-49EA-B3FC-D7E5B6E9711D}" type="datetime1">
              <a:rPr lang="fr-FR" smtClean="0"/>
              <a:t>20/06/2018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BEC009-1B59-4EA6-AD34-5D199FC8FD3C}" type="slidenum">
              <a:rPr lang="fr-FR" smtClean="0"/>
              <a:t>‹N°›</a:t>
            </a:fld>
            <a:endParaRPr lang="fr-FR"/>
          </a:p>
        </p:txBody>
      </p:sp>
    </p:spTree>
    <p:extLst>
      <p:ext uri="{BB962C8B-B14F-4D97-AF65-F5344CB8AC3E}">
        <p14:creationId xmlns:p14="http://schemas.microsoft.com/office/powerpoint/2010/main" val="17048081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2.wdp"/><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5.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9.emf"/><Relationship Id="rId7"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7" Type="http://schemas.microsoft.com/office/2007/relationships/hdphoto" Target="../media/hdphoto3.wdp"/><Relationship Id="rId2" Type="http://schemas.openxmlformats.org/officeDocument/2006/relationships/image" Target="../media/image21.emf"/><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5.jpeg"/><Relationship Id="rId4"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2.emf"/><Relationship Id="rId7" Type="http://schemas.microsoft.com/office/2007/relationships/hdphoto" Target="../media/hdphoto3.wdp"/><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5.jpeg"/><Relationship Id="rId4"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4.jpeg"/><Relationship Id="rId13" Type="http://schemas.openxmlformats.org/officeDocument/2006/relationships/hyperlink" Target="https://www.google.fr/url?sa=i&amp;source=images&amp;cd=&amp;cad=rja&amp;uact=8&amp;ved=2ahUKEwjCgcvPwpvbAhXFWBQKHZnsCSsQjRx6BAgBEAU&amp;url=http://www.dons-legs.com/v2/association-organisme-centre-francois-baclesse-27072/&amp;psig=AOvVaw0EmupVTK0Hri0OcmZdTT5_&amp;ust=1527154126879207" TargetMode="External"/><Relationship Id="rId18" Type="http://schemas.openxmlformats.org/officeDocument/2006/relationships/image" Target="../media/image39.jpeg"/><Relationship Id="rId3" Type="http://schemas.openxmlformats.org/officeDocument/2006/relationships/hyperlink" Target="https://www.google.fr/url?sa=i&amp;source=images&amp;cd=&amp;cad=rja&amp;uact=8&amp;ved=2ahUKEwil2cb5wJvbAhUCkRQKHSfnBP8QjRx6BAgBEAU&amp;url=http://www.unicaen.fr/puc/sources/prodescartes/&amp;psig=AOvVaw0ZOK4mhvwLAP5b3ha7i1q5&amp;ust=1527153676339386" TargetMode="External"/><Relationship Id="rId7"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12" Type="http://schemas.openxmlformats.org/officeDocument/2006/relationships/image" Target="../media/image36.jpeg"/><Relationship Id="rId17" Type="http://schemas.openxmlformats.org/officeDocument/2006/relationships/hyperlink" Target="https://www.google.fr/url?sa=i&amp;source=images&amp;cd=&amp;cad=rja&amp;uact=8&amp;ved=2ahUKEwio68q-w5vbAhVBsxQKHSZkDWYQjRx6BAgBEAU&amp;url=http://pro.ganil-spiral2.eu/events/workshops/fission2013/images/logo-ganil/image_view_fullscreen&amp;psig=AOvVaw3kN-XG6mAVE4YJeyFXTwGq&amp;ust=1527154368006319" TargetMode="External"/><Relationship Id="rId2" Type="http://schemas.openxmlformats.org/officeDocument/2006/relationships/image" Target="../media/image2.png"/><Relationship Id="rId16" Type="http://schemas.openxmlformats.org/officeDocument/2006/relationships/image" Target="../media/image38.png"/><Relationship Id="rId20"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33.png"/><Relationship Id="rId11" Type="http://schemas.openxmlformats.org/officeDocument/2006/relationships/hyperlink" Target="https://www.google.fr/url?sa=i&amp;source=images&amp;cd=&amp;cad=rja&amp;uact=8&amp;ved=2ahUKEwi1pJq5wpvbAhXF0xQKHciWDskQjRx6BAgBEAU&amp;url=https://www.lamanchelibre.fr/actualite-393183-calvados-un-nouveau-logo-pour-le-chu-de-caen&amp;psig=AOvVaw1xZbB-BgSovbJNP3JPoCDt&amp;ust=1527154059567245" TargetMode="External"/><Relationship Id="rId5" Type="http://schemas.openxmlformats.org/officeDocument/2006/relationships/hyperlink" Target="https://www.google.fr/url?sa=i&amp;source=images&amp;cd=&amp;cad=rja&amp;uact=8&amp;ved=2ahUKEwjKyOyTwZvbAhWL8RQKHSY6BTcQjRx6BAgBEAU&amp;url=https://fr.wikipedia.org/wiki/Fichier:Centre_national_de_la_recherche_scientifique.svg&amp;psig=AOvVaw0fPUYLCyeEcZUQrjGSBlxB&amp;ust=1527153741569956" TargetMode="External"/><Relationship Id="rId15" Type="http://schemas.openxmlformats.org/officeDocument/2006/relationships/hyperlink" Target="https://www.google.fr/url?sa=i&amp;source=images&amp;cd=&amp;cad=rja&amp;uact=8&amp;ved=2ahUKEwiWzbTewpvbAhXBwBQKHVt7BOoQjRx6BAgBEAU&amp;url=https://fr.wikipedia.org/wiki/Fichier:CEA_logotype2012.png&amp;psig=AOvVaw3Uo5NrNsk1nis3SUkSuYNv&amp;ust=1527154165528037" TargetMode="External"/><Relationship Id="rId10" Type="http://schemas.openxmlformats.org/officeDocument/2006/relationships/image" Target="../media/image35.jpeg"/><Relationship Id="rId19" Type="http://schemas.openxmlformats.org/officeDocument/2006/relationships/hyperlink" Target="https://www.google.fr/url?sa=i&amp;source=images&amp;cd=&amp;cad=rja&amp;uact=8&amp;ved=2ahUKEwjkgM7Ow5vbAhVH1RQKHQErCBgQjRx6BAgBEAU&amp;url=https://fr.wikipedia.org/wiki/Fichier:Cyceron.png&amp;psig=AOvVaw3woFVQQfCQopJ9kQ_25Usm&amp;ust=1527154398515275" TargetMode="External"/><Relationship Id="rId4" Type="http://schemas.openxmlformats.org/officeDocument/2006/relationships/image" Target="../media/image32.png"/><Relationship Id="rId9" Type="http://schemas.openxmlformats.org/officeDocument/2006/relationships/hyperlink" Target="https://www.google.fr/url?sa=i&amp;source=images&amp;cd=&amp;cad=rja&amp;uact=8&amp;ved=2ahUKEwi_3PPzwZvbAhXEtRQKHRt5BcYQjRx6BAgBEAU&amp;url=https://www.ensicaen.fr/lecole/presse/nouveau_logo_ensicaen_2017/&amp;psig=AOvVaw05GxkX-sSgX14xgFyrti7e&amp;ust=1527153942947778" TargetMode="External"/><Relationship Id="rId14" Type="http://schemas.openxmlformats.org/officeDocument/2006/relationships/image" Target="../media/image37.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hyperlink" Target="https://www.google.fr/url?sa=i&amp;source=images&amp;cd=&amp;cad=rja&amp;uact=8&amp;ved=2ahUKEwisgIXBwZvbAhXE1xQKHdymBK8QjRx6BAgBEAU&amp;url=https://www.normandie.fr/logo-et-charte&amp;psig=AOvVaw1DcusN6krByVXYOrZYFeBS&amp;ust=1527153836288393"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dirty="0"/>
              <a:t>The C400: the ARCHADE</a:t>
            </a:r>
            <a:br>
              <a:rPr lang="fr-FR" dirty="0"/>
            </a:br>
            <a:r>
              <a:rPr lang="fr-FR" dirty="0"/>
              <a:t>multi-ions cyclotron</a:t>
            </a:r>
          </a:p>
        </p:txBody>
      </p:sp>
      <p:sp>
        <p:nvSpPr>
          <p:cNvPr id="3" name="Sous-titre 2"/>
          <p:cNvSpPr>
            <a:spLocks noGrp="1"/>
          </p:cNvSpPr>
          <p:nvPr>
            <p:ph type="subTitle" idx="1"/>
          </p:nvPr>
        </p:nvSpPr>
        <p:spPr/>
        <p:txBody>
          <a:bodyPr/>
          <a:lstStyle/>
          <a:p>
            <a:r>
              <a:rPr lang="fr-FR" dirty="0"/>
              <a:t>Jacques BALOSSO</a:t>
            </a:r>
          </a:p>
          <a:p>
            <a:r>
              <a:rPr lang="fr-FR" dirty="0"/>
              <a:t>CFB at Caen and UGA at Grenoble</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72051" cy="1189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5769489"/>
            <a:ext cx="2487613"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1" descr="Résultat de recherche d'images pour &quot;logo Région Normandie&quot;">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14346" y="5589240"/>
            <a:ext cx="1178133" cy="1114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52172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9004" y="5367745"/>
            <a:ext cx="8229600" cy="1143000"/>
          </a:xfrm>
        </p:spPr>
        <p:txBody>
          <a:bodyPr>
            <a:normAutofit/>
          </a:bodyPr>
          <a:lstStyle/>
          <a:p>
            <a:r>
              <a:rPr lang="en-US" sz="2800" b="1" dirty="0"/>
              <a:t>Practical organization</a:t>
            </a:r>
          </a:p>
        </p:txBody>
      </p:sp>
      <p:sp>
        <p:nvSpPr>
          <p:cNvPr id="6" name="Espace réservé du numéro de diapositive 5"/>
          <p:cNvSpPr>
            <a:spLocks noGrp="1"/>
          </p:cNvSpPr>
          <p:nvPr>
            <p:ph type="sldNum" sz="quarter" idx="12"/>
          </p:nvPr>
        </p:nvSpPr>
        <p:spPr/>
        <p:txBody>
          <a:bodyPr/>
          <a:lstStyle/>
          <a:p>
            <a:pPr>
              <a:defRPr/>
            </a:pPr>
            <a:fld id="{2C9185B1-17F0-4E51-81F1-40BBBA8CD8A6}" type="slidenum">
              <a:rPr lang="fr-FR" smtClean="0"/>
              <a:pPr>
                <a:defRPr/>
              </a:pPr>
              <a:t>10</a:t>
            </a:fld>
            <a:endParaRPr lang="fr-FR" dirty="0"/>
          </a:p>
        </p:txBody>
      </p:sp>
      <p:pic>
        <p:nvPicPr>
          <p:cNvPr id="7" name="Imag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1556692"/>
            <a:ext cx="8892600" cy="3600500"/>
          </a:xfrm>
          <a:prstGeom prst="rect">
            <a:avLst/>
          </a:prstGeom>
          <a:noFill/>
        </p:spPr>
      </p:pic>
      <p:pic>
        <p:nvPicPr>
          <p:cNvPr id="8" name="Picture 11" descr="Résultat de recherche d'images pour &quot;logo Région Normandie&quot;">
            <a:hlinkClick r:id="rId4"/>
            <a:extLst>
              <a:ext uri="{FF2B5EF4-FFF2-40B4-BE49-F238E27FC236}">
                <a16:creationId xmlns:a16="http://schemas.microsoft.com/office/drawing/2014/main" id="{0A69C48C-E7B8-4EDE-B64C-86DD48F937B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
        <p:nvSpPr>
          <p:cNvPr id="9" name="Titre 1">
            <a:extLst>
              <a:ext uri="{FF2B5EF4-FFF2-40B4-BE49-F238E27FC236}">
                <a16:creationId xmlns:a16="http://schemas.microsoft.com/office/drawing/2014/main" id="{8FEC90F4-999D-4B10-8904-7859131394AF}"/>
              </a:ext>
            </a:extLst>
          </p:cNvPr>
          <p:cNvSpPr txBox="1">
            <a:spLocks/>
          </p:cNvSpPr>
          <p:nvPr/>
        </p:nvSpPr>
        <p:spPr>
          <a:xfrm>
            <a:off x="232749" y="204379"/>
            <a:ext cx="8507413" cy="1496429"/>
          </a:xfrm>
          <a:prstGeom prst="rect">
            <a:avLst/>
          </a:prstGeom>
        </p:spPr>
        <p:txBody>
          <a:bodyP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The ARCHADE project in Caen</a:t>
            </a:r>
          </a:p>
          <a:p>
            <a:r>
              <a:rPr lang="en-US" sz="3400" dirty="0"/>
              <a:t>Organization with a Proposal advisory committee</a:t>
            </a:r>
          </a:p>
        </p:txBody>
      </p:sp>
    </p:spTree>
    <p:extLst>
      <p:ext uri="{BB962C8B-B14F-4D97-AF65-F5344CB8AC3E}">
        <p14:creationId xmlns:p14="http://schemas.microsoft.com/office/powerpoint/2010/main" val="1725250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9472"/>
            <a:ext cx="8424936" cy="1143000"/>
          </a:xfrm>
        </p:spPr>
        <p:txBody>
          <a:bodyPr>
            <a:noAutofit/>
          </a:bodyPr>
          <a:lstStyle/>
          <a:p>
            <a:r>
              <a:rPr lang="en-US" sz="3600" dirty="0"/>
              <a:t>The ARCHADE project in Caen :</a:t>
            </a:r>
            <a:br>
              <a:rPr lang="en-US" sz="3600" dirty="0"/>
            </a:br>
            <a:r>
              <a:rPr lang="en-US" sz="3600" dirty="0"/>
              <a:t>p</a:t>
            </a:r>
            <a:r>
              <a:rPr lang="en-GB" sz="3600" dirty="0" err="1"/>
              <a:t>osition</a:t>
            </a:r>
            <a:r>
              <a:rPr lang="en-GB" sz="3600" dirty="0"/>
              <a:t> in France …</a:t>
            </a:r>
          </a:p>
        </p:txBody>
      </p:sp>
      <p:pic>
        <p:nvPicPr>
          <p:cNvPr id="4" name="Image 3"/>
          <p:cNvPicPr/>
          <p:nvPr/>
        </p:nvPicPr>
        <p:blipFill rotWithShape="1">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b="7939"/>
          <a:stretch/>
        </p:blipFill>
        <p:spPr>
          <a:xfrm>
            <a:off x="323528" y="1196752"/>
            <a:ext cx="4875609" cy="4608512"/>
          </a:xfrm>
          <a:prstGeom prst="rect">
            <a:avLst/>
          </a:prstGeom>
        </p:spPr>
      </p:pic>
      <p:pic>
        <p:nvPicPr>
          <p:cNvPr id="5" name="Image 4"/>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tretch>
            <a:fillRect/>
          </a:stretch>
        </p:blipFill>
        <p:spPr>
          <a:xfrm>
            <a:off x="5004048" y="1371781"/>
            <a:ext cx="3945771" cy="3780420"/>
          </a:xfrm>
          <a:prstGeom prst="rect">
            <a:avLst/>
          </a:prstGeom>
        </p:spPr>
      </p:pic>
      <p:pic>
        <p:nvPicPr>
          <p:cNvPr id="6" name="Imag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871937" y="5085095"/>
            <a:ext cx="2209992" cy="998307"/>
          </a:xfrm>
          <a:prstGeom prst="rect">
            <a:avLst/>
          </a:prstGeom>
        </p:spPr>
      </p:pic>
      <p:sp>
        <p:nvSpPr>
          <p:cNvPr id="7" name="ZoneTexte 6"/>
          <p:cNvSpPr txBox="1"/>
          <p:nvPr/>
        </p:nvSpPr>
        <p:spPr>
          <a:xfrm>
            <a:off x="1619672" y="6237312"/>
            <a:ext cx="5832648" cy="369332"/>
          </a:xfrm>
          <a:prstGeom prst="rect">
            <a:avLst/>
          </a:prstGeom>
          <a:noFill/>
        </p:spPr>
        <p:txBody>
          <a:bodyPr wrap="square" rtlCol="0">
            <a:spAutoFit/>
          </a:bodyPr>
          <a:lstStyle/>
          <a:p>
            <a:pPr algn="ctr"/>
            <a:r>
              <a:rPr lang="en-GB" b="1" dirty="0"/>
              <a:t>… coming soon: RADIOTRANSNET</a:t>
            </a:r>
          </a:p>
        </p:txBody>
      </p:sp>
      <p:sp>
        <p:nvSpPr>
          <p:cNvPr id="3" name="Espace réservé du numéro de diapositive 2">
            <a:extLst>
              <a:ext uri="{FF2B5EF4-FFF2-40B4-BE49-F238E27FC236}">
                <a16:creationId xmlns:a16="http://schemas.microsoft.com/office/drawing/2014/main" id="{94D47F89-126C-4AA9-A82B-2EB755650765}"/>
              </a:ext>
            </a:extLst>
          </p:cNvPr>
          <p:cNvSpPr>
            <a:spLocks noGrp="1"/>
          </p:cNvSpPr>
          <p:nvPr>
            <p:ph type="sldNum" sz="quarter" idx="12"/>
          </p:nvPr>
        </p:nvSpPr>
        <p:spPr/>
        <p:txBody>
          <a:bodyPr/>
          <a:lstStyle/>
          <a:p>
            <a:fld id="{43BEC009-1B59-4EA6-AD34-5D199FC8FD3C}" type="slidenum">
              <a:rPr lang="fr-FR" smtClean="0"/>
              <a:t>11</a:t>
            </a:fld>
            <a:endParaRPr lang="fr-FR"/>
          </a:p>
        </p:txBody>
      </p:sp>
    </p:spTree>
    <p:extLst>
      <p:ext uri="{BB962C8B-B14F-4D97-AF65-F5344CB8AC3E}">
        <p14:creationId xmlns:p14="http://schemas.microsoft.com/office/powerpoint/2010/main" val="715094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age 16"/>
          <p:cNvPicPr/>
          <p:nvPr/>
        </p:nvPicPr>
        <p:blipFill>
          <a:blip r:embed="rId3" cstate="print">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4365384" y="1916832"/>
            <a:ext cx="4599104" cy="4502442"/>
          </a:xfrm>
          <a:prstGeom prst="rect">
            <a:avLst/>
          </a:prstGeom>
        </p:spPr>
      </p:pic>
      <p:sp>
        <p:nvSpPr>
          <p:cNvPr id="2" name="Titre 1">
            <a:extLst>
              <a:ext uri="{FF2B5EF4-FFF2-40B4-BE49-F238E27FC236}">
                <a16:creationId xmlns:a16="http://schemas.microsoft.com/office/drawing/2014/main" id="{54F6EB00-D481-42D7-8149-2EC35B2264A6}"/>
              </a:ext>
            </a:extLst>
          </p:cNvPr>
          <p:cNvSpPr>
            <a:spLocks noGrp="1"/>
          </p:cNvSpPr>
          <p:nvPr>
            <p:ph type="title"/>
          </p:nvPr>
        </p:nvSpPr>
        <p:spPr>
          <a:xfrm>
            <a:off x="0" y="72008"/>
            <a:ext cx="9144000" cy="1124744"/>
          </a:xfrm>
        </p:spPr>
        <p:txBody>
          <a:bodyPr>
            <a:normAutofit fontScale="90000"/>
          </a:bodyPr>
          <a:lstStyle/>
          <a:p>
            <a:r>
              <a:rPr lang="en-GB" dirty="0"/>
              <a:t>An exact correspondence of ARCHADE </a:t>
            </a:r>
            <a:r>
              <a:rPr lang="en-GB" u="sng" dirty="0"/>
              <a:t>scientific program </a:t>
            </a:r>
            <a:r>
              <a:rPr lang="en-GB" dirty="0"/>
              <a:t>and </a:t>
            </a:r>
            <a:r>
              <a:rPr lang="en-GB" i="1" dirty="0" err="1"/>
              <a:t>FrHA</a:t>
            </a:r>
            <a:r>
              <a:rPr lang="en-GB" dirty="0"/>
              <a:t> project</a:t>
            </a:r>
            <a:endParaRPr lang="en-GB" b="1" dirty="0"/>
          </a:p>
        </p:txBody>
      </p:sp>
      <p:cxnSp>
        <p:nvCxnSpPr>
          <p:cNvPr id="6" name="Connecteur droit avec flèche 5">
            <a:extLst>
              <a:ext uri="{FF2B5EF4-FFF2-40B4-BE49-F238E27FC236}">
                <a16:creationId xmlns:a16="http://schemas.microsoft.com/office/drawing/2014/main" id="{7591C1FA-395F-45EF-87A8-2D47BA14C78B}"/>
              </a:ext>
            </a:extLst>
          </p:cNvPr>
          <p:cNvCxnSpPr>
            <a:cxnSpLocks/>
          </p:cNvCxnSpPr>
          <p:nvPr/>
        </p:nvCxnSpPr>
        <p:spPr>
          <a:xfrm flipV="1">
            <a:off x="2775101" y="2816460"/>
            <a:ext cx="2156939" cy="1"/>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a:extLst>
              <a:ext uri="{FF2B5EF4-FFF2-40B4-BE49-F238E27FC236}">
                <a16:creationId xmlns:a16="http://schemas.microsoft.com/office/drawing/2014/main" id="{7C351450-C952-4B02-B30F-9C1A4F4D0938}"/>
              </a:ext>
            </a:extLst>
          </p:cNvPr>
          <p:cNvCxnSpPr>
            <a:cxnSpLocks/>
          </p:cNvCxnSpPr>
          <p:nvPr/>
        </p:nvCxnSpPr>
        <p:spPr>
          <a:xfrm flipV="1">
            <a:off x="2987824" y="3563415"/>
            <a:ext cx="3888432" cy="47898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4247FE7C-F5FC-4805-B5AC-23C37A8EE03E}"/>
              </a:ext>
            </a:extLst>
          </p:cNvPr>
          <p:cNvCxnSpPr>
            <a:cxnSpLocks/>
          </p:cNvCxnSpPr>
          <p:nvPr/>
        </p:nvCxnSpPr>
        <p:spPr>
          <a:xfrm>
            <a:off x="2781634" y="4941168"/>
            <a:ext cx="2528455" cy="522765"/>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89002F0B-D691-4725-B53C-E49E5DAF83DE}"/>
              </a:ext>
            </a:extLst>
          </p:cNvPr>
          <p:cNvCxnSpPr>
            <a:cxnSpLocks/>
          </p:cNvCxnSpPr>
          <p:nvPr/>
        </p:nvCxnSpPr>
        <p:spPr>
          <a:xfrm flipV="1">
            <a:off x="2943015" y="5877272"/>
            <a:ext cx="4437297" cy="172548"/>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pic>
        <p:nvPicPr>
          <p:cNvPr id="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6176" y="1196752"/>
            <a:ext cx="1718415" cy="82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Objet 11"/>
          <p:cNvGraphicFramePr>
            <a:graphicFrameLocks noChangeAspect="1"/>
          </p:cNvGraphicFramePr>
          <p:nvPr>
            <p:extLst/>
          </p:nvPr>
        </p:nvGraphicFramePr>
        <p:xfrm>
          <a:off x="1043608" y="1233449"/>
          <a:ext cx="1473536" cy="627206"/>
        </p:xfrm>
        <a:graphic>
          <a:graphicData uri="http://schemas.openxmlformats.org/presentationml/2006/ole">
            <mc:AlternateContent xmlns:mc="http://schemas.openxmlformats.org/markup-compatibility/2006">
              <mc:Choice xmlns:v="urn:schemas-microsoft-com:vml" Requires="v">
                <p:oleObj spid="_x0000_s1031" name="Image bitmap" r:id="rId6" imgW="2381582" imgH="933580" progId="PBrush">
                  <p:embed/>
                </p:oleObj>
              </mc:Choice>
              <mc:Fallback>
                <p:oleObj name="Image bitmap" r:id="rId6" imgW="2381582" imgH="933580" progId="PBrush">
                  <p:embed/>
                  <p:pic>
                    <p:nvPicPr>
                      <p:cNvPr id="12" name="Obje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3608" y="1233449"/>
                        <a:ext cx="1473536" cy="627206"/>
                      </a:xfrm>
                      <a:prstGeom prst="rect">
                        <a:avLst/>
                      </a:prstGeom>
                      <a:noFill/>
                      <a:ln>
                        <a:noFill/>
                      </a:ln>
                    </p:spPr>
                  </p:pic>
                </p:oleObj>
              </mc:Fallback>
            </mc:AlternateContent>
          </a:graphicData>
        </a:graphic>
      </p:graphicFrame>
      <p:sp>
        <p:nvSpPr>
          <p:cNvPr id="13" name="Espace réservé du contenu 2"/>
          <p:cNvSpPr txBox="1">
            <a:spLocks/>
          </p:cNvSpPr>
          <p:nvPr/>
        </p:nvSpPr>
        <p:spPr>
          <a:xfrm>
            <a:off x="358908" y="2112919"/>
            <a:ext cx="2952328" cy="4306355"/>
          </a:xfrm>
          <a:prstGeom prst="rect">
            <a:avLst/>
          </a:prstGeom>
          <a:ln w="25400">
            <a:solidFill>
              <a:srgbClr val="009900"/>
            </a:solidFill>
          </a:ln>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US" sz="2800" dirty="0"/>
          </a:p>
          <a:p>
            <a:r>
              <a:rPr lang="en-US" sz="2800" b="1" dirty="0"/>
              <a:t>WP1</a:t>
            </a:r>
            <a:r>
              <a:rPr lang="en-US" sz="2800" dirty="0"/>
              <a:t>: Clinical research in hadrontherapy</a:t>
            </a:r>
            <a:endParaRPr lang="fr-FR" sz="2800" dirty="0"/>
          </a:p>
          <a:p>
            <a:r>
              <a:rPr lang="en-US" sz="2800" b="1" dirty="0"/>
              <a:t>WP2</a:t>
            </a:r>
            <a:r>
              <a:rPr lang="en-US" sz="2800" dirty="0"/>
              <a:t>: Basic physicochemical data for hadrontherapy</a:t>
            </a:r>
            <a:endParaRPr lang="fr-FR" sz="2800" dirty="0"/>
          </a:p>
          <a:p>
            <a:r>
              <a:rPr lang="en-US" sz="2800" b="1" dirty="0"/>
              <a:t>WP3</a:t>
            </a:r>
            <a:r>
              <a:rPr lang="en-US" sz="2800" dirty="0"/>
              <a:t>: Radiobiology data for hadrontherapy</a:t>
            </a:r>
            <a:endParaRPr lang="fr-FR" sz="2800" dirty="0"/>
          </a:p>
          <a:p>
            <a:r>
              <a:rPr lang="en-US" sz="2800" b="1" dirty="0"/>
              <a:t>WP4</a:t>
            </a:r>
            <a:r>
              <a:rPr lang="en-US" sz="2800" dirty="0"/>
              <a:t>: Operational developments for improving the quality of treatments</a:t>
            </a:r>
          </a:p>
        </p:txBody>
      </p:sp>
      <p:sp>
        <p:nvSpPr>
          <p:cNvPr id="3" name="Espace réservé du numéro de diapositive 2">
            <a:extLst>
              <a:ext uri="{FF2B5EF4-FFF2-40B4-BE49-F238E27FC236}">
                <a16:creationId xmlns:a16="http://schemas.microsoft.com/office/drawing/2014/main" id="{F185F722-B4E6-4860-AB0E-9CED76C4AAC1}"/>
              </a:ext>
            </a:extLst>
          </p:cNvPr>
          <p:cNvSpPr>
            <a:spLocks noGrp="1"/>
          </p:cNvSpPr>
          <p:nvPr>
            <p:ph type="sldNum" sz="quarter" idx="12"/>
          </p:nvPr>
        </p:nvSpPr>
        <p:spPr/>
        <p:txBody>
          <a:bodyPr/>
          <a:lstStyle/>
          <a:p>
            <a:fld id="{43BEC009-1B59-4EA6-AD34-5D199FC8FD3C}" type="slidenum">
              <a:rPr lang="fr-FR" smtClean="0"/>
              <a:t>12</a:t>
            </a:fld>
            <a:endParaRPr lang="fr-FR"/>
          </a:p>
        </p:txBody>
      </p:sp>
    </p:spTree>
    <p:extLst>
      <p:ext uri="{BB962C8B-B14F-4D97-AF65-F5344CB8AC3E}">
        <p14:creationId xmlns:p14="http://schemas.microsoft.com/office/powerpoint/2010/main" val="26181542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19472"/>
            <a:ext cx="8424936" cy="1143000"/>
          </a:xfrm>
        </p:spPr>
        <p:txBody>
          <a:bodyPr>
            <a:noAutofit/>
          </a:bodyPr>
          <a:lstStyle/>
          <a:p>
            <a:r>
              <a:rPr lang="en-GB" sz="3600" dirty="0"/>
              <a:t>The CYCLHAD </a:t>
            </a:r>
            <a:r>
              <a:rPr lang="en-GB" sz="2000" b="1" dirty="0"/>
              <a:t>SAS</a:t>
            </a:r>
            <a:r>
              <a:rPr lang="en-GB" sz="3600" dirty="0"/>
              <a:t> in Caen</a:t>
            </a:r>
            <a:br>
              <a:rPr lang="en-GB" sz="3600" dirty="0"/>
            </a:br>
            <a:r>
              <a:rPr lang="en-GB" sz="3600" dirty="0"/>
              <a:t>building completed in 2017</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133" y="1162472"/>
            <a:ext cx="8899733"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a:extLst>
              <a:ext uri="{FF2B5EF4-FFF2-40B4-BE49-F238E27FC236}">
                <a16:creationId xmlns:a16="http://schemas.microsoft.com/office/drawing/2014/main" id="{443296E0-9A2E-4C8D-AEC6-5B64C84A6AAE}"/>
              </a:ext>
            </a:extLst>
          </p:cNvPr>
          <p:cNvSpPr>
            <a:spLocks noGrp="1"/>
          </p:cNvSpPr>
          <p:nvPr>
            <p:ph type="sldNum" sz="quarter" idx="12"/>
          </p:nvPr>
        </p:nvSpPr>
        <p:spPr>
          <a:xfrm>
            <a:off x="6553200" y="6453336"/>
            <a:ext cx="2133600" cy="365125"/>
          </a:xfrm>
        </p:spPr>
        <p:txBody>
          <a:bodyPr/>
          <a:lstStyle/>
          <a:p>
            <a:fld id="{43BEC009-1B59-4EA6-AD34-5D199FC8FD3C}" type="slidenum">
              <a:rPr lang="fr-FR" smtClean="0"/>
              <a:t>13</a:t>
            </a:fld>
            <a:endParaRPr lang="fr-FR" dirty="0"/>
          </a:p>
        </p:txBody>
      </p:sp>
    </p:spTree>
    <p:extLst>
      <p:ext uri="{BB962C8B-B14F-4D97-AF65-F5344CB8AC3E}">
        <p14:creationId xmlns:p14="http://schemas.microsoft.com/office/powerpoint/2010/main" val="3449290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bwMode="auto">
          <a:xfrm>
            <a:off x="179512" y="1340768"/>
            <a:ext cx="8784975" cy="5472608"/>
          </a:xfrm>
          <a:prstGeom prst="rect">
            <a:avLst/>
          </a:prstGeom>
          <a:noFill/>
          <a:ln w="9525">
            <a:noFill/>
            <a:miter lim="800000"/>
            <a:headEnd/>
            <a:tailEnd/>
          </a:ln>
        </p:spPr>
      </p:pic>
      <p:sp>
        <p:nvSpPr>
          <p:cNvPr id="3" name="Ellipse 2"/>
          <p:cNvSpPr/>
          <p:nvPr/>
        </p:nvSpPr>
        <p:spPr>
          <a:xfrm>
            <a:off x="251520" y="1916832"/>
            <a:ext cx="576064" cy="576064"/>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dirty="0"/>
              <a:t>1</a:t>
            </a:r>
          </a:p>
        </p:txBody>
      </p:sp>
      <p:sp>
        <p:nvSpPr>
          <p:cNvPr id="6" name="Ellipse 5"/>
          <p:cNvSpPr/>
          <p:nvPr/>
        </p:nvSpPr>
        <p:spPr>
          <a:xfrm>
            <a:off x="251520" y="4293096"/>
            <a:ext cx="576064" cy="576064"/>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000" dirty="0"/>
              <a:t>2</a:t>
            </a:r>
          </a:p>
        </p:txBody>
      </p:sp>
      <p:sp>
        <p:nvSpPr>
          <p:cNvPr id="5" name="Espace réservé du numéro de diapositive 4">
            <a:extLst>
              <a:ext uri="{FF2B5EF4-FFF2-40B4-BE49-F238E27FC236}">
                <a16:creationId xmlns:a16="http://schemas.microsoft.com/office/drawing/2014/main" id="{F2F40F56-5DA5-40C7-853C-E706D777B51F}"/>
              </a:ext>
            </a:extLst>
          </p:cNvPr>
          <p:cNvSpPr>
            <a:spLocks noGrp="1"/>
          </p:cNvSpPr>
          <p:nvPr>
            <p:ph type="sldNum" sz="quarter" idx="12"/>
          </p:nvPr>
        </p:nvSpPr>
        <p:spPr/>
        <p:txBody>
          <a:bodyPr/>
          <a:lstStyle/>
          <a:p>
            <a:fld id="{43BEC009-1B59-4EA6-AD34-5D199FC8FD3C}" type="slidenum">
              <a:rPr lang="fr-FR" smtClean="0"/>
              <a:t>14</a:t>
            </a:fld>
            <a:endParaRPr lang="fr-FR"/>
          </a:p>
        </p:txBody>
      </p:sp>
      <p:sp>
        <p:nvSpPr>
          <p:cNvPr id="9" name="Titre 1">
            <a:extLst>
              <a:ext uri="{FF2B5EF4-FFF2-40B4-BE49-F238E27FC236}">
                <a16:creationId xmlns:a16="http://schemas.microsoft.com/office/drawing/2014/main" id="{19162727-AB79-498C-998E-F19ADD8677AD}"/>
              </a:ext>
            </a:extLst>
          </p:cNvPr>
          <p:cNvSpPr>
            <a:spLocks noGrp="1"/>
          </p:cNvSpPr>
          <p:nvPr>
            <p:ph type="title"/>
          </p:nvPr>
        </p:nvSpPr>
        <p:spPr>
          <a:xfrm>
            <a:off x="467544" y="19472"/>
            <a:ext cx="8424936" cy="1143000"/>
          </a:xfrm>
        </p:spPr>
        <p:txBody>
          <a:bodyPr>
            <a:noAutofit/>
          </a:bodyPr>
          <a:lstStyle/>
          <a:p>
            <a:r>
              <a:rPr lang="en-GB" sz="3600" dirty="0"/>
              <a:t>The CYCLHAD </a:t>
            </a:r>
            <a:r>
              <a:rPr lang="en-GB" sz="2000" b="1" dirty="0"/>
              <a:t>SAS</a:t>
            </a:r>
            <a:r>
              <a:rPr lang="en-GB" sz="3600" dirty="0"/>
              <a:t> in Caen</a:t>
            </a:r>
            <a:br>
              <a:rPr lang="en-GB" sz="3600" dirty="0"/>
            </a:br>
            <a:r>
              <a:rPr lang="en-GB" sz="3600" dirty="0"/>
              <a:t>the treatment and experimental rooms</a:t>
            </a:r>
          </a:p>
        </p:txBody>
      </p:sp>
    </p:spTree>
    <p:extLst>
      <p:ext uri="{BB962C8B-B14F-4D97-AF65-F5344CB8AC3E}">
        <p14:creationId xmlns:p14="http://schemas.microsoft.com/office/powerpoint/2010/main" val="962567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Plan Labo CYCLHADcouleur.bmp"/>
          <p:cNvPicPr>
            <a:picLocks noChangeAspect="1"/>
          </p:cNvPicPr>
          <p:nvPr/>
        </p:nvPicPr>
        <p:blipFill>
          <a:blip r:embed="rId2" cstate="print"/>
          <a:stretch>
            <a:fillRect/>
          </a:stretch>
        </p:blipFill>
        <p:spPr>
          <a:xfrm>
            <a:off x="107504" y="1124744"/>
            <a:ext cx="8964488" cy="3799644"/>
          </a:xfrm>
          <a:prstGeom prst="rect">
            <a:avLst/>
          </a:prstGeom>
        </p:spPr>
      </p:pic>
      <p:sp>
        <p:nvSpPr>
          <p:cNvPr id="3" name="Rectangle 2"/>
          <p:cNvSpPr/>
          <p:nvPr/>
        </p:nvSpPr>
        <p:spPr>
          <a:xfrm>
            <a:off x="251520" y="5589240"/>
            <a:ext cx="8712968" cy="646331"/>
          </a:xfrm>
          <a:prstGeom prst="rect">
            <a:avLst/>
          </a:prstGeom>
        </p:spPr>
        <p:txBody>
          <a:bodyPr wrap="square">
            <a:spAutoFit/>
          </a:bodyPr>
          <a:lstStyle/>
          <a:p>
            <a:pPr algn="ctr"/>
            <a:r>
              <a:rPr lang="en-US" dirty="0"/>
              <a:t>At the 2</a:t>
            </a:r>
            <a:r>
              <a:rPr lang="en-US" baseline="30000" dirty="0"/>
              <a:t>nd</a:t>
            </a:r>
            <a:r>
              <a:rPr lang="en-US" dirty="0"/>
              <a:t> floor, 28 rooms devoted to science (researcher offices, laboratories, animal house, and logistic spaces) totalizing about 500 m ²</a:t>
            </a:r>
            <a:endParaRPr lang="fr-FR" dirty="0"/>
          </a:p>
        </p:txBody>
      </p:sp>
      <p:sp>
        <p:nvSpPr>
          <p:cNvPr id="4" name="Espace réservé du numéro de diapositive 3">
            <a:extLst>
              <a:ext uri="{FF2B5EF4-FFF2-40B4-BE49-F238E27FC236}">
                <a16:creationId xmlns:a16="http://schemas.microsoft.com/office/drawing/2014/main" id="{94F3CD91-54A4-4932-B859-DEB3336DA840}"/>
              </a:ext>
            </a:extLst>
          </p:cNvPr>
          <p:cNvSpPr>
            <a:spLocks noGrp="1"/>
          </p:cNvSpPr>
          <p:nvPr>
            <p:ph type="sldNum" sz="quarter" idx="12"/>
          </p:nvPr>
        </p:nvSpPr>
        <p:spPr/>
        <p:txBody>
          <a:bodyPr/>
          <a:lstStyle/>
          <a:p>
            <a:fld id="{43BEC009-1B59-4EA6-AD34-5D199FC8FD3C}" type="slidenum">
              <a:rPr lang="fr-FR" smtClean="0"/>
              <a:t>15</a:t>
            </a:fld>
            <a:endParaRPr lang="fr-FR" dirty="0"/>
          </a:p>
        </p:txBody>
      </p:sp>
      <p:sp>
        <p:nvSpPr>
          <p:cNvPr id="8" name="Titre 1">
            <a:extLst>
              <a:ext uri="{FF2B5EF4-FFF2-40B4-BE49-F238E27FC236}">
                <a16:creationId xmlns:a16="http://schemas.microsoft.com/office/drawing/2014/main" id="{4B253194-9199-4379-BE67-80C2162F4886}"/>
              </a:ext>
            </a:extLst>
          </p:cNvPr>
          <p:cNvSpPr>
            <a:spLocks noGrp="1"/>
          </p:cNvSpPr>
          <p:nvPr>
            <p:ph type="title"/>
          </p:nvPr>
        </p:nvSpPr>
        <p:spPr>
          <a:xfrm>
            <a:off x="467544" y="19472"/>
            <a:ext cx="8424936" cy="1143000"/>
          </a:xfrm>
        </p:spPr>
        <p:txBody>
          <a:bodyPr>
            <a:noAutofit/>
          </a:bodyPr>
          <a:lstStyle/>
          <a:p>
            <a:r>
              <a:rPr lang="en-GB" sz="3600" dirty="0"/>
              <a:t>The CYCLHAD </a:t>
            </a:r>
            <a:r>
              <a:rPr lang="en-GB" sz="2000" b="1" dirty="0"/>
              <a:t>SAS</a:t>
            </a:r>
            <a:r>
              <a:rPr lang="en-GB" sz="3600" dirty="0"/>
              <a:t> in Caen</a:t>
            </a:r>
            <a:br>
              <a:rPr lang="en-GB" sz="3600" dirty="0"/>
            </a:br>
            <a:r>
              <a:rPr lang="en-GB" sz="3600" dirty="0"/>
              <a:t>the surfaces for laboratories </a:t>
            </a:r>
          </a:p>
        </p:txBody>
      </p:sp>
    </p:spTree>
    <p:extLst>
      <p:ext uri="{BB962C8B-B14F-4D97-AF65-F5344CB8AC3E}">
        <p14:creationId xmlns:p14="http://schemas.microsoft.com/office/powerpoint/2010/main" val="26281700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EB44ED4F-E87B-4437-9440-FA6F28BC7839}"/>
              </a:ext>
            </a:extLst>
          </p:cNvPr>
          <p:cNvSpPr>
            <a:spLocks noGrp="1"/>
          </p:cNvSpPr>
          <p:nvPr>
            <p:ph type="sldNum" sz="quarter" idx="12"/>
          </p:nvPr>
        </p:nvSpPr>
        <p:spPr/>
        <p:txBody>
          <a:bodyPr/>
          <a:lstStyle/>
          <a:p>
            <a:fld id="{43BEC009-1B59-4EA6-AD34-5D199FC8FD3C}" type="slidenum">
              <a:rPr lang="fr-FR" smtClean="0"/>
              <a:t>16</a:t>
            </a:fld>
            <a:endParaRPr lang="fr-FR"/>
          </a:p>
        </p:txBody>
      </p:sp>
      <p:pic>
        <p:nvPicPr>
          <p:cNvPr id="9" name="Image 8">
            <a:extLst>
              <a:ext uri="{FF2B5EF4-FFF2-40B4-BE49-F238E27FC236}">
                <a16:creationId xmlns:a16="http://schemas.microsoft.com/office/drawing/2014/main" id="{ECF6E869-0E66-43EF-995B-68F9803EB3E2}"/>
              </a:ext>
            </a:extLst>
          </p:cNvPr>
          <p:cNvPicPr>
            <a:picLocks noChangeAspect="1"/>
          </p:cNvPicPr>
          <p:nvPr/>
        </p:nvPicPr>
        <p:blipFill>
          <a:blip r:embed="rId3"/>
          <a:stretch>
            <a:fillRect/>
          </a:stretch>
        </p:blipFill>
        <p:spPr>
          <a:xfrm>
            <a:off x="183523" y="1313202"/>
            <a:ext cx="4228833" cy="3156798"/>
          </a:xfrm>
          <a:prstGeom prst="rect">
            <a:avLst/>
          </a:prstGeom>
        </p:spPr>
      </p:pic>
      <p:pic>
        <p:nvPicPr>
          <p:cNvPr id="10" name="Image 9">
            <a:extLst>
              <a:ext uri="{FF2B5EF4-FFF2-40B4-BE49-F238E27FC236}">
                <a16:creationId xmlns:a16="http://schemas.microsoft.com/office/drawing/2014/main" id="{B07A1BC2-3E99-43E8-B4E8-80A0C9DAB5E3}"/>
              </a:ext>
            </a:extLst>
          </p:cNvPr>
          <p:cNvPicPr>
            <a:picLocks noChangeAspect="1"/>
          </p:cNvPicPr>
          <p:nvPr/>
        </p:nvPicPr>
        <p:blipFill>
          <a:blip r:embed="rId4"/>
          <a:stretch>
            <a:fillRect/>
          </a:stretch>
        </p:blipFill>
        <p:spPr>
          <a:xfrm>
            <a:off x="3866912" y="3051490"/>
            <a:ext cx="5018215" cy="3329838"/>
          </a:xfrm>
          <a:prstGeom prst="rect">
            <a:avLst/>
          </a:prstGeom>
        </p:spPr>
      </p:pic>
      <p:sp>
        <p:nvSpPr>
          <p:cNvPr id="13" name="Titre 1">
            <a:extLst>
              <a:ext uri="{FF2B5EF4-FFF2-40B4-BE49-F238E27FC236}">
                <a16:creationId xmlns:a16="http://schemas.microsoft.com/office/drawing/2014/main" id="{BA11F40F-0FE0-4C6D-9692-1F22C2D12DF3}"/>
              </a:ext>
            </a:extLst>
          </p:cNvPr>
          <p:cNvSpPr>
            <a:spLocks noGrp="1"/>
          </p:cNvSpPr>
          <p:nvPr>
            <p:ph type="title"/>
          </p:nvPr>
        </p:nvSpPr>
        <p:spPr>
          <a:xfrm>
            <a:off x="467544" y="19472"/>
            <a:ext cx="8424936" cy="1143000"/>
          </a:xfrm>
        </p:spPr>
        <p:txBody>
          <a:bodyPr>
            <a:noAutofit/>
          </a:bodyPr>
          <a:lstStyle/>
          <a:p>
            <a:r>
              <a:rPr lang="en-GB" sz="3600" dirty="0"/>
              <a:t>The CYCLHAD </a:t>
            </a:r>
            <a:r>
              <a:rPr lang="en-GB" sz="2000" b="1" dirty="0"/>
              <a:t>SAS</a:t>
            </a:r>
            <a:r>
              <a:rPr lang="en-GB" sz="3600" dirty="0"/>
              <a:t> in Caen</a:t>
            </a:r>
            <a:br>
              <a:rPr lang="en-GB" sz="3600" dirty="0"/>
            </a:br>
            <a:r>
              <a:rPr lang="en-GB" sz="2800" dirty="0"/>
              <a:t>the installation of the </a:t>
            </a:r>
            <a:r>
              <a:rPr lang="en-GB" sz="2800" dirty="0" err="1"/>
              <a:t>Proteus®One</a:t>
            </a:r>
            <a:r>
              <a:rPr lang="en-GB" sz="2800" dirty="0"/>
              <a:t> in September 2017</a:t>
            </a:r>
          </a:p>
        </p:txBody>
      </p:sp>
      <p:pic>
        <p:nvPicPr>
          <p:cNvPr id="8" name="Picture 11" descr="Résultat de recherche d'images pour &quot;logo Région Normandie&quot;">
            <a:hlinkClick r:id="rId5"/>
            <a:extLst>
              <a:ext uri="{FF2B5EF4-FFF2-40B4-BE49-F238E27FC236}">
                <a16:creationId xmlns:a16="http://schemas.microsoft.com/office/drawing/2014/main" id="{D10A9EC4-7B96-48E4-917E-72FBEABF922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a:extLst>
              <a:ext uri="{FF2B5EF4-FFF2-40B4-BE49-F238E27FC236}">
                <a16:creationId xmlns:a16="http://schemas.microsoft.com/office/drawing/2014/main" id="{5C426171-1E35-479E-9B37-F6D5A24D1C81}"/>
              </a:ext>
            </a:extLst>
          </p:cNvPr>
          <p:cNvPicPr/>
          <p:nvPr/>
        </p:nvPicPr>
        <p:blipFill rotWithShape="1">
          <a:blip r:embed="rId7">
            <a:extLst>
              <a:ext uri="{BEBA8EAE-BF5A-486C-A8C5-ECC9F3942E4B}">
                <a14:imgProps xmlns:a14="http://schemas.microsoft.com/office/drawing/2010/main">
                  <a14:imgLayer r:embed="rId8">
                    <a14:imgEffect>
                      <a14:sharpenSoften amount="25000"/>
                    </a14:imgEffect>
                  </a14:imgLayer>
                </a14:imgProps>
              </a:ext>
            </a:extLst>
          </a:blip>
          <a:srcRect l="38525" t="35526" r="1639" b="5263"/>
          <a:stretch/>
        </p:blipFill>
        <p:spPr bwMode="auto">
          <a:xfrm>
            <a:off x="86003" y="5083332"/>
            <a:ext cx="2772308" cy="1681297"/>
          </a:xfrm>
          <a:prstGeom prst="rect">
            <a:avLst/>
          </a:prstGeom>
          <a:noFill/>
          <a:ln w="9525">
            <a:noFill/>
            <a:miter lim="800000"/>
            <a:headEnd/>
            <a:tailEnd/>
          </a:ln>
        </p:spPr>
      </p:pic>
      <p:cxnSp>
        <p:nvCxnSpPr>
          <p:cNvPr id="15" name="Connecteur droit avec flèche 14">
            <a:extLst>
              <a:ext uri="{FF2B5EF4-FFF2-40B4-BE49-F238E27FC236}">
                <a16:creationId xmlns:a16="http://schemas.microsoft.com/office/drawing/2014/main" id="{24F439CB-3CA2-476C-A1AA-3147B4EFC482}"/>
              </a:ext>
            </a:extLst>
          </p:cNvPr>
          <p:cNvCxnSpPr>
            <a:cxnSpLocks/>
          </p:cNvCxnSpPr>
          <p:nvPr/>
        </p:nvCxnSpPr>
        <p:spPr>
          <a:xfrm flipH="1">
            <a:off x="1979713" y="4869160"/>
            <a:ext cx="72007" cy="508423"/>
          </a:xfrm>
          <a:prstGeom prst="straightConnector1">
            <a:avLst/>
          </a:prstGeom>
          <a:ln w="920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90DCF38B-46CC-4231-BC94-55D32967C5AC}"/>
              </a:ext>
            </a:extLst>
          </p:cNvPr>
          <p:cNvCxnSpPr>
            <a:cxnSpLocks/>
          </p:cNvCxnSpPr>
          <p:nvPr/>
        </p:nvCxnSpPr>
        <p:spPr>
          <a:xfrm flipH="1" flipV="1">
            <a:off x="1979713" y="6019788"/>
            <a:ext cx="387903" cy="203273"/>
          </a:xfrm>
          <a:prstGeom prst="straightConnector1">
            <a:avLst/>
          </a:prstGeom>
          <a:ln w="920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69341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D7A81BC9-F5F3-4A22-A75A-D9FE95EFEFAC}"/>
              </a:ext>
            </a:extLst>
          </p:cNvPr>
          <p:cNvPicPr>
            <a:picLocks noGrp="1" noChangeAspect="1"/>
          </p:cNvPicPr>
          <p:nvPr>
            <p:ph idx="1"/>
          </p:nvPr>
        </p:nvPicPr>
        <p:blipFill>
          <a:blip r:embed="rId2">
            <a:lum bright="20000" contrast="20000"/>
          </a:blip>
          <a:stretch>
            <a:fillRect/>
          </a:stretch>
        </p:blipFill>
        <p:spPr>
          <a:xfrm>
            <a:off x="2987825" y="43112"/>
            <a:ext cx="5112567" cy="6771775"/>
          </a:xfrm>
          <a:prstGeom prst="rect">
            <a:avLst/>
          </a:prstGeom>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A41E0A8F-56C1-4833-B43A-9BC48FC981A9}"/>
              </a:ext>
            </a:extLst>
          </p:cNvPr>
          <p:cNvSpPr>
            <a:spLocks noGrp="1"/>
          </p:cNvSpPr>
          <p:nvPr>
            <p:ph type="sldNum" sz="quarter" idx="12"/>
          </p:nvPr>
        </p:nvSpPr>
        <p:spPr/>
        <p:txBody>
          <a:bodyPr/>
          <a:lstStyle/>
          <a:p>
            <a:fld id="{43BEC009-1B59-4EA6-AD34-5D199FC8FD3C}" type="slidenum">
              <a:rPr lang="fr-FR" smtClean="0"/>
              <a:t>17</a:t>
            </a:fld>
            <a:endParaRPr lang="fr-FR"/>
          </a:p>
        </p:txBody>
      </p:sp>
      <p:pic>
        <p:nvPicPr>
          <p:cNvPr id="8" name="Picture 11" descr="Résultat de recherche d'images pour &quot;logo Région Normandie&quot;">
            <a:hlinkClick r:id="rId4"/>
            <a:extLst>
              <a:ext uri="{FF2B5EF4-FFF2-40B4-BE49-F238E27FC236}">
                <a16:creationId xmlns:a16="http://schemas.microsoft.com/office/drawing/2014/main" id="{EB3FBD94-4663-4CF3-BA64-F53A54A4F52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
        <p:nvSpPr>
          <p:cNvPr id="12" name="Titre 1">
            <a:extLst>
              <a:ext uri="{FF2B5EF4-FFF2-40B4-BE49-F238E27FC236}">
                <a16:creationId xmlns:a16="http://schemas.microsoft.com/office/drawing/2014/main" id="{AE9DACEB-DA92-43F8-AADF-3DF140AF5A46}"/>
              </a:ext>
            </a:extLst>
          </p:cNvPr>
          <p:cNvSpPr>
            <a:spLocks noGrp="1"/>
          </p:cNvSpPr>
          <p:nvPr>
            <p:ph type="title"/>
          </p:nvPr>
        </p:nvSpPr>
        <p:spPr>
          <a:xfrm>
            <a:off x="179513" y="140176"/>
            <a:ext cx="2160240" cy="4224928"/>
          </a:xfrm>
        </p:spPr>
        <p:txBody>
          <a:bodyPr>
            <a:noAutofit/>
          </a:bodyPr>
          <a:lstStyle/>
          <a:p>
            <a:r>
              <a:rPr lang="en-GB" sz="3600" dirty="0"/>
              <a:t>The CYCLHAD </a:t>
            </a:r>
            <a:r>
              <a:rPr lang="en-GB" sz="2000" b="1" dirty="0"/>
              <a:t>SAS</a:t>
            </a:r>
            <a:r>
              <a:rPr lang="en-GB" sz="3600" dirty="0"/>
              <a:t> in Caen</a:t>
            </a:r>
            <a:br>
              <a:rPr lang="en-GB" sz="3600" dirty="0"/>
            </a:br>
            <a:r>
              <a:rPr lang="en-GB" sz="2800" dirty="0"/>
              <a:t>the pillars to receive the C400 for its assembly starting in 2020 </a:t>
            </a:r>
          </a:p>
        </p:txBody>
      </p:sp>
      <p:pic>
        <p:nvPicPr>
          <p:cNvPr id="13" name="Picture">
            <a:extLst>
              <a:ext uri="{FF2B5EF4-FFF2-40B4-BE49-F238E27FC236}">
                <a16:creationId xmlns:a16="http://schemas.microsoft.com/office/drawing/2014/main" id="{F1985CBD-7EB6-4096-82FB-A2AB28AE24D5}"/>
              </a:ext>
            </a:extLst>
          </p:cNvPr>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Lst>
          </a:blip>
          <a:srcRect l="38525" t="35526" r="1639" b="5263"/>
          <a:stretch/>
        </p:blipFill>
        <p:spPr bwMode="auto">
          <a:xfrm>
            <a:off x="116463" y="5114629"/>
            <a:ext cx="2772308" cy="1681297"/>
          </a:xfrm>
          <a:prstGeom prst="rect">
            <a:avLst/>
          </a:prstGeom>
          <a:noFill/>
          <a:ln w="9525">
            <a:noFill/>
            <a:miter lim="800000"/>
            <a:headEnd/>
            <a:tailEnd/>
          </a:ln>
        </p:spPr>
      </p:pic>
      <p:cxnSp>
        <p:nvCxnSpPr>
          <p:cNvPr id="15" name="Connecteur droit avec flèche 14">
            <a:extLst>
              <a:ext uri="{FF2B5EF4-FFF2-40B4-BE49-F238E27FC236}">
                <a16:creationId xmlns:a16="http://schemas.microsoft.com/office/drawing/2014/main" id="{62C5F27E-3622-40AD-9482-E31CC7C10E63}"/>
              </a:ext>
            </a:extLst>
          </p:cNvPr>
          <p:cNvCxnSpPr/>
          <p:nvPr/>
        </p:nvCxnSpPr>
        <p:spPr>
          <a:xfrm>
            <a:off x="213612" y="5171643"/>
            <a:ext cx="216024" cy="432048"/>
          </a:xfrm>
          <a:prstGeom prst="straightConnector1">
            <a:avLst/>
          </a:prstGeom>
          <a:ln w="920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69341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EB44ED4F-E87B-4437-9440-FA6F28BC7839}"/>
              </a:ext>
            </a:extLst>
          </p:cNvPr>
          <p:cNvSpPr>
            <a:spLocks noGrp="1"/>
          </p:cNvSpPr>
          <p:nvPr>
            <p:ph type="sldNum" sz="quarter" idx="12"/>
          </p:nvPr>
        </p:nvSpPr>
        <p:spPr/>
        <p:txBody>
          <a:bodyPr/>
          <a:lstStyle/>
          <a:p>
            <a:fld id="{43BEC009-1B59-4EA6-AD34-5D199FC8FD3C}" type="slidenum">
              <a:rPr lang="fr-FR" smtClean="0"/>
              <a:t>18</a:t>
            </a:fld>
            <a:endParaRPr lang="fr-FR"/>
          </a:p>
        </p:txBody>
      </p:sp>
      <p:pic>
        <p:nvPicPr>
          <p:cNvPr id="3" name="Image 2">
            <a:extLst>
              <a:ext uri="{FF2B5EF4-FFF2-40B4-BE49-F238E27FC236}">
                <a16:creationId xmlns:a16="http://schemas.microsoft.com/office/drawing/2014/main" id="{E9769E54-3702-4A14-9152-D150C5489EE6}"/>
              </a:ext>
            </a:extLst>
          </p:cNvPr>
          <p:cNvPicPr>
            <a:picLocks noChangeAspect="1"/>
          </p:cNvPicPr>
          <p:nvPr/>
        </p:nvPicPr>
        <p:blipFill>
          <a:blip r:embed="rId3"/>
          <a:stretch>
            <a:fillRect/>
          </a:stretch>
        </p:blipFill>
        <p:spPr>
          <a:xfrm>
            <a:off x="841574" y="1205371"/>
            <a:ext cx="7474842" cy="4959933"/>
          </a:xfrm>
          <a:prstGeom prst="rect">
            <a:avLst/>
          </a:prstGeom>
        </p:spPr>
      </p:pic>
      <p:sp>
        <p:nvSpPr>
          <p:cNvPr id="11" name="Titre 1">
            <a:extLst>
              <a:ext uri="{FF2B5EF4-FFF2-40B4-BE49-F238E27FC236}">
                <a16:creationId xmlns:a16="http://schemas.microsoft.com/office/drawing/2014/main" id="{755E2812-3955-44FC-99AF-AF8520F9A603}"/>
              </a:ext>
            </a:extLst>
          </p:cNvPr>
          <p:cNvSpPr>
            <a:spLocks noGrp="1"/>
          </p:cNvSpPr>
          <p:nvPr>
            <p:ph type="title"/>
          </p:nvPr>
        </p:nvSpPr>
        <p:spPr>
          <a:xfrm>
            <a:off x="467544" y="19472"/>
            <a:ext cx="8424936" cy="1143000"/>
          </a:xfrm>
        </p:spPr>
        <p:txBody>
          <a:bodyPr>
            <a:noAutofit/>
          </a:bodyPr>
          <a:lstStyle/>
          <a:p>
            <a:r>
              <a:rPr lang="en-GB" sz="3600" dirty="0"/>
              <a:t>The CYCLHAD </a:t>
            </a:r>
            <a:r>
              <a:rPr lang="en-GB" sz="2000" b="1" dirty="0"/>
              <a:t>SAS</a:t>
            </a:r>
            <a:r>
              <a:rPr lang="en-GB" sz="3600" dirty="0"/>
              <a:t> in Caen</a:t>
            </a:r>
            <a:br>
              <a:rPr lang="en-GB" sz="3600" dirty="0"/>
            </a:br>
            <a:r>
              <a:rPr lang="en-GB" sz="2800" dirty="0"/>
              <a:t>the beam lines hall seen from the physics exp. room</a:t>
            </a:r>
          </a:p>
        </p:txBody>
      </p:sp>
      <p:pic>
        <p:nvPicPr>
          <p:cNvPr id="8" name="Picture 11" descr="Résultat de recherche d'images pour &quot;logo Région Normandie&quot;">
            <a:hlinkClick r:id="rId4"/>
            <a:extLst>
              <a:ext uri="{FF2B5EF4-FFF2-40B4-BE49-F238E27FC236}">
                <a16:creationId xmlns:a16="http://schemas.microsoft.com/office/drawing/2014/main" id="{D10A9EC4-7B96-48E4-917E-72FBEABF922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a:extLst>
              <a:ext uri="{FF2B5EF4-FFF2-40B4-BE49-F238E27FC236}">
                <a16:creationId xmlns:a16="http://schemas.microsoft.com/office/drawing/2014/main" id="{E252FAF9-D490-48AA-8962-EFEF06EE0B31}"/>
              </a:ext>
            </a:extLst>
          </p:cNvPr>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Lst>
          </a:blip>
          <a:srcRect l="38525" t="35526" r="1639" b="5263"/>
          <a:stretch/>
        </p:blipFill>
        <p:spPr bwMode="auto">
          <a:xfrm>
            <a:off x="179513" y="5093033"/>
            <a:ext cx="2772308" cy="1681297"/>
          </a:xfrm>
          <a:prstGeom prst="rect">
            <a:avLst/>
          </a:prstGeom>
          <a:noFill/>
          <a:ln w="9525">
            <a:noFill/>
            <a:miter lim="800000"/>
            <a:headEnd/>
            <a:tailEnd/>
          </a:ln>
        </p:spPr>
      </p:pic>
      <p:cxnSp>
        <p:nvCxnSpPr>
          <p:cNvPr id="13" name="Connecteur droit avec flèche 12">
            <a:extLst>
              <a:ext uri="{FF2B5EF4-FFF2-40B4-BE49-F238E27FC236}">
                <a16:creationId xmlns:a16="http://schemas.microsoft.com/office/drawing/2014/main" id="{34A9142B-4B8D-4F07-9C33-0D090D276A3A}"/>
              </a:ext>
            </a:extLst>
          </p:cNvPr>
          <p:cNvCxnSpPr>
            <a:cxnSpLocks/>
          </p:cNvCxnSpPr>
          <p:nvPr/>
        </p:nvCxnSpPr>
        <p:spPr>
          <a:xfrm flipH="1">
            <a:off x="2627784" y="6356350"/>
            <a:ext cx="433027" cy="0"/>
          </a:xfrm>
          <a:prstGeom prst="straightConnector1">
            <a:avLst/>
          </a:prstGeom>
          <a:ln w="920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58217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a:extLst>
              <a:ext uri="{FF2B5EF4-FFF2-40B4-BE49-F238E27FC236}">
                <a16:creationId xmlns:a16="http://schemas.microsoft.com/office/drawing/2014/main" id="{EE570475-1BDB-4BFF-9C76-D2834851642C}"/>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247293" y="2918606"/>
            <a:ext cx="6372707" cy="3679533"/>
          </a:xfrm>
          <a:prstGeom prst="rect">
            <a:avLst/>
          </a:prstGeom>
          <a:noFill/>
          <a:ln>
            <a:noFill/>
          </a:ln>
        </p:spPr>
      </p:pic>
      <p:sp>
        <p:nvSpPr>
          <p:cNvPr id="2" name="Titre 1"/>
          <p:cNvSpPr>
            <a:spLocks noGrp="1"/>
          </p:cNvSpPr>
          <p:nvPr>
            <p:ph type="title"/>
          </p:nvPr>
        </p:nvSpPr>
        <p:spPr>
          <a:xfrm>
            <a:off x="0" y="274638"/>
            <a:ext cx="9144000" cy="634082"/>
          </a:xfrm>
        </p:spPr>
        <p:txBody>
          <a:bodyPr>
            <a:noAutofit/>
          </a:bodyPr>
          <a:lstStyle/>
          <a:p>
            <a:r>
              <a:rPr lang="en-US" sz="4000" dirty="0"/>
              <a:t>The production of C400 by </a:t>
            </a:r>
            <a:r>
              <a:rPr lang="en-US" sz="4000" dirty="0" err="1"/>
              <a:t>NHa</a:t>
            </a:r>
            <a:r>
              <a:rPr lang="en-US" sz="4000" dirty="0"/>
              <a:t> </a:t>
            </a:r>
            <a:r>
              <a:rPr lang="en-US" sz="2400" dirty="0"/>
              <a:t>SAS</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E6EFB7DA-3A8C-4FE0-84E1-E40DE683E362}"/>
              </a:ext>
            </a:extLst>
          </p:cNvPr>
          <p:cNvSpPr>
            <a:spLocks noGrp="1"/>
          </p:cNvSpPr>
          <p:nvPr>
            <p:ph type="sldNum" sz="quarter" idx="12"/>
          </p:nvPr>
        </p:nvSpPr>
        <p:spPr/>
        <p:txBody>
          <a:bodyPr/>
          <a:lstStyle/>
          <a:p>
            <a:fld id="{43BEC009-1B59-4EA6-AD34-5D199FC8FD3C}" type="slidenum">
              <a:rPr lang="fr-FR" smtClean="0"/>
              <a:t>19</a:t>
            </a:fld>
            <a:endParaRPr lang="fr-FR" dirty="0"/>
          </a:p>
        </p:txBody>
      </p:sp>
      <p:pic>
        <p:nvPicPr>
          <p:cNvPr id="8" name="Picture 11" descr="Résultat de recherche d'images pour &quot;logo Région Normandie&quot;">
            <a:hlinkClick r:id="rId4"/>
            <a:extLst>
              <a:ext uri="{FF2B5EF4-FFF2-40B4-BE49-F238E27FC236}">
                <a16:creationId xmlns:a16="http://schemas.microsoft.com/office/drawing/2014/main" id="{FAD9B34D-97D9-4AE5-86E8-119CA342790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
        <p:nvSpPr>
          <p:cNvPr id="7" name="Espace réservé du contenu 6">
            <a:extLst>
              <a:ext uri="{FF2B5EF4-FFF2-40B4-BE49-F238E27FC236}">
                <a16:creationId xmlns:a16="http://schemas.microsoft.com/office/drawing/2014/main" id="{133219FC-BD84-4E90-AE9A-AF34EEC084FD}"/>
              </a:ext>
            </a:extLst>
          </p:cNvPr>
          <p:cNvSpPr>
            <a:spLocks noGrp="1"/>
          </p:cNvSpPr>
          <p:nvPr>
            <p:ph idx="1"/>
          </p:nvPr>
        </p:nvSpPr>
        <p:spPr>
          <a:xfrm>
            <a:off x="179513" y="1124745"/>
            <a:ext cx="8784973" cy="1872207"/>
          </a:xfrm>
        </p:spPr>
        <p:txBody>
          <a:bodyPr>
            <a:normAutofit fontScale="77500" lnSpcReduction="20000"/>
          </a:bodyPr>
          <a:lstStyle/>
          <a:p>
            <a:r>
              <a:rPr lang="en-US" dirty="0"/>
              <a:t>The C400 has been designed by Russian teams of </a:t>
            </a:r>
            <a:r>
              <a:rPr lang="en-US" dirty="0" err="1"/>
              <a:t>Doubna</a:t>
            </a:r>
            <a:r>
              <a:rPr lang="en-US" dirty="0"/>
              <a:t> between 2006-2009 for IBA under the direction of Yves </a:t>
            </a:r>
            <a:r>
              <a:rPr lang="en-US" dirty="0" err="1"/>
              <a:t>Jongen</a:t>
            </a:r>
            <a:endParaRPr lang="en-US" dirty="0"/>
          </a:p>
          <a:p>
            <a:r>
              <a:rPr lang="en-US" dirty="0"/>
              <a:t>The PI is presently owned by the ARCHADE organization </a:t>
            </a:r>
          </a:p>
          <a:p>
            <a:r>
              <a:rPr lang="en-US" dirty="0"/>
              <a:t>It will by an isochrone super conducting </a:t>
            </a:r>
            <a:r>
              <a:rPr lang="en-US" b="1" dirty="0"/>
              <a:t>cyclotron</a:t>
            </a:r>
            <a:r>
              <a:rPr lang="en-US" dirty="0"/>
              <a:t> able to accelerate </a:t>
            </a:r>
            <a:r>
              <a:rPr lang="en-US" b="1" dirty="0"/>
              <a:t>Protons</a:t>
            </a:r>
            <a:r>
              <a:rPr lang="en-US" dirty="0"/>
              <a:t>, </a:t>
            </a:r>
            <a:r>
              <a:rPr lang="en-US" b="1" dirty="0"/>
              <a:t>He</a:t>
            </a:r>
            <a:r>
              <a:rPr lang="en-US" dirty="0"/>
              <a:t>, Li, B, </a:t>
            </a:r>
            <a:r>
              <a:rPr lang="en-US" b="1" dirty="0"/>
              <a:t>C</a:t>
            </a:r>
            <a:r>
              <a:rPr lang="en-US" dirty="0"/>
              <a:t>, N, O, Ne</a:t>
            </a:r>
          </a:p>
        </p:txBody>
      </p:sp>
    </p:spTree>
    <p:extLst>
      <p:ext uri="{BB962C8B-B14F-4D97-AF65-F5344CB8AC3E}">
        <p14:creationId xmlns:p14="http://schemas.microsoft.com/office/powerpoint/2010/main" val="1118050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Outline</a:t>
            </a:r>
          </a:p>
        </p:txBody>
      </p:sp>
      <p:sp>
        <p:nvSpPr>
          <p:cNvPr id="3" name="Espace réservé du contenu 2"/>
          <p:cNvSpPr>
            <a:spLocks noGrp="1"/>
          </p:cNvSpPr>
          <p:nvPr>
            <p:ph idx="1"/>
          </p:nvPr>
        </p:nvSpPr>
        <p:spPr>
          <a:xfrm>
            <a:off x="1177280" y="1600200"/>
            <a:ext cx="7355160" cy="4525963"/>
          </a:xfrm>
        </p:spPr>
        <p:txBody>
          <a:bodyPr/>
          <a:lstStyle/>
          <a:p>
            <a:r>
              <a:rPr lang="en-GB" dirty="0"/>
              <a:t>History of the C400 project</a:t>
            </a:r>
          </a:p>
          <a:p>
            <a:r>
              <a:rPr lang="en-GB" dirty="0"/>
              <a:t>The ARCHADE project in Caen</a:t>
            </a:r>
          </a:p>
          <a:p>
            <a:r>
              <a:rPr lang="en-GB" dirty="0"/>
              <a:t>The CYCLHAD </a:t>
            </a:r>
            <a:r>
              <a:rPr lang="en-GB" sz="2000" dirty="0"/>
              <a:t>SAS</a:t>
            </a:r>
            <a:r>
              <a:rPr lang="en-GB" dirty="0"/>
              <a:t> in Caen</a:t>
            </a:r>
          </a:p>
          <a:p>
            <a:r>
              <a:rPr lang="en-GB" dirty="0"/>
              <a:t>The use of C400 in CYCLHAD</a:t>
            </a:r>
          </a:p>
          <a:p>
            <a:r>
              <a:rPr lang="en-GB" dirty="0"/>
              <a:t>The production of C400 by Normandy Hadrontherapy </a:t>
            </a:r>
            <a:r>
              <a:rPr lang="en-GB" sz="2000" dirty="0"/>
              <a:t>SAS</a:t>
            </a:r>
          </a:p>
          <a:p>
            <a:r>
              <a:rPr lang="en-GB" dirty="0"/>
              <a:t>Medical interest and constrains</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1" descr="Résultat de recherche d'images pour &quot;logo Région Normandie&quot;">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
        <p:nvSpPr>
          <p:cNvPr id="6" name="Espace réservé du numéro de diapositive 5">
            <a:extLst>
              <a:ext uri="{FF2B5EF4-FFF2-40B4-BE49-F238E27FC236}">
                <a16:creationId xmlns:a16="http://schemas.microsoft.com/office/drawing/2014/main" id="{BA6DCCF1-8037-4630-A791-9787A4E84BA3}"/>
              </a:ext>
            </a:extLst>
          </p:cNvPr>
          <p:cNvSpPr>
            <a:spLocks noGrp="1"/>
          </p:cNvSpPr>
          <p:nvPr>
            <p:ph type="sldNum" sz="quarter" idx="12"/>
          </p:nvPr>
        </p:nvSpPr>
        <p:spPr/>
        <p:txBody>
          <a:bodyPr/>
          <a:lstStyle/>
          <a:p>
            <a:fld id="{43BEC009-1B59-4EA6-AD34-5D199FC8FD3C}" type="slidenum">
              <a:rPr lang="fr-FR" smtClean="0"/>
              <a:t>2</a:t>
            </a:fld>
            <a:endParaRPr lang="fr-FR" dirty="0"/>
          </a:p>
        </p:txBody>
      </p:sp>
    </p:spTree>
    <p:extLst>
      <p:ext uri="{BB962C8B-B14F-4D97-AF65-F5344CB8AC3E}">
        <p14:creationId xmlns:p14="http://schemas.microsoft.com/office/powerpoint/2010/main" val="33751451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9D0E3C64-B58E-4E2A-AC26-F14FCC970575}"/>
              </a:ext>
            </a:extLst>
          </p:cNvPr>
          <p:cNvSpPr>
            <a:spLocks noGrp="1"/>
          </p:cNvSpPr>
          <p:nvPr>
            <p:ph type="sldNum" sz="quarter" idx="12"/>
          </p:nvPr>
        </p:nvSpPr>
        <p:spPr/>
        <p:txBody>
          <a:bodyPr/>
          <a:lstStyle/>
          <a:p>
            <a:fld id="{43BEC009-1B59-4EA6-AD34-5D199FC8FD3C}" type="slidenum">
              <a:rPr lang="fr-FR" smtClean="0"/>
              <a:t>20</a:t>
            </a:fld>
            <a:endParaRPr lang="fr-FR" dirty="0"/>
          </a:p>
        </p:txBody>
      </p:sp>
      <p:sp>
        <p:nvSpPr>
          <p:cNvPr id="3" name="Rectangle 2">
            <a:extLst>
              <a:ext uri="{FF2B5EF4-FFF2-40B4-BE49-F238E27FC236}">
                <a16:creationId xmlns:a16="http://schemas.microsoft.com/office/drawing/2014/main" id="{58E6AE0C-49CE-4055-9F3C-714CDC6BF0D6}"/>
              </a:ext>
            </a:extLst>
          </p:cNvPr>
          <p:cNvSpPr/>
          <p:nvPr/>
        </p:nvSpPr>
        <p:spPr>
          <a:xfrm>
            <a:off x="251520" y="1484784"/>
            <a:ext cx="8640960" cy="4755148"/>
          </a:xfrm>
          <a:prstGeom prst="rect">
            <a:avLst/>
          </a:prstGeom>
        </p:spPr>
        <p:txBody>
          <a:bodyPr wrap="square">
            <a:spAutoFit/>
          </a:bodyPr>
          <a:lstStyle/>
          <a:p>
            <a:pPr algn="ctr">
              <a:spcBef>
                <a:spcPts val="600"/>
              </a:spcBef>
              <a:spcAft>
                <a:spcPts val="600"/>
              </a:spcAft>
            </a:pPr>
            <a:r>
              <a:rPr lang="en-US" sz="2400" b="1" u="sng" dirty="0">
                <a:latin typeface="Arial" panose="020B0604020202020204" pitchFamily="34" charset="0"/>
                <a:ea typeface="MS PGothic" panose="020B0600070205080204" pitchFamily="34" charset="-128"/>
                <a:cs typeface="Arial" panose="020B0604020202020204" pitchFamily="34" charset="0"/>
              </a:rPr>
              <a:t>The main parameters of the C400 cyclotron for carbon ions</a:t>
            </a:r>
            <a:endParaRPr lang="en-US" sz="2400" b="1" u="sng"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2070735" algn="l"/>
                <a:tab pos="2340610" algn="r"/>
              </a:tabLst>
            </a:pPr>
            <a:r>
              <a:rPr lang="en-US" sz="2000" dirty="0">
                <a:latin typeface="Arial" panose="020B0604020202020204" pitchFamily="34" charset="0"/>
                <a:ea typeface="Times New Roman" panose="02020603050405020304" pitchFamily="18" charset="0"/>
                <a:cs typeface="Arial" panose="020B0604020202020204" pitchFamily="34" charset="0"/>
              </a:rPr>
              <a:t>	Energy (fixe)							</a:t>
            </a:r>
            <a:r>
              <a:rPr lang="en-US" sz="2000" b="1" dirty="0">
                <a:latin typeface="Arial" panose="020B0604020202020204" pitchFamily="34" charset="0"/>
                <a:ea typeface="Times New Roman" panose="02020603050405020304" pitchFamily="18" charset="0"/>
                <a:cs typeface="Arial" panose="020B0604020202020204" pitchFamily="34" charset="0"/>
              </a:rPr>
              <a:t>400 MeV/u</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610485" algn="r"/>
              </a:tabLst>
            </a:pPr>
            <a:r>
              <a:rPr lang="en-US" sz="2000" dirty="0">
                <a:latin typeface="Arial" panose="020B0604020202020204" pitchFamily="34" charset="0"/>
                <a:ea typeface="Times New Roman" panose="02020603050405020304" pitchFamily="18" charset="0"/>
                <a:cs typeface="Arial" panose="020B0604020202020204" pitchFamily="34" charset="0"/>
              </a:rPr>
              <a:t>	Courant extracted beam </a:t>
            </a:r>
            <a:r>
              <a:rPr lang="en-US" sz="2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n-US" sz="2000" dirty="0">
                <a:latin typeface="Arial" panose="020B0604020202020204" pitchFamily="34" charset="0"/>
                <a:ea typeface="Times New Roman" panose="02020603050405020304" pitchFamily="18" charset="0"/>
                <a:cs typeface="Arial" panose="020B0604020202020204" pitchFamily="34" charset="0"/>
              </a:rPr>
              <a:t> 	Maximum		30 </a:t>
            </a:r>
            <a:r>
              <a:rPr lang="en-US" sz="2000" dirty="0" err="1">
                <a:latin typeface="Arial" panose="020B0604020202020204" pitchFamily="34" charset="0"/>
                <a:ea typeface="Times New Roman" panose="02020603050405020304" pitchFamily="18" charset="0"/>
                <a:cs typeface="Arial" panose="020B0604020202020204" pitchFamily="34" charset="0"/>
              </a:rPr>
              <a:t>enA</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610485" algn="r"/>
              </a:tabLst>
            </a:pPr>
            <a:r>
              <a:rPr lang="en-US" sz="2000" dirty="0">
                <a:latin typeface="Arial" panose="020B0604020202020204" pitchFamily="34" charset="0"/>
                <a:ea typeface="Times New Roman" panose="02020603050405020304" pitchFamily="18" charset="0"/>
                <a:cs typeface="Arial" panose="020B0604020202020204" pitchFamily="34" charset="0"/>
              </a:rPr>
              <a:t>					Minimum		0,03 </a:t>
            </a:r>
            <a:r>
              <a:rPr lang="en-US" sz="2000" dirty="0" err="1">
                <a:latin typeface="Arial" panose="020B0604020202020204" pitchFamily="34" charset="0"/>
                <a:ea typeface="Times New Roman" panose="02020603050405020304" pitchFamily="18" charset="0"/>
                <a:cs typeface="Arial" panose="020B0604020202020204" pitchFamily="34" charset="0"/>
              </a:rPr>
              <a:t>enA</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1980565" algn="l"/>
                <a:tab pos="2700655" algn="l"/>
                <a:tab pos="3060700" algn="r"/>
              </a:tabLst>
            </a:pPr>
            <a:r>
              <a:rPr lang="en-US" sz="2000" dirty="0">
                <a:latin typeface="Arial" panose="020B0604020202020204" pitchFamily="34" charset="0"/>
                <a:ea typeface="Times New Roman" panose="02020603050405020304" pitchFamily="18" charset="0"/>
                <a:cs typeface="Arial" panose="020B0604020202020204" pitchFamily="34" charset="0"/>
              </a:rPr>
              <a:t>	Emittance of extracted beam</a:t>
            </a:r>
          </a:p>
          <a:p>
            <a:pPr marL="268288" indent="-268288" algn="just">
              <a:spcBef>
                <a:spcPts val="300"/>
              </a:spcBef>
              <a:spcAft>
                <a:spcPts val="300"/>
              </a:spcAft>
              <a:tabLst>
                <a:tab pos="1980565" algn="l"/>
                <a:tab pos="2700655" algn="l"/>
                <a:tab pos="3060700" algn="r"/>
              </a:tabLst>
            </a:pPr>
            <a:r>
              <a:rPr lang="en-US" sz="2000" dirty="0">
                <a:latin typeface="Arial" panose="020B0604020202020204" pitchFamily="34" charset="0"/>
                <a:ea typeface="Times New Roman" panose="02020603050405020304" pitchFamily="18" charset="0"/>
                <a:cs typeface="Arial" panose="020B0604020202020204" pitchFamily="34" charset="0"/>
              </a:rPr>
              <a:t>		maximum (1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n-US" sz="2000" dirty="0">
                <a:latin typeface="Arial" panose="020B0604020202020204" pitchFamily="34" charset="0"/>
                <a:ea typeface="Times New Roman" panose="02020603050405020304" pitchFamily="18" charset="0"/>
                <a:cs typeface="Arial" panose="020B0604020202020204" pitchFamily="34" charset="0"/>
              </a:rPr>
              <a:t>(horizontal) 		6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mm.mrad</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700655" algn="l"/>
              </a:tabLst>
            </a:pPr>
            <a:r>
              <a:rPr lang="en-US" sz="2000" dirty="0">
                <a:latin typeface="Arial" panose="020B0604020202020204" pitchFamily="34" charset="0"/>
                <a:ea typeface="Times New Roman" panose="02020603050405020304" pitchFamily="18" charset="0"/>
                <a:cs typeface="Arial" panose="020B0604020202020204" pitchFamily="34" charset="0"/>
              </a:rPr>
              <a:t>				 	       (vertical)		8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mm.mrad</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1260475" algn="l"/>
                <a:tab pos="1980565" algn="r"/>
                <a:tab pos="2250440" algn="l"/>
              </a:tabLst>
            </a:pP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b="1" dirty="0">
                <a:latin typeface="Arial" panose="020B0604020202020204" pitchFamily="34" charset="0"/>
                <a:ea typeface="Times New Roman" panose="02020603050405020304" pitchFamily="18" charset="0"/>
                <a:cs typeface="Arial" panose="020B0604020202020204" pitchFamily="34" charset="0"/>
              </a:rPr>
              <a:t>External diameter of the magnet			628 cm</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1260475" algn="l"/>
                <a:tab pos="3150870" algn="r"/>
              </a:tabLst>
            </a:pPr>
            <a:r>
              <a:rPr lang="en-US" sz="2000" b="1" dirty="0">
                <a:latin typeface="Arial" panose="020B0604020202020204" pitchFamily="34" charset="0"/>
                <a:ea typeface="Times New Roman" panose="02020603050405020304" pitchFamily="18" charset="0"/>
                <a:cs typeface="Arial" panose="020B0604020202020204" pitchFamily="34" charset="0"/>
              </a:rPr>
              <a:t>	Total height of the magnet				340 cm</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1260475" algn="l"/>
                <a:tab pos="2430780" algn="l"/>
                <a:tab pos="2970530" algn="r"/>
              </a:tabLst>
            </a:pPr>
            <a:r>
              <a:rPr lang="en-US" sz="2000" b="1" dirty="0">
                <a:latin typeface="Arial" panose="020B0604020202020204" pitchFamily="34" charset="0"/>
                <a:ea typeface="Times New Roman" panose="02020603050405020304" pitchFamily="18" charset="0"/>
                <a:cs typeface="Arial" panose="020B0604020202020204" pitchFamily="34" charset="0"/>
              </a:rPr>
              <a:t>	Total weight						694 </a:t>
            </a:r>
            <a:r>
              <a:rPr lang="en-US" sz="2000" b="1" dirty="0" err="1">
                <a:latin typeface="Arial" panose="020B0604020202020204" pitchFamily="34" charset="0"/>
                <a:ea typeface="Times New Roman" panose="02020603050405020304" pitchFamily="18" charset="0"/>
                <a:cs typeface="Arial" panose="020B0604020202020204" pitchFamily="34" charset="0"/>
              </a:rPr>
              <a:t>tonnes</a:t>
            </a:r>
            <a:r>
              <a:rPr lang="en-US" sz="2000" dirty="0">
                <a:latin typeface="Arial" panose="020B0604020202020204" pitchFamily="34" charset="0"/>
                <a:ea typeface="Times New Roman" panose="02020603050405020304" pitchFamily="18" charset="0"/>
                <a:cs typeface="Arial" panose="020B0604020202020204" pitchFamily="34" charset="0"/>
              </a:rPr>
              <a:t>	</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algn="just">
              <a:spcBef>
                <a:spcPts val="600"/>
              </a:spcBef>
              <a:spcAft>
                <a:spcPts val="600"/>
              </a:spcAft>
            </a:pPr>
            <a:r>
              <a:rPr lang="en-US" sz="2000" dirty="0">
                <a:latin typeface="Arial" panose="020B0604020202020204" pitchFamily="34" charset="0"/>
                <a:ea typeface="MS PGothic" panose="020B0600070205080204" pitchFamily="34" charset="-128"/>
                <a:cs typeface="Arial" panose="020B0604020202020204" pitchFamily="34" charset="0"/>
              </a:rPr>
              <a:t> </a:t>
            </a:r>
            <a:endParaRPr lang="en-US" sz="20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Titre 1">
            <a:extLst>
              <a:ext uri="{FF2B5EF4-FFF2-40B4-BE49-F238E27FC236}">
                <a16:creationId xmlns:a16="http://schemas.microsoft.com/office/drawing/2014/main" id="{4432F4F8-5789-4807-8EF2-236680B15B51}"/>
              </a:ext>
            </a:extLst>
          </p:cNvPr>
          <p:cNvSpPr txBox="1">
            <a:spLocks/>
          </p:cNvSpPr>
          <p:nvPr/>
        </p:nvSpPr>
        <p:spPr>
          <a:xfrm>
            <a:off x="0" y="274638"/>
            <a:ext cx="9144000" cy="63408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a:t>The production of C400 by </a:t>
            </a:r>
            <a:r>
              <a:rPr lang="en-US" sz="4000" dirty="0" err="1"/>
              <a:t>NHa</a:t>
            </a:r>
            <a:r>
              <a:rPr lang="en-US" sz="4000" dirty="0"/>
              <a:t> </a:t>
            </a:r>
            <a:r>
              <a:rPr lang="en-US" sz="2400" dirty="0"/>
              <a:t>SAS</a:t>
            </a:r>
          </a:p>
        </p:txBody>
      </p:sp>
    </p:spTree>
    <p:extLst>
      <p:ext uri="{BB962C8B-B14F-4D97-AF65-F5344CB8AC3E}">
        <p14:creationId xmlns:p14="http://schemas.microsoft.com/office/powerpoint/2010/main" val="3570857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C5A52B97-5085-4F24-AB6F-AD8AD660858C}"/>
              </a:ext>
            </a:extLst>
          </p:cNvPr>
          <p:cNvSpPr>
            <a:spLocks noGrp="1"/>
          </p:cNvSpPr>
          <p:nvPr>
            <p:ph type="sldNum" sz="quarter" idx="12"/>
          </p:nvPr>
        </p:nvSpPr>
        <p:spPr/>
        <p:txBody>
          <a:bodyPr/>
          <a:lstStyle/>
          <a:p>
            <a:fld id="{43BEC009-1B59-4EA6-AD34-5D199FC8FD3C}" type="slidenum">
              <a:rPr lang="fr-FR" smtClean="0"/>
              <a:t>21</a:t>
            </a:fld>
            <a:endParaRPr lang="fr-FR"/>
          </a:p>
        </p:txBody>
      </p:sp>
      <p:sp>
        <p:nvSpPr>
          <p:cNvPr id="3" name="Rectangle 2">
            <a:extLst>
              <a:ext uri="{FF2B5EF4-FFF2-40B4-BE49-F238E27FC236}">
                <a16:creationId xmlns:a16="http://schemas.microsoft.com/office/drawing/2014/main" id="{7129DA79-4F0F-4A60-8786-9FA4496429E4}"/>
              </a:ext>
            </a:extLst>
          </p:cNvPr>
          <p:cNvSpPr/>
          <p:nvPr/>
        </p:nvSpPr>
        <p:spPr>
          <a:xfrm>
            <a:off x="144016" y="1052736"/>
            <a:ext cx="8964488" cy="6147837"/>
          </a:xfrm>
          <a:prstGeom prst="rect">
            <a:avLst/>
          </a:prstGeom>
        </p:spPr>
        <p:txBody>
          <a:bodyPr wrap="square">
            <a:spAutoFit/>
          </a:bodyPr>
          <a:lstStyle/>
          <a:p>
            <a:pPr algn="ctr">
              <a:spcBef>
                <a:spcPts val="600"/>
              </a:spcBef>
              <a:spcAft>
                <a:spcPts val="600"/>
              </a:spcAft>
            </a:pPr>
            <a:r>
              <a:rPr lang="en-US" b="1" u="sng" dirty="0">
                <a:latin typeface="Arial" panose="020B0604020202020204" pitchFamily="34" charset="0"/>
                <a:ea typeface="MS PGothic" panose="020B0600070205080204" pitchFamily="34" charset="-128"/>
                <a:cs typeface="Arial" panose="020B0604020202020204" pitchFamily="34" charset="0"/>
              </a:rPr>
              <a:t>The main parameters of the C400 cyclotron </a:t>
            </a:r>
            <a:r>
              <a:rPr lang="en-US" sz="2400" b="1" u="sng" dirty="0">
                <a:latin typeface="Arial" panose="020B0604020202020204" pitchFamily="34" charset="0"/>
                <a:ea typeface="MS PGothic" panose="020B0600070205080204" pitchFamily="34" charset="-128"/>
                <a:cs typeface="Arial" panose="020B0604020202020204" pitchFamily="34" charset="0"/>
              </a:rPr>
              <a:t>helium ions</a:t>
            </a:r>
            <a:endParaRPr lang="en-US" sz="2400" b="1" u="sng"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2070735" algn="l"/>
                <a:tab pos="2340610" algn="r"/>
              </a:tabLst>
            </a:pPr>
            <a:r>
              <a:rPr lang="en-US"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rPr>
              <a:t>Energy (fixe)							</a:t>
            </a:r>
            <a:r>
              <a:rPr lang="en-US" sz="2000" b="1" dirty="0">
                <a:latin typeface="Arial" panose="020B0604020202020204" pitchFamily="34" charset="0"/>
                <a:ea typeface="Times New Roman" panose="02020603050405020304" pitchFamily="18" charset="0"/>
                <a:cs typeface="Arial" panose="020B0604020202020204" pitchFamily="34" charset="0"/>
              </a:rPr>
              <a:t>400 MeV/u</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610485" algn="r"/>
              </a:tabLst>
            </a:pPr>
            <a:r>
              <a:rPr lang="en-US" sz="2000" dirty="0">
                <a:latin typeface="Arial" panose="020B0604020202020204" pitchFamily="34" charset="0"/>
                <a:ea typeface="Times New Roman" panose="02020603050405020304" pitchFamily="18" charset="0"/>
                <a:cs typeface="Arial" panose="020B0604020202020204" pitchFamily="34" charset="0"/>
              </a:rPr>
              <a:t>	Courant extracted beam </a:t>
            </a:r>
            <a:r>
              <a:rPr lang="en-US" sz="2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n-US" sz="2000" dirty="0">
                <a:latin typeface="Arial" panose="020B0604020202020204" pitchFamily="34" charset="0"/>
                <a:ea typeface="Times New Roman" panose="02020603050405020304" pitchFamily="18" charset="0"/>
                <a:cs typeface="Arial" panose="020B0604020202020204" pitchFamily="34" charset="0"/>
              </a:rPr>
              <a:t> 	Maximum		300 </a:t>
            </a:r>
            <a:r>
              <a:rPr lang="en-US" sz="2000" dirty="0" err="1">
                <a:latin typeface="Arial" panose="020B0604020202020204" pitchFamily="34" charset="0"/>
                <a:ea typeface="Times New Roman" panose="02020603050405020304" pitchFamily="18" charset="0"/>
                <a:cs typeface="Arial" panose="020B0604020202020204" pitchFamily="34" charset="0"/>
              </a:rPr>
              <a:t>enA</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610485" algn="r"/>
              </a:tabLst>
            </a:pPr>
            <a:r>
              <a:rPr lang="en-US" sz="2000" dirty="0">
                <a:latin typeface="Arial" panose="020B0604020202020204" pitchFamily="34" charset="0"/>
                <a:ea typeface="Times New Roman" panose="02020603050405020304" pitchFamily="18" charset="0"/>
                <a:cs typeface="Arial" panose="020B0604020202020204" pitchFamily="34" charset="0"/>
              </a:rPr>
              <a:t>					Minimum		0,3 </a:t>
            </a:r>
            <a:r>
              <a:rPr lang="en-US" sz="2000" dirty="0" err="1">
                <a:latin typeface="Arial" panose="020B0604020202020204" pitchFamily="34" charset="0"/>
                <a:ea typeface="Times New Roman" panose="02020603050405020304" pitchFamily="18" charset="0"/>
                <a:cs typeface="Arial" panose="020B0604020202020204" pitchFamily="34" charset="0"/>
              </a:rPr>
              <a:t>enA</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1980565" algn="l"/>
                <a:tab pos="2700655" algn="l"/>
                <a:tab pos="3060700" algn="r"/>
              </a:tabLst>
            </a:pPr>
            <a:r>
              <a:rPr lang="en-US" sz="2000" dirty="0">
                <a:latin typeface="Arial" panose="020B0604020202020204" pitchFamily="34" charset="0"/>
                <a:ea typeface="Times New Roman" panose="02020603050405020304" pitchFamily="18" charset="0"/>
                <a:cs typeface="Arial" panose="020B0604020202020204" pitchFamily="34" charset="0"/>
              </a:rPr>
              <a:t>	Emittance of extracted beam</a:t>
            </a:r>
          </a:p>
          <a:p>
            <a:pPr marL="268288" indent="-268288" algn="just">
              <a:spcBef>
                <a:spcPts val="300"/>
              </a:spcBef>
              <a:spcAft>
                <a:spcPts val="300"/>
              </a:spcAft>
              <a:tabLst>
                <a:tab pos="1980565" algn="l"/>
                <a:tab pos="2700655" algn="l"/>
                <a:tab pos="3060700" algn="r"/>
              </a:tabLst>
            </a:pPr>
            <a:r>
              <a:rPr lang="en-US" sz="2000" dirty="0">
                <a:latin typeface="Arial" panose="020B0604020202020204" pitchFamily="34" charset="0"/>
                <a:ea typeface="Times New Roman" panose="02020603050405020304" pitchFamily="18" charset="0"/>
                <a:cs typeface="Arial" panose="020B0604020202020204" pitchFamily="34" charset="0"/>
              </a:rPr>
              <a:t>		maximum (1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n-US" sz="2000" dirty="0">
                <a:latin typeface="Arial" panose="020B0604020202020204" pitchFamily="34" charset="0"/>
                <a:ea typeface="Times New Roman" panose="02020603050405020304" pitchFamily="18" charset="0"/>
                <a:cs typeface="Arial" panose="020B0604020202020204" pitchFamily="34" charset="0"/>
              </a:rPr>
              <a:t>(horizontal) 		6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mm.mrad</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700655" algn="l"/>
              </a:tabLst>
            </a:pPr>
            <a:r>
              <a:rPr lang="en-US" sz="2000" dirty="0">
                <a:latin typeface="Arial" panose="020B0604020202020204" pitchFamily="34" charset="0"/>
                <a:ea typeface="Times New Roman" panose="02020603050405020304" pitchFamily="18" charset="0"/>
                <a:cs typeface="Arial" panose="020B0604020202020204" pitchFamily="34" charset="0"/>
              </a:rPr>
              <a:t>				 	       (vertical)		8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mm.mrad</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algn="ctr">
              <a:spcBef>
                <a:spcPts val="600"/>
              </a:spcBef>
              <a:spcAft>
                <a:spcPts val="600"/>
              </a:spcAft>
            </a:pPr>
            <a:r>
              <a:rPr lang="en-US" b="1" u="sng" dirty="0">
                <a:latin typeface="Arial" panose="020B0604020202020204" pitchFamily="34" charset="0"/>
                <a:ea typeface="MS PGothic" panose="020B0600070205080204" pitchFamily="34" charset="-128"/>
                <a:cs typeface="Arial" panose="020B0604020202020204" pitchFamily="34" charset="0"/>
              </a:rPr>
              <a:t>The main parameters of the C400 cyclotron for </a:t>
            </a:r>
            <a:r>
              <a:rPr lang="en-US" sz="2400" b="1" u="sng" dirty="0">
                <a:latin typeface="Arial" panose="020B0604020202020204" pitchFamily="34" charset="0"/>
                <a:ea typeface="MS PGothic" panose="020B0600070205080204" pitchFamily="34" charset="-128"/>
                <a:cs typeface="Arial" panose="020B0604020202020204" pitchFamily="34" charset="0"/>
              </a:rPr>
              <a:t>protons</a:t>
            </a:r>
            <a:endParaRPr lang="en-US" sz="2400" b="1" u="sng"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2070735" algn="l"/>
                <a:tab pos="2340610" algn="r"/>
              </a:tabLst>
            </a:pPr>
            <a:r>
              <a:rPr lang="en-US" sz="24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rPr>
              <a:t>Energy (fixe)							</a:t>
            </a:r>
            <a:r>
              <a:rPr lang="en-US" sz="2000" b="1" dirty="0">
                <a:latin typeface="Arial" panose="020B0604020202020204" pitchFamily="34" charset="0"/>
                <a:ea typeface="Times New Roman" panose="02020603050405020304" pitchFamily="18" charset="0"/>
                <a:cs typeface="Arial" panose="020B0604020202020204" pitchFamily="34" charset="0"/>
              </a:rPr>
              <a:t>260 MeV/u</a:t>
            </a:r>
            <a:endParaRPr lang="en-US" sz="2000" b="1"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610485" algn="r"/>
              </a:tabLst>
            </a:pPr>
            <a:r>
              <a:rPr lang="en-US" sz="2000" dirty="0">
                <a:latin typeface="Arial" panose="020B0604020202020204" pitchFamily="34" charset="0"/>
                <a:ea typeface="Times New Roman" panose="02020603050405020304" pitchFamily="18" charset="0"/>
                <a:cs typeface="Arial" panose="020B0604020202020204" pitchFamily="34" charset="0"/>
              </a:rPr>
              <a:t>	Courant extracted beam </a:t>
            </a:r>
            <a:r>
              <a:rPr lang="en-US" sz="2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a:t>
            </a:r>
            <a:r>
              <a:rPr lang="en-US" sz="2000" dirty="0">
                <a:latin typeface="Arial" panose="020B0604020202020204" pitchFamily="34" charset="0"/>
                <a:ea typeface="Times New Roman" panose="02020603050405020304" pitchFamily="18" charset="0"/>
                <a:cs typeface="Arial" panose="020B0604020202020204" pitchFamily="34" charset="0"/>
              </a:rPr>
              <a:t> 	Maximum		500 </a:t>
            </a:r>
            <a:r>
              <a:rPr lang="en-US" sz="2000" dirty="0" err="1">
                <a:latin typeface="Arial" panose="020B0604020202020204" pitchFamily="34" charset="0"/>
                <a:ea typeface="Times New Roman" panose="02020603050405020304" pitchFamily="18" charset="0"/>
                <a:cs typeface="Arial" panose="020B0604020202020204" pitchFamily="34" charset="0"/>
              </a:rPr>
              <a:t>enA</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610485" algn="r"/>
              </a:tabLst>
            </a:pPr>
            <a:r>
              <a:rPr lang="en-US" sz="2000" dirty="0">
                <a:latin typeface="Arial" panose="020B0604020202020204" pitchFamily="34" charset="0"/>
                <a:ea typeface="Times New Roman" panose="02020603050405020304" pitchFamily="18" charset="0"/>
                <a:cs typeface="Arial" panose="020B0604020202020204" pitchFamily="34" charset="0"/>
              </a:rPr>
              <a:t>					Minimum		0,5 </a:t>
            </a:r>
            <a:r>
              <a:rPr lang="en-US" sz="2000" dirty="0" err="1">
                <a:latin typeface="Arial" panose="020B0604020202020204" pitchFamily="34" charset="0"/>
                <a:ea typeface="Times New Roman" panose="02020603050405020304" pitchFamily="18" charset="0"/>
                <a:cs typeface="Arial" panose="020B0604020202020204" pitchFamily="34" charset="0"/>
              </a:rPr>
              <a:t>enA</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1980565" algn="l"/>
                <a:tab pos="2700655" algn="l"/>
                <a:tab pos="3060700" algn="r"/>
              </a:tabLst>
            </a:pPr>
            <a:r>
              <a:rPr lang="en-US" sz="2000" dirty="0">
                <a:latin typeface="Arial" panose="020B0604020202020204" pitchFamily="34" charset="0"/>
                <a:ea typeface="Times New Roman" panose="02020603050405020304" pitchFamily="18" charset="0"/>
                <a:cs typeface="Arial" panose="020B0604020202020204" pitchFamily="34" charset="0"/>
              </a:rPr>
              <a:t>	Emittance of extracted beam</a:t>
            </a:r>
          </a:p>
          <a:p>
            <a:pPr marL="268288" indent="-268288" algn="just">
              <a:spcBef>
                <a:spcPts val="300"/>
              </a:spcBef>
              <a:spcAft>
                <a:spcPts val="300"/>
              </a:spcAft>
              <a:tabLst>
                <a:tab pos="1980565" algn="l"/>
                <a:tab pos="2700655" algn="l"/>
                <a:tab pos="3060700" algn="r"/>
              </a:tabLst>
            </a:pPr>
            <a:r>
              <a:rPr lang="en-US" sz="2000" dirty="0">
                <a:latin typeface="Arial" panose="020B0604020202020204" pitchFamily="34" charset="0"/>
                <a:ea typeface="Times New Roman" panose="02020603050405020304" pitchFamily="18" charset="0"/>
                <a:cs typeface="Arial" panose="020B0604020202020204" pitchFamily="34" charset="0"/>
              </a:rPr>
              <a:t>		maximum (1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a:latin typeface="Arial" panose="020B0604020202020204" pitchFamily="34" charset="0"/>
                <a:ea typeface="Times New Roman" panose="02020603050405020304" pitchFamily="18" charset="0"/>
                <a:cs typeface="Arial" panose="020B0604020202020204" pitchFamily="34" charset="0"/>
                <a:sym typeface="Wingdings" panose="05000000000000000000" pitchFamily="2" charset="2"/>
              </a:rPr>
              <a:t>  </a:t>
            </a:r>
            <a:r>
              <a:rPr lang="en-US" sz="2000" dirty="0">
                <a:latin typeface="Arial" panose="020B0604020202020204" pitchFamily="34" charset="0"/>
                <a:ea typeface="Times New Roman" panose="02020603050405020304" pitchFamily="18" charset="0"/>
                <a:cs typeface="Arial" panose="020B0604020202020204" pitchFamily="34" charset="0"/>
              </a:rPr>
              <a:t>(horizontal) 		8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mm.mrad</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268288" indent="-268288" algn="just">
              <a:spcBef>
                <a:spcPts val="300"/>
              </a:spcBef>
              <a:spcAft>
                <a:spcPts val="300"/>
              </a:spcAft>
              <a:tabLst>
                <a:tab pos="900430" algn="l"/>
                <a:tab pos="2700655" algn="l"/>
              </a:tabLst>
            </a:pPr>
            <a:r>
              <a:rPr lang="en-US" sz="2000" dirty="0">
                <a:latin typeface="Arial" panose="020B0604020202020204" pitchFamily="34" charset="0"/>
                <a:ea typeface="Times New Roman" panose="02020603050405020304" pitchFamily="18" charset="0"/>
                <a:cs typeface="Arial" panose="020B0604020202020204" pitchFamily="34" charset="0"/>
              </a:rPr>
              <a:t>				 	       (vertical)		9 </a:t>
            </a:r>
            <a:r>
              <a:rPr lang="en-US" sz="2000"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sz="2000" dirty="0">
                <a:latin typeface="Arial" panose="020B0604020202020204" pitchFamily="34" charset="0"/>
                <a:ea typeface="Times New Roman" panose="02020603050405020304" pitchFamily="18" charset="0"/>
                <a:cs typeface="Arial" panose="020B0604020202020204" pitchFamily="34" charset="0"/>
              </a:rPr>
              <a:t> </a:t>
            </a:r>
            <a:r>
              <a:rPr lang="en-US" sz="2000" dirty="0" err="1">
                <a:latin typeface="Arial" panose="020B0604020202020204" pitchFamily="34" charset="0"/>
                <a:ea typeface="Times New Roman" panose="02020603050405020304" pitchFamily="18" charset="0"/>
                <a:cs typeface="Arial" panose="020B0604020202020204" pitchFamily="34" charset="0"/>
              </a:rPr>
              <a:t>mm.mrad</a:t>
            </a:r>
            <a:endParaRPr lang="en-US" sz="2000" dirty="0">
              <a:latin typeface="Arial" panose="020B0604020202020204" pitchFamily="34" charset="0"/>
              <a:ea typeface="Times New Roman" panose="02020603050405020304" pitchFamily="18" charset="0"/>
              <a:cs typeface="Times New Roman" panose="02020603050405020304" pitchFamily="18" charset="0"/>
            </a:endParaRPr>
          </a:p>
          <a:p>
            <a:pPr marL="540385" indent="-540385" algn="just">
              <a:spcBef>
                <a:spcPts val="300"/>
              </a:spcBef>
              <a:spcAft>
                <a:spcPts val="300"/>
              </a:spcAft>
              <a:tabLst>
                <a:tab pos="2070735" algn="l"/>
                <a:tab pos="2340610" algn="r"/>
              </a:tabLst>
            </a:pPr>
            <a:endParaRPr lang="en-US"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4" name="Titre 1">
            <a:extLst>
              <a:ext uri="{FF2B5EF4-FFF2-40B4-BE49-F238E27FC236}">
                <a16:creationId xmlns:a16="http://schemas.microsoft.com/office/drawing/2014/main" id="{BAAFB1ED-59A2-443C-B60A-A8BAB1AD07E9}"/>
              </a:ext>
            </a:extLst>
          </p:cNvPr>
          <p:cNvSpPr txBox="1">
            <a:spLocks/>
          </p:cNvSpPr>
          <p:nvPr/>
        </p:nvSpPr>
        <p:spPr>
          <a:xfrm>
            <a:off x="0" y="274638"/>
            <a:ext cx="9144000" cy="63408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a:t>The production of C400 by NHa </a:t>
            </a:r>
            <a:r>
              <a:rPr lang="en-US" sz="2400"/>
              <a:t>SAS</a:t>
            </a:r>
            <a:endParaRPr lang="en-US" sz="2400" dirty="0"/>
          </a:p>
        </p:txBody>
      </p:sp>
    </p:spTree>
    <p:extLst>
      <p:ext uri="{BB962C8B-B14F-4D97-AF65-F5344CB8AC3E}">
        <p14:creationId xmlns:p14="http://schemas.microsoft.com/office/powerpoint/2010/main" val="42668134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7F05FCA-F710-4E83-9378-8DC139F06B43}"/>
              </a:ext>
            </a:extLst>
          </p:cNvPr>
          <p:cNvSpPr>
            <a:spLocks noGrp="1"/>
          </p:cNvSpPr>
          <p:nvPr>
            <p:ph type="sldNum" sz="quarter" idx="12"/>
          </p:nvPr>
        </p:nvSpPr>
        <p:spPr/>
        <p:txBody>
          <a:bodyPr/>
          <a:lstStyle/>
          <a:p>
            <a:fld id="{43BEC009-1B59-4EA6-AD34-5D199FC8FD3C}" type="slidenum">
              <a:rPr lang="fr-FR" smtClean="0"/>
              <a:t>22</a:t>
            </a:fld>
            <a:endParaRPr lang="fr-FR"/>
          </a:p>
        </p:txBody>
      </p:sp>
      <p:pic>
        <p:nvPicPr>
          <p:cNvPr id="3" name="Image 2">
            <a:extLst>
              <a:ext uri="{FF2B5EF4-FFF2-40B4-BE49-F238E27FC236}">
                <a16:creationId xmlns:a16="http://schemas.microsoft.com/office/drawing/2014/main" id="{03839636-6EAF-41F8-ACDD-06AC1EBEC0BD}"/>
              </a:ext>
            </a:extLst>
          </p:cNvPr>
          <p:cNvPicPr>
            <a:picLocks noChangeAspect="1"/>
          </p:cNvPicPr>
          <p:nvPr/>
        </p:nvPicPr>
        <p:blipFill>
          <a:blip r:embed="rId2"/>
          <a:stretch>
            <a:fillRect/>
          </a:stretch>
        </p:blipFill>
        <p:spPr>
          <a:xfrm>
            <a:off x="2051720" y="960319"/>
            <a:ext cx="5155525" cy="5578593"/>
          </a:xfrm>
          <a:prstGeom prst="rect">
            <a:avLst/>
          </a:prstGeom>
        </p:spPr>
      </p:pic>
      <p:sp>
        <p:nvSpPr>
          <p:cNvPr id="4" name="Titre 1">
            <a:extLst>
              <a:ext uri="{FF2B5EF4-FFF2-40B4-BE49-F238E27FC236}">
                <a16:creationId xmlns:a16="http://schemas.microsoft.com/office/drawing/2014/main" id="{8623F85D-D39F-49AC-AD7C-404DFCBEA8A5}"/>
              </a:ext>
            </a:extLst>
          </p:cNvPr>
          <p:cNvSpPr txBox="1">
            <a:spLocks/>
          </p:cNvSpPr>
          <p:nvPr/>
        </p:nvSpPr>
        <p:spPr>
          <a:xfrm>
            <a:off x="0" y="274638"/>
            <a:ext cx="9144000" cy="63408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a:t>The production of C400 by </a:t>
            </a:r>
            <a:r>
              <a:rPr lang="en-US" sz="4000" dirty="0" err="1"/>
              <a:t>NHa</a:t>
            </a:r>
            <a:r>
              <a:rPr lang="en-US" sz="4000" dirty="0"/>
              <a:t> </a:t>
            </a:r>
            <a:r>
              <a:rPr lang="en-US" sz="2400" dirty="0"/>
              <a:t>SAS</a:t>
            </a:r>
          </a:p>
        </p:txBody>
      </p:sp>
    </p:spTree>
    <p:extLst>
      <p:ext uri="{BB962C8B-B14F-4D97-AF65-F5344CB8AC3E}">
        <p14:creationId xmlns:p14="http://schemas.microsoft.com/office/powerpoint/2010/main" val="4037067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6C20526-9B3A-402A-84C2-6F04EC0636C1}"/>
              </a:ext>
            </a:extLst>
          </p:cNvPr>
          <p:cNvSpPr>
            <a:spLocks noGrp="1"/>
          </p:cNvSpPr>
          <p:nvPr>
            <p:ph type="sldNum" sz="quarter" idx="12"/>
          </p:nvPr>
        </p:nvSpPr>
        <p:spPr/>
        <p:txBody>
          <a:bodyPr/>
          <a:lstStyle/>
          <a:p>
            <a:fld id="{43BEC009-1B59-4EA6-AD34-5D199FC8FD3C}" type="slidenum">
              <a:rPr lang="fr-FR" smtClean="0"/>
              <a:t>23</a:t>
            </a:fld>
            <a:endParaRPr lang="fr-FR"/>
          </a:p>
        </p:txBody>
      </p:sp>
      <p:pic>
        <p:nvPicPr>
          <p:cNvPr id="3" name="Image 2">
            <a:extLst>
              <a:ext uri="{FF2B5EF4-FFF2-40B4-BE49-F238E27FC236}">
                <a16:creationId xmlns:a16="http://schemas.microsoft.com/office/drawing/2014/main" id="{50D03C5C-F9E1-4730-A963-A4F72C2F3452}"/>
              </a:ext>
            </a:extLst>
          </p:cNvPr>
          <p:cNvPicPr>
            <a:picLocks noChangeAspect="1"/>
          </p:cNvPicPr>
          <p:nvPr/>
        </p:nvPicPr>
        <p:blipFill>
          <a:blip r:embed="rId2"/>
          <a:stretch>
            <a:fillRect/>
          </a:stretch>
        </p:blipFill>
        <p:spPr>
          <a:xfrm>
            <a:off x="953389" y="1410612"/>
            <a:ext cx="7237222" cy="5310863"/>
          </a:xfrm>
          <a:prstGeom prst="rect">
            <a:avLst/>
          </a:prstGeom>
        </p:spPr>
      </p:pic>
      <p:sp>
        <p:nvSpPr>
          <p:cNvPr id="5" name="Titre 1">
            <a:extLst>
              <a:ext uri="{FF2B5EF4-FFF2-40B4-BE49-F238E27FC236}">
                <a16:creationId xmlns:a16="http://schemas.microsoft.com/office/drawing/2014/main" id="{74B6A2A9-25B4-472A-B47E-9C82331B74F8}"/>
              </a:ext>
            </a:extLst>
          </p:cNvPr>
          <p:cNvSpPr txBox="1">
            <a:spLocks/>
          </p:cNvSpPr>
          <p:nvPr/>
        </p:nvSpPr>
        <p:spPr>
          <a:xfrm>
            <a:off x="0" y="274638"/>
            <a:ext cx="9144000" cy="63408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4000" dirty="0"/>
              <a:t>The production of C400 by </a:t>
            </a:r>
            <a:r>
              <a:rPr lang="en-US" sz="4000" dirty="0" err="1"/>
              <a:t>NHa</a:t>
            </a:r>
            <a:r>
              <a:rPr lang="en-US" sz="4000" dirty="0"/>
              <a:t> </a:t>
            </a:r>
            <a:r>
              <a:rPr lang="en-US" sz="2400" dirty="0"/>
              <a:t>SAS</a:t>
            </a:r>
          </a:p>
        </p:txBody>
      </p:sp>
    </p:spTree>
    <p:extLst>
      <p:ext uri="{BB962C8B-B14F-4D97-AF65-F5344CB8AC3E}">
        <p14:creationId xmlns:p14="http://schemas.microsoft.com/office/powerpoint/2010/main" val="460497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04C570D2-14A7-4617-A20C-E586F567CF16}"/>
              </a:ext>
            </a:extLst>
          </p:cNvPr>
          <p:cNvPicPr>
            <a:picLocks noChangeAspect="1"/>
          </p:cNvPicPr>
          <p:nvPr/>
        </p:nvPicPr>
        <p:blipFill>
          <a:blip r:embed="rId2"/>
          <a:stretch>
            <a:fillRect/>
          </a:stretch>
        </p:blipFill>
        <p:spPr>
          <a:xfrm>
            <a:off x="41287" y="225616"/>
            <a:ext cx="9061426" cy="6406767"/>
          </a:xfrm>
          <a:prstGeom prst="rect">
            <a:avLst/>
          </a:prstGeom>
        </p:spPr>
      </p:pic>
      <p:sp>
        <p:nvSpPr>
          <p:cNvPr id="2" name="Espace réservé du numéro de diapositive 1">
            <a:extLst>
              <a:ext uri="{FF2B5EF4-FFF2-40B4-BE49-F238E27FC236}">
                <a16:creationId xmlns:a16="http://schemas.microsoft.com/office/drawing/2014/main" id="{6A45ED08-6E14-4453-A6F9-FC0E96DE88DF}"/>
              </a:ext>
            </a:extLst>
          </p:cNvPr>
          <p:cNvSpPr>
            <a:spLocks noGrp="1"/>
          </p:cNvSpPr>
          <p:nvPr>
            <p:ph type="sldNum" sz="quarter" idx="12"/>
          </p:nvPr>
        </p:nvSpPr>
        <p:spPr/>
        <p:txBody>
          <a:bodyPr/>
          <a:lstStyle/>
          <a:p>
            <a:fld id="{43BEC009-1B59-4EA6-AD34-5D199FC8FD3C}" type="slidenum">
              <a:rPr lang="fr-FR" smtClean="0"/>
              <a:t>24</a:t>
            </a:fld>
            <a:endParaRPr lang="fr-FR"/>
          </a:p>
        </p:txBody>
      </p:sp>
    </p:spTree>
    <p:extLst>
      <p:ext uri="{BB962C8B-B14F-4D97-AF65-F5344CB8AC3E}">
        <p14:creationId xmlns:p14="http://schemas.microsoft.com/office/powerpoint/2010/main" val="2784528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04868C34-3C6F-4489-9919-0A3A008E0A33}"/>
              </a:ext>
            </a:extLst>
          </p:cNvPr>
          <p:cNvSpPr>
            <a:spLocks noGrp="1"/>
          </p:cNvSpPr>
          <p:nvPr>
            <p:ph type="sldNum" sz="quarter" idx="12"/>
          </p:nvPr>
        </p:nvSpPr>
        <p:spPr/>
        <p:txBody>
          <a:bodyPr/>
          <a:lstStyle/>
          <a:p>
            <a:fld id="{43BEC009-1B59-4EA6-AD34-5D199FC8FD3C}" type="slidenum">
              <a:rPr lang="fr-FR" smtClean="0"/>
              <a:t>25</a:t>
            </a:fld>
            <a:endParaRPr lang="fr-FR"/>
          </a:p>
        </p:txBody>
      </p:sp>
      <p:pic>
        <p:nvPicPr>
          <p:cNvPr id="3" name="Image 2">
            <a:extLst>
              <a:ext uri="{FF2B5EF4-FFF2-40B4-BE49-F238E27FC236}">
                <a16:creationId xmlns:a16="http://schemas.microsoft.com/office/drawing/2014/main" id="{58702307-BB7E-4A4C-9656-ECD378CED3F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11000" contrast="26000"/>
                    </a14:imgEffect>
                  </a14:imgLayer>
                </a14:imgProps>
              </a:ext>
            </a:extLst>
          </a:blip>
          <a:stretch>
            <a:fillRect/>
          </a:stretch>
        </p:blipFill>
        <p:spPr>
          <a:xfrm>
            <a:off x="0" y="740492"/>
            <a:ext cx="9144000" cy="5377016"/>
          </a:xfrm>
          <a:prstGeom prst="rect">
            <a:avLst/>
          </a:prstGeom>
        </p:spPr>
      </p:pic>
    </p:spTree>
    <p:extLst>
      <p:ext uri="{BB962C8B-B14F-4D97-AF65-F5344CB8AC3E}">
        <p14:creationId xmlns:p14="http://schemas.microsoft.com/office/powerpoint/2010/main" val="6266874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08CAA31-802C-4FE4-8CC1-C70934947571}"/>
              </a:ext>
            </a:extLst>
          </p:cNvPr>
          <p:cNvSpPr>
            <a:spLocks noGrp="1"/>
          </p:cNvSpPr>
          <p:nvPr>
            <p:ph type="sldNum" sz="quarter" idx="12"/>
          </p:nvPr>
        </p:nvSpPr>
        <p:spPr/>
        <p:txBody>
          <a:bodyPr/>
          <a:lstStyle/>
          <a:p>
            <a:fld id="{43BEC009-1B59-4EA6-AD34-5D199FC8FD3C}" type="slidenum">
              <a:rPr lang="fr-FR" smtClean="0"/>
              <a:t>26</a:t>
            </a:fld>
            <a:endParaRPr lang="fr-FR"/>
          </a:p>
        </p:txBody>
      </p:sp>
      <p:pic>
        <p:nvPicPr>
          <p:cNvPr id="3" name="Image 2">
            <a:extLst>
              <a:ext uri="{FF2B5EF4-FFF2-40B4-BE49-F238E27FC236}">
                <a16:creationId xmlns:a16="http://schemas.microsoft.com/office/drawing/2014/main" id="{2ECFEC50-BF9A-498E-8874-794515BA7E6E}"/>
              </a:ext>
            </a:extLst>
          </p:cNvPr>
          <p:cNvPicPr>
            <a:picLocks noChangeAspect="1"/>
          </p:cNvPicPr>
          <p:nvPr/>
        </p:nvPicPr>
        <p:blipFill>
          <a:blip r:embed="rId2"/>
          <a:stretch>
            <a:fillRect/>
          </a:stretch>
        </p:blipFill>
        <p:spPr>
          <a:xfrm>
            <a:off x="2051720" y="0"/>
            <a:ext cx="4725865" cy="6858000"/>
          </a:xfrm>
          <a:prstGeom prst="rect">
            <a:avLst/>
          </a:prstGeom>
        </p:spPr>
      </p:pic>
    </p:spTree>
    <p:extLst>
      <p:ext uri="{BB962C8B-B14F-4D97-AF65-F5344CB8AC3E}">
        <p14:creationId xmlns:p14="http://schemas.microsoft.com/office/powerpoint/2010/main" val="5411596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408CAA31-802C-4FE4-8CC1-C70934947571}"/>
              </a:ext>
            </a:extLst>
          </p:cNvPr>
          <p:cNvSpPr>
            <a:spLocks noGrp="1"/>
          </p:cNvSpPr>
          <p:nvPr>
            <p:ph type="sldNum" sz="quarter" idx="12"/>
          </p:nvPr>
        </p:nvSpPr>
        <p:spPr/>
        <p:txBody>
          <a:bodyPr/>
          <a:lstStyle/>
          <a:p>
            <a:fld id="{43BEC009-1B59-4EA6-AD34-5D199FC8FD3C}" type="slidenum">
              <a:rPr lang="fr-FR" smtClean="0"/>
              <a:t>27</a:t>
            </a:fld>
            <a:endParaRPr lang="fr-FR"/>
          </a:p>
        </p:txBody>
      </p:sp>
      <p:pic>
        <p:nvPicPr>
          <p:cNvPr id="4" name="Image 3">
            <a:extLst>
              <a:ext uri="{FF2B5EF4-FFF2-40B4-BE49-F238E27FC236}">
                <a16:creationId xmlns:a16="http://schemas.microsoft.com/office/drawing/2014/main" id="{7D41DC7D-3CE9-4C58-B4DF-282C1795FD48}"/>
              </a:ext>
            </a:extLst>
          </p:cNvPr>
          <p:cNvPicPr>
            <a:picLocks noChangeAspect="1"/>
          </p:cNvPicPr>
          <p:nvPr/>
        </p:nvPicPr>
        <p:blipFill>
          <a:blip r:embed="rId2"/>
          <a:stretch>
            <a:fillRect/>
          </a:stretch>
        </p:blipFill>
        <p:spPr>
          <a:xfrm>
            <a:off x="0" y="668430"/>
            <a:ext cx="9144000" cy="5521140"/>
          </a:xfrm>
          <a:prstGeom prst="rect">
            <a:avLst/>
          </a:prstGeom>
        </p:spPr>
      </p:pic>
    </p:spTree>
    <p:extLst>
      <p:ext uri="{BB962C8B-B14F-4D97-AF65-F5344CB8AC3E}">
        <p14:creationId xmlns:p14="http://schemas.microsoft.com/office/powerpoint/2010/main" val="2764831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AE0E6D54-57AB-46CF-B177-1E0E4B86EC06}"/>
              </a:ext>
            </a:extLst>
          </p:cNvPr>
          <p:cNvSpPr>
            <a:spLocks noGrp="1"/>
          </p:cNvSpPr>
          <p:nvPr>
            <p:ph type="sldNum" sz="quarter" idx="12"/>
          </p:nvPr>
        </p:nvSpPr>
        <p:spPr/>
        <p:txBody>
          <a:bodyPr/>
          <a:lstStyle/>
          <a:p>
            <a:fld id="{43BEC009-1B59-4EA6-AD34-5D199FC8FD3C}" type="slidenum">
              <a:rPr lang="fr-FR" smtClean="0"/>
              <a:t>28</a:t>
            </a:fld>
            <a:endParaRPr lang="fr-FR"/>
          </a:p>
        </p:txBody>
      </p:sp>
      <p:pic>
        <p:nvPicPr>
          <p:cNvPr id="3" name="Image 2">
            <a:extLst>
              <a:ext uri="{FF2B5EF4-FFF2-40B4-BE49-F238E27FC236}">
                <a16:creationId xmlns:a16="http://schemas.microsoft.com/office/drawing/2014/main" id="{A750B3BA-0839-44EC-8E50-A869F093CA38}"/>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brightnessContrast bright="20000" contrast="-40000"/>
                    </a14:imgEffect>
                  </a14:imgLayer>
                </a14:imgProps>
              </a:ext>
            </a:extLst>
          </a:blip>
          <a:stretch>
            <a:fillRect/>
          </a:stretch>
        </p:blipFill>
        <p:spPr>
          <a:xfrm>
            <a:off x="0" y="896429"/>
            <a:ext cx="9144000" cy="5065141"/>
          </a:xfrm>
          <a:prstGeom prst="rect">
            <a:avLst/>
          </a:prstGeom>
        </p:spPr>
      </p:pic>
    </p:spTree>
    <p:extLst>
      <p:ext uri="{BB962C8B-B14F-4D97-AF65-F5344CB8AC3E}">
        <p14:creationId xmlns:p14="http://schemas.microsoft.com/office/powerpoint/2010/main" val="36728688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274638"/>
            <a:ext cx="9144000" cy="634082"/>
          </a:xfrm>
        </p:spPr>
        <p:txBody>
          <a:bodyPr>
            <a:noAutofit/>
          </a:bodyPr>
          <a:lstStyle/>
          <a:p>
            <a:r>
              <a:rPr lang="en-US" sz="4000" dirty="0"/>
              <a:t>The production of C400 by </a:t>
            </a:r>
            <a:r>
              <a:rPr lang="en-US" sz="4000" dirty="0" err="1"/>
              <a:t>NHa</a:t>
            </a:r>
            <a:r>
              <a:rPr lang="en-US" sz="4000" dirty="0"/>
              <a:t> </a:t>
            </a:r>
            <a:r>
              <a:rPr lang="en-US" sz="2400" dirty="0"/>
              <a:t>SAS</a:t>
            </a:r>
          </a:p>
        </p:txBody>
      </p:sp>
      <p:sp>
        <p:nvSpPr>
          <p:cNvPr id="3" name="Espace réservé du contenu 2"/>
          <p:cNvSpPr>
            <a:spLocks noGrp="1"/>
          </p:cNvSpPr>
          <p:nvPr>
            <p:ph idx="1"/>
          </p:nvPr>
        </p:nvSpPr>
        <p:spPr>
          <a:xfrm>
            <a:off x="395536" y="1340768"/>
            <a:ext cx="8748464" cy="4785395"/>
          </a:xfrm>
        </p:spPr>
        <p:txBody>
          <a:bodyPr>
            <a:normAutofit fontScale="92500"/>
          </a:bodyPr>
          <a:lstStyle/>
          <a:p>
            <a:r>
              <a:rPr lang="en-GB" dirty="0"/>
              <a:t>2010 the PI of C400 is sold to Normandie</a:t>
            </a:r>
          </a:p>
          <a:p>
            <a:r>
              <a:rPr lang="en-GB" dirty="0"/>
              <a:t>2010 legal creation of Normandy Hadrontherapy (</a:t>
            </a:r>
            <a:r>
              <a:rPr lang="en-GB" b="1" dirty="0" err="1"/>
              <a:t>Nha</a:t>
            </a:r>
            <a:r>
              <a:rPr lang="en-GB" dirty="0"/>
              <a:t>)</a:t>
            </a:r>
          </a:p>
          <a:p>
            <a:r>
              <a:rPr lang="en-GB" dirty="0"/>
              <a:t>2018 complete capitalization of </a:t>
            </a:r>
            <a:r>
              <a:rPr lang="en-GB" dirty="0" err="1"/>
              <a:t>Nha</a:t>
            </a:r>
            <a:endParaRPr lang="en-GB" dirty="0"/>
          </a:p>
          <a:p>
            <a:r>
              <a:rPr lang="en-GB" dirty="0"/>
              <a:t>2019 review of the specifications and design</a:t>
            </a:r>
          </a:p>
          <a:p>
            <a:r>
              <a:rPr lang="en-GB" dirty="0"/>
              <a:t>2020 initiation of the construction on site in CYCLHAD</a:t>
            </a:r>
          </a:p>
          <a:p>
            <a:r>
              <a:rPr lang="en-GB" dirty="0"/>
              <a:t>2022 starting the commissioning</a:t>
            </a:r>
          </a:p>
          <a:p>
            <a:r>
              <a:rPr lang="en-GB" dirty="0"/>
              <a:t>2023 validation and beginning of use / test / upgrade</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E6EFB7DA-3A8C-4FE0-84E1-E40DE683E362}"/>
              </a:ext>
            </a:extLst>
          </p:cNvPr>
          <p:cNvSpPr>
            <a:spLocks noGrp="1"/>
          </p:cNvSpPr>
          <p:nvPr>
            <p:ph type="sldNum" sz="quarter" idx="12"/>
          </p:nvPr>
        </p:nvSpPr>
        <p:spPr/>
        <p:txBody>
          <a:bodyPr/>
          <a:lstStyle/>
          <a:p>
            <a:fld id="{43BEC009-1B59-4EA6-AD34-5D199FC8FD3C}" type="slidenum">
              <a:rPr lang="fr-FR" smtClean="0"/>
              <a:t>29</a:t>
            </a:fld>
            <a:endParaRPr lang="fr-FR" dirty="0"/>
          </a:p>
        </p:txBody>
      </p:sp>
      <p:pic>
        <p:nvPicPr>
          <p:cNvPr id="8" name="Picture 11" descr="Résultat de recherche d'images pour &quot;logo Région Normandie&quot;">
            <a:hlinkClick r:id="rId3"/>
            <a:extLst>
              <a:ext uri="{FF2B5EF4-FFF2-40B4-BE49-F238E27FC236}">
                <a16:creationId xmlns:a16="http://schemas.microsoft.com/office/drawing/2014/main" id="{FAD9B34D-97D9-4AE5-86E8-119CA342790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3956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34082"/>
          </a:xfrm>
        </p:spPr>
        <p:txBody>
          <a:bodyPr>
            <a:normAutofit fontScale="90000"/>
          </a:bodyPr>
          <a:lstStyle/>
          <a:p>
            <a:r>
              <a:rPr lang="en-GB" dirty="0"/>
              <a:t>History of the C400 project</a:t>
            </a:r>
          </a:p>
        </p:txBody>
      </p:sp>
      <p:sp>
        <p:nvSpPr>
          <p:cNvPr id="3" name="Espace réservé du contenu 2"/>
          <p:cNvSpPr>
            <a:spLocks noGrp="1"/>
          </p:cNvSpPr>
          <p:nvPr>
            <p:ph idx="1"/>
          </p:nvPr>
        </p:nvSpPr>
        <p:spPr>
          <a:xfrm>
            <a:off x="467544" y="1340768"/>
            <a:ext cx="8352928" cy="5242594"/>
          </a:xfrm>
        </p:spPr>
        <p:txBody>
          <a:bodyPr>
            <a:normAutofit fontScale="85000" lnSpcReduction="20000"/>
          </a:bodyPr>
          <a:lstStyle/>
          <a:p>
            <a:r>
              <a:rPr lang="en-GB" dirty="0">
                <a:solidFill>
                  <a:srgbClr val="0070C0"/>
                </a:solidFill>
              </a:rPr>
              <a:t>After </a:t>
            </a:r>
            <a:r>
              <a:rPr lang="en-GB" b="1" dirty="0">
                <a:solidFill>
                  <a:srgbClr val="0070C0"/>
                </a:solidFill>
              </a:rPr>
              <a:t>ASCLEPIOS</a:t>
            </a:r>
            <a:r>
              <a:rPr lang="en-GB" dirty="0">
                <a:solidFill>
                  <a:srgbClr val="0070C0"/>
                </a:solidFill>
              </a:rPr>
              <a:t> (2005-2007) challenger of ETOILE …</a:t>
            </a:r>
          </a:p>
          <a:p>
            <a:r>
              <a:rPr lang="en-GB" b="1" dirty="0">
                <a:solidFill>
                  <a:srgbClr val="0070C0"/>
                </a:solidFill>
              </a:rPr>
              <a:t>ARCHADE</a:t>
            </a:r>
            <a:r>
              <a:rPr lang="en-GB" dirty="0">
                <a:solidFill>
                  <a:srgbClr val="0070C0"/>
                </a:solidFill>
              </a:rPr>
              <a:t> was a pure scientific resource project (2008) with a unique industrial partner (</a:t>
            </a:r>
            <a:r>
              <a:rPr lang="en-GB" b="1" dirty="0">
                <a:solidFill>
                  <a:srgbClr val="0070C0"/>
                </a:solidFill>
              </a:rPr>
              <a:t>IBA</a:t>
            </a:r>
            <a:r>
              <a:rPr lang="en-GB" dirty="0">
                <a:solidFill>
                  <a:srgbClr val="0070C0"/>
                </a:solidFill>
              </a:rPr>
              <a:t>)</a:t>
            </a:r>
          </a:p>
          <a:p>
            <a:r>
              <a:rPr lang="en-GB" dirty="0">
                <a:solidFill>
                  <a:srgbClr val="0070C0"/>
                </a:solidFill>
              </a:rPr>
              <a:t>But… </a:t>
            </a:r>
            <a:r>
              <a:rPr lang="en-GB" dirty="0">
                <a:solidFill>
                  <a:srgbClr val="C00000"/>
                </a:solidFill>
              </a:rPr>
              <a:t>economically unsustainable</a:t>
            </a:r>
          </a:p>
          <a:p>
            <a:r>
              <a:rPr lang="en-GB" dirty="0">
                <a:solidFill>
                  <a:srgbClr val="0070C0"/>
                </a:solidFill>
              </a:rPr>
              <a:t>Introduction of the principle of a limited proton treatment production (2012) by a </a:t>
            </a:r>
            <a:r>
              <a:rPr lang="en-GB" dirty="0" err="1">
                <a:solidFill>
                  <a:srgbClr val="0070C0"/>
                </a:solidFill>
              </a:rPr>
              <a:t>Proteus®One</a:t>
            </a:r>
            <a:r>
              <a:rPr lang="en-GB" dirty="0">
                <a:solidFill>
                  <a:srgbClr val="0070C0"/>
                </a:solidFill>
              </a:rPr>
              <a:t> equipment</a:t>
            </a:r>
          </a:p>
          <a:p>
            <a:r>
              <a:rPr lang="en-GB" b="1" dirty="0">
                <a:solidFill>
                  <a:srgbClr val="0070C0"/>
                </a:solidFill>
              </a:rPr>
              <a:t>ARCHADE</a:t>
            </a:r>
            <a:r>
              <a:rPr lang="en-GB" dirty="0">
                <a:solidFill>
                  <a:srgbClr val="0070C0"/>
                </a:solidFill>
              </a:rPr>
              <a:t> progresses as a scientific project with mixed clinical/scientific activities</a:t>
            </a:r>
          </a:p>
          <a:p>
            <a:r>
              <a:rPr lang="en-GB" dirty="0">
                <a:solidFill>
                  <a:srgbClr val="0070C0"/>
                </a:solidFill>
              </a:rPr>
              <a:t>A specific Co. and building are devoted : </a:t>
            </a:r>
            <a:r>
              <a:rPr lang="en-GB" b="1" dirty="0">
                <a:solidFill>
                  <a:srgbClr val="0070C0"/>
                </a:solidFill>
              </a:rPr>
              <a:t>CYCLHAD </a:t>
            </a:r>
            <a:r>
              <a:rPr lang="en-GB" sz="2300" b="1" dirty="0">
                <a:solidFill>
                  <a:srgbClr val="0070C0"/>
                </a:solidFill>
              </a:rPr>
              <a:t>SAS</a:t>
            </a:r>
          </a:p>
          <a:p>
            <a:r>
              <a:rPr lang="en-GB" dirty="0">
                <a:solidFill>
                  <a:srgbClr val="0070C0"/>
                </a:solidFill>
              </a:rPr>
              <a:t>The heart of the project is the development and the scientific use, mostly by </a:t>
            </a:r>
            <a:r>
              <a:rPr lang="en-GB" b="1" dirty="0">
                <a:solidFill>
                  <a:srgbClr val="0070C0"/>
                </a:solidFill>
              </a:rPr>
              <a:t>external users</a:t>
            </a:r>
            <a:r>
              <a:rPr lang="en-GB" dirty="0">
                <a:solidFill>
                  <a:srgbClr val="0070C0"/>
                </a:solidFill>
              </a:rPr>
              <a:t>, of the multi-ions superconducting cyclotron </a:t>
            </a:r>
            <a:r>
              <a:rPr lang="en-GB" b="1" dirty="0">
                <a:solidFill>
                  <a:srgbClr val="0070C0"/>
                </a:solidFill>
              </a:rPr>
              <a:t>C400</a:t>
            </a:r>
          </a:p>
          <a:p>
            <a:endParaRPr lang="en-GB"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079DD652-8D3F-487B-9A73-496C19220A30}"/>
              </a:ext>
            </a:extLst>
          </p:cNvPr>
          <p:cNvSpPr>
            <a:spLocks noGrp="1"/>
          </p:cNvSpPr>
          <p:nvPr>
            <p:ph type="sldNum" sz="quarter" idx="12"/>
          </p:nvPr>
        </p:nvSpPr>
        <p:spPr/>
        <p:txBody>
          <a:bodyPr/>
          <a:lstStyle/>
          <a:p>
            <a:fld id="{43BEC009-1B59-4EA6-AD34-5D199FC8FD3C}" type="slidenum">
              <a:rPr lang="fr-FR" smtClean="0"/>
              <a:t>3</a:t>
            </a:fld>
            <a:endParaRPr lang="fr-FR"/>
          </a:p>
        </p:txBody>
      </p:sp>
      <p:pic>
        <p:nvPicPr>
          <p:cNvPr id="8" name="Picture 11" descr="Résultat de recherche d'images pour &quot;logo Région Normandie&quot;">
            <a:hlinkClick r:id="rId3"/>
            <a:extLst>
              <a:ext uri="{FF2B5EF4-FFF2-40B4-BE49-F238E27FC236}">
                <a16:creationId xmlns:a16="http://schemas.microsoft.com/office/drawing/2014/main" id="{0B005463-B2F5-4E70-BADA-F146B66707E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6459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34082"/>
          </a:xfrm>
        </p:spPr>
        <p:txBody>
          <a:bodyPr>
            <a:normAutofit fontScale="90000"/>
          </a:bodyPr>
          <a:lstStyle/>
          <a:p>
            <a:r>
              <a:rPr lang="en-GB" dirty="0"/>
              <a:t>Medical interest and constrains</a:t>
            </a:r>
          </a:p>
        </p:txBody>
      </p:sp>
      <p:sp>
        <p:nvSpPr>
          <p:cNvPr id="3" name="Espace réservé du contenu 2"/>
          <p:cNvSpPr>
            <a:spLocks noGrp="1"/>
          </p:cNvSpPr>
          <p:nvPr>
            <p:ph idx="1"/>
          </p:nvPr>
        </p:nvSpPr>
        <p:spPr>
          <a:xfrm>
            <a:off x="467544" y="1340768"/>
            <a:ext cx="8352928" cy="4785395"/>
          </a:xfrm>
        </p:spPr>
        <p:txBody>
          <a:bodyPr>
            <a:normAutofit/>
          </a:bodyPr>
          <a:lstStyle/>
          <a:p>
            <a:r>
              <a:rPr lang="en-GB" dirty="0"/>
              <a:t>From the C400 we are awaiting:</a:t>
            </a:r>
          </a:p>
          <a:p>
            <a:pPr lvl="1"/>
            <a:r>
              <a:rPr lang="en-GB" dirty="0"/>
              <a:t>High dose rate for fast irradiation</a:t>
            </a:r>
          </a:p>
          <a:p>
            <a:pPr lvl="1"/>
            <a:r>
              <a:rPr lang="en-GB" dirty="0"/>
              <a:t>Limited cost of running</a:t>
            </a:r>
          </a:p>
          <a:p>
            <a:pPr lvl="1"/>
            <a:r>
              <a:rPr lang="en-GB" dirty="0"/>
              <a:t>Real multi-ions capacity in the same fraction…</a:t>
            </a:r>
          </a:p>
          <a:p>
            <a:pPr lvl="1"/>
            <a:r>
              <a:rPr lang="en-GB" dirty="0"/>
              <a:t>Hight level of up time</a:t>
            </a:r>
          </a:p>
          <a:p>
            <a:r>
              <a:rPr lang="en-GB" dirty="0"/>
              <a:t>The use will be shared:</a:t>
            </a:r>
          </a:p>
          <a:p>
            <a:pPr lvl="1"/>
            <a:r>
              <a:rPr lang="en-GB" dirty="0"/>
              <a:t>50% for medical use</a:t>
            </a:r>
          </a:p>
          <a:p>
            <a:pPr lvl="1"/>
            <a:r>
              <a:rPr lang="en-GB" b="1" u="sng" dirty="0"/>
              <a:t>50% for experimental use </a:t>
            </a:r>
            <a:r>
              <a:rPr lang="en-GB" dirty="0"/>
              <a:t>including machine tests and upgrades.</a:t>
            </a:r>
          </a:p>
          <a:p>
            <a:pPr lvl="1"/>
            <a:endParaRPr lang="en-GB"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3" y="6103881"/>
            <a:ext cx="1584176" cy="586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Espace réservé du numéro de diapositive 5">
            <a:extLst>
              <a:ext uri="{FF2B5EF4-FFF2-40B4-BE49-F238E27FC236}">
                <a16:creationId xmlns:a16="http://schemas.microsoft.com/office/drawing/2014/main" id="{E12B707A-D8ED-4665-A2B2-2F453975E4BA}"/>
              </a:ext>
            </a:extLst>
          </p:cNvPr>
          <p:cNvSpPr>
            <a:spLocks noGrp="1"/>
          </p:cNvSpPr>
          <p:nvPr>
            <p:ph type="sldNum" sz="quarter" idx="12"/>
          </p:nvPr>
        </p:nvSpPr>
        <p:spPr/>
        <p:txBody>
          <a:bodyPr/>
          <a:lstStyle/>
          <a:p>
            <a:fld id="{43BEC009-1B59-4EA6-AD34-5D199FC8FD3C}" type="slidenum">
              <a:rPr lang="fr-FR" smtClean="0"/>
              <a:t>30</a:t>
            </a:fld>
            <a:endParaRPr lang="fr-FR"/>
          </a:p>
        </p:txBody>
      </p:sp>
      <p:pic>
        <p:nvPicPr>
          <p:cNvPr id="7" name="Picture 11" descr="Résultat de recherche d'images pour &quot;logo Région Normandie&quot;">
            <a:hlinkClick r:id="rId3"/>
            <a:extLst>
              <a:ext uri="{FF2B5EF4-FFF2-40B4-BE49-F238E27FC236}">
                <a16:creationId xmlns:a16="http://schemas.microsoft.com/office/drawing/2014/main" id="{32435621-3504-4E5C-B442-927890A656D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6934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96752"/>
            <a:ext cx="8229600" cy="5328592"/>
          </a:xfrm>
        </p:spPr>
        <p:txBody>
          <a:bodyPr>
            <a:normAutofit fontScale="92500" lnSpcReduction="20000"/>
          </a:bodyPr>
          <a:lstStyle/>
          <a:p>
            <a:pPr marL="0" indent="0">
              <a:buNone/>
            </a:pPr>
            <a:r>
              <a:rPr lang="en-GB" dirty="0"/>
              <a:t>The business model of CYCLHAD could be:</a:t>
            </a:r>
          </a:p>
          <a:p>
            <a:r>
              <a:rPr lang="en-GB" dirty="0"/>
              <a:t>50% of the C400 beam time will be devoted to radiation oncology (protons and ions) and </a:t>
            </a:r>
            <a:r>
              <a:rPr lang="en-GB" b="1" u="sng" dirty="0"/>
              <a:t>sold</a:t>
            </a:r>
            <a:r>
              <a:rPr lang="en-GB" dirty="0"/>
              <a:t> to the Centre Fr </a:t>
            </a:r>
            <a:r>
              <a:rPr lang="en-GB" dirty="0" err="1"/>
              <a:t>Baclesse</a:t>
            </a:r>
            <a:r>
              <a:rPr lang="en-GB" dirty="0"/>
              <a:t> </a:t>
            </a:r>
            <a:r>
              <a:rPr lang="en-GB" sz="2400" i="1" dirty="0"/>
              <a:t>(as for the </a:t>
            </a:r>
            <a:r>
              <a:rPr lang="en-GB" sz="2400" i="1" dirty="0" err="1"/>
              <a:t>ProteusOne</a:t>
            </a:r>
            <a:r>
              <a:rPr lang="en-GB" sz="2400" i="1" dirty="0"/>
              <a:t> presently)</a:t>
            </a:r>
          </a:p>
          <a:p>
            <a:r>
              <a:rPr lang="en-GB" dirty="0"/>
              <a:t>Up to 50% will be devoted, “free of charge” to non profit scientific users in the frame of </a:t>
            </a:r>
            <a:r>
              <a:rPr lang="en-GB" b="1" u="sng" dirty="0"/>
              <a:t>ARCHADE </a:t>
            </a:r>
            <a:r>
              <a:rPr lang="en-GB" dirty="0"/>
              <a:t>scientific project </a:t>
            </a:r>
            <a:r>
              <a:rPr lang="en-GB" b="1" u="sng" dirty="0"/>
              <a:t>and external users</a:t>
            </a:r>
          </a:p>
          <a:p>
            <a:pPr lvl="1"/>
            <a:r>
              <a:rPr lang="en-GB" dirty="0"/>
              <a:t>However the access to CYCLHAD installation will not be “no cost” for ARCHADE: so the ARCHADE costs will have to be compensated.</a:t>
            </a:r>
          </a:p>
          <a:p>
            <a:pPr lvl="1"/>
            <a:r>
              <a:rPr lang="en-GB" dirty="0"/>
              <a:t>We hope not to have to go beyond “marginal costs” but it will largely depend upon availability of running </a:t>
            </a:r>
            <a:r>
              <a:rPr lang="en-GB" dirty="0" err="1"/>
              <a:t>fundings</a:t>
            </a:r>
            <a:r>
              <a:rPr lang="en-GB" dirty="0"/>
              <a:t>…</a:t>
            </a:r>
          </a:p>
          <a:p>
            <a:pPr lvl="1"/>
            <a:r>
              <a:rPr lang="en-GB" dirty="0"/>
              <a:t>Thus ion beam access in CYCLHAD will NOT be no cost!</a:t>
            </a:r>
          </a:p>
        </p:txBody>
      </p:sp>
      <p:sp>
        <p:nvSpPr>
          <p:cNvPr id="6" name="Titre 1">
            <a:extLst>
              <a:ext uri="{FF2B5EF4-FFF2-40B4-BE49-F238E27FC236}">
                <a16:creationId xmlns:a16="http://schemas.microsoft.com/office/drawing/2014/main" id="{97F44788-AF22-46B5-BF10-21C71E1F7921}"/>
              </a:ext>
            </a:extLst>
          </p:cNvPr>
          <p:cNvSpPr>
            <a:spLocks noGrp="1"/>
          </p:cNvSpPr>
          <p:nvPr>
            <p:ph type="title"/>
          </p:nvPr>
        </p:nvSpPr>
        <p:spPr>
          <a:xfrm>
            <a:off x="457200" y="274638"/>
            <a:ext cx="8229600" cy="634082"/>
          </a:xfrm>
        </p:spPr>
        <p:txBody>
          <a:bodyPr>
            <a:normAutofit fontScale="90000"/>
          </a:bodyPr>
          <a:lstStyle/>
          <a:p>
            <a:r>
              <a:rPr lang="en-GB" dirty="0"/>
              <a:t>Medical interest and constrains</a:t>
            </a:r>
          </a:p>
        </p:txBody>
      </p:sp>
    </p:spTree>
    <p:extLst>
      <p:ext uri="{BB962C8B-B14F-4D97-AF65-F5344CB8AC3E}">
        <p14:creationId xmlns:p14="http://schemas.microsoft.com/office/powerpoint/2010/main" val="36159352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94" y="44624"/>
            <a:ext cx="9144000" cy="432048"/>
          </a:xfrm>
        </p:spPr>
        <p:txBody>
          <a:bodyPr>
            <a:noAutofit/>
          </a:bodyPr>
          <a:lstStyle/>
          <a:p>
            <a:r>
              <a:rPr lang="en-GB" sz="2800" b="1" dirty="0"/>
              <a:t>To conclude… ARCHADE project is three folds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620688"/>
            <a:ext cx="9157191" cy="61653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Espace réservé du numéro de diapositive 2">
            <a:extLst>
              <a:ext uri="{FF2B5EF4-FFF2-40B4-BE49-F238E27FC236}">
                <a16:creationId xmlns:a16="http://schemas.microsoft.com/office/drawing/2014/main" id="{0F5A63FF-B4B9-4014-992C-D922242FEA3F}"/>
              </a:ext>
            </a:extLst>
          </p:cNvPr>
          <p:cNvSpPr>
            <a:spLocks noGrp="1"/>
          </p:cNvSpPr>
          <p:nvPr>
            <p:ph type="sldNum" sz="quarter" idx="12"/>
          </p:nvPr>
        </p:nvSpPr>
        <p:spPr/>
        <p:txBody>
          <a:bodyPr/>
          <a:lstStyle/>
          <a:p>
            <a:fld id="{43BEC009-1B59-4EA6-AD34-5D199FC8FD3C}" type="slidenum">
              <a:rPr lang="fr-FR" smtClean="0"/>
              <a:t>32</a:t>
            </a:fld>
            <a:endParaRPr lang="fr-FR"/>
          </a:p>
        </p:txBody>
      </p:sp>
    </p:spTree>
    <p:extLst>
      <p:ext uri="{BB962C8B-B14F-4D97-AF65-F5344CB8AC3E}">
        <p14:creationId xmlns:p14="http://schemas.microsoft.com/office/powerpoint/2010/main" val="1818955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4" y="2492896"/>
            <a:ext cx="8229600" cy="1143000"/>
          </a:xfrm>
        </p:spPr>
        <p:txBody>
          <a:bodyPr/>
          <a:lstStyle/>
          <a:p>
            <a:r>
              <a:rPr lang="en-GB" dirty="0"/>
              <a:t>Thank-you, questions ?</a:t>
            </a: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8640"/>
            <a:ext cx="2487613" cy="920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6" descr="Résultat de recherche d'images pour &quot;logo UNICAEN&quot;">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419" y="5805264"/>
            <a:ext cx="1243806" cy="66911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9" descr="Résultat de recherche d'images pour &quot;logo CNRS&quot;">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46492" y="5953752"/>
            <a:ext cx="692267" cy="69994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Résultat de recherche d'images pour &quot;logo Région Normandie&quot;">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56767" y="45937"/>
            <a:ext cx="1406474" cy="13306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3" descr="Résultat de recherche d'images pour &quot;logo ensicaen&quot;">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938759" y="5824929"/>
            <a:ext cx="1381090" cy="90249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5" descr="Résultat de recherche d'images pour &quot;logo CHU de Caen&quot;">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4244845" y="6033337"/>
            <a:ext cx="1287846" cy="6205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7" descr="Résultat de recherche d'images pour &quot;logo centre françois Baclesse&quot;">
            <a:hlinkClick r:id="rId13"/>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15715" r="14342"/>
          <a:stretch/>
        </p:blipFill>
        <p:spPr bwMode="auto">
          <a:xfrm>
            <a:off x="5510261" y="5992746"/>
            <a:ext cx="1272210" cy="68209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9" descr="Résultat de recherche d'images pour &quot;logo CEA&quot;">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085321" y="5805264"/>
            <a:ext cx="955840" cy="77971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1" descr="Résultat de recherche d'images pour &quot;Logo du GANIL&quot;">
            <a:hlinkClick r:id="rId17"/>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00196" y="6365472"/>
            <a:ext cx="1346008" cy="3265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3" descr="Résultat de recherche d'images pour &quot;Logo de CYCERON&quot;">
            <a:hlinkClick r:id="rId19"/>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6782471" y="5995626"/>
            <a:ext cx="1196836" cy="616193"/>
          </a:xfrm>
          <a:prstGeom prst="rect">
            <a:avLst/>
          </a:prstGeom>
          <a:noFill/>
          <a:extLst>
            <a:ext uri="{909E8E84-426E-40DD-AFC4-6F175D3DCCD1}">
              <a14:hiddenFill xmlns:a14="http://schemas.microsoft.com/office/drawing/2010/main">
                <a:solidFill>
                  <a:srgbClr val="FFFFFF"/>
                </a:solidFill>
              </a14:hiddenFill>
            </a:ext>
          </a:extLst>
        </p:spPr>
      </p:pic>
      <p:sp>
        <p:nvSpPr>
          <p:cNvPr id="13" name="Espace réservé du numéro de diapositive 12">
            <a:extLst>
              <a:ext uri="{FF2B5EF4-FFF2-40B4-BE49-F238E27FC236}">
                <a16:creationId xmlns:a16="http://schemas.microsoft.com/office/drawing/2014/main" id="{D999A76E-D9A7-40E8-A214-66F64B88F990}"/>
              </a:ext>
            </a:extLst>
          </p:cNvPr>
          <p:cNvSpPr>
            <a:spLocks noGrp="1"/>
          </p:cNvSpPr>
          <p:nvPr>
            <p:ph type="sldNum" sz="quarter" idx="12"/>
          </p:nvPr>
        </p:nvSpPr>
        <p:spPr/>
        <p:txBody>
          <a:bodyPr/>
          <a:lstStyle/>
          <a:p>
            <a:fld id="{43BEC009-1B59-4EA6-AD34-5D199FC8FD3C}" type="slidenum">
              <a:rPr lang="fr-FR" smtClean="0"/>
              <a:t>33</a:t>
            </a:fld>
            <a:endParaRPr lang="fr-FR"/>
          </a:p>
        </p:txBody>
      </p:sp>
    </p:spTree>
    <p:extLst>
      <p:ext uri="{BB962C8B-B14F-4D97-AF65-F5344CB8AC3E}">
        <p14:creationId xmlns:p14="http://schemas.microsoft.com/office/powerpoint/2010/main" val="3078272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691680" y="1158447"/>
            <a:ext cx="6815099" cy="716188"/>
          </a:xfrm>
          <a:prstGeom prst="rect">
            <a:avLst/>
          </a:prstGeom>
          <a:solidFill>
            <a:srgbClr val="BAF8B2">
              <a:alpha val="93725"/>
            </a:srgbClr>
          </a:solidFill>
          <a:ln w="41275">
            <a:solidFill>
              <a:srgbClr val="50E527"/>
            </a:solidFill>
          </a:ln>
        </p:spPr>
        <p:txBody>
          <a:bodyPr wrap="square" rtlCol="0">
            <a:noAutofit/>
          </a:bodyPr>
          <a:lstStyle/>
          <a:p>
            <a:pPr algn="ctr"/>
            <a:r>
              <a:rPr lang="fr-FR" sz="3600" b="1" dirty="0"/>
              <a:t>Normandy </a:t>
            </a:r>
            <a:r>
              <a:rPr lang="fr-FR" sz="3600" b="1" dirty="0" err="1"/>
              <a:t>Region</a:t>
            </a:r>
            <a:endParaRPr lang="fr-FR" sz="3600" b="1" dirty="0"/>
          </a:p>
        </p:txBody>
      </p:sp>
      <p:sp>
        <p:nvSpPr>
          <p:cNvPr id="4" name="ZoneTexte 3"/>
          <p:cNvSpPr txBox="1"/>
          <p:nvPr/>
        </p:nvSpPr>
        <p:spPr>
          <a:xfrm>
            <a:off x="3995936" y="2458432"/>
            <a:ext cx="1872208" cy="923330"/>
          </a:xfrm>
          <a:prstGeom prst="rect">
            <a:avLst/>
          </a:prstGeom>
          <a:solidFill>
            <a:schemeClr val="tx2">
              <a:lumMod val="20000"/>
              <a:lumOff val="80000"/>
            </a:schemeClr>
          </a:solidFill>
          <a:ln>
            <a:solidFill>
              <a:schemeClr val="accent1"/>
            </a:solidFill>
          </a:ln>
        </p:spPr>
        <p:txBody>
          <a:bodyPr wrap="square" rtlCol="0">
            <a:spAutoFit/>
          </a:bodyPr>
          <a:lstStyle/>
          <a:p>
            <a:pPr algn="ctr"/>
            <a:r>
              <a:rPr lang="fr-FR" b="1" dirty="0"/>
              <a:t>ARCHADE</a:t>
            </a:r>
          </a:p>
          <a:p>
            <a:pPr algn="ctr"/>
            <a:r>
              <a:rPr lang="fr-FR" b="1" dirty="0"/>
              <a:t>(Assoc loi 1901) 2008</a:t>
            </a:r>
          </a:p>
        </p:txBody>
      </p:sp>
      <p:sp>
        <p:nvSpPr>
          <p:cNvPr id="7" name="ZoneTexte 6"/>
          <p:cNvSpPr txBox="1"/>
          <p:nvPr/>
        </p:nvSpPr>
        <p:spPr>
          <a:xfrm>
            <a:off x="1417143" y="4763765"/>
            <a:ext cx="2038231" cy="1200329"/>
          </a:xfrm>
          <a:prstGeom prst="rect">
            <a:avLst/>
          </a:prstGeom>
          <a:noFill/>
          <a:ln w="25400">
            <a:solidFill>
              <a:schemeClr val="accent1"/>
            </a:solidFill>
          </a:ln>
        </p:spPr>
        <p:txBody>
          <a:bodyPr wrap="square" rtlCol="0">
            <a:spAutoFit/>
          </a:bodyPr>
          <a:lstStyle/>
          <a:p>
            <a:pPr algn="ctr"/>
            <a:r>
              <a:rPr lang="fr-FR" dirty="0" err="1"/>
              <a:t>Medical</a:t>
            </a:r>
            <a:r>
              <a:rPr lang="fr-FR" dirty="0"/>
              <a:t> institution</a:t>
            </a:r>
          </a:p>
          <a:p>
            <a:pPr algn="ctr"/>
            <a:r>
              <a:rPr lang="fr-FR" b="1" dirty="0"/>
              <a:t>CRLCC F. </a:t>
            </a:r>
            <a:r>
              <a:rPr lang="fr-FR" b="1" dirty="0" err="1"/>
              <a:t>Baclesse</a:t>
            </a:r>
            <a:endParaRPr lang="fr-FR" b="1" dirty="0"/>
          </a:p>
          <a:p>
            <a:pPr algn="ctr"/>
            <a:endParaRPr lang="fr-FR" b="1" dirty="0"/>
          </a:p>
          <a:p>
            <a:pPr algn="ctr"/>
            <a:endParaRPr lang="fr-FR" b="1" dirty="0"/>
          </a:p>
        </p:txBody>
      </p:sp>
      <p:sp>
        <p:nvSpPr>
          <p:cNvPr id="8" name="ZoneTexte 7"/>
          <p:cNvSpPr txBox="1"/>
          <p:nvPr/>
        </p:nvSpPr>
        <p:spPr>
          <a:xfrm>
            <a:off x="120999" y="2149649"/>
            <a:ext cx="2592288" cy="861774"/>
          </a:xfrm>
          <a:prstGeom prst="rect">
            <a:avLst/>
          </a:prstGeom>
          <a:noFill/>
          <a:ln w="25400">
            <a:solidFill>
              <a:schemeClr val="accent1"/>
            </a:solidFill>
          </a:ln>
        </p:spPr>
        <p:txBody>
          <a:bodyPr wrap="square" rtlCol="0">
            <a:spAutoFit/>
          </a:bodyPr>
          <a:lstStyle/>
          <a:p>
            <a:pPr algn="ctr"/>
            <a:r>
              <a:rPr lang="fr-FR" dirty="0" err="1"/>
              <a:t>Research</a:t>
            </a:r>
            <a:r>
              <a:rPr lang="fr-FR" dirty="0"/>
              <a:t> Institutions </a:t>
            </a:r>
          </a:p>
          <a:p>
            <a:pPr algn="ctr"/>
            <a:r>
              <a:rPr lang="fr-FR" sz="1600" b="1" dirty="0"/>
              <a:t>CHU Caen</a:t>
            </a:r>
          </a:p>
          <a:p>
            <a:pPr algn="ctr"/>
            <a:endParaRPr lang="fr-FR" sz="1600" dirty="0"/>
          </a:p>
        </p:txBody>
      </p:sp>
      <p:cxnSp>
        <p:nvCxnSpPr>
          <p:cNvPr id="10" name="Connecteur droit avec flèche 9"/>
          <p:cNvCxnSpPr>
            <a:cxnSpLocks/>
          </p:cNvCxnSpPr>
          <p:nvPr/>
        </p:nvCxnSpPr>
        <p:spPr>
          <a:xfrm>
            <a:off x="5220072" y="1902164"/>
            <a:ext cx="0" cy="583067"/>
          </a:xfrm>
          <a:prstGeom prst="straightConnector1">
            <a:avLst/>
          </a:prstGeom>
          <a:ln w="53975">
            <a:tailEnd type="arrow"/>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V="1">
            <a:off x="4751155" y="1866506"/>
            <a:ext cx="1" cy="5813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3" name="Titre 1">
            <a:extLst>
              <a:ext uri="{FF2B5EF4-FFF2-40B4-BE49-F238E27FC236}">
                <a16:creationId xmlns:a16="http://schemas.microsoft.com/office/drawing/2014/main" id="{31C8BFFA-A352-4EF9-8E25-09B56605EF9B}"/>
              </a:ext>
            </a:extLst>
          </p:cNvPr>
          <p:cNvSpPr txBox="1">
            <a:spLocks/>
          </p:cNvSpPr>
          <p:nvPr/>
        </p:nvSpPr>
        <p:spPr>
          <a:xfrm>
            <a:off x="457200" y="130622"/>
            <a:ext cx="8229600" cy="634082"/>
          </a:xfrm>
          <a:prstGeom prst="rect">
            <a:avLst/>
          </a:prstGeom>
        </p:spPr>
        <p:txBody>
          <a:bodyP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The ARCHADE project in Caen</a:t>
            </a:r>
          </a:p>
        </p:txBody>
      </p:sp>
      <p:cxnSp>
        <p:nvCxnSpPr>
          <p:cNvPr id="38" name="Connecteur droit avec flèche 37">
            <a:extLst>
              <a:ext uri="{FF2B5EF4-FFF2-40B4-BE49-F238E27FC236}">
                <a16:creationId xmlns:a16="http://schemas.microsoft.com/office/drawing/2014/main" id="{A9274CD9-A430-4DA8-A816-161CBE58860F}"/>
              </a:ext>
            </a:extLst>
          </p:cNvPr>
          <p:cNvCxnSpPr>
            <a:cxnSpLocks/>
          </p:cNvCxnSpPr>
          <p:nvPr/>
        </p:nvCxnSpPr>
        <p:spPr>
          <a:xfrm flipV="1">
            <a:off x="2726187" y="2991630"/>
            <a:ext cx="1282649" cy="1"/>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pic>
        <p:nvPicPr>
          <p:cNvPr id="23" name="Image 22">
            <a:extLst>
              <a:ext uri="{FF2B5EF4-FFF2-40B4-BE49-F238E27FC236}">
                <a16:creationId xmlns:a16="http://schemas.microsoft.com/office/drawing/2014/main" id="{CEB9820C-5F3F-4D0B-A562-D1E3380F5A48}"/>
              </a:ext>
            </a:extLst>
          </p:cNvPr>
          <p:cNvPicPr>
            <a:picLocks noChangeAspect="1"/>
          </p:cNvPicPr>
          <p:nvPr/>
        </p:nvPicPr>
        <p:blipFill>
          <a:blip r:embed="rId2"/>
          <a:stretch>
            <a:fillRect/>
          </a:stretch>
        </p:blipFill>
        <p:spPr>
          <a:xfrm>
            <a:off x="3829719" y="5699553"/>
            <a:ext cx="1040347" cy="738615"/>
          </a:xfrm>
          <a:prstGeom prst="rect">
            <a:avLst/>
          </a:prstGeom>
        </p:spPr>
      </p:pic>
      <p:sp>
        <p:nvSpPr>
          <p:cNvPr id="58" name="Espace réservé du numéro de diapositive 57">
            <a:extLst>
              <a:ext uri="{FF2B5EF4-FFF2-40B4-BE49-F238E27FC236}">
                <a16:creationId xmlns:a16="http://schemas.microsoft.com/office/drawing/2014/main" id="{4FEC2EFF-89D6-4563-BD1A-06BB939F5867}"/>
              </a:ext>
            </a:extLst>
          </p:cNvPr>
          <p:cNvSpPr>
            <a:spLocks noGrp="1"/>
          </p:cNvSpPr>
          <p:nvPr>
            <p:ph type="sldNum" sz="quarter" idx="12"/>
          </p:nvPr>
        </p:nvSpPr>
        <p:spPr/>
        <p:txBody>
          <a:bodyPr/>
          <a:lstStyle/>
          <a:p>
            <a:fld id="{43BEC009-1B59-4EA6-AD34-5D199FC8FD3C}" type="slidenum">
              <a:rPr lang="fr-FR" smtClean="0"/>
              <a:t>4</a:t>
            </a:fld>
            <a:endParaRPr lang="fr-FR"/>
          </a:p>
        </p:txBody>
      </p:sp>
      <p:cxnSp>
        <p:nvCxnSpPr>
          <p:cNvPr id="82" name="Connecteur droit avec flèche 81">
            <a:extLst>
              <a:ext uri="{FF2B5EF4-FFF2-40B4-BE49-F238E27FC236}">
                <a16:creationId xmlns:a16="http://schemas.microsoft.com/office/drawing/2014/main" id="{229B9B5D-410C-4F63-9D7E-C6F84A7D30DB}"/>
              </a:ext>
            </a:extLst>
          </p:cNvPr>
          <p:cNvCxnSpPr>
            <a:cxnSpLocks/>
            <a:endCxn id="23" idx="0"/>
          </p:cNvCxnSpPr>
          <p:nvPr/>
        </p:nvCxnSpPr>
        <p:spPr>
          <a:xfrm flipH="1">
            <a:off x="4349893" y="3411413"/>
            <a:ext cx="520174" cy="228814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87" name="Connecteur droit avec flèche 86">
            <a:extLst>
              <a:ext uri="{FF2B5EF4-FFF2-40B4-BE49-F238E27FC236}">
                <a16:creationId xmlns:a16="http://schemas.microsoft.com/office/drawing/2014/main" id="{0768BD27-276E-4F8D-AD83-6A4C60B9055B}"/>
              </a:ext>
            </a:extLst>
          </p:cNvPr>
          <p:cNvCxnSpPr>
            <a:cxnSpLocks/>
          </p:cNvCxnSpPr>
          <p:nvPr/>
        </p:nvCxnSpPr>
        <p:spPr>
          <a:xfrm flipV="1">
            <a:off x="3455374" y="3381763"/>
            <a:ext cx="553462" cy="1382002"/>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227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691680" y="1158447"/>
            <a:ext cx="6815099" cy="716188"/>
          </a:xfrm>
          <a:prstGeom prst="rect">
            <a:avLst/>
          </a:prstGeom>
          <a:solidFill>
            <a:srgbClr val="BAF8B2">
              <a:alpha val="93725"/>
            </a:srgbClr>
          </a:solidFill>
          <a:ln w="41275">
            <a:solidFill>
              <a:srgbClr val="50E527"/>
            </a:solidFill>
          </a:ln>
        </p:spPr>
        <p:txBody>
          <a:bodyPr wrap="square" rtlCol="0">
            <a:noAutofit/>
          </a:bodyPr>
          <a:lstStyle/>
          <a:p>
            <a:pPr algn="ctr"/>
            <a:r>
              <a:rPr lang="fr-FR" sz="3600" b="1" dirty="0"/>
              <a:t>Normandy </a:t>
            </a:r>
            <a:r>
              <a:rPr lang="fr-FR" sz="3600" b="1" dirty="0" err="1"/>
              <a:t>Region</a:t>
            </a:r>
            <a:endParaRPr lang="fr-FR" sz="3600" b="1" dirty="0"/>
          </a:p>
        </p:txBody>
      </p:sp>
      <p:sp>
        <p:nvSpPr>
          <p:cNvPr id="4" name="ZoneTexte 3"/>
          <p:cNvSpPr txBox="1"/>
          <p:nvPr/>
        </p:nvSpPr>
        <p:spPr>
          <a:xfrm>
            <a:off x="3995936" y="2458432"/>
            <a:ext cx="1872208" cy="923330"/>
          </a:xfrm>
          <a:prstGeom prst="rect">
            <a:avLst/>
          </a:prstGeom>
          <a:solidFill>
            <a:schemeClr val="tx2">
              <a:lumMod val="20000"/>
              <a:lumOff val="80000"/>
            </a:schemeClr>
          </a:solidFill>
          <a:ln>
            <a:solidFill>
              <a:schemeClr val="accent1"/>
            </a:solidFill>
          </a:ln>
        </p:spPr>
        <p:txBody>
          <a:bodyPr wrap="square" rtlCol="0">
            <a:spAutoFit/>
          </a:bodyPr>
          <a:lstStyle/>
          <a:p>
            <a:pPr algn="ctr"/>
            <a:r>
              <a:rPr lang="fr-FR" b="1" dirty="0"/>
              <a:t>ARCHADE</a:t>
            </a:r>
          </a:p>
          <a:p>
            <a:pPr algn="ctr"/>
            <a:r>
              <a:rPr lang="fr-FR" b="1" dirty="0"/>
              <a:t>(Assoc loi 1901) 2008; 2010</a:t>
            </a:r>
          </a:p>
        </p:txBody>
      </p:sp>
      <p:sp>
        <p:nvSpPr>
          <p:cNvPr id="7" name="ZoneTexte 6"/>
          <p:cNvSpPr txBox="1"/>
          <p:nvPr/>
        </p:nvSpPr>
        <p:spPr>
          <a:xfrm>
            <a:off x="1417143" y="4763765"/>
            <a:ext cx="2038231" cy="1200329"/>
          </a:xfrm>
          <a:prstGeom prst="rect">
            <a:avLst/>
          </a:prstGeom>
          <a:noFill/>
          <a:ln w="25400">
            <a:solidFill>
              <a:schemeClr val="accent1"/>
            </a:solidFill>
          </a:ln>
        </p:spPr>
        <p:txBody>
          <a:bodyPr wrap="square" rtlCol="0">
            <a:spAutoFit/>
          </a:bodyPr>
          <a:lstStyle/>
          <a:p>
            <a:pPr algn="ctr"/>
            <a:r>
              <a:rPr lang="fr-FR" dirty="0" err="1"/>
              <a:t>Medical</a:t>
            </a:r>
            <a:r>
              <a:rPr lang="fr-FR" dirty="0"/>
              <a:t> institution</a:t>
            </a:r>
          </a:p>
          <a:p>
            <a:pPr algn="ctr"/>
            <a:r>
              <a:rPr lang="fr-FR" b="1" dirty="0"/>
              <a:t>CRLCC F. </a:t>
            </a:r>
            <a:r>
              <a:rPr lang="fr-FR" b="1" dirty="0" err="1"/>
              <a:t>Baclesse</a:t>
            </a:r>
            <a:endParaRPr lang="fr-FR" b="1" dirty="0"/>
          </a:p>
          <a:p>
            <a:pPr algn="ctr"/>
            <a:endParaRPr lang="fr-FR" b="1" dirty="0"/>
          </a:p>
          <a:p>
            <a:pPr algn="ctr"/>
            <a:endParaRPr lang="fr-FR" b="1" dirty="0"/>
          </a:p>
        </p:txBody>
      </p:sp>
      <p:sp>
        <p:nvSpPr>
          <p:cNvPr id="8" name="ZoneTexte 7"/>
          <p:cNvSpPr txBox="1"/>
          <p:nvPr/>
        </p:nvSpPr>
        <p:spPr>
          <a:xfrm>
            <a:off x="120999" y="2149649"/>
            <a:ext cx="2592288" cy="2339102"/>
          </a:xfrm>
          <a:prstGeom prst="rect">
            <a:avLst/>
          </a:prstGeom>
          <a:noFill/>
          <a:ln w="25400">
            <a:solidFill>
              <a:schemeClr val="accent1"/>
            </a:solidFill>
          </a:ln>
        </p:spPr>
        <p:txBody>
          <a:bodyPr wrap="square" rtlCol="0">
            <a:spAutoFit/>
          </a:bodyPr>
          <a:lstStyle/>
          <a:p>
            <a:pPr algn="ctr"/>
            <a:r>
              <a:rPr lang="fr-FR" dirty="0" err="1"/>
              <a:t>Research</a:t>
            </a:r>
            <a:r>
              <a:rPr lang="fr-FR" dirty="0"/>
              <a:t> Institutions </a:t>
            </a:r>
          </a:p>
          <a:p>
            <a:pPr algn="ctr"/>
            <a:r>
              <a:rPr lang="fr-FR" sz="1600" b="1" dirty="0"/>
              <a:t>CHU Caen</a:t>
            </a:r>
          </a:p>
          <a:p>
            <a:pPr algn="ctr"/>
            <a:r>
              <a:rPr lang="fr-FR" sz="1600" b="1" dirty="0"/>
              <a:t>UNICAEN</a:t>
            </a:r>
          </a:p>
          <a:p>
            <a:pPr algn="ctr"/>
            <a:r>
              <a:rPr lang="fr-FR" sz="1600" b="1" dirty="0"/>
              <a:t>ENSICAEN</a:t>
            </a:r>
          </a:p>
          <a:p>
            <a:pPr algn="ctr"/>
            <a:r>
              <a:rPr lang="fr-FR" sz="1600" b="1" dirty="0"/>
              <a:t>GANIL</a:t>
            </a:r>
          </a:p>
          <a:p>
            <a:pPr algn="ctr"/>
            <a:r>
              <a:rPr lang="fr-FR" sz="1600" b="1" dirty="0"/>
              <a:t>CYCERON</a:t>
            </a:r>
          </a:p>
          <a:p>
            <a:pPr algn="ctr"/>
            <a:r>
              <a:rPr lang="fr-FR" sz="1600" b="1" dirty="0"/>
              <a:t>CNRS</a:t>
            </a:r>
          </a:p>
          <a:p>
            <a:pPr algn="ctr"/>
            <a:r>
              <a:rPr lang="fr-FR" sz="1600" b="1" dirty="0"/>
              <a:t>CEA</a:t>
            </a:r>
          </a:p>
          <a:p>
            <a:pPr algn="ctr"/>
            <a:r>
              <a:rPr lang="fr-FR" sz="1600" dirty="0"/>
              <a:t>Etc.</a:t>
            </a:r>
          </a:p>
        </p:txBody>
      </p:sp>
      <p:cxnSp>
        <p:nvCxnSpPr>
          <p:cNvPr id="10" name="Connecteur droit avec flèche 9"/>
          <p:cNvCxnSpPr>
            <a:cxnSpLocks/>
          </p:cNvCxnSpPr>
          <p:nvPr/>
        </p:nvCxnSpPr>
        <p:spPr>
          <a:xfrm>
            <a:off x="5220072" y="1902164"/>
            <a:ext cx="0" cy="583067"/>
          </a:xfrm>
          <a:prstGeom prst="straightConnector1">
            <a:avLst/>
          </a:prstGeom>
          <a:ln w="53975">
            <a:tailEnd type="arrow"/>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V="1">
            <a:off x="4751155" y="1866506"/>
            <a:ext cx="1" cy="5813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A9274CD9-A430-4DA8-A816-161CBE58860F}"/>
              </a:ext>
            </a:extLst>
          </p:cNvPr>
          <p:cNvCxnSpPr>
            <a:cxnSpLocks/>
          </p:cNvCxnSpPr>
          <p:nvPr/>
        </p:nvCxnSpPr>
        <p:spPr>
          <a:xfrm flipV="1">
            <a:off x="2726187" y="2991630"/>
            <a:ext cx="1282649" cy="1"/>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pic>
        <p:nvPicPr>
          <p:cNvPr id="23" name="Image 22">
            <a:extLst>
              <a:ext uri="{FF2B5EF4-FFF2-40B4-BE49-F238E27FC236}">
                <a16:creationId xmlns:a16="http://schemas.microsoft.com/office/drawing/2014/main" id="{CEB9820C-5F3F-4D0B-A562-D1E3380F5A48}"/>
              </a:ext>
            </a:extLst>
          </p:cNvPr>
          <p:cNvPicPr>
            <a:picLocks noChangeAspect="1"/>
          </p:cNvPicPr>
          <p:nvPr/>
        </p:nvPicPr>
        <p:blipFill>
          <a:blip r:embed="rId2"/>
          <a:stretch>
            <a:fillRect/>
          </a:stretch>
        </p:blipFill>
        <p:spPr>
          <a:xfrm>
            <a:off x="3829719" y="5699553"/>
            <a:ext cx="1040347" cy="738615"/>
          </a:xfrm>
          <a:prstGeom prst="rect">
            <a:avLst/>
          </a:prstGeom>
        </p:spPr>
      </p:pic>
      <p:sp>
        <p:nvSpPr>
          <p:cNvPr id="58" name="Espace réservé du numéro de diapositive 57">
            <a:extLst>
              <a:ext uri="{FF2B5EF4-FFF2-40B4-BE49-F238E27FC236}">
                <a16:creationId xmlns:a16="http://schemas.microsoft.com/office/drawing/2014/main" id="{4FEC2EFF-89D6-4563-BD1A-06BB939F5867}"/>
              </a:ext>
            </a:extLst>
          </p:cNvPr>
          <p:cNvSpPr>
            <a:spLocks noGrp="1"/>
          </p:cNvSpPr>
          <p:nvPr>
            <p:ph type="sldNum" sz="quarter" idx="12"/>
          </p:nvPr>
        </p:nvSpPr>
        <p:spPr/>
        <p:txBody>
          <a:bodyPr/>
          <a:lstStyle/>
          <a:p>
            <a:fld id="{43BEC009-1B59-4EA6-AD34-5D199FC8FD3C}" type="slidenum">
              <a:rPr lang="fr-FR" smtClean="0"/>
              <a:t>5</a:t>
            </a:fld>
            <a:endParaRPr lang="fr-FR"/>
          </a:p>
        </p:txBody>
      </p:sp>
      <p:cxnSp>
        <p:nvCxnSpPr>
          <p:cNvPr id="87" name="Connecteur droit avec flèche 86">
            <a:extLst>
              <a:ext uri="{FF2B5EF4-FFF2-40B4-BE49-F238E27FC236}">
                <a16:creationId xmlns:a16="http://schemas.microsoft.com/office/drawing/2014/main" id="{0768BD27-276E-4F8D-AD83-6A4C60B9055B}"/>
              </a:ext>
            </a:extLst>
          </p:cNvPr>
          <p:cNvCxnSpPr>
            <a:cxnSpLocks/>
          </p:cNvCxnSpPr>
          <p:nvPr/>
        </p:nvCxnSpPr>
        <p:spPr>
          <a:xfrm flipV="1">
            <a:off x="3455374" y="3381763"/>
            <a:ext cx="553462" cy="1382002"/>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sp>
        <p:nvSpPr>
          <p:cNvPr id="16" name="ZoneTexte 15">
            <a:extLst>
              <a:ext uri="{FF2B5EF4-FFF2-40B4-BE49-F238E27FC236}">
                <a16:creationId xmlns:a16="http://schemas.microsoft.com/office/drawing/2014/main" id="{E4A3AB0C-E7A2-4839-AC2F-86D0FAF767BD}"/>
              </a:ext>
            </a:extLst>
          </p:cNvPr>
          <p:cNvSpPr txBox="1"/>
          <p:nvPr/>
        </p:nvSpPr>
        <p:spPr>
          <a:xfrm>
            <a:off x="3995936" y="4138569"/>
            <a:ext cx="1872202" cy="646331"/>
          </a:xfrm>
          <a:prstGeom prst="rect">
            <a:avLst/>
          </a:prstGeom>
          <a:solidFill>
            <a:srgbClr val="FFC000"/>
          </a:solidFill>
          <a:ln w="25400">
            <a:solidFill>
              <a:schemeClr val="accent1"/>
            </a:solidFill>
          </a:ln>
        </p:spPr>
        <p:txBody>
          <a:bodyPr wrap="square" rtlCol="0">
            <a:spAutoFit/>
          </a:bodyPr>
          <a:lstStyle/>
          <a:p>
            <a:pPr algn="ctr"/>
            <a:r>
              <a:rPr lang="fr-FR" b="1" dirty="0"/>
              <a:t>CYCLHAD (SAS) </a:t>
            </a:r>
            <a:r>
              <a:rPr lang="fr-FR" dirty="0"/>
              <a:t>2010; 2017</a:t>
            </a:r>
          </a:p>
        </p:txBody>
      </p:sp>
      <p:cxnSp>
        <p:nvCxnSpPr>
          <p:cNvPr id="17" name="Connecteur droit avec flèche 16">
            <a:extLst>
              <a:ext uri="{FF2B5EF4-FFF2-40B4-BE49-F238E27FC236}">
                <a16:creationId xmlns:a16="http://schemas.microsoft.com/office/drawing/2014/main" id="{16488E9D-993D-40BD-AB00-279FAAB451F1}"/>
              </a:ext>
            </a:extLst>
          </p:cNvPr>
          <p:cNvCxnSpPr>
            <a:cxnSpLocks/>
          </p:cNvCxnSpPr>
          <p:nvPr/>
        </p:nvCxnSpPr>
        <p:spPr>
          <a:xfrm flipH="1">
            <a:off x="5713359" y="2301074"/>
            <a:ext cx="1027836" cy="1803336"/>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17">
            <a:extLst>
              <a:ext uri="{FF2B5EF4-FFF2-40B4-BE49-F238E27FC236}">
                <a16:creationId xmlns:a16="http://schemas.microsoft.com/office/drawing/2014/main" id="{D2801D54-B85F-43CB-8E24-717934DA03A4}"/>
              </a:ext>
            </a:extLst>
          </p:cNvPr>
          <p:cNvCxnSpPr>
            <a:cxnSpLocks/>
          </p:cNvCxnSpPr>
          <p:nvPr/>
        </p:nvCxnSpPr>
        <p:spPr>
          <a:xfrm flipV="1">
            <a:off x="4349893" y="4747359"/>
            <a:ext cx="294116" cy="952194"/>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19" name="ZoneTexte 18">
            <a:extLst>
              <a:ext uri="{FF2B5EF4-FFF2-40B4-BE49-F238E27FC236}">
                <a16:creationId xmlns:a16="http://schemas.microsoft.com/office/drawing/2014/main" id="{AF773B81-F7AA-430B-B96B-DB8FFA47CF69}"/>
              </a:ext>
            </a:extLst>
          </p:cNvPr>
          <p:cNvSpPr txBox="1"/>
          <p:nvPr/>
        </p:nvSpPr>
        <p:spPr>
          <a:xfrm>
            <a:off x="6562733" y="1676326"/>
            <a:ext cx="1779173" cy="646331"/>
          </a:xfrm>
          <a:prstGeom prst="rect">
            <a:avLst/>
          </a:prstGeom>
          <a:solidFill>
            <a:schemeClr val="accent3">
              <a:lumMod val="20000"/>
              <a:lumOff val="80000"/>
              <a:alpha val="81000"/>
            </a:schemeClr>
          </a:solidFill>
          <a:ln w="25400">
            <a:solidFill>
              <a:schemeClr val="accent1"/>
            </a:solidFill>
          </a:ln>
        </p:spPr>
        <p:txBody>
          <a:bodyPr wrap="square" rtlCol="0">
            <a:spAutoFit/>
          </a:bodyPr>
          <a:lstStyle/>
          <a:p>
            <a:pPr algn="ctr"/>
            <a:r>
              <a:rPr lang="fr-FR" b="1" dirty="0"/>
              <a:t>SAPHYN (SEM)</a:t>
            </a:r>
          </a:p>
          <a:p>
            <a:pPr algn="ctr"/>
            <a:r>
              <a:rPr lang="fr-FR" dirty="0"/>
              <a:t>2009</a:t>
            </a:r>
          </a:p>
        </p:txBody>
      </p:sp>
      <p:cxnSp>
        <p:nvCxnSpPr>
          <p:cNvPr id="20" name="Connecteur droit avec flèche 19">
            <a:extLst>
              <a:ext uri="{FF2B5EF4-FFF2-40B4-BE49-F238E27FC236}">
                <a16:creationId xmlns:a16="http://schemas.microsoft.com/office/drawing/2014/main" id="{708DA9A2-59AA-407C-9052-50907CD82BC0}"/>
              </a:ext>
            </a:extLst>
          </p:cNvPr>
          <p:cNvCxnSpPr>
            <a:cxnSpLocks/>
          </p:cNvCxnSpPr>
          <p:nvPr/>
        </p:nvCxnSpPr>
        <p:spPr>
          <a:xfrm>
            <a:off x="250973" y="6479643"/>
            <a:ext cx="1008659" cy="0"/>
          </a:xfrm>
          <a:prstGeom prst="straightConnector1">
            <a:avLst/>
          </a:prstGeom>
          <a:ln w="38100">
            <a:solidFill>
              <a:srgbClr val="C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21" name="ZoneTexte 20">
            <a:extLst>
              <a:ext uri="{FF2B5EF4-FFF2-40B4-BE49-F238E27FC236}">
                <a16:creationId xmlns:a16="http://schemas.microsoft.com/office/drawing/2014/main" id="{BBE1589A-47A2-456D-B94D-2E328C65DC86}"/>
              </a:ext>
            </a:extLst>
          </p:cNvPr>
          <p:cNvSpPr txBox="1"/>
          <p:nvPr/>
        </p:nvSpPr>
        <p:spPr>
          <a:xfrm>
            <a:off x="1275230" y="6294977"/>
            <a:ext cx="1880720" cy="369332"/>
          </a:xfrm>
          <a:prstGeom prst="rect">
            <a:avLst/>
          </a:prstGeom>
          <a:noFill/>
        </p:spPr>
        <p:txBody>
          <a:bodyPr wrap="square" rtlCol="0">
            <a:spAutoFit/>
          </a:bodyPr>
          <a:lstStyle/>
          <a:p>
            <a:r>
              <a:rPr lang="fr-FR" dirty="0"/>
              <a:t>Stocke </a:t>
            </a:r>
            <a:r>
              <a:rPr lang="fr-FR" dirty="0" err="1"/>
              <a:t>holders</a:t>
            </a:r>
            <a:endParaRPr lang="fr-FR" dirty="0"/>
          </a:p>
        </p:txBody>
      </p:sp>
      <p:cxnSp>
        <p:nvCxnSpPr>
          <p:cNvPr id="22" name="Connecteur droit avec flèche 21">
            <a:extLst>
              <a:ext uri="{FF2B5EF4-FFF2-40B4-BE49-F238E27FC236}">
                <a16:creationId xmlns:a16="http://schemas.microsoft.com/office/drawing/2014/main" id="{180472FD-C142-45B2-825D-4321170249EA}"/>
              </a:ext>
            </a:extLst>
          </p:cNvPr>
          <p:cNvCxnSpPr>
            <a:cxnSpLocks/>
            <a:endCxn id="16" idx="0"/>
          </p:cNvCxnSpPr>
          <p:nvPr/>
        </p:nvCxnSpPr>
        <p:spPr>
          <a:xfrm flipH="1">
            <a:off x="4932037" y="3381762"/>
            <a:ext cx="3" cy="756807"/>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24" name="Titre 1">
            <a:extLst>
              <a:ext uri="{FF2B5EF4-FFF2-40B4-BE49-F238E27FC236}">
                <a16:creationId xmlns:a16="http://schemas.microsoft.com/office/drawing/2014/main" id="{DD513177-3959-42AC-9E6C-86B15204D587}"/>
              </a:ext>
            </a:extLst>
          </p:cNvPr>
          <p:cNvSpPr txBox="1">
            <a:spLocks/>
          </p:cNvSpPr>
          <p:nvPr/>
        </p:nvSpPr>
        <p:spPr>
          <a:xfrm>
            <a:off x="457200" y="130622"/>
            <a:ext cx="8229600" cy="634082"/>
          </a:xfrm>
          <a:prstGeom prst="rect">
            <a:avLst/>
          </a:prstGeom>
        </p:spPr>
        <p:txBody>
          <a:bodyP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The ARCHADE project in Caen</a:t>
            </a:r>
          </a:p>
        </p:txBody>
      </p:sp>
    </p:spTree>
    <p:extLst>
      <p:ext uri="{BB962C8B-B14F-4D97-AF65-F5344CB8AC3E}">
        <p14:creationId xmlns:p14="http://schemas.microsoft.com/office/powerpoint/2010/main" val="1200447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691680" y="1158447"/>
            <a:ext cx="6815099" cy="716188"/>
          </a:xfrm>
          <a:prstGeom prst="rect">
            <a:avLst/>
          </a:prstGeom>
          <a:solidFill>
            <a:srgbClr val="BAF8B2">
              <a:alpha val="93725"/>
            </a:srgbClr>
          </a:solidFill>
          <a:ln w="41275">
            <a:solidFill>
              <a:srgbClr val="50E527"/>
            </a:solidFill>
          </a:ln>
        </p:spPr>
        <p:txBody>
          <a:bodyPr wrap="square" rtlCol="0">
            <a:noAutofit/>
          </a:bodyPr>
          <a:lstStyle/>
          <a:p>
            <a:pPr algn="ctr"/>
            <a:r>
              <a:rPr lang="fr-FR" sz="3600" b="1" dirty="0"/>
              <a:t>Normandy </a:t>
            </a:r>
            <a:r>
              <a:rPr lang="fr-FR" sz="3600" b="1" dirty="0" err="1"/>
              <a:t>Region</a:t>
            </a:r>
            <a:endParaRPr lang="fr-FR" sz="3600" b="1" dirty="0"/>
          </a:p>
        </p:txBody>
      </p:sp>
      <p:sp>
        <p:nvSpPr>
          <p:cNvPr id="4" name="ZoneTexte 3"/>
          <p:cNvSpPr txBox="1"/>
          <p:nvPr/>
        </p:nvSpPr>
        <p:spPr>
          <a:xfrm>
            <a:off x="3995936" y="2458432"/>
            <a:ext cx="1872208" cy="923330"/>
          </a:xfrm>
          <a:prstGeom prst="rect">
            <a:avLst/>
          </a:prstGeom>
          <a:solidFill>
            <a:schemeClr val="tx2">
              <a:lumMod val="20000"/>
              <a:lumOff val="80000"/>
            </a:schemeClr>
          </a:solidFill>
          <a:ln>
            <a:solidFill>
              <a:schemeClr val="accent1"/>
            </a:solidFill>
          </a:ln>
        </p:spPr>
        <p:txBody>
          <a:bodyPr wrap="square" rtlCol="0">
            <a:spAutoFit/>
          </a:bodyPr>
          <a:lstStyle/>
          <a:p>
            <a:pPr algn="ctr"/>
            <a:r>
              <a:rPr lang="fr-FR" b="1" dirty="0"/>
              <a:t>ARCHADE</a:t>
            </a:r>
          </a:p>
          <a:p>
            <a:pPr algn="ctr"/>
            <a:r>
              <a:rPr lang="fr-FR" b="1" dirty="0"/>
              <a:t>(Assoc loi 1901) 2008; 2010</a:t>
            </a:r>
          </a:p>
        </p:txBody>
      </p:sp>
      <p:sp>
        <p:nvSpPr>
          <p:cNvPr id="6" name="ZoneTexte 5"/>
          <p:cNvSpPr txBox="1"/>
          <p:nvPr/>
        </p:nvSpPr>
        <p:spPr>
          <a:xfrm>
            <a:off x="3995936" y="4138569"/>
            <a:ext cx="1872202" cy="646331"/>
          </a:xfrm>
          <a:prstGeom prst="rect">
            <a:avLst/>
          </a:prstGeom>
          <a:solidFill>
            <a:srgbClr val="FFC000"/>
          </a:solidFill>
          <a:ln w="25400">
            <a:solidFill>
              <a:schemeClr val="accent1"/>
            </a:solidFill>
          </a:ln>
        </p:spPr>
        <p:txBody>
          <a:bodyPr wrap="square" rtlCol="0">
            <a:spAutoFit/>
          </a:bodyPr>
          <a:lstStyle/>
          <a:p>
            <a:pPr algn="ctr"/>
            <a:r>
              <a:rPr lang="fr-FR" b="1" dirty="0"/>
              <a:t>CYCLHAD (SAS) </a:t>
            </a:r>
            <a:r>
              <a:rPr lang="fr-FR" dirty="0"/>
              <a:t>2010; 2017; 2022</a:t>
            </a:r>
          </a:p>
        </p:txBody>
      </p:sp>
      <p:cxnSp>
        <p:nvCxnSpPr>
          <p:cNvPr id="10" name="Connecteur droit avec flèche 9"/>
          <p:cNvCxnSpPr>
            <a:cxnSpLocks/>
          </p:cNvCxnSpPr>
          <p:nvPr/>
        </p:nvCxnSpPr>
        <p:spPr>
          <a:xfrm>
            <a:off x="5220072" y="1902164"/>
            <a:ext cx="0" cy="583067"/>
          </a:xfrm>
          <a:prstGeom prst="straightConnector1">
            <a:avLst/>
          </a:prstGeom>
          <a:ln w="53975">
            <a:tailEnd type="arrow"/>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5868138" y="4952985"/>
            <a:ext cx="2350595" cy="923330"/>
          </a:xfrm>
          <a:prstGeom prst="rect">
            <a:avLst/>
          </a:prstGeom>
          <a:solidFill>
            <a:srgbClr val="FFFF00"/>
          </a:solidFill>
          <a:ln w="25400">
            <a:solidFill>
              <a:schemeClr val="accent1"/>
            </a:solidFill>
          </a:ln>
        </p:spPr>
        <p:txBody>
          <a:bodyPr wrap="square" rtlCol="0">
            <a:spAutoFit/>
          </a:bodyPr>
          <a:lstStyle/>
          <a:p>
            <a:pPr algn="ctr"/>
            <a:r>
              <a:rPr lang="fr-FR" b="1" dirty="0"/>
              <a:t>Normandy Hadrontherapy (SAS)</a:t>
            </a:r>
          </a:p>
          <a:p>
            <a:pPr algn="ctr"/>
            <a:r>
              <a:rPr lang="fr-FR" dirty="0"/>
              <a:t>2018; </a:t>
            </a:r>
            <a:r>
              <a:rPr lang="fr-FR" b="1" dirty="0"/>
              <a:t>C400</a:t>
            </a:r>
          </a:p>
        </p:txBody>
      </p:sp>
      <p:cxnSp>
        <p:nvCxnSpPr>
          <p:cNvPr id="37" name="Connecteur droit avec flèche 36"/>
          <p:cNvCxnSpPr>
            <a:cxnSpLocks/>
          </p:cNvCxnSpPr>
          <p:nvPr/>
        </p:nvCxnSpPr>
        <p:spPr>
          <a:xfrm flipH="1">
            <a:off x="5713359" y="2301074"/>
            <a:ext cx="1027836" cy="1803336"/>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40" name="Connecteur droit avec flèche 39"/>
          <p:cNvCxnSpPr>
            <a:cxnSpLocks/>
          </p:cNvCxnSpPr>
          <p:nvPr/>
        </p:nvCxnSpPr>
        <p:spPr>
          <a:xfrm flipV="1">
            <a:off x="3455374" y="4784901"/>
            <a:ext cx="540562" cy="372291"/>
          </a:xfrm>
          <a:prstGeom prst="straightConnector1">
            <a:avLst/>
          </a:prstGeom>
          <a:ln w="66675">
            <a:headEnd type="arrow"/>
            <a:tailEnd type="arrow"/>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V="1">
            <a:off x="4751155" y="1866506"/>
            <a:ext cx="1" cy="5813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A9274CD9-A430-4DA8-A816-161CBE58860F}"/>
              </a:ext>
            </a:extLst>
          </p:cNvPr>
          <p:cNvCxnSpPr>
            <a:cxnSpLocks/>
          </p:cNvCxnSpPr>
          <p:nvPr/>
        </p:nvCxnSpPr>
        <p:spPr>
          <a:xfrm flipV="1">
            <a:off x="2727778" y="2996952"/>
            <a:ext cx="1282649" cy="1"/>
          </a:xfrm>
          <a:prstGeom prst="straightConnector1">
            <a:avLst/>
          </a:prstGeom>
          <a:ln w="66675">
            <a:headEnd type="arrow"/>
            <a:tailEnd type="arrow"/>
          </a:ln>
        </p:spPr>
        <p:style>
          <a:lnRef idx="1">
            <a:schemeClr val="accent1"/>
          </a:lnRef>
          <a:fillRef idx="0">
            <a:schemeClr val="accent1"/>
          </a:fillRef>
          <a:effectRef idx="0">
            <a:schemeClr val="accent1"/>
          </a:effectRef>
          <a:fontRef idx="minor">
            <a:schemeClr val="tx1"/>
          </a:fontRef>
        </p:style>
      </p:cxnSp>
      <p:pic>
        <p:nvPicPr>
          <p:cNvPr id="23" name="Image 22">
            <a:extLst>
              <a:ext uri="{FF2B5EF4-FFF2-40B4-BE49-F238E27FC236}">
                <a16:creationId xmlns:a16="http://schemas.microsoft.com/office/drawing/2014/main" id="{CEB9820C-5F3F-4D0B-A562-D1E3380F5A48}"/>
              </a:ext>
            </a:extLst>
          </p:cNvPr>
          <p:cNvPicPr>
            <a:picLocks noChangeAspect="1"/>
          </p:cNvPicPr>
          <p:nvPr/>
        </p:nvPicPr>
        <p:blipFill>
          <a:blip r:embed="rId2"/>
          <a:stretch>
            <a:fillRect/>
          </a:stretch>
        </p:blipFill>
        <p:spPr>
          <a:xfrm>
            <a:off x="3829719" y="5699553"/>
            <a:ext cx="1040347" cy="738615"/>
          </a:xfrm>
          <a:prstGeom prst="rect">
            <a:avLst/>
          </a:prstGeom>
        </p:spPr>
      </p:pic>
      <p:cxnSp>
        <p:nvCxnSpPr>
          <p:cNvPr id="44" name="Connecteur droit avec flèche 43">
            <a:extLst>
              <a:ext uri="{FF2B5EF4-FFF2-40B4-BE49-F238E27FC236}">
                <a16:creationId xmlns:a16="http://schemas.microsoft.com/office/drawing/2014/main" id="{2A18B2AE-72E8-4670-9253-0DB3B2EFBDAB}"/>
              </a:ext>
            </a:extLst>
          </p:cNvPr>
          <p:cNvCxnSpPr>
            <a:cxnSpLocks/>
            <a:stCxn id="23" idx="0"/>
          </p:cNvCxnSpPr>
          <p:nvPr/>
        </p:nvCxnSpPr>
        <p:spPr>
          <a:xfrm flipV="1">
            <a:off x="4349893" y="4747359"/>
            <a:ext cx="294116" cy="952194"/>
          </a:xfrm>
          <a:prstGeom prst="straightConnector1">
            <a:avLst/>
          </a:prstGeom>
          <a:ln w="47625">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66787383-2058-4A04-9027-B2C5EE7D3DE6}"/>
              </a:ext>
            </a:extLst>
          </p:cNvPr>
          <p:cNvCxnSpPr>
            <a:cxnSpLocks/>
            <a:stCxn id="23" idx="3"/>
          </p:cNvCxnSpPr>
          <p:nvPr/>
        </p:nvCxnSpPr>
        <p:spPr>
          <a:xfrm flipV="1">
            <a:off x="4870066" y="5582735"/>
            <a:ext cx="998072" cy="486126"/>
          </a:xfrm>
          <a:prstGeom prst="straightConnector1">
            <a:avLst/>
          </a:prstGeom>
          <a:ln w="508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D9FB49E6-B40A-4E9C-8767-F7AB4C1BB4BB}"/>
              </a:ext>
            </a:extLst>
          </p:cNvPr>
          <p:cNvCxnSpPr>
            <a:cxnSpLocks/>
            <a:endCxn id="26" idx="1"/>
          </p:cNvCxnSpPr>
          <p:nvPr/>
        </p:nvCxnSpPr>
        <p:spPr>
          <a:xfrm>
            <a:off x="4997966" y="4834994"/>
            <a:ext cx="870172" cy="579656"/>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52" name="ZoneTexte 51">
            <a:extLst>
              <a:ext uri="{FF2B5EF4-FFF2-40B4-BE49-F238E27FC236}">
                <a16:creationId xmlns:a16="http://schemas.microsoft.com/office/drawing/2014/main" id="{120C405B-6D08-4E1E-9E94-C7409AFFCF91}"/>
              </a:ext>
            </a:extLst>
          </p:cNvPr>
          <p:cNvSpPr txBox="1"/>
          <p:nvPr/>
        </p:nvSpPr>
        <p:spPr>
          <a:xfrm>
            <a:off x="6562733" y="1676326"/>
            <a:ext cx="1779173" cy="646331"/>
          </a:xfrm>
          <a:prstGeom prst="rect">
            <a:avLst/>
          </a:prstGeom>
          <a:solidFill>
            <a:schemeClr val="accent3">
              <a:lumMod val="20000"/>
              <a:lumOff val="80000"/>
              <a:alpha val="81000"/>
            </a:schemeClr>
          </a:solidFill>
          <a:ln w="25400">
            <a:solidFill>
              <a:schemeClr val="accent1"/>
            </a:solidFill>
          </a:ln>
        </p:spPr>
        <p:txBody>
          <a:bodyPr wrap="square" rtlCol="0">
            <a:spAutoFit/>
          </a:bodyPr>
          <a:lstStyle/>
          <a:p>
            <a:pPr algn="ctr"/>
            <a:r>
              <a:rPr lang="fr-FR" b="1" dirty="0"/>
              <a:t>SAPHYN (SEM)</a:t>
            </a:r>
          </a:p>
          <a:p>
            <a:pPr algn="ctr"/>
            <a:r>
              <a:rPr lang="fr-FR" dirty="0"/>
              <a:t>2009</a:t>
            </a:r>
          </a:p>
        </p:txBody>
      </p:sp>
      <p:cxnSp>
        <p:nvCxnSpPr>
          <p:cNvPr id="54" name="Connecteur droit avec flèche 53">
            <a:extLst>
              <a:ext uri="{FF2B5EF4-FFF2-40B4-BE49-F238E27FC236}">
                <a16:creationId xmlns:a16="http://schemas.microsoft.com/office/drawing/2014/main" id="{CCFF66A2-277F-459E-BB3D-A393A70E9C4F}"/>
              </a:ext>
            </a:extLst>
          </p:cNvPr>
          <p:cNvCxnSpPr>
            <a:cxnSpLocks/>
            <a:stCxn id="52" idx="2"/>
          </p:cNvCxnSpPr>
          <p:nvPr/>
        </p:nvCxnSpPr>
        <p:spPr>
          <a:xfrm>
            <a:off x="7452320" y="2322657"/>
            <a:ext cx="0" cy="2630328"/>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62" name="Connecteur droit avec flèche 61">
            <a:extLst>
              <a:ext uri="{FF2B5EF4-FFF2-40B4-BE49-F238E27FC236}">
                <a16:creationId xmlns:a16="http://schemas.microsoft.com/office/drawing/2014/main" id="{0731CE8D-CE9D-4C4C-810A-63984A8A3E6E}"/>
              </a:ext>
            </a:extLst>
          </p:cNvPr>
          <p:cNvCxnSpPr>
            <a:cxnSpLocks/>
          </p:cNvCxnSpPr>
          <p:nvPr/>
        </p:nvCxnSpPr>
        <p:spPr>
          <a:xfrm flipV="1">
            <a:off x="3430642" y="3381265"/>
            <a:ext cx="565294" cy="1366094"/>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64" name="Connecteur droit avec flèche 63">
            <a:extLst>
              <a:ext uri="{FF2B5EF4-FFF2-40B4-BE49-F238E27FC236}">
                <a16:creationId xmlns:a16="http://schemas.microsoft.com/office/drawing/2014/main" id="{D4F920C4-C07D-4A6F-B3E0-9F9D0F6B8EC3}"/>
              </a:ext>
            </a:extLst>
          </p:cNvPr>
          <p:cNvCxnSpPr>
            <a:cxnSpLocks/>
          </p:cNvCxnSpPr>
          <p:nvPr/>
        </p:nvCxnSpPr>
        <p:spPr>
          <a:xfrm>
            <a:off x="250973" y="6479643"/>
            <a:ext cx="1008659" cy="0"/>
          </a:xfrm>
          <a:prstGeom prst="straightConnector1">
            <a:avLst/>
          </a:prstGeom>
          <a:ln w="38100">
            <a:solidFill>
              <a:srgbClr val="C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56" name="ZoneTexte 55">
            <a:extLst>
              <a:ext uri="{FF2B5EF4-FFF2-40B4-BE49-F238E27FC236}">
                <a16:creationId xmlns:a16="http://schemas.microsoft.com/office/drawing/2014/main" id="{05E70CB4-54F6-4C34-BE9C-96B1C90775FF}"/>
              </a:ext>
            </a:extLst>
          </p:cNvPr>
          <p:cNvSpPr txBox="1"/>
          <p:nvPr/>
        </p:nvSpPr>
        <p:spPr>
          <a:xfrm>
            <a:off x="1275230" y="6294977"/>
            <a:ext cx="1880720" cy="369332"/>
          </a:xfrm>
          <a:prstGeom prst="rect">
            <a:avLst/>
          </a:prstGeom>
          <a:noFill/>
        </p:spPr>
        <p:txBody>
          <a:bodyPr wrap="square" rtlCol="0">
            <a:spAutoFit/>
          </a:bodyPr>
          <a:lstStyle/>
          <a:p>
            <a:r>
              <a:rPr lang="fr-FR" dirty="0"/>
              <a:t>Stocke </a:t>
            </a:r>
            <a:r>
              <a:rPr lang="fr-FR" dirty="0" err="1"/>
              <a:t>holders</a:t>
            </a:r>
            <a:endParaRPr lang="fr-FR" dirty="0"/>
          </a:p>
        </p:txBody>
      </p:sp>
      <p:sp>
        <p:nvSpPr>
          <p:cNvPr id="58" name="Espace réservé du numéro de diapositive 57">
            <a:extLst>
              <a:ext uri="{FF2B5EF4-FFF2-40B4-BE49-F238E27FC236}">
                <a16:creationId xmlns:a16="http://schemas.microsoft.com/office/drawing/2014/main" id="{4FEC2EFF-89D6-4563-BD1A-06BB939F5867}"/>
              </a:ext>
            </a:extLst>
          </p:cNvPr>
          <p:cNvSpPr>
            <a:spLocks noGrp="1"/>
          </p:cNvSpPr>
          <p:nvPr>
            <p:ph type="sldNum" sz="quarter" idx="12"/>
          </p:nvPr>
        </p:nvSpPr>
        <p:spPr/>
        <p:txBody>
          <a:bodyPr/>
          <a:lstStyle/>
          <a:p>
            <a:fld id="{43BEC009-1B59-4EA6-AD34-5D199FC8FD3C}" type="slidenum">
              <a:rPr lang="fr-FR" smtClean="0"/>
              <a:t>6</a:t>
            </a:fld>
            <a:endParaRPr lang="fr-FR" dirty="0"/>
          </a:p>
        </p:txBody>
      </p:sp>
      <p:cxnSp>
        <p:nvCxnSpPr>
          <p:cNvPr id="79" name="Connecteur droit avec flèche 78">
            <a:extLst>
              <a:ext uri="{FF2B5EF4-FFF2-40B4-BE49-F238E27FC236}">
                <a16:creationId xmlns:a16="http://schemas.microsoft.com/office/drawing/2014/main" id="{DD0D1DE9-339F-4849-B5EB-EF843598B1CE}"/>
              </a:ext>
            </a:extLst>
          </p:cNvPr>
          <p:cNvCxnSpPr>
            <a:cxnSpLocks/>
            <a:stCxn id="4" idx="2"/>
            <a:endCxn id="6" idx="0"/>
          </p:cNvCxnSpPr>
          <p:nvPr/>
        </p:nvCxnSpPr>
        <p:spPr>
          <a:xfrm flipH="1">
            <a:off x="4932037" y="3381762"/>
            <a:ext cx="3" cy="756807"/>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id="{8114D728-FEF6-4627-90CF-0D3871D6E34D}"/>
              </a:ext>
            </a:extLst>
          </p:cNvPr>
          <p:cNvSpPr txBox="1"/>
          <p:nvPr/>
        </p:nvSpPr>
        <p:spPr>
          <a:xfrm>
            <a:off x="1417143" y="4763765"/>
            <a:ext cx="2038231" cy="1200329"/>
          </a:xfrm>
          <a:prstGeom prst="rect">
            <a:avLst/>
          </a:prstGeom>
          <a:noFill/>
          <a:ln w="25400">
            <a:solidFill>
              <a:schemeClr val="accent1"/>
            </a:solidFill>
          </a:ln>
        </p:spPr>
        <p:txBody>
          <a:bodyPr wrap="square" rtlCol="0">
            <a:spAutoFit/>
          </a:bodyPr>
          <a:lstStyle/>
          <a:p>
            <a:pPr algn="ctr"/>
            <a:r>
              <a:rPr lang="fr-FR" dirty="0" err="1"/>
              <a:t>Medical</a:t>
            </a:r>
            <a:r>
              <a:rPr lang="fr-FR" dirty="0"/>
              <a:t> institution</a:t>
            </a:r>
          </a:p>
          <a:p>
            <a:pPr algn="ctr"/>
            <a:r>
              <a:rPr lang="fr-FR" b="1" dirty="0"/>
              <a:t>CRLCC F. </a:t>
            </a:r>
            <a:r>
              <a:rPr lang="fr-FR" b="1" dirty="0" err="1"/>
              <a:t>Baclesse</a:t>
            </a:r>
            <a:endParaRPr lang="fr-FR" b="1" dirty="0"/>
          </a:p>
          <a:p>
            <a:pPr algn="ctr"/>
            <a:endParaRPr lang="fr-FR" b="1" dirty="0"/>
          </a:p>
          <a:p>
            <a:pPr algn="ctr"/>
            <a:endParaRPr lang="fr-FR" b="1" dirty="0"/>
          </a:p>
        </p:txBody>
      </p:sp>
      <p:sp>
        <p:nvSpPr>
          <p:cNvPr id="27" name="ZoneTexte 26">
            <a:extLst>
              <a:ext uri="{FF2B5EF4-FFF2-40B4-BE49-F238E27FC236}">
                <a16:creationId xmlns:a16="http://schemas.microsoft.com/office/drawing/2014/main" id="{B430EC91-8190-40E3-ADE7-22C7F9E39819}"/>
              </a:ext>
            </a:extLst>
          </p:cNvPr>
          <p:cNvSpPr txBox="1"/>
          <p:nvPr/>
        </p:nvSpPr>
        <p:spPr>
          <a:xfrm>
            <a:off x="135490" y="2160564"/>
            <a:ext cx="2592288" cy="2339102"/>
          </a:xfrm>
          <a:prstGeom prst="rect">
            <a:avLst/>
          </a:prstGeom>
          <a:noFill/>
          <a:ln w="25400">
            <a:solidFill>
              <a:schemeClr val="accent1"/>
            </a:solidFill>
          </a:ln>
        </p:spPr>
        <p:txBody>
          <a:bodyPr wrap="square" rtlCol="0">
            <a:spAutoFit/>
          </a:bodyPr>
          <a:lstStyle/>
          <a:p>
            <a:pPr algn="ctr"/>
            <a:r>
              <a:rPr lang="fr-FR" dirty="0" err="1"/>
              <a:t>Research</a:t>
            </a:r>
            <a:r>
              <a:rPr lang="fr-FR" dirty="0"/>
              <a:t> Institutions </a:t>
            </a:r>
          </a:p>
          <a:p>
            <a:pPr algn="ctr"/>
            <a:r>
              <a:rPr lang="fr-FR" sz="1600" b="1" dirty="0"/>
              <a:t>CHU Caen</a:t>
            </a:r>
          </a:p>
          <a:p>
            <a:pPr algn="ctr"/>
            <a:r>
              <a:rPr lang="fr-FR" sz="1600" b="1" dirty="0"/>
              <a:t>UNICAEN</a:t>
            </a:r>
          </a:p>
          <a:p>
            <a:pPr algn="ctr"/>
            <a:r>
              <a:rPr lang="fr-FR" sz="1600" b="1" dirty="0"/>
              <a:t>ENSICAEN</a:t>
            </a:r>
          </a:p>
          <a:p>
            <a:pPr algn="ctr"/>
            <a:r>
              <a:rPr lang="fr-FR" sz="1600" b="1" dirty="0"/>
              <a:t>GANIL</a:t>
            </a:r>
          </a:p>
          <a:p>
            <a:pPr algn="ctr"/>
            <a:r>
              <a:rPr lang="fr-FR" sz="1600" b="1" dirty="0"/>
              <a:t>CYCERON</a:t>
            </a:r>
          </a:p>
          <a:p>
            <a:pPr algn="ctr"/>
            <a:r>
              <a:rPr lang="fr-FR" sz="1600" b="1" dirty="0"/>
              <a:t>CNRS</a:t>
            </a:r>
          </a:p>
          <a:p>
            <a:pPr algn="ctr"/>
            <a:r>
              <a:rPr lang="fr-FR" sz="1600" b="1" dirty="0"/>
              <a:t>CEA</a:t>
            </a:r>
          </a:p>
          <a:p>
            <a:pPr algn="ctr"/>
            <a:r>
              <a:rPr lang="fr-FR" sz="1600" dirty="0"/>
              <a:t>Etc.</a:t>
            </a:r>
          </a:p>
        </p:txBody>
      </p:sp>
      <p:sp>
        <p:nvSpPr>
          <p:cNvPr id="29" name="Titre 1">
            <a:extLst>
              <a:ext uri="{FF2B5EF4-FFF2-40B4-BE49-F238E27FC236}">
                <a16:creationId xmlns:a16="http://schemas.microsoft.com/office/drawing/2014/main" id="{0CDE5141-8EB4-4ECF-9019-ED2621E5C0E5}"/>
              </a:ext>
            </a:extLst>
          </p:cNvPr>
          <p:cNvSpPr txBox="1">
            <a:spLocks/>
          </p:cNvSpPr>
          <p:nvPr/>
        </p:nvSpPr>
        <p:spPr>
          <a:xfrm>
            <a:off x="457200" y="130622"/>
            <a:ext cx="8229600" cy="634082"/>
          </a:xfrm>
          <a:prstGeom prst="rect">
            <a:avLst/>
          </a:prstGeom>
        </p:spPr>
        <p:txBody>
          <a:bodyP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The ARCHADE project in Caen</a:t>
            </a:r>
          </a:p>
        </p:txBody>
      </p:sp>
    </p:spTree>
    <p:extLst>
      <p:ext uri="{BB962C8B-B14F-4D97-AF65-F5344CB8AC3E}">
        <p14:creationId xmlns:p14="http://schemas.microsoft.com/office/powerpoint/2010/main" val="1321668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1691680" y="1158447"/>
            <a:ext cx="6815099" cy="716188"/>
          </a:xfrm>
          <a:prstGeom prst="rect">
            <a:avLst/>
          </a:prstGeom>
          <a:solidFill>
            <a:srgbClr val="BAF8B2">
              <a:alpha val="93725"/>
            </a:srgbClr>
          </a:solidFill>
          <a:ln w="41275">
            <a:solidFill>
              <a:srgbClr val="50E527"/>
            </a:solidFill>
          </a:ln>
        </p:spPr>
        <p:txBody>
          <a:bodyPr wrap="square" rtlCol="0">
            <a:noAutofit/>
          </a:bodyPr>
          <a:lstStyle/>
          <a:p>
            <a:pPr algn="ctr"/>
            <a:r>
              <a:rPr lang="fr-FR" sz="3600" b="1" dirty="0"/>
              <a:t>Normandy </a:t>
            </a:r>
            <a:r>
              <a:rPr lang="fr-FR" sz="3600" b="1" dirty="0" err="1"/>
              <a:t>Region</a:t>
            </a:r>
            <a:endParaRPr lang="fr-FR" sz="3600" b="1" dirty="0"/>
          </a:p>
        </p:txBody>
      </p:sp>
      <p:sp>
        <p:nvSpPr>
          <p:cNvPr id="4" name="ZoneTexte 3"/>
          <p:cNvSpPr txBox="1"/>
          <p:nvPr/>
        </p:nvSpPr>
        <p:spPr>
          <a:xfrm>
            <a:off x="3995936" y="2458432"/>
            <a:ext cx="1872208" cy="923330"/>
          </a:xfrm>
          <a:prstGeom prst="rect">
            <a:avLst/>
          </a:prstGeom>
          <a:solidFill>
            <a:schemeClr val="tx2">
              <a:lumMod val="20000"/>
              <a:lumOff val="80000"/>
            </a:schemeClr>
          </a:solidFill>
          <a:ln>
            <a:solidFill>
              <a:schemeClr val="accent1"/>
            </a:solidFill>
          </a:ln>
        </p:spPr>
        <p:txBody>
          <a:bodyPr wrap="square" rtlCol="0">
            <a:spAutoFit/>
          </a:bodyPr>
          <a:lstStyle/>
          <a:p>
            <a:pPr algn="ctr"/>
            <a:r>
              <a:rPr lang="fr-FR" b="1" dirty="0"/>
              <a:t>ARCHADE</a:t>
            </a:r>
          </a:p>
          <a:p>
            <a:pPr algn="ctr"/>
            <a:r>
              <a:rPr lang="fr-FR" b="1" dirty="0"/>
              <a:t>(Assoc loi 1901) 2008; 2010</a:t>
            </a:r>
          </a:p>
        </p:txBody>
      </p:sp>
      <p:sp>
        <p:nvSpPr>
          <p:cNvPr id="6" name="ZoneTexte 5"/>
          <p:cNvSpPr txBox="1"/>
          <p:nvPr/>
        </p:nvSpPr>
        <p:spPr>
          <a:xfrm>
            <a:off x="3995936" y="4138569"/>
            <a:ext cx="1872202" cy="646331"/>
          </a:xfrm>
          <a:prstGeom prst="rect">
            <a:avLst/>
          </a:prstGeom>
          <a:solidFill>
            <a:srgbClr val="FFC000"/>
          </a:solidFill>
          <a:ln w="25400">
            <a:solidFill>
              <a:schemeClr val="accent1"/>
            </a:solidFill>
          </a:ln>
        </p:spPr>
        <p:txBody>
          <a:bodyPr wrap="square" rtlCol="0">
            <a:spAutoFit/>
          </a:bodyPr>
          <a:lstStyle/>
          <a:p>
            <a:pPr algn="ctr"/>
            <a:r>
              <a:rPr lang="fr-FR" b="1" dirty="0"/>
              <a:t>CYCLHAD (SAS) </a:t>
            </a:r>
            <a:r>
              <a:rPr lang="fr-FR" dirty="0"/>
              <a:t>2010; 2017; 2022</a:t>
            </a:r>
          </a:p>
        </p:txBody>
      </p:sp>
      <p:cxnSp>
        <p:nvCxnSpPr>
          <p:cNvPr id="10" name="Connecteur droit avec flèche 9"/>
          <p:cNvCxnSpPr>
            <a:cxnSpLocks/>
          </p:cNvCxnSpPr>
          <p:nvPr/>
        </p:nvCxnSpPr>
        <p:spPr>
          <a:xfrm>
            <a:off x="5220072" y="1902164"/>
            <a:ext cx="0" cy="583067"/>
          </a:xfrm>
          <a:prstGeom prst="straightConnector1">
            <a:avLst/>
          </a:prstGeom>
          <a:ln w="53975">
            <a:tailEnd type="arrow"/>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5868138" y="4952985"/>
            <a:ext cx="2350595" cy="923330"/>
          </a:xfrm>
          <a:prstGeom prst="rect">
            <a:avLst/>
          </a:prstGeom>
          <a:solidFill>
            <a:srgbClr val="FFFF00"/>
          </a:solidFill>
          <a:ln w="25400">
            <a:solidFill>
              <a:schemeClr val="accent1"/>
            </a:solidFill>
          </a:ln>
        </p:spPr>
        <p:txBody>
          <a:bodyPr wrap="square" rtlCol="0">
            <a:spAutoFit/>
          </a:bodyPr>
          <a:lstStyle/>
          <a:p>
            <a:pPr algn="ctr"/>
            <a:r>
              <a:rPr lang="fr-FR" b="1" dirty="0"/>
              <a:t>Normandy Hadrontherapy (SAS)</a:t>
            </a:r>
          </a:p>
          <a:p>
            <a:pPr algn="ctr"/>
            <a:r>
              <a:rPr lang="fr-FR" dirty="0"/>
              <a:t>2018; </a:t>
            </a:r>
            <a:r>
              <a:rPr lang="fr-FR" b="1" dirty="0"/>
              <a:t>C400</a:t>
            </a:r>
          </a:p>
        </p:txBody>
      </p:sp>
      <p:cxnSp>
        <p:nvCxnSpPr>
          <p:cNvPr id="37" name="Connecteur droit avec flèche 36"/>
          <p:cNvCxnSpPr>
            <a:cxnSpLocks/>
          </p:cNvCxnSpPr>
          <p:nvPr/>
        </p:nvCxnSpPr>
        <p:spPr>
          <a:xfrm flipH="1">
            <a:off x="5713359" y="2301074"/>
            <a:ext cx="1027836" cy="1803336"/>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V="1">
            <a:off x="4751155" y="1866506"/>
            <a:ext cx="1" cy="58135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8" name="Connecteur droit avec flèche 37">
            <a:extLst>
              <a:ext uri="{FF2B5EF4-FFF2-40B4-BE49-F238E27FC236}">
                <a16:creationId xmlns:a16="http://schemas.microsoft.com/office/drawing/2014/main" id="{A9274CD9-A430-4DA8-A816-161CBE58860F}"/>
              </a:ext>
            </a:extLst>
          </p:cNvPr>
          <p:cNvCxnSpPr>
            <a:cxnSpLocks/>
          </p:cNvCxnSpPr>
          <p:nvPr/>
        </p:nvCxnSpPr>
        <p:spPr>
          <a:xfrm flipV="1">
            <a:off x="2727778" y="2749139"/>
            <a:ext cx="1282649" cy="1"/>
          </a:xfrm>
          <a:prstGeom prst="straightConnector1">
            <a:avLst/>
          </a:prstGeom>
          <a:ln w="66675">
            <a:headEnd type="arrow"/>
            <a:tailEnd type="arrow"/>
          </a:ln>
        </p:spPr>
        <p:style>
          <a:lnRef idx="1">
            <a:schemeClr val="accent1"/>
          </a:lnRef>
          <a:fillRef idx="0">
            <a:schemeClr val="accent1"/>
          </a:fillRef>
          <a:effectRef idx="0">
            <a:schemeClr val="accent1"/>
          </a:effectRef>
          <a:fontRef idx="minor">
            <a:schemeClr val="tx1"/>
          </a:fontRef>
        </p:style>
      </p:cxnSp>
      <p:pic>
        <p:nvPicPr>
          <p:cNvPr id="23" name="Image 22">
            <a:extLst>
              <a:ext uri="{FF2B5EF4-FFF2-40B4-BE49-F238E27FC236}">
                <a16:creationId xmlns:a16="http://schemas.microsoft.com/office/drawing/2014/main" id="{CEB9820C-5F3F-4D0B-A562-D1E3380F5A48}"/>
              </a:ext>
            </a:extLst>
          </p:cNvPr>
          <p:cNvPicPr>
            <a:picLocks noChangeAspect="1"/>
          </p:cNvPicPr>
          <p:nvPr/>
        </p:nvPicPr>
        <p:blipFill>
          <a:blip r:embed="rId2"/>
          <a:stretch>
            <a:fillRect/>
          </a:stretch>
        </p:blipFill>
        <p:spPr>
          <a:xfrm>
            <a:off x="3829719" y="5699553"/>
            <a:ext cx="1040347" cy="738615"/>
          </a:xfrm>
          <a:prstGeom prst="rect">
            <a:avLst/>
          </a:prstGeom>
        </p:spPr>
      </p:pic>
      <p:cxnSp>
        <p:nvCxnSpPr>
          <p:cNvPr id="44" name="Connecteur droit avec flèche 43">
            <a:extLst>
              <a:ext uri="{FF2B5EF4-FFF2-40B4-BE49-F238E27FC236}">
                <a16:creationId xmlns:a16="http://schemas.microsoft.com/office/drawing/2014/main" id="{2A18B2AE-72E8-4670-9253-0DB3B2EFBDAB}"/>
              </a:ext>
            </a:extLst>
          </p:cNvPr>
          <p:cNvCxnSpPr>
            <a:cxnSpLocks/>
            <a:stCxn id="23" idx="0"/>
          </p:cNvCxnSpPr>
          <p:nvPr/>
        </p:nvCxnSpPr>
        <p:spPr>
          <a:xfrm flipV="1">
            <a:off x="4349893" y="4747359"/>
            <a:ext cx="294116" cy="952194"/>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46" name="Connecteur droit avec flèche 45">
            <a:extLst>
              <a:ext uri="{FF2B5EF4-FFF2-40B4-BE49-F238E27FC236}">
                <a16:creationId xmlns:a16="http://schemas.microsoft.com/office/drawing/2014/main" id="{66787383-2058-4A04-9027-B2C5EE7D3DE6}"/>
              </a:ext>
            </a:extLst>
          </p:cNvPr>
          <p:cNvCxnSpPr>
            <a:cxnSpLocks/>
            <a:stCxn id="23" idx="3"/>
          </p:cNvCxnSpPr>
          <p:nvPr/>
        </p:nvCxnSpPr>
        <p:spPr>
          <a:xfrm flipV="1">
            <a:off x="4870066" y="5582735"/>
            <a:ext cx="998072" cy="486126"/>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50" name="Connecteur droit avec flèche 49">
            <a:extLst>
              <a:ext uri="{FF2B5EF4-FFF2-40B4-BE49-F238E27FC236}">
                <a16:creationId xmlns:a16="http://schemas.microsoft.com/office/drawing/2014/main" id="{D9FB49E6-B40A-4E9C-8767-F7AB4C1BB4BB}"/>
              </a:ext>
            </a:extLst>
          </p:cNvPr>
          <p:cNvCxnSpPr>
            <a:cxnSpLocks/>
            <a:endCxn id="26" idx="1"/>
          </p:cNvCxnSpPr>
          <p:nvPr/>
        </p:nvCxnSpPr>
        <p:spPr>
          <a:xfrm>
            <a:off x="4997966" y="4834994"/>
            <a:ext cx="870172" cy="579656"/>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52" name="ZoneTexte 51">
            <a:extLst>
              <a:ext uri="{FF2B5EF4-FFF2-40B4-BE49-F238E27FC236}">
                <a16:creationId xmlns:a16="http://schemas.microsoft.com/office/drawing/2014/main" id="{120C405B-6D08-4E1E-9E94-C7409AFFCF91}"/>
              </a:ext>
            </a:extLst>
          </p:cNvPr>
          <p:cNvSpPr txBox="1"/>
          <p:nvPr/>
        </p:nvSpPr>
        <p:spPr>
          <a:xfrm>
            <a:off x="6562733" y="1676326"/>
            <a:ext cx="1779173" cy="646331"/>
          </a:xfrm>
          <a:prstGeom prst="rect">
            <a:avLst/>
          </a:prstGeom>
          <a:solidFill>
            <a:schemeClr val="accent3">
              <a:lumMod val="20000"/>
              <a:lumOff val="80000"/>
              <a:alpha val="81000"/>
            </a:schemeClr>
          </a:solidFill>
          <a:ln w="25400">
            <a:solidFill>
              <a:schemeClr val="accent1"/>
            </a:solidFill>
          </a:ln>
        </p:spPr>
        <p:txBody>
          <a:bodyPr wrap="square" rtlCol="0">
            <a:spAutoFit/>
          </a:bodyPr>
          <a:lstStyle/>
          <a:p>
            <a:pPr algn="ctr"/>
            <a:r>
              <a:rPr lang="fr-FR" b="1" dirty="0"/>
              <a:t>SAPHYN (SEM)</a:t>
            </a:r>
          </a:p>
          <a:p>
            <a:pPr algn="ctr"/>
            <a:r>
              <a:rPr lang="fr-FR" dirty="0"/>
              <a:t>2009</a:t>
            </a:r>
          </a:p>
        </p:txBody>
      </p:sp>
      <p:cxnSp>
        <p:nvCxnSpPr>
          <p:cNvPr id="54" name="Connecteur droit avec flèche 53">
            <a:extLst>
              <a:ext uri="{FF2B5EF4-FFF2-40B4-BE49-F238E27FC236}">
                <a16:creationId xmlns:a16="http://schemas.microsoft.com/office/drawing/2014/main" id="{CCFF66A2-277F-459E-BB3D-A393A70E9C4F}"/>
              </a:ext>
            </a:extLst>
          </p:cNvPr>
          <p:cNvCxnSpPr>
            <a:cxnSpLocks/>
            <a:stCxn id="52" idx="2"/>
          </p:cNvCxnSpPr>
          <p:nvPr/>
        </p:nvCxnSpPr>
        <p:spPr>
          <a:xfrm>
            <a:off x="7452320" y="2322657"/>
            <a:ext cx="0" cy="2630328"/>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64" name="Connecteur droit avec flèche 63">
            <a:extLst>
              <a:ext uri="{FF2B5EF4-FFF2-40B4-BE49-F238E27FC236}">
                <a16:creationId xmlns:a16="http://schemas.microsoft.com/office/drawing/2014/main" id="{D4F920C4-C07D-4A6F-B3E0-9F9D0F6B8EC3}"/>
              </a:ext>
            </a:extLst>
          </p:cNvPr>
          <p:cNvCxnSpPr>
            <a:cxnSpLocks/>
          </p:cNvCxnSpPr>
          <p:nvPr/>
        </p:nvCxnSpPr>
        <p:spPr>
          <a:xfrm>
            <a:off x="250973" y="6479643"/>
            <a:ext cx="1008659" cy="0"/>
          </a:xfrm>
          <a:prstGeom prst="straightConnector1">
            <a:avLst/>
          </a:prstGeom>
          <a:ln w="38100">
            <a:solidFill>
              <a:srgbClr val="C00000"/>
            </a:solidFill>
            <a:prstDash val="sysDash"/>
            <a:headEnd type="arrow"/>
            <a:tailEnd type="arrow"/>
          </a:ln>
        </p:spPr>
        <p:style>
          <a:lnRef idx="1">
            <a:schemeClr val="accent1"/>
          </a:lnRef>
          <a:fillRef idx="0">
            <a:schemeClr val="accent1"/>
          </a:fillRef>
          <a:effectRef idx="0">
            <a:schemeClr val="accent1"/>
          </a:effectRef>
          <a:fontRef idx="minor">
            <a:schemeClr val="tx1"/>
          </a:fontRef>
        </p:style>
      </p:cxnSp>
      <p:sp>
        <p:nvSpPr>
          <p:cNvPr id="56" name="ZoneTexte 55">
            <a:extLst>
              <a:ext uri="{FF2B5EF4-FFF2-40B4-BE49-F238E27FC236}">
                <a16:creationId xmlns:a16="http://schemas.microsoft.com/office/drawing/2014/main" id="{05E70CB4-54F6-4C34-BE9C-96B1C90775FF}"/>
              </a:ext>
            </a:extLst>
          </p:cNvPr>
          <p:cNvSpPr txBox="1"/>
          <p:nvPr/>
        </p:nvSpPr>
        <p:spPr>
          <a:xfrm>
            <a:off x="1275230" y="6294977"/>
            <a:ext cx="1880720" cy="369332"/>
          </a:xfrm>
          <a:prstGeom prst="rect">
            <a:avLst/>
          </a:prstGeom>
          <a:noFill/>
        </p:spPr>
        <p:txBody>
          <a:bodyPr wrap="square" rtlCol="0">
            <a:spAutoFit/>
          </a:bodyPr>
          <a:lstStyle/>
          <a:p>
            <a:r>
              <a:rPr lang="fr-FR" dirty="0"/>
              <a:t>Stocke </a:t>
            </a:r>
            <a:r>
              <a:rPr lang="fr-FR" dirty="0" err="1"/>
              <a:t>holders</a:t>
            </a:r>
            <a:endParaRPr lang="fr-FR" dirty="0"/>
          </a:p>
        </p:txBody>
      </p:sp>
      <p:sp>
        <p:nvSpPr>
          <p:cNvPr id="58" name="Espace réservé du numéro de diapositive 57">
            <a:extLst>
              <a:ext uri="{FF2B5EF4-FFF2-40B4-BE49-F238E27FC236}">
                <a16:creationId xmlns:a16="http://schemas.microsoft.com/office/drawing/2014/main" id="{4FEC2EFF-89D6-4563-BD1A-06BB939F5867}"/>
              </a:ext>
            </a:extLst>
          </p:cNvPr>
          <p:cNvSpPr>
            <a:spLocks noGrp="1"/>
          </p:cNvSpPr>
          <p:nvPr>
            <p:ph type="sldNum" sz="quarter" idx="12"/>
          </p:nvPr>
        </p:nvSpPr>
        <p:spPr/>
        <p:txBody>
          <a:bodyPr/>
          <a:lstStyle/>
          <a:p>
            <a:fld id="{43BEC009-1B59-4EA6-AD34-5D199FC8FD3C}" type="slidenum">
              <a:rPr lang="fr-FR" smtClean="0"/>
              <a:t>7</a:t>
            </a:fld>
            <a:endParaRPr lang="fr-FR" dirty="0"/>
          </a:p>
        </p:txBody>
      </p:sp>
      <p:cxnSp>
        <p:nvCxnSpPr>
          <p:cNvPr id="79" name="Connecteur droit avec flèche 78">
            <a:extLst>
              <a:ext uri="{FF2B5EF4-FFF2-40B4-BE49-F238E27FC236}">
                <a16:creationId xmlns:a16="http://schemas.microsoft.com/office/drawing/2014/main" id="{DD0D1DE9-339F-4849-B5EB-EF843598B1CE}"/>
              </a:ext>
            </a:extLst>
          </p:cNvPr>
          <p:cNvCxnSpPr>
            <a:cxnSpLocks/>
            <a:stCxn id="4" idx="2"/>
            <a:endCxn id="6" idx="0"/>
          </p:cNvCxnSpPr>
          <p:nvPr/>
        </p:nvCxnSpPr>
        <p:spPr>
          <a:xfrm flipH="1">
            <a:off x="4932037" y="3381762"/>
            <a:ext cx="3" cy="756807"/>
          </a:xfrm>
          <a:prstGeom prst="straightConnector1">
            <a:avLst/>
          </a:prstGeom>
          <a:ln w="38100">
            <a:solidFill>
              <a:srgbClr val="C00000"/>
            </a:solidFill>
            <a:prstDash val="sysDash"/>
            <a:headEnd type="none"/>
            <a:tailEnd type="arrow"/>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id="{8114D728-FEF6-4627-90CF-0D3871D6E34D}"/>
              </a:ext>
            </a:extLst>
          </p:cNvPr>
          <p:cNvSpPr txBox="1"/>
          <p:nvPr/>
        </p:nvSpPr>
        <p:spPr>
          <a:xfrm>
            <a:off x="1417143" y="4763765"/>
            <a:ext cx="2038231" cy="1200329"/>
          </a:xfrm>
          <a:prstGeom prst="rect">
            <a:avLst/>
          </a:prstGeom>
          <a:noFill/>
          <a:ln w="25400">
            <a:solidFill>
              <a:schemeClr val="accent1"/>
            </a:solidFill>
          </a:ln>
        </p:spPr>
        <p:txBody>
          <a:bodyPr wrap="square" rtlCol="0">
            <a:spAutoFit/>
          </a:bodyPr>
          <a:lstStyle/>
          <a:p>
            <a:pPr algn="ctr"/>
            <a:r>
              <a:rPr lang="fr-FR" dirty="0" err="1"/>
              <a:t>Medical</a:t>
            </a:r>
            <a:r>
              <a:rPr lang="fr-FR" dirty="0"/>
              <a:t> institution</a:t>
            </a:r>
          </a:p>
          <a:p>
            <a:pPr algn="ctr"/>
            <a:r>
              <a:rPr lang="fr-FR" b="1" dirty="0"/>
              <a:t>CRLCC F. </a:t>
            </a:r>
            <a:r>
              <a:rPr lang="fr-FR" b="1" dirty="0" err="1"/>
              <a:t>Baclesse</a:t>
            </a:r>
            <a:endParaRPr lang="fr-FR" b="1" dirty="0"/>
          </a:p>
          <a:p>
            <a:pPr algn="ctr"/>
            <a:endParaRPr lang="fr-FR" b="1" dirty="0"/>
          </a:p>
          <a:p>
            <a:pPr algn="ctr"/>
            <a:endParaRPr lang="fr-FR" b="1" dirty="0"/>
          </a:p>
        </p:txBody>
      </p:sp>
      <p:sp>
        <p:nvSpPr>
          <p:cNvPr id="27" name="ZoneTexte 26">
            <a:extLst>
              <a:ext uri="{FF2B5EF4-FFF2-40B4-BE49-F238E27FC236}">
                <a16:creationId xmlns:a16="http://schemas.microsoft.com/office/drawing/2014/main" id="{B430EC91-8190-40E3-ADE7-22C7F9E39819}"/>
              </a:ext>
            </a:extLst>
          </p:cNvPr>
          <p:cNvSpPr txBox="1"/>
          <p:nvPr/>
        </p:nvSpPr>
        <p:spPr>
          <a:xfrm>
            <a:off x="135490" y="2160564"/>
            <a:ext cx="2592288" cy="2339102"/>
          </a:xfrm>
          <a:prstGeom prst="rect">
            <a:avLst/>
          </a:prstGeom>
          <a:noFill/>
          <a:ln w="25400">
            <a:solidFill>
              <a:schemeClr val="accent1"/>
            </a:solidFill>
          </a:ln>
        </p:spPr>
        <p:txBody>
          <a:bodyPr wrap="square" rtlCol="0">
            <a:spAutoFit/>
          </a:bodyPr>
          <a:lstStyle/>
          <a:p>
            <a:pPr algn="ctr"/>
            <a:r>
              <a:rPr lang="fr-FR" dirty="0" err="1"/>
              <a:t>Research</a:t>
            </a:r>
            <a:r>
              <a:rPr lang="fr-FR" dirty="0"/>
              <a:t> Institutions </a:t>
            </a:r>
          </a:p>
          <a:p>
            <a:pPr algn="ctr"/>
            <a:r>
              <a:rPr lang="fr-FR" sz="1600" b="1" dirty="0"/>
              <a:t>CHU Caen</a:t>
            </a:r>
          </a:p>
          <a:p>
            <a:pPr algn="ctr"/>
            <a:r>
              <a:rPr lang="fr-FR" sz="1600" b="1" dirty="0"/>
              <a:t>UNICAEN</a:t>
            </a:r>
          </a:p>
          <a:p>
            <a:pPr algn="ctr"/>
            <a:r>
              <a:rPr lang="fr-FR" sz="1600" b="1" dirty="0"/>
              <a:t>ENSICAEN</a:t>
            </a:r>
          </a:p>
          <a:p>
            <a:pPr algn="ctr"/>
            <a:r>
              <a:rPr lang="fr-FR" sz="1600" b="1" dirty="0"/>
              <a:t>GANIL</a:t>
            </a:r>
          </a:p>
          <a:p>
            <a:pPr algn="ctr"/>
            <a:r>
              <a:rPr lang="fr-FR" sz="1600" b="1" dirty="0"/>
              <a:t>CYCERON</a:t>
            </a:r>
          </a:p>
          <a:p>
            <a:pPr algn="ctr"/>
            <a:r>
              <a:rPr lang="fr-FR" sz="1600" b="1" dirty="0"/>
              <a:t>CNRS</a:t>
            </a:r>
          </a:p>
          <a:p>
            <a:pPr algn="ctr"/>
            <a:r>
              <a:rPr lang="fr-FR" sz="1600" b="1" dirty="0"/>
              <a:t>CEA</a:t>
            </a:r>
          </a:p>
          <a:p>
            <a:pPr algn="ctr"/>
            <a:r>
              <a:rPr lang="fr-FR" sz="1600" dirty="0"/>
              <a:t>Etc.</a:t>
            </a:r>
          </a:p>
        </p:txBody>
      </p:sp>
      <p:cxnSp>
        <p:nvCxnSpPr>
          <p:cNvPr id="28" name="Connecteur droit avec flèche 27">
            <a:extLst>
              <a:ext uri="{FF2B5EF4-FFF2-40B4-BE49-F238E27FC236}">
                <a16:creationId xmlns:a16="http://schemas.microsoft.com/office/drawing/2014/main" id="{62A5E750-F70D-4ED1-91BD-C68CF79F79ED}"/>
              </a:ext>
            </a:extLst>
          </p:cNvPr>
          <p:cNvCxnSpPr>
            <a:cxnSpLocks/>
          </p:cNvCxnSpPr>
          <p:nvPr/>
        </p:nvCxnSpPr>
        <p:spPr>
          <a:xfrm>
            <a:off x="2727778" y="3645024"/>
            <a:ext cx="1201623" cy="862243"/>
          </a:xfrm>
          <a:prstGeom prst="straightConnector1">
            <a:avLst/>
          </a:prstGeom>
          <a:ln w="66675">
            <a:headEnd type="arrow"/>
            <a:tailEnd type="arrow"/>
          </a:ln>
        </p:spPr>
        <p:style>
          <a:lnRef idx="1">
            <a:schemeClr val="accent1"/>
          </a:lnRef>
          <a:fillRef idx="0">
            <a:schemeClr val="accent1"/>
          </a:fillRef>
          <a:effectRef idx="0">
            <a:schemeClr val="accent1"/>
          </a:effectRef>
          <a:fontRef idx="minor">
            <a:schemeClr val="tx1"/>
          </a:fontRef>
        </p:style>
      </p:cxnSp>
      <p:sp>
        <p:nvSpPr>
          <p:cNvPr id="7" name="Ellipse 6">
            <a:extLst>
              <a:ext uri="{FF2B5EF4-FFF2-40B4-BE49-F238E27FC236}">
                <a16:creationId xmlns:a16="http://schemas.microsoft.com/office/drawing/2014/main" id="{73C08F7B-9F3A-44B1-9D0F-FC5FD25BC455}"/>
              </a:ext>
            </a:extLst>
          </p:cNvPr>
          <p:cNvSpPr/>
          <p:nvPr/>
        </p:nvSpPr>
        <p:spPr>
          <a:xfrm>
            <a:off x="3143066" y="3163560"/>
            <a:ext cx="1556278" cy="9629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Scientific </a:t>
            </a:r>
            <a:r>
              <a:rPr lang="fr-FR" dirty="0" err="1"/>
              <a:t>project</a:t>
            </a:r>
            <a:endParaRPr lang="fr-FR" dirty="0"/>
          </a:p>
        </p:txBody>
      </p:sp>
      <p:sp>
        <p:nvSpPr>
          <p:cNvPr id="30" name="Ellipse 29">
            <a:extLst>
              <a:ext uri="{FF2B5EF4-FFF2-40B4-BE49-F238E27FC236}">
                <a16:creationId xmlns:a16="http://schemas.microsoft.com/office/drawing/2014/main" id="{3EB4D315-018D-4D6C-B545-FE67E5E20A3E}"/>
              </a:ext>
            </a:extLst>
          </p:cNvPr>
          <p:cNvSpPr/>
          <p:nvPr/>
        </p:nvSpPr>
        <p:spPr>
          <a:xfrm>
            <a:off x="3265113" y="4770064"/>
            <a:ext cx="1312184" cy="7974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Proton </a:t>
            </a:r>
            <a:r>
              <a:rPr lang="fr-FR" dirty="0" err="1"/>
              <a:t>therapy</a:t>
            </a:r>
            <a:endParaRPr lang="fr-FR" dirty="0"/>
          </a:p>
        </p:txBody>
      </p:sp>
      <p:sp>
        <p:nvSpPr>
          <p:cNvPr id="31" name="Ellipse 30">
            <a:extLst>
              <a:ext uri="{FF2B5EF4-FFF2-40B4-BE49-F238E27FC236}">
                <a16:creationId xmlns:a16="http://schemas.microsoft.com/office/drawing/2014/main" id="{AC4FA4B6-36F1-430B-8AF9-2A395AC24448}"/>
              </a:ext>
            </a:extLst>
          </p:cNvPr>
          <p:cNvSpPr/>
          <p:nvPr/>
        </p:nvSpPr>
        <p:spPr>
          <a:xfrm>
            <a:off x="5883481" y="3657105"/>
            <a:ext cx="1872201" cy="96292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t>External</a:t>
            </a:r>
            <a:r>
              <a:rPr lang="fr-FR" sz="2400" dirty="0"/>
              <a:t> </a:t>
            </a:r>
            <a:r>
              <a:rPr lang="fr-FR" sz="2400" dirty="0" err="1"/>
              <a:t>users</a:t>
            </a:r>
            <a:endParaRPr lang="fr-FR" sz="2400" dirty="0"/>
          </a:p>
        </p:txBody>
      </p:sp>
      <p:sp>
        <p:nvSpPr>
          <p:cNvPr id="32" name="Titre 1">
            <a:extLst>
              <a:ext uri="{FF2B5EF4-FFF2-40B4-BE49-F238E27FC236}">
                <a16:creationId xmlns:a16="http://schemas.microsoft.com/office/drawing/2014/main" id="{3BC48CD6-799F-4D38-A65E-1CD1F37C6A7F}"/>
              </a:ext>
            </a:extLst>
          </p:cNvPr>
          <p:cNvSpPr txBox="1">
            <a:spLocks/>
          </p:cNvSpPr>
          <p:nvPr/>
        </p:nvSpPr>
        <p:spPr>
          <a:xfrm>
            <a:off x="457200" y="130622"/>
            <a:ext cx="8229600" cy="634082"/>
          </a:xfrm>
          <a:prstGeom prst="rect">
            <a:avLst/>
          </a:prstGeom>
        </p:spPr>
        <p:txBody>
          <a:bodyP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The ARCHADE project in Caen</a:t>
            </a:r>
          </a:p>
        </p:txBody>
      </p:sp>
    </p:spTree>
    <p:extLst>
      <p:ext uri="{BB962C8B-B14F-4D97-AF65-F5344CB8AC3E}">
        <p14:creationId xmlns:p14="http://schemas.microsoft.com/office/powerpoint/2010/main" val="470786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44624"/>
            <a:ext cx="8229600" cy="634082"/>
          </a:xfrm>
        </p:spPr>
        <p:txBody>
          <a:bodyPr>
            <a:normAutofit fontScale="90000"/>
          </a:bodyPr>
          <a:lstStyle/>
          <a:p>
            <a:r>
              <a:rPr lang="en-US" dirty="0"/>
              <a:t>The ARCHADE project in Caen</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84368" y="5273003"/>
            <a:ext cx="1124698" cy="416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1" descr="Résultat de recherche d'images pour &quot;logo Région Normandie&quot;">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72400" y="5857769"/>
            <a:ext cx="629525" cy="595567"/>
          </a:xfrm>
          <a:prstGeom prst="rect">
            <a:avLst/>
          </a:prstGeom>
          <a:noFill/>
          <a:extLst>
            <a:ext uri="{909E8E84-426E-40DD-AFC4-6F175D3DCCD1}">
              <a14:hiddenFill xmlns:a14="http://schemas.microsoft.com/office/drawing/2010/main">
                <a:solidFill>
                  <a:srgbClr val="FFFFFF"/>
                </a:solidFill>
              </a14:hiddenFill>
            </a:ext>
          </a:extLst>
        </p:spPr>
      </p:pic>
      <p:sp>
        <p:nvSpPr>
          <p:cNvPr id="6" name="Titre 1">
            <a:extLst>
              <a:ext uri="{FF2B5EF4-FFF2-40B4-BE49-F238E27FC236}">
                <a16:creationId xmlns:a16="http://schemas.microsoft.com/office/drawing/2014/main" id="{9C9D18B4-54D9-45FC-BD2D-A60C8DAAF4DC}"/>
              </a:ext>
            </a:extLst>
          </p:cNvPr>
          <p:cNvSpPr txBox="1">
            <a:spLocks/>
          </p:cNvSpPr>
          <p:nvPr/>
        </p:nvSpPr>
        <p:spPr>
          <a:xfrm>
            <a:off x="5373170" y="859595"/>
            <a:ext cx="3635896"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2800" dirty="0"/>
              <a:t>ARCHADE partners are all located in the « North end » of Caen</a:t>
            </a:r>
          </a:p>
        </p:txBody>
      </p:sp>
      <p:grpSp>
        <p:nvGrpSpPr>
          <p:cNvPr id="8" name="Groupe 7">
            <a:extLst>
              <a:ext uri="{FF2B5EF4-FFF2-40B4-BE49-F238E27FC236}">
                <a16:creationId xmlns:a16="http://schemas.microsoft.com/office/drawing/2014/main" id="{A400166A-F8CB-492D-A55E-ED777E30BB9E}"/>
              </a:ext>
            </a:extLst>
          </p:cNvPr>
          <p:cNvGrpSpPr/>
          <p:nvPr/>
        </p:nvGrpSpPr>
        <p:grpSpPr>
          <a:xfrm>
            <a:off x="419560" y="836712"/>
            <a:ext cx="8040872" cy="5996294"/>
            <a:chOff x="19664" y="22883"/>
            <a:chExt cx="9638731" cy="6833005"/>
          </a:xfrm>
        </p:grpSpPr>
        <p:pic>
          <p:nvPicPr>
            <p:cNvPr id="9" name="Picture 2">
              <a:extLst>
                <a:ext uri="{FF2B5EF4-FFF2-40B4-BE49-F238E27FC236}">
                  <a16:creationId xmlns:a16="http://schemas.microsoft.com/office/drawing/2014/main" id="{0A5BAE88-617B-4E3E-95C0-78EDACCA8C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64" y="22883"/>
              <a:ext cx="5580112" cy="6833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a:extLst>
                <a:ext uri="{FF2B5EF4-FFF2-40B4-BE49-F238E27FC236}">
                  <a16:creationId xmlns:a16="http://schemas.microsoft.com/office/drawing/2014/main" id="{E2FB613E-89F4-418A-B13D-6315A3EFCB7D}"/>
                </a:ext>
              </a:extLst>
            </p:cNvPr>
            <p:cNvSpPr/>
            <p:nvPr/>
          </p:nvSpPr>
          <p:spPr>
            <a:xfrm>
              <a:off x="3851920" y="1196752"/>
              <a:ext cx="216024" cy="432048"/>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C000"/>
                </a:solidFill>
              </a:endParaRPr>
            </a:p>
          </p:txBody>
        </p:sp>
        <p:sp>
          <p:nvSpPr>
            <p:cNvPr id="11" name="Rectangle 10">
              <a:extLst>
                <a:ext uri="{FF2B5EF4-FFF2-40B4-BE49-F238E27FC236}">
                  <a16:creationId xmlns:a16="http://schemas.microsoft.com/office/drawing/2014/main" id="{124F5876-20A8-4D22-BC32-8CC626C16AFA}"/>
                </a:ext>
              </a:extLst>
            </p:cNvPr>
            <p:cNvSpPr/>
            <p:nvPr/>
          </p:nvSpPr>
          <p:spPr>
            <a:xfrm rot="20542131">
              <a:off x="3491880" y="2204864"/>
              <a:ext cx="468052" cy="28803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BA15C623-4C3B-4C0E-95C9-6FE6690F6BBF}"/>
                </a:ext>
              </a:extLst>
            </p:cNvPr>
            <p:cNvSpPr/>
            <p:nvPr/>
          </p:nvSpPr>
          <p:spPr>
            <a:xfrm>
              <a:off x="3851920" y="5229200"/>
              <a:ext cx="504056" cy="7200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a:extLst>
                <a:ext uri="{FF2B5EF4-FFF2-40B4-BE49-F238E27FC236}">
                  <a16:creationId xmlns:a16="http://schemas.microsoft.com/office/drawing/2014/main" id="{150C4F09-A473-4AC3-85EA-4CF4532012B6}"/>
                </a:ext>
              </a:extLst>
            </p:cNvPr>
            <p:cNvSpPr/>
            <p:nvPr/>
          </p:nvSpPr>
          <p:spPr>
            <a:xfrm>
              <a:off x="4788024" y="5949280"/>
              <a:ext cx="288032" cy="288032"/>
            </a:xfrm>
            <a:prstGeom prst="rect">
              <a:avLst/>
            </a:prstGeom>
            <a:solidFill>
              <a:srgbClr val="FF8C0D"/>
            </a:solidFill>
            <a:ln>
              <a:solidFill>
                <a:srgbClr val="FF8C0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Rectangle 13">
              <a:extLst>
                <a:ext uri="{FF2B5EF4-FFF2-40B4-BE49-F238E27FC236}">
                  <a16:creationId xmlns:a16="http://schemas.microsoft.com/office/drawing/2014/main" id="{4B3F5F20-D87C-4AA6-AE20-D7A40939E484}"/>
                </a:ext>
              </a:extLst>
            </p:cNvPr>
            <p:cNvSpPr/>
            <p:nvPr/>
          </p:nvSpPr>
          <p:spPr>
            <a:xfrm rot="20664224">
              <a:off x="2867655" y="1196752"/>
              <a:ext cx="649532"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Trapèze 14">
              <a:extLst>
                <a:ext uri="{FF2B5EF4-FFF2-40B4-BE49-F238E27FC236}">
                  <a16:creationId xmlns:a16="http://schemas.microsoft.com/office/drawing/2014/main" id="{A539D4E7-BB5F-4EA8-B556-CF52A5795339}"/>
                </a:ext>
              </a:extLst>
            </p:cNvPr>
            <p:cNvSpPr/>
            <p:nvPr/>
          </p:nvSpPr>
          <p:spPr>
            <a:xfrm rot="21096159">
              <a:off x="1528000" y="1609136"/>
              <a:ext cx="288032" cy="144016"/>
            </a:xfrm>
            <a:prstGeom prst="trapezoid">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Rectangle 15">
              <a:extLst>
                <a:ext uri="{FF2B5EF4-FFF2-40B4-BE49-F238E27FC236}">
                  <a16:creationId xmlns:a16="http://schemas.microsoft.com/office/drawing/2014/main" id="{321EFFFE-14FA-4D9A-B182-7390976699A5}"/>
                </a:ext>
              </a:extLst>
            </p:cNvPr>
            <p:cNvSpPr/>
            <p:nvPr/>
          </p:nvSpPr>
          <p:spPr>
            <a:xfrm rot="20642428">
              <a:off x="3188621" y="1675526"/>
              <a:ext cx="360040" cy="84076"/>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Rectangle 16">
              <a:extLst>
                <a:ext uri="{FF2B5EF4-FFF2-40B4-BE49-F238E27FC236}">
                  <a16:creationId xmlns:a16="http://schemas.microsoft.com/office/drawing/2014/main" id="{5F255409-9DC4-4846-8E96-71F35CE9C60D}"/>
                </a:ext>
              </a:extLst>
            </p:cNvPr>
            <p:cNvSpPr/>
            <p:nvPr/>
          </p:nvSpPr>
          <p:spPr>
            <a:xfrm>
              <a:off x="4765176" y="5949280"/>
              <a:ext cx="72008" cy="144016"/>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ZoneTexte 17">
              <a:extLst>
                <a:ext uri="{FF2B5EF4-FFF2-40B4-BE49-F238E27FC236}">
                  <a16:creationId xmlns:a16="http://schemas.microsoft.com/office/drawing/2014/main" id="{AA54AB81-F443-45E8-AAFA-199EE4A8E303}"/>
                </a:ext>
              </a:extLst>
            </p:cNvPr>
            <p:cNvSpPr txBox="1"/>
            <p:nvPr/>
          </p:nvSpPr>
          <p:spPr>
            <a:xfrm>
              <a:off x="6264189" y="1788006"/>
              <a:ext cx="3394206" cy="4691214"/>
            </a:xfrm>
            <a:prstGeom prst="rect">
              <a:avLst/>
            </a:prstGeom>
            <a:noFill/>
          </p:spPr>
          <p:txBody>
            <a:bodyPr wrap="square" rtlCol="0">
              <a:spAutoFit/>
            </a:bodyPr>
            <a:lstStyle/>
            <a:p>
              <a:pPr>
                <a:lnSpc>
                  <a:spcPct val="150000"/>
                </a:lnSpc>
              </a:pPr>
              <a:r>
                <a:rPr lang="en-GB" sz="1600" dirty="0"/>
                <a:t>CYCLHAD</a:t>
              </a:r>
            </a:p>
            <a:p>
              <a:pPr>
                <a:lnSpc>
                  <a:spcPct val="150000"/>
                </a:lnSpc>
              </a:pPr>
              <a:r>
                <a:rPr lang="en-GB" sz="1600" dirty="0"/>
                <a:t>GANIL</a:t>
              </a:r>
            </a:p>
            <a:p>
              <a:pPr>
                <a:lnSpc>
                  <a:spcPct val="150000"/>
                </a:lnSpc>
              </a:pPr>
              <a:r>
                <a:rPr lang="en-GB" sz="1600" dirty="0"/>
                <a:t>Guesthouse </a:t>
              </a:r>
              <a:r>
                <a:rPr lang="en-GB" sz="1600" b="1" dirty="0"/>
                <a:t>for external users</a:t>
              </a:r>
            </a:p>
            <a:p>
              <a:pPr>
                <a:lnSpc>
                  <a:spcPct val="150000"/>
                </a:lnSpc>
              </a:pPr>
              <a:r>
                <a:rPr lang="en-GB" sz="1600" dirty="0"/>
                <a:t>CIMAP-LARIA</a:t>
              </a:r>
            </a:p>
            <a:p>
              <a:pPr>
                <a:lnSpc>
                  <a:spcPct val="150000"/>
                </a:lnSpc>
              </a:pPr>
              <a:r>
                <a:rPr lang="en-GB" sz="1600" dirty="0"/>
                <a:t>CYCERON-ISTCT-</a:t>
              </a:r>
              <a:r>
                <a:rPr lang="en-GB" sz="1600" dirty="0" err="1"/>
                <a:t>CERVOxy</a:t>
              </a:r>
              <a:endParaRPr lang="en-GB" sz="1600" dirty="0"/>
            </a:p>
            <a:p>
              <a:pPr>
                <a:lnSpc>
                  <a:spcPct val="150000"/>
                </a:lnSpc>
              </a:pPr>
              <a:r>
                <a:rPr lang="en-GB" sz="1600" dirty="0"/>
                <a:t>Medical School</a:t>
              </a:r>
            </a:p>
            <a:p>
              <a:pPr>
                <a:lnSpc>
                  <a:spcPct val="150000"/>
                </a:lnSpc>
              </a:pPr>
              <a:r>
                <a:rPr lang="en-GB" sz="1600" dirty="0"/>
                <a:t>ENSICAEN-</a:t>
              </a:r>
              <a:r>
                <a:rPr lang="en-GB" sz="1600" dirty="0" err="1"/>
                <a:t>LPCCaen</a:t>
              </a:r>
              <a:r>
                <a:rPr lang="en-GB" sz="1600" dirty="0"/>
                <a:t>-GREYC</a:t>
              </a:r>
            </a:p>
            <a:p>
              <a:pPr>
                <a:lnSpc>
                  <a:spcPct val="150000"/>
                </a:lnSpc>
              </a:pPr>
              <a:r>
                <a:rPr lang="en-GB" sz="1600" dirty="0"/>
                <a:t>Scientific Univ.</a:t>
              </a:r>
            </a:p>
            <a:p>
              <a:pPr>
                <a:lnSpc>
                  <a:spcPct val="150000"/>
                </a:lnSpc>
              </a:pPr>
              <a:r>
                <a:rPr lang="en-GB" sz="1600" dirty="0"/>
                <a:t>Univ. Hospital</a:t>
              </a:r>
            </a:p>
            <a:p>
              <a:pPr>
                <a:lnSpc>
                  <a:spcPct val="150000"/>
                </a:lnSpc>
              </a:pPr>
              <a:r>
                <a:rPr lang="en-GB" sz="1600" dirty="0"/>
                <a:t>ABTE-</a:t>
              </a:r>
              <a:r>
                <a:rPr lang="en-GB" sz="1600" dirty="0" err="1"/>
                <a:t>TOXEmac</a:t>
              </a:r>
              <a:endParaRPr lang="en-GB" sz="1600" dirty="0"/>
            </a:p>
            <a:p>
              <a:pPr>
                <a:lnSpc>
                  <a:spcPct val="150000"/>
                </a:lnSpc>
              </a:pPr>
              <a:r>
                <a:rPr lang="en-GB" sz="1600" dirty="0"/>
                <a:t>Centre Fr </a:t>
              </a:r>
              <a:r>
                <a:rPr lang="en-GB" sz="1600" dirty="0" err="1"/>
                <a:t>Baclesse</a:t>
              </a:r>
              <a:endParaRPr lang="en-GB" sz="1600" dirty="0"/>
            </a:p>
          </p:txBody>
        </p:sp>
        <p:cxnSp>
          <p:nvCxnSpPr>
            <p:cNvPr id="19" name="Connecteur droit avec flèche 18">
              <a:extLst>
                <a:ext uri="{FF2B5EF4-FFF2-40B4-BE49-F238E27FC236}">
                  <a16:creationId xmlns:a16="http://schemas.microsoft.com/office/drawing/2014/main" id="{B46999AD-E047-4913-A513-A2D0FCBB558A}"/>
                </a:ext>
              </a:extLst>
            </p:cNvPr>
            <p:cNvCxnSpPr>
              <a:endCxn id="10" idx="3"/>
            </p:cNvCxnSpPr>
            <p:nvPr/>
          </p:nvCxnSpPr>
          <p:spPr>
            <a:xfrm flipH="1" flipV="1">
              <a:off x="4067944" y="1412776"/>
              <a:ext cx="2188880" cy="649542"/>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19">
              <a:extLst>
                <a:ext uri="{FF2B5EF4-FFF2-40B4-BE49-F238E27FC236}">
                  <a16:creationId xmlns:a16="http://schemas.microsoft.com/office/drawing/2014/main" id="{33FE79FC-E6F3-414D-8786-6DB7928F36BD}"/>
                </a:ext>
              </a:extLst>
            </p:cNvPr>
            <p:cNvCxnSpPr/>
            <p:nvPr/>
          </p:nvCxnSpPr>
          <p:spPr>
            <a:xfrm flipH="1" flipV="1">
              <a:off x="3184000" y="1412778"/>
              <a:ext cx="3072824" cy="1080118"/>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96BDFA15-EDD0-4DB5-9F5B-12E53F2F02E7}"/>
                </a:ext>
              </a:extLst>
            </p:cNvPr>
            <p:cNvCxnSpPr/>
            <p:nvPr/>
          </p:nvCxnSpPr>
          <p:spPr>
            <a:xfrm flipH="1" flipV="1">
              <a:off x="4067944" y="1879344"/>
              <a:ext cx="2224599" cy="1067886"/>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21">
              <a:extLst>
                <a:ext uri="{FF2B5EF4-FFF2-40B4-BE49-F238E27FC236}">
                  <a16:creationId xmlns:a16="http://schemas.microsoft.com/office/drawing/2014/main" id="{E9C8E462-4F47-48BD-B0C7-4995F116C4A3}"/>
                </a:ext>
              </a:extLst>
            </p:cNvPr>
            <p:cNvCxnSpPr>
              <a:endCxn id="16" idx="2"/>
            </p:cNvCxnSpPr>
            <p:nvPr/>
          </p:nvCxnSpPr>
          <p:spPr>
            <a:xfrm flipH="1" flipV="1">
              <a:off x="3380200" y="1757982"/>
              <a:ext cx="2912344" cy="1525768"/>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22">
              <a:extLst>
                <a:ext uri="{FF2B5EF4-FFF2-40B4-BE49-F238E27FC236}">
                  <a16:creationId xmlns:a16="http://schemas.microsoft.com/office/drawing/2014/main" id="{CD54E8F3-4C8A-405C-BAF1-32B4E508C365}"/>
                </a:ext>
              </a:extLst>
            </p:cNvPr>
            <p:cNvCxnSpPr/>
            <p:nvPr/>
          </p:nvCxnSpPr>
          <p:spPr>
            <a:xfrm flipH="1" flipV="1">
              <a:off x="1403648" y="2947230"/>
              <a:ext cx="4830943" cy="1993938"/>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605399FF-6290-4785-B767-2DCAFA2D8D78}"/>
                </a:ext>
              </a:extLst>
            </p:cNvPr>
            <p:cNvCxnSpPr>
              <a:endCxn id="17" idx="1"/>
            </p:cNvCxnSpPr>
            <p:nvPr/>
          </p:nvCxnSpPr>
          <p:spPr>
            <a:xfrm flipH="1">
              <a:off x="4765176" y="5805264"/>
              <a:ext cx="1491648" cy="216024"/>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D4E9B866-678B-4E6A-9061-17158DE26875}"/>
                </a:ext>
              </a:extLst>
            </p:cNvPr>
            <p:cNvCxnSpPr/>
            <p:nvPr/>
          </p:nvCxnSpPr>
          <p:spPr>
            <a:xfrm flipH="1">
              <a:off x="4103948" y="5445224"/>
              <a:ext cx="2130643" cy="54006"/>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F93CAC9D-317D-4101-96B3-EE047CCC6CED}"/>
                </a:ext>
              </a:extLst>
            </p:cNvPr>
            <p:cNvCxnSpPr/>
            <p:nvPr/>
          </p:nvCxnSpPr>
          <p:spPr>
            <a:xfrm flipH="1" flipV="1">
              <a:off x="1825005" y="1773413"/>
              <a:ext cx="4409586" cy="2749902"/>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19709CC7-F8B2-4551-97A5-B5627E3CD189}"/>
                </a:ext>
              </a:extLst>
            </p:cNvPr>
            <p:cNvSpPr/>
            <p:nvPr/>
          </p:nvSpPr>
          <p:spPr>
            <a:xfrm rot="1227064">
              <a:off x="4829774" y="3321664"/>
              <a:ext cx="308171" cy="505290"/>
            </a:xfrm>
            <a:prstGeom prst="rect">
              <a:avLst/>
            </a:prstGeom>
            <a:solidFill>
              <a:srgbClr val="009900"/>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a:extLst>
                <a:ext uri="{FF2B5EF4-FFF2-40B4-BE49-F238E27FC236}">
                  <a16:creationId xmlns:a16="http://schemas.microsoft.com/office/drawing/2014/main" id="{EA99391A-D49F-4820-9264-509DDB45BDFA}"/>
                </a:ext>
              </a:extLst>
            </p:cNvPr>
            <p:cNvSpPr/>
            <p:nvPr/>
          </p:nvSpPr>
          <p:spPr>
            <a:xfrm rot="21177441">
              <a:off x="394354" y="1933004"/>
              <a:ext cx="944208" cy="1119785"/>
            </a:xfrm>
            <a:prstGeom prst="rect">
              <a:avLst/>
            </a:prstGeom>
            <a:pattFill prst="smGrid">
              <a:fgClr>
                <a:srgbClr val="009900"/>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9" name="Connecteur droit avec flèche 28">
              <a:extLst>
                <a:ext uri="{FF2B5EF4-FFF2-40B4-BE49-F238E27FC236}">
                  <a16:creationId xmlns:a16="http://schemas.microsoft.com/office/drawing/2014/main" id="{6729E088-1CAF-4CD3-B4E8-724AFCFB1216}"/>
                </a:ext>
              </a:extLst>
            </p:cNvPr>
            <p:cNvCxnSpPr/>
            <p:nvPr/>
          </p:nvCxnSpPr>
          <p:spPr>
            <a:xfrm flipH="1" flipV="1">
              <a:off x="3959932" y="2413287"/>
              <a:ext cx="2296892" cy="1332890"/>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49F499B4-F6CF-4FC3-A108-B039199A3FC3}"/>
                </a:ext>
              </a:extLst>
            </p:cNvPr>
            <p:cNvCxnSpPr/>
            <p:nvPr/>
          </p:nvCxnSpPr>
          <p:spPr>
            <a:xfrm flipH="1" flipV="1">
              <a:off x="5076056" y="6165304"/>
              <a:ext cx="1180768" cy="72008"/>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85D3F779-548C-46B5-A507-50E2E60E21FB}"/>
                </a:ext>
              </a:extLst>
            </p:cNvPr>
            <p:cNvCxnSpPr/>
            <p:nvPr/>
          </p:nvCxnSpPr>
          <p:spPr>
            <a:xfrm>
              <a:off x="2557237" y="1681144"/>
              <a:ext cx="996045" cy="4556168"/>
            </a:xfrm>
            <a:prstGeom prst="straightConnector1">
              <a:avLst/>
            </a:prstGeom>
            <a:ln w="31750">
              <a:solidFill>
                <a:srgbClr val="FF8C0D"/>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61130609-CF58-4BC2-8277-EDFDC111C498}"/>
                </a:ext>
              </a:extLst>
            </p:cNvPr>
            <p:cNvSpPr txBox="1"/>
            <p:nvPr/>
          </p:nvSpPr>
          <p:spPr>
            <a:xfrm>
              <a:off x="2071624" y="2434023"/>
              <a:ext cx="1040054" cy="420868"/>
            </a:xfrm>
            <a:prstGeom prst="rect">
              <a:avLst/>
            </a:prstGeom>
            <a:noFill/>
          </p:spPr>
          <p:txBody>
            <a:bodyPr wrap="square" rtlCol="0">
              <a:spAutoFit/>
            </a:bodyPr>
            <a:lstStyle/>
            <a:p>
              <a:r>
                <a:rPr lang="fr-FR" b="1" dirty="0">
                  <a:solidFill>
                    <a:srgbClr val="FFC000"/>
                  </a:solidFill>
                </a:rPr>
                <a:t>1300m</a:t>
              </a:r>
            </a:p>
          </p:txBody>
        </p:sp>
        <p:sp>
          <p:nvSpPr>
            <p:cNvPr id="33" name="Rectangle 32">
              <a:extLst>
                <a:ext uri="{FF2B5EF4-FFF2-40B4-BE49-F238E27FC236}">
                  <a16:creationId xmlns:a16="http://schemas.microsoft.com/office/drawing/2014/main" id="{A7219B98-03A1-43DA-8802-C1183B87B550}"/>
                </a:ext>
              </a:extLst>
            </p:cNvPr>
            <p:cNvSpPr/>
            <p:nvPr/>
          </p:nvSpPr>
          <p:spPr>
            <a:xfrm rot="20688239">
              <a:off x="3844789" y="1793972"/>
              <a:ext cx="175950" cy="108938"/>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4" name="Connecteur droit avec flèche 33">
              <a:extLst>
                <a:ext uri="{FF2B5EF4-FFF2-40B4-BE49-F238E27FC236}">
                  <a16:creationId xmlns:a16="http://schemas.microsoft.com/office/drawing/2014/main" id="{70A2B929-7470-4FB5-A1E2-F89B4D133EE3}"/>
                </a:ext>
              </a:extLst>
            </p:cNvPr>
            <p:cNvCxnSpPr>
              <a:endCxn id="27" idx="3"/>
            </p:cNvCxnSpPr>
            <p:nvPr/>
          </p:nvCxnSpPr>
          <p:spPr>
            <a:xfrm flipH="1" flipV="1">
              <a:off x="5128233" y="3628148"/>
              <a:ext cx="1106358" cy="535688"/>
            </a:xfrm>
            <a:prstGeom prst="straightConnector1">
              <a:avLst/>
            </a:prstGeom>
            <a:ln w="25400">
              <a:solidFill>
                <a:schemeClr val="bg1">
                  <a:lumMod val="85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35" name="Espace réservé du numéro de diapositive 34">
            <a:extLst>
              <a:ext uri="{FF2B5EF4-FFF2-40B4-BE49-F238E27FC236}">
                <a16:creationId xmlns:a16="http://schemas.microsoft.com/office/drawing/2014/main" id="{86D61329-5757-478C-A8D2-34C04C8A4FE9}"/>
              </a:ext>
            </a:extLst>
          </p:cNvPr>
          <p:cNvSpPr>
            <a:spLocks noGrp="1"/>
          </p:cNvSpPr>
          <p:nvPr>
            <p:ph type="sldNum" sz="quarter" idx="12"/>
          </p:nvPr>
        </p:nvSpPr>
        <p:spPr/>
        <p:txBody>
          <a:bodyPr/>
          <a:lstStyle/>
          <a:p>
            <a:fld id="{43BEC009-1B59-4EA6-AD34-5D199FC8FD3C}" type="slidenum">
              <a:rPr lang="fr-FR" smtClean="0"/>
              <a:t>8</a:t>
            </a:fld>
            <a:endParaRPr lang="fr-FR"/>
          </a:p>
        </p:txBody>
      </p:sp>
    </p:spTree>
    <p:extLst>
      <p:ext uri="{BB962C8B-B14F-4D97-AF65-F5344CB8AC3E}">
        <p14:creationId xmlns:p14="http://schemas.microsoft.com/office/powerpoint/2010/main" val="3826934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pPr>
              <a:defRPr/>
            </a:pPr>
            <a:fld id="{8E4DC121-FB8C-4A0C-AFAD-200911421B5F}" type="slidenum">
              <a:rPr smtClean="0"/>
              <a:pPr>
                <a:defRPr/>
              </a:pPr>
              <a:t>9</a:t>
            </a:fld>
            <a:endParaRPr dirty="0"/>
          </a:p>
        </p:txBody>
      </p:sp>
      <p:grpSp>
        <p:nvGrpSpPr>
          <p:cNvPr id="7172" name="Groupe 75"/>
          <p:cNvGrpSpPr>
            <a:grpSpLocks/>
          </p:cNvGrpSpPr>
          <p:nvPr/>
        </p:nvGrpSpPr>
        <p:grpSpPr bwMode="auto">
          <a:xfrm>
            <a:off x="2916238" y="3834011"/>
            <a:ext cx="6192837" cy="2744787"/>
            <a:chOff x="2915792" y="3205385"/>
            <a:chExt cx="6192242" cy="2744562"/>
          </a:xfrm>
        </p:grpSpPr>
        <p:sp>
          <p:nvSpPr>
            <p:cNvPr id="89" name="Rectangle 88"/>
            <p:cNvSpPr/>
            <p:nvPr/>
          </p:nvSpPr>
          <p:spPr>
            <a:xfrm>
              <a:off x="2915792" y="5488209"/>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SHIM</a:t>
              </a:r>
            </a:p>
          </p:txBody>
        </p:sp>
        <p:sp>
          <p:nvSpPr>
            <p:cNvPr id="92" name="Rectangle 91"/>
            <p:cNvSpPr/>
            <p:nvPr/>
          </p:nvSpPr>
          <p:spPr>
            <a:xfrm>
              <a:off x="4283946" y="4768109"/>
              <a:ext cx="1061610"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SHIM</a:t>
              </a:r>
            </a:p>
          </p:txBody>
        </p:sp>
        <p:sp>
          <p:nvSpPr>
            <p:cNvPr id="93" name="Rectangle 92"/>
            <p:cNvSpPr/>
            <p:nvPr/>
          </p:nvSpPr>
          <p:spPr>
            <a:xfrm>
              <a:off x="5220076" y="4141515"/>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HCI</a:t>
              </a:r>
            </a:p>
          </p:txBody>
        </p:sp>
        <p:sp>
          <p:nvSpPr>
            <p:cNvPr id="94" name="Rectangle 93"/>
            <p:cNvSpPr/>
            <p:nvPr/>
          </p:nvSpPr>
          <p:spPr>
            <a:xfrm>
              <a:off x="5651797" y="3861327"/>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REI</a:t>
              </a:r>
            </a:p>
          </p:txBody>
        </p:sp>
        <p:sp>
          <p:nvSpPr>
            <p:cNvPr id="65" name="Rectangle 64"/>
            <p:cNvSpPr/>
            <p:nvPr/>
          </p:nvSpPr>
          <p:spPr>
            <a:xfrm>
              <a:off x="5867806" y="3759696"/>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IISC</a:t>
              </a:r>
            </a:p>
          </p:txBody>
        </p:sp>
        <p:sp>
          <p:nvSpPr>
            <p:cNvPr id="66" name="Rectangle 65"/>
            <p:cNvSpPr/>
            <p:nvPr/>
          </p:nvSpPr>
          <p:spPr>
            <a:xfrm>
              <a:off x="6132961" y="3683102"/>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ISIAC</a:t>
              </a:r>
            </a:p>
          </p:txBody>
        </p:sp>
        <p:sp>
          <p:nvSpPr>
            <p:cNvPr id="67" name="Rectangle 66"/>
            <p:cNvSpPr/>
            <p:nvPr/>
          </p:nvSpPr>
          <p:spPr>
            <a:xfrm>
              <a:off x="6516292" y="3471929"/>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SHIM</a:t>
              </a:r>
            </a:p>
          </p:txBody>
        </p:sp>
        <p:sp>
          <p:nvSpPr>
            <p:cNvPr id="68" name="Rectangle 67"/>
            <p:cNvSpPr/>
            <p:nvPr/>
          </p:nvSpPr>
          <p:spPr>
            <a:xfrm>
              <a:off x="6876306" y="3205385"/>
              <a:ext cx="1296144"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IRAP</a:t>
              </a:r>
            </a:p>
          </p:txBody>
        </p:sp>
        <p:sp>
          <p:nvSpPr>
            <p:cNvPr id="69" name="Rectangle 68"/>
            <p:cNvSpPr/>
            <p:nvPr/>
          </p:nvSpPr>
          <p:spPr>
            <a:xfrm>
              <a:off x="6912298" y="3256063"/>
              <a:ext cx="2195736"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SHIM-ICACS</a:t>
              </a:r>
            </a:p>
          </p:txBody>
        </p:sp>
        <p:sp>
          <p:nvSpPr>
            <p:cNvPr id="74" name="Rectangle 73"/>
            <p:cNvSpPr/>
            <p:nvPr/>
          </p:nvSpPr>
          <p:spPr>
            <a:xfrm>
              <a:off x="3995814" y="4869626"/>
              <a:ext cx="1061610" cy="461738"/>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mj-lt"/>
                </a:rPr>
                <a:t>JECR</a:t>
              </a:r>
            </a:p>
          </p:txBody>
        </p:sp>
      </p:grpSp>
      <p:sp>
        <p:nvSpPr>
          <p:cNvPr id="77" name="Rectangle 76"/>
          <p:cNvSpPr/>
          <p:nvPr/>
        </p:nvSpPr>
        <p:spPr>
          <a:xfrm>
            <a:off x="1259576" y="621814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1983</a:t>
            </a:r>
          </a:p>
        </p:txBody>
      </p:sp>
      <p:sp>
        <p:nvSpPr>
          <p:cNvPr id="79" name="Rectangle 78"/>
          <p:cNvSpPr/>
          <p:nvPr/>
        </p:nvSpPr>
        <p:spPr>
          <a:xfrm>
            <a:off x="2267680" y="564206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1989</a:t>
            </a:r>
          </a:p>
        </p:txBody>
      </p:sp>
      <p:sp>
        <p:nvSpPr>
          <p:cNvPr id="81" name="Rectangle 80"/>
          <p:cNvSpPr/>
          <p:nvPr/>
        </p:nvSpPr>
        <p:spPr>
          <a:xfrm>
            <a:off x="3491850" y="492196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1995</a:t>
            </a:r>
          </a:p>
        </p:txBody>
      </p:sp>
      <p:sp>
        <p:nvSpPr>
          <p:cNvPr id="83" name="Rectangle 82"/>
          <p:cNvSpPr/>
          <p:nvPr/>
        </p:nvSpPr>
        <p:spPr>
          <a:xfrm>
            <a:off x="3923910" y="470593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1997</a:t>
            </a:r>
          </a:p>
        </p:txBody>
      </p:sp>
      <p:sp>
        <p:nvSpPr>
          <p:cNvPr id="88" name="Rectangle 87"/>
          <p:cNvSpPr/>
          <p:nvPr/>
        </p:nvSpPr>
        <p:spPr>
          <a:xfrm>
            <a:off x="4428016" y="444984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2000</a:t>
            </a:r>
          </a:p>
        </p:txBody>
      </p:sp>
      <p:sp>
        <p:nvSpPr>
          <p:cNvPr id="90" name="Rectangle 89"/>
          <p:cNvSpPr/>
          <p:nvPr/>
        </p:nvSpPr>
        <p:spPr>
          <a:xfrm>
            <a:off x="5580176" y="380175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2012</a:t>
            </a:r>
          </a:p>
        </p:txBody>
      </p:sp>
      <p:sp>
        <p:nvSpPr>
          <p:cNvPr id="91" name="Rectangle 90"/>
          <p:cNvSpPr/>
          <p:nvPr/>
        </p:nvSpPr>
        <p:spPr>
          <a:xfrm>
            <a:off x="6084210" y="348176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2015</a:t>
            </a:r>
          </a:p>
        </p:txBody>
      </p:sp>
      <p:sp>
        <p:nvSpPr>
          <p:cNvPr id="95" name="Rectangle 94"/>
          <p:cNvSpPr/>
          <p:nvPr/>
        </p:nvSpPr>
        <p:spPr>
          <a:xfrm>
            <a:off x="6804346" y="3049708"/>
            <a:ext cx="1296144" cy="523220"/>
          </a:xfrm>
          <a:prstGeom prst="rect">
            <a:avLst/>
          </a:prstGeom>
          <a:noFill/>
          <a:ln>
            <a:noFill/>
          </a:ln>
          <a:effectLst>
            <a:outerShdw blurRad="76200" dist="12700" dir="8100000" sy="-23000" kx="800400" algn="br" rotWithShape="0">
              <a:prstClr val="black">
                <a:alpha val="20000"/>
              </a:prstClr>
            </a:outerShdw>
          </a:effectLst>
          <a:scene3d>
            <a:camera prst="isometricBottomDown"/>
            <a:lightRig rig="threePt" dir="t"/>
          </a:scene3d>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fr-FR" sz="2800" b="1" cap="all" dirty="0">
                <a:ln w="0"/>
                <a:solidFill>
                  <a:srgbClr val="000000"/>
                </a:solidFill>
                <a:effectLst>
                  <a:reflection blurRad="12700" stA="50000" endPos="50000" dist="5000" dir="5400000" sy="-100000" rotWithShape="0"/>
                </a:effectLst>
                <a:latin typeface="+mj-lt"/>
              </a:rPr>
              <a:t>2020</a:t>
            </a:r>
          </a:p>
        </p:txBody>
      </p:sp>
      <p:sp>
        <p:nvSpPr>
          <p:cNvPr id="98" name="Accolade ouvrante 97"/>
          <p:cNvSpPr/>
          <p:nvPr/>
        </p:nvSpPr>
        <p:spPr>
          <a:xfrm rot="3600000">
            <a:off x="6181726" y="2187773"/>
            <a:ext cx="303212" cy="973137"/>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fr-FR"/>
          </a:p>
        </p:txBody>
      </p:sp>
      <p:sp>
        <p:nvSpPr>
          <p:cNvPr id="8206" name="ZoneTexte 98"/>
          <p:cNvSpPr txBox="1">
            <a:spLocks noChangeArrowheads="1"/>
          </p:cNvSpPr>
          <p:nvPr/>
        </p:nvSpPr>
        <p:spPr bwMode="auto">
          <a:xfrm rot="19868398">
            <a:off x="4832350" y="1471008"/>
            <a:ext cx="2351088" cy="954107"/>
          </a:xfrm>
          <a:prstGeom prst="rect">
            <a:avLst/>
          </a:prstGeom>
          <a:noFill/>
          <a:ln w="9525">
            <a:noFill/>
            <a:miter lim="800000"/>
            <a:headEnd/>
            <a:tailEnd/>
          </a:ln>
        </p:spPr>
        <p:txBody>
          <a:bodyPr>
            <a:spAutoFit/>
          </a:bodyPr>
          <a:lstStyle/>
          <a:p>
            <a:pPr algn="ctr">
              <a:defRPr/>
            </a:pPr>
            <a:r>
              <a:rPr lang="en-US" sz="2800" dirty="0">
                <a:latin typeface="+mj-lt"/>
              </a:rPr>
              <a:t>Beamline renovation </a:t>
            </a:r>
          </a:p>
        </p:txBody>
      </p:sp>
      <p:sp>
        <p:nvSpPr>
          <p:cNvPr id="8207" name="ZoneTexte 99"/>
          <p:cNvSpPr txBox="1">
            <a:spLocks noChangeArrowheads="1"/>
          </p:cNvSpPr>
          <p:nvPr/>
        </p:nvSpPr>
        <p:spPr bwMode="auto">
          <a:xfrm>
            <a:off x="252414" y="1897261"/>
            <a:ext cx="4032110" cy="1384995"/>
          </a:xfrm>
          <a:prstGeom prst="rect">
            <a:avLst/>
          </a:prstGeom>
          <a:noFill/>
          <a:ln w="9525">
            <a:noFill/>
            <a:miter lim="800000"/>
            <a:headEnd/>
            <a:tailEnd/>
          </a:ln>
        </p:spPr>
        <p:txBody>
          <a:bodyPr wrap="square">
            <a:spAutoFit/>
          </a:bodyPr>
          <a:lstStyle/>
          <a:p>
            <a:pPr>
              <a:defRPr/>
            </a:pPr>
            <a:r>
              <a:rPr lang="en-US" sz="2800" dirty="0">
                <a:latin typeface="+mj-lt"/>
              </a:rPr>
              <a:t>GANIL as &gt; 30 years of experience on welcoming experiments</a:t>
            </a:r>
          </a:p>
        </p:txBody>
      </p:sp>
      <p:grpSp>
        <p:nvGrpSpPr>
          <p:cNvPr id="7184" name="Groupe 101"/>
          <p:cNvGrpSpPr>
            <a:grpSpLocks/>
          </p:cNvGrpSpPr>
          <p:nvPr/>
        </p:nvGrpSpPr>
        <p:grpSpPr bwMode="auto">
          <a:xfrm>
            <a:off x="179388" y="3140273"/>
            <a:ext cx="8785225" cy="3005138"/>
            <a:chOff x="179388" y="2511429"/>
            <a:chExt cx="8785225" cy="3005803"/>
          </a:xfrm>
        </p:grpSpPr>
        <p:sp>
          <p:nvSpPr>
            <p:cNvPr id="50" name="Flèche droite 49"/>
            <p:cNvSpPr/>
            <p:nvPr/>
          </p:nvSpPr>
          <p:spPr bwMode="auto">
            <a:xfrm flipV="1">
              <a:off x="179388" y="3212257"/>
              <a:ext cx="8785225" cy="864247"/>
            </a:xfrm>
            <a:prstGeom prst="rightArrow">
              <a:avLst>
                <a:gd name="adj1" fmla="val 49205"/>
                <a:gd name="adj2" fmla="val 70289"/>
              </a:avLst>
            </a:prstGeom>
            <a:gradFill flip="none" rotWithShape="1">
              <a:gsLst>
                <a:gs pos="0">
                  <a:srgbClr val="000082"/>
                </a:gs>
                <a:gs pos="30000">
                  <a:srgbClr val="66008F"/>
                </a:gs>
                <a:gs pos="64999">
                  <a:srgbClr val="BA0066"/>
                </a:gs>
                <a:gs pos="89999">
                  <a:srgbClr val="FF0000"/>
                </a:gs>
                <a:gs pos="100000">
                  <a:srgbClr val="FF8200"/>
                </a:gs>
              </a:gsLst>
              <a:lin ang="18900000" scaled="1"/>
              <a:tileRect/>
            </a:gradFill>
            <a:scene3d>
              <a:camera prst="isometricTopUp"/>
              <a:lightRig rig="threePt" dir="t">
                <a:rot lat="0" lon="0" rev="3000000"/>
              </a:lightRig>
            </a:scene3d>
            <a:sp3d extrusionH="69850">
              <a:bevelT w="38100"/>
              <a:bevelB w="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2" name="Rectangle avec flèche vers le bas 81"/>
            <p:cNvSpPr/>
            <p:nvPr/>
          </p:nvSpPr>
          <p:spPr>
            <a:xfrm>
              <a:off x="467430" y="4344630"/>
              <a:ext cx="2088290" cy="1172602"/>
            </a:xfrm>
            <a:prstGeom prst="downArrowCallout">
              <a:avLst>
                <a:gd name="adj1" fmla="val 0"/>
                <a:gd name="adj2" fmla="val 4241"/>
                <a:gd name="adj3" fmla="val 15576"/>
                <a:gd name="adj4" fmla="val 64977"/>
              </a:avLst>
            </a:prstGeom>
            <a:gradFill>
              <a:gsLst>
                <a:gs pos="0">
                  <a:schemeClr val="accent3">
                    <a:shade val="51000"/>
                    <a:satMod val="130000"/>
                    <a:alpha val="38000"/>
                  </a:schemeClr>
                </a:gs>
                <a:gs pos="80000">
                  <a:schemeClr val="accent3">
                    <a:shade val="93000"/>
                    <a:satMod val="130000"/>
                  </a:schemeClr>
                </a:gs>
                <a:gs pos="100000">
                  <a:schemeClr val="accent3">
                    <a:shade val="94000"/>
                    <a:satMod val="135000"/>
                  </a:schemeClr>
                </a:gs>
              </a:gsLst>
            </a:gradFill>
            <a:ln>
              <a:solidFill>
                <a:schemeClr val="accent3">
                  <a:lumMod val="60000"/>
                  <a:lumOff val="40000"/>
                </a:schemeClr>
              </a:solidFill>
            </a:ln>
            <a:effectLst>
              <a:outerShdw blurRad="76200" dist="12700" dir="8100000" sy="-23000" kx="800400" algn="br" rotWithShape="0">
                <a:prstClr val="black">
                  <a:alpha val="20000"/>
                </a:prstClr>
              </a:outerShdw>
            </a:effectLst>
            <a:scene3d>
              <a:camera prst="isometricLeftDown"/>
              <a:lightRig rig="threePt" dir="t"/>
            </a:scene3d>
            <a:sp3d>
              <a:bevelT w="6350" h="12700"/>
              <a:bevelB w="12700" h="25400"/>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fr-FR" sz="2800" dirty="0">
                  <a:ln>
                    <a:solidFill>
                      <a:srgbClr val="000000"/>
                    </a:solidFill>
                  </a:ln>
                  <a:solidFill>
                    <a:srgbClr val="000000"/>
                  </a:solidFill>
                </a:rPr>
                <a:t>1</a:t>
              </a:r>
              <a:r>
                <a:rPr lang="fr-FR" sz="2800" baseline="30000" dirty="0">
                  <a:ln>
                    <a:solidFill>
                      <a:srgbClr val="000000"/>
                    </a:solidFill>
                  </a:ln>
                  <a:solidFill>
                    <a:srgbClr val="000000"/>
                  </a:solidFill>
                </a:rPr>
                <a:t>st</a:t>
              </a:r>
              <a:r>
                <a:rPr lang="fr-FR" sz="2800" dirty="0">
                  <a:ln>
                    <a:solidFill>
                      <a:srgbClr val="000000"/>
                    </a:solidFill>
                  </a:ln>
                  <a:solidFill>
                    <a:srgbClr val="000000"/>
                  </a:solidFill>
                </a:rPr>
                <a:t> </a:t>
              </a:r>
              <a:r>
                <a:rPr lang="fr-FR" sz="2800" dirty="0" err="1">
                  <a:ln>
                    <a:solidFill>
                      <a:srgbClr val="000000"/>
                    </a:solidFill>
                  </a:ln>
                  <a:solidFill>
                    <a:srgbClr val="000000"/>
                  </a:solidFill>
                </a:rPr>
                <a:t>beam</a:t>
              </a:r>
              <a:endParaRPr lang="fr-FR" sz="2800" dirty="0">
                <a:ln>
                  <a:solidFill>
                    <a:srgbClr val="000000"/>
                  </a:solidFill>
                </a:ln>
                <a:solidFill>
                  <a:srgbClr val="000000"/>
                </a:solidFill>
              </a:endParaRPr>
            </a:p>
            <a:p>
              <a:pPr algn="ctr">
                <a:defRPr/>
              </a:pPr>
              <a:r>
                <a:rPr lang="fr-FR" sz="2800" dirty="0">
                  <a:ln>
                    <a:solidFill>
                      <a:srgbClr val="000000"/>
                    </a:solidFill>
                  </a:ln>
                  <a:solidFill>
                    <a:srgbClr val="000000"/>
                  </a:solidFill>
                </a:rPr>
                <a:t>LISE</a:t>
              </a:r>
            </a:p>
          </p:txBody>
        </p:sp>
        <p:sp>
          <p:nvSpPr>
            <p:cNvPr id="84" name="Rectangle avec flèche vers le bas 83"/>
            <p:cNvSpPr/>
            <p:nvPr/>
          </p:nvSpPr>
          <p:spPr>
            <a:xfrm>
              <a:off x="1979711" y="4005064"/>
              <a:ext cx="936083" cy="1008112"/>
            </a:xfrm>
            <a:prstGeom prst="downArrowCallout">
              <a:avLst>
                <a:gd name="adj1" fmla="val 0"/>
                <a:gd name="adj2" fmla="val 4241"/>
                <a:gd name="adj3" fmla="val 15576"/>
                <a:gd name="adj4" fmla="val 64977"/>
              </a:avLst>
            </a:prstGeom>
            <a:gradFill>
              <a:gsLst>
                <a:gs pos="0">
                  <a:schemeClr val="accent3">
                    <a:shade val="51000"/>
                    <a:satMod val="130000"/>
                    <a:alpha val="38000"/>
                  </a:schemeClr>
                </a:gs>
                <a:gs pos="80000">
                  <a:schemeClr val="accent3">
                    <a:shade val="93000"/>
                    <a:satMod val="130000"/>
                  </a:schemeClr>
                </a:gs>
                <a:gs pos="100000">
                  <a:schemeClr val="accent3">
                    <a:shade val="94000"/>
                    <a:satMod val="135000"/>
                  </a:schemeClr>
                </a:gs>
              </a:gsLst>
            </a:gradFill>
            <a:ln>
              <a:solidFill>
                <a:schemeClr val="accent3">
                  <a:lumMod val="60000"/>
                  <a:lumOff val="40000"/>
                </a:schemeClr>
              </a:solidFill>
            </a:ln>
            <a:effectLst>
              <a:outerShdw blurRad="76200" dist="12700" dir="8100000" sy="-23000" kx="800400" algn="br" rotWithShape="0">
                <a:prstClr val="black">
                  <a:alpha val="20000"/>
                </a:prstClr>
              </a:outerShdw>
            </a:effectLst>
            <a:scene3d>
              <a:camera prst="isometricLeftDown"/>
              <a:lightRig rig="threePt" dir="t"/>
            </a:scene3d>
            <a:sp3d>
              <a:bevelT w="6350" h="12700"/>
              <a:bevelB w="12700" h="25400"/>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fr-FR" sz="2800" dirty="0">
                  <a:ln>
                    <a:solidFill>
                      <a:srgbClr val="000000"/>
                    </a:solidFill>
                  </a:ln>
                  <a:solidFill>
                    <a:srgbClr val="000000"/>
                  </a:solidFill>
                </a:rPr>
                <a:t>SME</a:t>
              </a:r>
            </a:p>
          </p:txBody>
        </p:sp>
        <p:sp>
          <p:nvSpPr>
            <p:cNvPr id="85" name="Rectangle avec flèche vers le bas 84"/>
            <p:cNvSpPr/>
            <p:nvPr/>
          </p:nvSpPr>
          <p:spPr>
            <a:xfrm>
              <a:off x="2915795" y="3429303"/>
              <a:ext cx="1368285" cy="864096"/>
            </a:xfrm>
            <a:prstGeom prst="downArrowCallout">
              <a:avLst>
                <a:gd name="adj1" fmla="val 0"/>
                <a:gd name="adj2" fmla="val 4241"/>
                <a:gd name="adj3" fmla="val 15576"/>
                <a:gd name="adj4" fmla="val 64977"/>
              </a:avLst>
            </a:prstGeom>
            <a:gradFill>
              <a:gsLst>
                <a:gs pos="0">
                  <a:schemeClr val="accent3">
                    <a:shade val="51000"/>
                    <a:satMod val="130000"/>
                    <a:alpha val="38000"/>
                  </a:schemeClr>
                </a:gs>
                <a:gs pos="80000">
                  <a:schemeClr val="accent3">
                    <a:shade val="93000"/>
                    <a:satMod val="130000"/>
                  </a:schemeClr>
                </a:gs>
                <a:gs pos="100000">
                  <a:schemeClr val="accent3">
                    <a:shade val="94000"/>
                    <a:satMod val="135000"/>
                  </a:schemeClr>
                </a:gs>
              </a:gsLst>
            </a:gradFill>
            <a:ln>
              <a:solidFill>
                <a:schemeClr val="accent3">
                  <a:lumMod val="60000"/>
                  <a:lumOff val="40000"/>
                </a:schemeClr>
              </a:solidFill>
            </a:ln>
            <a:effectLst>
              <a:outerShdw blurRad="76200" dist="12700" dir="8100000" sy="-23000" kx="800400" algn="br" rotWithShape="0">
                <a:prstClr val="black">
                  <a:alpha val="20000"/>
                </a:prstClr>
              </a:outerShdw>
            </a:effectLst>
            <a:scene3d>
              <a:camera prst="isometricLeftDown"/>
              <a:lightRig rig="threePt" dir="t"/>
            </a:scene3d>
            <a:sp3d>
              <a:bevelT w="6350" h="12700"/>
              <a:bevelB w="12700" h="25400"/>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fr-FR" sz="2800" dirty="0">
                  <a:ln>
                    <a:solidFill>
                      <a:srgbClr val="000000"/>
                    </a:solidFill>
                  </a:ln>
                  <a:solidFill>
                    <a:srgbClr val="000000"/>
                  </a:solidFill>
                </a:rPr>
                <a:t>LIMBE</a:t>
              </a:r>
            </a:p>
          </p:txBody>
        </p:sp>
        <p:sp>
          <p:nvSpPr>
            <p:cNvPr id="86" name="Rectangle avec flèche vers le bas 85"/>
            <p:cNvSpPr/>
            <p:nvPr/>
          </p:nvSpPr>
          <p:spPr>
            <a:xfrm>
              <a:off x="3707904" y="3068960"/>
              <a:ext cx="1112030" cy="864096"/>
            </a:xfrm>
            <a:prstGeom prst="downArrowCallout">
              <a:avLst>
                <a:gd name="adj1" fmla="val 0"/>
                <a:gd name="adj2" fmla="val 4241"/>
                <a:gd name="adj3" fmla="val 15576"/>
                <a:gd name="adj4" fmla="val 64977"/>
              </a:avLst>
            </a:prstGeom>
            <a:gradFill>
              <a:gsLst>
                <a:gs pos="0">
                  <a:schemeClr val="accent3">
                    <a:shade val="51000"/>
                    <a:satMod val="130000"/>
                    <a:alpha val="38000"/>
                  </a:schemeClr>
                </a:gs>
                <a:gs pos="80000">
                  <a:schemeClr val="accent3">
                    <a:shade val="93000"/>
                    <a:satMod val="130000"/>
                  </a:schemeClr>
                </a:gs>
                <a:gs pos="100000">
                  <a:schemeClr val="accent3">
                    <a:shade val="94000"/>
                    <a:satMod val="135000"/>
                  </a:schemeClr>
                </a:gs>
              </a:gsLst>
            </a:gradFill>
            <a:ln>
              <a:solidFill>
                <a:schemeClr val="accent3">
                  <a:lumMod val="60000"/>
                  <a:lumOff val="40000"/>
                </a:schemeClr>
              </a:solidFill>
            </a:ln>
            <a:effectLst>
              <a:outerShdw blurRad="76200" dist="12700" dir="8100000" sy="-23000" kx="800400" algn="br" rotWithShape="0">
                <a:prstClr val="black">
                  <a:alpha val="20000"/>
                </a:prstClr>
              </a:outerShdw>
            </a:effectLst>
            <a:scene3d>
              <a:camera prst="isometricLeftDown"/>
              <a:lightRig rig="threePt" dir="t"/>
            </a:scene3d>
            <a:sp3d>
              <a:bevelT w="6350" h="12700"/>
              <a:bevelB w="12700" h="25400"/>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fr-FR" sz="2800" dirty="0">
                  <a:ln>
                    <a:solidFill>
                      <a:srgbClr val="000000"/>
                    </a:solidFill>
                  </a:ln>
                  <a:solidFill>
                    <a:srgbClr val="000000"/>
                  </a:solidFill>
                </a:rPr>
                <a:t>LARIA</a:t>
              </a:r>
            </a:p>
          </p:txBody>
        </p:sp>
        <p:sp>
          <p:nvSpPr>
            <p:cNvPr id="87" name="Rectangle avec flèche vers le bas 86"/>
            <p:cNvSpPr/>
            <p:nvPr/>
          </p:nvSpPr>
          <p:spPr>
            <a:xfrm>
              <a:off x="4086248" y="2852999"/>
              <a:ext cx="1349872" cy="792104"/>
            </a:xfrm>
            <a:prstGeom prst="downArrowCallout">
              <a:avLst>
                <a:gd name="adj1" fmla="val 0"/>
                <a:gd name="adj2" fmla="val 4241"/>
                <a:gd name="adj3" fmla="val 15576"/>
                <a:gd name="adj4" fmla="val 64977"/>
              </a:avLst>
            </a:prstGeom>
            <a:gradFill>
              <a:gsLst>
                <a:gs pos="0">
                  <a:schemeClr val="accent3">
                    <a:shade val="51000"/>
                    <a:satMod val="130000"/>
                    <a:alpha val="38000"/>
                  </a:schemeClr>
                </a:gs>
                <a:gs pos="80000">
                  <a:schemeClr val="accent3">
                    <a:shade val="93000"/>
                    <a:satMod val="130000"/>
                  </a:schemeClr>
                </a:gs>
                <a:gs pos="100000">
                  <a:schemeClr val="accent3">
                    <a:shade val="94000"/>
                    <a:satMod val="135000"/>
                  </a:schemeClr>
                </a:gs>
              </a:gsLst>
            </a:gradFill>
            <a:ln>
              <a:solidFill>
                <a:schemeClr val="accent3">
                  <a:lumMod val="60000"/>
                  <a:lumOff val="40000"/>
                </a:schemeClr>
              </a:solidFill>
            </a:ln>
            <a:effectLst>
              <a:outerShdw blurRad="76200" dist="12700" dir="8100000" sy="-23000" kx="800400" algn="br" rotWithShape="0">
                <a:prstClr val="black">
                  <a:alpha val="20000"/>
                </a:prstClr>
              </a:outerShdw>
            </a:effectLst>
            <a:scene3d>
              <a:camera prst="isometricLeftDown"/>
              <a:lightRig rig="threePt" dir="t"/>
            </a:scene3d>
            <a:sp3d>
              <a:bevelT w="6350" h="12700"/>
              <a:bevelB w="12700" h="25400"/>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fr-FR" sz="2800" dirty="0">
                  <a:ln>
                    <a:solidFill>
                      <a:srgbClr val="000000"/>
                    </a:solidFill>
                  </a:ln>
                  <a:solidFill>
                    <a:srgbClr val="000000"/>
                  </a:solidFill>
                </a:rPr>
                <a:t>IRRSUD</a:t>
              </a:r>
            </a:p>
          </p:txBody>
        </p:sp>
        <p:sp>
          <p:nvSpPr>
            <p:cNvPr id="101" name="Rectangle avec flèche vers le bas 100"/>
            <p:cNvSpPr/>
            <p:nvPr/>
          </p:nvSpPr>
          <p:spPr>
            <a:xfrm>
              <a:off x="4644010" y="2511429"/>
              <a:ext cx="1264276" cy="845542"/>
            </a:xfrm>
            <a:prstGeom prst="downArrowCallout">
              <a:avLst>
                <a:gd name="adj1" fmla="val 0"/>
                <a:gd name="adj2" fmla="val 4241"/>
                <a:gd name="adj3" fmla="val 15576"/>
                <a:gd name="adj4" fmla="val 64977"/>
              </a:avLst>
            </a:prstGeom>
            <a:gradFill>
              <a:gsLst>
                <a:gs pos="0">
                  <a:schemeClr val="accent3">
                    <a:shade val="51000"/>
                    <a:satMod val="130000"/>
                    <a:alpha val="38000"/>
                  </a:schemeClr>
                </a:gs>
                <a:gs pos="80000">
                  <a:schemeClr val="accent3">
                    <a:shade val="93000"/>
                    <a:satMod val="130000"/>
                  </a:schemeClr>
                </a:gs>
                <a:gs pos="100000">
                  <a:schemeClr val="accent3">
                    <a:shade val="94000"/>
                    <a:satMod val="135000"/>
                  </a:schemeClr>
                </a:gs>
              </a:gsLst>
            </a:gradFill>
            <a:ln>
              <a:solidFill>
                <a:schemeClr val="accent3">
                  <a:lumMod val="60000"/>
                  <a:lumOff val="40000"/>
                </a:schemeClr>
              </a:solidFill>
            </a:ln>
            <a:effectLst>
              <a:outerShdw blurRad="76200" dist="12700" dir="8100000" sy="-23000" kx="800400" algn="br" rotWithShape="0">
                <a:prstClr val="black">
                  <a:alpha val="20000"/>
                </a:prstClr>
              </a:outerShdw>
            </a:effectLst>
            <a:scene3d>
              <a:camera prst="isometricLeftDown"/>
              <a:lightRig rig="threePt" dir="t"/>
            </a:scene3d>
            <a:sp3d>
              <a:bevelT w="6350" h="12700"/>
              <a:bevelB w="12700" h="25400"/>
            </a:sp3d>
          </p:spPr>
          <p:style>
            <a:lnRef idx="1">
              <a:schemeClr val="accent3"/>
            </a:lnRef>
            <a:fillRef idx="3">
              <a:schemeClr val="accent3"/>
            </a:fillRef>
            <a:effectRef idx="2">
              <a:schemeClr val="accent3"/>
            </a:effectRef>
            <a:fontRef idx="minor">
              <a:schemeClr val="lt1"/>
            </a:fontRef>
          </p:style>
          <p:txBody>
            <a:bodyPr anchor="ctr"/>
            <a:lstStyle/>
            <a:p>
              <a:pPr algn="ctr">
                <a:defRPr/>
              </a:pPr>
              <a:r>
                <a:rPr lang="fr-FR" sz="2800" dirty="0">
                  <a:ln>
                    <a:solidFill>
                      <a:srgbClr val="000000"/>
                    </a:solidFill>
                  </a:ln>
                  <a:solidFill>
                    <a:srgbClr val="000000"/>
                  </a:solidFill>
                </a:rPr>
                <a:t>ARIBE</a:t>
              </a:r>
            </a:p>
          </p:txBody>
        </p:sp>
      </p:grpSp>
      <p:pic>
        <p:nvPicPr>
          <p:cNvPr id="36" name="Picture 11" descr="Résultat de recherche d'images pour &quot;logo Région Normandie&quot;">
            <a:hlinkClick r:id="rId3"/>
            <a:extLst>
              <a:ext uri="{FF2B5EF4-FFF2-40B4-BE49-F238E27FC236}">
                <a16:creationId xmlns:a16="http://schemas.microsoft.com/office/drawing/2014/main" id="{B19799AF-8C13-4762-9D95-F8283A00E03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6019788"/>
            <a:ext cx="797564" cy="754542"/>
          </a:xfrm>
          <a:prstGeom prst="rect">
            <a:avLst/>
          </a:prstGeom>
          <a:noFill/>
          <a:extLst>
            <a:ext uri="{909E8E84-426E-40DD-AFC4-6F175D3DCCD1}">
              <a14:hiddenFill xmlns:a14="http://schemas.microsoft.com/office/drawing/2010/main">
                <a:solidFill>
                  <a:srgbClr val="FFFFFF"/>
                </a:solidFill>
              </a14:hiddenFill>
            </a:ext>
          </a:extLst>
        </p:spPr>
      </p:pic>
      <p:sp>
        <p:nvSpPr>
          <p:cNvPr id="37" name="Titre 1">
            <a:extLst>
              <a:ext uri="{FF2B5EF4-FFF2-40B4-BE49-F238E27FC236}">
                <a16:creationId xmlns:a16="http://schemas.microsoft.com/office/drawing/2014/main" id="{ED767E9B-6FD5-4491-B829-8299CFA71259}"/>
              </a:ext>
            </a:extLst>
          </p:cNvPr>
          <p:cNvSpPr txBox="1">
            <a:spLocks/>
          </p:cNvSpPr>
          <p:nvPr/>
        </p:nvSpPr>
        <p:spPr>
          <a:xfrm>
            <a:off x="457199" y="130621"/>
            <a:ext cx="8507413" cy="1036151"/>
          </a:xfrm>
          <a:prstGeom prst="rect">
            <a:avLst/>
          </a:prstGeom>
        </p:spPr>
        <p:txBody>
          <a:bodyP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a:t>The ARCHADE project in Caen</a:t>
            </a:r>
          </a:p>
          <a:p>
            <a:r>
              <a:rPr lang="en-US" dirty="0"/>
              <a:t>External users welcoming</a:t>
            </a:r>
          </a:p>
        </p:txBody>
      </p:sp>
    </p:spTree>
    <p:extLst>
      <p:ext uri="{BB962C8B-B14F-4D97-AF65-F5344CB8AC3E}">
        <p14:creationId xmlns:p14="http://schemas.microsoft.com/office/powerpoint/2010/main" val="2692693919"/>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249</TotalTime>
  <Words>1267</Words>
  <Application>Microsoft Office PowerPoint</Application>
  <PresentationFormat>Affichage à l'écran (4:3)</PresentationFormat>
  <Paragraphs>248</Paragraphs>
  <Slides>33</Slides>
  <Notes>2</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33</vt:i4>
      </vt:variant>
    </vt:vector>
  </HeadingPairs>
  <TitlesOfParts>
    <vt:vector size="41" baseType="lpstr">
      <vt:lpstr>MS PGothic</vt:lpstr>
      <vt:lpstr>Arial</vt:lpstr>
      <vt:lpstr>Calibri</vt:lpstr>
      <vt:lpstr>Symbol</vt:lpstr>
      <vt:lpstr>Times New Roman</vt:lpstr>
      <vt:lpstr>Wingdings</vt:lpstr>
      <vt:lpstr>Thème Office</vt:lpstr>
      <vt:lpstr>Image bitmap</vt:lpstr>
      <vt:lpstr>The C400: the ARCHADE multi-ions cyclotron</vt:lpstr>
      <vt:lpstr>Outline</vt:lpstr>
      <vt:lpstr>History of the C400 project</vt:lpstr>
      <vt:lpstr>Présentation PowerPoint</vt:lpstr>
      <vt:lpstr>Présentation PowerPoint</vt:lpstr>
      <vt:lpstr>Présentation PowerPoint</vt:lpstr>
      <vt:lpstr>Présentation PowerPoint</vt:lpstr>
      <vt:lpstr>The ARCHADE project in Caen</vt:lpstr>
      <vt:lpstr>Présentation PowerPoint</vt:lpstr>
      <vt:lpstr>Practical organization</vt:lpstr>
      <vt:lpstr>The ARCHADE project in Caen : position in France …</vt:lpstr>
      <vt:lpstr>An exact correspondence of ARCHADE scientific program and FrHA project</vt:lpstr>
      <vt:lpstr>The CYCLHAD SAS in Caen building completed in 2017</vt:lpstr>
      <vt:lpstr>The CYCLHAD SAS in Caen the treatment and experimental rooms</vt:lpstr>
      <vt:lpstr>The CYCLHAD SAS in Caen the surfaces for laboratories </vt:lpstr>
      <vt:lpstr>The CYCLHAD SAS in Caen the installation of the Proteus®One in September 2017</vt:lpstr>
      <vt:lpstr>The CYCLHAD SAS in Caen the pillars to receive the C400 for its assembly starting in 2020 </vt:lpstr>
      <vt:lpstr>The CYCLHAD SAS in Caen the beam lines hall seen from the physics exp. room</vt:lpstr>
      <vt:lpstr>The production of C400 by NHa SAS</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The production of C400 by NHa SAS</vt:lpstr>
      <vt:lpstr>Medical interest and constrains</vt:lpstr>
      <vt:lpstr>Medical interest and constrains</vt:lpstr>
      <vt:lpstr>To conclude… ARCHADE project is three folds</vt:lpstr>
      <vt:lpstr>Thank-you, 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Dr Jacques BALOSSO</dc:creator>
  <cp:lastModifiedBy>Jacques BALOSSO</cp:lastModifiedBy>
  <cp:revision>30</cp:revision>
  <dcterms:created xsi:type="dcterms:W3CDTF">2018-06-13T09:28:26Z</dcterms:created>
  <dcterms:modified xsi:type="dcterms:W3CDTF">2018-06-19T22:36:04Z</dcterms:modified>
</cp:coreProperties>
</file>