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0" r:id="rId1"/>
  </p:sldMasterIdLst>
  <p:notesMasterIdLst>
    <p:notesMasterId r:id="rId41"/>
  </p:notesMasterIdLst>
  <p:handoutMasterIdLst>
    <p:handoutMasterId r:id="rId42"/>
  </p:handoutMasterIdLst>
  <p:sldIdLst>
    <p:sldId id="597" r:id="rId2"/>
    <p:sldId id="668" r:id="rId3"/>
    <p:sldId id="684" r:id="rId4"/>
    <p:sldId id="685" r:id="rId5"/>
    <p:sldId id="656" r:id="rId6"/>
    <p:sldId id="657" r:id="rId7"/>
    <p:sldId id="658" r:id="rId8"/>
    <p:sldId id="659" r:id="rId9"/>
    <p:sldId id="662" r:id="rId10"/>
    <p:sldId id="660" r:id="rId11"/>
    <p:sldId id="661" r:id="rId12"/>
    <p:sldId id="663" r:id="rId13"/>
    <p:sldId id="665" r:id="rId14"/>
    <p:sldId id="666" r:id="rId15"/>
    <p:sldId id="655" r:id="rId16"/>
    <p:sldId id="676" r:id="rId17"/>
    <p:sldId id="677" r:id="rId18"/>
    <p:sldId id="678" r:id="rId19"/>
    <p:sldId id="694" r:id="rId20"/>
    <p:sldId id="675" r:id="rId21"/>
    <p:sldId id="667" r:id="rId22"/>
    <p:sldId id="673" r:id="rId23"/>
    <p:sldId id="669" r:id="rId24"/>
    <p:sldId id="699" r:id="rId25"/>
    <p:sldId id="672" r:id="rId26"/>
    <p:sldId id="679" r:id="rId27"/>
    <p:sldId id="695" r:id="rId28"/>
    <p:sldId id="681" r:id="rId29"/>
    <p:sldId id="689" r:id="rId30"/>
    <p:sldId id="683" r:id="rId31"/>
    <p:sldId id="686" r:id="rId32"/>
    <p:sldId id="687" r:id="rId33"/>
    <p:sldId id="688" r:id="rId34"/>
    <p:sldId id="696" r:id="rId35"/>
    <p:sldId id="697" r:id="rId36"/>
    <p:sldId id="698" r:id="rId37"/>
    <p:sldId id="692" r:id="rId38"/>
    <p:sldId id="598" r:id="rId39"/>
    <p:sldId id="664" r:id="rId4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87648" autoAdjust="0"/>
  </p:normalViewPr>
  <p:slideViewPr>
    <p:cSldViewPr snapToGrid="0" snapToObjects="1">
      <p:cViewPr>
        <p:scale>
          <a:sx n="70" d="100"/>
          <a:sy n="70" d="100"/>
        </p:scale>
        <p:origin x="-1494" y="-318"/>
      </p:cViewPr>
      <p:guideLst>
        <p:guide orient="horz" pos="241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3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506" y="0"/>
            <a:ext cx="3077137" cy="5123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673"/>
            <a:ext cx="3077137" cy="5123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506" y="9720673"/>
            <a:ext cx="3077137" cy="5123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Times New Roman" pitchFamily="18" charset="0"/>
              </a:defRPr>
            </a:lvl1pPr>
          </a:lstStyle>
          <a:p>
            <a:pPr>
              <a:defRPr/>
            </a:pPr>
            <a:fld id="{7686844A-9139-40F4-BD2D-5AAFAEFD0B0F}" type="slidenum">
              <a:rPr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3543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3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23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5"/>
            <a:ext cx="5680103" cy="460582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673"/>
            <a:ext cx="3077137" cy="5123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20673"/>
            <a:ext cx="3077137" cy="5123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5170888-F4E3-486A-8DB0-5B53AF64050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080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170888-F4E3-486A-8DB0-5B53AF640505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170888-F4E3-486A-8DB0-5B53AF640505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0872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170888-F4E3-486A-8DB0-5B53AF640505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484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170888-F4E3-486A-8DB0-5B53AF640505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308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170888-F4E3-486A-8DB0-5B53AF640505}" type="slidenum">
              <a:rPr lang="de-DE" smtClean="0"/>
              <a:pPr>
                <a:defRPr/>
              </a:pPr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484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LogoCNAO+txt_bianco-ross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94500" y="6248400"/>
            <a:ext cx="21288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6"/>
          <p:cNvSpPr txBox="1">
            <a:spLocks noChangeArrowheads="1"/>
          </p:cNvSpPr>
          <p:nvPr userDrawn="1"/>
        </p:nvSpPr>
        <p:spPr bwMode="auto">
          <a:xfrm>
            <a:off x="228600" y="6299200"/>
            <a:ext cx="53879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200" baseline="0" noProof="0" dirty="0" smtClean="0">
                <a:solidFill>
                  <a:schemeClr val="bg1"/>
                </a:solidFill>
              </a:rPr>
              <a:t>Ions for cancer therapy, </a:t>
            </a:r>
            <a:r>
              <a:rPr lang="en-GB" sz="1200" baseline="0" noProof="0" dirty="0" err="1" smtClean="0">
                <a:solidFill>
                  <a:schemeClr val="bg1"/>
                </a:solidFill>
              </a:rPr>
              <a:t>Archamps</a:t>
            </a:r>
            <a:r>
              <a:rPr lang="en-GB" sz="1200" baseline="0" noProof="0" dirty="0" smtClean="0">
                <a:solidFill>
                  <a:schemeClr val="bg1"/>
                </a:solidFill>
              </a:rPr>
              <a:t>, June 19th -21st 2018</a:t>
            </a:r>
          </a:p>
        </p:txBody>
      </p:sp>
      <p:sp>
        <p:nvSpPr>
          <p:cNvPr id="4" name="CasellaDiTesto 7"/>
          <p:cNvSpPr txBox="1">
            <a:spLocks noChangeArrowheads="1"/>
          </p:cNvSpPr>
          <p:nvPr userDrawn="1"/>
        </p:nvSpPr>
        <p:spPr bwMode="auto">
          <a:xfrm>
            <a:off x="295275" y="5470843"/>
            <a:ext cx="5387975" cy="369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solidFill>
                  <a:schemeClr val="bg1"/>
                </a:solidFill>
              </a:rPr>
              <a:t>M. </a:t>
            </a:r>
            <a:r>
              <a:rPr lang="en-US" sz="1800" dirty="0" err="1" smtClean="0">
                <a:solidFill>
                  <a:schemeClr val="bg1"/>
                </a:solidFill>
              </a:rPr>
              <a:t>Pullia</a:t>
            </a:r>
            <a:endParaRPr lang="en-US" sz="1800" baseline="30000" dirty="0" smtClean="0">
              <a:solidFill>
                <a:schemeClr val="bg1"/>
              </a:solidFill>
            </a:endParaRPr>
          </a:p>
        </p:txBody>
      </p:sp>
      <p:sp>
        <p:nvSpPr>
          <p:cNvPr id="5" name="CasellaDiTesto 8"/>
          <p:cNvSpPr txBox="1">
            <a:spLocks noChangeArrowheads="1"/>
          </p:cNvSpPr>
          <p:nvPr userDrawn="1"/>
        </p:nvSpPr>
        <p:spPr bwMode="auto">
          <a:xfrm>
            <a:off x="295275" y="4441825"/>
            <a:ext cx="7239000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3000" b="1" dirty="0" smtClean="0">
                <a:solidFill>
                  <a:schemeClr val="bg1"/>
                </a:solidFill>
              </a:rPr>
              <a:t>Concepts and ideas for a new synchrotron design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5" descr="LogoCNAO+txt_blu-ross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64413" y="6496844"/>
            <a:ext cx="173513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piè di pagina 2"/>
          <p:cNvSpPr txBox="1">
            <a:spLocks/>
          </p:cNvSpPr>
          <p:nvPr userDrawn="1"/>
        </p:nvSpPr>
        <p:spPr bwMode="gray">
          <a:xfrm>
            <a:off x="219075" y="6542088"/>
            <a:ext cx="87947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r>
              <a:rPr lang="de-DE" sz="1000">
                <a:latin typeface="Arial" pitchFamily="34" charset="0"/>
              </a:rPr>
              <a:t>Page </a:t>
            </a:r>
            <a:r>
              <a:rPr lang="de-DE" sz="1000">
                <a:latin typeface="Arial" pitchFamily="34" charset="0"/>
                <a:sym typeface="Wingdings" pitchFamily="2" charset="2"/>
              </a:rPr>
              <a:t></a:t>
            </a:r>
            <a:r>
              <a:rPr lang="de-DE" sz="1000">
                <a:latin typeface="Arial" pitchFamily="34" charset="0"/>
              </a:rPr>
              <a:t> </a:t>
            </a:r>
            <a:fld id="{2B6A64B9-7C0C-4EEB-89A1-B0AADA81D86A}" type="slidenum">
              <a:rPr lang="de-DE" sz="1000">
                <a:latin typeface="Arial" pitchFamily="34" charset="0"/>
              </a:rPr>
              <a:pPr>
                <a:defRPr/>
              </a:pPr>
              <a:t>‹#›</a:t>
            </a:fld>
            <a:endParaRPr lang="de-DE" sz="1000">
              <a:latin typeface="Arial" pitchFamily="34" charset="0"/>
            </a:endParaRPr>
          </a:p>
        </p:txBody>
      </p:sp>
      <p:sp>
        <p:nvSpPr>
          <p:cNvPr id="6" name="Foliennummernplatzhalter 1"/>
          <p:cNvSpPr txBox="1">
            <a:spLocks/>
          </p:cNvSpPr>
          <p:nvPr userDrawn="1"/>
        </p:nvSpPr>
        <p:spPr>
          <a:xfrm>
            <a:off x="1222375" y="6537325"/>
            <a:ext cx="5221288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GB" sz="900" baseline="0" noProof="0" dirty="0" smtClean="0">
                <a:solidFill>
                  <a:schemeClr val="tx1"/>
                </a:solidFill>
              </a:rPr>
              <a:t>Ions for cancer therapy, </a:t>
            </a:r>
            <a:r>
              <a:rPr lang="en-GB" sz="900" baseline="0" noProof="0" dirty="0" err="1" smtClean="0">
                <a:solidFill>
                  <a:schemeClr val="tx1"/>
                </a:solidFill>
              </a:rPr>
              <a:t>Archamps</a:t>
            </a:r>
            <a:r>
              <a:rPr lang="en-GB" sz="900" baseline="0" noProof="0" dirty="0" smtClean="0">
                <a:solidFill>
                  <a:schemeClr val="tx1"/>
                </a:solidFill>
              </a:rPr>
              <a:t>, June 19th -21st 2018</a:t>
            </a:r>
          </a:p>
        </p:txBody>
      </p:sp>
      <p:cxnSp>
        <p:nvCxnSpPr>
          <p:cNvPr id="7" name="Connettore 1 22"/>
          <p:cNvCxnSpPr/>
          <p:nvPr userDrawn="1"/>
        </p:nvCxnSpPr>
        <p:spPr>
          <a:xfrm>
            <a:off x="0" y="6335713"/>
            <a:ext cx="9144000" cy="0"/>
          </a:xfrm>
          <a:prstGeom prst="line">
            <a:avLst/>
          </a:prstGeom>
          <a:ln w="9525" cap="rnd" cmpd="sng">
            <a:solidFill>
              <a:schemeClr val="accent4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23"/>
          <p:cNvCxnSpPr/>
          <p:nvPr userDrawn="1"/>
        </p:nvCxnSpPr>
        <p:spPr>
          <a:xfrm>
            <a:off x="1119188" y="6627813"/>
            <a:ext cx="0" cy="107950"/>
          </a:xfrm>
          <a:prstGeom prst="line">
            <a:avLst/>
          </a:prstGeom>
          <a:ln w="9525" cap="rnd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magine 10" descr="sistema-sanitario-lombardia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875338" y="6533357"/>
            <a:ext cx="12858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liennummernplatzhalter 1"/>
          <p:cNvSpPr txBox="1">
            <a:spLocks/>
          </p:cNvSpPr>
          <p:nvPr userDrawn="1"/>
        </p:nvSpPr>
        <p:spPr>
          <a:xfrm>
            <a:off x="7912100" y="38100"/>
            <a:ext cx="1011238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b="1" dirty="0" err="1" smtClean="0">
                <a:solidFill>
                  <a:schemeClr val="bg1"/>
                </a:solidFill>
                <a:cs typeface="Calibri"/>
              </a:rPr>
              <a:t>www.cnao.it</a:t>
            </a:r>
            <a:endParaRPr lang="de-DE" sz="10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4325" y="495410"/>
            <a:ext cx="6873875" cy="600075"/>
          </a:xfrm>
        </p:spPr>
        <p:txBody>
          <a:bodyPr/>
          <a:lstStyle/>
          <a:p>
            <a:r>
              <a:rPr lang="it-IT" dirty="0" smtClean="0"/>
              <a:t>Fare clic </a:t>
            </a:r>
            <a:r>
              <a:rPr lang="en-US" noProof="0" dirty="0" smtClean="0"/>
              <a:t>per</a:t>
            </a:r>
            <a:r>
              <a:rPr lang="it-IT" dirty="0" smtClean="0"/>
              <a:t> modificare stile</a:t>
            </a:r>
            <a:endParaRPr lang="it-IT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14325" y="1695450"/>
            <a:ext cx="8439150" cy="430530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</a:t>
            </a:r>
            <a:r>
              <a:rPr lang="en-US" noProof="0" dirty="0" smtClean="0"/>
              <a:t>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5" descr="LogoCNAO+txt_blu-ross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64413" y="6496844"/>
            <a:ext cx="173513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2"/>
          <p:cNvSpPr txBox="1">
            <a:spLocks/>
          </p:cNvSpPr>
          <p:nvPr userDrawn="1"/>
        </p:nvSpPr>
        <p:spPr bwMode="gray">
          <a:xfrm>
            <a:off x="219075" y="6542088"/>
            <a:ext cx="87947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r>
              <a:rPr lang="de-DE" sz="1000">
                <a:latin typeface="Arial" pitchFamily="34" charset="0"/>
              </a:rPr>
              <a:t>Page </a:t>
            </a:r>
            <a:r>
              <a:rPr lang="de-DE" sz="1000">
                <a:latin typeface="Arial" pitchFamily="34" charset="0"/>
                <a:sym typeface="Wingdings" pitchFamily="2" charset="2"/>
              </a:rPr>
              <a:t></a:t>
            </a:r>
            <a:r>
              <a:rPr lang="de-DE" sz="1000">
                <a:latin typeface="Arial" pitchFamily="34" charset="0"/>
              </a:rPr>
              <a:t> </a:t>
            </a:r>
            <a:fld id="{483E9B9B-2921-495B-9504-0BAFFD814434}" type="slidenum">
              <a:rPr lang="de-DE" sz="1000">
                <a:latin typeface="Arial" pitchFamily="34" charset="0"/>
              </a:rPr>
              <a:pPr>
                <a:defRPr/>
              </a:pPr>
              <a:t>‹#›</a:t>
            </a:fld>
            <a:endParaRPr lang="de-DE" sz="1000">
              <a:latin typeface="Arial" pitchFamily="34" charset="0"/>
            </a:endParaRPr>
          </a:p>
        </p:txBody>
      </p:sp>
      <p:sp>
        <p:nvSpPr>
          <p:cNvPr id="5" name="Foliennummernplatzhalter 1"/>
          <p:cNvSpPr txBox="1">
            <a:spLocks/>
          </p:cNvSpPr>
          <p:nvPr userDrawn="1"/>
        </p:nvSpPr>
        <p:spPr>
          <a:xfrm>
            <a:off x="1222375" y="6537325"/>
            <a:ext cx="5221288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GB" sz="900" baseline="0" noProof="0" dirty="0" smtClean="0">
                <a:solidFill>
                  <a:schemeClr val="tx1"/>
                </a:solidFill>
              </a:rPr>
              <a:t>Ions for cancer therapy, </a:t>
            </a:r>
            <a:r>
              <a:rPr lang="en-GB" sz="900" baseline="0" noProof="0" dirty="0" err="1" smtClean="0">
                <a:solidFill>
                  <a:schemeClr val="tx1"/>
                </a:solidFill>
              </a:rPr>
              <a:t>Archamps</a:t>
            </a:r>
            <a:r>
              <a:rPr lang="en-GB" sz="900" baseline="0" noProof="0" dirty="0" smtClean="0">
                <a:solidFill>
                  <a:schemeClr val="tx1"/>
                </a:solidFill>
              </a:rPr>
              <a:t>, June 19th -21st 2018</a:t>
            </a:r>
          </a:p>
        </p:txBody>
      </p:sp>
      <p:cxnSp>
        <p:nvCxnSpPr>
          <p:cNvPr id="6" name="Connettore 1 22"/>
          <p:cNvCxnSpPr/>
          <p:nvPr userDrawn="1"/>
        </p:nvCxnSpPr>
        <p:spPr>
          <a:xfrm>
            <a:off x="0" y="6335713"/>
            <a:ext cx="9144000" cy="0"/>
          </a:xfrm>
          <a:prstGeom prst="line">
            <a:avLst/>
          </a:prstGeom>
          <a:ln w="9525" cap="rnd" cmpd="sng">
            <a:solidFill>
              <a:schemeClr val="accent4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23"/>
          <p:cNvCxnSpPr/>
          <p:nvPr userDrawn="1"/>
        </p:nvCxnSpPr>
        <p:spPr>
          <a:xfrm>
            <a:off x="1119188" y="6627813"/>
            <a:ext cx="0" cy="107950"/>
          </a:xfrm>
          <a:prstGeom prst="line">
            <a:avLst/>
          </a:prstGeom>
          <a:ln w="9525" cap="rnd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magine 10" descr="sistema-sanitario-lombardia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875338" y="6533357"/>
            <a:ext cx="12858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1"/>
          <p:cNvSpPr txBox="1">
            <a:spLocks/>
          </p:cNvSpPr>
          <p:nvPr userDrawn="1"/>
        </p:nvSpPr>
        <p:spPr>
          <a:xfrm>
            <a:off x="7912100" y="38100"/>
            <a:ext cx="1011238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b="1" dirty="0" err="1" smtClean="0">
                <a:solidFill>
                  <a:schemeClr val="bg1"/>
                </a:solidFill>
                <a:cs typeface="Calibri"/>
              </a:rPr>
              <a:t>www.cnao.it</a:t>
            </a:r>
            <a:endParaRPr lang="de-DE" sz="10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8" name="Titolo 1"/>
          <p:cNvSpPr>
            <a:spLocks noGrp="1"/>
          </p:cNvSpPr>
          <p:nvPr>
            <p:ph type="title"/>
          </p:nvPr>
        </p:nvSpPr>
        <p:spPr>
          <a:xfrm>
            <a:off x="314325" y="495410"/>
            <a:ext cx="6873875" cy="600075"/>
          </a:xfrm>
        </p:spPr>
        <p:txBody>
          <a:bodyPr/>
          <a:lstStyle/>
          <a:p>
            <a:r>
              <a:rPr lang="it-IT" dirty="0" smtClean="0"/>
              <a:t>Fare clic per modificare stile</a:t>
            </a:r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a titolo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LogoCNAO+txt_bianco-ross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94500" y="6248400"/>
            <a:ext cx="21288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6"/>
          <p:cNvSpPr txBox="1">
            <a:spLocks noChangeArrowheads="1"/>
          </p:cNvSpPr>
          <p:nvPr userDrawn="1"/>
        </p:nvSpPr>
        <p:spPr bwMode="auto">
          <a:xfrm>
            <a:off x="261938" y="5154613"/>
            <a:ext cx="8605837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>
              <a:defRPr/>
            </a:pPr>
            <a:r>
              <a:rPr lang="it-IT" altLang="it-IT" sz="1400" dirty="0">
                <a:solidFill>
                  <a:schemeClr val="bg1"/>
                </a:solidFill>
                <a:latin typeface="Arial" pitchFamily="34" charset="0"/>
              </a:rPr>
              <a:t>“</a:t>
            </a:r>
            <a:r>
              <a:rPr lang="en-US" altLang="it-IT" sz="1400" dirty="0">
                <a:solidFill>
                  <a:schemeClr val="bg1"/>
                </a:solidFill>
                <a:latin typeface="Arial" pitchFamily="34" charset="0"/>
              </a:rPr>
              <a:t>Physics is like sex: sure, it may give some practical results, but that's not why we do it.</a:t>
            </a:r>
            <a:r>
              <a:rPr lang="it-IT" altLang="it-IT" sz="1400" dirty="0">
                <a:solidFill>
                  <a:schemeClr val="bg1"/>
                </a:solidFill>
                <a:latin typeface="Arial" pitchFamily="34" charset="0"/>
              </a:rPr>
              <a:t> ”</a:t>
            </a:r>
            <a:endParaRPr lang="it-IT" sz="1400" dirty="0">
              <a:solidFill>
                <a:schemeClr val="bg1"/>
              </a:solidFill>
              <a:latin typeface="Arial" pitchFamily="34" charset="0"/>
            </a:endParaRPr>
          </a:p>
          <a:p>
            <a:pPr algn="r">
              <a:defRPr/>
            </a:pPr>
            <a:r>
              <a:rPr lang="it-IT" sz="1400" dirty="0">
                <a:solidFill>
                  <a:schemeClr val="bg1"/>
                </a:solidFill>
                <a:latin typeface="Arial" pitchFamily="34" charset="0"/>
              </a:rPr>
              <a:t>R. Feynmann</a:t>
            </a:r>
          </a:p>
        </p:txBody>
      </p:sp>
      <p:sp>
        <p:nvSpPr>
          <p:cNvPr id="4" name="CasellaDiTesto 7"/>
          <p:cNvSpPr txBox="1">
            <a:spLocks noChangeArrowheads="1"/>
          </p:cNvSpPr>
          <p:nvPr userDrawn="1"/>
        </p:nvSpPr>
        <p:spPr bwMode="auto">
          <a:xfrm>
            <a:off x="295275" y="4622800"/>
            <a:ext cx="5387975" cy="554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it-IT" sz="3000" b="1" dirty="0">
                <a:solidFill>
                  <a:schemeClr val="bg1"/>
                </a:solidFill>
                <a:latin typeface="Arial" pitchFamily="34" charset="0"/>
              </a:rPr>
              <a:t>Thank you for your attention</a:t>
            </a:r>
          </a:p>
        </p:txBody>
      </p:sp>
    </p:spTree>
  </p:cSld>
  <p:clrMapOvr>
    <a:masterClrMapping/>
  </p:clrMapOvr>
  <p:transition spd="med">
    <p:fade/>
  </p:transition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LogoCNAO+txt_blu-ross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6478588"/>
            <a:ext cx="1735137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ttore 1 22"/>
          <p:cNvCxnSpPr/>
          <p:nvPr userDrawn="1"/>
        </p:nvCxnSpPr>
        <p:spPr>
          <a:xfrm>
            <a:off x="0" y="6335713"/>
            <a:ext cx="9144000" cy="0"/>
          </a:xfrm>
          <a:prstGeom prst="line">
            <a:avLst/>
          </a:prstGeom>
          <a:ln w="254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magine 10" descr="sistema-sanitario-lombardia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338" y="6588125"/>
            <a:ext cx="12858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liennummernplatzhalter 1"/>
          <p:cNvSpPr txBox="1">
            <a:spLocks/>
          </p:cNvSpPr>
          <p:nvPr userDrawn="1"/>
        </p:nvSpPr>
        <p:spPr>
          <a:xfrm>
            <a:off x="7912100" y="38100"/>
            <a:ext cx="1011238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b="1" dirty="0" err="1" smtClean="0">
                <a:solidFill>
                  <a:schemeClr val="bg1"/>
                </a:solidFill>
                <a:cs typeface="Calibri"/>
              </a:rPr>
              <a:t>www.cnao.it</a:t>
            </a:r>
            <a:endParaRPr lang="de-DE" sz="10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093413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it-IT" sz="1000">
              <a:latin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FC7677FA-E909-4B60-81E9-FB7497451F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Klicken</a:t>
            </a:r>
            <a:r>
              <a:rPr lang="de-DE" dirty="0" smtClean="0"/>
              <a:t>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Klicken</a:t>
            </a:r>
            <a:r>
              <a:rPr lang="de-DE" dirty="0" smtClean="0"/>
              <a:t>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</p:sldLayoutIdLst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pn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Relationship Id="rId9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pn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10" Type="http://schemas.openxmlformats.org/officeDocument/2006/relationships/image" Target="../media/image50.png"/><Relationship Id="rId4" Type="http://schemas.openxmlformats.org/officeDocument/2006/relationships/image" Target="../media/image24.jpg"/><Relationship Id="rId9" Type="http://schemas.openxmlformats.org/officeDocument/2006/relationships/image" Target="../media/image2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emf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035776" y="1351181"/>
            <a:ext cx="2612580" cy="4950185"/>
            <a:chOff x="2035776" y="1351181"/>
            <a:chExt cx="2612580" cy="4950185"/>
          </a:xfrm>
        </p:grpSpPr>
        <p:sp>
          <p:nvSpPr>
            <p:cNvPr id="57399" name="Rectangle 4"/>
            <p:cNvSpPr>
              <a:spLocks noChangeAspect="1" noChangeArrowheads="1"/>
            </p:cNvSpPr>
            <p:nvPr/>
          </p:nvSpPr>
          <p:spPr bwMode="auto">
            <a:xfrm flipH="1">
              <a:off x="2846905" y="3369592"/>
              <a:ext cx="627144" cy="4060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01" name="Freeform 6"/>
            <p:cNvSpPr>
              <a:spLocks noChangeAspect="1"/>
            </p:cNvSpPr>
            <p:nvPr/>
          </p:nvSpPr>
          <p:spPr bwMode="auto">
            <a:xfrm flipH="1">
              <a:off x="3085486" y="2431686"/>
              <a:ext cx="836828" cy="134966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60000 65536"/>
                <a:gd name="T7" fmla="*/ 0 60000 65536"/>
                <a:gd name="T8" fmla="*/ 0 60000 65536"/>
                <a:gd name="T9" fmla="*/ 0 w 20000"/>
                <a:gd name="T10" fmla="*/ 0 h 20000"/>
                <a:gd name="T11" fmla="*/ 20000 w 20000"/>
                <a:gd name="T12" fmla="*/ 20000 h 200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000" h="20000">
                  <a:moveTo>
                    <a:pt x="0" y="0"/>
                  </a:moveTo>
                  <a:lnTo>
                    <a:pt x="9991" y="19989"/>
                  </a:lnTo>
                  <a:lnTo>
                    <a:pt x="19982" y="0"/>
                  </a:lnTo>
                </a:path>
              </a:pathLst>
            </a:custGeom>
            <a:solidFill>
              <a:srgbClr val="FF9191"/>
            </a:solidFill>
            <a:ln w="9525">
              <a:noFill/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07" name="Line 12"/>
            <p:cNvSpPr>
              <a:spLocks noChangeAspect="1" noChangeShapeType="1"/>
            </p:cNvSpPr>
            <p:nvPr/>
          </p:nvSpPr>
          <p:spPr bwMode="auto">
            <a:xfrm>
              <a:off x="2742143" y="1894106"/>
              <a:ext cx="1906" cy="21808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08" name="Line 13"/>
            <p:cNvSpPr>
              <a:spLocks noChangeAspect="1" noChangeShapeType="1"/>
            </p:cNvSpPr>
            <p:nvPr/>
          </p:nvSpPr>
          <p:spPr bwMode="auto">
            <a:xfrm flipH="1">
              <a:off x="2555334" y="3781355"/>
              <a:ext cx="18566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15" name="Rectangle 20"/>
            <p:cNvSpPr>
              <a:spLocks noChangeAspect="1" noChangeArrowheads="1"/>
            </p:cNvSpPr>
            <p:nvPr/>
          </p:nvSpPr>
          <p:spPr bwMode="auto">
            <a:xfrm>
              <a:off x="4124147" y="3794699"/>
              <a:ext cx="524209" cy="40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l"/>
              <a:r>
                <a:rPr lang="en-US" sz="1200" dirty="0" err="1">
                  <a:latin typeface="Symbol" pitchFamily="18" charset="2"/>
                </a:rPr>
                <a:t>D</a:t>
              </a:r>
              <a:r>
                <a:rPr lang="en-US" sz="1200" i="1" dirty="0" err="1">
                  <a:latin typeface="Times New Roman" pitchFamily="18" charset="0"/>
                </a:rPr>
                <a:t>p</a:t>
              </a:r>
              <a:r>
                <a:rPr lang="en-US" sz="1200" dirty="0">
                  <a:latin typeface="Times New Roman" pitchFamily="18" charset="0"/>
                </a:rPr>
                <a:t>/</a:t>
              </a:r>
              <a:r>
                <a:rPr lang="en-US" sz="1200" i="1" dirty="0">
                  <a:latin typeface="Times New Roman" pitchFamily="18" charset="0"/>
                </a:rPr>
                <a:t>p</a:t>
              </a:r>
              <a:endParaRPr lang="en-US" sz="1200" dirty="0">
                <a:latin typeface="Times New Roman" pitchFamily="18" charset="0"/>
              </a:endParaRPr>
            </a:p>
          </p:txBody>
        </p:sp>
        <p:sp>
          <p:nvSpPr>
            <p:cNvPr id="57416" name="Rectangle 21"/>
            <p:cNvSpPr>
              <a:spLocks noChangeAspect="1" noChangeArrowheads="1"/>
            </p:cNvSpPr>
            <p:nvPr/>
          </p:nvSpPr>
          <p:spPr bwMode="auto">
            <a:xfrm>
              <a:off x="2765017" y="1951295"/>
              <a:ext cx="941669" cy="404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l"/>
              <a:r>
                <a:rPr lang="en-US" sz="1200">
                  <a:latin typeface="Times New Roman" pitchFamily="18" charset="0"/>
                </a:rPr>
                <a:t>Amplitude</a:t>
              </a:r>
            </a:p>
          </p:txBody>
        </p:sp>
        <p:sp>
          <p:nvSpPr>
            <p:cNvPr id="57419" name="Line 24"/>
            <p:cNvSpPr>
              <a:spLocks noChangeAspect="1" noChangeShapeType="1"/>
            </p:cNvSpPr>
            <p:nvPr/>
          </p:nvSpPr>
          <p:spPr bwMode="auto">
            <a:xfrm flipH="1">
              <a:off x="3489299" y="2431686"/>
              <a:ext cx="419367" cy="13496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20" name="Line 25"/>
            <p:cNvSpPr>
              <a:spLocks noChangeAspect="1" noChangeShapeType="1"/>
            </p:cNvSpPr>
            <p:nvPr/>
          </p:nvSpPr>
          <p:spPr bwMode="auto">
            <a:xfrm>
              <a:off x="3071838" y="2431686"/>
              <a:ext cx="419367" cy="13496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21" name="Line 26"/>
            <p:cNvSpPr>
              <a:spLocks noChangeAspect="1" noChangeShapeType="1"/>
            </p:cNvSpPr>
            <p:nvPr/>
          </p:nvSpPr>
          <p:spPr bwMode="auto">
            <a:xfrm>
              <a:off x="2974621" y="3583099"/>
              <a:ext cx="314525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27" name="Rectangle 32"/>
            <p:cNvSpPr>
              <a:spLocks noChangeAspect="1" noChangeArrowheads="1"/>
            </p:cNvSpPr>
            <p:nvPr/>
          </p:nvSpPr>
          <p:spPr bwMode="auto">
            <a:xfrm>
              <a:off x="3897759" y="2565128"/>
              <a:ext cx="314525" cy="40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l"/>
              <a:r>
                <a:rPr lang="en-US" sz="1200" dirty="0">
                  <a:latin typeface="Times New Roman" pitchFamily="18" charset="0"/>
                </a:rPr>
                <a:t>(</a:t>
              </a:r>
              <a:r>
                <a:rPr lang="en-US" sz="1200" i="1" dirty="0">
                  <a:latin typeface="Times New Roman" pitchFamily="18" charset="0"/>
                </a:rPr>
                <a:t>b</a:t>
              </a:r>
              <a:r>
                <a:rPr lang="en-US" sz="1200" dirty="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57348" name="Text Box 35"/>
            <p:cNvSpPr txBox="1">
              <a:spLocks noChangeArrowheads="1"/>
            </p:cNvSpPr>
            <p:nvPr/>
          </p:nvSpPr>
          <p:spPr bwMode="auto">
            <a:xfrm>
              <a:off x="2035776" y="1351181"/>
              <a:ext cx="2286000" cy="542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400">
                  <a:solidFill>
                    <a:schemeClr val="accent1"/>
                  </a:solidFill>
                  <a:latin typeface="Times New Roman" pitchFamily="18" charset="0"/>
                </a:rPr>
                <a:t>Amplitude-momentum</a:t>
              </a:r>
            </a:p>
            <a:p>
              <a:r>
                <a:rPr lang="en-US" sz="1400">
                  <a:solidFill>
                    <a:schemeClr val="accent1"/>
                  </a:solidFill>
                  <a:latin typeface="Times New Roman" pitchFamily="18" charset="0"/>
                </a:rPr>
                <a:t>selection</a:t>
              </a:r>
            </a:p>
          </p:txBody>
        </p:sp>
        <p:grpSp>
          <p:nvGrpSpPr>
            <p:cNvPr id="4" name="Group 38"/>
            <p:cNvGrpSpPr>
              <a:grpSpLocks noChangeAspect="1"/>
            </p:cNvGrpSpPr>
            <p:nvPr/>
          </p:nvGrpSpPr>
          <p:grpSpPr bwMode="auto">
            <a:xfrm>
              <a:off x="2350355" y="4147996"/>
              <a:ext cx="2186750" cy="2153370"/>
              <a:chOff x="2435" y="2508"/>
              <a:chExt cx="1063" cy="1047"/>
            </a:xfrm>
          </p:grpSpPr>
          <p:sp>
            <p:nvSpPr>
              <p:cNvPr id="57387" name="AutoShape 39"/>
              <p:cNvSpPr>
                <a:spLocks noChangeAspect="1" noChangeArrowheads="1"/>
              </p:cNvSpPr>
              <p:nvPr/>
            </p:nvSpPr>
            <p:spPr bwMode="auto">
              <a:xfrm rot="8433412">
                <a:off x="2848" y="2941"/>
                <a:ext cx="278" cy="250"/>
              </a:xfrm>
              <a:prstGeom prst="triangle">
                <a:avLst>
                  <a:gd name="adj" fmla="val 41477"/>
                </a:avLst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88" name="Line 40"/>
              <p:cNvSpPr>
                <a:spLocks noChangeAspect="1" noChangeShapeType="1"/>
              </p:cNvSpPr>
              <p:nvPr/>
            </p:nvSpPr>
            <p:spPr bwMode="auto">
              <a:xfrm flipV="1">
                <a:off x="2966" y="2514"/>
                <a:ext cx="0" cy="104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89" name="Line 41"/>
              <p:cNvSpPr>
                <a:spLocks noChangeAspect="1" noChangeShapeType="1"/>
              </p:cNvSpPr>
              <p:nvPr/>
            </p:nvSpPr>
            <p:spPr bwMode="auto">
              <a:xfrm>
                <a:off x="2435" y="3034"/>
                <a:ext cx="1063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90" name="Rectangle 42"/>
              <p:cNvSpPr>
                <a:spLocks noChangeAspect="1" noChangeArrowheads="1"/>
              </p:cNvSpPr>
              <p:nvPr/>
            </p:nvSpPr>
            <p:spPr bwMode="auto">
              <a:xfrm>
                <a:off x="2989" y="2508"/>
                <a:ext cx="95" cy="8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r>
                  <a:rPr lang="en-US" sz="1000" i="1">
                    <a:latin typeface="Times New Roman" pitchFamily="18" charset="0"/>
                  </a:rPr>
                  <a:t>X’</a:t>
                </a:r>
                <a:endParaRPr lang="en-US" sz="1000">
                  <a:latin typeface="Times New Roman" pitchFamily="18" charset="0"/>
                </a:endParaRPr>
              </a:p>
            </p:txBody>
          </p:sp>
          <p:sp>
            <p:nvSpPr>
              <p:cNvPr id="57391" name="Line 43"/>
              <p:cNvSpPr>
                <a:spLocks noChangeAspect="1" noChangeShapeType="1"/>
              </p:cNvSpPr>
              <p:nvPr/>
            </p:nvSpPr>
            <p:spPr bwMode="auto">
              <a:xfrm>
                <a:off x="3226" y="2543"/>
                <a:ext cx="0" cy="9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92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3233" y="3037"/>
                <a:ext cx="95" cy="8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r>
                  <a:rPr lang="en-US" sz="1000" i="1">
                    <a:latin typeface="Times New Roman" pitchFamily="18" charset="0"/>
                  </a:rPr>
                  <a:t>X</a:t>
                </a:r>
                <a:r>
                  <a:rPr lang="en-US" sz="1000" baseline="-25000">
                    <a:latin typeface="Times New Roman" pitchFamily="18" charset="0"/>
                  </a:rPr>
                  <a:t>ES</a:t>
                </a:r>
                <a:endParaRPr lang="en-US" sz="1000">
                  <a:latin typeface="Times New Roman" pitchFamily="18" charset="0"/>
                </a:endParaRPr>
              </a:p>
            </p:txBody>
          </p:sp>
          <p:sp>
            <p:nvSpPr>
              <p:cNvPr id="57393" name="Line 45"/>
              <p:cNvSpPr>
                <a:spLocks noChangeAspect="1" noChangeShapeType="1"/>
              </p:cNvSpPr>
              <p:nvPr/>
            </p:nvSpPr>
            <p:spPr bwMode="auto">
              <a:xfrm flipV="1">
                <a:off x="2793" y="2599"/>
                <a:ext cx="536" cy="45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94" name="Line 4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454" y="2948"/>
                <a:ext cx="643" cy="20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95" name="Line 47"/>
              <p:cNvSpPr>
                <a:spLocks noChangeAspect="1" noChangeShapeType="1"/>
              </p:cNvSpPr>
              <p:nvPr/>
            </p:nvSpPr>
            <p:spPr bwMode="auto">
              <a:xfrm>
                <a:off x="3015" y="2863"/>
                <a:ext cx="157" cy="5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96" name="Line 48"/>
              <p:cNvSpPr>
                <a:spLocks noChangeAspect="1" noChangeShapeType="1"/>
              </p:cNvSpPr>
              <p:nvPr/>
            </p:nvSpPr>
            <p:spPr bwMode="auto">
              <a:xfrm flipV="1">
                <a:off x="2961" y="2713"/>
                <a:ext cx="377" cy="32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sysDot"/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97" name="Line 49"/>
              <p:cNvSpPr>
                <a:spLocks noChangeAspect="1" noChangeShapeType="1"/>
              </p:cNvSpPr>
              <p:nvPr/>
            </p:nvSpPr>
            <p:spPr bwMode="auto">
              <a:xfrm>
                <a:off x="2961" y="3034"/>
                <a:ext cx="117" cy="38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98" name="Line 5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474" y="2879"/>
                <a:ext cx="490" cy="15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4744876" y="1351181"/>
            <a:ext cx="2186750" cy="4937845"/>
            <a:chOff x="5604700" y="1351181"/>
            <a:chExt cx="2186750" cy="4937845"/>
          </a:xfrm>
        </p:grpSpPr>
        <p:sp>
          <p:nvSpPr>
            <p:cNvPr id="57400" name="Rectangle 5"/>
            <p:cNvSpPr>
              <a:spLocks noChangeAspect="1" noChangeArrowheads="1"/>
            </p:cNvSpPr>
            <p:nvPr/>
          </p:nvSpPr>
          <p:spPr bwMode="auto">
            <a:xfrm>
              <a:off x="5820799" y="2298244"/>
              <a:ext cx="1465878" cy="539486"/>
            </a:xfrm>
            <a:prstGeom prst="rect">
              <a:avLst/>
            </a:prstGeom>
            <a:solidFill>
              <a:srgbClr val="FF91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05" name="Line 10"/>
            <p:cNvSpPr>
              <a:spLocks noChangeAspect="1" noChangeShapeType="1"/>
            </p:cNvSpPr>
            <p:nvPr/>
          </p:nvSpPr>
          <p:spPr bwMode="auto">
            <a:xfrm>
              <a:off x="5799831" y="1894106"/>
              <a:ext cx="0" cy="21808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06" name="Line 11"/>
            <p:cNvSpPr>
              <a:spLocks noChangeAspect="1" noChangeShapeType="1"/>
            </p:cNvSpPr>
            <p:nvPr/>
          </p:nvSpPr>
          <p:spPr bwMode="auto">
            <a:xfrm flipH="1">
              <a:off x="5611116" y="3781355"/>
              <a:ext cx="18566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17" name="Rectangle 22"/>
            <p:cNvSpPr>
              <a:spLocks noChangeAspect="1" noChangeArrowheads="1"/>
            </p:cNvSpPr>
            <p:nvPr/>
          </p:nvSpPr>
          <p:spPr bwMode="auto">
            <a:xfrm>
              <a:off x="7179929" y="3787074"/>
              <a:ext cx="524209" cy="40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l"/>
              <a:r>
                <a:rPr lang="en-US" sz="1200">
                  <a:latin typeface="Symbol" pitchFamily="18" charset="2"/>
                </a:rPr>
                <a:t>D</a:t>
              </a:r>
              <a:r>
                <a:rPr lang="en-US" sz="1200" i="1">
                  <a:latin typeface="Times New Roman" pitchFamily="18" charset="0"/>
                </a:rPr>
                <a:t>p</a:t>
              </a:r>
              <a:r>
                <a:rPr lang="en-US" sz="1200">
                  <a:latin typeface="Times New Roman" pitchFamily="18" charset="0"/>
                </a:rPr>
                <a:t>/</a:t>
              </a:r>
              <a:r>
                <a:rPr lang="en-US" sz="1200" i="1">
                  <a:latin typeface="Times New Roman" pitchFamily="18" charset="0"/>
                </a:rPr>
                <a:t>p</a:t>
              </a:r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57418" name="Rectangle 23"/>
            <p:cNvSpPr>
              <a:spLocks noChangeAspect="1" noChangeArrowheads="1"/>
            </p:cNvSpPr>
            <p:nvPr/>
          </p:nvSpPr>
          <p:spPr bwMode="auto">
            <a:xfrm>
              <a:off x="5820799" y="1943670"/>
              <a:ext cx="941669" cy="404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l"/>
              <a:r>
                <a:rPr lang="en-US" sz="1200">
                  <a:latin typeface="Times New Roman" pitchFamily="18" charset="0"/>
                </a:rPr>
                <a:t>Amplitude</a:t>
              </a:r>
            </a:p>
          </p:txBody>
        </p:sp>
        <p:sp>
          <p:nvSpPr>
            <p:cNvPr id="57422" name="Line 27"/>
            <p:cNvSpPr>
              <a:spLocks noChangeAspect="1" noChangeShapeType="1"/>
            </p:cNvSpPr>
            <p:nvPr/>
          </p:nvSpPr>
          <p:spPr bwMode="auto">
            <a:xfrm>
              <a:off x="5820799" y="2837731"/>
              <a:ext cx="14658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23" name="Rectangle 28"/>
            <p:cNvSpPr>
              <a:spLocks noChangeAspect="1" noChangeArrowheads="1"/>
            </p:cNvSpPr>
            <p:nvPr/>
          </p:nvSpPr>
          <p:spPr bwMode="auto">
            <a:xfrm>
              <a:off x="6343102" y="3239963"/>
              <a:ext cx="106748" cy="54139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24" name="Line 29"/>
            <p:cNvSpPr>
              <a:spLocks noChangeAspect="1" noChangeShapeType="1"/>
            </p:cNvSpPr>
            <p:nvPr/>
          </p:nvSpPr>
          <p:spPr bwMode="auto">
            <a:xfrm>
              <a:off x="6400288" y="2837731"/>
              <a:ext cx="0" cy="53948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 type="triangl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25" name="Rectangle 30"/>
            <p:cNvSpPr>
              <a:spLocks noChangeAspect="1" noChangeArrowheads="1"/>
            </p:cNvSpPr>
            <p:nvPr/>
          </p:nvSpPr>
          <p:spPr bwMode="auto">
            <a:xfrm>
              <a:off x="6343102" y="2702382"/>
              <a:ext cx="106748" cy="53948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428" name="Rectangle 33"/>
            <p:cNvSpPr>
              <a:spLocks noChangeAspect="1" noChangeArrowheads="1"/>
            </p:cNvSpPr>
            <p:nvPr/>
          </p:nvSpPr>
          <p:spPr bwMode="auto">
            <a:xfrm>
              <a:off x="6762469" y="2971173"/>
              <a:ext cx="314525" cy="40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l"/>
              <a:r>
                <a:rPr lang="en-US" sz="1200">
                  <a:latin typeface="Times New Roman" pitchFamily="18" charset="0"/>
                </a:rPr>
                <a:t>(</a:t>
              </a:r>
              <a:r>
                <a:rPr lang="en-US" sz="1200" i="1">
                  <a:latin typeface="Times New Roman" pitchFamily="18" charset="0"/>
                </a:rPr>
                <a:t>c</a:t>
              </a:r>
              <a:r>
                <a:rPr lang="en-US" sz="120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57349" name="Text Box 36"/>
            <p:cNvSpPr txBox="1">
              <a:spLocks noChangeArrowheads="1"/>
            </p:cNvSpPr>
            <p:nvPr/>
          </p:nvSpPr>
          <p:spPr bwMode="auto">
            <a:xfrm>
              <a:off x="5638800" y="1351181"/>
              <a:ext cx="1323975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400" dirty="0">
                  <a:solidFill>
                    <a:schemeClr val="accent1"/>
                  </a:solidFill>
                  <a:latin typeface="Times New Roman" pitchFamily="18" charset="0"/>
                </a:rPr>
                <a:t>RF-KO</a:t>
              </a:r>
            </a:p>
          </p:txBody>
        </p:sp>
        <p:grpSp>
          <p:nvGrpSpPr>
            <p:cNvPr id="5" name="Group 51"/>
            <p:cNvGrpSpPr>
              <a:grpSpLocks noChangeAspect="1"/>
            </p:cNvGrpSpPr>
            <p:nvPr/>
          </p:nvGrpSpPr>
          <p:grpSpPr bwMode="auto">
            <a:xfrm>
              <a:off x="5604700" y="4135656"/>
              <a:ext cx="2186750" cy="2153370"/>
              <a:chOff x="3599" y="2502"/>
              <a:chExt cx="1063" cy="1047"/>
            </a:xfrm>
          </p:grpSpPr>
          <p:sp>
            <p:nvSpPr>
              <p:cNvPr id="57375" name="AutoShape 52"/>
              <p:cNvSpPr>
                <a:spLocks noChangeAspect="1" noChangeArrowheads="1"/>
              </p:cNvSpPr>
              <p:nvPr/>
            </p:nvSpPr>
            <p:spPr bwMode="auto">
              <a:xfrm rot="8433412">
                <a:off x="4041" y="2950"/>
                <a:ext cx="222" cy="199"/>
              </a:xfrm>
              <a:prstGeom prst="triangle">
                <a:avLst>
                  <a:gd name="adj" fmla="val 41477"/>
                </a:avLst>
              </a:prstGeom>
              <a:solidFill>
                <a:schemeClr val="accent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76" name="Line 53"/>
              <p:cNvSpPr>
                <a:spLocks noChangeAspect="1" noChangeShapeType="1"/>
              </p:cNvSpPr>
              <p:nvPr/>
            </p:nvSpPr>
            <p:spPr bwMode="auto">
              <a:xfrm flipV="1">
                <a:off x="4130" y="2508"/>
                <a:ext cx="0" cy="104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77" name="Line 54"/>
              <p:cNvSpPr>
                <a:spLocks noChangeAspect="1" noChangeShapeType="1"/>
              </p:cNvSpPr>
              <p:nvPr/>
            </p:nvSpPr>
            <p:spPr bwMode="auto">
              <a:xfrm>
                <a:off x="3599" y="3028"/>
                <a:ext cx="1063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78" name="Rectangle 55"/>
              <p:cNvSpPr>
                <a:spLocks noChangeAspect="1" noChangeArrowheads="1"/>
              </p:cNvSpPr>
              <p:nvPr/>
            </p:nvSpPr>
            <p:spPr bwMode="auto">
              <a:xfrm>
                <a:off x="4153" y="2502"/>
                <a:ext cx="95" cy="8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r>
                  <a:rPr lang="en-US" sz="1000" i="1">
                    <a:latin typeface="Times New Roman" pitchFamily="18" charset="0"/>
                  </a:rPr>
                  <a:t>X’</a:t>
                </a:r>
                <a:endParaRPr lang="en-US" sz="1000">
                  <a:latin typeface="Times New Roman" pitchFamily="18" charset="0"/>
                </a:endParaRPr>
              </a:p>
            </p:txBody>
          </p:sp>
          <p:sp>
            <p:nvSpPr>
              <p:cNvPr id="57379" name="Line 56"/>
              <p:cNvSpPr>
                <a:spLocks noChangeAspect="1" noChangeShapeType="1"/>
              </p:cNvSpPr>
              <p:nvPr/>
            </p:nvSpPr>
            <p:spPr bwMode="auto">
              <a:xfrm>
                <a:off x="4390" y="2537"/>
                <a:ext cx="0" cy="9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80" name="Rectangle 57"/>
              <p:cNvSpPr>
                <a:spLocks noChangeAspect="1" noChangeArrowheads="1"/>
              </p:cNvSpPr>
              <p:nvPr/>
            </p:nvSpPr>
            <p:spPr bwMode="auto">
              <a:xfrm>
                <a:off x="4397" y="3031"/>
                <a:ext cx="95" cy="8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r>
                  <a:rPr lang="en-US" sz="1000" i="1">
                    <a:latin typeface="Times New Roman" pitchFamily="18" charset="0"/>
                  </a:rPr>
                  <a:t>X</a:t>
                </a:r>
                <a:r>
                  <a:rPr lang="en-US" sz="1000" baseline="-25000">
                    <a:latin typeface="Times New Roman" pitchFamily="18" charset="0"/>
                  </a:rPr>
                  <a:t>ES</a:t>
                </a:r>
                <a:endParaRPr lang="en-US" sz="1000">
                  <a:latin typeface="Times New Roman" pitchFamily="18" charset="0"/>
                </a:endParaRPr>
              </a:p>
            </p:txBody>
          </p:sp>
          <p:sp>
            <p:nvSpPr>
              <p:cNvPr id="57381" name="Line 58"/>
              <p:cNvSpPr>
                <a:spLocks noChangeAspect="1" noChangeShapeType="1"/>
              </p:cNvSpPr>
              <p:nvPr/>
            </p:nvSpPr>
            <p:spPr bwMode="auto">
              <a:xfrm flipV="1">
                <a:off x="3957" y="2593"/>
                <a:ext cx="536" cy="45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82" name="Line 5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618" y="2942"/>
                <a:ext cx="643" cy="20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83" name="Line 60"/>
              <p:cNvSpPr>
                <a:spLocks noChangeAspect="1" noChangeShapeType="1"/>
              </p:cNvSpPr>
              <p:nvPr/>
            </p:nvSpPr>
            <p:spPr bwMode="auto">
              <a:xfrm>
                <a:off x="4179" y="2857"/>
                <a:ext cx="157" cy="5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84" name="Line 61"/>
              <p:cNvSpPr>
                <a:spLocks noChangeAspect="1" noChangeShapeType="1"/>
              </p:cNvSpPr>
              <p:nvPr/>
            </p:nvSpPr>
            <p:spPr bwMode="auto">
              <a:xfrm rot="10800000">
                <a:off x="4079" y="2955"/>
                <a:ext cx="54" cy="5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85" name="Line 62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4094" y="3036"/>
                <a:ext cx="27" cy="5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86" name="Line 63"/>
              <p:cNvSpPr>
                <a:spLocks noChangeAspect="1" noChangeShapeType="1"/>
              </p:cNvSpPr>
              <p:nvPr/>
            </p:nvSpPr>
            <p:spPr bwMode="auto">
              <a:xfrm rot="10800000" flipH="1">
                <a:off x="4139" y="2989"/>
                <a:ext cx="72" cy="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57355" name="Line 84"/>
            <p:cNvSpPr>
              <a:spLocks noChangeShapeType="1"/>
            </p:cNvSpPr>
            <p:nvPr/>
          </p:nvSpPr>
          <p:spPr bwMode="auto">
            <a:xfrm flipV="1">
              <a:off x="6019800" y="2503706"/>
              <a:ext cx="762000" cy="685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/>
            <a:lstStyle/>
            <a:p>
              <a:endParaRPr lang="it-IT"/>
            </a:p>
          </p:txBody>
        </p:sp>
      </p:grpSp>
      <p:sp>
        <p:nvSpPr>
          <p:cNvPr id="206933" name="Rectangle 8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dirty="0" err="1" smtClean="0"/>
              <a:t>Implementation</a:t>
            </a:r>
            <a:r>
              <a:rPr lang="it-IT" dirty="0" smtClean="0"/>
              <a:t> of RFKO in </a:t>
            </a:r>
            <a:r>
              <a:rPr lang="it-IT" dirty="0" err="1" smtClean="0"/>
              <a:t>addition</a:t>
            </a:r>
            <a:r>
              <a:rPr lang="it-IT" dirty="0" smtClean="0"/>
              <a:t> to </a:t>
            </a:r>
            <a:r>
              <a:rPr lang="it-IT" dirty="0" err="1" smtClean="0"/>
              <a:t>betatron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14325" y="2156049"/>
            <a:ext cx="2149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Standard </a:t>
            </a:r>
            <a:r>
              <a:rPr lang="it-IT" dirty="0" err="1" smtClean="0"/>
              <a:t>method</a:t>
            </a:r>
            <a:endParaRPr lang="it-IT" dirty="0" smtClean="0"/>
          </a:p>
          <a:p>
            <a:r>
              <a:rPr lang="it-IT" dirty="0" err="1" smtClean="0"/>
              <a:t>at</a:t>
            </a:r>
            <a:r>
              <a:rPr lang="it-IT" dirty="0" smtClean="0"/>
              <a:t> CNAO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6717399" y="2156049"/>
            <a:ext cx="245131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Being</a:t>
            </a:r>
            <a:r>
              <a:rPr lang="it-IT" dirty="0" smtClean="0"/>
              <a:t> </a:t>
            </a:r>
            <a:r>
              <a:rPr lang="it-IT" dirty="0" err="1" smtClean="0"/>
              <a:t>implemented</a:t>
            </a:r>
            <a:r>
              <a:rPr lang="it-IT" dirty="0" smtClean="0"/>
              <a:t> </a:t>
            </a:r>
          </a:p>
          <a:p>
            <a:r>
              <a:rPr lang="it-IT" dirty="0" smtClean="0"/>
              <a:t>for multi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endParaRPr lang="it-IT" dirty="0"/>
          </a:p>
          <a:p>
            <a:r>
              <a:rPr lang="it-IT" dirty="0" err="1" smtClean="0"/>
              <a:t>extraction</a:t>
            </a:r>
            <a:r>
              <a:rPr lang="it-IT" dirty="0" smtClean="0"/>
              <a:t> </a:t>
            </a:r>
            <a:r>
              <a:rPr lang="it-IT" dirty="0" err="1" smtClean="0"/>
              <a:t>studies</a:t>
            </a:r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endParaRPr lang="it-IT" dirty="0"/>
          </a:p>
          <a:p>
            <a:r>
              <a:rPr lang="it-IT" dirty="0" err="1" smtClean="0"/>
              <a:t>direct</a:t>
            </a:r>
            <a:r>
              <a:rPr lang="it-IT" dirty="0" smtClean="0"/>
              <a:t> </a:t>
            </a:r>
            <a:r>
              <a:rPr lang="it-IT" dirty="0" err="1" smtClean="0"/>
              <a:t>comparison</a:t>
            </a:r>
            <a:r>
              <a:rPr lang="it-IT" dirty="0" smtClean="0"/>
              <a:t> </a:t>
            </a:r>
          </a:p>
          <a:p>
            <a:r>
              <a:rPr lang="it-IT" dirty="0" smtClean="0"/>
              <a:t>of the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methods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412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RFKO </a:t>
            </a:r>
            <a:r>
              <a:rPr lang="it-IT" dirty="0" err="1" smtClean="0"/>
              <a:t>implementation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5471" y="2530788"/>
            <a:ext cx="32464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RFKO </a:t>
            </a:r>
            <a:r>
              <a:rPr lang="it-IT" dirty="0" err="1" smtClean="0"/>
              <a:t>Kicker</a:t>
            </a:r>
            <a:r>
              <a:rPr lang="it-IT" dirty="0" smtClean="0"/>
              <a:t> just </a:t>
            </a:r>
            <a:r>
              <a:rPr lang="it-IT" dirty="0" err="1" smtClean="0"/>
              <a:t>arrived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err="1" smtClean="0"/>
              <a:t>Installed</a:t>
            </a:r>
            <a:r>
              <a:rPr lang="it-IT" dirty="0" smtClean="0"/>
              <a:t> in the </a:t>
            </a:r>
            <a:r>
              <a:rPr lang="it-IT" dirty="0" err="1" smtClean="0"/>
              <a:t>synchrotron</a:t>
            </a:r>
            <a:endParaRPr lang="it-IT" dirty="0" smtClean="0"/>
          </a:p>
          <a:p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yet</a:t>
            </a:r>
            <a:r>
              <a:rPr lang="it-IT" dirty="0" smtClean="0"/>
              <a:t> </a:t>
            </a:r>
            <a:r>
              <a:rPr lang="it-IT" dirty="0" err="1" smtClean="0"/>
              <a:t>operational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2553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Intensity</a:t>
            </a:r>
            <a:r>
              <a:rPr lang="it-IT" dirty="0" smtClean="0"/>
              <a:t> </a:t>
            </a:r>
            <a:r>
              <a:rPr lang="it-IT" dirty="0" err="1" smtClean="0"/>
              <a:t>modulation</a:t>
            </a:r>
            <a:r>
              <a:rPr lang="it-IT" dirty="0" smtClean="0"/>
              <a:t> for slow </a:t>
            </a:r>
            <a:r>
              <a:rPr lang="it-IT" dirty="0" err="1" smtClean="0"/>
              <a:t>betatrons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853" y="305203"/>
            <a:ext cx="3493147" cy="26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06621" y="2958148"/>
            <a:ext cx="3537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Schoemers</a:t>
            </a:r>
            <a:r>
              <a:rPr lang="en-GB" sz="1400" dirty="0"/>
              <a:t> </a:t>
            </a:r>
            <a:r>
              <a:rPr lang="en-GB" sz="1400" dirty="0" smtClean="0"/>
              <a:t> et Al, NIM A 795 (2015) 92-99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753342" y="1438798"/>
            <a:ext cx="38623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Nmax</a:t>
            </a:r>
            <a:r>
              <a:rPr lang="it-IT" dirty="0" smtClean="0"/>
              <a:t>/</a:t>
            </a:r>
            <a:r>
              <a:rPr lang="it-IT" dirty="0" err="1" smtClean="0"/>
              <a:t>Nmin</a:t>
            </a:r>
            <a:r>
              <a:rPr lang="it-IT" dirty="0" smtClean="0"/>
              <a:t> &gt; 100</a:t>
            </a:r>
          </a:p>
          <a:p>
            <a:endParaRPr lang="it-IT" dirty="0"/>
          </a:p>
          <a:p>
            <a:r>
              <a:rPr lang="it-IT" dirty="0" err="1" smtClean="0"/>
              <a:t>Subdivide</a:t>
            </a:r>
            <a:r>
              <a:rPr lang="it-IT" dirty="0" smtClean="0"/>
              <a:t> </a:t>
            </a:r>
            <a:r>
              <a:rPr lang="it-IT" dirty="0" err="1" smtClean="0"/>
              <a:t>voxels</a:t>
            </a:r>
            <a:r>
              <a:rPr lang="it-IT" dirty="0" smtClean="0"/>
              <a:t> in </a:t>
            </a:r>
            <a:r>
              <a:rPr lang="it-IT" dirty="0" err="1" smtClean="0"/>
              <a:t>classes</a:t>
            </a:r>
            <a:r>
              <a:rPr lang="it-IT" dirty="0" smtClean="0"/>
              <a:t> and </a:t>
            </a:r>
            <a:r>
              <a:rPr lang="it-IT" dirty="0" err="1" smtClean="0"/>
              <a:t>increase</a:t>
            </a:r>
            <a:r>
              <a:rPr lang="it-IT" dirty="0" smtClean="0"/>
              <a:t> </a:t>
            </a:r>
            <a:r>
              <a:rPr lang="it-IT" dirty="0" err="1" smtClean="0"/>
              <a:t>intensity</a:t>
            </a:r>
            <a:r>
              <a:rPr lang="it-IT" dirty="0" smtClean="0"/>
              <a:t> </a:t>
            </a:r>
            <a:r>
              <a:rPr lang="it-IT" dirty="0" err="1" smtClean="0"/>
              <a:t>during</a:t>
            </a:r>
            <a:r>
              <a:rPr lang="it-IT" dirty="0" smtClean="0"/>
              <a:t> </a:t>
            </a:r>
            <a:r>
              <a:rPr lang="it-IT" dirty="0" err="1" smtClean="0"/>
              <a:t>slice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01943" y="3494105"/>
            <a:ext cx="4639957" cy="2802204"/>
            <a:chOff x="101943" y="3494105"/>
            <a:chExt cx="4639957" cy="280220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43" y="3494105"/>
              <a:ext cx="2057400" cy="135445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43" y="4907564"/>
              <a:ext cx="2057400" cy="138874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4500" y="3494105"/>
              <a:ext cx="2057400" cy="135445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4500" y="4907564"/>
              <a:ext cx="2057400" cy="1354455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520" y="3633357"/>
            <a:ext cx="3429000" cy="23145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520" y="3633357"/>
            <a:ext cx="34290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650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3" name="Picture 3" descr="E:\CNAONEW\Seminars and conferences\EITOC at CNAO 2017\BetNoChim-SAD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88" y="1274147"/>
            <a:ext cx="5631204" cy="415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E:\CNAONEW\Seminars and conferences\EITOC at CNAO 2017\BetNoChi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593" y="3300412"/>
            <a:ext cx="4572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9400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7" name="Picture 3" descr="E:\CNAONEW\Seminars and conferences\EITOC at CNAO 2017\BetChim-SAD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52" y="1256701"/>
            <a:ext cx="5624035" cy="414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CNAONEW\Seminars and conferences\EITOC at CNAO 2017\BetChi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384" y="3435729"/>
            <a:ext cx="4572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14448" y="2402006"/>
            <a:ext cx="2441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&lt; 25 </a:t>
            </a:r>
            <a:r>
              <a:rPr lang="it-IT" dirty="0" err="1" smtClean="0"/>
              <a:t>ms</a:t>
            </a:r>
            <a:r>
              <a:rPr lang="it-IT" dirty="0" smtClean="0"/>
              <a:t> </a:t>
            </a:r>
            <a:r>
              <a:rPr lang="it-IT" dirty="0" err="1" smtClean="0"/>
              <a:t>reasonable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19585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Intensity step up test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65" y="1716614"/>
            <a:ext cx="7165075" cy="439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836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Low</a:t>
            </a:r>
            <a:r>
              <a:rPr lang="it-IT" dirty="0" smtClean="0"/>
              <a:t> </a:t>
            </a:r>
            <a:r>
              <a:rPr lang="it-IT" dirty="0" err="1" smtClean="0"/>
              <a:t>intensities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For some applications like detector tests, some nuclear physics experiments (see FOOT exp.) a low intensity (10</a:t>
            </a:r>
            <a:r>
              <a:rPr lang="en-GB" baseline="30000" dirty="0"/>
              <a:t>3</a:t>
            </a:r>
            <a:r>
              <a:rPr lang="en-GB" dirty="0"/>
              <a:t> - 10</a:t>
            </a:r>
            <a:r>
              <a:rPr lang="en-GB" baseline="30000" dirty="0"/>
              <a:t>4</a:t>
            </a:r>
            <a:r>
              <a:rPr lang="en-GB" dirty="0"/>
              <a:t> particles/s) is </a:t>
            </a:r>
            <a:r>
              <a:rPr lang="en-GB" dirty="0" smtClean="0"/>
              <a:t>required</a:t>
            </a:r>
          </a:p>
          <a:p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low</a:t>
            </a:r>
            <a:r>
              <a:rPr lang="it-IT" dirty="0" smtClean="0"/>
              <a:t> </a:t>
            </a:r>
            <a:r>
              <a:rPr lang="it-IT" dirty="0" err="1" smtClean="0"/>
              <a:t>intensities</a:t>
            </a:r>
            <a:r>
              <a:rPr lang="it-IT" dirty="0" smtClean="0"/>
              <a:t> are out of the </a:t>
            </a:r>
            <a:r>
              <a:rPr lang="it-IT" dirty="0" err="1" smtClean="0"/>
              <a:t>measurement</a:t>
            </a:r>
            <a:r>
              <a:rPr lang="it-IT" dirty="0" smtClean="0"/>
              <a:t> </a:t>
            </a:r>
            <a:r>
              <a:rPr lang="it-IT" dirty="0" err="1" smtClean="0"/>
              <a:t>range</a:t>
            </a:r>
            <a:r>
              <a:rPr lang="it-IT" dirty="0" smtClean="0"/>
              <a:t> of the DDS</a:t>
            </a:r>
            <a:endParaRPr lang="en-GB" dirty="0"/>
          </a:p>
          <a:p>
            <a:r>
              <a:rPr lang="en-GB" dirty="0"/>
              <a:t>A dedicated detector, capable to count the incoming ions and to monitor the beam position in the x-y plane, </a:t>
            </a:r>
            <a:r>
              <a:rPr lang="en-GB" dirty="0" smtClean="0"/>
              <a:t>was provided by the Foot group (INFN - Roma </a:t>
            </a:r>
            <a:r>
              <a:rPr lang="en-GB" dirty="0"/>
              <a:t>- SBAI)</a:t>
            </a:r>
          </a:p>
        </p:txBody>
      </p:sp>
    </p:spTree>
    <p:extLst>
      <p:ext uri="{BB962C8B-B14F-4D97-AF65-F5344CB8AC3E}">
        <p14:creationId xmlns:p14="http://schemas.microsoft.com/office/powerpoint/2010/main" val="33181870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342617"/>
            <a:ext cx="8562975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72169" y="6000750"/>
            <a:ext cx="2471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(Courtesy of Giacomo </a:t>
            </a:r>
            <a:r>
              <a:rPr lang="en-GB" sz="1400" dirty="0" err="1" smtClean="0"/>
              <a:t>Traini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275564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" y="361666"/>
            <a:ext cx="854392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33184" y="6331558"/>
            <a:ext cx="2471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(Courtesy of Giacomo </a:t>
            </a:r>
            <a:r>
              <a:rPr lang="en-GB" sz="1400" dirty="0" err="1" smtClean="0"/>
              <a:t>Traini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66005242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175641"/>
            <a:ext cx="8524875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60730" y="6345205"/>
            <a:ext cx="2471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(Courtesy of Giacomo </a:t>
            </a:r>
            <a:r>
              <a:rPr lang="en-GB" sz="1400" dirty="0" err="1" smtClean="0"/>
              <a:t>Traini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817500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activities </a:t>
            </a:r>
            <a:r>
              <a:rPr lang="en-GB" dirty="0" smtClean="0"/>
              <a:t>at CNAO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3955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Just my opinion and </a:t>
            </a:r>
            <a:r>
              <a:rPr lang="en-GB" dirty="0" err="1" smtClean="0"/>
              <a:t>wishlist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0516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695450"/>
            <a:ext cx="4080254" cy="4305300"/>
          </a:xfrm>
        </p:spPr>
        <p:txBody>
          <a:bodyPr/>
          <a:lstStyle/>
          <a:p>
            <a:r>
              <a:rPr lang="en-GB" sz="2400" dirty="0" smtClean="0"/>
              <a:t>Small</a:t>
            </a:r>
          </a:p>
          <a:p>
            <a:r>
              <a:rPr lang="en-GB" sz="2400" dirty="0" smtClean="0"/>
              <a:t>Cheap</a:t>
            </a:r>
          </a:p>
          <a:p>
            <a:r>
              <a:rPr lang="en-GB" sz="2400" dirty="0" smtClean="0"/>
              <a:t>Fast</a:t>
            </a:r>
          </a:p>
          <a:p>
            <a:endParaRPr lang="en-GB" sz="2400" dirty="0" smtClean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1393515923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695450"/>
            <a:ext cx="4080254" cy="4305300"/>
          </a:xfrm>
        </p:spPr>
        <p:txBody>
          <a:bodyPr/>
          <a:lstStyle/>
          <a:p>
            <a:r>
              <a:rPr lang="en-GB" sz="2400" dirty="0" smtClean="0"/>
              <a:t>Small</a:t>
            </a:r>
          </a:p>
          <a:p>
            <a:r>
              <a:rPr lang="en-GB" sz="2400" dirty="0" smtClean="0"/>
              <a:t>Cheap</a:t>
            </a:r>
          </a:p>
          <a:p>
            <a:r>
              <a:rPr lang="en-GB" sz="2400" dirty="0" smtClean="0"/>
              <a:t>Fast</a:t>
            </a:r>
          </a:p>
          <a:p>
            <a:r>
              <a:rPr lang="en-GB" sz="2400" dirty="0" smtClean="0"/>
              <a:t>Large number of </a:t>
            </a:r>
            <a:r>
              <a:rPr lang="en-GB" sz="2400" dirty="0" smtClean="0"/>
              <a:t>particles (Multi </a:t>
            </a:r>
            <a:r>
              <a:rPr lang="en-GB" sz="2400" dirty="0" err="1" smtClean="0"/>
              <a:t>En</a:t>
            </a:r>
            <a:r>
              <a:rPr lang="en-GB" sz="2400" dirty="0" smtClean="0"/>
              <a:t> Ext)</a:t>
            </a:r>
            <a:endParaRPr lang="en-GB" sz="2400" dirty="0" smtClean="0"/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937044576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number of </a:t>
            </a:r>
            <a:r>
              <a:rPr lang="en-GB" dirty="0" smtClean="0"/>
              <a:t>accelerated particles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Number of particles required in the fields delivered at CNAO last year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79" y="2792067"/>
            <a:ext cx="3960000" cy="251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568" y="2671067"/>
            <a:ext cx="3960000" cy="264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65026" y="5501517"/>
            <a:ext cx="1672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Nc</a:t>
            </a:r>
            <a:r>
              <a:rPr lang="en-GB" dirty="0" smtClean="0"/>
              <a:t> = 1.5 E10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909441" y="5501517"/>
            <a:ext cx="1454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Np = 2 E11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0992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" y="3152690"/>
            <a:ext cx="4140000" cy="2725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351" y="3152690"/>
            <a:ext cx="4140000" cy="2725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84143" y="378045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88200" y="378045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663357" y="183336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Number of </a:t>
            </a:r>
            <a:r>
              <a:rPr lang="en-GB" dirty="0" smtClean="0"/>
              <a:t>spots </a:t>
            </a:r>
            <a:r>
              <a:rPr lang="en-GB" dirty="0"/>
              <a:t>required in the fields delivered at CNAO last year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0513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695450"/>
            <a:ext cx="4080254" cy="4305300"/>
          </a:xfrm>
        </p:spPr>
        <p:txBody>
          <a:bodyPr/>
          <a:lstStyle/>
          <a:p>
            <a:r>
              <a:rPr lang="en-GB" sz="2400" dirty="0" smtClean="0"/>
              <a:t>Small</a:t>
            </a:r>
          </a:p>
          <a:p>
            <a:r>
              <a:rPr lang="en-GB" sz="2400" dirty="0" smtClean="0"/>
              <a:t>Cheap</a:t>
            </a:r>
          </a:p>
          <a:p>
            <a:r>
              <a:rPr lang="en-GB" sz="2400" dirty="0" smtClean="0"/>
              <a:t>Fast</a:t>
            </a:r>
          </a:p>
          <a:p>
            <a:r>
              <a:rPr lang="en-GB" sz="2400" dirty="0" smtClean="0"/>
              <a:t>Large number </a:t>
            </a:r>
            <a:r>
              <a:rPr lang="en-GB" sz="2400" dirty="0"/>
              <a:t>of particles (Multi </a:t>
            </a:r>
            <a:r>
              <a:rPr lang="en-GB" sz="2400" dirty="0" err="1"/>
              <a:t>En</a:t>
            </a:r>
            <a:r>
              <a:rPr lang="en-GB" sz="2400" dirty="0"/>
              <a:t> Ext)</a:t>
            </a:r>
          </a:p>
          <a:p>
            <a:endParaRPr lang="en-GB" sz="2400" dirty="0" smtClean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2877418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695450"/>
            <a:ext cx="4080254" cy="4305300"/>
          </a:xfrm>
        </p:spPr>
        <p:txBody>
          <a:bodyPr/>
          <a:lstStyle/>
          <a:p>
            <a:r>
              <a:rPr lang="en-GB" sz="2400" dirty="0" smtClean="0"/>
              <a:t>Small</a:t>
            </a:r>
          </a:p>
          <a:p>
            <a:r>
              <a:rPr lang="en-GB" sz="2400" dirty="0" smtClean="0"/>
              <a:t>Cheap</a:t>
            </a:r>
          </a:p>
          <a:p>
            <a:r>
              <a:rPr lang="en-GB" sz="2400" dirty="0" smtClean="0"/>
              <a:t>Fast</a:t>
            </a:r>
          </a:p>
          <a:p>
            <a:r>
              <a:rPr lang="en-GB" sz="2400" dirty="0" smtClean="0"/>
              <a:t>Large number of </a:t>
            </a:r>
            <a:r>
              <a:rPr lang="en-GB" sz="2400" dirty="0" smtClean="0"/>
              <a:t>particles (</a:t>
            </a:r>
            <a:r>
              <a:rPr lang="en-GB" sz="2400" dirty="0"/>
              <a:t>Multi </a:t>
            </a:r>
            <a:r>
              <a:rPr lang="en-GB" sz="2400" dirty="0" err="1"/>
              <a:t>En</a:t>
            </a:r>
            <a:r>
              <a:rPr lang="en-GB" sz="2400" dirty="0"/>
              <a:t> Ext</a:t>
            </a:r>
            <a:r>
              <a:rPr lang="en-GB" sz="2400" dirty="0" smtClean="0"/>
              <a:t>)</a:t>
            </a:r>
            <a:endParaRPr lang="en-GB" sz="2400" dirty="0" smtClean="0"/>
          </a:p>
          <a:p>
            <a:r>
              <a:rPr lang="en-GB" sz="2400" dirty="0"/>
              <a:t>Field </a:t>
            </a:r>
            <a:r>
              <a:rPr lang="en-GB" sz="2400" dirty="0" smtClean="0"/>
              <a:t>control</a:t>
            </a:r>
            <a:endParaRPr lang="en-GB" sz="2400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4198095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695450"/>
            <a:ext cx="4080254" cy="4305300"/>
          </a:xfrm>
        </p:spPr>
        <p:txBody>
          <a:bodyPr/>
          <a:lstStyle/>
          <a:p>
            <a:r>
              <a:rPr lang="en-GB" sz="2400" dirty="0" smtClean="0"/>
              <a:t>Small</a:t>
            </a:r>
          </a:p>
          <a:p>
            <a:r>
              <a:rPr lang="en-GB" sz="2400" dirty="0" smtClean="0"/>
              <a:t>Cheap</a:t>
            </a:r>
          </a:p>
          <a:p>
            <a:r>
              <a:rPr lang="en-GB" sz="2400" dirty="0" smtClean="0"/>
              <a:t>Fast</a:t>
            </a:r>
          </a:p>
          <a:p>
            <a:r>
              <a:rPr lang="en-GB" sz="2400" dirty="0" smtClean="0"/>
              <a:t>Large number of </a:t>
            </a:r>
            <a:r>
              <a:rPr lang="en-GB" sz="2400" dirty="0"/>
              <a:t>particles (Multi </a:t>
            </a:r>
            <a:r>
              <a:rPr lang="en-GB" sz="2400" dirty="0" err="1"/>
              <a:t>En</a:t>
            </a:r>
            <a:r>
              <a:rPr lang="en-GB" sz="2400" dirty="0"/>
              <a:t> Ext)</a:t>
            </a:r>
          </a:p>
          <a:p>
            <a:r>
              <a:rPr lang="en-GB" sz="2400" dirty="0" smtClean="0"/>
              <a:t>Field control</a:t>
            </a:r>
          </a:p>
          <a:p>
            <a:r>
              <a:rPr lang="en-GB" sz="2400" dirty="0" smtClean="0"/>
              <a:t>Dose </a:t>
            </a:r>
            <a:r>
              <a:rPr lang="en-GB" sz="2400" dirty="0" smtClean="0"/>
              <a:t>driven DDS (fast)</a:t>
            </a:r>
          </a:p>
          <a:p>
            <a:r>
              <a:rPr lang="en-GB" sz="2400" dirty="0" smtClean="0"/>
              <a:t>Large range </a:t>
            </a:r>
            <a:r>
              <a:rPr lang="en-GB" sz="2400" dirty="0" smtClean="0"/>
              <a:t>DDS</a:t>
            </a:r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3251263780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695450"/>
            <a:ext cx="4080254" cy="4305300"/>
          </a:xfrm>
        </p:spPr>
        <p:txBody>
          <a:bodyPr/>
          <a:lstStyle/>
          <a:p>
            <a:r>
              <a:rPr lang="en-GB" sz="2400" dirty="0" smtClean="0"/>
              <a:t>Small</a:t>
            </a:r>
          </a:p>
          <a:p>
            <a:r>
              <a:rPr lang="en-GB" sz="2400" dirty="0" smtClean="0"/>
              <a:t>Cheap</a:t>
            </a:r>
          </a:p>
          <a:p>
            <a:r>
              <a:rPr lang="en-GB" sz="2400" dirty="0" smtClean="0"/>
              <a:t>Fast</a:t>
            </a:r>
          </a:p>
          <a:p>
            <a:r>
              <a:rPr lang="en-GB" sz="2400" dirty="0" smtClean="0"/>
              <a:t>Large number of </a:t>
            </a:r>
            <a:r>
              <a:rPr lang="en-GB" sz="2400" dirty="0"/>
              <a:t>particles (Multi </a:t>
            </a:r>
            <a:r>
              <a:rPr lang="en-GB" sz="2400" dirty="0" err="1"/>
              <a:t>En</a:t>
            </a:r>
            <a:r>
              <a:rPr lang="en-GB" sz="2400" dirty="0"/>
              <a:t> Ext)</a:t>
            </a:r>
          </a:p>
          <a:p>
            <a:r>
              <a:rPr lang="en-GB" sz="2400" dirty="0" smtClean="0"/>
              <a:t>Field </a:t>
            </a:r>
            <a:r>
              <a:rPr lang="en-GB" sz="2400" dirty="0"/>
              <a:t>control</a:t>
            </a:r>
          </a:p>
          <a:p>
            <a:r>
              <a:rPr lang="en-GB" sz="2400" dirty="0" smtClean="0"/>
              <a:t>Dose </a:t>
            </a:r>
            <a:r>
              <a:rPr lang="en-GB" sz="2400" dirty="0"/>
              <a:t>driven DDS (fast)</a:t>
            </a:r>
            <a:endParaRPr lang="en-GB" sz="2400" dirty="0" smtClean="0"/>
          </a:p>
          <a:p>
            <a:r>
              <a:rPr lang="en-GB" sz="2400" dirty="0"/>
              <a:t>Large </a:t>
            </a:r>
            <a:r>
              <a:rPr lang="en-GB" sz="2400" dirty="0" smtClean="0"/>
              <a:t>range DDS</a:t>
            </a:r>
            <a:endParaRPr lang="en-GB" sz="2400" dirty="0"/>
          </a:p>
          <a:p>
            <a:endParaRPr lang="en-GB" sz="2400" dirty="0" smtClean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Get rid of the LINAC? </a:t>
            </a:r>
            <a:r>
              <a:rPr lang="en-GB" sz="2400" kern="0" dirty="0" smtClean="0"/>
              <a:t/>
            </a:r>
            <a:br>
              <a:rPr lang="en-GB" sz="2400" kern="0" dirty="0" smtClean="0"/>
            </a:br>
            <a:r>
              <a:rPr lang="en-GB" sz="2400" kern="0" dirty="0" smtClean="0"/>
              <a:t>(</a:t>
            </a:r>
            <a:r>
              <a:rPr lang="en-GB" sz="2400" kern="0" dirty="0"/>
              <a:t>KEK DA style</a:t>
            </a:r>
            <a:r>
              <a:rPr lang="en-GB" sz="2400" kern="0" dirty="0" smtClean="0"/>
              <a:t>)</a:t>
            </a:r>
            <a:endParaRPr lang="en-GB" sz="2400" kern="0" dirty="0"/>
          </a:p>
          <a:p>
            <a:endParaRPr lang="en-GB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796888743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695450"/>
            <a:ext cx="4080254" cy="4305300"/>
          </a:xfrm>
        </p:spPr>
        <p:txBody>
          <a:bodyPr/>
          <a:lstStyle/>
          <a:p>
            <a:r>
              <a:rPr lang="en-GB" sz="2400" dirty="0" smtClean="0"/>
              <a:t>Small</a:t>
            </a:r>
          </a:p>
          <a:p>
            <a:r>
              <a:rPr lang="en-GB" sz="2400" dirty="0" smtClean="0"/>
              <a:t>Cheap</a:t>
            </a:r>
          </a:p>
          <a:p>
            <a:r>
              <a:rPr lang="en-GB" sz="2400" dirty="0" smtClean="0"/>
              <a:t>Fast</a:t>
            </a:r>
          </a:p>
          <a:p>
            <a:r>
              <a:rPr lang="en-GB" sz="2400" dirty="0" smtClean="0"/>
              <a:t>Large number of </a:t>
            </a:r>
            <a:r>
              <a:rPr lang="en-GB" sz="2400" dirty="0"/>
              <a:t>particles (Multi </a:t>
            </a:r>
            <a:r>
              <a:rPr lang="en-GB" sz="2400" dirty="0" err="1"/>
              <a:t>En</a:t>
            </a:r>
            <a:r>
              <a:rPr lang="en-GB" sz="2400" dirty="0"/>
              <a:t> Ext)</a:t>
            </a:r>
          </a:p>
          <a:p>
            <a:r>
              <a:rPr lang="en-GB" sz="2400" dirty="0"/>
              <a:t>Field control</a:t>
            </a:r>
          </a:p>
          <a:p>
            <a:r>
              <a:rPr lang="en-GB" sz="2400" dirty="0" smtClean="0"/>
              <a:t>Dose </a:t>
            </a:r>
            <a:r>
              <a:rPr lang="en-GB" sz="2400" dirty="0"/>
              <a:t>driven DDS (fast)</a:t>
            </a:r>
            <a:endParaRPr lang="en-GB" sz="2400" dirty="0" smtClean="0"/>
          </a:p>
          <a:p>
            <a:r>
              <a:rPr lang="en-GB" sz="2400" dirty="0"/>
              <a:t>Large range DDS</a:t>
            </a:r>
          </a:p>
          <a:p>
            <a:endParaRPr lang="en-GB" sz="2400" dirty="0" smtClean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Get rid of the LINAC? </a:t>
            </a:r>
            <a:r>
              <a:rPr lang="en-GB" sz="2400" kern="0" dirty="0" smtClean="0"/>
              <a:t/>
            </a:r>
            <a:br>
              <a:rPr lang="en-GB" sz="2400" kern="0" dirty="0" smtClean="0"/>
            </a:br>
            <a:r>
              <a:rPr lang="en-GB" sz="2400" kern="0" dirty="0" smtClean="0"/>
              <a:t>(</a:t>
            </a:r>
            <a:r>
              <a:rPr lang="en-GB" sz="2400" kern="0" dirty="0"/>
              <a:t>KEK DA style</a:t>
            </a:r>
            <a:r>
              <a:rPr lang="en-GB" sz="2400" kern="0" dirty="0" smtClean="0"/>
              <a:t>)</a:t>
            </a:r>
            <a:endParaRPr lang="en-GB" sz="2400" kern="0" dirty="0"/>
          </a:p>
          <a:p>
            <a:r>
              <a:rPr lang="en-GB" sz="2400" kern="0" dirty="0" smtClean="0"/>
              <a:t>C</a:t>
            </a:r>
            <a:r>
              <a:rPr lang="en-GB" sz="2400" kern="0" baseline="30000" dirty="0" smtClean="0"/>
              <a:t>6+</a:t>
            </a:r>
            <a:r>
              <a:rPr lang="en-GB" sz="2400" kern="0" dirty="0" smtClean="0"/>
              <a:t> </a:t>
            </a:r>
            <a:r>
              <a:rPr lang="en-GB" sz="2400" kern="0" dirty="0" smtClean="0"/>
              <a:t>source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3275462" y="2900149"/>
            <a:ext cx="1435717" cy="69603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93966804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/>
          <a:srcRect l="14903" t="12730" r="17717" b="4715"/>
          <a:stretch>
            <a:fillRect/>
          </a:stretch>
        </p:blipFill>
        <p:spPr bwMode="auto">
          <a:xfrm>
            <a:off x="3277590" y="2126861"/>
            <a:ext cx="5866410" cy="428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Experimental</a:t>
            </a:r>
            <a:r>
              <a:rPr lang="it-IT" dirty="0" smtClean="0"/>
              <a:t> room</a:t>
            </a:r>
          </a:p>
        </p:txBody>
      </p:sp>
      <p:grpSp>
        <p:nvGrpSpPr>
          <p:cNvPr id="2" name="Gruppo 7"/>
          <p:cNvGrpSpPr>
            <a:grpSpLocks/>
          </p:cNvGrpSpPr>
          <p:nvPr/>
        </p:nvGrpSpPr>
        <p:grpSpPr bwMode="auto">
          <a:xfrm>
            <a:off x="0" y="3990442"/>
            <a:ext cx="3730756" cy="2591045"/>
            <a:chOff x="899592" y="3501008"/>
            <a:chExt cx="4536504" cy="3168352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43608" y="3645619"/>
              <a:ext cx="4244340" cy="287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ttangolo 6"/>
            <p:cNvSpPr/>
            <p:nvPr/>
          </p:nvSpPr>
          <p:spPr>
            <a:xfrm>
              <a:off x="899592" y="3501008"/>
              <a:ext cx="4536504" cy="3168352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pic>
        <p:nvPicPr>
          <p:cNvPr id="10" name="Picture 9" descr="Logo INF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8471" y="5041814"/>
            <a:ext cx="1503695" cy="969323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375"/>
            <a:ext cx="5497298" cy="287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8340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Get rid of the LINAC? </a:t>
            </a:r>
            <a:r>
              <a:rPr lang="en-GB" sz="2400" kern="0" dirty="0" smtClean="0"/>
              <a:t/>
            </a:r>
            <a:br>
              <a:rPr lang="en-GB" sz="2400" kern="0" dirty="0" smtClean="0"/>
            </a:br>
            <a:r>
              <a:rPr lang="en-GB" sz="2400" kern="0" dirty="0" smtClean="0"/>
              <a:t>(</a:t>
            </a:r>
            <a:r>
              <a:rPr lang="en-GB" sz="2400" kern="0" dirty="0" smtClean="0"/>
              <a:t>KEK DA style)</a:t>
            </a:r>
          </a:p>
          <a:p>
            <a:r>
              <a:rPr lang="en-GB" sz="2400" kern="0" dirty="0" smtClean="0"/>
              <a:t>C</a:t>
            </a:r>
            <a:r>
              <a:rPr lang="en-GB" sz="2400" kern="0" baseline="30000" dirty="0" smtClean="0"/>
              <a:t>6+</a:t>
            </a:r>
            <a:r>
              <a:rPr lang="en-GB" sz="2400" kern="0" dirty="0" smtClean="0"/>
              <a:t> </a:t>
            </a:r>
            <a:r>
              <a:rPr lang="en-GB" sz="2400" kern="0" dirty="0"/>
              <a:t>source</a:t>
            </a:r>
          </a:p>
          <a:p>
            <a:r>
              <a:rPr lang="en-GB" sz="2400" kern="0" dirty="0" smtClean="0"/>
              <a:t>LINAC for A/Q=4 for </a:t>
            </a:r>
            <a:r>
              <a:rPr lang="en-GB" sz="2400" kern="0" dirty="0" err="1" smtClean="0"/>
              <a:t>HeCheck</a:t>
            </a:r>
            <a:r>
              <a:rPr lang="en-GB" sz="2400" kern="0" dirty="0" smtClean="0"/>
              <a:t> 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gray">
          <a:xfrm>
            <a:off x="314325" y="1697728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Small</a:t>
            </a:r>
          </a:p>
          <a:p>
            <a:r>
              <a:rPr lang="en-GB" sz="2400" kern="0" dirty="0" smtClean="0"/>
              <a:t>Cheap</a:t>
            </a:r>
          </a:p>
          <a:p>
            <a:r>
              <a:rPr lang="en-GB" sz="2400" kern="0" dirty="0" smtClean="0"/>
              <a:t>Fast</a:t>
            </a:r>
          </a:p>
          <a:p>
            <a:r>
              <a:rPr lang="en-GB" sz="2400" kern="0" dirty="0" smtClean="0"/>
              <a:t>Large number of particles (Multi </a:t>
            </a:r>
            <a:r>
              <a:rPr lang="en-GB" sz="2400" kern="0" dirty="0" err="1" smtClean="0"/>
              <a:t>En</a:t>
            </a:r>
            <a:r>
              <a:rPr lang="en-GB" sz="2400" kern="0" dirty="0" smtClean="0"/>
              <a:t> Ext)</a:t>
            </a:r>
          </a:p>
          <a:p>
            <a:r>
              <a:rPr lang="en-GB" sz="2400" kern="0" dirty="0" smtClean="0"/>
              <a:t>Field control</a:t>
            </a:r>
          </a:p>
          <a:p>
            <a:r>
              <a:rPr lang="en-GB" sz="2400" kern="0" dirty="0" smtClean="0"/>
              <a:t>Dose driven DDS (fast)</a:t>
            </a:r>
          </a:p>
          <a:p>
            <a:r>
              <a:rPr lang="en-GB" sz="2400" kern="0" dirty="0" smtClean="0"/>
              <a:t>Large range DDS</a:t>
            </a:r>
          </a:p>
          <a:p>
            <a:endParaRPr lang="en-GB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732057586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HeCheck</a:t>
            </a:r>
            <a:endParaRPr lang="en-GB" dirty="0"/>
          </a:p>
        </p:txBody>
      </p:sp>
      <p:pic>
        <p:nvPicPr>
          <p:cNvPr id="3" name="Immagine 1" descr="SchemaPaziente_framm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8" t="53792" r="3582" b="4974"/>
          <a:stretch/>
        </p:blipFill>
        <p:spPr>
          <a:xfrm>
            <a:off x="1404000" y="554438"/>
            <a:ext cx="7704000" cy="2723800"/>
          </a:xfrm>
          <a:prstGeom prst="rect">
            <a:avLst/>
          </a:prstGeom>
        </p:spPr>
      </p:pic>
      <p:pic>
        <p:nvPicPr>
          <p:cNvPr id="4" name="Immagine 1" descr="Energia_He_vs_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698" y="3141351"/>
            <a:ext cx="4571429" cy="32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670" y="3837904"/>
            <a:ext cx="297549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Proof</a:t>
            </a:r>
            <a:r>
              <a:rPr lang="it-IT" dirty="0" smtClean="0"/>
              <a:t> of </a:t>
            </a:r>
            <a:r>
              <a:rPr lang="it-IT" dirty="0" err="1" smtClean="0"/>
              <a:t>principle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He 10% in </a:t>
            </a:r>
            <a:r>
              <a:rPr lang="it-IT" dirty="0" err="1" smtClean="0"/>
              <a:t>number</a:t>
            </a:r>
            <a:r>
              <a:rPr lang="it-IT" dirty="0" smtClean="0"/>
              <a:t> </a:t>
            </a:r>
            <a:r>
              <a:rPr lang="it-IT" dirty="0" err="1" smtClean="0"/>
              <a:t>wrt</a:t>
            </a:r>
            <a:r>
              <a:rPr lang="it-IT" dirty="0" smtClean="0"/>
              <a:t> C</a:t>
            </a:r>
          </a:p>
          <a:p>
            <a:endParaRPr lang="it-IT" dirty="0" smtClean="0"/>
          </a:p>
          <a:p>
            <a:r>
              <a:rPr lang="it-IT" dirty="0" smtClean="0"/>
              <a:t>1% in dose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14325" y="5924282"/>
            <a:ext cx="2443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(</a:t>
            </a:r>
            <a:r>
              <a:rPr lang="it-IT" sz="1400" dirty="0" err="1" smtClean="0"/>
              <a:t>Courtesy</a:t>
            </a:r>
            <a:r>
              <a:rPr lang="it-IT" sz="1400" dirty="0" smtClean="0"/>
              <a:t> of D. </a:t>
            </a:r>
            <a:r>
              <a:rPr lang="it-IT" sz="1400" dirty="0" err="1" smtClean="0"/>
              <a:t>Mazzucconi</a:t>
            </a:r>
            <a:r>
              <a:rPr lang="it-IT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390794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HeCheck</a:t>
            </a:r>
            <a:endParaRPr lang="en-GB" dirty="0"/>
          </a:p>
        </p:txBody>
      </p:sp>
      <p:pic>
        <p:nvPicPr>
          <p:cNvPr id="3" name="Immagine 8" descr="Schema_setu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" t="39005" r="8514" b="6002"/>
          <a:stretch/>
        </p:blipFill>
        <p:spPr>
          <a:xfrm>
            <a:off x="-187526" y="812858"/>
            <a:ext cx="5236044" cy="2379827"/>
          </a:xfrm>
          <a:prstGeom prst="rect">
            <a:avLst/>
          </a:prstGeom>
        </p:spPr>
      </p:pic>
      <p:sp>
        <p:nvSpPr>
          <p:cNvPr id="10" name="Rettangolo 1"/>
          <p:cNvSpPr/>
          <p:nvPr/>
        </p:nvSpPr>
        <p:spPr>
          <a:xfrm>
            <a:off x="3628571" y="3468286"/>
            <a:ext cx="15255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 smtClean="0">
                <a:solidFill>
                  <a:srgbClr val="003366"/>
                </a:solidFill>
              </a:rPr>
              <a:t>Frammenti da carbonio </a:t>
            </a:r>
            <a:r>
              <a:rPr lang="it-IT" sz="1400" dirty="0">
                <a:solidFill>
                  <a:srgbClr val="003366"/>
                </a:solidFill>
              </a:rPr>
              <a:t>da </a:t>
            </a:r>
            <a:r>
              <a:rPr lang="it-IT" sz="1400" dirty="0" smtClean="0">
                <a:solidFill>
                  <a:srgbClr val="003366"/>
                </a:solidFill>
              </a:rPr>
              <a:t>280 </a:t>
            </a:r>
            <a:r>
              <a:rPr lang="it-IT" sz="1400" dirty="0" err="1">
                <a:solidFill>
                  <a:srgbClr val="003366"/>
                </a:solidFill>
              </a:rPr>
              <a:t>MeV</a:t>
            </a:r>
            <a:r>
              <a:rPr lang="it-IT" sz="1400" dirty="0">
                <a:solidFill>
                  <a:srgbClr val="003366"/>
                </a:solidFill>
              </a:rPr>
              <a:t>/u e </a:t>
            </a:r>
            <a:r>
              <a:rPr lang="it-IT" sz="1400" dirty="0" smtClean="0">
                <a:solidFill>
                  <a:srgbClr val="003366"/>
                </a:solidFill>
              </a:rPr>
              <a:t>5x10</a:t>
            </a:r>
            <a:r>
              <a:rPr lang="it-IT" sz="1400" baseline="30000" dirty="0">
                <a:solidFill>
                  <a:srgbClr val="003366"/>
                </a:solidFill>
              </a:rPr>
              <a:t>7</a:t>
            </a:r>
            <a:r>
              <a:rPr lang="it-IT" sz="1400" dirty="0" smtClean="0">
                <a:solidFill>
                  <a:srgbClr val="003366"/>
                </a:solidFill>
              </a:rPr>
              <a:t> </a:t>
            </a:r>
            <a:r>
              <a:rPr lang="it-IT" sz="1400" dirty="0">
                <a:solidFill>
                  <a:srgbClr val="003366"/>
                </a:solidFill>
              </a:rPr>
              <a:t>primari.</a:t>
            </a:r>
          </a:p>
        </p:txBody>
      </p:sp>
      <p:sp>
        <p:nvSpPr>
          <p:cNvPr id="11" name="Rettangolo 4"/>
          <p:cNvSpPr/>
          <p:nvPr/>
        </p:nvSpPr>
        <p:spPr>
          <a:xfrm>
            <a:off x="5341651" y="3353932"/>
            <a:ext cx="34153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>
                <a:solidFill>
                  <a:srgbClr val="003366"/>
                </a:solidFill>
              </a:rPr>
              <a:t>Protoni (5x10</a:t>
            </a:r>
            <a:r>
              <a:rPr lang="it-IT" sz="1400" baseline="30000" dirty="0">
                <a:solidFill>
                  <a:srgbClr val="003366"/>
                </a:solidFill>
              </a:rPr>
              <a:t>5</a:t>
            </a:r>
            <a:r>
              <a:rPr lang="it-IT" sz="1400" dirty="0">
                <a:solidFill>
                  <a:srgbClr val="003366"/>
                </a:solidFill>
              </a:rPr>
              <a:t>) da 226.5 </a:t>
            </a:r>
            <a:r>
              <a:rPr lang="it-IT" sz="1400" dirty="0" err="1">
                <a:solidFill>
                  <a:srgbClr val="003366"/>
                </a:solidFill>
              </a:rPr>
              <a:t>MeV</a:t>
            </a:r>
            <a:r>
              <a:rPr lang="it-IT" sz="1400" dirty="0">
                <a:solidFill>
                  <a:srgbClr val="003366"/>
                </a:solidFill>
              </a:rPr>
              <a:t> e carbonio (5x10</a:t>
            </a:r>
            <a:r>
              <a:rPr lang="it-IT" sz="1400" baseline="30000" dirty="0">
                <a:solidFill>
                  <a:srgbClr val="003366"/>
                </a:solidFill>
              </a:rPr>
              <a:t>6</a:t>
            </a:r>
            <a:r>
              <a:rPr lang="it-IT" sz="1400" dirty="0">
                <a:solidFill>
                  <a:srgbClr val="003366"/>
                </a:solidFill>
              </a:rPr>
              <a:t>) alla stessa energia per nucleone.</a:t>
            </a:r>
          </a:p>
        </p:txBody>
      </p:sp>
      <p:sp>
        <p:nvSpPr>
          <p:cNvPr id="12" name="Rettangolo 7"/>
          <p:cNvSpPr/>
          <p:nvPr/>
        </p:nvSpPr>
        <p:spPr>
          <a:xfrm>
            <a:off x="3628571" y="5848701"/>
            <a:ext cx="18007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>
                <a:solidFill>
                  <a:srgbClr val="003366"/>
                </a:solidFill>
              </a:rPr>
              <a:t>Protoni da 81 </a:t>
            </a:r>
            <a:r>
              <a:rPr lang="it-IT" sz="1400" dirty="0" err="1">
                <a:solidFill>
                  <a:srgbClr val="003366"/>
                </a:solidFill>
              </a:rPr>
              <a:t>MeV</a:t>
            </a:r>
            <a:r>
              <a:rPr lang="it-IT" sz="1400" dirty="0">
                <a:solidFill>
                  <a:srgbClr val="003366"/>
                </a:solidFill>
              </a:rPr>
              <a:t> e 5x10</a:t>
            </a:r>
            <a:r>
              <a:rPr lang="it-IT" sz="1400" baseline="30000" dirty="0">
                <a:solidFill>
                  <a:srgbClr val="003366"/>
                </a:solidFill>
              </a:rPr>
              <a:t>5</a:t>
            </a:r>
            <a:r>
              <a:rPr lang="it-IT" sz="1400" dirty="0">
                <a:solidFill>
                  <a:srgbClr val="003366"/>
                </a:solidFill>
              </a:rPr>
              <a:t> primari.</a:t>
            </a:r>
          </a:p>
        </p:txBody>
      </p:sp>
      <p:pic>
        <p:nvPicPr>
          <p:cNvPr id="13" name="Immagine 2" descr="#fotoni_cfrag150_5e7_colore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38" y="3053255"/>
            <a:ext cx="3443233" cy="3152366"/>
          </a:xfrm>
          <a:prstGeom prst="rect">
            <a:avLst/>
          </a:prstGeom>
        </p:spPr>
      </p:pic>
      <p:pic>
        <p:nvPicPr>
          <p:cNvPr id="14" name="Immagine 9" descr="#fotoni_p050_5e5_colore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93" y="3877152"/>
            <a:ext cx="3357661" cy="2570709"/>
          </a:xfrm>
          <a:prstGeom prst="rect">
            <a:avLst/>
          </a:prstGeom>
        </p:spPr>
      </p:pic>
      <p:pic>
        <p:nvPicPr>
          <p:cNvPr id="15" name="Immagine 10" descr="#fotoni_p320_5e5_c104_5e6_colored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297" y="728011"/>
            <a:ext cx="2987656" cy="262592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14325" y="6051732"/>
            <a:ext cx="2443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(</a:t>
            </a:r>
            <a:r>
              <a:rPr lang="it-IT" sz="1400" dirty="0" err="1" smtClean="0"/>
              <a:t>Courtesy</a:t>
            </a:r>
            <a:r>
              <a:rPr lang="it-IT" sz="1400" dirty="0" smtClean="0"/>
              <a:t> of D. </a:t>
            </a:r>
            <a:r>
              <a:rPr lang="it-IT" sz="1400" dirty="0" err="1" smtClean="0"/>
              <a:t>Mazzucconi</a:t>
            </a:r>
            <a:r>
              <a:rPr lang="it-IT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56283715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Resolution</a:t>
            </a:r>
            <a:r>
              <a:rPr lang="it-IT" dirty="0" smtClean="0"/>
              <a:t> &lt; 1 mm</a:t>
            </a:r>
            <a:endParaRPr lang="en-GB" dirty="0"/>
          </a:p>
        </p:txBody>
      </p:sp>
      <p:pic>
        <p:nvPicPr>
          <p:cNvPr id="3" name="Immagine 5" descr="scan_noslab_vs_1mm_vs_2mm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0" r="22623"/>
          <a:stretch/>
        </p:blipFill>
        <p:spPr>
          <a:xfrm>
            <a:off x="4689415" y="761108"/>
            <a:ext cx="4355254" cy="4964143"/>
          </a:xfrm>
          <a:prstGeom prst="rect">
            <a:avLst/>
          </a:prstGeom>
        </p:spPr>
      </p:pic>
      <p:pic>
        <p:nvPicPr>
          <p:cNvPr id="4" name="Immagine 2" descr="Tabella_1_2_m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80" y="3367692"/>
            <a:ext cx="4478958" cy="29431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2380" y="2935402"/>
            <a:ext cx="2443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(</a:t>
            </a:r>
            <a:r>
              <a:rPr lang="it-IT" sz="1400" dirty="0" err="1" smtClean="0"/>
              <a:t>Courtesy</a:t>
            </a:r>
            <a:r>
              <a:rPr lang="it-IT" sz="1400" dirty="0" smtClean="0"/>
              <a:t> of D. </a:t>
            </a:r>
            <a:r>
              <a:rPr lang="it-IT" sz="1400" dirty="0" err="1" smtClean="0"/>
              <a:t>Mazzucconi</a:t>
            </a:r>
            <a:r>
              <a:rPr lang="it-IT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7114055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Get rid of the LINAC? </a:t>
            </a:r>
            <a:r>
              <a:rPr lang="en-GB" sz="2400" kern="0" dirty="0" smtClean="0"/>
              <a:t/>
            </a:r>
            <a:br>
              <a:rPr lang="en-GB" sz="2400" kern="0" dirty="0" smtClean="0"/>
            </a:br>
            <a:r>
              <a:rPr lang="en-GB" sz="2400" kern="0" dirty="0" smtClean="0"/>
              <a:t>(</a:t>
            </a:r>
            <a:r>
              <a:rPr lang="en-GB" sz="2400" kern="0" dirty="0" smtClean="0"/>
              <a:t>KEK DA style)</a:t>
            </a:r>
          </a:p>
          <a:p>
            <a:r>
              <a:rPr lang="en-GB" sz="2400" kern="0" dirty="0" smtClean="0"/>
              <a:t>C</a:t>
            </a:r>
            <a:r>
              <a:rPr lang="en-GB" sz="2400" kern="0" baseline="30000" dirty="0" smtClean="0"/>
              <a:t>6+</a:t>
            </a:r>
            <a:r>
              <a:rPr lang="en-GB" sz="2400" kern="0" dirty="0" smtClean="0"/>
              <a:t> </a:t>
            </a:r>
            <a:r>
              <a:rPr lang="en-GB" sz="2400" kern="0" dirty="0"/>
              <a:t>source</a:t>
            </a:r>
          </a:p>
          <a:p>
            <a:r>
              <a:rPr lang="en-GB" sz="2400" kern="0" dirty="0" smtClean="0"/>
              <a:t>LINAC for A/Q=4 for </a:t>
            </a:r>
            <a:r>
              <a:rPr lang="en-GB" sz="2400" kern="0" dirty="0" err="1" smtClean="0"/>
              <a:t>HeCheck</a:t>
            </a:r>
            <a:r>
              <a:rPr lang="en-GB" sz="2400" kern="0" dirty="0" smtClean="0"/>
              <a:t> </a:t>
            </a:r>
            <a:endParaRPr lang="en-GB" sz="2400" kern="0" dirty="0" smtClean="0"/>
          </a:p>
          <a:p>
            <a:r>
              <a:rPr lang="en-GB" sz="2400" kern="0" baseline="30000" dirty="0"/>
              <a:t>11</a:t>
            </a:r>
            <a:r>
              <a:rPr lang="en-GB" sz="2400" kern="0" dirty="0"/>
              <a:t>C source?</a:t>
            </a:r>
          </a:p>
          <a:p>
            <a:endParaRPr lang="en-GB" sz="2400" kern="0" dirty="0" smtClean="0"/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gray">
          <a:xfrm>
            <a:off x="314325" y="1697728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Small</a:t>
            </a:r>
          </a:p>
          <a:p>
            <a:r>
              <a:rPr lang="en-GB" sz="2400" kern="0" dirty="0" smtClean="0"/>
              <a:t>Cheap</a:t>
            </a:r>
          </a:p>
          <a:p>
            <a:r>
              <a:rPr lang="en-GB" sz="2400" kern="0" dirty="0" smtClean="0"/>
              <a:t>Fast</a:t>
            </a:r>
          </a:p>
          <a:p>
            <a:r>
              <a:rPr lang="en-GB" sz="2400" kern="0" dirty="0" smtClean="0"/>
              <a:t>Large number of particles (Multi </a:t>
            </a:r>
            <a:r>
              <a:rPr lang="en-GB" sz="2400" kern="0" dirty="0" err="1" smtClean="0"/>
              <a:t>En</a:t>
            </a:r>
            <a:r>
              <a:rPr lang="en-GB" sz="2400" kern="0" dirty="0" smtClean="0"/>
              <a:t> Ext)</a:t>
            </a:r>
          </a:p>
          <a:p>
            <a:r>
              <a:rPr lang="en-GB" sz="2400" kern="0" dirty="0" smtClean="0"/>
              <a:t>Field control</a:t>
            </a:r>
          </a:p>
          <a:p>
            <a:r>
              <a:rPr lang="en-GB" sz="2400" kern="0" dirty="0" smtClean="0"/>
              <a:t>Dose driven DDS (fast)</a:t>
            </a:r>
          </a:p>
          <a:p>
            <a:r>
              <a:rPr lang="en-GB" sz="2400" kern="0" dirty="0" smtClean="0"/>
              <a:t>Large range DDS</a:t>
            </a:r>
          </a:p>
          <a:p>
            <a:endParaRPr lang="en-GB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4140525921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Get rid of the LINAC? </a:t>
            </a:r>
            <a:r>
              <a:rPr lang="en-GB" sz="2400" kern="0" dirty="0" smtClean="0"/>
              <a:t/>
            </a:r>
            <a:br>
              <a:rPr lang="en-GB" sz="2400" kern="0" dirty="0" smtClean="0"/>
            </a:br>
            <a:r>
              <a:rPr lang="en-GB" sz="2400" kern="0" dirty="0" smtClean="0"/>
              <a:t>(</a:t>
            </a:r>
            <a:r>
              <a:rPr lang="en-GB" sz="2400" kern="0" dirty="0" smtClean="0"/>
              <a:t>KEK DA style)</a:t>
            </a:r>
          </a:p>
          <a:p>
            <a:r>
              <a:rPr lang="en-GB" sz="2400" kern="0" dirty="0" smtClean="0"/>
              <a:t>C</a:t>
            </a:r>
            <a:r>
              <a:rPr lang="en-GB" sz="2400" kern="0" baseline="30000" dirty="0" smtClean="0"/>
              <a:t>6+</a:t>
            </a:r>
            <a:r>
              <a:rPr lang="en-GB" sz="2400" kern="0" dirty="0" smtClean="0"/>
              <a:t> source</a:t>
            </a:r>
            <a:endParaRPr lang="en-GB" sz="2400" kern="0" dirty="0"/>
          </a:p>
          <a:p>
            <a:r>
              <a:rPr lang="en-GB" sz="2400" kern="0" dirty="0" smtClean="0"/>
              <a:t>LINAC for A/Q=4 for </a:t>
            </a:r>
            <a:r>
              <a:rPr lang="en-GB" sz="2400" kern="0" dirty="0" err="1" smtClean="0"/>
              <a:t>HeCheck</a:t>
            </a:r>
            <a:r>
              <a:rPr lang="en-GB" sz="2400" kern="0" dirty="0" smtClean="0"/>
              <a:t> </a:t>
            </a:r>
            <a:endParaRPr lang="en-GB" sz="2400" kern="0" dirty="0" smtClean="0"/>
          </a:p>
          <a:p>
            <a:r>
              <a:rPr lang="en-GB" sz="2400" kern="0" baseline="30000" dirty="0"/>
              <a:t>11</a:t>
            </a:r>
            <a:r>
              <a:rPr lang="en-GB" sz="2400" kern="0" dirty="0"/>
              <a:t>C source?</a:t>
            </a:r>
          </a:p>
          <a:p>
            <a:r>
              <a:rPr lang="en-GB" sz="2400" kern="0" dirty="0"/>
              <a:t>Gantry (small, cheap…)</a:t>
            </a:r>
          </a:p>
          <a:p>
            <a:endParaRPr lang="en-GB" sz="2400" kern="0" dirty="0" smtClean="0"/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gray">
          <a:xfrm>
            <a:off x="314325" y="1697728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Small</a:t>
            </a:r>
          </a:p>
          <a:p>
            <a:r>
              <a:rPr lang="en-GB" sz="2400" kern="0" dirty="0" smtClean="0"/>
              <a:t>Cheap</a:t>
            </a:r>
          </a:p>
          <a:p>
            <a:r>
              <a:rPr lang="en-GB" sz="2400" kern="0" dirty="0" smtClean="0"/>
              <a:t>Fast</a:t>
            </a:r>
          </a:p>
          <a:p>
            <a:r>
              <a:rPr lang="en-GB" sz="2400" kern="0" dirty="0" smtClean="0"/>
              <a:t>Large number of particles (Multi </a:t>
            </a:r>
            <a:r>
              <a:rPr lang="en-GB" sz="2400" kern="0" dirty="0" err="1" smtClean="0"/>
              <a:t>En</a:t>
            </a:r>
            <a:r>
              <a:rPr lang="en-GB" sz="2400" kern="0" dirty="0" smtClean="0"/>
              <a:t> Ext)</a:t>
            </a:r>
          </a:p>
          <a:p>
            <a:r>
              <a:rPr lang="en-GB" sz="2400" kern="0" dirty="0" smtClean="0"/>
              <a:t>Field control</a:t>
            </a:r>
          </a:p>
          <a:p>
            <a:r>
              <a:rPr lang="en-GB" sz="2400" kern="0" dirty="0" smtClean="0"/>
              <a:t>Dose driven DDS (fast)</a:t>
            </a:r>
          </a:p>
          <a:p>
            <a:r>
              <a:rPr lang="en-GB" sz="2400" kern="0" dirty="0" smtClean="0"/>
              <a:t>Large range DDS</a:t>
            </a:r>
          </a:p>
          <a:p>
            <a:endParaRPr lang="en-GB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774484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would like in the next machine</a:t>
            </a:r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gray">
          <a:xfrm>
            <a:off x="4724827" y="1695450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Get rid of the LINAC? </a:t>
            </a:r>
            <a:r>
              <a:rPr lang="en-GB" sz="2400" kern="0" dirty="0" smtClean="0"/>
              <a:t/>
            </a:r>
            <a:br>
              <a:rPr lang="en-GB" sz="2400" kern="0" dirty="0" smtClean="0"/>
            </a:br>
            <a:r>
              <a:rPr lang="en-GB" sz="2400" kern="0" dirty="0" smtClean="0"/>
              <a:t>(</a:t>
            </a:r>
            <a:r>
              <a:rPr lang="en-GB" sz="2400" kern="0" dirty="0" smtClean="0"/>
              <a:t>KEK DA style)</a:t>
            </a:r>
          </a:p>
          <a:p>
            <a:r>
              <a:rPr lang="en-GB" sz="2400" kern="0" dirty="0" smtClean="0"/>
              <a:t>C</a:t>
            </a:r>
            <a:r>
              <a:rPr lang="en-GB" sz="2400" kern="0" baseline="30000" dirty="0" smtClean="0"/>
              <a:t>6+</a:t>
            </a:r>
            <a:r>
              <a:rPr lang="en-GB" sz="2400" kern="0" dirty="0" smtClean="0"/>
              <a:t> </a:t>
            </a:r>
            <a:r>
              <a:rPr lang="en-GB" sz="2400" kern="0" dirty="0"/>
              <a:t>source</a:t>
            </a:r>
          </a:p>
          <a:p>
            <a:r>
              <a:rPr lang="en-GB" sz="2400" kern="0" dirty="0" smtClean="0"/>
              <a:t>LINAC for A/Q=4 for </a:t>
            </a:r>
            <a:r>
              <a:rPr lang="en-GB" sz="2400" kern="0" dirty="0" err="1" smtClean="0"/>
              <a:t>HeCheck</a:t>
            </a:r>
            <a:r>
              <a:rPr lang="en-GB" sz="2400" kern="0" dirty="0" smtClean="0"/>
              <a:t> </a:t>
            </a:r>
            <a:endParaRPr lang="en-GB" sz="2400" kern="0" dirty="0" smtClean="0"/>
          </a:p>
          <a:p>
            <a:r>
              <a:rPr lang="en-GB" sz="2400" kern="0" baseline="30000" dirty="0"/>
              <a:t>11</a:t>
            </a:r>
            <a:r>
              <a:rPr lang="en-GB" sz="2400" kern="0" dirty="0"/>
              <a:t>C source?</a:t>
            </a:r>
          </a:p>
          <a:p>
            <a:r>
              <a:rPr lang="en-GB" sz="2400" kern="0" dirty="0"/>
              <a:t>Gantry (small, cheap…)</a:t>
            </a:r>
          </a:p>
          <a:p>
            <a:r>
              <a:rPr lang="en-GB" sz="2400" kern="0" dirty="0" smtClean="0"/>
              <a:t>Experimental room</a:t>
            </a:r>
            <a:endParaRPr lang="en-GB" sz="2400" kern="0" dirty="0" smtClean="0"/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gray">
          <a:xfrm>
            <a:off x="314325" y="1697728"/>
            <a:ext cx="4080254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b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81000" indent="-1889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3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478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400" kern="0" dirty="0" smtClean="0"/>
              <a:t>Small</a:t>
            </a:r>
          </a:p>
          <a:p>
            <a:r>
              <a:rPr lang="en-GB" sz="2400" kern="0" dirty="0" smtClean="0"/>
              <a:t>Cheap</a:t>
            </a:r>
          </a:p>
          <a:p>
            <a:r>
              <a:rPr lang="en-GB" sz="2400" kern="0" dirty="0" smtClean="0"/>
              <a:t>Fast</a:t>
            </a:r>
          </a:p>
          <a:p>
            <a:r>
              <a:rPr lang="en-GB" sz="2400" kern="0" dirty="0" smtClean="0"/>
              <a:t>Large number of particles (Multi </a:t>
            </a:r>
            <a:r>
              <a:rPr lang="en-GB" sz="2400" kern="0" dirty="0" err="1" smtClean="0"/>
              <a:t>En</a:t>
            </a:r>
            <a:r>
              <a:rPr lang="en-GB" sz="2400" kern="0" dirty="0" smtClean="0"/>
              <a:t> Ext)</a:t>
            </a:r>
          </a:p>
          <a:p>
            <a:r>
              <a:rPr lang="en-GB" sz="2400" kern="0" dirty="0" smtClean="0"/>
              <a:t>Field control</a:t>
            </a:r>
          </a:p>
          <a:p>
            <a:r>
              <a:rPr lang="en-GB" sz="2400" kern="0" dirty="0" smtClean="0"/>
              <a:t>Dose driven DDS (fast)</a:t>
            </a:r>
          </a:p>
          <a:p>
            <a:r>
              <a:rPr lang="en-GB" sz="2400" kern="0" dirty="0" smtClean="0"/>
              <a:t>Large range DDS</a:t>
            </a:r>
          </a:p>
          <a:p>
            <a:endParaRPr lang="en-GB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774484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 would like in the next </a:t>
            </a:r>
            <a:r>
              <a:rPr lang="en-GB" dirty="0" smtClean="0"/>
              <a:t>machine (</a:t>
            </a:r>
            <a:r>
              <a:rPr lang="en-GB" dirty="0" err="1" smtClean="0"/>
              <a:t>cont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4325" y="1299664"/>
            <a:ext cx="8439150" cy="4623463"/>
          </a:xfrm>
        </p:spPr>
        <p:txBody>
          <a:bodyPr/>
          <a:lstStyle/>
          <a:p>
            <a:r>
              <a:rPr lang="en-GB" sz="2400" dirty="0"/>
              <a:t>Multi </a:t>
            </a:r>
            <a:r>
              <a:rPr lang="en-GB" sz="2400" dirty="0" smtClean="0"/>
              <a:t>ion</a:t>
            </a:r>
          </a:p>
          <a:p>
            <a:r>
              <a:rPr lang="en-GB" sz="2400" dirty="0" smtClean="0"/>
              <a:t>Multi ion treatment (fast particle switch)</a:t>
            </a:r>
            <a:endParaRPr lang="en-GB" sz="2400" dirty="0"/>
          </a:p>
          <a:p>
            <a:r>
              <a:rPr lang="en-GB" sz="2400" dirty="0" smtClean="0"/>
              <a:t>Larger field to avoid patching (increase Np and </a:t>
            </a:r>
            <a:r>
              <a:rPr lang="en-GB" sz="2400" dirty="0" err="1" smtClean="0"/>
              <a:t>Nc</a:t>
            </a:r>
            <a:r>
              <a:rPr lang="en-GB" sz="2400" dirty="0" smtClean="0"/>
              <a:t>?)</a:t>
            </a:r>
          </a:p>
          <a:p>
            <a:r>
              <a:rPr lang="en-GB" sz="2400" dirty="0" err="1" smtClean="0"/>
              <a:t>Hypofractionation</a:t>
            </a:r>
            <a:r>
              <a:rPr lang="en-GB" sz="2400" dirty="0" smtClean="0"/>
              <a:t> </a:t>
            </a:r>
            <a:r>
              <a:rPr lang="en-GB" sz="2400" dirty="0"/>
              <a:t>(increase Np </a:t>
            </a:r>
            <a:r>
              <a:rPr lang="en-GB" sz="2400" dirty="0" smtClean="0"/>
              <a:t>and </a:t>
            </a:r>
            <a:r>
              <a:rPr lang="en-GB" sz="2400" dirty="0" err="1"/>
              <a:t>Nc</a:t>
            </a:r>
            <a:r>
              <a:rPr lang="en-GB" sz="2400" dirty="0"/>
              <a:t>?)</a:t>
            </a:r>
            <a:endParaRPr lang="en-GB" sz="2400" dirty="0" smtClean="0"/>
          </a:p>
          <a:p>
            <a:r>
              <a:rPr lang="en-GB" sz="2400" dirty="0" smtClean="0"/>
              <a:t>3D Tracking </a:t>
            </a:r>
            <a:endParaRPr lang="en-GB" sz="2400" dirty="0" smtClean="0"/>
          </a:p>
          <a:p>
            <a:r>
              <a:rPr lang="en-GB" sz="2400" dirty="0" smtClean="0"/>
              <a:t>Real time imaging (at least pre treatment He radiograph)</a:t>
            </a:r>
            <a:endParaRPr lang="en-GB" sz="2400" dirty="0" smtClean="0"/>
          </a:p>
          <a:p>
            <a:r>
              <a:rPr lang="en-GB" sz="2400" dirty="0" smtClean="0"/>
              <a:t>Simple operation but with R&amp;D and upgrade possibility</a:t>
            </a:r>
          </a:p>
          <a:p>
            <a:r>
              <a:rPr lang="en-GB" sz="2400" dirty="0"/>
              <a:t>safety, efficiency, reliability, maintainability</a:t>
            </a:r>
          </a:p>
        </p:txBody>
      </p:sp>
    </p:spTree>
    <p:extLst>
      <p:ext uri="{BB962C8B-B14F-4D97-AF65-F5344CB8AC3E}">
        <p14:creationId xmlns:p14="http://schemas.microsoft.com/office/powerpoint/2010/main" val="35037702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6145" y="488706"/>
            <a:ext cx="6873875" cy="600075"/>
          </a:xfrm>
        </p:spPr>
        <p:txBody>
          <a:bodyPr/>
          <a:lstStyle/>
          <a:p>
            <a:r>
              <a:rPr lang="it-IT" dirty="0" err="1" smtClean="0"/>
              <a:t>Intensity</a:t>
            </a:r>
            <a:r>
              <a:rPr lang="it-IT" dirty="0" smtClean="0"/>
              <a:t> </a:t>
            </a:r>
            <a:r>
              <a:rPr lang="it-IT" dirty="0" err="1" smtClean="0"/>
              <a:t>modulation</a:t>
            </a:r>
            <a:r>
              <a:rPr lang="it-IT" dirty="0" smtClean="0"/>
              <a:t> for slow </a:t>
            </a:r>
            <a:r>
              <a:rPr lang="it-IT" dirty="0" err="1" smtClean="0"/>
              <a:t>betatrons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853" y="305203"/>
            <a:ext cx="3493147" cy="26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06621" y="2958148"/>
            <a:ext cx="3537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Schoemers</a:t>
            </a:r>
            <a:r>
              <a:rPr lang="en-GB" sz="1400" dirty="0"/>
              <a:t> </a:t>
            </a:r>
            <a:r>
              <a:rPr lang="en-GB" sz="1400" dirty="0" smtClean="0"/>
              <a:t> et Al, NIM A 795 (2015) 92-99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52090" y="1785078"/>
            <a:ext cx="38623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Subdivide</a:t>
            </a:r>
            <a:r>
              <a:rPr lang="it-IT" dirty="0" smtClean="0"/>
              <a:t> </a:t>
            </a:r>
            <a:r>
              <a:rPr lang="it-IT" dirty="0" err="1" smtClean="0"/>
              <a:t>voxels</a:t>
            </a:r>
            <a:r>
              <a:rPr lang="it-IT" dirty="0" smtClean="0"/>
              <a:t> in </a:t>
            </a:r>
            <a:r>
              <a:rPr lang="it-IT" dirty="0" err="1" smtClean="0"/>
              <a:t>classes</a:t>
            </a:r>
            <a:r>
              <a:rPr lang="it-IT" dirty="0" smtClean="0"/>
              <a:t> and </a:t>
            </a:r>
            <a:r>
              <a:rPr lang="it-IT" dirty="0" err="1" smtClean="0"/>
              <a:t>increase</a:t>
            </a:r>
            <a:r>
              <a:rPr lang="it-IT" dirty="0" smtClean="0"/>
              <a:t> </a:t>
            </a:r>
            <a:r>
              <a:rPr lang="it-IT" dirty="0" err="1" smtClean="0"/>
              <a:t>intensity</a:t>
            </a:r>
            <a:r>
              <a:rPr lang="it-IT" dirty="0" smtClean="0"/>
              <a:t> </a:t>
            </a:r>
            <a:r>
              <a:rPr lang="it-IT" dirty="0" err="1" smtClean="0"/>
              <a:t>during</a:t>
            </a:r>
            <a:r>
              <a:rPr lang="it-IT" dirty="0" smtClean="0"/>
              <a:t> </a:t>
            </a:r>
            <a:r>
              <a:rPr lang="it-IT" dirty="0" err="1" smtClean="0"/>
              <a:t>slice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88675" y="3447458"/>
            <a:ext cx="4639957" cy="2802204"/>
            <a:chOff x="101943" y="3494105"/>
            <a:chExt cx="4639957" cy="280220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43" y="3494105"/>
              <a:ext cx="2057400" cy="135445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43" y="4907564"/>
              <a:ext cx="2057400" cy="138874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4500" y="3494105"/>
              <a:ext cx="2057400" cy="135445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4500" y="4907564"/>
              <a:ext cx="2057400" cy="1354455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520" y="3633357"/>
            <a:ext cx="3429000" cy="23145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520" y="3633357"/>
            <a:ext cx="3429000" cy="2314575"/>
          </a:xfrm>
          <a:prstGeom prst="rect">
            <a:avLst/>
          </a:prstGeom>
        </p:spPr>
      </p:pic>
      <p:pic>
        <p:nvPicPr>
          <p:cNvPr id="53760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486" y="3736664"/>
            <a:ext cx="3668034" cy="224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1604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7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7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9050" y="1314450"/>
            <a:ext cx="53149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76600" y="945118"/>
            <a:ext cx="218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Additional</a:t>
            </a:r>
            <a:r>
              <a:rPr lang="it-IT" dirty="0" smtClean="0"/>
              <a:t> </a:t>
            </a:r>
            <a:r>
              <a:rPr lang="it-IT" dirty="0" err="1" smtClean="0"/>
              <a:t>ion</a:t>
            </a:r>
            <a:r>
              <a:rPr lang="it-IT" dirty="0" smtClean="0"/>
              <a:t> </a:t>
            </a:r>
            <a:r>
              <a:rPr lang="it-IT" dirty="0" err="1" smtClean="0"/>
              <a:t>species</a:t>
            </a:r>
            <a:endParaRPr lang="it-IT" dirty="0"/>
          </a:p>
        </p:txBody>
      </p:sp>
      <p:sp>
        <p:nvSpPr>
          <p:cNvPr id="8" name="Oval 7"/>
          <p:cNvSpPr/>
          <p:nvPr/>
        </p:nvSpPr>
        <p:spPr>
          <a:xfrm>
            <a:off x="7019925" y="405765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Experimental room – </a:t>
            </a:r>
            <a:r>
              <a:rPr lang="it-IT" dirty="0" err="1" smtClean="0"/>
              <a:t>phase</a:t>
            </a:r>
            <a:r>
              <a:rPr lang="it-IT" dirty="0" smtClean="0"/>
              <a:t> 2 – 3</a:t>
            </a:r>
            <a:r>
              <a:rPr lang="it-IT" baseline="30000" dirty="0" smtClean="0"/>
              <a:t>rd</a:t>
            </a:r>
            <a:r>
              <a:rPr lang="it-IT" dirty="0" smtClean="0"/>
              <a:t> source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175950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 smtClean="0"/>
              <a:t>Higher</a:t>
            </a:r>
            <a:r>
              <a:rPr lang="it-IT" sz="1800" dirty="0" smtClean="0"/>
              <a:t> performances source</a:t>
            </a:r>
            <a:endParaRPr lang="it-IT" sz="18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070754"/>
              </p:ext>
            </p:extLst>
          </p:nvPr>
        </p:nvGraphicFramePr>
        <p:xfrm>
          <a:off x="79660" y="1637615"/>
          <a:ext cx="5194658" cy="2739390"/>
        </p:xfrm>
        <a:graphic>
          <a:graphicData uri="http://schemas.openxmlformats.org/drawingml/2006/table">
            <a:tbl>
              <a:tblPr/>
              <a:tblGrid>
                <a:gridCol w="1184633"/>
                <a:gridCol w="2238375"/>
                <a:gridCol w="1771650"/>
              </a:tblGrid>
              <a:tr h="285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  <a:cs typeface="Times New Roman"/>
                        </a:rPr>
                        <a:t>Ion</a:t>
                      </a:r>
                      <a:endParaRPr lang="it-IT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  <a:cs typeface="Times New Roman"/>
                        </a:rPr>
                        <a:t>SUPERNANOGAN (14.5 GHz)</a:t>
                      </a:r>
                      <a:endParaRPr lang="it-IT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libri"/>
                          <a:ea typeface="Times New Roman"/>
                          <a:cs typeface="Times New Roman"/>
                        </a:rPr>
                        <a:t>AISHa</a:t>
                      </a:r>
                      <a:r>
                        <a:rPr lang="en-US" sz="1400" dirty="0">
                          <a:latin typeface="Calibri"/>
                          <a:ea typeface="Times New Roman"/>
                          <a:cs typeface="Times New Roman"/>
                        </a:rPr>
                        <a:t> (18 GHz + TFH)</a:t>
                      </a:r>
                      <a:endParaRPr lang="it-IT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1400">
                          <a:latin typeface="Symbol"/>
                          <a:ea typeface="Times New Roman"/>
                          <a:cs typeface="Calibri"/>
                        </a:rPr>
                        <a:t>m</a:t>
                      </a:r>
                      <a:r>
                        <a:rPr lang="en-US" sz="1400">
                          <a:latin typeface="Calibri"/>
                          <a:ea typeface="Times New Roman"/>
                          <a:cs typeface="Calibri"/>
                        </a:rPr>
                        <a:t>A]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Calibri"/>
                        </a:rPr>
                        <a:t>[</a:t>
                      </a:r>
                      <a:r>
                        <a:rPr lang="en-US" sz="1400">
                          <a:latin typeface="Symbol"/>
                          <a:ea typeface="Times New Roman"/>
                          <a:cs typeface="Calibri"/>
                        </a:rPr>
                        <a:t>m</a:t>
                      </a:r>
                      <a:r>
                        <a:rPr lang="en-US" sz="1400">
                          <a:latin typeface="Calibri"/>
                          <a:ea typeface="Times New Roman"/>
                          <a:cs typeface="Calibri"/>
                        </a:rPr>
                        <a:t>A]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+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  <a:cs typeface="Times New Roman"/>
                        </a:rPr>
                        <a:t>2000</a:t>
                      </a:r>
                      <a:endParaRPr lang="it-IT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4000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2+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1200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2000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3+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800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1000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He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 - 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He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+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800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2000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4+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200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800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Li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2+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//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600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6+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250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1000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6+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400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1200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Ne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7+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 -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Ne</a:t>
                      </a:r>
                      <a:r>
                        <a:rPr lang="en-US" sz="1400" baseline="30000">
                          <a:latin typeface="Calibri"/>
                          <a:ea typeface="Times New Roman"/>
                          <a:cs typeface="Times New Roman"/>
                        </a:rPr>
                        <a:t>7+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120</a:t>
                      </a:r>
                      <a:endParaRPr lang="it-IT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  <a:cs typeface="Times New Roman"/>
                        </a:rPr>
                        <a:t>600</a:t>
                      </a:r>
                      <a:endParaRPr lang="it-IT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11" descr="Logo INF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25" y="5362204"/>
            <a:ext cx="1503695" cy="969323"/>
          </a:xfrm>
          <a:prstGeom prst="rect">
            <a:avLst/>
          </a:prstGeom>
        </p:spPr>
      </p:pic>
      <p:pic>
        <p:nvPicPr>
          <p:cNvPr id="14" name="Immagin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 b="6393"/>
          <a:stretch>
            <a:fillRect/>
          </a:stretch>
        </p:blipFill>
        <p:spPr bwMode="auto">
          <a:xfrm>
            <a:off x="1627519" y="4154437"/>
            <a:ext cx="3805753" cy="217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 flipH="1">
            <a:off x="5607751" y="4556440"/>
            <a:ext cx="1757548" cy="16764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 flipH="1">
            <a:off x="5070764" y="4057650"/>
            <a:ext cx="1961102" cy="2286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946597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48229" y="1752740"/>
            <a:ext cx="5943600" cy="923509"/>
            <a:chOff x="1261093" y="2983265"/>
            <a:chExt cx="5943600" cy="923509"/>
          </a:xfrm>
        </p:grpSpPr>
        <p:grpSp>
          <p:nvGrpSpPr>
            <p:cNvPr id="69" name="Group 40"/>
            <p:cNvGrpSpPr>
              <a:grpSpLocks/>
            </p:cNvGrpSpPr>
            <p:nvPr/>
          </p:nvGrpSpPr>
          <p:grpSpPr bwMode="auto">
            <a:xfrm>
              <a:off x="5223493" y="2984436"/>
              <a:ext cx="1981200" cy="922338"/>
              <a:chOff x="432" y="2544"/>
              <a:chExt cx="2256" cy="960"/>
            </a:xfrm>
          </p:grpSpPr>
          <p:grpSp>
            <p:nvGrpSpPr>
              <p:cNvPr id="70" name="Group 41"/>
              <p:cNvGrpSpPr>
                <a:grpSpLocks/>
              </p:cNvGrpSpPr>
              <p:nvPr/>
            </p:nvGrpSpPr>
            <p:grpSpPr bwMode="auto">
              <a:xfrm>
                <a:off x="432" y="3456"/>
                <a:ext cx="192" cy="48"/>
                <a:chOff x="432" y="3312"/>
                <a:chExt cx="192" cy="192"/>
              </a:xfrm>
            </p:grpSpPr>
            <p:sp>
              <p:nvSpPr>
                <p:cNvPr id="81" name="Arc 42"/>
                <p:cNvSpPr>
                  <a:spLocks/>
                </p:cNvSpPr>
                <p:nvPr/>
              </p:nvSpPr>
              <p:spPr bwMode="auto">
                <a:xfrm flipV="1">
                  <a:off x="432" y="3408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84" name="Arc 43"/>
                <p:cNvSpPr>
                  <a:spLocks/>
                </p:cNvSpPr>
                <p:nvPr/>
              </p:nvSpPr>
              <p:spPr bwMode="auto">
                <a:xfrm flipH="1">
                  <a:off x="528" y="3312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71" name="Line 44"/>
              <p:cNvSpPr>
                <a:spLocks noChangeShapeType="1"/>
              </p:cNvSpPr>
              <p:nvPr/>
            </p:nvSpPr>
            <p:spPr bwMode="auto">
              <a:xfrm>
                <a:off x="624" y="345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72" name="Line 45"/>
              <p:cNvSpPr>
                <a:spLocks noChangeShapeType="1"/>
              </p:cNvSpPr>
              <p:nvPr/>
            </p:nvSpPr>
            <p:spPr bwMode="auto">
              <a:xfrm>
                <a:off x="1440" y="3072"/>
                <a:ext cx="528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grpSp>
            <p:nvGrpSpPr>
              <p:cNvPr id="73" name="Group 46"/>
              <p:cNvGrpSpPr>
                <a:grpSpLocks/>
              </p:cNvGrpSpPr>
              <p:nvPr/>
            </p:nvGrpSpPr>
            <p:grpSpPr bwMode="auto">
              <a:xfrm>
                <a:off x="720" y="3072"/>
                <a:ext cx="768" cy="384"/>
                <a:chOff x="1296" y="3528"/>
                <a:chExt cx="732" cy="264"/>
              </a:xfrm>
            </p:grpSpPr>
            <p:sp>
              <p:nvSpPr>
                <p:cNvPr id="77" name="Arc 47"/>
                <p:cNvSpPr>
                  <a:spLocks/>
                </p:cNvSpPr>
                <p:nvPr/>
              </p:nvSpPr>
              <p:spPr bwMode="auto">
                <a:xfrm flipV="1">
                  <a:off x="1296" y="3600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78" name="Arc 48"/>
                <p:cNvSpPr>
                  <a:spLocks/>
                </p:cNvSpPr>
                <p:nvPr/>
              </p:nvSpPr>
              <p:spPr bwMode="auto">
                <a:xfrm rot="10800000" flipV="1">
                  <a:off x="1666" y="3528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74" name="Line 49"/>
              <p:cNvSpPr>
                <a:spLocks noChangeShapeType="1"/>
              </p:cNvSpPr>
              <p:nvPr/>
            </p:nvSpPr>
            <p:spPr bwMode="auto">
              <a:xfrm flipV="1">
                <a:off x="1968" y="2544"/>
                <a:ext cx="288" cy="528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75" name="Line 50"/>
              <p:cNvSpPr>
                <a:spLocks noChangeShapeType="1"/>
              </p:cNvSpPr>
              <p:nvPr/>
            </p:nvSpPr>
            <p:spPr bwMode="auto">
              <a:xfrm>
                <a:off x="2256" y="254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76" name="Line 51"/>
              <p:cNvSpPr>
                <a:spLocks noChangeShapeType="1"/>
              </p:cNvSpPr>
              <p:nvPr/>
            </p:nvSpPr>
            <p:spPr bwMode="auto">
              <a:xfrm>
                <a:off x="2352" y="2544"/>
                <a:ext cx="336" cy="96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</p:grpSp>
        <p:grpSp>
          <p:nvGrpSpPr>
            <p:cNvPr id="96" name="Group 52"/>
            <p:cNvGrpSpPr>
              <a:grpSpLocks/>
            </p:cNvGrpSpPr>
            <p:nvPr/>
          </p:nvGrpSpPr>
          <p:grpSpPr bwMode="auto">
            <a:xfrm>
              <a:off x="3242293" y="2983265"/>
              <a:ext cx="1981200" cy="922338"/>
              <a:chOff x="2688" y="2544"/>
              <a:chExt cx="2256" cy="960"/>
            </a:xfrm>
          </p:grpSpPr>
          <p:grpSp>
            <p:nvGrpSpPr>
              <p:cNvPr id="97" name="Group 53"/>
              <p:cNvGrpSpPr>
                <a:grpSpLocks/>
              </p:cNvGrpSpPr>
              <p:nvPr/>
            </p:nvGrpSpPr>
            <p:grpSpPr bwMode="auto">
              <a:xfrm>
                <a:off x="2688" y="3456"/>
                <a:ext cx="192" cy="48"/>
                <a:chOff x="432" y="3312"/>
                <a:chExt cx="192" cy="192"/>
              </a:xfrm>
            </p:grpSpPr>
            <p:sp>
              <p:nvSpPr>
                <p:cNvPr id="106" name="Arc 54"/>
                <p:cNvSpPr>
                  <a:spLocks/>
                </p:cNvSpPr>
                <p:nvPr/>
              </p:nvSpPr>
              <p:spPr bwMode="auto">
                <a:xfrm flipV="1">
                  <a:off x="432" y="3408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07" name="Arc 55"/>
                <p:cNvSpPr>
                  <a:spLocks/>
                </p:cNvSpPr>
                <p:nvPr/>
              </p:nvSpPr>
              <p:spPr bwMode="auto">
                <a:xfrm flipH="1">
                  <a:off x="528" y="3312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98" name="Line 56"/>
              <p:cNvSpPr>
                <a:spLocks noChangeShapeType="1"/>
              </p:cNvSpPr>
              <p:nvPr/>
            </p:nvSpPr>
            <p:spPr bwMode="auto">
              <a:xfrm>
                <a:off x="2880" y="345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99" name="Line 57"/>
              <p:cNvSpPr>
                <a:spLocks noChangeShapeType="1"/>
              </p:cNvSpPr>
              <p:nvPr/>
            </p:nvSpPr>
            <p:spPr bwMode="auto">
              <a:xfrm>
                <a:off x="3696" y="3192"/>
                <a:ext cx="528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grpSp>
            <p:nvGrpSpPr>
              <p:cNvPr id="100" name="Group 58"/>
              <p:cNvGrpSpPr>
                <a:grpSpLocks/>
              </p:cNvGrpSpPr>
              <p:nvPr/>
            </p:nvGrpSpPr>
            <p:grpSpPr bwMode="auto">
              <a:xfrm>
                <a:off x="2976" y="3192"/>
                <a:ext cx="732" cy="264"/>
                <a:chOff x="1296" y="3528"/>
                <a:chExt cx="732" cy="264"/>
              </a:xfrm>
            </p:grpSpPr>
            <p:sp>
              <p:nvSpPr>
                <p:cNvPr id="104" name="Arc 59"/>
                <p:cNvSpPr>
                  <a:spLocks/>
                </p:cNvSpPr>
                <p:nvPr/>
              </p:nvSpPr>
              <p:spPr bwMode="auto">
                <a:xfrm flipV="1">
                  <a:off x="1296" y="3600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05" name="Arc 60"/>
                <p:cNvSpPr>
                  <a:spLocks/>
                </p:cNvSpPr>
                <p:nvPr/>
              </p:nvSpPr>
              <p:spPr bwMode="auto">
                <a:xfrm rot="10800000" flipV="1">
                  <a:off x="1666" y="3528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101" name="Line 61"/>
              <p:cNvSpPr>
                <a:spLocks noChangeShapeType="1"/>
              </p:cNvSpPr>
              <p:nvPr/>
            </p:nvSpPr>
            <p:spPr bwMode="auto">
              <a:xfrm flipV="1">
                <a:off x="4224" y="2544"/>
                <a:ext cx="288" cy="648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02" name="Line 62"/>
              <p:cNvSpPr>
                <a:spLocks noChangeShapeType="1"/>
              </p:cNvSpPr>
              <p:nvPr/>
            </p:nvSpPr>
            <p:spPr bwMode="auto">
              <a:xfrm>
                <a:off x="4512" y="254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03" name="Line 63"/>
              <p:cNvSpPr>
                <a:spLocks noChangeShapeType="1"/>
              </p:cNvSpPr>
              <p:nvPr/>
            </p:nvSpPr>
            <p:spPr bwMode="auto">
              <a:xfrm>
                <a:off x="4608" y="2544"/>
                <a:ext cx="336" cy="96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</p:grpSp>
        <p:grpSp>
          <p:nvGrpSpPr>
            <p:cNvPr id="108" name="Group 76"/>
            <p:cNvGrpSpPr>
              <a:grpSpLocks/>
            </p:cNvGrpSpPr>
            <p:nvPr/>
          </p:nvGrpSpPr>
          <p:grpSpPr bwMode="auto">
            <a:xfrm>
              <a:off x="1261093" y="2983265"/>
              <a:ext cx="1981200" cy="922338"/>
              <a:chOff x="1728" y="2640"/>
              <a:chExt cx="1248" cy="581"/>
            </a:xfrm>
          </p:grpSpPr>
          <p:grpSp>
            <p:nvGrpSpPr>
              <p:cNvPr id="109" name="Group 65"/>
              <p:cNvGrpSpPr>
                <a:grpSpLocks/>
              </p:cNvGrpSpPr>
              <p:nvPr/>
            </p:nvGrpSpPr>
            <p:grpSpPr bwMode="auto">
              <a:xfrm>
                <a:off x="1728" y="3192"/>
                <a:ext cx="106" cy="29"/>
                <a:chOff x="432" y="3312"/>
                <a:chExt cx="192" cy="192"/>
              </a:xfrm>
            </p:grpSpPr>
            <p:sp>
              <p:nvSpPr>
                <p:cNvPr id="118" name="Arc 66"/>
                <p:cNvSpPr>
                  <a:spLocks/>
                </p:cNvSpPr>
                <p:nvPr/>
              </p:nvSpPr>
              <p:spPr bwMode="auto">
                <a:xfrm flipV="1">
                  <a:off x="432" y="3408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19" name="Arc 67"/>
                <p:cNvSpPr>
                  <a:spLocks/>
                </p:cNvSpPr>
                <p:nvPr/>
              </p:nvSpPr>
              <p:spPr bwMode="auto">
                <a:xfrm flipH="1">
                  <a:off x="528" y="3312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110" name="Line 68"/>
              <p:cNvSpPr>
                <a:spLocks noChangeShapeType="1"/>
              </p:cNvSpPr>
              <p:nvPr/>
            </p:nvSpPr>
            <p:spPr bwMode="auto">
              <a:xfrm>
                <a:off x="1834" y="3192"/>
                <a:ext cx="53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11" name="Line 69"/>
              <p:cNvSpPr>
                <a:spLocks noChangeShapeType="1"/>
              </p:cNvSpPr>
              <p:nvPr/>
            </p:nvSpPr>
            <p:spPr bwMode="auto">
              <a:xfrm>
                <a:off x="2286" y="3072"/>
                <a:ext cx="258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grpSp>
            <p:nvGrpSpPr>
              <p:cNvPr id="112" name="Group 70"/>
              <p:cNvGrpSpPr>
                <a:grpSpLocks/>
              </p:cNvGrpSpPr>
              <p:nvPr/>
            </p:nvGrpSpPr>
            <p:grpSpPr bwMode="auto">
              <a:xfrm>
                <a:off x="1887" y="3072"/>
                <a:ext cx="417" cy="120"/>
                <a:chOff x="1296" y="3528"/>
                <a:chExt cx="732" cy="264"/>
              </a:xfrm>
            </p:grpSpPr>
            <p:sp>
              <p:nvSpPr>
                <p:cNvPr id="116" name="Arc 71"/>
                <p:cNvSpPr>
                  <a:spLocks/>
                </p:cNvSpPr>
                <p:nvPr/>
              </p:nvSpPr>
              <p:spPr bwMode="auto">
                <a:xfrm flipV="1">
                  <a:off x="1296" y="3600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17" name="Arc 72"/>
                <p:cNvSpPr>
                  <a:spLocks/>
                </p:cNvSpPr>
                <p:nvPr/>
              </p:nvSpPr>
              <p:spPr bwMode="auto">
                <a:xfrm rot="10800000" flipV="1">
                  <a:off x="1666" y="3528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113" name="Line 73"/>
              <p:cNvSpPr>
                <a:spLocks noChangeShapeType="1"/>
              </p:cNvSpPr>
              <p:nvPr/>
            </p:nvSpPr>
            <p:spPr bwMode="auto">
              <a:xfrm flipV="1">
                <a:off x="2544" y="2640"/>
                <a:ext cx="193" cy="432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14" name="Line 74"/>
              <p:cNvSpPr>
                <a:spLocks noChangeShapeType="1"/>
              </p:cNvSpPr>
              <p:nvPr/>
            </p:nvSpPr>
            <p:spPr bwMode="auto">
              <a:xfrm>
                <a:off x="2737" y="2640"/>
                <a:ext cx="53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15" name="Line 75"/>
              <p:cNvSpPr>
                <a:spLocks noChangeShapeType="1"/>
              </p:cNvSpPr>
              <p:nvPr/>
            </p:nvSpPr>
            <p:spPr bwMode="auto">
              <a:xfrm>
                <a:off x="2790" y="2640"/>
                <a:ext cx="186" cy="581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</p:grpSp>
      </p:grp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Treatment </a:t>
            </a:r>
            <a:r>
              <a:rPr lang="it-IT" dirty="0" err="1" smtClean="0"/>
              <a:t>execution</a:t>
            </a:r>
            <a:endParaRPr lang="en-GB" dirty="0"/>
          </a:p>
        </p:txBody>
      </p:sp>
      <p:sp>
        <p:nvSpPr>
          <p:cNvPr id="66700" name="Line 140"/>
          <p:cNvSpPr>
            <a:spLocks noChangeShapeType="1"/>
          </p:cNvSpPr>
          <p:nvPr/>
        </p:nvSpPr>
        <p:spPr bwMode="auto">
          <a:xfrm flipH="1">
            <a:off x="1190625" y="3671888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598" name="Line 38"/>
          <p:cNvSpPr>
            <a:spLocks noChangeShapeType="1"/>
          </p:cNvSpPr>
          <p:nvPr/>
        </p:nvSpPr>
        <p:spPr bwMode="auto">
          <a:xfrm flipH="1">
            <a:off x="1343025" y="2375725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70" name="Line 110"/>
          <p:cNvSpPr>
            <a:spLocks noChangeShapeType="1"/>
          </p:cNvSpPr>
          <p:nvPr/>
        </p:nvSpPr>
        <p:spPr bwMode="auto">
          <a:xfrm flipH="1" flipV="1">
            <a:off x="761019" y="2972593"/>
            <a:ext cx="467705" cy="9945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71" name="Line 111"/>
          <p:cNvSpPr>
            <a:spLocks noChangeShapeType="1"/>
          </p:cNvSpPr>
          <p:nvPr/>
        </p:nvSpPr>
        <p:spPr bwMode="auto">
          <a:xfrm flipH="1">
            <a:off x="676884" y="2972594"/>
            <a:ext cx="84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72" name="Line 112"/>
          <p:cNvSpPr>
            <a:spLocks noChangeShapeType="1"/>
          </p:cNvSpPr>
          <p:nvPr/>
        </p:nvSpPr>
        <p:spPr bwMode="auto">
          <a:xfrm flipH="1">
            <a:off x="381609" y="2972594"/>
            <a:ext cx="295275" cy="922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66" name="Line 106"/>
          <p:cNvSpPr>
            <a:spLocks noChangeShapeType="1"/>
          </p:cNvSpPr>
          <p:nvPr/>
        </p:nvSpPr>
        <p:spPr bwMode="auto">
          <a:xfrm flipH="1">
            <a:off x="1419225" y="3774495"/>
            <a:ext cx="11963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grpSp>
        <p:nvGrpSpPr>
          <p:cNvPr id="12" name="Group 107"/>
          <p:cNvGrpSpPr>
            <a:grpSpLocks/>
          </p:cNvGrpSpPr>
          <p:nvPr/>
        </p:nvGrpSpPr>
        <p:grpSpPr bwMode="auto">
          <a:xfrm flipH="1" flipV="1">
            <a:off x="2574317" y="3664958"/>
            <a:ext cx="1536700" cy="109538"/>
            <a:chOff x="1296" y="3528"/>
            <a:chExt cx="732" cy="264"/>
          </a:xfrm>
        </p:grpSpPr>
        <p:sp>
          <p:nvSpPr>
            <p:cNvPr id="66668" name="Arc 108"/>
            <p:cNvSpPr>
              <a:spLocks/>
            </p:cNvSpPr>
            <p:nvPr/>
          </p:nvSpPr>
          <p:spPr bwMode="auto">
            <a:xfrm flipV="1">
              <a:off x="1296" y="3600"/>
              <a:ext cx="362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352"/>
                <a:gd name="T1" fmla="*/ 0 h 21600"/>
                <a:gd name="T2" fmla="*/ 20352 w 20352"/>
                <a:gd name="T3" fmla="*/ 14363 h 21600"/>
                <a:gd name="T4" fmla="*/ 0 w 2035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52" h="21600" fill="none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</a:path>
                <a:path w="20352" h="21600" stroke="0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6669" name="Arc 109"/>
            <p:cNvSpPr>
              <a:spLocks/>
            </p:cNvSpPr>
            <p:nvPr/>
          </p:nvSpPr>
          <p:spPr bwMode="auto">
            <a:xfrm rot="10800000" flipV="1">
              <a:off x="1666" y="3528"/>
              <a:ext cx="362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352"/>
                <a:gd name="T1" fmla="*/ 0 h 21600"/>
                <a:gd name="T2" fmla="*/ 20352 w 20352"/>
                <a:gd name="T3" fmla="*/ 14363 h 21600"/>
                <a:gd name="T4" fmla="*/ 0 w 2035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52" h="21600" fill="none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</a:path>
                <a:path w="20352" h="21600" stroke="0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66678" name="Line 118"/>
          <p:cNvSpPr>
            <a:spLocks noChangeShapeType="1"/>
          </p:cNvSpPr>
          <p:nvPr/>
        </p:nvSpPr>
        <p:spPr bwMode="auto">
          <a:xfrm flipH="1" flipV="1">
            <a:off x="4133242" y="3660196"/>
            <a:ext cx="463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90" name="Line 130"/>
          <p:cNvSpPr>
            <a:spLocks noChangeShapeType="1"/>
          </p:cNvSpPr>
          <p:nvPr/>
        </p:nvSpPr>
        <p:spPr bwMode="auto">
          <a:xfrm flipH="1" flipV="1">
            <a:off x="6168417" y="3587171"/>
            <a:ext cx="409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grpSp>
        <p:nvGrpSpPr>
          <p:cNvPr id="13" name="Group 131"/>
          <p:cNvGrpSpPr>
            <a:grpSpLocks/>
          </p:cNvGrpSpPr>
          <p:nvPr/>
        </p:nvGrpSpPr>
        <p:grpSpPr bwMode="auto">
          <a:xfrm flipH="1" flipV="1">
            <a:off x="4592030" y="3580820"/>
            <a:ext cx="1576388" cy="74613"/>
            <a:chOff x="1296" y="3528"/>
            <a:chExt cx="732" cy="264"/>
          </a:xfrm>
        </p:grpSpPr>
        <p:sp>
          <p:nvSpPr>
            <p:cNvPr id="66692" name="Arc 132"/>
            <p:cNvSpPr>
              <a:spLocks/>
            </p:cNvSpPr>
            <p:nvPr/>
          </p:nvSpPr>
          <p:spPr bwMode="auto">
            <a:xfrm flipV="1">
              <a:off x="1296" y="3600"/>
              <a:ext cx="362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352"/>
                <a:gd name="T1" fmla="*/ 0 h 21600"/>
                <a:gd name="T2" fmla="*/ 20352 w 20352"/>
                <a:gd name="T3" fmla="*/ 14363 h 21600"/>
                <a:gd name="T4" fmla="*/ 0 w 2035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52" h="21600" fill="none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</a:path>
                <a:path w="20352" h="21600" stroke="0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6693" name="Arc 133"/>
            <p:cNvSpPr>
              <a:spLocks/>
            </p:cNvSpPr>
            <p:nvPr/>
          </p:nvSpPr>
          <p:spPr bwMode="auto">
            <a:xfrm rot="10800000" flipV="1">
              <a:off x="1666" y="3528"/>
              <a:ext cx="362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352"/>
                <a:gd name="T1" fmla="*/ 0 h 21600"/>
                <a:gd name="T2" fmla="*/ 20352 w 20352"/>
                <a:gd name="T3" fmla="*/ 14363 h 21600"/>
                <a:gd name="T4" fmla="*/ 0 w 2035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52" h="21600" fill="none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</a:path>
                <a:path w="20352" h="21600" stroke="0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66702" name="Line 142"/>
          <p:cNvSpPr>
            <a:spLocks noChangeShapeType="1"/>
          </p:cNvSpPr>
          <p:nvPr/>
        </p:nvSpPr>
        <p:spPr bwMode="auto">
          <a:xfrm>
            <a:off x="7743825" y="3601169"/>
            <a:ext cx="152400" cy="3659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04" name="Line 144"/>
          <p:cNvSpPr>
            <a:spLocks noChangeShapeType="1"/>
          </p:cNvSpPr>
          <p:nvPr/>
        </p:nvSpPr>
        <p:spPr bwMode="auto">
          <a:xfrm flipV="1">
            <a:off x="7896225" y="3052763"/>
            <a:ext cx="304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05" name="Line 145"/>
          <p:cNvSpPr>
            <a:spLocks noChangeShapeType="1"/>
          </p:cNvSpPr>
          <p:nvPr/>
        </p:nvSpPr>
        <p:spPr bwMode="auto">
          <a:xfrm>
            <a:off x="8201025" y="3052763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07" name="Line 147"/>
          <p:cNvSpPr>
            <a:spLocks noChangeShapeType="1"/>
          </p:cNvSpPr>
          <p:nvPr/>
        </p:nvSpPr>
        <p:spPr bwMode="auto">
          <a:xfrm>
            <a:off x="1343025" y="3433763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11" name="Line 151"/>
          <p:cNvSpPr>
            <a:spLocks noChangeShapeType="1"/>
          </p:cNvSpPr>
          <p:nvPr/>
        </p:nvSpPr>
        <p:spPr bwMode="auto">
          <a:xfrm flipH="1">
            <a:off x="1009651" y="4729162"/>
            <a:ext cx="627697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grpSp>
        <p:nvGrpSpPr>
          <p:cNvPr id="14" name="Group 89"/>
          <p:cNvGrpSpPr/>
          <p:nvPr/>
        </p:nvGrpSpPr>
        <p:grpSpPr>
          <a:xfrm flipV="1">
            <a:off x="400050" y="4271963"/>
            <a:ext cx="609601" cy="922338"/>
            <a:chOff x="1314450" y="4487863"/>
            <a:chExt cx="609601" cy="922338"/>
          </a:xfrm>
        </p:grpSpPr>
        <p:sp>
          <p:nvSpPr>
            <p:cNvPr id="66715" name="Line 155"/>
            <p:cNvSpPr>
              <a:spLocks noChangeShapeType="1"/>
            </p:cNvSpPr>
            <p:nvPr/>
          </p:nvSpPr>
          <p:spPr bwMode="auto">
            <a:xfrm flipH="1" flipV="1">
              <a:off x="1693863" y="4487863"/>
              <a:ext cx="230188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716" name="Line 156"/>
            <p:cNvSpPr>
              <a:spLocks noChangeShapeType="1"/>
            </p:cNvSpPr>
            <p:nvPr/>
          </p:nvSpPr>
          <p:spPr bwMode="auto">
            <a:xfrm flipH="1">
              <a:off x="1609725" y="4487863"/>
              <a:ext cx="841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717" name="Line 157"/>
            <p:cNvSpPr>
              <a:spLocks noChangeShapeType="1"/>
            </p:cNvSpPr>
            <p:nvPr/>
          </p:nvSpPr>
          <p:spPr bwMode="auto">
            <a:xfrm flipH="1">
              <a:off x="1314450" y="4487863"/>
              <a:ext cx="295275" cy="922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</p:grpSp>
      <p:sp>
        <p:nvSpPr>
          <p:cNvPr id="66724" name="Line 164"/>
          <p:cNvSpPr>
            <a:spLocks noChangeShapeType="1"/>
          </p:cNvSpPr>
          <p:nvPr/>
        </p:nvSpPr>
        <p:spPr bwMode="auto">
          <a:xfrm flipV="1">
            <a:off x="313425" y="5195887"/>
            <a:ext cx="846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25" name="Text Box 165"/>
          <p:cNvSpPr txBox="1">
            <a:spLocks noChangeArrowheads="1"/>
          </p:cNvSpPr>
          <p:nvPr/>
        </p:nvSpPr>
        <p:spPr bwMode="auto">
          <a:xfrm>
            <a:off x="5771542" y="157797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err="1"/>
              <a:t>Sync</a:t>
            </a:r>
            <a:endParaRPr lang="en-GB" dirty="0"/>
          </a:p>
        </p:txBody>
      </p:sp>
      <p:sp>
        <p:nvSpPr>
          <p:cNvPr id="66726" name="Text Box 166"/>
          <p:cNvSpPr txBox="1">
            <a:spLocks noChangeArrowheads="1"/>
          </p:cNvSpPr>
          <p:nvPr/>
        </p:nvSpPr>
        <p:spPr bwMode="auto">
          <a:xfrm>
            <a:off x="5143500" y="2984500"/>
            <a:ext cx="2377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/>
              <a:t>Extraction </a:t>
            </a:r>
            <a:r>
              <a:rPr lang="it-IT" dirty="0" smtClean="0"/>
              <a:t>magnets</a:t>
            </a:r>
            <a:endParaRPr lang="en-GB" dirty="0"/>
          </a:p>
        </p:txBody>
      </p:sp>
      <p:sp>
        <p:nvSpPr>
          <p:cNvPr id="66727" name="Text Box 167"/>
          <p:cNvSpPr txBox="1">
            <a:spLocks noChangeArrowheads="1"/>
          </p:cNvSpPr>
          <p:nvPr/>
        </p:nvSpPr>
        <p:spPr bwMode="auto">
          <a:xfrm>
            <a:off x="5143500" y="4279900"/>
            <a:ext cx="21932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/>
              <a:t>Injection </a:t>
            </a:r>
            <a:r>
              <a:rPr lang="it-IT" dirty="0" smtClean="0"/>
              <a:t>magnets</a:t>
            </a:r>
            <a:endParaRPr lang="en-GB" dirty="0"/>
          </a:p>
        </p:txBody>
      </p:sp>
      <p:sp>
        <p:nvSpPr>
          <p:cNvPr id="66728" name="Line 168"/>
          <p:cNvSpPr>
            <a:spLocks noChangeShapeType="1"/>
          </p:cNvSpPr>
          <p:nvPr/>
        </p:nvSpPr>
        <p:spPr bwMode="auto">
          <a:xfrm>
            <a:off x="7820025" y="4937125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29" name="Line 169"/>
          <p:cNvSpPr>
            <a:spLocks noChangeShapeType="1"/>
          </p:cNvSpPr>
          <p:nvPr/>
        </p:nvSpPr>
        <p:spPr bwMode="auto">
          <a:xfrm flipV="1">
            <a:off x="7896225" y="4251325"/>
            <a:ext cx="304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30" name="Line 170"/>
          <p:cNvSpPr>
            <a:spLocks noChangeShapeType="1"/>
          </p:cNvSpPr>
          <p:nvPr/>
        </p:nvSpPr>
        <p:spPr bwMode="auto">
          <a:xfrm>
            <a:off x="8201025" y="4251325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cxnSp>
        <p:nvCxnSpPr>
          <p:cNvPr id="79" name="Straight Connector 78"/>
          <p:cNvCxnSpPr/>
          <p:nvPr/>
        </p:nvCxnSpPr>
        <p:spPr>
          <a:xfrm>
            <a:off x="4086225" y="1917700"/>
            <a:ext cx="4572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 Box 148"/>
          <p:cNvSpPr txBox="1">
            <a:spLocks noChangeArrowheads="1"/>
          </p:cNvSpPr>
          <p:nvPr/>
        </p:nvSpPr>
        <p:spPr bwMode="auto">
          <a:xfrm>
            <a:off x="4091057" y="1536700"/>
            <a:ext cx="452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smtClean="0"/>
              <a:t>1 </a:t>
            </a:r>
            <a:r>
              <a:rPr lang="it-IT" dirty="0"/>
              <a:t>s</a:t>
            </a:r>
            <a:endParaRPr lang="en-GB" dirty="0"/>
          </a:p>
        </p:txBody>
      </p:sp>
      <p:cxnSp>
        <p:nvCxnSpPr>
          <p:cNvPr id="82" name="Straight Connector 81"/>
          <p:cNvCxnSpPr/>
          <p:nvPr/>
        </p:nvCxnSpPr>
        <p:spPr>
          <a:xfrm rot="5400000">
            <a:off x="4010025" y="21463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4391025" y="21463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endCxn id="66666" idx="1"/>
          </p:cNvCxnSpPr>
          <p:nvPr/>
        </p:nvCxnSpPr>
        <p:spPr bwMode="auto">
          <a:xfrm rot="5400000" flipH="1" flipV="1">
            <a:off x="1284790" y="3832730"/>
            <a:ext cx="19267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1" name="Line 164"/>
          <p:cNvSpPr>
            <a:spLocks noChangeShapeType="1"/>
          </p:cNvSpPr>
          <p:nvPr/>
        </p:nvSpPr>
        <p:spPr bwMode="auto">
          <a:xfrm flipV="1">
            <a:off x="313425" y="3976690"/>
            <a:ext cx="846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92" name="Line 164"/>
          <p:cNvSpPr>
            <a:spLocks noChangeShapeType="1"/>
          </p:cNvSpPr>
          <p:nvPr/>
        </p:nvSpPr>
        <p:spPr bwMode="auto">
          <a:xfrm flipV="1">
            <a:off x="313425" y="2687639"/>
            <a:ext cx="846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85" name="Rectangle 84"/>
          <p:cNvSpPr/>
          <p:nvPr/>
        </p:nvSpPr>
        <p:spPr>
          <a:xfrm>
            <a:off x="2133600" y="5727700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Rectangle 86"/>
          <p:cNvSpPr/>
          <p:nvPr/>
        </p:nvSpPr>
        <p:spPr>
          <a:xfrm>
            <a:off x="4165600" y="5727700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Rectangle 87"/>
          <p:cNvSpPr/>
          <p:nvPr/>
        </p:nvSpPr>
        <p:spPr>
          <a:xfrm>
            <a:off x="6184900" y="5727700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9" name="Text Box 166"/>
          <p:cNvSpPr txBox="1">
            <a:spLocks noChangeArrowheads="1"/>
          </p:cNvSpPr>
          <p:nvPr/>
        </p:nvSpPr>
        <p:spPr bwMode="auto">
          <a:xfrm>
            <a:off x="5143500" y="5308600"/>
            <a:ext cx="1644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err="1" smtClean="0"/>
              <a:t>Extracted</a:t>
            </a:r>
            <a:r>
              <a:rPr lang="it-IT" dirty="0" smtClean="0"/>
              <a:t> </a:t>
            </a:r>
            <a:r>
              <a:rPr lang="it-IT" dirty="0" err="1" smtClean="0"/>
              <a:t>beam</a:t>
            </a:r>
            <a:endParaRPr lang="en-GB" dirty="0"/>
          </a:p>
        </p:txBody>
      </p:sp>
      <p:sp>
        <p:nvSpPr>
          <p:cNvPr id="90" name="Line 164"/>
          <p:cNvSpPr>
            <a:spLocks noChangeShapeType="1"/>
          </p:cNvSpPr>
          <p:nvPr/>
        </p:nvSpPr>
        <p:spPr bwMode="auto">
          <a:xfrm flipV="1">
            <a:off x="313425" y="6110287"/>
            <a:ext cx="846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04676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210629" y="2190749"/>
            <a:ext cx="1649734" cy="496890"/>
            <a:chOff x="5210629" y="2190749"/>
            <a:chExt cx="1649734" cy="496890"/>
          </a:xfrm>
        </p:grpSpPr>
        <p:grpSp>
          <p:nvGrpSpPr>
            <p:cNvPr id="70" name="Group 41"/>
            <p:cNvGrpSpPr>
              <a:grpSpLocks/>
            </p:cNvGrpSpPr>
            <p:nvPr/>
          </p:nvGrpSpPr>
          <p:grpSpPr bwMode="auto">
            <a:xfrm>
              <a:off x="5210629" y="2630132"/>
              <a:ext cx="168613" cy="46117"/>
              <a:chOff x="432" y="3312"/>
              <a:chExt cx="192" cy="192"/>
            </a:xfrm>
          </p:grpSpPr>
          <p:sp>
            <p:nvSpPr>
              <p:cNvPr id="81" name="Arc 42"/>
              <p:cNvSpPr>
                <a:spLocks/>
              </p:cNvSpPr>
              <p:nvPr/>
            </p:nvSpPr>
            <p:spPr bwMode="auto">
              <a:xfrm flipV="1">
                <a:off x="432" y="3408"/>
                <a:ext cx="96" cy="9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4" name="Arc 43"/>
              <p:cNvSpPr>
                <a:spLocks/>
              </p:cNvSpPr>
              <p:nvPr/>
            </p:nvSpPr>
            <p:spPr bwMode="auto">
              <a:xfrm flipH="1">
                <a:off x="528" y="3312"/>
                <a:ext cx="96" cy="9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71" name="Line 44"/>
            <p:cNvSpPr>
              <a:spLocks noChangeShapeType="1"/>
            </p:cNvSpPr>
            <p:nvPr/>
          </p:nvSpPr>
          <p:spPr bwMode="auto">
            <a:xfrm>
              <a:off x="5379242" y="2630132"/>
              <a:ext cx="84306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72" name="Line 45"/>
            <p:cNvSpPr>
              <a:spLocks noChangeShapeType="1"/>
            </p:cNvSpPr>
            <p:nvPr/>
          </p:nvSpPr>
          <p:spPr bwMode="auto">
            <a:xfrm>
              <a:off x="6095846" y="2261197"/>
              <a:ext cx="463685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grpSp>
          <p:nvGrpSpPr>
            <p:cNvPr id="73" name="Group 46"/>
            <p:cNvGrpSpPr>
              <a:grpSpLocks/>
            </p:cNvGrpSpPr>
            <p:nvPr/>
          </p:nvGrpSpPr>
          <p:grpSpPr bwMode="auto">
            <a:xfrm>
              <a:off x="5463548" y="2261197"/>
              <a:ext cx="674451" cy="368935"/>
              <a:chOff x="1296" y="3528"/>
              <a:chExt cx="732" cy="264"/>
            </a:xfrm>
          </p:grpSpPr>
          <p:sp>
            <p:nvSpPr>
              <p:cNvPr id="77" name="Arc 47"/>
              <p:cNvSpPr>
                <a:spLocks/>
              </p:cNvSpPr>
              <p:nvPr/>
            </p:nvSpPr>
            <p:spPr bwMode="auto">
              <a:xfrm flipV="1">
                <a:off x="1296" y="3600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8" name="Arc 48"/>
              <p:cNvSpPr>
                <a:spLocks/>
              </p:cNvSpPr>
              <p:nvPr/>
            </p:nvSpPr>
            <p:spPr bwMode="auto">
              <a:xfrm rot="10800000" flipV="1">
                <a:off x="1666" y="3528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74" name="Line 49"/>
            <p:cNvSpPr>
              <a:spLocks noChangeShapeType="1"/>
            </p:cNvSpPr>
            <p:nvPr/>
          </p:nvSpPr>
          <p:spPr bwMode="auto">
            <a:xfrm flipV="1">
              <a:off x="6559531" y="2190749"/>
              <a:ext cx="43675" cy="70447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75" name="Line 50"/>
            <p:cNvSpPr>
              <a:spLocks noChangeShapeType="1"/>
            </p:cNvSpPr>
            <p:nvPr/>
          </p:nvSpPr>
          <p:spPr bwMode="auto">
            <a:xfrm>
              <a:off x="6599947" y="2190749"/>
              <a:ext cx="84306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76" name="Line 51"/>
            <p:cNvSpPr>
              <a:spLocks noChangeShapeType="1"/>
            </p:cNvSpPr>
            <p:nvPr/>
          </p:nvSpPr>
          <p:spPr bwMode="auto">
            <a:xfrm>
              <a:off x="6684252" y="2190749"/>
              <a:ext cx="176111" cy="49689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229429" y="2296458"/>
            <a:ext cx="1609067" cy="378620"/>
            <a:chOff x="3229429" y="2296458"/>
            <a:chExt cx="1609067" cy="378620"/>
          </a:xfrm>
        </p:grpSpPr>
        <p:grpSp>
          <p:nvGrpSpPr>
            <p:cNvPr id="97" name="Group 53"/>
            <p:cNvGrpSpPr>
              <a:grpSpLocks/>
            </p:cNvGrpSpPr>
            <p:nvPr/>
          </p:nvGrpSpPr>
          <p:grpSpPr bwMode="auto">
            <a:xfrm>
              <a:off x="3229429" y="2628961"/>
              <a:ext cx="168613" cy="46117"/>
              <a:chOff x="432" y="3312"/>
              <a:chExt cx="192" cy="192"/>
            </a:xfrm>
          </p:grpSpPr>
          <p:sp>
            <p:nvSpPr>
              <p:cNvPr id="106" name="Arc 54"/>
              <p:cNvSpPr>
                <a:spLocks/>
              </p:cNvSpPr>
              <p:nvPr/>
            </p:nvSpPr>
            <p:spPr bwMode="auto">
              <a:xfrm flipV="1">
                <a:off x="432" y="3408"/>
                <a:ext cx="96" cy="9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" name="Arc 55"/>
              <p:cNvSpPr>
                <a:spLocks/>
              </p:cNvSpPr>
              <p:nvPr/>
            </p:nvSpPr>
            <p:spPr bwMode="auto">
              <a:xfrm flipH="1">
                <a:off x="528" y="3312"/>
                <a:ext cx="96" cy="9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98" name="Line 56"/>
            <p:cNvSpPr>
              <a:spLocks noChangeShapeType="1"/>
            </p:cNvSpPr>
            <p:nvPr/>
          </p:nvSpPr>
          <p:spPr bwMode="auto">
            <a:xfrm>
              <a:off x="3398042" y="2628961"/>
              <a:ext cx="84306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99" name="Line 57"/>
            <p:cNvSpPr>
              <a:spLocks noChangeShapeType="1"/>
            </p:cNvSpPr>
            <p:nvPr/>
          </p:nvSpPr>
          <p:spPr bwMode="auto">
            <a:xfrm>
              <a:off x="4114646" y="2375318"/>
              <a:ext cx="463685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grpSp>
          <p:nvGrpSpPr>
            <p:cNvPr id="100" name="Group 58"/>
            <p:cNvGrpSpPr>
              <a:grpSpLocks/>
            </p:cNvGrpSpPr>
            <p:nvPr/>
          </p:nvGrpSpPr>
          <p:grpSpPr bwMode="auto">
            <a:xfrm>
              <a:off x="3482348" y="2375318"/>
              <a:ext cx="642836" cy="253643"/>
              <a:chOff x="1296" y="3528"/>
              <a:chExt cx="732" cy="264"/>
            </a:xfrm>
          </p:grpSpPr>
          <p:sp>
            <p:nvSpPr>
              <p:cNvPr id="104" name="Arc 59"/>
              <p:cNvSpPr>
                <a:spLocks/>
              </p:cNvSpPr>
              <p:nvPr/>
            </p:nvSpPr>
            <p:spPr bwMode="auto">
              <a:xfrm flipV="1">
                <a:off x="1296" y="3600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5" name="Arc 60"/>
              <p:cNvSpPr>
                <a:spLocks/>
              </p:cNvSpPr>
              <p:nvPr/>
            </p:nvSpPr>
            <p:spPr bwMode="auto">
              <a:xfrm rot="10800000" flipV="1">
                <a:off x="1666" y="3528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01" name="Line 61"/>
            <p:cNvSpPr>
              <a:spLocks noChangeShapeType="1"/>
            </p:cNvSpPr>
            <p:nvPr/>
          </p:nvSpPr>
          <p:spPr bwMode="auto">
            <a:xfrm flipV="1">
              <a:off x="4578332" y="2298700"/>
              <a:ext cx="41294" cy="76618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02" name="Line 62"/>
            <p:cNvSpPr>
              <a:spLocks noChangeShapeType="1"/>
            </p:cNvSpPr>
            <p:nvPr/>
          </p:nvSpPr>
          <p:spPr bwMode="auto">
            <a:xfrm>
              <a:off x="4622800" y="2296459"/>
              <a:ext cx="84306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03" name="Line 63"/>
            <p:cNvSpPr>
              <a:spLocks noChangeShapeType="1"/>
            </p:cNvSpPr>
            <p:nvPr/>
          </p:nvSpPr>
          <p:spPr bwMode="auto">
            <a:xfrm>
              <a:off x="4707105" y="2296458"/>
              <a:ext cx="131391" cy="378619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248229" y="2375318"/>
            <a:ext cx="1515000" cy="300932"/>
            <a:chOff x="1248229" y="2375318"/>
            <a:chExt cx="1515000" cy="300932"/>
          </a:xfrm>
        </p:grpSpPr>
        <p:grpSp>
          <p:nvGrpSpPr>
            <p:cNvPr id="109" name="Group 65"/>
            <p:cNvGrpSpPr>
              <a:grpSpLocks/>
            </p:cNvGrpSpPr>
            <p:nvPr/>
          </p:nvGrpSpPr>
          <p:grpSpPr bwMode="auto">
            <a:xfrm>
              <a:off x="1248229" y="2629040"/>
              <a:ext cx="168275" cy="46038"/>
              <a:chOff x="432" y="3312"/>
              <a:chExt cx="192" cy="192"/>
            </a:xfrm>
          </p:grpSpPr>
          <p:sp>
            <p:nvSpPr>
              <p:cNvPr id="118" name="Arc 66"/>
              <p:cNvSpPr>
                <a:spLocks/>
              </p:cNvSpPr>
              <p:nvPr/>
            </p:nvSpPr>
            <p:spPr bwMode="auto">
              <a:xfrm flipV="1">
                <a:off x="432" y="3408"/>
                <a:ext cx="96" cy="9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9" name="Arc 67"/>
              <p:cNvSpPr>
                <a:spLocks/>
              </p:cNvSpPr>
              <p:nvPr/>
            </p:nvSpPr>
            <p:spPr bwMode="auto">
              <a:xfrm flipH="1">
                <a:off x="528" y="3312"/>
                <a:ext cx="96" cy="9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10" name="Line 68"/>
            <p:cNvSpPr>
              <a:spLocks noChangeShapeType="1"/>
            </p:cNvSpPr>
            <p:nvPr/>
          </p:nvSpPr>
          <p:spPr bwMode="auto">
            <a:xfrm>
              <a:off x="1416504" y="2629040"/>
              <a:ext cx="84138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11" name="Line 69"/>
            <p:cNvSpPr>
              <a:spLocks noChangeShapeType="1"/>
            </p:cNvSpPr>
            <p:nvPr/>
          </p:nvSpPr>
          <p:spPr bwMode="auto">
            <a:xfrm>
              <a:off x="2134054" y="2438540"/>
              <a:ext cx="409575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grpSp>
          <p:nvGrpSpPr>
            <p:cNvPr id="112" name="Group 70"/>
            <p:cNvGrpSpPr>
              <a:grpSpLocks/>
            </p:cNvGrpSpPr>
            <p:nvPr/>
          </p:nvGrpSpPr>
          <p:grpSpPr bwMode="auto">
            <a:xfrm>
              <a:off x="1500642" y="2438540"/>
              <a:ext cx="661988" cy="190500"/>
              <a:chOff x="1296" y="3528"/>
              <a:chExt cx="732" cy="264"/>
            </a:xfrm>
          </p:grpSpPr>
          <p:sp>
            <p:nvSpPr>
              <p:cNvPr id="116" name="Arc 71"/>
              <p:cNvSpPr>
                <a:spLocks/>
              </p:cNvSpPr>
              <p:nvPr/>
            </p:nvSpPr>
            <p:spPr bwMode="auto">
              <a:xfrm flipV="1">
                <a:off x="1296" y="3600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7" name="Arc 72"/>
              <p:cNvSpPr>
                <a:spLocks/>
              </p:cNvSpPr>
              <p:nvPr/>
            </p:nvSpPr>
            <p:spPr bwMode="auto">
              <a:xfrm rot="10800000" flipV="1">
                <a:off x="1666" y="3528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13" name="Line 73"/>
            <p:cNvSpPr>
              <a:spLocks noChangeShapeType="1"/>
            </p:cNvSpPr>
            <p:nvPr/>
          </p:nvSpPr>
          <p:spPr bwMode="auto">
            <a:xfrm flipV="1">
              <a:off x="2543629" y="2375318"/>
              <a:ext cx="30687" cy="63222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14" name="Line 74"/>
            <p:cNvSpPr>
              <a:spLocks noChangeShapeType="1"/>
            </p:cNvSpPr>
            <p:nvPr/>
          </p:nvSpPr>
          <p:spPr bwMode="auto">
            <a:xfrm>
              <a:off x="2573523" y="2375725"/>
              <a:ext cx="84138" cy="0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15" name="Line 75"/>
            <p:cNvSpPr>
              <a:spLocks noChangeShapeType="1"/>
            </p:cNvSpPr>
            <p:nvPr/>
          </p:nvSpPr>
          <p:spPr bwMode="auto">
            <a:xfrm>
              <a:off x="2657661" y="2375724"/>
              <a:ext cx="105568" cy="300526"/>
            </a:xfrm>
            <a:prstGeom prst="line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</p:grp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Dipole</a:t>
            </a:r>
            <a:r>
              <a:rPr lang="it-IT" dirty="0" smtClean="0"/>
              <a:t> PS control in </a:t>
            </a:r>
            <a:r>
              <a:rPr lang="it-IT" dirty="0" err="1" smtClean="0"/>
              <a:t>field</a:t>
            </a:r>
            <a:endParaRPr lang="en-GB" dirty="0"/>
          </a:p>
        </p:txBody>
      </p:sp>
      <p:sp>
        <p:nvSpPr>
          <p:cNvPr id="66700" name="Line 140"/>
          <p:cNvSpPr>
            <a:spLocks noChangeShapeType="1"/>
          </p:cNvSpPr>
          <p:nvPr/>
        </p:nvSpPr>
        <p:spPr bwMode="auto">
          <a:xfrm flipH="1">
            <a:off x="1190625" y="3671888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598" name="Line 38"/>
          <p:cNvSpPr>
            <a:spLocks noChangeShapeType="1"/>
          </p:cNvSpPr>
          <p:nvPr/>
        </p:nvSpPr>
        <p:spPr bwMode="auto">
          <a:xfrm flipH="1">
            <a:off x="1343025" y="2375725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70" name="Line 110"/>
          <p:cNvSpPr>
            <a:spLocks noChangeShapeType="1"/>
          </p:cNvSpPr>
          <p:nvPr/>
        </p:nvSpPr>
        <p:spPr bwMode="auto">
          <a:xfrm flipH="1" flipV="1">
            <a:off x="761019" y="2972593"/>
            <a:ext cx="467705" cy="9945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71" name="Line 111"/>
          <p:cNvSpPr>
            <a:spLocks noChangeShapeType="1"/>
          </p:cNvSpPr>
          <p:nvPr/>
        </p:nvSpPr>
        <p:spPr bwMode="auto">
          <a:xfrm flipH="1">
            <a:off x="676884" y="2972594"/>
            <a:ext cx="84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72" name="Line 112"/>
          <p:cNvSpPr>
            <a:spLocks noChangeShapeType="1"/>
          </p:cNvSpPr>
          <p:nvPr/>
        </p:nvSpPr>
        <p:spPr bwMode="auto">
          <a:xfrm flipH="1">
            <a:off x="381609" y="2972594"/>
            <a:ext cx="295275" cy="922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66" name="Line 106"/>
          <p:cNvSpPr>
            <a:spLocks noChangeShapeType="1"/>
          </p:cNvSpPr>
          <p:nvPr/>
        </p:nvSpPr>
        <p:spPr bwMode="auto">
          <a:xfrm flipH="1">
            <a:off x="1419225" y="3774495"/>
            <a:ext cx="11963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grpSp>
        <p:nvGrpSpPr>
          <p:cNvPr id="12" name="Group 107"/>
          <p:cNvGrpSpPr>
            <a:grpSpLocks/>
          </p:cNvGrpSpPr>
          <p:nvPr/>
        </p:nvGrpSpPr>
        <p:grpSpPr bwMode="auto">
          <a:xfrm flipH="1" flipV="1">
            <a:off x="2574317" y="3664958"/>
            <a:ext cx="1536700" cy="109538"/>
            <a:chOff x="1296" y="3528"/>
            <a:chExt cx="732" cy="264"/>
          </a:xfrm>
        </p:grpSpPr>
        <p:sp>
          <p:nvSpPr>
            <p:cNvPr id="66668" name="Arc 108"/>
            <p:cNvSpPr>
              <a:spLocks/>
            </p:cNvSpPr>
            <p:nvPr/>
          </p:nvSpPr>
          <p:spPr bwMode="auto">
            <a:xfrm flipV="1">
              <a:off x="1296" y="3600"/>
              <a:ext cx="362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352"/>
                <a:gd name="T1" fmla="*/ 0 h 21600"/>
                <a:gd name="T2" fmla="*/ 20352 w 20352"/>
                <a:gd name="T3" fmla="*/ 14363 h 21600"/>
                <a:gd name="T4" fmla="*/ 0 w 2035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52" h="21600" fill="none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</a:path>
                <a:path w="20352" h="21600" stroke="0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6669" name="Arc 109"/>
            <p:cNvSpPr>
              <a:spLocks/>
            </p:cNvSpPr>
            <p:nvPr/>
          </p:nvSpPr>
          <p:spPr bwMode="auto">
            <a:xfrm rot="10800000" flipV="1">
              <a:off x="1666" y="3528"/>
              <a:ext cx="362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352"/>
                <a:gd name="T1" fmla="*/ 0 h 21600"/>
                <a:gd name="T2" fmla="*/ 20352 w 20352"/>
                <a:gd name="T3" fmla="*/ 14363 h 21600"/>
                <a:gd name="T4" fmla="*/ 0 w 2035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52" h="21600" fill="none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</a:path>
                <a:path w="20352" h="21600" stroke="0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66678" name="Line 118"/>
          <p:cNvSpPr>
            <a:spLocks noChangeShapeType="1"/>
          </p:cNvSpPr>
          <p:nvPr/>
        </p:nvSpPr>
        <p:spPr bwMode="auto">
          <a:xfrm flipH="1" flipV="1">
            <a:off x="4133242" y="3660196"/>
            <a:ext cx="463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690" name="Line 130"/>
          <p:cNvSpPr>
            <a:spLocks noChangeShapeType="1"/>
          </p:cNvSpPr>
          <p:nvPr/>
        </p:nvSpPr>
        <p:spPr bwMode="auto">
          <a:xfrm flipH="1" flipV="1">
            <a:off x="6168417" y="3587171"/>
            <a:ext cx="409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grpSp>
        <p:nvGrpSpPr>
          <p:cNvPr id="13" name="Group 131"/>
          <p:cNvGrpSpPr>
            <a:grpSpLocks/>
          </p:cNvGrpSpPr>
          <p:nvPr/>
        </p:nvGrpSpPr>
        <p:grpSpPr bwMode="auto">
          <a:xfrm flipH="1" flipV="1">
            <a:off x="4592030" y="3580820"/>
            <a:ext cx="1576388" cy="74613"/>
            <a:chOff x="1296" y="3528"/>
            <a:chExt cx="732" cy="264"/>
          </a:xfrm>
        </p:grpSpPr>
        <p:sp>
          <p:nvSpPr>
            <p:cNvPr id="66692" name="Arc 132"/>
            <p:cNvSpPr>
              <a:spLocks/>
            </p:cNvSpPr>
            <p:nvPr/>
          </p:nvSpPr>
          <p:spPr bwMode="auto">
            <a:xfrm flipV="1">
              <a:off x="1296" y="3600"/>
              <a:ext cx="362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352"/>
                <a:gd name="T1" fmla="*/ 0 h 21600"/>
                <a:gd name="T2" fmla="*/ 20352 w 20352"/>
                <a:gd name="T3" fmla="*/ 14363 h 21600"/>
                <a:gd name="T4" fmla="*/ 0 w 2035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52" h="21600" fill="none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</a:path>
                <a:path w="20352" h="21600" stroke="0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6693" name="Arc 133"/>
            <p:cNvSpPr>
              <a:spLocks/>
            </p:cNvSpPr>
            <p:nvPr/>
          </p:nvSpPr>
          <p:spPr bwMode="auto">
            <a:xfrm rot="10800000" flipV="1">
              <a:off x="1666" y="3528"/>
              <a:ext cx="362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0352"/>
                <a:gd name="T1" fmla="*/ 0 h 21600"/>
                <a:gd name="T2" fmla="*/ 20352 w 20352"/>
                <a:gd name="T3" fmla="*/ 14363 h 21600"/>
                <a:gd name="T4" fmla="*/ 0 w 2035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52" h="21600" fill="none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</a:path>
                <a:path w="20352" h="21600" stroke="0" extrusionOk="0">
                  <a:moveTo>
                    <a:pt x="-1" y="0"/>
                  </a:moveTo>
                  <a:cubicBezTo>
                    <a:pt x="9139" y="0"/>
                    <a:pt x="17289" y="5751"/>
                    <a:pt x="20351" y="1436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66702" name="Line 142"/>
          <p:cNvSpPr>
            <a:spLocks noChangeShapeType="1"/>
          </p:cNvSpPr>
          <p:nvPr/>
        </p:nvSpPr>
        <p:spPr bwMode="auto">
          <a:xfrm>
            <a:off x="7743825" y="3601169"/>
            <a:ext cx="152400" cy="3659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04" name="Line 144"/>
          <p:cNvSpPr>
            <a:spLocks noChangeShapeType="1"/>
          </p:cNvSpPr>
          <p:nvPr/>
        </p:nvSpPr>
        <p:spPr bwMode="auto">
          <a:xfrm flipV="1">
            <a:off x="7896225" y="3052763"/>
            <a:ext cx="304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05" name="Line 145"/>
          <p:cNvSpPr>
            <a:spLocks noChangeShapeType="1"/>
          </p:cNvSpPr>
          <p:nvPr/>
        </p:nvSpPr>
        <p:spPr bwMode="auto">
          <a:xfrm>
            <a:off x="8201025" y="3052763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07" name="Line 147"/>
          <p:cNvSpPr>
            <a:spLocks noChangeShapeType="1"/>
          </p:cNvSpPr>
          <p:nvPr/>
        </p:nvSpPr>
        <p:spPr bwMode="auto">
          <a:xfrm>
            <a:off x="1343025" y="3433763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11" name="Line 151"/>
          <p:cNvSpPr>
            <a:spLocks noChangeShapeType="1"/>
          </p:cNvSpPr>
          <p:nvPr/>
        </p:nvSpPr>
        <p:spPr bwMode="auto">
          <a:xfrm flipH="1">
            <a:off x="1009651" y="4729162"/>
            <a:ext cx="627697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grpSp>
        <p:nvGrpSpPr>
          <p:cNvPr id="14" name="Group 89"/>
          <p:cNvGrpSpPr/>
          <p:nvPr/>
        </p:nvGrpSpPr>
        <p:grpSpPr>
          <a:xfrm flipV="1">
            <a:off x="400050" y="4271963"/>
            <a:ext cx="609601" cy="922338"/>
            <a:chOff x="1314450" y="4487863"/>
            <a:chExt cx="609601" cy="922338"/>
          </a:xfrm>
        </p:grpSpPr>
        <p:sp>
          <p:nvSpPr>
            <p:cNvPr id="66715" name="Line 155"/>
            <p:cNvSpPr>
              <a:spLocks noChangeShapeType="1"/>
            </p:cNvSpPr>
            <p:nvPr/>
          </p:nvSpPr>
          <p:spPr bwMode="auto">
            <a:xfrm flipH="1" flipV="1">
              <a:off x="1693863" y="4487863"/>
              <a:ext cx="230188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716" name="Line 156"/>
            <p:cNvSpPr>
              <a:spLocks noChangeShapeType="1"/>
            </p:cNvSpPr>
            <p:nvPr/>
          </p:nvSpPr>
          <p:spPr bwMode="auto">
            <a:xfrm flipH="1">
              <a:off x="1609725" y="4487863"/>
              <a:ext cx="841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717" name="Line 157"/>
            <p:cNvSpPr>
              <a:spLocks noChangeShapeType="1"/>
            </p:cNvSpPr>
            <p:nvPr/>
          </p:nvSpPr>
          <p:spPr bwMode="auto">
            <a:xfrm flipH="1">
              <a:off x="1314450" y="4487863"/>
              <a:ext cx="295275" cy="922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</p:grpSp>
      <p:sp>
        <p:nvSpPr>
          <p:cNvPr id="66724" name="Line 164"/>
          <p:cNvSpPr>
            <a:spLocks noChangeShapeType="1"/>
          </p:cNvSpPr>
          <p:nvPr/>
        </p:nvSpPr>
        <p:spPr bwMode="auto">
          <a:xfrm flipV="1">
            <a:off x="313425" y="5195887"/>
            <a:ext cx="846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25" name="Text Box 165"/>
          <p:cNvSpPr txBox="1">
            <a:spLocks noChangeArrowheads="1"/>
          </p:cNvSpPr>
          <p:nvPr/>
        </p:nvSpPr>
        <p:spPr bwMode="auto">
          <a:xfrm>
            <a:off x="5771542" y="157797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err="1"/>
              <a:t>Sync</a:t>
            </a:r>
            <a:endParaRPr lang="en-GB" dirty="0"/>
          </a:p>
        </p:txBody>
      </p:sp>
      <p:sp>
        <p:nvSpPr>
          <p:cNvPr id="66726" name="Text Box 166"/>
          <p:cNvSpPr txBox="1">
            <a:spLocks noChangeArrowheads="1"/>
          </p:cNvSpPr>
          <p:nvPr/>
        </p:nvSpPr>
        <p:spPr bwMode="auto">
          <a:xfrm>
            <a:off x="5143500" y="2984500"/>
            <a:ext cx="2377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/>
              <a:t>Extraction </a:t>
            </a:r>
            <a:r>
              <a:rPr lang="it-IT" dirty="0" smtClean="0"/>
              <a:t>magnets</a:t>
            </a:r>
            <a:endParaRPr lang="en-GB" dirty="0"/>
          </a:p>
        </p:txBody>
      </p:sp>
      <p:sp>
        <p:nvSpPr>
          <p:cNvPr id="66727" name="Text Box 167"/>
          <p:cNvSpPr txBox="1">
            <a:spLocks noChangeArrowheads="1"/>
          </p:cNvSpPr>
          <p:nvPr/>
        </p:nvSpPr>
        <p:spPr bwMode="auto">
          <a:xfrm>
            <a:off x="5143500" y="4279900"/>
            <a:ext cx="21932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/>
              <a:t>Injection </a:t>
            </a:r>
            <a:r>
              <a:rPr lang="it-IT" dirty="0" smtClean="0"/>
              <a:t>magnets</a:t>
            </a:r>
            <a:endParaRPr lang="en-GB" dirty="0"/>
          </a:p>
        </p:txBody>
      </p:sp>
      <p:sp>
        <p:nvSpPr>
          <p:cNvPr id="66728" name="Line 168"/>
          <p:cNvSpPr>
            <a:spLocks noChangeShapeType="1"/>
          </p:cNvSpPr>
          <p:nvPr/>
        </p:nvSpPr>
        <p:spPr bwMode="auto">
          <a:xfrm>
            <a:off x="7820025" y="4937125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29" name="Line 169"/>
          <p:cNvSpPr>
            <a:spLocks noChangeShapeType="1"/>
          </p:cNvSpPr>
          <p:nvPr/>
        </p:nvSpPr>
        <p:spPr bwMode="auto">
          <a:xfrm flipV="1">
            <a:off x="7896225" y="4251325"/>
            <a:ext cx="304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30" name="Line 170"/>
          <p:cNvSpPr>
            <a:spLocks noChangeShapeType="1"/>
          </p:cNvSpPr>
          <p:nvPr/>
        </p:nvSpPr>
        <p:spPr bwMode="auto">
          <a:xfrm>
            <a:off x="8201025" y="4251325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cxnSp>
        <p:nvCxnSpPr>
          <p:cNvPr id="79" name="Straight Connector 78"/>
          <p:cNvCxnSpPr/>
          <p:nvPr/>
        </p:nvCxnSpPr>
        <p:spPr>
          <a:xfrm>
            <a:off x="4086225" y="1917700"/>
            <a:ext cx="4572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 Box 148"/>
          <p:cNvSpPr txBox="1">
            <a:spLocks noChangeArrowheads="1"/>
          </p:cNvSpPr>
          <p:nvPr/>
        </p:nvSpPr>
        <p:spPr bwMode="auto">
          <a:xfrm>
            <a:off x="4091057" y="1536700"/>
            <a:ext cx="452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smtClean="0"/>
              <a:t>1 </a:t>
            </a:r>
            <a:r>
              <a:rPr lang="it-IT" dirty="0"/>
              <a:t>s</a:t>
            </a:r>
            <a:endParaRPr lang="en-GB" dirty="0"/>
          </a:p>
        </p:txBody>
      </p:sp>
      <p:cxnSp>
        <p:nvCxnSpPr>
          <p:cNvPr id="82" name="Straight Connector 81"/>
          <p:cNvCxnSpPr/>
          <p:nvPr/>
        </p:nvCxnSpPr>
        <p:spPr>
          <a:xfrm rot="5400000">
            <a:off x="4010025" y="21463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4391025" y="21463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endCxn id="66666" idx="1"/>
          </p:cNvCxnSpPr>
          <p:nvPr/>
        </p:nvCxnSpPr>
        <p:spPr bwMode="auto">
          <a:xfrm rot="5400000" flipH="1" flipV="1">
            <a:off x="1284790" y="3832730"/>
            <a:ext cx="19267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1" name="Line 164"/>
          <p:cNvSpPr>
            <a:spLocks noChangeShapeType="1"/>
          </p:cNvSpPr>
          <p:nvPr/>
        </p:nvSpPr>
        <p:spPr bwMode="auto">
          <a:xfrm flipV="1">
            <a:off x="313425" y="3976690"/>
            <a:ext cx="846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92" name="Line 164"/>
          <p:cNvSpPr>
            <a:spLocks noChangeShapeType="1"/>
          </p:cNvSpPr>
          <p:nvPr/>
        </p:nvSpPr>
        <p:spPr bwMode="auto">
          <a:xfrm flipV="1">
            <a:off x="313425" y="2687639"/>
            <a:ext cx="846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85" name="Rectangle 84"/>
          <p:cNvSpPr/>
          <p:nvPr/>
        </p:nvSpPr>
        <p:spPr>
          <a:xfrm>
            <a:off x="2133600" y="5727700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Rectangle 86"/>
          <p:cNvSpPr/>
          <p:nvPr/>
        </p:nvSpPr>
        <p:spPr>
          <a:xfrm>
            <a:off x="4165600" y="5727700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Rectangle 87"/>
          <p:cNvSpPr/>
          <p:nvPr/>
        </p:nvSpPr>
        <p:spPr>
          <a:xfrm>
            <a:off x="6184900" y="5727700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9" name="Text Box 166"/>
          <p:cNvSpPr txBox="1">
            <a:spLocks noChangeArrowheads="1"/>
          </p:cNvSpPr>
          <p:nvPr/>
        </p:nvSpPr>
        <p:spPr bwMode="auto">
          <a:xfrm>
            <a:off x="5143500" y="5308600"/>
            <a:ext cx="1644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err="1" smtClean="0"/>
              <a:t>Extracted</a:t>
            </a:r>
            <a:r>
              <a:rPr lang="it-IT" dirty="0" smtClean="0"/>
              <a:t> </a:t>
            </a:r>
            <a:r>
              <a:rPr lang="it-IT" dirty="0" err="1" smtClean="0"/>
              <a:t>beam</a:t>
            </a:r>
            <a:endParaRPr lang="en-GB" dirty="0"/>
          </a:p>
        </p:txBody>
      </p:sp>
      <p:sp>
        <p:nvSpPr>
          <p:cNvPr id="90" name="Line 164"/>
          <p:cNvSpPr>
            <a:spLocks noChangeShapeType="1"/>
          </p:cNvSpPr>
          <p:nvPr/>
        </p:nvSpPr>
        <p:spPr bwMode="auto">
          <a:xfrm flipV="1">
            <a:off x="313425" y="6110287"/>
            <a:ext cx="846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763229" y="1536700"/>
            <a:ext cx="0" cy="11509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3" name="Straight Connector 92"/>
          <p:cNvCxnSpPr/>
          <p:nvPr/>
        </p:nvCxnSpPr>
        <p:spPr bwMode="auto">
          <a:xfrm>
            <a:off x="3226598" y="1536700"/>
            <a:ext cx="0" cy="11509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4" name="Text Box 165"/>
          <p:cNvSpPr txBox="1">
            <a:spLocks noChangeArrowheads="1"/>
          </p:cNvSpPr>
          <p:nvPr/>
        </p:nvSpPr>
        <p:spPr bwMode="auto">
          <a:xfrm>
            <a:off x="2269465" y="1273175"/>
            <a:ext cx="14670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err="1" smtClean="0"/>
              <a:t>Saved</a:t>
            </a:r>
            <a:r>
              <a:rPr lang="it-IT" dirty="0" smtClean="0"/>
              <a:t> time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 bwMode="auto">
          <a:xfrm>
            <a:off x="6552929" y="2097453"/>
            <a:ext cx="220921" cy="2286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6304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magnets</a:t>
            </a:r>
            <a:r>
              <a:rPr lang="it-IT" dirty="0" smtClean="0"/>
              <a:t> short </a:t>
            </a:r>
            <a:r>
              <a:rPr lang="it-IT" dirty="0" err="1" smtClean="0"/>
              <a:t>cycles</a:t>
            </a:r>
            <a:r>
              <a:rPr lang="it-IT" dirty="0" smtClean="0"/>
              <a:t>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" y="1383325"/>
            <a:ext cx="3600000" cy="237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" y="3868948"/>
            <a:ext cx="3600000" cy="237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31" y="3868948"/>
            <a:ext cx="3600000" cy="237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37916" y="1624469"/>
            <a:ext cx="2462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Ramp</a:t>
            </a:r>
            <a:r>
              <a:rPr lang="it-IT" dirty="0" smtClean="0"/>
              <a:t> to </a:t>
            </a:r>
            <a:r>
              <a:rPr lang="it-IT" dirty="0" err="1" smtClean="0"/>
              <a:t>lower</a:t>
            </a:r>
            <a:r>
              <a:rPr lang="it-IT" dirty="0" smtClean="0"/>
              <a:t> </a:t>
            </a:r>
            <a:r>
              <a:rPr lang="it-IT" dirty="0" err="1" smtClean="0"/>
              <a:t>Imax</a:t>
            </a:r>
            <a:endParaRPr lang="it-IT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065172" y="1777285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Old</a:t>
            </a:r>
            <a:r>
              <a:rPr lang="it-IT" dirty="0" smtClean="0"/>
              <a:t> </a:t>
            </a:r>
            <a:r>
              <a:rPr lang="it-IT" dirty="0" err="1" smtClean="0"/>
              <a:t>cycle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684893" y="4479702"/>
            <a:ext cx="1483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New </a:t>
            </a:r>
            <a:r>
              <a:rPr lang="it-IT" dirty="0" err="1" smtClean="0"/>
              <a:t>cycles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9458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2" y="815542"/>
            <a:ext cx="8047037" cy="556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68"/>
            <a:ext cx="4572000" cy="2743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183516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48229" y="4523236"/>
            <a:ext cx="5943600" cy="923509"/>
            <a:chOff x="1261093" y="2983265"/>
            <a:chExt cx="5943600" cy="923509"/>
          </a:xfrm>
        </p:grpSpPr>
        <p:grpSp>
          <p:nvGrpSpPr>
            <p:cNvPr id="69" name="Group 40"/>
            <p:cNvGrpSpPr>
              <a:grpSpLocks/>
            </p:cNvGrpSpPr>
            <p:nvPr/>
          </p:nvGrpSpPr>
          <p:grpSpPr bwMode="auto">
            <a:xfrm>
              <a:off x="5223493" y="2984436"/>
              <a:ext cx="1981200" cy="922338"/>
              <a:chOff x="432" y="2544"/>
              <a:chExt cx="2256" cy="960"/>
            </a:xfrm>
          </p:grpSpPr>
          <p:grpSp>
            <p:nvGrpSpPr>
              <p:cNvPr id="70" name="Group 41"/>
              <p:cNvGrpSpPr>
                <a:grpSpLocks/>
              </p:cNvGrpSpPr>
              <p:nvPr/>
            </p:nvGrpSpPr>
            <p:grpSpPr bwMode="auto">
              <a:xfrm>
                <a:off x="432" y="3456"/>
                <a:ext cx="192" cy="48"/>
                <a:chOff x="432" y="3312"/>
                <a:chExt cx="192" cy="192"/>
              </a:xfrm>
            </p:grpSpPr>
            <p:sp>
              <p:nvSpPr>
                <p:cNvPr id="81" name="Arc 42"/>
                <p:cNvSpPr>
                  <a:spLocks/>
                </p:cNvSpPr>
                <p:nvPr/>
              </p:nvSpPr>
              <p:spPr bwMode="auto">
                <a:xfrm flipV="1">
                  <a:off x="432" y="3408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84" name="Arc 43"/>
                <p:cNvSpPr>
                  <a:spLocks/>
                </p:cNvSpPr>
                <p:nvPr/>
              </p:nvSpPr>
              <p:spPr bwMode="auto">
                <a:xfrm flipH="1">
                  <a:off x="528" y="3312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71" name="Line 44"/>
              <p:cNvSpPr>
                <a:spLocks noChangeShapeType="1"/>
              </p:cNvSpPr>
              <p:nvPr/>
            </p:nvSpPr>
            <p:spPr bwMode="auto">
              <a:xfrm>
                <a:off x="624" y="345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72" name="Line 45"/>
              <p:cNvSpPr>
                <a:spLocks noChangeShapeType="1"/>
              </p:cNvSpPr>
              <p:nvPr/>
            </p:nvSpPr>
            <p:spPr bwMode="auto">
              <a:xfrm>
                <a:off x="1440" y="3072"/>
                <a:ext cx="528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grpSp>
            <p:nvGrpSpPr>
              <p:cNvPr id="73" name="Group 46"/>
              <p:cNvGrpSpPr>
                <a:grpSpLocks/>
              </p:cNvGrpSpPr>
              <p:nvPr/>
            </p:nvGrpSpPr>
            <p:grpSpPr bwMode="auto">
              <a:xfrm>
                <a:off x="720" y="3072"/>
                <a:ext cx="768" cy="384"/>
                <a:chOff x="1296" y="3528"/>
                <a:chExt cx="732" cy="264"/>
              </a:xfrm>
            </p:grpSpPr>
            <p:sp>
              <p:nvSpPr>
                <p:cNvPr id="77" name="Arc 47"/>
                <p:cNvSpPr>
                  <a:spLocks/>
                </p:cNvSpPr>
                <p:nvPr/>
              </p:nvSpPr>
              <p:spPr bwMode="auto">
                <a:xfrm flipV="1">
                  <a:off x="1296" y="3600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78" name="Arc 48"/>
                <p:cNvSpPr>
                  <a:spLocks/>
                </p:cNvSpPr>
                <p:nvPr/>
              </p:nvSpPr>
              <p:spPr bwMode="auto">
                <a:xfrm rot="10800000" flipV="1">
                  <a:off x="1666" y="3528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74" name="Line 49"/>
              <p:cNvSpPr>
                <a:spLocks noChangeShapeType="1"/>
              </p:cNvSpPr>
              <p:nvPr/>
            </p:nvSpPr>
            <p:spPr bwMode="auto">
              <a:xfrm flipV="1">
                <a:off x="1968" y="2544"/>
                <a:ext cx="288" cy="528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75" name="Line 50"/>
              <p:cNvSpPr>
                <a:spLocks noChangeShapeType="1"/>
              </p:cNvSpPr>
              <p:nvPr/>
            </p:nvSpPr>
            <p:spPr bwMode="auto">
              <a:xfrm>
                <a:off x="2256" y="254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76" name="Line 51"/>
              <p:cNvSpPr>
                <a:spLocks noChangeShapeType="1"/>
              </p:cNvSpPr>
              <p:nvPr/>
            </p:nvSpPr>
            <p:spPr bwMode="auto">
              <a:xfrm>
                <a:off x="2352" y="2544"/>
                <a:ext cx="336" cy="96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</p:grpSp>
        <p:grpSp>
          <p:nvGrpSpPr>
            <p:cNvPr id="96" name="Group 52"/>
            <p:cNvGrpSpPr>
              <a:grpSpLocks/>
            </p:cNvGrpSpPr>
            <p:nvPr/>
          </p:nvGrpSpPr>
          <p:grpSpPr bwMode="auto">
            <a:xfrm>
              <a:off x="3242293" y="2983265"/>
              <a:ext cx="1981200" cy="922338"/>
              <a:chOff x="2688" y="2544"/>
              <a:chExt cx="2256" cy="960"/>
            </a:xfrm>
          </p:grpSpPr>
          <p:grpSp>
            <p:nvGrpSpPr>
              <p:cNvPr id="97" name="Group 53"/>
              <p:cNvGrpSpPr>
                <a:grpSpLocks/>
              </p:cNvGrpSpPr>
              <p:nvPr/>
            </p:nvGrpSpPr>
            <p:grpSpPr bwMode="auto">
              <a:xfrm>
                <a:off x="2688" y="3456"/>
                <a:ext cx="192" cy="48"/>
                <a:chOff x="432" y="3312"/>
                <a:chExt cx="192" cy="192"/>
              </a:xfrm>
            </p:grpSpPr>
            <p:sp>
              <p:nvSpPr>
                <p:cNvPr id="106" name="Arc 54"/>
                <p:cNvSpPr>
                  <a:spLocks/>
                </p:cNvSpPr>
                <p:nvPr/>
              </p:nvSpPr>
              <p:spPr bwMode="auto">
                <a:xfrm flipV="1">
                  <a:off x="432" y="3408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07" name="Arc 55"/>
                <p:cNvSpPr>
                  <a:spLocks/>
                </p:cNvSpPr>
                <p:nvPr/>
              </p:nvSpPr>
              <p:spPr bwMode="auto">
                <a:xfrm flipH="1">
                  <a:off x="528" y="3312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98" name="Line 56"/>
              <p:cNvSpPr>
                <a:spLocks noChangeShapeType="1"/>
              </p:cNvSpPr>
              <p:nvPr/>
            </p:nvSpPr>
            <p:spPr bwMode="auto">
              <a:xfrm>
                <a:off x="2880" y="345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99" name="Line 57"/>
              <p:cNvSpPr>
                <a:spLocks noChangeShapeType="1"/>
              </p:cNvSpPr>
              <p:nvPr/>
            </p:nvSpPr>
            <p:spPr bwMode="auto">
              <a:xfrm>
                <a:off x="3696" y="3192"/>
                <a:ext cx="528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grpSp>
            <p:nvGrpSpPr>
              <p:cNvPr id="100" name="Group 58"/>
              <p:cNvGrpSpPr>
                <a:grpSpLocks/>
              </p:cNvGrpSpPr>
              <p:nvPr/>
            </p:nvGrpSpPr>
            <p:grpSpPr bwMode="auto">
              <a:xfrm>
                <a:off x="2976" y="3192"/>
                <a:ext cx="732" cy="264"/>
                <a:chOff x="1296" y="3528"/>
                <a:chExt cx="732" cy="264"/>
              </a:xfrm>
            </p:grpSpPr>
            <p:sp>
              <p:nvSpPr>
                <p:cNvPr id="104" name="Arc 59"/>
                <p:cNvSpPr>
                  <a:spLocks/>
                </p:cNvSpPr>
                <p:nvPr/>
              </p:nvSpPr>
              <p:spPr bwMode="auto">
                <a:xfrm flipV="1">
                  <a:off x="1296" y="3600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05" name="Arc 60"/>
                <p:cNvSpPr>
                  <a:spLocks/>
                </p:cNvSpPr>
                <p:nvPr/>
              </p:nvSpPr>
              <p:spPr bwMode="auto">
                <a:xfrm rot="10800000" flipV="1">
                  <a:off x="1666" y="3528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101" name="Line 61"/>
              <p:cNvSpPr>
                <a:spLocks noChangeShapeType="1"/>
              </p:cNvSpPr>
              <p:nvPr/>
            </p:nvSpPr>
            <p:spPr bwMode="auto">
              <a:xfrm flipV="1">
                <a:off x="4224" y="2544"/>
                <a:ext cx="288" cy="648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02" name="Line 62"/>
              <p:cNvSpPr>
                <a:spLocks noChangeShapeType="1"/>
              </p:cNvSpPr>
              <p:nvPr/>
            </p:nvSpPr>
            <p:spPr bwMode="auto">
              <a:xfrm>
                <a:off x="4512" y="254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03" name="Line 63"/>
              <p:cNvSpPr>
                <a:spLocks noChangeShapeType="1"/>
              </p:cNvSpPr>
              <p:nvPr/>
            </p:nvSpPr>
            <p:spPr bwMode="auto">
              <a:xfrm>
                <a:off x="4608" y="2544"/>
                <a:ext cx="336" cy="96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</p:grpSp>
        <p:grpSp>
          <p:nvGrpSpPr>
            <p:cNvPr id="108" name="Group 76"/>
            <p:cNvGrpSpPr>
              <a:grpSpLocks/>
            </p:cNvGrpSpPr>
            <p:nvPr/>
          </p:nvGrpSpPr>
          <p:grpSpPr bwMode="auto">
            <a:xfrm>
              <a:off x="1261093" y="2983265"/>
              <a:ext cx="1981200" cy="922338"/>
              <a:chOff x="1728" y="2640"/>
              <a:chExt cx="1248" cy="581"/>
            </a:xfrm>
          </p:grpSpPr>
          <p:grpSp>
            <p:nvGrpSpPr>
              <p:cNvPr id="109" name="Group 65"/>
              <p:cNvGrpSpPr>
                <a:grpSpLocks/>
              </p:cNvGrpSpPr>
              <p:nvPr/>
            </p:nvGrpSpPr>
            <p:grpSpPr bwMode="auto">
              <a:xfrm>
                <a:off x="1728" y="3192"/>
                <a:ext cx="106" cy="29"/>
                <a:chOff x="432" y="3312"/>
                <a:chExt cx="192" cy="192"/>
              </a:xfrm>
            </p:grpSpPr>
            <p:sp>
              <p:nvSpPr>
                <p:cNvPr id="118" name="Arc 66"/>
                <p:cNvSpPr>
                  <a:spLocks/>
                </p:cNvSpPr>
                <p:nvPr/>
              </p:nvSpPr>
              <p:spPr bwMode="auto">
                <a:xfrm flipV="1">
                  <a:off x="432" y="3408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19" name="Arc 67"/>
                <p:cNvSpPr>
                  <a:spLocks/>
                </p:cNvSpPr>
                <p:nvPr/>
              </p:nvSpPr>
              <p:spPr bwMode="auto">
                <a:xfrm flipH="1">
                  <a:off x="528" y="3312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110" name="Line 68"/>
              <p:cNvSpPr>
                <a:spLocks noChangeShapeType="1"/>
              </p:cNvSpPr>
              <p:nvPr/>
            </p:nvSpPr>
            <p:spPr bwMode="auto">
              <a:xfrm>
                <a:off x="1834" y="3192"/>
                <a:ext cx="53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11" name="Line 69"/>
              <p:cNvSpPr>
                <a:spLocks noChangeShapeType="1"/>
              </p:cNvSpPr>
              <p:nvPr/>
            </p:nvSpPr>
            <p:spPr bwMode="auto">
              <a:xfrm>
                <a:off x="2286" y="3072"/>
                <a:ext cx="258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grpSp>
            <p:nvGrpSpPr>
              <p:cNvPr id="112" name="Group 70"/>
              <p:cNvGrpSpPr>
                <a:grpSpLocks/>
              </p:cNvGrpSpPr>
              <p:nvPr/>
            </p:nvGrpSpPr>
            <p:grpSpPr bwMode="auto">
              <a:xfrm>
                <a:off x="1887" y="3072"/>
                <a:ext cx="417" cy="120"/>
                <a:chOff x="1296" y="3528"/>
                <a:chExt cx="732" cy="264"/>
              </a:xfrm>
            </p:grpSpPr>
            <p:sp>
              <p:nvSpPr>
                <p:cNvPr id="116" name="Arc 71"/>
                <p:cNvSpPr>
                  <a:spLocks/>
                </p:cNvSpPr>
                <p:nvPr/>
              </p:nvSpPr>
              <p:spPr bwMode="auto">
                <a:xfrm flipV="1">
                  <a:off x="1296" y="3600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17" name="Arc 72"/>
                <p:cNvSpPr>
                  <a:spLocks/>
                </p:cNvSpPr>
                <p:nvPr/>
              </p:nvSpPr>
              <p:spPr bwMode="auto">
                <a:xfrm rot="10800000" flipV="1">
                  <a:off x="1666" y="3528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113" name="Line 73"/>
              <p:cNvSpPr>
                <a:spLocks noChangeShapeType="1"/>
              </p:cNvSpPr>
              <p:nvPr/>
            </p:nvSpPr>
            <p:spPr bwMode="auto">
              <a:xfrm flipV="1">
                <a:off x="2544" y="2640"/>
                <a:ext cx="193" cy="432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14" name="Line 74"/>
              <p:cNvSpPr>
                <a:spLocks noChangeShapeType="1"/>
              </p:cNvSpPr>
              <p:nvPr/>
            </p:nvSpPr>
            <p:spPr bwMode="auto">
              <a:xfrm>
                <a:off x="2737" y="2640"/>
                <a:ext cx="53" cy="0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115" name="Line 75"/>
              <p:cNvSpPr>
                <a:spLocks noChangeShapeType="1"/>
              </p:cNvSpPr>
              <p:nvPr/>
            </p:nvSpPr>
            <p:spPr bwMode="auto">
              <a:xfrm>
                <a:off x="2790" y="2640"/>
                <a:ext cx="186" cy="581"/>
              </a:xfrm>
              <a:prstGeom prst="line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</p:grpSp>
      </p:grp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Treatment </a:t>
            </a:r>
            <a:r>
              <a:rPr lang="it-IT" dirty="0" err="1" smtClean="0"/>
              <a:t>execution</a:t>
            </a:r>
            <a:r>
              <a:rPr lang="it-IT" dirty="0" smtClean="0"/>
              <a:t> with Multi Energy </a:t>
            </a:r>
            <a:r>
              <a:rPr lang="it-IT" dirty="0" err="1" smtClean="0"/>
              <a:t>Extraction</a:t>
            </a:r>
            <a:endParaRPr lang="en-GB" dirty="0"/>
          </a:p>
        </p:txBody>
      </p:sp>
      <p:sp>
        <p:nvSpPr>
          <p:cNvPr id="66598" name="Line 38"/>
          <p:cNvSpPr>
            <a:spLocks noChangeShapeType="1"/>
          </p:cNvSpPr>
          <p:nvPr/>
        </p:nvSpPr>
        <p:spPr bwMode="auto">
          <a:xfrm flipH="1">
            <a:off x="1343025" y="5146221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it-IT"/>
          </a:p>
        </p:txBody>
      </p:sp>
      <p:sp>
        <p:nvSpPr>
          <p:cNvPr id="66725" name="Text Box 165"/>
          <p:cNvSpPr txBox="1">
            <a:spLocks noChangeArrowheads="1"/>
          </p:cNvSpPr>
          <p:nvPr/>
        </p:nvSpPr>
        <p:spPr bwMode="auto">
          <a:xfrm>
            <a:off x="5771542" y="4348471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err="1"/>
              <a:t>Sync</a:t>
            </a:r>
            <a:endParaRPr lang="en-GB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4086225" y="4688196"/>
            <a:ext cx="4572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 Box 148"/>
          <p:cNvSpPr txBox="1">
            <a:spLocks noChangeArrowheads="1"/>
          </p:cNvSpPr>
          <p:nvPr/>
        </p:nvSpPr>
        <p:spPr bwMode="auto">
          <a:xfrm>
            <a:off x="4091057" y="4307196"/>
            <a:ext cx="452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smtClean="0"/>
              <a:t>1 </a:t>
            </a:r>
            <a:r>
              <a:rPr lang="it-IT" dirty="0"/>
              <a:t>s</a:t>
            </a:r>
            <a:endParaRPr lang="en-GB" dirty="0"/>
          </a:p>
        </p:txBody>
      </p:sp>
      <p:cxnSp>
        <p:nvCxnSpPr>
          <p:cNvPr id="82" name="Straight Connector 81"/>
          <p:cNvCxnSpPr/>
          <p:nvPr/>
        </p:nvCxnSpPr>
        <p:spPr>
          <a:xfrm rot="5400000">
            <a:off x="4010025" y="4916796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4391025" y="4916796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Line 164"/>
          <p:cNvSpPr>
            <a:spLocks noChangeShapeType="1"/>
          </p:cNvSpPr>
          <p:nvPr/>
        </p:nvSpPr>
        <p:spPr bwMode="auto">
          <a:xfrm flipV="1">
            <a:off x="313425" y="5458135"/>
            <a:ext cx="846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it-IT"/>
          </a:p>
        </p:txBody>
      </p:sp>
      <p:grpSp>
        <p:nvGrpSpPr>
          <p:cNvPr id="4" name="Group 3"/>
          <p:cNvGrpSpPr/>
          <p:nvPr/>
        </p:nvGrpSpPr>
        <p:grpSpPr>
          <a:xfrm>
            <a:off x="1266825" y="3896891"/>
            <a:ext cx="5943600" cy="1549368"/>
            <a:chOff x="1266825" y="1126395"/>
            <a:chExt cx="5943600" cy="1549368"/>
          </a:xfrm>
        </p:grpSpPr>
        <p:sp>
          <p:nvSpPr>
            <p:cNvPr id="66605" name="Line 45"/>
            <p:cNvSpPr>
              <a:spLocks noChangeShapeType="1"/>
            </p:cNvSpPr>
            <p:nvPr/>
          </p:nvSpPr>
          <p:spPr bwMode="auto">
            <a:xfrm>
              <a:off x="6114442" y="2260711"/>
              <a:ext cx="463685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grpSp>
          <p:nvGrpSpPr>
            <p:cNvPr id="5" name="Group 46"/>
            <p:cNvGrpSpPr>
              <a:grpSpLocks/>
            </p:cNvGrpSpPr>
            <p:nvPr/>
          </p:nvGrpSpPr>
          <p:grpSpPr bwMode="auto">
            <a:xfrm>
              <a:off x="5482144" y="2260711"/>
              <a:ext cx="674451" cy="115293"/>
              <a:chOff x="1296" y="3528"/>
              <a:chExt cx="732" cy="264"/>
            </a:xfrm>
          </p:grpSpPr>
          <p:sp>
            <p:nvSpPr>
              <p:cNvPr id="66607" name="Arc 47"/>
              <p:cNvSpPr>
                <a:spLocks/>
              </p:cNvSpPr>
              <p:nvPr/>
            </p:nvSpPr>
            <p:spPr bwMode="auto">
              <a:xfrm flipV="1">
                <a:off x="1296" y="3600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6608" name="Arc 48"/>
              <p:cNvSpPr>
                <a:spLocks/>
              </p:cNvSpPr>
              <p:nvPr/>
            </p:nvSpPr>
            <p:spPr bwMode="auto">
              <a:xfrm rot="10800000" flipV="1">
                <a:off x="1666" y="3528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66609" name="Line 49"/>
            <p:cNvSpPr>
              <a:spLocks noChangeShapeType="1"/>
            </p:cNvSpPr>
            <p:nvPr/>
          </p:nvSpPr>
          <p:spPr bwMode="auto">
            <a:xfrm flipV="1">
              <a:off x="6578127" y="1753425"/>
              <a:ext cx="252919" cy="50728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610" name="Line 50"/>
            <p:cNvSpPr>
              <a:spLocks noChangeShapeType="1"/>
            </p:cNvSpPr>
            <p:nvPr/>
          </p:nvSpPr>
          <p:spPr bwMode="auto">
            <a:xfrm>
              <a:off x="6831046" y="1753425"/>
              <a:ext cx="8430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611" name="Line 51"/>
            <p:cNvSpPr>
              <a:spLocks noChangeShapeType="1"/>
            </p:cNvSpPr>
            <p:nvPr/>
          </p:nvSpPr>
          <p:spPr bwMode="auto">
            <a:xfrm>
              <a:off x="6915353" y="1753425"/>
              <a:ext cx="295072" cy="92233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617" name="Line 57"/>
            <p:cNvSpPr>
              <a:spLocks noChangeShapeType="1"/>
            </p:cNvSpPr>
            <p:nvPr/>
          </p:nvSpPr>
          <p:spPr bwMode="auto">
            <a:xfrm>
              <a:off x="4133242" y="2376003"/>
              <a:ext cx="463685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grpSp>
          <p:nvGrpSpPr>
            <p:cNvPr id="8" name="Group 58"/>
            <p:cNvGrpSpPr>
              <a:grpSpLocks/>
            </p:cNvGrpSpPr>
            <p:nvPr/>
          </p:nvGrpSpPr>
          <p:grpSpPr bwMode="auto">
            <a:xfrm>
              <a:off x="3500944" y="2376004"/>
              <a:ext cx="642836" cy="63222"/>
              <a:chOff x="1296" y="3528"/>
              <a:chExt cx="732" cy="264"/>
            </a:xfrm>
          </p:grpSpPr>
          <p:sp>
            <p:nvSpPr>
              <p:cNvPr id="66619" name="Arc 59"/>
              <p:cNvSpPr>
                <a:spLocks/>
              </p:cNvSpPr>
              <p:nvPr/>
            </p:nvSpPr>
            <p:spPr bwMode="auto">
              <a:xfrm flipV="1">
                <a:off x="1296" y="3600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6620" name="Arc 60"/>
              <p:cNvSpPr>
                <a:spLocks/>
              </p:cNvSpPr>
              <p:nvPr/>
            </p:nvSpPr>
            <p:spPr bwMode="auto">
              <a:xfrm rot="10800000" flipV="1">
                <a:off x="1666" y="3528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10" name="Group 65"/>
            <p:cNvGrpSpPr>
              <a:grpSpLocks/>
            </p:cNvGrpSpPr>
            <p:nvPr/>
          </p:nvGrpSpPr>
          <p:grpSpPr bwMode="auto">
            <a:xfrm>
              <a:off x="1266825" y="2629725"/>
              <a:ext cx="168275" cy="46038"/>
              <a:chOff x="432" y="3312"/>
              <a:chExt cx="192" cy="192"/>
            </a:xfrm>
          </p:grpSpPr>
          <p:sp>
            <p:nvSpPr>
              <p:cNvPr id="66626" name="Arc 66"/>
              <p:cNvSpPr>
                <a:spLocks/>
              </p:cNvSpPr>
              <p:nvPr/>
            </p:nvSpPr>
            <p:spPr bwMode="auto">
              <a:xfrm flipV="1">
                <a:off x="432" y="3408"/>
                <a:ext cx="96" cy="9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6627" name="Arc 67"/>
              <p:cNvSpPr>
                <a:spLocks/>
              </p:cNvSpPr>
              <p:nvPr/>
            </p:nvSpPr>
            <p:spPr bwMode="auto">
              <a:xfrm flipH="1">
                <a:off x="528" y="3312"/>
                <a:ext cx="96" cy="9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66628" name="Line 68"/>
            <p:cNvSpPr>
              <a:spLocks noChangeShapeType="1"/>
            </p:cNvSpPr>
            <p:nvPr/>
          </p:nvSpPr>
          <p:spPr bwMode="auto">
            <a:xfrm>
              <a:off x="1435100" y="2629725"/>
              <a:ext cx="8413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629" name="Line 69"/>
            <p:cNvSpPr>
              <a:spLocks noChangeShapeType="1"/>
            </p:cNvSpPr>
            <p:nvPr/>
          </p:nvSpPr>
          <p:spPr bwMode="auto">
            <a:xfrm>
              <a:off x="2152650" y="2439225"/>
              <a:ext cx="409575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grpSp>
          <p:nvGrpSpPr>
            <p:cNvPr id="11" name="Group 70"/>
            <p:cNvGrpSpPr>
              <a:grpSpLocks/>
            </p:cNvGrpSpPr>
            <p:nvPr/>
          </p:nvGrpSpPr>
          <p:grpSpPr bwMode="auto">
            <a:xfrm>
              <a:off x="1519238" y="2439225"/>
              <a:ext cx="661988" cy="190500"/>
              <a:chOff x="1296" y="3528"/>
              <a:chExt cx="732" cy="264"/>
            </a:xfrm>
          </p:grpSpPr>
          <p:sp>
            <p:nvSpPr>
              <p:cNvPr id="66631" name="Arc 71"/>
              <p:cNvSpPr>
                <a:spLocks/>
              </p:cNvSpPr>
              <p:nvPr/>
            </p:nvSpPr>
            <p:spPr bwMode="auto">
              <a:xfrm flipV="1">
                <a:off x="1296" y="3600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6632" name="Arc 72"/>
              <p:cNvSpPr>
                <a:spLocks/>
              </p:cNvSpPr>
              <p:nvPr/>
            </p:nvSpPr>
            <p:spPr bwMode="auto">
              <a:xfrm rot="10800000" flipV="1">
                <a:off x="1666" y="3528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 bwMode="auto">
            <a:xfrm>
              <a:off x="2562225" y="1856636"/>
              <a:ext cx="93871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93" name="Text Box 148"/>
            <p:cNvSpPr txBox="1">
              <a:spLocks noChangeArrowheads="1"/>
            </p:cNvSpPr>
            <p:nvPr/>
          </p:nvSpPr>
          <p:spPr bwMode="auto">
            <a:xfrm>
              <a:off x="2557739" y="1126395"/>
              <a:ext cx="91242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dirty="0" err="1" smtClean="0"/>
                <a:t>Saved</a:t>
              </a:r>
              <a:endParaRPr lang="it-IT" dirty="0" smtClean="0"/>
            </a:p>
            <a:p>
              <a:r>
                <a:rPr lang="it-IT" dirty="0" smtClean="0"/>
                <a:t>time</a:t>
              </a:r>
              <a:endParaRPr lang="en-GB" dirty="0"/>
            </a:p>
          </p:txBody>
        </p:sp>
        <p:cxnSp>
          <p:nvCxnSpPr>
            <p:cNvPr id="94" name="Straight Arrow Connector 93"/>
            <p:cNvCxnSpPr/>
            <p:nvPr/>
          </p:nvCxnSpPr>
          <p:spPr bwMode="auto">
            <a:xfrm>
              <a:off x="4620829" y="1860521"/>
              <a:ext cx="93871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95" name="Text Box 148"/>
            <p:cNvSpPr txBox="1">
              <a:spLocks noChangeArrowheads="1"/>
            </p:cNvSpPr>
            <p:nvPr/>
          </p:nvSpPr>
          <p:spPr bwMode="auto">
            <a:xfrm>
              <a:off x="4616343" y="1130280"/>
              <a:ext cx="91242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dirty="0" err="1" smtClean="0"/>
                <a:t>Saved</a:t>
              </a:r>
              <a:endParaRPr lang="it-IT" dirty="0" smtClean="0"/>
            </a:p>
            <a:p>
              <a:r>
                <a:rPr lang="it-IT" dirty="0" smtClean="0"/>
                <a:t>time</a:t>
              </a:r>
              <a:endParaRPr lang="en-GB" dirty="0"/>
            </a:p>
          </p:txBody>
        </p:sp>
      </p:grpSp>
      <p:pic>
        <p:nvPicPr>
          <p:cNvPr id="12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" t="56189" r="3249" b="2285"/>
          <a:stretch/>
        </p:blipFill>
        <p:spPr bwMode="auto">
          <a:xfrm>
            <a:off x="978032" y="1095485"/>
            <a:ext cx="7453516" cy="252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TextBox 120"/>
          <p:cNvSpPr txBox="1"/>
          <p:nvPr/>
        </p:nvSpPr>
        <p:spPr>
          <a:xfrm>
            <a:off x="5559548" y="3617899"/>
            <a:ext cx="335380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(</a:t>
            </a:r>
            <a:r>
              <a:rPr lang="en-GB" sz="1600" dirty="0" smtClean="0"/>
              <a:t>Courtesy K. Noda – CAS Medical)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950040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7672</TotalTime>
  <Words>880</Words>
  <Application>Microsoft Office PowerPoint</Application>
  <PresentationFormat>On-screen Show (4:3)</PresentationFormat>
  <Paragraphs>242</Paragraphs>
  <Slides>39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PresentationLoad</vt:lpstr>
      <vt:lpstr>PowerPoint Presentation</vt:lpstr>
      <vt:lpstr>Some activities at CNAO</vt:lpstr>
      <vt:lpstr>Experimental room</vt:lpstr>
      <vt:lpstr>Experimental room – phase 2 – 3rd source</vt:lpstr>
      <vt:lpstr>Treatment execution</vt:lpstr>
      <vt:lpstr>Dipole PS control in field</vt:lpstr>
      <vt:lpstr>Other magnets short cycles </vt:lpstr>
      <vt:lpstr>PowerPoint Presentation</vt:lpstr>
      <vt:lpstr>Treatment execution with Multi Energy Extraction</vt:lpstr>
      <vt:lpstr>Implementation of RFKO in addition to betatron</vt:lpstr>
      <vt:lpstr>RFKO implementation</vt:lpstr>
      <vt:lpstr>Intensity modulation for slow betatrons</vt:lpstr>
      <vt:lpstr>PowerPoint Presentation</vt:lpstr>
      <vt:lpstr>PowerPoint Presentation</vt:lpstr>
      <vt:lpstr>Intensity step up test</vt:lpstr>
      <vt:lpstr>Low intensities</vt:lpstr>
      <vt:lpstr>PowerPoint Presentation</vt:lpstr>
      <vt:lpstr>PowerPoint Presentation</vt:lpstr>
      <vt:lpstr>PowerPoint Presentation</vt:lpstr>
      <vt:lpstr>What I would like in the next machine</vt:lpstr>
      <vt:lpstr>What I would like in the next machine</vt:lpstr>
      <vt:lpstr>What I would like in the next machine</vt:lpstr>
      <vt:lpstr>Large number of accelerated particles</vt:lpstr>
      <vt:lpstr>PowerPoint Presentation</vt:lpstr>
      <vt:lpstr>What I would like in the next machine</vt:lpstr>
      <vt:lpstr>What I would like in the next machine</vt:lpstr>
      <vt:lpstr>What I would like in the next machine</vt:lpstr>
      <vt:lpstr>What I would like in the next machine</vt:lpstr>
      <vt:lpstr>What I would like in the next machine</vt:lpstr>
      <vt:lpstr>What I would like in the next machine</vt:lpstr>
      <vt:lpstr>HeCheck</vt:lpstr>
      <vt:lpstr>HeCheck</vt:lpstr>
      <vt:lpstr>Resolution &lt; 1 mm</vt:lpstr>
      <vt:lpstr>What I would like in the next machine</vt:lpstr>
      <vt:lpstr>What I would like in the next machine</vt:lpstr>
      <vt:lpstr>What I would like in the next machine</vt:lpstr>
      <vt:lpstr>What I would like in the next machine (cont)</vt:lpstr>
      <vt:lpstr>PowerPoint Presentation</vt:lpstr>
      <vt:lpstr>Intensity modulation for slow betatrons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Pullia Marco</dc:creator>
  <dc:description>PresentationLoad.com</dc:description>
  <cp:lastModifiedBy>Pullia Marco</cp:lastModifiedBy>
  <cp:revision>773</cp:revision>
  <dcterms:created xsi:type="dcterms:W3CDTF">2007-11-27T23:54:21Z</dcterms:created>
  <dcterms:modified xsi:type="dcterms:W3CDTF">2018-06-20T08:04:57Z</dcterms:modified>
</cp:coreProperties>
</file>