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81" r:id="rId3"/>
    <p:sldId id="290" r:id="rId4"/>
    <p:sldId id="292" r:id="rId5"/>
    <p:sldId id="297" r:id="rId6"/>
    <p:sldId id="294" r:id="rId7"/>
    <p:sldId id="295" r:id="rId8"/>
    <p:sldId id="298" r:id="rId9"/>
    <p:sldId id="296" r:id="rId10"/>
    <p:sldId id="299" r:id="rId11"/>
    <p:sldId id="301" r:id="rId12"/>
    <p:sldId id="300" r:id="rId13"/>
    <p:sldId id="285" r:id="rId14"/>
    <p:sldId id="28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24" autoAdjust="0"/>
    <p:restoredTop sz="85968" autoAdjust="0"/>
  </p:normalViewPr>
  <p:slideViewPr>
    <p:cSldViewPr>
      <p:cViewPr varScale="1">
        <p:scale>
          <a:sx n="70" d="100"/>
          <a:sy n="70" d="100"/>
        </p:scale>
        <p:origin x="151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9AF08-827E-4FD0-8767-FC1EA1F63ACB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A7BE4-4450-4916-AAE3-C94C5D3585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252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A7BE4-4450-4916-AAE3-C94C5D3585E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274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4704-F304-4FA9-89BB-FCCF3921B15C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1013-FD0E-4933-903B-9E172098667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4704-F304-4FA9-89BB-FCCF3921B15C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1013-FD0E-4933-903B-9E1720986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4704-F304-4FA9-89BB-FCCF3921B15C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1013-FD0E-4933-903B-9E1720986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4704-F304-4FA9-89BB-FCCF3921B15C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1013-FD0E-4933-903B-9E1720986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4704-F304-4FA9-89BB-FCCF3921B15C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1013-FD0E-4933-903B-9E17209866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4704-F304-4FA9-89BB-FCCF3921B15C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1013-FD0E-4933-903B-9E1720986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4704-F304-4FA9-89BB-FCCF3921B15C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1013-FD0E-4933-903B-9E172098667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4704-F304-4FA9-89BB-FCCF3921B15C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1013-FD0E-4933-903B-9E1720986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4704-F304-4FA9-89BB-FCCF3921B15C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1013-FD0E-4933-903B-9E1720986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4704-F304-4FA9-89BB-FCCF3921B15C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1013-FD0E-4933-903B-9E172098667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4704-F304-4FA9-89BB-FCCF3921B15C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1013-FD0E-4933-903B-9E1720986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9754704-F304-4FA9-89BB-FCCF3921B15C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9FA1013-FD0E-4933-903B-9E17209866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340768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The meaning behind observed </a:t>
            </a:r>
            <a:r>
              <a:rPr lang="en-US" sz="2400" b="1" i="1" dirty="0" err="1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b="1" i="1" baseline="-25000" dirty="0" err="1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4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regions at the LHC </a:t>
            </a:r>
            <a:r>
              <a:rPr lang="en-US" sz="24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energies, some properties of the regions.</a:t>
            </a:r>
            <a:endParaRPr lang="en-US" b="1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2852936"/>
            <a:ext cx="4136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77777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Presenter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b="1" i="1" dirty="0" smtClean="0">
                <a:solidFill>
                  <a:srgbClr val="C00000"/>
                </a:solidFill>
              </a:rPr>
              <a:t>Professor </a:t>
            </a:r>
            <a:r>
              <a:rPr lang="az-Latn-AZ" b="1" i="1" dirty="0" smtClean="0">
                <a:solidFill>
                  <a:srgbClr val="C00000"/>
                </a:solidFill>
              </a:rPr>
              <a:t>Mais S</a:t>
            </a:r>
            <a:r>
              <a:rPr lang="en-US" b="1" i="1" dirty="0" smtClean="0">
                <a:solidFill>
                  <a:srgbClr val="C00000"/>
                </a:solidFill>
              </a:rPr>
              <a:t>u</a:t>
            </a:r>
            <a:r>
              <a:rPr lang="az-Latn-AZ" b="1" i="1" dirty="0" smtClean="0">
                <a:solidFill>
                  <a:srgbClr val="C00000"/>
                </a:solidFill>
              </a:rPr>
              <a:t>leymanov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46393" y="6372036"/>
            <a:ext cx="17223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z-Latn-AZ" sz="1200" b="1" dirty="0" smtClean="0">
                <a:solidFill>
                  <a:srgbClr val="002060"/>
                </a:solidFill>
              </a:rPr>
              <a:t> </a:t>
            </a:r>
            <a:r>
              <a:rPr lang="en-US" sz="1200" b="1" dirty="0">
                <a:solidFill>
                  <a:srgbClr val="002060"/>
                </a:solidFill>
              </a:rPr>
              <a:t> </a:t>
            </a:r>
            <a:r>
              <a:rPr lang="en-US" sz="1200" b="1" dirty="0" smtClean="0">
                <a:solidFill>
                  <a:srgbClr val="002060"/>
                </a:solidFill>
              </a:rPr>
              <a:t>        October 12, 2020</a:t>
            </a:r>
            <a:r>
              <a:rPr lang="az-Latn-AZ" sz="1200" b="1" dirty="0" smtClean="0">
                <a:solidFill>
                  <a:srgbClr val="002060"/>
                </a:solidFill>
              </a:rPr>
              <a:t> 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3862789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002060"/>
                </a:solidFill>
              </a:rPr>
              <a:t>Department of Physics and Institute for Physical Problem </a:t>
            </a:r>
            <a:r>
              <a:rPr lang="en-US" sz="1600" b="1" i="1" dirty="0">
                <a:solidFill>
                  <a:srgbClr val="002060"/>
                </a:solidFill>
              </a:rPr>
              <a:t> </a:t>
            </a:r>
            <a:r>
              <a:rPr lang="en-US" sz="1600" b="1" i="1" dirty="0" smtClean="0">
                <a:solidFill>
                  <a:srgbClr val="002060"/>
                </a:solidFill>
              </a:rPr>
              <a:t>of Baku State University , Azerbaijan</a:t>
            </a:r>
            <a:endParaRPr lang="ru-RU" sz="1600" b="1" i="1" dirty="0">
              <a:solidFill>
                <a:srgbClr val="00206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77609" y="-27384"/>
            <a:ext cx="28905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NUCLEUS–2020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92706" y="4941168"/>
            <a:ext cx="3923510" cy="8826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0" fontAlgn="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Time: 18:40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- 19:05</a:t>
            </a: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(Online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marR="0" fontAlgn="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19:20 -  20:05</a:t>
            </a:r>
            <a:endParaRPr lang="en-US" sz="24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44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8032" y="476672"/>
            <a:ext cx="8460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The including</a:t>
            </a:r>
            <a:r>
              <a:rPr lang="ru-RU" altLang="en-US" b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altLang="en-US" b="1" dirty="0">
                <a:solidFill>
                  <a:srgbClr val="002060"/>
                </a:solidFill>
                <a:cs typeface="Arial" panose="020B0604020202020204" pitchFamily="34" charset="0"/>
              </a:rPr>
              <a:t>of the spectra of neutral mesons to the consideration 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and increasing the energy  of colliding particles has </a:t>
            </a:r>
            <a:r>
              <a:rPr lang="en-US" altLang="en-US" b="1" dirty="0">
                <a:solidFill>
                  <a:srgbClr val="002060"/>
                </a:solidFill>
                <a:cs typeface="Arial" panose="020B0604020202020204" pitchFamily="34" charset="0"/>
              </a:rPr>
              <a:t>given 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altLang="en-US" b="1" dirty="0">
                <a:solidFill>
                  <a:srgbClr val="002060"/>
                </a:solidFill>
                <a:cs typeface="Arial" panose="020B0604020202020204" pitchFamily="34" charset="0"/>
              </a:rPr>
              <a:t>new 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results to study some properties of </a:t>
            </a:r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>the </a:t>
            </a:r>
            <a:r>
              <a:rPr lang="en-US" b="1" i="1" dirty="0" err="1">
                <a:solidFill>
                  <a:srgbClr val="002060"/>
                </a:solidFill>
                <a:cs typeface="Arial" panose="020B0604020202020204" pitchFamily="34" charset="0"/>
              </a:rPr>
              <a:t>p</a:t>
            </a:r>
            <a:r>
              <a:rPr lang="en-US" b="1" i="1" baseline="-25000" dirty="0" err="1">
                <a:solidFill>
                  <a:srgbClr val="002060"/>
                </a:solidFill>
                <a:cs typeface="Arial" panose="020B0604020202020204" pitchFamily="34" charset="0"/>
              </a:rPr>
              <a:t>T</a:t>
            </a:r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regions. </a:t>
            </a:r>
          </a:p>
          <a:p>
            <a:pPr algn="just"/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" y="1681589"/>
            <a:ext cx="3695457" cy="24674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359" y="1672947"/>
            <a:ext cx="3662129" cy="247613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367" y="4293096"/>
            <a:ext cx="3590121" cy="2141021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16" y="4293096"/>
            <a:ext cx="3528392" cy="21602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37749" y="-99392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80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5496" y="458558"/>
                <a:ext cx="5112568" cy="28360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600" b="1" dirty="0" smtClean="0">
                    <a:solidFill>
                      <a:srgbClr val="002060"/>
                    </a:solidFill>
                  </a:rPr>
                  <a:t>The </a:t>
                </a:r>
                <a:r>
                  <a:rPr lang="en-US" sz="1600" b="1" dirty="0">
                    <a:solidFill>
                      <a:srgbClr val="002060"/>
                    </a:solidFill>
                  </a:rPr>
                  <a:t>study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1600" b="1" dirty="0">
                    <a:solidFill>
                      <a:srgbClr val="002060"/>
                    </a:solidFill>
                  </a:rPr>
                  <a:t> dependencies of the parameters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1600" b="1" dirty="0">
                    <a:solidFill>
                      <a:srgbClr val="002060"/>
                    </a:solidFill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1600" b="1" dirty="0">
                    <a:solidFill>
                      <a:srgbClr val="002060"/>
                    </a:solidFill>
                  </a:rPr>
                  <a:t> and of the  energy dependencies of these parameters have showed </a:t>
                </a:r>
                <a:r>
                  <a:rPr lang="en-US" sz="1600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that the regions can be classified into two groups depending on the values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16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  <m:r>
                      <a:rPr lang="en-US" sz="16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𝐚𝐧𝐝</m:t>
                    </m:r>
                    <m:r>
                      <a:rPr lang="en-US" sz="1600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16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; the characteristics for the  first group regions don't depend on colliding energy and the type of the events  </a:t>
                </a:r>
                <a:r>
                  <a:rPr lang="en-US" sz="1600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(</a:t>
                </a:r>
                <a:r>
                  <a:rPr lang="en-US" sz="1600" b="1" i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c</a:t>
                </a:r>
                <a:r>
                  <a:rPr lang="en-US" sz="1600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)  </a:t>
                </a:r>
                <a:r>
                  <a:rPr lang="en-US" sz="16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(though the values of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  <m:r>
                      <a:rPr lang="en-US" sz="16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increase linearly with energy) whereas the characteristics for  the second group ones show strong dependencies on the type of the events </a:t>
                </a:r>
                <a:r>
                  <a:rPr lang="en-US" sz="1600" b="1" i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c </a:t>
                </a:r>
                <a:r>
                  <a:rPr lang="en-US" sz="16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and colliding energies </a:t>
                </a:r>
                <a:r>
                  <a:rPr lang="en-US" sz="1600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. It was found that: </a:t>
                </a:r>
              </a:p>
              <a:p>
                <a:pPr algn="just"/>
                <a:endParaRPr lang="en-US" sz="1600" b="1" dirty="0">
                  <a:solidFill>
                    <a:srgbClr val="00206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458558"/>
                <a:ext cx="5112568" cy="2836033"/>
              </a:xfrm>
              <a:prstGeom prst="rect">
                <a:avLst/>
              </a:prstGeom>
              <a:blipFill rotWithShape="0">
                <a:blip r:embed="rId2"/>
                <a:stretch>
                  <a:fillRect l="-716" t="-645" r="-7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337749" y="-99392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-27384"/>
            <a:ext cx="3995936" cy="1272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7949" y="1244954"/>
            <a:ext cx="2894532" cy="17560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2160" y="2967261"/>
            <a:ext cx="2880320" cy="20339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2160" y="4962049"/>
            <a:ext cx="2902446" cy="185132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495" y="3068960"/>
            <a:ext cx="511256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C00000"/>
                </a:solidFill>
                <a:cs typeface="Arial" panose="020B0604020202020204" pitchFamily="34" charset="0"/>
              </a:rPr>
              <a:t>-  the first group of regions the lengths of the regions are 3-5 times greater than the lengths of neighboring, lower </a:t>
            </a:r>
            <a:r>
              <a:rPr lang="en-US" b="1" i="1" dirty="0" err="1">
                <a:solidFill>
                  <a:srgbClr val="C00000"/>
                </a:solidFill>
                <a:cs typeface="Arial" panose="020B0604020202020204" pitchFamily="34" charset="0"/>
              </a:rPr>
              <a:t>p</a:t>
            </a:r>
            <a:r>
              <a:rPr lang="en-US" b="1" i="1" baseline="-25000" dirty="0" err="1">
                <a:solidFill>
                  <a:srgbClr val="C00000"/>
                </a:solidFill>
                <a:cs typeface="Arial" panose="020B0604020202020204" pitchFamily="34" charset="0"/>
              </a:rPr>
              <a:t>T</a:t>
            </a:r>
            <a:r>
              <a:rPr lang="en-US" b="1" dirty="0">
                <a:solidFill>
                  <a:srgbClr val="C00000"/>
                </a:solidFill>
                <a:cs typeface="Arial" panose="020B0604020202020204" pitchFamily="34" charset="0"/>
              </a:rPr>
              <a:t> regions. </a:t>
            </a:r>
          </a:p>
          <a:p>
            <a:pPr algn="just"/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>- the second group of</a:t>
            </a:r>
            <a:r>
              <a:rPr lang="ru-RU" b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>regions the lengths of the regions are 1-2 times greater than the lengths of neighboring lower </a:t>
            </a:r>
            <a:r>
              <a:rPr lang="en-US" b="1" i="1" dirty="0" err="1">
                <a:solidFill>
                  <a:srgbClr val="002060"/>
                </a:solidFill>
                <a:cs typeface="Arial" panose="020B0604020202020204" pitchFamily="34" charset="0"/>
              </a:rPr>
              <a:t>p</a:t>
            </a:r>
            <a:r>
              <a:rPr lang="en-US" b="1" i="1" baseline="-25000" dirty="0" err="1">
                <a:solidFill>
                  <a:srgbClr val="002060"/>
                </a:solidFill>
                <a:cs typeface="Arial" panose="020B0604020202020204" pitchFamily="34" charset="0"/>
              </a:rPr>
              <a:t>T</a:t>
            </a:r>
            <a:r>
              <a:rPr lang="ru-RU" b="1" i="1" baseline="-250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>region. </a:t>
            </a:r>
          </a:p>
          <a:p>
            <a:pPr algn="just"/>
            <a:endParaRPr lang="en-US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/>
            <a:r>
              <a:rPr lang="en-US" b="1" dirty="0">
                <a:solidFill>
                  <a:srgbClr val="C00000"/>
                </a:solidFill>
                <a:cs typeface="Arial" panose="020B0604020202020204" pitchFamily="34" charset="0"/>
              </a:rPr>
              <a:t>In the framework of the string fragmentation and </a:t>
            </a:r>
            <a:r>
              <a:rPr lang="en-US" b="1" dirty="0" err="1">
                <a:solidFill>
                  <a:srgbClr val="C00000"/>
                </a:solidFill>
                <a:cs typeface="Arial" panose="020B0604020202020204" pitchFamily="34" charset="0"/>
              </a:rPr>
              <a:t>hadronization</a:t>
            </a:r>
            <a:r>
              <a:rPr lang="en-US" b="1" dirty="0">
                <a:solidFill>
                  <a:srgbClr val="C00000"/>
                </a:solidFill>
                <a:cs typeface="Arial" panose="020B0604020202020204" pitchFamily="34" charset="0"/>
              </a:rPr>
              <a:t> dynamics, this could mean</a:t>
            </a:r>
            <a:r>
              <a:rPr lang="ru-RU" b="1" dirty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C00000"/>
                </a:solidFill>
                <a:cs typeface="Arial" panose="020B0604020202020204" pitchFamily="34" charset="0"/>
              </a:rPr>
              <a:t>that the particles in the group I of regions are produced through previous-generation strings decays</a:t>
            </a:r>
            <a:r>
              <a:rPr lang="ru-RU" b="1" dirty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C00000"/>
                </a:solidFill>
                <a:cs typeface="Arial" panose="020B0604020202020204" pitchFamily="34" charset="0"/>
              </a:rPr>
              <a:t>into  3-5 strings while those in group II originate from previous-generation strings decays into 2</a:t>
            </a:r>
            <a:r>
              <a:rPr lang="ru-RU" b="1" dirty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C00000"/>
                </a:solidFill>
                <a:cs typeface="Arial" panose="020B0604020202020204" pitchFamily="34" charset="0"/>
              </a:rPr>
              <a:t>strings. </a:t>
            </a:r>
          </a:p>
        </p:txBody>
      </p:sp>
    </p:spTree>
    <p:extLst>
      <p:ext uri="{BB962C8B-B14F-4D97-AF65-F5344CB8AC3E}">
        <p14:creationId xmlns:p14="http://schemas.microsoft.com/office/powerpoint/2010/main" val="348192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37749" y="-99392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sz="2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51520" y="548680"/>
                <a:ext cx="8568952" cy="56758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The obtained results </a:t>
                </a:r>
                <a:r>
                  <a:rPr lang="en-US" sz="2000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have 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shown that </a:t>
                </a:r>
                <a:r>
                  <a:rPr lang="en-US" sz="2000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:</a:t>
                </a:r>
              </a:p>
              <a:p>
                <a:pPr algn="just"/>
                <a:endParaRPr lang="en-US" sz="2000" b="1" dirty="0">
                  <a:solidFill>
                    <a:srgbClr val="002060"/>
                  </a:solidFill>
                  <a:cs typeface="Arial" panose="020B0604020202020204" pitchFamily="34" charset="0"/>
                </a:endParaRPr>
              </a:p>
              <a:p>
                <a:pPr algn="just"/>
                <a:r>
                  <a:rPr lang="en-US" sz="2000" b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for </a:t>
                </a:r>
                <a:r>
                  <a:rPr lang="en-US" sz="2000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the pp collisions  at energy 8 </a:t>
                </a:r>
                <a:r>
                  <a:rPr lang="en-US" sz="2000" b="1" dirty="0" err="1">
                    <a:solidFill>
                      <a:srgbClr val="C00000"/>
                    </a:solidFill>
                    <a:cs typeface="Arial" panose="020B0604020202020204" pitchFamily="34" charset="0"/>
                  </a:rPr>
                  <a:t>TeV</a:t>
                </a:r>
                <a:r>
                  <a:rPr lang="en-US" sz="2000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 the ratios of the lengths for the </a:t>
                </a:r>
                <a:r>
                  <a:rPr lang="en-US" sz="2000" b="1" i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</a:t>
                </a:r>
                <a:r>
                  <a:rPr lang="en-US" sz="2000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 - mesons’ regions to ones for the  </a:t>
                </a:r>
                <a:r>
                  <a:rPr lang="en-US" sz="2000" b="1" i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</a:t>
                </a:r>
                <a:r>
                  <a:rPr lang="en-US" sz="2000" b="1" i="1" baseline="30000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0</a:t>
                </a:r>
                <a:r>
                  <a:rPr lang="en-US" sz="2000" b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-mesons’ regions</a:t>
                </a:r>
                <a:r>
                  <a:rPr lang="en-US" sz="2000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 were approximately equal to the ratios of their masses: </a:t>
                </a:r>
                <a:endParaRPr lang="en-US" sz="2000" b="1" dirty="0" smtClean="0">
                  <a:solidFill>
                    <a:srgbClr val="C00000"/>
                  </a:solidFill>
                  <a:cs typeface="Arial" panose="020B0604020202020204" pitchFamily="34" charset="0"/>
                </a:endParaRPr>
              </a:p>
              <a:p>
                <a:pPr algn="just"/>
                <a:endParaRPr lang="en-US" sz="2000" b="1" i="1" dirty="0">
                  <a:solidFill>
                    <a:srgbClr val="C00000"/>
                  </a:solidFill>
                  <a:ea typeface="Cambria Math" panose="02040503050406030204" pitchFamily="18" charset="0"/>
                </a:endParaRPr>
              </a:p>
              <a:p>
                <a:pPr algn="just"/>
                <a:r>
                  <a:rPr lang="en-US" sz="2000" b="1" dirty="0" smtClean="0">
                    <a:solidFill>
                      <a:srgbClr val="C00000"/>
                    </a:solidFill>
                    <a:ea typeface="Cambria Math" panose="02040503050406030204" pitchFamily="18" charset="0"/>
                  </a:rPr>
                  <a:t>                                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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&gt;:&lt;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2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</m:t>
                        </m:r>
                      </m:sub>
                    </m:sSub>
                    <m:r>
                      <a:rPr lang="en-US" sz="2000" b="1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&gt;≅</m:t>
                    </m:r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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&gt;:&lt;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</m:t>
                        </m:r>
                      </m:sub>
                    </m:sSub>
                    <m:r>
                      <a:rPr lang="en-US" sz="2000" b="1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sz="2000" b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b="1" dirty="0" smtClean="0">
                  <a:solidFill>
                    <a:srgbClr val="C00000"/>
                  </a:solidFill>
                  <a:cs typeface="Arial" panose="020B0604020202020204" pitchFamily="34" charset="0"/>
                </a:endParaRPr>
              </a:p>
              <a:p>
                <a:pPr algn="just"/>
                <a:endParaRPr lang="en-US" sz="2000" b="1" dirty="0">
                  <a:solidFill>
                    <a:srgbClr val="C00000"/>
                  </a:solidFill>
                  <a:cs typeface="Arial" panose="020B0604020202020204" pitchFamily="34" charset="0"/>
                </a:endParaRPr>
              </a:p>
              <a:p>
                <a:pPr algn="just"/>
                <a:r>
                  <a:rPr lang="en-US" sz="2000" b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The </a:t>
                </a:r>
                <a:r>
                  <a:rPr lang="en-US" sz="2000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result could be considered as additional evidence in favor of parton string fragmentation dynamics.</a:t>
                </a:r>
                <a:r>
                  <a:rPr lang="en-US" sz="2000" b="1" dirty="0">
                    <a:solidFill>
                      <a:srgbClr val="002060"/>
                    </a:solidFill>
                  </a:rPr>
                  <a:t> Assuming that the values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2000" b="1" dirty="0">
                    <a:solidFill>
                      <a:srgbClr val="002060"/>
                    </a:solidFill>
                  </a:rPr>
                  <a:t> are directly proportional to the string tension the result could be considered as evidence in favor of </a:t>
                </a:r>
                <a:r>
                  <a:rPr lang="en-US" sz="2000" b="1" dirty="0" err="1">
                    <a:solidFill>
                      <a:srgbClr val="002060"/>
                    </a:solidFill>
                  </a:rPr>
                  <a:t>parton</a:t>
                </a:r>
                <a:r>
                  <a:rPr lang="en-US" sz="2000" b="1" dirty="0">
                    <a:solidFill>
                      <a:srgbClr val="002060"/>
                    </a:solidFill>
                  </a:rPr>
                  <a:t> string fragmentation dynamics. Because in string theory the masses of elementary particles and their energy are defined by the intensity of string vibration and strangeness of the string stretch.</a:t>
                </a:r>
              </a:p>
              <a:p>
                <a:pPr algn="just"/>
                <a:endParaRPr lang="en-US" sz="2000" b="1" dirty="0">
                  <a:solidFill>
                    <a:srgbClr val="C00000"/>
                  </a:solidFill>
                  <a:cs typeface="Arial" panose="020B0604020202020204" pitchFamily="34" charset="0"/>
                </a:endParaRPr>
              </a:p>
              <a:p>
                <a:pPr algn="just"/>
                <a:r>
                  <a:rPr lang="en-US" sz="2000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It was observed that the 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values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for the  </a:t>
                </a:r>
                <a:r>
                  <a:rPr lang="en-US" sz="2000" b="1" i="1" dirty="0">
                    <a:solidFill>
                      <a:srgbClr val="00206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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-mesons  less than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 for the </a:t>
                </a:r>
                <a:r>
                  <a:rPr lang="en-US" sz="2000" b="1" i="1" dirty="0">
                    <a:solidFill>
                      <a:srgbClr val="00206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</a:t>
                </a:r>
                <a:r>
                  <a:rPr lang="en-US" sz="2000" b="1" i="1" baseline="30000" dirty="0">
                    <a:solidFill>
                      <a:srgbClr val="00206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0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-mesons, it could mean that </a:t>
                </a:r>
                <a:r>
                  <a:rPr lang="en-US" sz="2000" b="1" i="1" dirty="0">
                    <a:solidFill>
                      <a:srgbClr val="00206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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 -mesons produced in the lesser distance than one for the </a:t>
                </a:r>
                <a:r>
                  <a:rPr lang="en-US" sz="2000" b="1" i="1" dirty="0">
                    <a:solidFill>
                      <a:srgbClr val="00206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</a:t>
                </a:r>
                <a:r>
                  <a:rPr lang="en-US" sz="2000" b="1" i="1" baseline="30000" dirty="0">
                    <a:solidFill>
                      <a:srgbClr val="00206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0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-mesons.</a:t>
                </a:r>
                <a:endParaRPr lang="ru-RU" sz="2000" b="1" dirty="0">
                  <a:solidFill>
                    <a:srgbClr val="00206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48680"/>
                <a:ext cx="8568952" cy="5675849"/>
              </a:xfrm>
              <a:prstGeom prst="rect">
                <a:avLst/>
              </a:prstGeom>
              <a:blipFill rotWithShape="0">
                <a:blip r:embed="rId2"/>
                <a:stretch>
                  <a:fillRect l="-711" t="-537" r="-782" b="-9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952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486709"/>
                <a:ext cx="9144000" cy="6398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Tx/>
                  <a:buChar char="-"/>
                </a:pPr>
                <a:r>
                  <a:rPr lang="en-US" sz="2000" b="1" i="1" dirty="0" err="1" smtClean="0">
                    <a:solidFill>
                      <a:srgbClr val="C00000"/>
                    </a:solidFill>
                  </a:rPr>
                  <a:t>p</a:t>
                </a:r>
                <a:r>
                  <a:rPr lang="en-US" sz="2000" b="1" i="1" baseline="-25000" dirty="0" err="1" smtClean="0">
                    <a:solidFill>
                      <a:srgbClr val="C00000"/>
                    </a:solidFill>
                  </a:rPr>
                  <a:t>T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distribution data from the LHC on the invariant differential yield of the 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particles produced in </a:t>
                </a:r>
                <a:r>
                  <a:rPr lang="en-US" sz="2000" b="1" i="1" dirty="0" smtClean="0">
                    <a:solidFill>
                      <a:srgbClr val="C00000"/>
                    </a:solidFill>
                  </a:rPr>
                  <a:t>pp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 and  </a:t>
                </a:r>
                <a:r>
                  <a:rPr lang="en-US" sz="2000" b="1" i="1" dirty="0" err="1">
                    <a:solidFill>
                      <a:srgbClr val="C00000"/>
                    </a:solidFill>
                  </a:rPr>
                  <a:t>Pb-Pb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collisions contain 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several </a:t>
                </a:r>
                <a:r>
                  <a:rPr lang="en-US" sz="2000" b="1" i="1" dirty="0" err="1">
                    <a:solidFill>
                      <a:srgbClr val="C00000"/>
                    </a:solidFill>
                  </a:rPr>
                  <a:t>p</a:t>
                </a:r>
                <a:r>
                  <a:rPr lang="en-US" sz="2000" b="1" i="1" baseline="-25000" dirty="0" err="1">
                    <a:solidFill>
                      <a:srgbClr val="C00000"/>
                    </a:solidFill>
                  </a:rPr>
                  <a:t>T</a:t>
                </a:r>
                <a:r>
                  <a:rPr lang="en-US" sz="2000" b="1" i="1" baseline="-25000" dirty="0">
                    <a:solidFill>
                      <a:srgbClr val="C00000"/>
                    </a:solidFill>
                  </a:rPr>
                  <a:t> 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regions 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with special 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properties , which could 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be characterized by the length of the regions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 smtClean="0">
                    <a:solidFill>
                      <a:srgbClr val="C00000"/>
                    </a:solidFill>
                  </a:rPr>
                  <a:t>and 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two free fitting parameters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20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  <m:r>
                      <a:rPr lang="en-US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en-US" sz="2000" b="1" dirty="0" smtClean="0">
                  <a:solidFill>
                    <a:srgbClr val="C00000"/>
                  </a:solidFill>
                </a:endParaRPr>
              </a:p>
              <a:p>
                <a:pPr marL="285750" indent="-285750" algn="just">
                  <a:buFontTx/>
                  <a:buChar char="-"/>
                </a:pPr>
                <a:r>
                  <a:rPr lang="en-US" sz="2000" b="1" dirty="0" smtClean="0">
                    <a:solidFill>
                      <a:srgbClr val="002060"/>
                    </a:solidFill>
                  </a:rPr>
                  <a:t>the </a:t>
                </a:r>
                <a:r>
                  <a:rPr lang="en-US" sz="2000" b="1" dirty="0">
                    <a:solidFill>
                      <a:srgbClr val="002060"/>
                    </a:solidFill>
                  </a:rPr>
                  <a:t>study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2000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US" sz="2000" b="1" dirty="0">
                    <a:solidFill>
                      <a:srgbClr val="002060"/>
                    </a:solidFill>
                  </a:rPr>
                  <a:t>dependencies of the parameters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2000" b="1" dirty="0">
                    <a:solidFill>
                      <a:srgbClr val="002060"/>
                    </a:solidFill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2000" b="1" dirty="0">
                    <a:solidFill>
                      <a:srgbClr val="002060"/>
                    </a:solidFill>
                  </a:rPr>
                  <a:t> and of the  energy dependencies of </a:t>
                </a:r>
                <a:r>
                  <a:rPr lang="en-US" sz="2000" b="1" dirty="0" smtClean="0">
                    <a:solidFill>
                      <a:srgbClr val="002060"/>
                    </a:solidFill>
                  </a:rPr>
                  <a:t>these parameters have showed </a:t>
                </a:r>
                <a:r>
                  <a:rPr lang="en-US" sz="2000" b="1" dirty="0">
                    <a:solidFill>
                      <a:srgbClr val="002060"/>
                    </a:solidFill>
                  </a:rPr>
                  <a:t>that the regions can be classified into two </a:t>
                </a:r>
                <a:r>
                  <a:rPr lang="en-US" sz="2000" b="1" dirty="0" smtClean="0">
                    <a:solidFill>
                      <a:srgbClr val="002060"/>
                    </a:solidFill>
                  </a:rPr>
                  <a:t>groups;</a:t>
                </a:r>
              </a:p>
              <a:p>
                <a:pPr marL="285750" indent="-285750" algn="just">
                  <a:buFontTx/>
                  <a:buChar char="-"/>
                </a:pPr>
                <a:r>
                  <a:rPr lang="en-US" sz="2000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the ratio of the lengths for the </a:t>
                </a:r>
                <a:r>
                  <a:rPr lang="en-US" sz="2000" b="1" i="1" dirty="0">
                    <a:solidFill>
                      <a:srgbClr val="C00000"/>
                    </a:solidFill>
                    <a:sym typeface="Symbol" panose="05050102010706020507" pitchFamily="18" charset="2"/>
                  </a:rPr>
                  <a:t>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- mesons  to one for the </a:t>
                </a:r>
                <a:r>
                  <a:rPr lang="en-US" sz="2000" b="1" i="1" dirty="0">
                    <a:solidFill>
                      <a:srgbClr val="C00000"/>
                    </a:solidFill>
                    <a:sym typeface="Symbol" panose="05050102010706020507" pitchFamily="18" charset="2"/>
                  </a:rPr>
                  <a:t></a:t>
                </a:r>
                <a:r>
                  <a:rPr lang="en-US" sz="2000" b="1" i="1" baseline="30000" dirty="0">
                    <a:solidFill>
                      <a:srgbClr val="C00000"/>
                    </a:solidFill>
                  </a:rPr>
                  <a:t> 0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- mesons (for </a:t>
                </a:r>
                <a:r>
                  <a:rPr lang="en-US" sz="2000" b="1" i="1" dirty="0">
                    <a:solidFill>
                      <a:srgbClr val="C00000"/>
                    </a:solidFill>
                  </a:rPr>
                  <a:t>pp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 collisions at 8 </a:t>
                </a:r>
                <a:r>
                  <a:rPr lang="en-US" sz="2000" b="1" dirty="0" err="1">
                    <a:solidFill>
                      <a:srgbClr val="C00000"/>
                    </a:solidFill>
                  </a:rPr>
                  <a:t>TeV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) gets approximately equal to the ratio of  their 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</m:sub>
                    </m:sSub>
                    <m:r>
                      <a:rPr 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sSup>
                          <m:sSupPr>
                            <m:ctrlP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𝝅</m:t>
                            </m:r>
                          </m:e>
                          <m:sup>
                            <m: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p>
                        </m:sSup>
                      </m:sub>
                    </m:sSub>
                    <m:r>
                      <a:rPr 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</m:sub>
                    </m:sSub>
                    <m:r>
                      <a:rPr 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sSup>
                          <m:sSupPr>
                            <m:ctrlP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𝝅</m:t>
                            </m:r>
                          </m:e>
                          <m:sup>
                            <m: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.</a:t>
                </a:r>
              </a:p>
              <a:p>
                <a:pPr algn="just"/>
                <a:endParaRPr lang="en-US" sz="2000" b="1" dirty="0" smtClean="0">
                  <a:solidFill>
                    <a:srgbClr val="C00000"/>
                  </a:solidFill>
                </a:endParaRPr>
              </a:p>
              <a:p>
                <a:pPr algn="just"/>
                <a:r>
                  <a:rPr lang="en-US" sz="2000" b="1" dirty="0" smtClean="0">
                    <a:solidFill>
                      <a:srgbClr val="002060"/>
                    </a:solidFill>
                  </a:rPr>
                  <a:t>One can </a:t>
                </a:r>
                <a:r>
                  <a:rPr lang="en-US" sz="2000" b="1" dirty="0">
                    <a:solidFill>
                      <a:srgbClr val="002060"/>
                    </a:solidFill>
                  </a:rPr>
                  <a:t>conclude that the observed </a:t>
                </a:r>
                <a:r>
                  <a:rPr lang="en-US" sz="2000" b="1" i="1" dirty="0" err="1">
                    <a:solidFill>
                      <a:srgbClr val="002060"/>
                    </a:solidFill>
                  </a:rPr>
                  <a:t>p</a:t>
                </a:r>
                <a:r>
                  <a:rPr lang="en-US" sz="2000" b="1" i="1" baseline="-25000" dirty="0" err="1">
                    <a:solidFill>
                      <a:srgbClr val="002060"/>
                    </a:solidFill>
                  </a:rPr>
                  <a:t>T</a:t>
                </a:r>
                <a:r>
                  <a:rPr lang="en-US" sz="2000" b="1" dirty="0">
                    <a:solidFill>
                      <a:srgbClr val="002060"/>
                    </a:solidFill>
                  </a:rPr>
                  <a:t> regions and their characteristics reflect features of fragmentation and </a:t>
                </a:r>
                <a:r>
                  <a:rPr lang="en-US" sz="2000" b="1" dirty="0" err="1">
                    <a:solidFill>
                      <a:srgbClr val="002060"/>
                    </a:solidFill>
                  </a:rPr>
                  <a:t>hadronization</a:t>
                </a:r>
                <a:r>
                  <a:rPr lang="en-US" sz="2000" b="1" dirty="0">
                    <a:solidFill>
                      <a:srgbClr val="002060"/>
                    </a:solidFill>
                  </a:rPr>
                  <a:t> of </a:t>
                </a:r>
                <a:r>
                  <a:rPr lang="en-US" sz="2000" b="1" dirty="0" err="1">
                    <a:solidFill>
                      <a:srgbClr val="002060"/>
                    </a:solidFill>
                  </a:rPr>
                  <a:t>partons</a:t>
                </a:r>
                <a:r>
                  <a:rPr lang="en-US" sz="2000" b="1" dirty="0">
                    <a:solidFill>
                      <a:srgbClr val="002060"/>
                    </a:solidFill>
                  </a:rPr>
                  <a:t> through the string dynamics. </a:t>
                </a:r>
                <a:endParaRPr lang="en-US" sz="2000" b="1" dirty="0" smtClean="0">
                  <a:solidFill>
                    <a:srgbClr val="002060"/>
                  </a:solidFill>
                </a:endParaRPr>
              </a:p>
              <a:p>
                <a:pPr algn="just"/>
                <a:r>
                  <a:rPr lang="en-US" sz="2000" b="1" dirty="0">
                    <a:solidFill>
                      <a:srgbClr val="C00000"/>
                    </a:solidFill>
                  </a:rPr>
                  <a:t>	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The </a:t>
                </a:r>
                <a:r>
                  <a:rPr lang="en-US" b="1" dirty="0">
                    <a:solidFill>
                      <a:srgbClr val="C00000"/>
                    </a:solidFill>
                  </a:rPr>
                  <a:t>phenomena of </a:t>
                </a:r>
                <a:r>
                  <a:rPr lang="en-US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string fusion</a:t>
                </a:r>
                <a:r>
                  <a:rPr 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could </a:t>
                </a:r>
                <a:r>
                  <a:rPr lang="en-US" b="1" dirty="0">
                    <a:solidFill>
                      <a:srgbClr val="C00000"/>
                    </a:solidFill>
                  </a:rPr>
                  <a:t>explain anomalous </a:t>
                </a:r>
                <a:r>
                  <a:rPr lang="en-US" b="1" dirty="0" err="1">
                    <a:solidFill>
                      <a:srgbClr val="C00000"/>
                    </a:solidFill>
                  </a:rPr>
                  <a:t>behaviour</a:t>
                </a:r>
                <a:r>
                  <a:rPr lang="en-US" b="1" dirty="0">
                    <a:solidFill>
                      <a:srgbClr val="C00000"/>
                    </a:solidFill>
                  </a:rPr>
                  <a:t> of the Nuclear Modification Factor in the II region as a result of the inverse Compton effect for </a:t>
                </a:r>
                <a:r>
                  <a:rPr lang="en-US" b="1" dirty="0" err="1">
                    <a:solidFill>
                      <a:srgbClr val="C00000"/>
                    </a:solidFill>
                  </a:rPr>
                  <a:t>partons</a:t>
                </a:r>
                <a:r>
                  <a:rPr lang="en-US" b="1" dirty="0">
                    <a:solidFill>
                      <a:srgbClr val="C00000"/>
                    </a:solidFill>
                  </a:rPr>
                  <a:t>. 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One </a:t>
                </a:r>
                <a:r>
                  <a:rPr lang="en-US" b="1" dirty="0">
                    <a:solidFill>
                      <a:srgbClr val="C00000"/>
                    </a:solidFill>
                  </a:rPr>
                  <a:t>can support that in the case of a coherent collision of the new string with a </a:t>
                </a:r>
                <a:r>
                  <a:rPr lang="en-US" b="1" dirty="0" err="1">
                    <a:solidFill>
                      <a:srgbClr val="C00000"/>
                    </a:solidFill>
                  </a:rPr>
                  <a:t>parton</a:t>
                </a:r>
                <a:r>
                  <a:rPr lang="en-US" b="1" dirty="0">
                    <a:solidFill>
                      <a:srgbClr val="C00000"/>
                    </a:solidFill>
                  </a:rPr>
                  <a:t> which  has a lower energy than the string, the </a:t>
                </a:r>
                <a:r>
                  <a:rPr lang="en-US" b="1" dirty="0" err="1">
                    <a:solidFill>
                      <a:srgbClr val="C00000"/>
                    </a:solidFill>
                  </a:rPr>
                  <a:t>parton</a:t>
                </a:r>
                <a:r>
                  <a:rPr lang="en-US" b="1" dirty="0">
                    <a:solidFill>
                      <a:srgbClr val="C00000"/>
                    </a:solidFill>
                  </a:rPr>
                  <a:t> can gain energy, resulting in its acceleration  and shifting to the higher </a:t>
                </a:r>
                <a:r>
                  <a:rPr lang="en-US" b="1" i="1" dirty="0" err="1">
                    <a:solidFill>
                      <a:srgbClr val="C00000"/>
                    </a:solidFill>
                  </a:rPr>
                  <a:t>p</a:t>
                </a:r>
                <a:r>
                  <a:rPr lang="en-US" b="1" i="1" baseline="-25000" dirty="0" err="1">
                    <a:solidFill>
                      <a:srgbClr val="C00000"/>
                    </a:solidFill>
                  </a:rPr>
                  <a:t>T</a:t>
                </a:r>
                <a:r>
                  <a:rPr lang="en-US" b="1" i="1" baseline="-25000" dirty="0">
                    <a:solidFill>
                      <a:srgbClr val="C00000"/>
                    </a:solidFill>
                  </a:rPr>
                  <a:t> </a:t>
                </a:r>
                <a:r>
                  <a:rPr lang="en-US" b="1" dirty="0">
                    <a:solidFill>
                      <a:srgbClr val="C00000"/>
                    </a:solidFill>
                  </a:rPr>
                  <a:t>region. After losing a significant part of its energy new string can decay into </a:t>
                </a:r>
                <a:r>
                  <a:rPr lang="en-US" b="1" dirty="0" err="1">
                    <a:solidFill>
                      <a:srgbClr val="C00000"/>
                    </a:solidFill>
                  </a:rPr>
                  <a:t>partons</a:t>
                </a:r>
                <a:r>
                  <a:rPr lang="en-US" b="1" dirty="0">
                    <a:solidFill>
                      <a:srgbClr val="C00000"/>
                    </a:solidFill>
                  </a:rPr>
                  <a:t> with lower energies - slowed </a:t>
                </a:r>
                <a:r>
                  <a:rPr lang="en-US" b="1" dirty="0" err="1">
                    <a:solidFill>
                      <a:srgbClr val="C00000"/>
                    </a:solidFill>
                  </a:rPr>
                  <a:t>partons</a:t>
                </a:r>
                <a:r>
                  <a:rPr lang="en-US" b="1" dirty="0">
                    <a:solidFill>
                      <a:srgbClr val="C00000"/>
                    </a:solidFill>
                  </a:rPr>
                  <a:t> in the interval of lower </a:t>
                </a:r>
                <a:r>
                  <a:rPr lang="en-US" b="1" i="1" dirty="0" err="1">
                    <a:solidFill>
                      <a:srgbClr val="C00000"/>
                    </a:solidFill>
                  </a:rPr>
                  <a:t>p</a:t>
                </a:r>
                <a:r>
                  <a:rPr lang="en-US" b="1" i="1" baseline="-25000" dirty="0" err="1">
                    <a:solidFill>
                      <a:srgbClr val="C00000"/>
                    </a:solidFill>
                  </a:rPr>
                  <a:t>T</a:t>
                </a:r>
                <a:r>
                  <a:rPr lang="en-US" b="1" dirty="0" err="1" smtClean="0">
                    <a:solidFill>
                      <a:srgbClr val="C00000"/>
                    </a:solidFill>
                  </a:rPr>
                  <a:t>.</a:t>
                </a:r>
                <a:endParaRPr lang="en-US" b="1" dirty="0">
                  <a:solidFill>
                    <a:srgbClr val="C0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6709"/>
                <a:ext cx="9144000" cy="6398675"/>
              </a:xfrm>
              <a:prstGeom prst="rect">
                <a:avLst/>
              </a:prstGeom>
              <a:blipFill rotWithShape="0">
                <a:blip r:embed="rId2"/>
                <a:stretch>
                  <a:fillRect l="-667" t="-572" r="-667" b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843808" y="-27384"/>
            <a:ext cx="4624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CONCLUSION. One can say that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4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492896"/>
            <a:ext cx="5016117" cy="70788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000" b="1" dirty="0" smtClean="0"/>
              <a:t>Thank you very much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31365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44016" y="1124744"/>
                <a:ext cx="4499992" cy="424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Motivation: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The </a:t>
                </a:r>
                <a:r>
                  <a:rPr lang="en-US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evolution picture of the Nuclear Modification </a:t>
                </a:r>
                <a:r>
                  <a:rPr lang="en-US" b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Factor </a:t>
                </a:r>
                <a:r>
                  <a:rPr lang="en-US" b="1" baseline="30000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b="1" dirty="0" smtClean="0">
                    <a:cs typeface="Arial" panose="020B0604020202020204" pitchFamily="34" charset="0"/>
                  </a:rPr>
                  <a:t>[</a:t>
                </a:r>
                <a:r>
                  <a:rPr lang="az-Latn-AZ" sz="1600" b="1" i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CMS </a:t>
                </a:r>
                <a:r>
                  <a:rPr lang="fr-FR" sz="1600" b="1" i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Collaboration. </a:t>
                </a:r>
                <a:r>
                  <a:rPr lang="fr-FR" sz="1600" b="1" i="1" dirty="0" err="1">
                    <a:solidFill>
                      <a:srgbClr val="C00000"/>
                    </a:solidFill>
                    <a:cs typeface="Arial" panose="020B0604020202020204" pitchFamily="34" charset="0"/>
                  </a:rPr>
                  <a:t>Eur</a:t>
                </a:r>
                <a:r>
                  <a:rPr lang="fr-FR" sz="1600" b="1" i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. Phys. J. C (2012) </a:t>
                </a:r>
                <a:r>
                  <a:rPr lang="fr-FR" sz="1600" b="1" i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72:1945</a:t>
                </a:r>
                <a:r>
                  <a:rPr lang="en-US" b="1" dirty="0" smtClean="0">
                    <a:cs typeface="Arial" panose="020B0604020202020204" pitchFamily="34" charset="0"/>
                  </a:rPr>
                  <a:t>] </a:t>
                </a:r>
                <a:r>
                  <a:rPr lang="ru-RU" b="1" dirty="0" smtClean="0">
                    <a:cs typeface="Arial" panose="020B0604020202020204" pitchFamily="34" charset="0"/>
                  </a:rPr>
                  <a:t>–</a:t>
                </a:r>
                <a:r>
                  <a:rPr lang="en-US" b="1" dirty="0" smtClean="0">
                    <a:cs typeface="Arial" panose="020B0604020202020204" pitchFamily="34" charset="0"/>
                  </a:rPr>
                  <a:t> 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𝑨𝑨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</m:t>
                            </m:r>
                          </m:e>
                          <m:sup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𝑵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sub>
                        </m:s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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</m:t>
                        </m:r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𝑨𝑨</m:t>
                            </m:r>
                          </m:sub>
                        </m:s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</m:t>
                        </m:r>
                        <m:sSup>
                          <m:sSupPr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</m:t>
                            </m:r>
                          </m:e>
                          <m:sup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p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𝒑𝒑</m:t>
                            </m:r>
                          </m:sup>
                        </m:s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sub>
                        </m:s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</m:t>
                        </m:r>
                      </m:den>
                    </m:f>
                  </m:oMath>
                </a14:m>
                <a:r>
                  <a:rPr lang="en-US" b="1" dirty="0">
                    <a:cs typeface="Arial" panose="020B0604020202020204" pitchFamily="34" charset="0"/>
                  </a:rPr>
                  <a:t>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as a function of </a:t>
                </a:r>
                <a:r>
                  <a:rPr lang="en-US" b="1" i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</a:t>
                </a:r>
                <a:r>
                  <a:rPr lang="en-US" b="1" i="1" baseline="-25000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b="1" i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shows  that in the range of</a:t>
                </a:r>
                <a:r>
                  <a:rPr lang="ru-RU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b="1" i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</a:t>
                </a:r>
                <a:r>
                  <a:rPr lang="en-US" b="1" i="1" baseline="-25000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b="1" i="1" baseline="-25000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= 5-10 GeV/c,  the suppression is stronger</a:t>
                </a:r>
                <a:r>
                  <a:rPr lang="ru-RU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 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than  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before observed at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the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RHIC. Beyond  </a:t>
                </a:r>
                <a:r>
                  <a:rPr lang="en-US" b="1" i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</a:t>
                </a:r>
                <a:r>
                  <a:rPr lang="en-US" b="1" i="1" baseline="-25000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b="1" i="1" baseline="-25000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b="1" i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=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10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GeV/c  up to 20 GeV/c  </a:t>
                </a:r>
                <a:r>
                  <a:rPr lang="en-US" b="1" i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R</a:t>
                </a:r>
                <a:r>
                  <a:rPr lang="en-US" b="1" i="1" baseline="-25000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AA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shows a rising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trend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, this rise continues at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higher </a:t>
                </a:r>
                <a:r>
                  <a:rPr lang="en-US" b="1" i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</a:t>
                </a:r>
                <a:r>
                  <a:rPr lang="en-US" b="1" i="1" baseline="-25000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,  approaching   a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suppression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factor  0.5-0.6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in  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the  range        of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40 – 100 GeV/c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. The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behavior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of  the </a:t>
                </a:r>
                <a:r>
                  <a:rPr lang="en-US" b="1" i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R</a:t>
                </a:r>
                <a:r>
                  <a:rPr lang="en-US" b="1" i="1" baseline="-25000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AA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is  very complex and today we are far from understanding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completely this. </a:t>
                </a:r>
                <a:endParaRPr lang="en-US" b="1" dirty="0">
                  <a:solidFill>
                    <a:srgbClr val="00206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16" y="1124744"/>
                <a:ext cx="4499992" cy="4242508"/>
              </a:xfrm>
              <a:prstGeom prst="rect">
                <a:avLst/>
              </a:prstGeom>
              <a:blipFill rotWithShape="0">
                <a:blip r:embed="rId2"/>
                <a:stretch>
                  <a:fillRect l="-1220" t="-863" r="-1084" b="-1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8AC27E6-B7A9-42AD-B8DD-E295A44D11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530" y="1700809"/>
            <a:ext cx="4257866" cy="3600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5032" y="5661248"/>
            <a:ext cx="8963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solidFill>
                  <a:srgbClr val="C00000"/>
                </a:solidFill>
                <a:cs typeface="Arial" panose="020B0604020202020204" pitchFamily="34" charset="0"/>
              </a:rPr>
              <a:t>Goal</a:t>
            </a:r>
            <a:r>
              <a:rPr lang="en-US" b="1" dirty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cs typeface="Arial" panose="020B0604020202020204" pitchFamily="34" charset="0"/>
              </a:rPr>
              <a:t>:</a:t>
            </a:r>
            <a:r>
              <a:rPr lang="en-US" sz="16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>t</a:t>
            </a:r>
            <a:r>
              <a:rPr 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o </a:t>
            </a:r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>understand  the </a:t>
            </a:r>
            <a:r>
              <a:rPr lang="en-US" sz="1600" b="1" dirty="0">
                <a:solidFill>
                  <a:srgbClr val="002060"/>
                </a:solidFill>
                <a:cs typeface="Arial" panose="020B0604020202020204" pitchFamily="34" charset="0"/>
              </a:rPr>
              <a:t>behavior</a:t>
            </a:r>
            <a:r>
              <a:rPr lang="ru-RU" b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>of the </a:t>
            </a:r>
            <a:r>
              <a:rPr lang="en-US" b="1" i="1" dirty="0">
                <a:solidFill>
                  <a:srgbClr val="002060"/>
                </a:solidFill>
                <a:cs typeface="Arial" panose="020B0604020202020204" pitchFamily="34" charset="0"/>
              </a:rPr>
              <a:t>R</a:t>
            </a:r>
            <a:r>
              <a:rPr lang="en-US" b="1" i="1" baseline="-25000" dirty="0">
                <a:solidFill>
                  <a:srgbClr val="002060"/>
                </a:solidFill>
                <a:cs typeface="Arial" panose="020B0604020202020204" pitchFamily="34" charset="0"/>
              </a:rPr>
              <a:t>AA</a:t>
            </a:r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> from the initial </a:t>
            </a:r>
            <a:r>
              <a:rPr lang="en-US" b="1" i="1" dirty="0" err="1">
                <a:solidFill>
                  <a:srgbClr val="002060"/>
                </a:solidFill>
                <a:cs typeface="Arial" panose="020B0604020202020204" pitchFamily="34" charset="0"/>
              </a:rPr>
              <a:t>p</a:t>
            </a:r>
            <a:r>
              <a:rPr lang="en-US" b="1" i="1" baseline="-25000" dirty="0" err="1">
                <a:solidFill>
                  <a:srgbClr val="002060"/>
                </a:solidFill>
                <a:cs typeface="Arial" panose="020B0604020202020204" pitchFamily="34" charset="0"/>
              </a:rPr>
              <a:t>T</a:t>
            </a:r>
            <a:r>
              <a:rPr lang="en-US" b="1" i="1" baseline="-25000" dirty="0">
                <a:solidFill>
                  <a:srgbClr val="002060"/>
                </a:solidFill>
                <a:cs typeface="Arial" panose="020B0604020202020204" pitchFamily="34" charset="0"/>
              </a:rPr>
              <a:t>  </a:t>
            </a:r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>distributions</a:t>
            </a:r>
            <a:r>
              <a:rPr lang="en-US" b="1" dirty="0">
                <a:cs typeface="Arial" panose="020B0604020202020204" pitchFamily="34" charset="0"/>
              </a:rPr>
              <a:t>.</a:t>
            </a:r>
            <a:endParaRPr lang="en-US" altLang="en-US" sz="2000" b="1" dirty="0"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20227" y="-27384"/>
            <a:ext cx="1855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Introduction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6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5496" y="440085"/>
            <a:ext cx="54006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1600" b="1" dirty="0">
                <a:solidFill>
                  <a:srgbClr val="002060"/>
                </a:solidFill>
                <a:cs typeface="Arial" panose="020B0604020202020204" pitchFamily="34" charset="0"/>
              </a:rPr>
              <a:t>The </a:t>
            </a:r>
            <a:r>
              <a:rPr lang="en-US" sz="1600" b="1" dirty="0">
                <a:solidFill>
                  <a:srgbClr val="002060"/>
                </a:solidFill>
                <a:cs typeface="Arial" panose="020B0604020202020204" pitchFamily="34" charset="0"/>
              </a:rPr>
              <a:t>invariant differential yield of the charged particles , </a:t>
            </a:r>
            <a:r>
              <a:rPr lang="en-US" sz="1600" b="1" i="1" dirty="0">
                <a:solidFill>
                  <a:srgbClr val="00206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</a:t>
            </a:r>
            <a:r>
              <a:rPr lang="en-US" sz="1600" b="1" i="1" baseline="30000" dirty="0">
                <a:solidFill>
                  <a:srgbClr val="00206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0</a:t>
            </a:r>
            <a:r>
              <a:rPr lang="en-US" sz="1600" b="1" i="1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sz="1600" b="1" dirty="0">
                <a:solidFill>
                  <a:srgbClr val="002060"/>
                </a:solidFill>
                <a:cs typeface="Arial" panose="020B0604020202020204" pitchFamily="34" charset="0"/>
              </a:rPr>
              <a:t>– and </a:t>
            </a:r>
            <a:r>
              <a:rPr lang="en-US" sz="1600" b="1" i="1" dirty="0">
                <a:solidFill>
                  <a:srgbClr val="00206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 </a:t>
            </a:r>
            <a:r>
              <a:rPr lang="en-US" sz="1600" b="1" dirty="0">
                <a:solidFill>
                  <a:srgbClr val="00206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- mesons </a:t>
            </a:r>
            <a:r>
              <a:rPr lang="en-US" sz="1600" b="1" dirty="0">
                <a:solidFill>
                  <a:srgbClr val="002060"/>
                </a:solidFill>
                <a:cs typeface="Arial" panose="020B0604020202020204" pitchFamily="34" charset="0"/>
              </a:rPr>
              <a:t>as a function of </a:t>
            </a:r>
            <a:r>
              <a:rPr lang="en-US" sz="1600" b="1" i="1" dirty="0" err="1">
                <a:solidFill>
                  <a:srgbClr val="002060"/>
                </a:solidFill>
                <a:cs typeface="Arial" panose="020B0604020202020204" pitchFamily="34" charset="0"/>
              </a:rPr>
              <a:t>p</a:t>
            </a:r>
            <a:r>
              <a:rPr lang="en-US" sz="1600" b="1" i="1" baseline="-25000" dirty="0" err="1">
                <a:solidFill>
                  <a:srgbClr val="002060"/>
                </a:solidFill>
                <a:cs typeface="Arial" panose="020B0604020202020204" pitchFamily="34" charset="0"/>
              </a:rPr>
              <a:t>T</a:t>
            </a:r>
            <a:r>
              <a:rPr lang="en-US" sz="1600" b="1" dirty="0">
                <a:solidFill>
                  <a:srgbClr val="002060"/>
                </a:solidFill>
                <a:cs typeface="Arial" panose="020B0604020202020204" pitchFamily="34" charset="0"/>
              </a:rPr>
              <a:t> in </a:t>
            </a:r>
            <a:r>
              <a:rPr lang="en-US" sz="1600" b="1" i="1" dirty="0">
                <a:solidFill>
                  <a:srgbClr val="002060"/>
                </a:solidFill>
                <a:cs typeface="Arial" panose="020B0604020202020204" pitchFamily="34" charset="0"/>
              </a:rPr>
              <a:t>pp </a:t>
            </a:r>
            <a:r>
              <a:rPr lang="en-US" sz="1600" b="1" dirty="0">
                <a:solidFill>
                  <a:srgbClr val="002060"/>
                </a:solidFill>
                <a:cs typeface="Arial" panose="020B0604020202020204" pitchFamily="34" charset="0"/>
              </a:rPr>
              <a:t>and </a:t>
            </a:r>
            <a:r>
              <a:rPr lang="en-US" sz="1600" b="1" i="1" dirty="0" err="1">
                <a:solidFill>
                  <a:srgbClr val="002060"/>
                </a:solidFill>
                <a:cs typeface="Arial" panose="020B0604020202020204" pitchFamily="34" charset="0"/>
              </a:rPr>
              <a:t>Pb-Pb</a:t>
            </a:r>
            <a:r>
              <a:rPr lang="en-US" sz="1600" b="1" dirty="0">
                <a:solidFill>
                  <a:srgbClr val="002060"/>
                </a:solidFill>
                <a:cs typeface="Arial" panose="020B0604020202020204" pitchFamily="34" charset="0"/>
              </a:rPr>
              <a:t>  collisions at the LHC energies were </a:t>
            </a:r>
            <a:r>
              <a:rPr lang="en-US" sz="16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analyzed </a:t>
            </a:r>
            <a:r>
              <a:rPr lang="en-US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/</a:t>
            </a:r>
            <a:r>
              <a:rPr lang="en-US" sz="1200" b="1" i="1" dirty="0" smtClean="0">
                <a:solidFill>
                  <a:srgbClr val="C00000"/>
                </a:solidFill>
              </a:rPr>
              <a:t>Mais </a:t>
            </a:r>
            <a:r>
              <a:rPr lang="en-US" sz="1200" b="1" i="1" dirty="0" err="1">
                <a:solidFill>
                  <a:srgbClr val="C00000"/>
                </a:solidFill>
              </a:rPr>
              <a:t>Suleymanov</a:t>
            </a:r>
            <a:r>
              <a:rPr lang="en-US" sz="1200" b="1" i="1" dirty="0">
                <a:solidFill>
                  <a:srgbClr val="C00000"/>
                </a:solidFill>
              </a:rPr>
              <a:t>, </a:t>
            </a:r>
            <a:r>
              <a:rPr lang="en-US" sz="1200" b="1" i="1" dirty="0" err="1">
                <a:solidFill>
                  <a:srgbClr val="C00000"/>
                </a:solidFill>
              </a:rPr>
              <a:t>Int.J.Mod.Phys</a:t>
            </a:r>
            <a:r>
              <a:rPr lang="en-US" sz="1200" b="1" i="1" dirty="0">
                <a:solidFill>
                  <a:srgbClr val="C00000"/>
                </a:solidFill>
              </a:rPr>
              <a:t>. E</a:t>
            </a:r>
            <a:r>
              <a:rPr lang="en-GB" sz="1200" b="1" i="1" dirty="0">
                <a:solidFill>
                  <a:srgbClr val="C00000"/>
                </a:solidFill>
              </a:rPr>
              <a:t> 27 (2018) no. 1,  1850008 ;</a:t>
            </a:r>
            <a:r>
              <a:rPr lang="en-US" sz="1200" b="1" i="1" dirty="0" err="1">
                <a:solidFill>
                  <a:srgbClr val="C00000"/>
                </a:solidFill>
              </a:rPr>
              <a:t>Int.J.Mod.Phys</a:t>
            </a:r>
            <a:r>
              <a:rPr lang="en-US" sz="1200" b="1" i="1" dirty="0">
                <a:solidFill>
                  <a:srgbClr val="C00000"/>
                </a:solidFill>
              </a:rPr>
              <a:t>. E28 (2019) no.10, 1950084; </a:t>
            </a:r>
            <a:r>
              <a:rPr lang="en-US" sz="1200" b="1" i="1" dirty="0" err="1" smtClean="0">
                <a:solidFill>
                  <a:srgbClr val="C00000"/>
                </a:solidFill>
              </a:rPr>
              <a:t>arXiv:nucl-ex</a:t>
            </a:r>
            <a:r>
              <a:rPr lang="en-US" sz="1200" b="1" i="1" dirty="0" smtClean="0">
                <a:solidFill>
                  <a:srgbClr val="C00000"/>
                </a:solidFill>
              </a:rPr>
              <a:t>/1710.09296/</a:t>
            </a:r>
            <a:r>
              <a:rPr lang="en-US" sz="16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. The published experimental data  by CMS, ALICE and ATLAS collaborations were used </a:t>
            </a:r>
            <a:r>
              <a:rPr lang="en-US" sz="11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(see Table).</a:t>
            </a:r>
            <a:endParaRPr lang="en-US" sz="16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-27384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547377"/>
              </p:ext>
            </p:extLst>
          </p:nvPr>
        </p:nvGraphicFramePr>
        <p:xfrm>
          <a:off x="827584" y="4580339"/>
          <a:ext cx="3888432" cy="12970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068"/>
                <a:gridCol w="560025"/>
                <a:gridCol w="705358"/>
                <a:gridCol w="470696"/>
                <a:gridCol w="640285"/>
              </a:tblGrid>
              <a:tr h="3320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                            </a:t>
                      </a:r>
                      <a:r>
                        <a:rPr lang="en-US" sz="700" dirty="0">
                          <a:effectLst/>
                        </a:rPr>
                        <a:t>energy (</a:t>
                      </a:r>
                      <a:r>
                        <a:rPr lang="en-US" sz="700" dirty="0" err="1">
                          <a:effectLst/>
                        </a:rPr>
                        <a:t>TeV</a:t>
                      </a:r>
                      <a:r>
                        <a:rPr lang="en-US" sz="7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particles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0.9 </a:t>
                      </a:r>
                      <a:endParaRPr lang="en-US" sz="11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pp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2.76 </a:t>
                      </a:r>
                      <a:endParaRPr lang="en-US" sz="11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pp </a:t>
                      </a:r>
                      <a:r>
                        <a:rPr lang="en-US" sz="11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PbPb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6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charged particles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1        2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6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sym typeface="Symbol" panose="05050102010706020507" pitchFamily="18" charset="2"/>
                        </a:rPr>
                        <a:t></a:t>
                      </a:r>
                      <a:r>
                        <a:rPr lang="en-US" sz="1000" baseline="30000" dirty="0">
                          <a:effectLst/>
                        </a:rPr>
                        <a:t>0</a:t>
                      </a:r>
                      <a:r>
                        <a:rPr lang="en-US" sz="1000" dirty="0">
                          <a:effectLst/>
                        </a:rPr>
                        <a:t>-meson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11      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6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sym typeface="Symbol" panose="05050102010706020507" pitchFamily="18" charset="2"/>
                        </a:rPr>
                        <a:t></a:t>
                      </a:r>
                      <a:r>
                        <a:rPr lang="en-US" sz="1000" dirty="0">
                          <a:effectLst/>
                        </a:rPr>
                        <a:t>-meson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12      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6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</a:t>
                      </a:r>
                      <a:r>
                        <a:rPr lang="en-US" sz="1000" baseline="30000">
                          <a:effectLst/>
                        </a:rPr>
                        <a:t>0</a:t>
                      </a:r>
                      <a:r>
                        <a:rPr lang="en-US" sz="1000">
                          <a:effectLst/>
                        </a:rPr>
                        <a:t>-meson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13      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­-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6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sym typeface="Symbol" panose="05050102010706020507" pitchFamily="18" charset="2"/>
                        </a:rPr>
                        <a:t></a:t>
                      </a:r>
                      <a:r>
                        <a:rPr lang="en-US" sz="1000">
                          <a:effectLst/>
                        </a:rPr>
                        <a:t>­-meson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14      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­-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7984" y="2123022"/>
                <a:ext cx="5400600" cy="26741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600" b="1" dirty="0" smtClean="0">
                    <a:solidFill>
                      <a:srgbClr val="C00000"/>
                    </a:solidFill>
                  </a:rPr>
                  <a:t>First</a:t>
                </a:r>
                <a:r>
                  <a:rPr lang="en-US" sz="1600" b="1" dirty="0">
                    <a:solidFill>
                      <a:srgbClr val="C00000"/>
                    </a:solidFill>
                  </a:rPr>
                  <a:t>, we fit the</a:t>
                </a:r>
                <a:r>
                  <a:rPr lang="en-US" sz="1600" b="1" i="1" dirty="0">
                    <a:solidFill>
                      <a:srgbClr val="C00000"/>
                    </a:solidFill>
                  </a:rPr>
                  <a:t> </a:t>
                </a:r>
                <a:r>
                  <a:rPr lang="en-US" sz="1600" b="1" i="1" dirty="0" err="1">
                    <a:solidFill>
                      <a:srgbClr val="C00000"/>
                    </a:solidFill>
                  </a:rPr>
                  <a:t>p</a:t>
                </a:r>
                <a:r>
                  <a:rPr lang="en-US" sz="1600" b="1" i="1" baseline="-25000" dirty="0" err="1">
                    <a:solidFill>
                      <a:srgbClr val="C00000"/>
                    </a:solidFill>
                  </a:rPr>
                  <a:t>T</a:t>
                </a:r>
                <a:r>
                  <a:rPr lang="en-US" sz="1600" b="1" dirty="0">
                    <a:solidFill>
                      <a:srgbClr val="C00000"/>
                    </a:solidFill>
                  </a:rPr>
                  <a:t> distributions in the whole experimentally measured ranges (from the minimum measured value of </a:t>
                </a:r>
                <a:r>
                  <a:rPr lang="en-US" sz="1600" b="1" i="1" dirty="0" err="1">
                    <a:solidFill>
                      <a:srgbClr val="C00000"/>
                    </a:solidFill>
                  </a:rPr>
                  <a:t>p</a:t>
                </a:r>
                <a:r>
                  <a:rPr lang="en-US" sz="1600" b="1" i="1" baseline="-25000" dirty="0" err="1">
                    <a:solidFill>
                      <a:srgbClr val="C00000"/>
                    </a:solidFill>
                  </a:rPr>
                  <a:t>T</a:t>
                </a:r>
                <a:r>
                  <a:rPr lang="en-US" sz="1600" b="1" dirty="0">
                    <a:solidFill>
                      <a:srgbClr val="C00000"/>
                    </a:solidFill>
                  </a:rPr>
                  <a:t> 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𝒎𝒊𝒏</m:t>
                        </m:r>
                      </m:sup>
                    </m:sSubSup>
                  </m:oMath>
                </a14:m>
                <a:r>
                  <a:rPr lang="en-US" sz="1600" b="1" dirty="0">
                    <a:solidFill>
                      <a:srgbClr val="C00000"/>
                    </a:solidFill>
                  </a:rPr>
                  <a:t>)  to  maximum one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p>
                    </m:sSubSup>
                  </m:oMath>
                </a14:m>
                <a:r>
                  <a:rPr lang="en-US" sz="1600" b="1" dirty="0">
                    <a:solidFill>
                      <a:srgbClr val="C00000"/>
                    </a:solidFill>
                  </a:rPr>
                  <a:t>) ) with a simple fitting function </a:t>
                </a:r>
                <a:r>
                  <a:rPr lang="en-US" sz="1600" b="1" dirty="0" smtClean="0">
                    <a:solidFill>
                      <a:srgbClr val="C00000"/>
                    </a:solidFill>
                  </a:rPr>
                  <a:t>: </a:t>
                </a:r>
                <a:endParaRPr lang="en-US" sz="2000" b="1" i="1" dirty="0" smtClean="0">
                  <a:solidFill>
                    <a:srgbClr val="002060"/>
                  </a:solidFill>
                  <a:latin typeface="Cambria Math" panose="020405030504060302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sz="20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𝑲</m:t>
                          </m:r>
                        </m:sub>
                        <m:sup>
                          <m:r>
                            <a:rPr lang="en-US" sz="20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p>
                      </m:sSubSup>
                      <m:sSup>
                        <m:sSupPr>
                          <m:ctrlPr>
                            <a:rPr lang="en-US" sz="20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20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000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2000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sub>
                            <m:sup>
                              <m:r>
                                <a:rPr lang="en-US" sz="2000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p>
                          </m:sSubSup>
                        </m:sup>
                      </m:sSup>
                    </m:oMath>
                  </m:oMathPara>
                </a14:m>
                <a:endParaRPr lang="en-US" sz="1600" b="1" dirty="0" smtClean="0"/>
              </a:p>
              <a:p>
                <a:pPr algn="just"/>
                <a:endParaRPr lang="en-US" sz="1600" b="1" dirty="0" smtClean="0">
                  <a:solidFill>
                    <a:srgbClr val="002060"/>
                  </a:solidFill>
                </a:endParaRPr>
              </a:p>
              <a:p>
                <a:pPr algn="just"/>
                <a:r>
                  <a:rPr lang="en-US" sz="1600" b="1" dirty="0" smtClean="0">
                    <a:solidFill>
                      <a:srgbClr val="002060"/>
                    </a:solidFill>
                  </a:rPr>
                  <a:t>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1600" b="1" dirty="0">
                    <a:solidFill>
                      <a:srgbClr val="002060"/>
                    </a:solidFill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1600" b="1" dirty="0">
                    <a:solidFill>
                      <a:srgbClr val="002060"/>
                    </a:solidFill>
                  </a:rPr>
                  <a:t> are the free fitting parameters. The index </a:t>
                </a:r>
                <a:r>
                  <a:rPr lang="en-US" sz="1600" b="1" i="1" dirty="0">
                    <a:solidFill>
                      <a:srgbClr val="002060"/>
                    </a:solidFill>
                  </a:rPr>
                  <a:t>c</a:t>
                </a:r>
                <a:r>
                  <a:rPr lang="en-US" sz="1600" b="1" dirty="0">
                    <a:solidFill>
                      <a:srgbClr val="002060"/>
                    </a:solidFill>
                  </a:rPr>
                  <a:t>  is used to designate the type of the events (see table) and the index  </a:t>
                </a:r>
                <a:r>
                  <a:rPr lang="en-US" sz="1600" b="1" i="1" dirty="0">
                    <a:solidFill>
                      <a:srgbClr val="002060"/>
                    </a:solidFill>
                  </a:rPr>
                  <a:t>K</a:t>
                </a:r>
                <a:r>
                  <a:rPr lang="en-US" sz="1600" b="1" dirty="0">
                    <a:solidFill>
                      <a:srgbClr val="002060"/>
                    </a:solidFill>
                  </a:rPr>
                  <a:t>  represents the number of the </a:t>
                </a:r>
                <a:r>
                  <a:rPr lang="en-US" sz="1600" b="1" i="1" dirty="0" err="1">
                    <a:solidFill>
                      <a:srgbClr val="002060"/>
                    </a:solidFill>
                  </a:rPr>
                  <a:t>p</a:t>
                </a:r>
                <a:r>
                  <a:rPr lang="en-US" sz="1600" b="1" i="1" baseline="-25000" dirty="0" err="1">
                    <a:solidFill>
                      <a:srgbClr val="002060"/>
                    </a:solidFill>
                  </a:rPr>
                  <a:t>T</a:t>
                </a:r>
                <a:r>
                  <a:rPr lang="en-US" sz="1600" b="1" i="1" baseline="-25000" dirty="0">
                    <a:solidFill>
                      <a:srgbClr val="002060"/>
                    </a:solidFill>
                  </a:rPr>
                  <a:t>  </a:t>
                </a:r>
                <a:r>
                  <a:rPr lang="en-US" sz="1600" b="1" dirty="0">
                    <a:solidFill>
                      <a:srgbClr val="002060"/>
                    </a:solidFill>
                  </a:rPr>
                  <a:t>regions. </a:t>
                </a:r>
              </a:p>
              <a:p>
                <a:pPr algn="just"/>
                <a:endParaRPr lang="en-US" sz="1600" b="1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84" y="2123022"/>
                <a:ext cx="5400600" cy="2674130"/>
              </a:xfrm>
              <a:prstGeom prst="rect">
                <a:avLst/>
              </a:prstGeom>
              <a:blipFill rotWithShape="0">
                <a:blip r:embed="rId2"/>
                <a:stretch>
                  <a:fillRect l="-677" t="-683" r="-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39309"/>
            <a:ext cx="3635896" cy="2700993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212976"/>
            <a:ext cx="3635896" cy="27983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5496" y="5877272"/>
                <a:ext cx="9108504" cy="863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600" b="1" dirty="0" smtClean="0">
                    <a:solidFill>
                      <a:srgbClr val="002060"/>
                    </a:solidFill>
                  </a:rPr>
                  <a:t>This fitting attempt did not produce good fitting results and we decided to decrease the values of the 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p>
                    </m:sSubSup>
                  </m:oMath>
                </a14:m>
                <a:r>
                  <a:rPr lang="en-US" sz="1600" b="1" dirty="0">
                    <a:solidFill>
                      <a:srgbClr val="002060"/>
                    </a:solidFill>
                  </a:rPr>
                  <a:t> till getting  a value   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sz="1600" b="1" dirty="0">
                    <a:solidFill>
                      <a:srgbClr val="002060"/>
                    </a:solidFill>
                  </a:rPr>
                  <a:t>   at which the best fitting results are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reached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.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So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we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defined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the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boundary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values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of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the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1600" b="1" i="1" dirty="0">
                        <a:solidFill>
                          <a:srgbClr val="002060"/>
                        </a:solidFill>
                      </a:rPr>
                      <m:t>p</m:t>
                    </m:r>
                    <m:r>
                      <m:rPr>
                        <m:nor/>
                      </m:rPr>
                      <a:rPr lang="en-US" sz="1600" b="1" i="1" baseline="-25000" dirty="0">
                        <a:solidFill>
                          <a:srgbClr val="002060"/>
                        </a:solidFill>
                      </a:rPr>
                      <m:t>T</m:t>
                    </m:r>
                    <m:r>
                      <m:rPr>
                        <m:nor/>
                      </m:rPr>
                      <a:rPr lang="en-US" sz="1600" b="1" i="1" baseline="-25000" dirty="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(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from</m:t>
                    </m:r>
                    <m:sSubSup>
                      <m:sSubSupPr>
                        <m:ctrlP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n-US" sz="16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  <m:r>
                      <a:rPr lang="en-US" sz="16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to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</m:t>
                    </m:r>
                    <m:sSubSup>
                      <m:sSubSupPr>
                        <m:ctrlP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  <m:r>
                          <a:rPr lang="en-US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) ,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for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the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first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sz="1600" b="1" i="1" dirty="0" err="1">
                        <a:solidFill>
                          <a:srgbClr val="002060"/>
                        </a:solidFill>
                      </a:rPr>
                      <m:t>p</m:t>
                    </m:r>
                    <m:r>
                      <m:rPr>
                        <m:nor/>
                      </m:rPr>
                      <a:rPr lang="en-US" sz="1600" b="1" i="1" baseline="-25000" dirty="0" err="1">
                        <a:solidFill>
                          <a:srgbClr val="002060"/>
                        </a:solidFill>
                      </a:rPr>
                      <m:t>T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 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region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 (</m:t>
                    </m:r>
                    <m:r>
                      <m:rPr>
                        <m:nor/>
                      </m:rPr>
                      <a:rPr lang="en-US" sz="1600" b="1" i="1" dirty="0">
                        <a:solidFill>
                          <a:srgbClr val="002060"/>
                        </a:solidFill>
                      </a:rPr>
                      <m:t>K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=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I</m:t>
                    </m:r>
                    <m:r>
                      <m:rPr>
                        <m:nor/>
                      </m:rPr>
                      <a:rPr lang="en-US" sz="1600" b="1" dirty="0">
                        <a:solidFill>
                          <a:srgbClr val="002060"/>
                        </a:solidFill>
                      </a:rPr>
                      <m:t>).</m:t>
                    </m:r>
                  </m:oMath>
                </a14:m>
                <a:endParaRPr lang="en-US" sz="16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5877272"/>
                <a:ext cx="9108504" cy="863570"/>
              </a:xfrm>
              <a:prstGeom prst="rect">
                <a:avLst/>
              </a:prstGeom>
              <a:blipFill rotWithShape="0">
                <a:blip r:embed="rId5"/>
                <a:stretch>
                  <a:fillRect l="-402" t="-2113" r="-335" b="-3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277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FF58A11-BFAE-4900-9E37-54A67882B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-7872"/>
            <a:ext cx="6192688" cy="59385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246220" y="4427820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az-Latn-AZ" b="1" dirty="0">
                <a:solidFill>
                  <a:srgbClr val="002060"/>
                </a:solidFill>
              </a:rPr>
              <a:t>y</a:t>
            </a:r>
            <a:r>
              <a:rPr lang="en-US" b="1" baseline="-25000" dirty="0">
                <a:solidFill>
                  <a:srgbClr val="002060"/>
                </a:solidFill>
              </a:rPr>
              <a:t>1</a:t>
            </a:r>
            <a:r>
              <a:rPr lang="az-Latn-AZ" b="1" dirty="0">
                <a:solidFill>
                  <a:srgbClr val="002060"/>
                </a:solidFill>
              </a:rPr>
              <a:t>=a</a:t>
            </a:r>
            <a:r>
              <a:rPr lang="en-US" b="1" baseline="-25000" dirty="0">
                <a:solidFill>
                  <a:srgbClr val="002060"/>
                </a:solidFill>
              </a:rPr>
              <a:t>1</a:t>
            </a:r>
            <a:r>
              <a:rPr lang="az-Latn-AZ" b="1" dirty="0">
                <a:solidFill>
                  <a:srgbClr val="002060"/>
                </a:solidFill>
              </a:rPr>
              <a:t>e</a:t>
            </a:r>
            <a:r>
              <a:rPr lang="az-Latn-AZ" b="1" baseline="30000" dirty="0">
                <a:solidFill>
                  <a:srgbClr val="002060"/>
                </a:solidFill>
              </a:rPr>
              <a:t>-b</a:t>
            </a:r>
            <a:r>
              <a:rPr lang="en-US" b="1" baseline="30000" dirty="0">
                <a:solidFill>
                  <a:srgbClr val="002060"/>
                </a:solidFill>
              </a:rPr>
              <a:t>1</a:t>
            </a:r>
            <a:r>
              <a:rPr lang="az-Latn-AZ" b="1" baseline="30000" dirty="0">
                <a:solidFill>
                  <a:srgbClr val="002060"/>
                </a:solidFill>
              </a:rPr>
              <a:t>pT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68144" y="4427820"/>
            <a:ext cx="1204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z-Latn-AZ" b="1" dirty="0">
                <a:solidFill>
                  <a:srgbClr val="002060"/>
                </a:solidFill>
              </a:rPr>
              <a:t>y</a:t>
            </a:r>
            <a:r>
              <a:rPr lang="en-US" b="1" baseline="-25000" dirty="0">
                <a:solidFill>
                  <a:srgbClr val="002060"/>
                </a:solidFill>
              </a:rPr>
              <a:t>2</a:t>
            </a:r>
            <a:r>
              <a:rPr lang="az-Latn-AZ" b="1" dirty="0">
                <a:solidFill>
                  <a:srgbClr val="002060"/>
                </a:solidFill>
              </a:rPr>
              <a:t>=a</a:t>
            </a:r>
            <a:r>
              <a:rPr lang="en-US" b="1" baseline="-25000" dirty="0">
                <a:solidFill>
                  <a:srgbClr val="002060"/>
                </a:solidFill>
              </a:rPr>
              <a:t>2</a:t>
            </a:r>
            <a:r>
              <a:rPr lang="az-Latn-AZ" b="1" dirty="0">
                <a:solidFill>
                  <a:srgbClr val="002060"/>
                </a:solidFill>
              </a:rPr>
              <a:t>e</a:t>
            </a:r>
            <a:r>
              <a:rPr lang="az-Latn-AZ" b="1" baseline="30000" dirty="0">
                <a:solidFill>
                  <a:srgbClr val="002060"/>
                </a:solidFill>
              </a:rPr>
              <a:t>-b</a:t>
            </a:r>
            <a:r>
              <a:rPr lang="en-US" b="1" baseline="30000" dirty="0">
                <a:solidFill>
                  <a:srgbClr val="002060"/>
                </a:solidFill>
              </a:rPr>
              <a:t>2</a:t>
            </a:r>
            <a:r>
              <a:rPr lang="az-Latn-AZ" b="1" baseline="30000" dirty="0">
                <a:solidFill>
                  <a:srgbClr val="002060"/>
                </a:solidFill>
              </a:rPr>
              <a:t>pT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400272" y="4427820"/>
            <a:ext cx="1204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z-Latn-AZ" b="1" dirty="0">
                <a:solidFill>
                  <a:srgbClr val="002060"/>
                </a:solidFill>
              </a:rPr>
              <a:t>y</a:t>
            </a:r>
            <a:r>
              <a:rPr lang="en-US" b="1" baseline="-25000" dirty="0">
                <a:solidFill>
                  <a:srgbClr val="002060"/>
                </a:solidFill>
              </a:rPr>
              <a:t>3</a:t>
            </a:r>
            <a:r>
              <a:rPr lang="az-Latn-AZ" b="1" dirty="0">
                <a:solidFill>
                  <a:srgbClr val="002060"/>
                </a:solidFill>
              </a:rPr>
              <a:t>=a</a:t>
            </a:r>
            <a:r>
              <a:rPr lang="en-US" b="1" baseline="-25000" dirty="0">
                <a:solidFill>
                  <a:srgbClr val="002060"/>
                </a:solidFill>
              </a:rPr>
              <a:t>3</a:t>
            </a:r>
            <a:r>
              <a:rPr lang="az-Latn-AZ" b="1" dirty="0">
                <a:solidFill>
                  <a:srgbClr val="002060"/>
                </a:solidFill>
              </a:rPr>
              <a:t>e</a:t>
            </a:r>
            <a:r>
              <a:rPr lang="az-Latn-AZ" b="1" baseline="30000" dirty="0">
                <a:solidFill>
                  <a:srgbClr val="002060"/>
                </a:solidFill>
              </a:rPr>
              <a:t>-b</a:t>
            </a:r>
            <a:r>
              <a:rPr lang="en-US" b="1" baseline="30000" dirty="0">
                <a:solidFill>
                  <a:srgbClr val="002060"/>
                </a:solidFill>
              </a:rPr>
              <a:t>3</a:t>
            </a:r>
            <a:r>
              <a:rPr lang="az-Latn-AZ" b="1" baseline="30000" dirty="0">
                <a:solidFill>
                  <a:srgbClr val="002060"/>
                </a:solidFill>
              </a:rPr>
              <a:t>pT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0" y="404664"/>
                <a:ext cx="3059832" cy="50943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The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rest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of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the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distributions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(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from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the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first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point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after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14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the</m:t>
                    </m:r>
                    <m:sSubSup>
                      <m:sSubSupPr>
                        <m:ctrlP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𝒎𝒊𝒏</m:t>
                        </m:r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till 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p>
                    </m:sSubSup>
                  </m:oMath>
                </a14:m>
                <a:r>
                  <a:rPr lang="en-US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were fitted again by the same function and again to get the optimized fitting results the value</a:t>
                </a:r>
                <a:r>
                  <a:rPr lang="en-US" sz="1400" b="1" strike="sngStrike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of the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p>
                    </m:sSubSup>
                  </m:oMath>
                </a14:m>
                <a:r>
                  <a:rPr lang="en-US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was limited to find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  at which the best fitting results reached. After getting the values of the 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 we defined the  boundary values of the </a:t>
                </a:r>
                <a:r>
                  <a:rPr lang="en-US" sz="1400" b="1" i="1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1400" b="1" i="1" baseline="-25000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1400" b="1" i="1" baseline="-2500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 (from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𝒎𝒊𝒏</m:t>
                        </m:r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sz="1400" b="1" i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, for the second </a:t>
                </a:r>
                <a:r>
                  <a:rPr lang="en-US" sz="1400" b="1" i="1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1400" b="1" i="1" baseline="-25000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  region (</a:t>
                </a:r>
                <a:r>
                  <a:rPr lang="en-US" sz="1400" b="1" i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en-US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=II) and so on. The figure below, as an example, visualizes the </a:t>
                </a:r>
                <a:r>
                  <a:rPr lang="en-US" sz="1400" b="1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procedure</a:t>
                </a:r>
              </a:p>
              <a:p>
                <a:pPr algn="just"/>
                <a:r>
                  <a:rPr lang="en-US" sz="14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of the getting the best fitting results. Then using the obtained values </a:t>
                </a:r>
                <a:endParaRPr lang="en-US" sz="1400" b="1" dirty="0">
                  <a:solidFill>
                    <a:srgbClr val="002060"/>
                  </a:solidFill>
                </a:endParaRPr>
              </a:p>
              <a:p>
                <a:pPr algn="just"/>
                <a:r>
                  <a:rPr lang="en-US" sz="14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of the maximum and minimum </a:t>
                </a:r>
                <a:r>
                  <a:rPr lang="en-US" sz="1400" b="1" i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</a:t>
                </a:r>
                <a:r>
                  <a:rPr lang="en-US" sz="1400" b="1" i="1" baseline="-25000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sz="14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for the best fittings in the different regions, the boundary values of </a:t>
                </a:r>
                <a:r>
                  <a:rPr lang="en-US" sz="1400" b="1" i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</a:t>
                </a:r>
                <a:r>
                  <a:rPr lang="en-US" sz="1400" b="1" i="1" baseline="-25000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sz="14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 for the regions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14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) , and the lengths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14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) of the regions have been defined </a:t>
                </a:r>
                <a:endParaRPr lang="en-US" sz="1400" b="1" dirty="0">
                  <a:solidFill>
                    <a:srgbClr val="002060"/>
                  </a:solidFill>
                </a:endParaRPr>
              </a:p>
              <a:p>
                <a:pPr algn="just"/>
                <a:endParaRPr lang="en-US" sz="14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4664"/>
                <a:ext cx="3059832" cy="5094343"/>
              </a:xfrm>
              <a:prstGeom prst="rect">
                <a:avLst/>
              </a:prstGeom>
              <a:blipFill rotWithShape="0">
                <a:blip r:embed="rId3"/>
                <a:stretch>
                  <a:fillRect l="-598" r="-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691680" y="-27384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8791" y="5157192"/>
            <a:ext cx="5916935" cy="166838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5229200"/>
            <a:ext cx="107504" cy="1257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884368" y="4149080"/>
            <a:ext cx="1008112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rgbClr val="0070C0"/>
                </a:solidFill>
              </a:rPr>
              <a:t>80-100 GeV/c</a:t>
            </a:r>
            <a:endParaRPr lang="en-US" sz="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48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37749" y="-99392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sz="2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5496" y="780173"/>
                <a:ext cx="5760640" cy="48921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The applied  method has shown that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he </a:t>
                </a:r>
                <a:r>
                  <a:rPr lang="en-US" b="1" dirty="0" err="1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pT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distributions contain several </a:t>
                </a:r>
                <a:r>
                  <a:rPr lang="en-US" b="1" i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</a:t>
                </a:r>
                <a:r>
                  <a:rPr lang="en-US" b="1" i="1" baseline="-25000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 regions , the number of regions increase with </a:t>
                </a:r>
                <a:r>
                  <a:rPr lang="en-US" b="1" i="1" dirty="0" err="1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p</a:t>
                </a:r>
                <a:r>
                  <a:rPr lang="en-US" b="1" i="1" baseline="-25000" dirty="0" err="1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.</a:t>
                </a:r>
              </a:p>
              <a:p>
                <a:pPr algn="just"/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he regions could be characterized by the lengths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and two  free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fitting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parameters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and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.</a:t>
                </a:r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:endParaRPr lang="en-US" b="1" dirty="0" smtClean="0">
                  <a:solidFill>
                    <a:srgbClr val="002060"/>
                  </a:solidFill>
                </a:endParaRPr>
              </a:p>
              <a:p>
                <a:pPr algn="just"/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The 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values of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the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increase with </a:t>
                </a:r>
                <a:r>
                  <a:rPr lang="en-US" b="1" i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</a:t>
                </a:r>
                <a:r>
                  <a:rPr lang="en-US" b="1" i="1" baseline="-25000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b="1" i="1" baseline="-25000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b="1" i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(</a:t>
                </a:r>
                <a:r>
                  <a:rPr 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and with </a:t>
                </a:r>
                <a:r>
                  <a:rPr lang="en-US" b="1" i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K)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and for  example </a:t>
                </a:r>
                <a:r>
                  <a:rPr lang="en-US" sz="2000" b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for the charged particles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at 2.76 </a:t>
                </a:r>
                <a:r>
                  <a:rPr lang="en-US" b="1" dirty="0" err="1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TeV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there equations : </a:t>
                </a:r>
              </a:p>
              <a:p>
                <a:pPr algn="just"/>
                <a:endParaRPr lang="ru-RU" b="1" i="1" dirty="0">
                  <a:solidFill>
                    <a:srgbClr val="002060"/>
                  </a:solidFill>
                  <a:cs typeface="Arial" panose="020B060402020202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                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𝑰𝑰𝑰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𝑰𝑰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; </m:t>
                    </m:r>
                    <m:sSubSup>
                      <m:sSub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𝑰𝑰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r>
                      <m:rPr>
                        <m:nor/>
                      </m:rPr>
                      <a:rPr lang="en-US" b="1" dirty="0">
                        <a:solidFill>
                          <a:srgbClr val="C00000"/>
                        </a:solidFill>
                        <a:cs typeface="Arial" panose="020B0604020202020204" pitchFamily="34" charset="0"/>
                      </a:rPr>
                      <m:t>: </m:t>
                    </m:r>
                    <m:sSubSup>
                      <m:sSub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1" dirty="0">
                        <a:solidFill>
                          <a:srgbClr val="C00000"/>
                        </a:solidFill>
                        <a:cs typeface="Arial" panose="020B0604020202020204" pitchFamily="34" charset="0"/>
                      </a:rPr>
                      <m:t> (</m:t>
                    </m:r>
                    <m:r>
                      <m:rPr>
                        <m:nor/>
                      </m:rPr>
                      <a:rPr lang="en-US" b="1" dirty="0">
                        <a:solidFill>
                          <a:srgbClr val="C00000"/>
                        </a:solidFill>
                        <a:cs typeface="Arial" panose="020B0604020202020204" pitchFamily="34" charset="0"/>
                      </a:rPr>
                      <m:t>Pb</m:t>
                    </m:r>
                    <m:r>
                      <m:rPr>
                        <m:nor/>
                      </m:rPr>
                      <a:rPr lang="en-US" b="1" dirty="0">
                        <a:solidFill>
                          <a:srgbClr val="C00000"/>
                        </a:solidFill>
                        <a:cs typeface="Arial" panose="020B0604020202020204" pitchFamily="34" charset="0"/>
                      </a:rPr>
                      <m:t>−</m:t>
                    </m:r>
                    <m:r>
                      <m:rPr>
                        <m:nor/>
                      </m:rPr>
                      <a:rPr lang="en-US" b="1" dirty="0">
                        <a:solidFill>
                          <a:srgbClr val="C00000"/>
                        </a:solidFill>
                        <a:cs typeface="Arial" panose="020B0604020202020204" pitchFamily="34" charset="0"/>
                      </a:rPr>
                      <m:t>Pb</m:t>
                    </m:r>
                    <m:r>
                      <m:rPr>
                        <m:nor/>
                      </m:rPr>
                      <a:rPr lang="en-US" b="1" dirty="0">
                        <a:solidFill>
                          <a:srgbClr val="C00000"/>
                        </a:solidFill>
                        <a:cs typeface="Arial" panose="020B0604020202020204" pitchFamily="34" charset="0"/>
                      </a:rPr>
                      <m:t>); </m:t>
                    </m:r>
                  </m:oMath>
                </a14:m>
                <a:endParaRPr lang="en-US" b="1" dirty="0">
                  <a:solidFill>
                    <a:srgbClr val="C00000"/>
                  </a:solidFill>
                  <a:cs typeface="Arial" panose="020B060402020202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                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𝑰𝑰𝑰</m:t>
                        </m:r>
                      </m:sub>
                      <m:sup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𝑳</m:t>
                        </m:r>
                      </m:e>
                      <m:sub>
                        <m:r>
                          <a:rPr lang="en-US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𝑰𝑰</m:t>
                        </m:r>
                      </m:sub>
                      <m:sup>
                        <m:r>
                          <a:rPr lang="en-US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;</m:t>
                    </m:r>
                    <m:sSubSup>
                      <m:sSub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𝑰𝑰</m:t>
                        </m:r>
                      </m:sub>
                      <m:sup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sub>
                      <m:sup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  (pp) </a:t>
                </a:r>
                <a:endParaRPr lang="en-US" b="1" dirty="0" smtClean="0">
                  <a:solidFill>
                    <a:srgbClr val="C00000"/>
                  </a:solidFill>
                  <a:cs typeface="Arial" panose="020B0604020202020204" pitchFamily="34" charset="0"/>
                </a:endParaRPr>
              </a:p>
              <a:p>
                <a:pPr algn="just"/>
                <a:endParaRPr lang="en-US" b="1" dirty="0" smtClean="0">
                  <a:solidFill>
                    <a:srgbClr val="002060"/>
                  </a:solidFill>
                  <a:cs typeface="Arial" panose="020B0604020202020204" pitchFamily="34" charset="0"/>
                </a:endParaRPr>
              </a:p>
              <a:p>
                <a:pPr algn="just"/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Again one can say that for </a:t>
                </a:r>
                <a:r>
                  <a:rPr lang="en-US" b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the charged particles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at 2.76 </a:t>
                </a:r>
                <a:r>
                  <a:rPr lang="en-US" b="1" dirty="0" err="1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TeV</a:t>
                </a:r>
                <a:r>
                  <a:rPr 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the regions are limited by the values of </a:t>
                </a:r>
                <a:r>
                  <a:rPr lang="en-US" b="1" i="1" dirty="0" err="1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p</a:t>
                </a:r>
                <a:r>
                  <a:rPr lang="en-US" b="1" i="1" baseline="-25000" dirty="0" err="1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b="1" i="1" baseline="-25000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b="1" i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: </a:t>
                </a:r>
              </a:p>
              <a:p>
                <a:pPr marL="285750" indent="-285750" algn="just">
                  <a:buFontTx/>
                  <a:buChar char="-"/>
                </a:pPr>
                <a:r>
                  <a:rPr lang="en-US" altLang="en-US" b="1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altLang="en-US" b="1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&lt;</a:t>
                </a:r>
                <a:r>
                  <a:rPr lang="en-US" altLang="en-US" b="1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𝟒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𝟔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𝑮𝒆𝑽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𝒄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az-Latn-AZ" altLang="en-US" b="1" dirty="0">
                        <a:solidFill>
                          <a:srgbClr val="002060"/>
                        </a:solidFill>
                        <a:ea typeface="Calibri" panose="020F0502020204030204" pitchFamily="34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az-Latn-AZ" altLang="en-US" b="1" i="1" dirty="0">
                        <a:solidFill>
                          <a:srgbClr val="002060"/>
                        </a:solidFill>
                        <a:ea typeface="Calibri" panose="020F0502020204030204" pitchFamily="34" charset="0"/>
                        <a:cs typeface="Arial" panose="020B0604020202020204" pitchFamily="34" charset="0"/>
                      </a:rPr>
                      <m:t>I</m:t>
                    </m:r>
                    <m:r>
                      <m:rPr>
                        <m:nor/>
                      </m:rPr>
                      <a:rPr lang="az-Latn-AZ" altLang="en-US" b="1" dirty="0">
                        <a:solidFill>
                          <a:srgbClr val="002060"/>
                        </a:solidFill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az-Latn-AZ" altLang="en-US" b="1" dirty="0">
                        <a:solidFill>
                          <a:srgbClr val="002060"/>
                        </a:solidFill>
                        <a:ea typeface="Calibri" panose="020F0502020204030204" pitchFamily="34" charset="0"/>
                        <a:cs typeface="Arial" panose="020B0604020202020204" pitchFamily="34" charset="0"/>
                      </a:rPr>
                      <m:t>region</m:t>
                    </m:r>
                    <m:r>
                      <m:rPr>
                        <m:nor/>
                      </m:rPr>
                      <a:rPr lang="az-Latn-AZ" altLang="en-US" b="1" dirty="0">
                        <a:solidFill>
                          <a:srgbClr val="002060"/>
                        </a:solidFill>
                        <a:ea typeface="Calibri" panose="020F0502020204030204" pitchFamily="34" charset="0"/>
                        <a:cs typeface="Arial" panose="020B0604020202020204" pitchFamily="34" charset="0"/>
                      </a:rPr>
                      <m:t>)</m:t>
                    </m:r>
                    <m:r>
                      <m:rPr>
                        <m:nor/>
                      </m:rPr>
                      <a:rPr lang="en-US" altLang="en-US" b="1" i="0" dirty="0" smtClean="0">
                        <a:solidFill>
                          <a:srgbClr val="002060"/>
                        </a:solidFill>
                        <a:ea typeface="Calibri" panose="020F0502020204030204" pitchFamily="34" charset="0"/>
                        <a:cs typeface="Arial" panose="020B0604020202020204" pitchFamily="34" charset="0"/>
                      </a:rPr>
                      <m:t>;</m:t>
                    </m:r>
                  </m:oMath>
                </a14:m>
                <a:endParaRPr lang="en-US" altLang="en-US" b="1" i="0" dirty="0" smtClean="0">
                  <a:solidFill>
                    <a:srgbClr val="002060"/>
                  </a:solidFill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85750" indent="-285750" algn="just">
                  <a:buFontTx/>
                  <a:buChar char="-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en-US" b="1" i="0" dirty="0" smtClean="0">
                        <a:solidFill>
                          <a:srgbClr val="002060"/>
                        </a:solidFill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lang="en-US" alt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en-US" alt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𝑮𝒆𝑽</m:t>
                        </m:r>
                        <m:r>
                          <a:rPr lang="en-US" alt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a:rPr lang="en-US" alt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&lt;</m:t>
                        </m:r>
                        <m:r>
                          <a:rPr lang="en-US" alt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sub>
                    </m:sSub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𝟏𝟕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𝟐𝟎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𝑮𝒆𝑽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𝒄</m:t>
                    </m:r>
                  </m:oMath>
                </a14:m>
                <a:r>
                  <a:rPr lang="en-US" alt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(</a:t>
                </a:r>
                <a:r>
                  <a:rPr lang="en-US" altLang="en-US" b="1" i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II</a:t>
                </a:r>
                <a:r>
                  <a:rPr lang="en-US" alt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region);</a:t>
                </a:r>
              </a:p>
              <a:p>
                <a:pPr marL="285750" indent="-285750" algn="just">
                  <a:buFontTx/>
                  <a:buChar char="-"/>
                </a:pPr>
                <a:r>
                  <a:rPr lang="en-US" alt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&gt; </a:t>
                </a:r>
                <a14:m>
                  <m:oMath xmlns:m="http://schemas.openxmlformats.org/officeDocument/2006/math"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𝟏𝟕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𝟐𝟎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𝑮𝒆𝑽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𝒄</m:t>
                    </m:r>
                  </m:oMath>
                </a14:m>
                <a:r>
                  <a:rPr lang="en-US" alt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az-Latn-AZ" altLang="en-US" b="1" dirty="0" smtClean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altLang="en-US" b="1" i="1" dirty="0" smtClean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III</a:t>
                </a:r>
                <a:r>
                  <a:rPr lang="en-US" altLang="en-US" b="1" dirty="0" smtClean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 region)</a:t>
                </a:r>
                <a:r>
                  <a:rPr lang="az-Latn-AZ" altLang="en-US" b="1" dirty="0" smtClean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  <a:r>
                  <a:rPr lang="en-US" altLang="en-US" b="1" dirty="0" smtClean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780173"/>
                <a:ext cx="5760640" cy="4892108"/>
              </a:xfrm>
              <a:prstGeom prst="rect">
                <a:avLst/>
              </a:prstGeom>
              <a:blipFill rotWithShape="0">
                <a:blip r:embed="rId3"/>
                <a:stretch>
                  <a:fillRect l="-952" t="-748" r="-847" b="-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FF58A11-BFAE-4900-9E37-54A67882B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8738" y="1124744"/>
            <a:ext cx="3359641" cy="43204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495" y="5589240"/>
            <a:ext cx="9072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en-US" b="1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Let us note that the II region is the area where Nuclear Modification Factor has  minimum for the most central heavy ion collisions- jet suppression. </a:t>
            </a:r>
            <a:endParaRPr lang="az-Latn-AZ" altLang="en-US" b="1" dirty="0">
              <a:solidFill>
                <a:srgbClr val="00206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460432" y="4149080"/>
            <a:ext cx="792088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rgbClr val="0070C0"/>
                </a:solidFill>
              </a:rPr>
              <a:t>80-100 GeV/c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19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A53C74F7-3BD2-438E-B3AF-6D02A6F8EF4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894" y="332656"/>
            <a:ext cx="5562618" cy="42124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3498" y="890010"/>
                <a:ext cx="3582398" cy="56462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en-US" sz="2000" b="1" dirty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W</a:t>
                </a:r>
                <a:r>
                  <a:rPr lang="en-US" altLang="en-US" sz="2000" b="1" dirty="0" smtClean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e have constructed </a:t>
                </a:r>
                <a:r>
                  <a:rPr lang="en-US" altLang="en-US" sz="2000" b="1" dirty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US" altLang="en-US" sz="2000" b="1" dirty="0" smtClean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ratios of : </a:t>
                </a:r>
                <a:endParaRPr lang="en-US" altLang="en-US" sz="2000" b="1" dirty="0">
                  <a:solidFill>
                    <a:srgbClr val="002060"/>
                  </a:solidFill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/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 </m:t>
                        </m:r>
                        <m:r>
                          <a:rPr lang="en-US" alt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𝒂</m:t>
                        </m:r>
                      </m:e>
                      <m:sup>
                        <m:r>
                          <a:rPr lang="en-US" alt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𝒄</m:t>
                        </m:r>
                      </m:sup>
                    </m:sSup>
                  </m:oMath>
                </a14:m>
                <a:r>
                  <a:rPr lang="en-US" altLang="en-US" sz="2000" b="1" dirty="0" smtClean="0">
                    <a:solidFill>
                      <a:srgbClr val="C0000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0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US" sz="20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𝒂</m:t>
                        </m:r>
                      </m:e>
                      <m:sup>
                        <m:r>
                          <a:rPr lang="en-US" altLang="en-US" sz="20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p>
                    </m:sSup>
                    <m:r>
                      <a:rPr lang="en-US" altLang="en-US" sz="2000" b="1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,</m:t>
                    </m:r>
                  </m:oMath>
                </a14:m>
                <a:r>
                  <a:rPr lang="en-US" altLang="en-US" sz="2000" b="1" dirty="0" smtClean="0">
                    <a:solidFill>
                      <a:srgbClr val="C0000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𝒂</m:t>
                        </m:r>
                      </m:e>
                      <m:sup>
                        <m:r>
                          <a:rPr lang="en-US" alt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𝒄</m:t>
                        </m:r>
                      </m:sup>
                    </m:sSup>
                  </m:oMath>
                </a14:m>
                <a:r>
                  <a:rPr lang="en-US" altLang="en-US" sz="2000" b="1" dirty="0" smtClean="0">
                    <a:solidFill>
                      <a:srgbClr val="C0000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𝒂</m:t>
                        </m:r>
                      </m:e>
                      <m:sup>
                        <m:r>
                          <a:rPr lang="en-US" alt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  <m:r>
                          <a:rPr lang="en-US" alt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en-US" sz="2000" b="1" dirty="0" smtClean="0">
                    <a:solidFill>
                      <a:srgbClr val="C0000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is the values of the </a:t>
                </a:r>
                <a:r>
                  <a:rPr lang="en-US" sz="2000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free  fitting parameters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  <m:r>
                      <a:rPr lang="en-US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for the most central </a:t>
                </a:r>
                <a:r>
                  <a:rPr lang="en-US" sz="2000" b="1" i="1" dirty="0" err="1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PbPb</a:t>
                </a:r>
                <a:r>
                  <a:rPr lang="en-US" sz="2000" b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 and </a:t>
                </a:r>
                <a:r>
                  <a:rPr lang="en-US" sz="2000" b="1" i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pp</a:t>
                </a:r>
                <a:r>
                  <a:rPr lang="en-US" sz="2000" b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 collisions  respectively  </a:t>
                </a:r>
              </a:p>
              <a:p>
                <a:pPr algn="just"/>
                <a:endParaRPr lang="en-US" sz="2000" b="1" dirty="0" smtClean="0">
                  <a:solidFill>
                    <a:srgbClr val="C00000"/>
                  </a:solidFill>
                  <a:cs typeface="Arial" panose="020B0604020202020204" pitchFamily="34" charset="0"/>
                </a:endParaRPr>
              </a:p>
              <a:p>
                <a:pPr marL="342900" indent="-342900" algn="just">
                  <a:buFontTx/>
                  <a:buChar char="-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𝒃</m:t>
                        </m:r>
                      </m:e>
                      <m:sup>
                        <m:r>
                          <a:rPr lang="en-US" alt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𝒄</m:t>
                        </m:r>
                      </m:sup>
                    </m:sSup>
                  </m:oMath>
                </a14:m>
                <a:r>
                  <a:rPr lang="en-US" altLang="en-US" sz="2000" b="1" dirty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US" sz="2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𝒃</m:t>
                        </m:r>
                      </m:e>
                      <m:sup>
                        <m:r>
                          <a:rPr lang="en-US" altLang="en-US" sz="2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sz="2000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, </a:t>
                </a:r>
                <a:r>
                  <a:rPr lang="en-US" altLang="en-US" sz="2000" b="1" dirty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US" sz="20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𝒃</m:t>
                        </m:r>
                      </m:e>
                      <m:sup>
                        <m:r>
                          <a:rPr lang="en-US" alt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𝒄</m:t>
                        </m:r>
                      </m:sup>
                    </m:sSup>
                  </m:oMath>
                </a14:m>
                <a:r>
                  <a:rPr lang="en-US" altLang="en-US" sz="2000" b="1" dirty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US" sz="20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𝒃</m:t>
                        </m:r>
                      </m:e>
                      <m:sup>
                        <m:r>
                          <a:rPr lang="en-US" alt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  <m:r>
                          <a:rPr lang="en-US" alt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en-US" sz="2000" b="1" dirty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is </a:t>
                </a:r>
                <a:r>
                  <a:rPr lang="en-US" altLang="en-US" sz="2000" b="1" dirty="0" smtClean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the </a:t>
                </a:r>
              </a:p>
              <a:p>
                <a:pPr algn="just"/>
                <a:r>
                  <a:rPr lang="en-US" altLang="en-US" sz="2000" b="1" dirty="0" smtClean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values </a:t>
                </a:r>
                <a:r>
                  <a:rPr lang="en-US" altLang="en-US" sz="2000" b="1" dirty="0">
                    <a:solidFill>
                      <a:srgbClr val="00206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of the 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free  fitting parameters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  <m:r>
                      <a:rPr lang="en-US" sz="2000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for the most central </a:t>
                </a:r>
                <a:r>
                  <a:rPr lang="en-US" sz="2000" b="1" i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PbPb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and </a:t>
                </a:r>
                <a:r>
                  <a:rPr lang="en-US" sz="2000" b="1" i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pp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collisions  respectively </a:t>
                </a:r>
                <a:r>
                  <a:rPr lang="en-US" sz="2000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.</a:t>
                </a:r>
              </a:p>
              <a:p>
                <a:pPr algn="just"/>
                <a:endParaRPr lang="en-US" sz="2000" b="1" dirty="0" smtClean="0">
                  <a:solidFill>
                    <a:srgbClr val="002060"/>
                  </a:solidFill>
                  <a:cs typeface="Arial" panose="020B0604020202020204" pitchFamily="34" charset="0"/>
                </a:endParaRPr>
              </a:p>
              <a:p>
                <a:pPr algn="just"/>
                <a:r>
                  <a:rPr lang="en-US" sz="2000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sz="2000" b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One can see that the ratios for the parameter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altLang="en-US" sz="2000" b="1" dirty="0" smtClean="0">
                    <a:solidFill>
                      <a:srgbClr val="C0000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 have </a:t>
                </a:r>
                <a:r>
                  <a:rPr lang="en-US" altLang="en-US" sz="2000" b="1" dirty="0">
                    <a:solidFill>
                      <a:srgbClr val="C0000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the minimum values ​​for the </a:t>
                </a:r>
                <a:r>
                  <a:rPr lang="en-US" altLang="en-US" sz="2000" b="1" dirty="0" smtClean="0">
                    <a:solidFill>
                      <a:srgbClr val="C0000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second </a:t>
                </a:r>
                <a:r>
                  <a:rPr lang="en-US" altLang="en-US" sz="2000" b="1" i="1" dirty="0" err="1" smtClean="0">
                    <a:solidFill>
                      <a:srgbClr val="C0000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en-US" sz="2000" b="1" i="1" baseline="-25000" dirty="0" err="1" smtClean="0">
                    <a:solidFill>
                      <a:srgbClr val="C0000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altLang="en-US" sz="2000" b="1" dirty="0" smtClean="0">
                    <a:solidFill>
                      <a:srgbClr val="C0000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  region - </a:t>
                </a:r>
                <a:r>
                  <a:rPr lang="en-US" altLang="en-US" sz="2000" b="1" dirty="0">
                    <a:solidFill>
                      <a:srgbClr val="C00000"/>
                    </a:solidFill>
                    <a:ea typeface="Calibri" panose="020F0502020204030204" pitchFamily="34" charset="0"/>
                    <a:cs typeface="Arial" panose="020B0604020202020204" pitchFamily="34" charset="0"/>
                  </a:rPr>
                  <a:t>a suppression.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98" y="890010"/>
                <a:ext cx="3582398" cy="5646289"/>
              </a:xfrm>
              <a:prstGeom prst="rect">
                <a:avLst/>
              </a:prstGeom>
              <a:blipFill rotWithShape="0">
                <a:blip r:embed="rId3"/>
                <a:stretch>
                  <a:fillRect l="-1874" t="-648" r="-1874" b="-10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3337749" y="-99392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8AC27E6-B7A9-42AD-B8DD-E295A44D1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1153" y="4545124"/>
            <a:ext cx="2621790" cy="221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3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5496" y="404664"/>
                <a:ext cx="5657272" cy="62549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b="1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Observation of the </a:t>
                </a:r>
                <a:r>
                  <a:rPr lang="en-US" sz="2000" b="1" i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</a:t>
                </a:r>
                <a:r>
                  <a:rPr lang="en-US" sz="2000" b="1" i="1" baseline="-25000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regions for both </a:t>
                </a:r>
                <a:r>
                  <a:rPr lang="en-US" sz="2000" b="1" i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pp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and for Pb–Pb collisions suggests </a:t>
                </a:r>
                <a:r>
                  <a:rPr lang="en-US" sz="2000" b="1" u="sng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that these regions can reflect the fragmentation and hadronization properties of </a:t>
                </a:r>
                <a:r>
                  <a:rPr lang="en-US" sz="2000" b="1" u="sng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partons</a:t>
                </a:r>
                <a:r>
                  <a:rPr lang="en-US" sz="2000" b="1" u="sng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.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The parameter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2000" b="1" i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could be represented as: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20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US" sz="20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</m:acc>
                          </m:e>
                          <m:sub>
                            <m:r>
                              <a:rPr lang="en-US" sz="20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 (here 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𝒑</m:t>
                        </m:r>
                      </m:e>
                    </m:acc>
                  </m:oMath>
                </a14:m>
                <a:r>
                  <a:rPr lang="en-US" sz="2000" b="1" baseline="-25000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is some  average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𝒑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for </a:t>
                </a:r>
                <a:r>
                  <a:rPr lang="en-US" sz="2000" b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parton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system)  and with considering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20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</m:acc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en-US" sz="20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sz="20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  <m:r>
                      <a:rPr lang="en-US" sz="20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≅−</m:t>
                    </m:r>
                    <m:sSup>
                      <m:sSup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</m:e>
                      <m:sup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(</a:t>
                </a:r>
                <a:r>
                  <a:rPr lang="en-US" sz="2000" b="1" i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is Mandelstam variable)   we can write that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20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  <m:sup>
                                <m:r>
                                  <a:rPr lang="en-US" sz="20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sz="2000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.</a:t>
                </a:r>
              </a:p>
              <a:p>
                <a:pPr algn="just"/>
                <a:endParaRPr lang="en-US" sz="2000" b="1" dirty="0">
                  <a:solidFill>
                    <a:srgbClr val="002060"/>
                  </a:solidFill>
                  <a:cs typeface="Arial" panose="020B0604020202020204" pitchFamily="34" charset="0"/>
                </a:endParaRPr>
              </a:p>
              <a:p>
                <a:pPr algn="just"/>
                <a:r>
                  <a:rPr lang="en-US" sz="2000" b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Using the expression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  <m:r>
                      <a:rPr 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p>
                      <m:sSup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𝒍𝒏</m:t>
                            </m:r>
                            <m:d>
                              <m:dPr>
                                <m:ctrlPr>
                                  <a:rPr lang="en-US" sz="20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000" b="1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𝒒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sym typeface="Symbol" panose="05050102010706020507" pitchFamily="18" charset="2"/>
                                          </a:rPr>
                                          <m:t>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</m:d>
                      </m:e>
                      <m:sup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n-US" sz="2000" b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𝐚</m:t>
                    </m:r>
                  </m:oMath>
                </a14:m>
                <a:r>
                  <a:rPr lang="en-US" sz="2000" b="1" dirty="0" smtClean="0">
                    <a:solidFill>
                      <a:srgbClr val="C00000"/>
                    </a:solidFill>
                    <a:cs typeface="Arial" panose="020B0604020202020204" pitchFamily="34" charset="0"/>
                  </a:rPr>
                  <a:t>t </a:t>
                </a:r>
                <a:r>
                  <a:rPr lang="en-US" sz="2000" b="1" dirty="0" smtClean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=0.2 GeV/c)  </a:t>
                </a:r>
                <a:r>
                  <a:rPr lang="en-US" sz="2000" b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one can get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srgbClr val="C00000"/>
                            </a:solidFill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:</m:t>
                        </m:r>
                        <m:r>
                          <a:rPr lang="en-US" sz="20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  <m:r>
                      <a:rPr 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sz="2000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 1 for the I region; </a:t>
                </a:r>
                <a:r>
                  <a:rPr lang="en-US" sz="2000" b="1" dirty="0" smtClean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 0.25 </a:t>
                </a:r>
                <a:r>
                  <a:rPr lang="en-US" sz="2000" b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for the II region and  0.13 for the III region</a:t>
                </a:r>
                <a:r>
                  <a:rPr lang="en-US" sz="2000" b="1" i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.</a:t>
                </a:r>
                <a:r>
                  <a:rPr lang="en-US" sz="2000" b="1" i="1" u="sng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en-US" sz="2000" b="1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The increasing of the </a:t>
                </a:r>
                <a:r>
                  <a:rPr lang="en-US" altLang="en-US" sz="2000" b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</a:t>
                </a:r>
                <a:r>
                  <a:rPr lang="en-US" altLang="en-US" sz="2000" b="1" baseline="-25000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s</a:t>
                </a:r>
                <a:r>
                  <a:rPr lang="en-US" altLang="en-US" sz="2000" b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 with decreasing of the </a:t>
                </a:r>
                <a:r>
                  <a:rPr lang="en-US" altLang="en-US" sz="2000" b="1" i="1" dirty="0" err="1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p</a:t>
                </a:r>
                <a:r>
                  <a:rPr lang="en-US" altLang="en-US" sz="2000" b="1" i="1" baseline="-25000" dirty="0" err="1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:r>
                  <a:rPr lang="en-US" altLang="en-US" sz="2000" b="1" i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en-US" sz="2000" b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is </a:t>
                </a:r>
                <a:r>
                  <a:rPr lang="en-US" altLang="en-US" sz="2000" b="1" u="sng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similar to the dependence of the </a:t>
                </a:r>
                <a:r>
                  <a:rPr lang="en-US" altLang="en-US" sz="2000" b="1" u="sng" baseline="-25000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s </a:t>
                </a:r>
                <a:r>
                  <a:rPr lang="en-US" altLang="en-US" sz="2000" b="1" u="sng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on </a:t>
                </a:r>
                <a:r>
                  <a:rPr lang="en-US" altLang="en-US" sz="2000" b="1" i="1" u="sng" dirty="0" err="1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p</a:t>
                </a:r>
                <a:r>
                  <a:rPr lang="en-US" altLang="en-US" sz="2000" b="1" i="1" u="sng" baseline="-25000" dirty="0" err="1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T</a:t>
                </a:r>
                <a:r>
                  <a:rPr lang="en-US" altLang="en-US" sz="2000" b="1" i="1" u="sng" baseline="-25000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en-US" sz="2000" b="1" i="1" u="sng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en-US" sz="2000" b="1" u="sng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which is characteristics of the QCD quark string</a:t>
                </a:r>
                <a:r>
                  <a:rPr lang="en-US" altLang="en-US" sz="2000" b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alt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alt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alt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US" alt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~</m:t>
                    </m:r>
                    <m:sSup>
                      <m:sSupPr>
                        <m:ctrlPr>
                          <a:rPr lang="en-US" alt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𝑸</m:t>
                        </m:r>
                      </m:e>
                      <m:sup>
                        <m:r>
                          <a:rPr lang="en-US" alt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</m:sup>
                    </m:sSup>
                    <m:r>
                      <a:rPr lang="en-US" alt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=−</m:t>
                    </m:r>
                    <m:sSup>
                      <m:sSupPr>
                        <m:ctrlPr>
                          <a:rPr lang="en-US" alt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𝒒</m:t>
                        </m:r>
                      </m:e>
                      <m:sup>
                        <m:r>
                          <a:rPr lang="en-US" alt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en-US" sz="2000" b="1" baseline="-25000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en-US" sz="2000" b="1" dirty="0" smtClean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, in </a:t>
                </a:r>
                <a:r>
                  <a:rPr lang="en-US" altLang="en-US" sz="2000" b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which </a:t>
                </a:r>
                <a:r>
                  <a:rPr lang="en-US" altLang="en-US" sz="2000" b="1" i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r </a:t>
                </a:r>
                <a:r>
                  <a:rPr lang="en-US" altLang="en-US" sz="2000" b="1" dirty="0">
                    <a:solidFill>
                      <a:srgbClr val="C00000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is a distance between quarks in the string</a:t>
                </a:r>
                <a:endParaRPr lang="en-US" sz="20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404664"/>
                <a:ext cx="5657272" cy="6254917"/>
              </a:xfrm>
              <a:prstGeom prst="rect">
                <a:avLst/>
              </a:prstGeom>
              <a:blipFill rotWithShape="0">
                <a:blip r:embed="rId2"/>
                <a:stretch>
                  <a:fillRect l="-1185" t="-487" r="-1078" b="-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337749" y="-99392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FF58A11-BFAE-4900-9E37-54A67882B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5782" y="476672"/>
            <a:ext cx="3434730" cy="32937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372200" y="2843644"/>
                <a:ext cx="8626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  <m:r>
                      <a:rPr 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1</a:t>
                </a:r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2843644"/>
                <a:ext cx="862672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8197" r="-493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7234872" y="3028310"/>
            <a:ext cx="824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 0.25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75632" y="3028310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 0.13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591990" y="4798002"/>
                <a:ext cx="2021130" cy="7891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sub>
                      </m:sSub>
                      <m:r>
                        <a:rPr lang="en-US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p>
                        <m:sSupPr>
                          <m:ctrlPr>
                            <a:rPr lang="en-US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𝒍𝒏</m:t>
                              </m:r>
                              <m:d>
                                <m:dPr>
                                  <m:ctrlPr>
                                    <a:rPr lang="en-US" b="1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1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b="1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1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𝒒</m:t>
                                          </m:r>
                                        </m:e>
                                        <m:sup>
                                          <m:r>
                                            <a:rPr lang="en-US" b="1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b="1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1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Symbol" panose="05050102010706020507" pitchFamily="18" charset="2"/>
                                            </a:rPr>
                                            <m:t></m:t>
                                          </m:r>
                                        </m:e>
                                        <m:sup>
                                          <m:r>
                                            <a:rPr lang="en-US" b="1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990" y="4798002"/>
                <a:ext cx="2021130" cy="78912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692768" y="4209582"/>
                <a:ext cx="1795556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e>
                        <m:sub>
                          <m:r>
                            <a:rPr lang="en-US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en-US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en-US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≅−</m:t>
                      </m:r>
                      <m:sSup>
                        <m:sSupPr>
                          <m:ctrlPr>
                            <a:rPr lang="en-US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2768" y="4209582"/>
                <a:ext cx="1795556" cy="375552"/>
              </a:xfrm>
              <a:prstGeom prst="rect">
                <a:avLst/>
              </a:prstGeom>
              <a:blipFill rotWithShape="0">
                <a:blip r:embed="rId6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7812360" y="4149343"/>
                <a:ext cx="1082989" cy="5516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  <m:sup>
                                <m:r>
                                  <a:rPr lang="en-US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360" y="4149343"/>
                <a:ext cx="1082989" cy="551689"/>
              </a:xfrm>
              <a:prstGeom prst="rect">
                <a:avLst/>
              </a:prstGeom>
              <a:blipFill rotWithShape="0">
                <a:blip r:embed="rId7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6019550" y="4627423"/>
            <a:ext cx="1072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=0.2 GeV/c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6983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C1EB3896-C3B1-447C-A791-E0D8C8895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2342466"/>
            <a:ext cx="6791756" cy="4542918"/>
          </a:xfrm>
          <a:prstGeom prst="rect">
            <a:avLst/>
          </a:prstGeom>
        </p:spPr>
      </p:pic>
      <p:graphicFrame>
        <p:nvGraphicFramePr>
          <p:cNvPr id="3" name="Object 2">
            <a:extLst>
              <a:ext uri="{FF2B5EF4-FFF2-40B4-BE49-F238E27FC236}">
                <a16:creationId xmlns="" xmlns:a16="http://schemas.microsoft.com/office/drawing/2014/main" id="{A276A259-915C-466E-9058-A161861869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9272174"/>
              </p:ext>
            </p:extLst>
          </p:nvPr>
        </p:nvGraphicFramePr>
        <p:xfrm>
          <a:off x="6284341" y="476672"/>
          <a:ext cx="2824163" cy="163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9" name="Document" r:id="rId5" imgW="2559500" imgH="1486434" progId="Word.Document.8">
                  <p:embed/>
                </p:oleObj>
              </mc:Choice>
              <mc:Fallback>
                <p:oleObj name="Document" r:id="rId5" imgW="2559500" imgH="148643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4341" y="476672"/>
                        <a:ext cx="2824163" cy="163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5496" y="332656"/>
                <a:ext cx="6248845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This result together with the above results on the ratios of lengths  can be clue that </a:t>
                </a:r>
                <a:r>
                  <a:rPr lang="en-US" altLang="en-US" b="1" u="sng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the fragmentation and hadronization of the </a:t>
                </a:r>
                <a:r>
                  <a:rPr lang="en-US" altLang="en-US" b="1" u="sng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partons</a:t>
                </a:r>
                <a:r>
                  <a:rPr lang="en-US" altLang="en-US" b="1" u="sng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occurs through the string dynamics, and the values of the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en-US" b="1" i="1" u="sng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en-US" b="1" i="1" u="sng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altLang="en-US" b="1" i="1" u="sng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sub>
                      <m:sup>
                        <m:r>
                          <a:rPr lang="en-US" altLang="en-US" b="1" i="1" u="sng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p>
                    </m:sSubSup>
                  </m:oMath>
                </a14:m>
                <a:r>
                  <a:rPr lang="en-US" altLang="en-US" b="1" u="sng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can be related to the string tension. </a:t>
                </a:r>
                <a:r>
                  <a:rPr lang="en-US" alt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So one can conclude that the meaning behind observed </a:t>
                </a:r>
                <a:r>
                  <a:rPr lang="en-US" altLang="en-US" b="1" i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</a:t>
                </a:r>
                <a:r>
                  <a:rPr lang="en-US" altLang="en-US" b="1" i="1" baseline="-25000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T</a:t>
                </a:r>
                <a:r>
                  <a:rPr lang="en-US" alt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regions at LHC energies </a:t>
                </a:r>
                <a:r>
                  <a:rPr lang="en-US" alt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could be the </a:t>
                </a:r>
                <a:r>
                  <a:rPr lang="en-US" altLang="en-US" b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parton</a:t>
                </a:r>
                <a:r>
                  <a:rPr lang="en-US" alt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fragmentation and hadronization through </a:t>
                </a:r>
                <a:r>
                  <a:rPr lang="en-US" altLang="en-US" b="1" dirty="0" err="1">
                    <a:solidFill>
                      <a:srgbClr val="002060"/>
                    </a:solidFill>
                    <a:cs typeface="Arial" panose="020B0604020202020204" pitchFamily="34" charset="0"/>
                  </a:rPr>
                  <a:t>parton</a:t>
                </a:r>
                <a:r>
                  <a:rPr lang="en-US" altLang="en-US" b="1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altLang="en-US" b="1" dirty="0" smtClean="0">
                    <a:solidFill>
                      <a:srgbClr val="002060"/>
                    </a:solidFill>
                    <a:cs typeface="Arial" panose="020B0604020202020204" pitchFamily="34" charset="0"/>
                  </a:rPr>
                  <a:t>strings. </a:t>
                </a:r>
                <a:endParaRPr lang="en-US" altLang="en-US" b="1" dirty="0">
                  <a:solidFill>
                    <a:srgbClr val="00206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332656"/>
                <a:ext cx="6248845" cy="2031325"/>
              </a:xfrm>
              <a:prstGeom prst="rect">
                <a:avLst/>
              </a:prstGeom>
              <a:blipFill rotWithShape="0">
                <a:blip r:embed="rId7"/>
                <a:stretch>
                  <a:fillRect l="-878" t="-1802" r="-780" b="-3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876256" y="2637487"/>
            <a:ext cx="216024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en-US" sz="1600" b="1" dirty="0">
                <a:solidFill>
                  <a:srgbClr val="C00000"/>
                </a:solidFill>
                <a:cs typeface="Arial" panose="020B0604020202020204" pitchFamily="34" charset="0"/>
              </a:rPr>
              <a:t>The r</a:t>
            </a:r>
            <a:r>
              <a:rPr lang="en-US" sz="1600" b="1" dirty="0">
                <a:solidFill>
                  <a:srgbClr val="C00000"/>
                </a:solidFill>
                <a:cs typeface="Arial" panose="020B0604020202020204" pitchFamily="34" charset="0"/>
              </a:rPr>
              <a:t>egion III  is the domain of creation of first generation </a:t>
            </a:r>
            <a:r>
              <a:rPr lang="en-US" sz="1600" b="1" dirty="0" err="1">
                <a:solidFill>
                  <a:srgbClr val="C00000"/>
                </a:solidFill>
                <a:cs typeface="Arial" panose="020B0604020202020204" pitchFamily="34" charset="0"/>
              </a:rPr>
              <a:t>partons</a:t>
            </a:r>
            <a:r>
              <a:rPr lang="en-US" sz="1600" b="1" dirty="0">
                <a:solidFill>
                  <a:srgbClr val="C00000"/>
                </a:solidFill>
                <a:cs typeface="Arial" panose="020B0604020202020204" pitchFamily="34" charset="0"/>
              </a:rPr>
              <a:t>/strings during collisions, where the most energetic</a:t>
            </a:r>
            <a:r>
              <a:rPr lang="ru-RU" sz="1600" b="1" dirty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en-US" sz="1600" b="1" dirty="0">
                <a:solidFill>
                  <a:srgbClr val="C00000"/>
                </a:solidFill>
                <a:cs typeface="Arial" panose="020B0604020202020204" pitchFamily="34" charset="0"/>
              </a:rPr>
              <a:t>hadrons /</a:t>
            </a:r>
            <a:r>
              <a:rPr lang="en-US" sz="1600" b="1" dirty="0" err="1">
                <a:solidFill>
                  <a:srgbClr val="C00000"/>
                </a:solidFill>
                <a:cs typeface="Arial" panose="020B0604020202020204" pitchFamily="34" charset="0"/>
              </a:rPr>
              <a:t>partons</a:t>
            </a:r>
            <a:r>
              <a:rPr lang="en-US" sz="1600" b="1" dirty="0">
                <a:solidFill>
                  <a:srgbClr val="C00000"/>
                </a:solidFill>
                <a:cs typeface="Arial" panose="020B0604020202020204" pitchFamily="34" charset="0"/>
              </a:rPr>
              <a:t> / strings(with highest tension) are produced and weakly </a:t>
            </a:r>
            <a:r>
              <a:rPr lang="en-US" sz="16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modified by </a:t>
            </a:r>
            <a:r>
              <a:rPr lang="en-US" sz="1600" b="1" dirty="0">
                <a:solidFill>
                  <a:srgbClr val="C00000"/>
                </a:solidFill>
                <a:cs typeface="Arial" panose="020B0604020202020204" pitchFamily="34" charset="0"/>
              </a:rPr>
              <a:t>the </a:t>
            </a:r>
            <a:r>
              <a:rPr lang="en-US" sz="16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medium. The </a:t>
            </a:r>
            <a:r>
              <a:rPr lang="en-US" sz="1600" b="1" dirty="0">
                <a:solidFill>
                  <a:srgbClr val="C00000"/>
                </a:solidFill>
                <a:cs typeface="Arial" panose="020B0604020202020204" pitchFamily="34" charset="0"/>
              </a:rPr>
              <a:t>region II is the one with  highest </a:t>
            </a:r>
            <a:r>
              <a:rPr lang="en-US" sz="16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density of </a:t>
            </a:r>
            <a:r>
              <a:rPr lang="en-US" sz="1600" b="1" dirty="0">
                <a:solidFill>
                  <a:srgbClr val="C00000"/>
                </a:solidFill>
                <a:cs typeface="Arial" panose="020B0604020202020204" pitchFamily="34" charset="0"/>
              </a:rPr>
              <a:t>the strings decayed from ones in region III. </a:t>
            </a:r>
            <a:endParaRPr lang="en-US" altLang="en-US" sz="1600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37749" y="-99392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56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496" y="476672"/>
            <a:ext cx="479796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The </a:t>
            </a:r>
            <a:r>
              <a:rPr lang="en-US" sz="1600" b="1" dirty="0">
                <a:solidFill>
                  <a:srgbClr val="002060"/>
                </a:solidFill>
                <a:cs typeface="Arial" panose="020B0604020202020204" pitchFamily="34" charset="0"/>
              </a:rPr>
              <a:t>high density causes string fusion and a collective phenomenon, which is as a result of the </a:t>
            </a:r>
            <a:r>
              <a:rPr lang="en-US" b="1" dirty="0">
                <a:solidFill>
                  <a:schemeClr val="accent3"/>
                </a:solidFill>
                <a:cs typeface="Arial" panose="020B0604020202020204" pitchFamily="34" charset="0"/>
              </a:rPr>
              <a:t>new string</a:t>
            </a:r>
            <a:r>
              <a:rPr lang="en-US" sz="1600" b="1" dirty="0">
                <a:solidFill>
                  <a:srgbClr val="002060"/>
                </a:solidFill>
                <a:cs typeface="Arial" panose="020B0604020202020204" pitchFamily="34" charset="0"/>
              </a:rPr>
              <a:t> formation in the most central Pb-Pb interactions. It can explain the anomalous behavior of   the Nuclear Modification Factor in this </a:t>
            </a:r>
            <a:r>
              <a:rPr lang="en-US" sz="16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region. </a:t>
            </a:r>
          </a:p>
          <a:p>
            <a:pPr algn="just"/>
            <a:r>
              <a:rPr lang="en-US" sz="16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The </a:t>
            </a:r>
            <a:r>
              <a:rPr lang="en-US" sz="1600" b="1" dirty="0">
                <a:solidFill>
                  <a:srgbClr val="002060"/>
                </a:solidFill>
                <a:cs typeface="Arial" panose="020B0604020202020204" pitchFamily="34" charset="0"/>
              </a:rPr>
              <a:t>region I is the one with the maximum number of hadrons and minimum number of strings</a:t>
            </a:r>
            <a:r>
              <a:rPr lang="en-US" sz="16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</a:p>
          <a:p>
            <a:pPr algn="just"/>
            <a:endParaRPr lang="en-US" sz="1600" b="1" dirty="0" smtClean="0">
              <a:solidFill>
                <a:srgbClr val="C00000"/>
              </a:solidFill>
            </a:endParaRPr>
          </a:p>
          <a:p>
            <a:pPr algn="just"/>
            <a:r>
              <a:rPr lang="en-US" b="1" dirty="0" smtClean="0">
                <a:solidFill>
                  <a:srgbClr val="C00000"/>
                </a:solidFill>
              </a:rPr>
              <a:t>In </a:t>
            </a:r>
            <a:r>
              <a:rPr lang="en-US" b="1" dirty="0">
                <a:solidFill>
                  <a:srgbClr val="C00000"/>
                </a:solidFill>
              </a:rPr>
              <a:t>the paper [</a:t>
            </a:r>
            <a:r>
              <a:rPr lang="en-US" b="1" i="1" dirty="0">
                <a:solidFill>
                  <a:srgbClr val="C00000"/>
                </a:solidFill>
              </a:rPr>
              <a:t>Mais </a:t>
            </a:r>
            <a:r>
              <a:rPr lang="en-US" b="1" i="1" dirty="0" err="1">
                <a:solidFill>
                  <a:srgbClr val="C00000"/>
                </a:solidFill>
              </a:rPr>
              <a:t>Suleymanov</a:t>
            </a:r>
            <a:r>
              <a:rPr lang="en-US" b="1" i="1" dirty="0">
                <a:solidFill>
                  <a:srgbClr val="C00000"/>
                </a:solidFill>
              </a:rPr>
              <a:t>  </a:t>
            </a:r>
            <a:r>
              <a:rPr lang="en-US" b="1" i="1" dirty="0" err="1">
                <a:solidFill>
                  <a:srgbClr val="C00000"/>
                </a:solidFill>
              </a:rPr>
              <a:t>arXiv</a:t>
            </a:r>
            <a:r>
              <a:rPr lang="en-US" b="1" i="1" dirty="0">
                <a:solidFill>
                  <a:srgbClr val="C00000"/>
                </a:solidFill>
              </a:rPr>
              <a:t>: </a:t>
            </a:r>
            <a:r>
              <a:rPr lang="en-US" b="1" i="1" dirty="0" err="1">
                <a:solidFill>
                  <a:srgbClr val="C00000"/>
                </a:solidFill>
              </a:rPr>
              <a:t>nucl</a:t>
            </a:r>
            <a:r>
              <a:rPr lang="en-US" b="1" i="1" dirty="0">
                <a:solidFill>
                  <a:srgbClr val="C00000"/>
                </a:solidFill>
              </a:rPr>
              <a:t>-ex/1710.09296 </a:t>
            </a:r>
            <a:r>
              <a:rPr lang="en-US" b="1" dirty="0" smtClean="0">
                <a:solidFill>
                  <a:srgbClr val="C00000"/>
                </a:solidFill>
              </a:rPr>
              <a:t>] we have discussed that </a:t>
            </a:r>
            <a:r>
              <a:rPr lang="en-US" b="1" dirty="0">
                <a:solidFill>
                  <a:srgbClr val="C00000"/>
                </a:solidFill>
              </a:rPr>
              <a:t>the phenomena </a:t>
            </a:r>
            <a:r>
              <a:rPr lang="en-US" b="1" dirty="0" smtClean="0">
                <a:solidFill>
                  <a:srgbClr val="C00000"/>
                </a:solidFill>
                <a:cs typeface="Arial" panose="020B0604020202020204" pitchFamily="34" charset="0"/>
              </a:rPr>
              <a:t>string </a:t>
            </a:r>
            <a:r>
              <a:rPr lang="en-US" b="1" dirty="0">
                <a:solidFill>
                  <a:srgbClr val="C00000"/>
                </a:solidFill>
                <a:cs typeface="Arial" panose="020B0604020202020204" pitchFamily="34" charset="0"/>
              </a:rPr>
              <a:t>fusion</a:t>
            </a:r>
            <a:r>
              <a:rPr lang="en-US" b="1" dirty="0" smtClean="0">
                <a:solidFill>
                  <a:srgbClr val="C00000"/>
                </a:solidFill>
              </a:rPr>
              <a:t> can </a:t>
            </a:r>
            <a:r>
              <a:rPr lang="en-US" b="1" dirty="0">
                <a:solidFill>
                  <a:srgbClr val="C00000"/>
                </a:solidFill>
              </a:rPr>
              <a:t>explain anomalous </a:t>
            </a:r>
            <a:r>
              <a:rPr lang="en-US" b="1" dirty="0" err="1">
                <a:solidFill>
                  <a:srgbClr val="C00000"/>
                </a:solidFill>
              </a:rPr>
              <a:t>behaviour</a:t>
            </a:r>
            <a:r>
              <a:rPr lang="en-US" b="1" dirty="0">
                <a:solidFill>
                  <a:srgbClr val="C00000"/>
                </a:solidFill>
              </a:rPr>
              <a:t> of the Nuclear Modification Factor in this region as a result of the inverse Compton effect for </a:t>
            </a:r>
            <a:r>
              <a:rPr lang="en-US" b="1" dirty="0" err="1">
                <a:solidFill>
                  <a:srgbClr val="C00000"/>
                </a:solidFill>
              </a:rPr>
              <a:t>partons</a:t>
            </a:r>
            <a:r>
              <a:rPr lang="en-US" b="1" dirty="0">
                <a:solidFill>
                  <a:srgbClr val="C00000"/>
                </a:solidFill>
              </a:rPr>
              <a:t>. </a:t>
            </a:r>
            <a:endParaRPr lang="en-US" b="1" dirty="0" smtClean="0">
              <a:solidFill>
                <a:srgbClr val="C00000"/>
              </a:solidFill>
            </a:endParaRPr>
          </a:p>
          <a:p>
            <a:pPr algn="just"/>
            <a:r>
              <a:rPr lang="en-US" b="1" dirty="0" smtClean="0">
                <a:solidFill>
                  <a:srgbClr val="C00000"/>
                </a:solidFill>
              </a:rPr>
              <a:t>We </a:t>
            </a:r>
            <a:r>
              <a:rPr lang="en-US" b="1" dirty="0">
                <a:solidFill>
                  <a:srgbClr val="C00000"/>
                </a:solidFill>
              </a:rPr>
              <a:t>support that in the case of a coherent collision of the </a:t>
            </a:r>
            <a:r>
              <a:rPr lang="en-US" sz="2000" b="1" dirty="0">
                <a:solidFill>
                  <a:schemeClr val="accent3"/>
                </a:solidFill>
              </a:rPr>
              <a:t>new string </a:t>
            </a:r>
            <a:r>
              <a:rPr lang="en-US" b="1" dirty="0">
                <a:solidFill>
                  <a:srgbClr val="C00000"/>
                </a:solidFill>
              </a:rPr>
              <a:t>with a </a:t>
            </a:r>
            <a:r>
              <a:rPr lang="en-US" b="1" dirty="0" err="1">
                <a:solidFill>
                  <a:srgbClr val="C00000"/>
                </a:solidFill>
              </a:rPr>
              <a:t>parton</a:t>
            </a:r>
            <a:r>
              <a:rPr lang="en-US" b="1" dirty="0">
                <a:solidFill>
                  <a:srgbClr val="C00000"/>
                </a:solidFill>
              </a:rPr>
              <a:t> which  has a lower energy than the string, the </a:t>
            </a:r>
            <a:r>
              <a:rPr lang="en-US" b="1" dirty="0" err="1">
                <a:solidFill>
                  <a:srgbClr val="C00000"/>
                </a:solidFill>
              </a:rPr>
              <a:t>parton</a:t>
            </a:r>
            <a:r>
              <a:rPr lang="en-US" b="1" dirty="0">
                <a:solidFill>
                  <a:srgbClr val="C00000"/>
                </a:solidFill>
              </a:rPr>
              <a:t> can gain energy, resulting in its acceleration  and shifting to the higher </a:t>
            </a:r>
            <a:r>
              <a:rPr lang="en-US" b="1" i="1" dirty="0" err="1">
                <a:solidFill>
                  <a:srgbClr val="C00000"/>
                </a:solidFill>
              </a:rPr>
              <a:t>p</a:t>
            </a:r>
            <a:r>
              <a:rPr lang="en-US" b="1" i="1" baseline="-25000" dirty="0" err="1">
                <a:solidFill>
                  <a:srgbClr val="C00000"/>
                </a:solidFill>
              </a:rPr>
              <a:t>T</a:t>
            </a:r>
            <a:r>
              <a:rPr lang="en-US" b="1" i="1" baseline="-25000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region. After losing a significant part of its energy new string can decay into </a:t>
            </a:r>
            <a:r>
              <a:rPr lang="en-US" b="1" dirty="0" err="1">
                <a:solidFill>
                  <a:srgbClr val="C00000"/>
                </a:solidFill>
              </a:rPr>
              <a:t>partons</a:t>
            </a:r>
            <a:r>
              <a:rPr lang="en-US" b="1" dirty="0">
                <a:solidFill>
                  <a:srgbClr val="C00000"/>
                </a:solidFill>
              </a:rPr>
              <a:t> with lower energies - slowed </a:t>
            </a:r>
            <a:r>
              <a:rPr lang="en-US" b="1" dirty="0" err="1">
                <a:solidFill>
                  <a:srgbClr val="C00000"/>
                </a:solidFill>
              </a:rPr>
              <a:t>partons</a:t>
            </a:r>
            <a:r>
              <a:rPr lang="en-US" b="1" dirty="0">
                <a:solidFill>
                  <a:srgbClr val="C00000"/>
                </a:solidFill>
              </a:rPr>
              <a:t> in the interval of lower </a:t>
            </a:r>
            <a:r>
              <a:rPr lang="en-US" b="1" i="1" dirty="0" err="1">
                <a:solidFill>
                  <a:srgbClr val="C00000"/>
                </a:solidFill>
              </a:rPr>
              <a:t>p</a:t>
            </a:r>
            <a:r>
              <a:rPr lang="en-US" b="1" i="1" baseline="-25000" dirty="0" err="1">
                <a:solidFill>
                  <a:srgbClr val="C00000"/>
                </a:solidFill>
              </a:rPr>
              <a:t>T</a:t>
            </a:r>
            <a:r>
              <a:rPr lang="en-US" b="1" dirty="0" err="1">
                <a:solidFill>
                  <a:srgbClr val="C00000"/>
                </a:solidFill>
              </a:rPr>
              <a:t>.</a:t>
            </a:r>
            <a:endParaRPr lang="en-US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8AC27E6-B7A9-42AD-B8DD-E295A44D1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3389759"/>
            <a:ext cx="4133958" cy="3495625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348" y="116632"/>
            <a:ext cx="3286124" cy="324036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20" name="Oval 19"/>
          <p:cNvSpPr/>
          <p:nvPr/>
        </p:nvSpPr>
        <p:spPr>
          <a:xfrm>
            <a:off x="6071046" y="980728"/>
            <a:ext cx="373162" cy="122413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444208" y="1196752"/>
            <a:ext cx="792088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5652120" y="692696"/>
            <a:ext cx="792088" cy="86409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876256" y="692696"/>
                <a:ext cx="1485600" cy="5013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1" dirty="0" smtClean="0">
                    <a:solidFill>
                      <a:srgbClr val="FF0000"/>
                    </a:solidFill>
                  </a:rPr>
                  <a:t>p</a:t>
                </a:r>
                <a:r>
                  <a:rPr lang="en-US" b="1" i="1" baseline="-25000" dirty="0" smtClean="0">
                    <a:solidFill>
                      <a:srgbClr val="FF0000"/>
                    </a:solidFill>
                  </a:rPr>
                  <a:t>1 </a:t>
                </a:r>
                <a:r>
                  <a:rPr lang="en-US" b="1" i="1" dirty="0" smtClean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FF0000"/>
                            </a:solidFill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b="1" dirty="0" smtClean="0">
                                <a:solidFill>
                                  <a:srgbClr val="FF0000"/>
                                </a:solidFill>
                                <a:latin typeface="Sylfaen"/>
                              </a:rPr>
                              <m:t>ħ</m:t>
                            </m:r>
                            <m:sSub>
                              <m:sSubPr>
                                <m:ctrlPr>
                                  <a:rPr lang="en-US" b="1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sym typeface="Symbol"/>
                                  </a:rPr>
                                </m:ctrlPr>
                              </m:sSubPr>
                              <m:e>
                                <m:r>
                                  <a:rPr lang="en-US" b="1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sym typeface="Symbol"/>
                                  </a:rPr>
                                  <m:t></m:t>
                                </m:r>
                              </m:e>
                              <m:sub>
                                <m:r>
                                  <a:rPr lang="en-US" b="1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sym typeface="Symbol"/>
                                  </a:rPr>
                                  <m:t>𝟏</m:t>
                                </m:r>
                                <m:r>
                                  <a:rPr lang="en-US" b="1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sym typeface="Symbol"/>
                                  </a:rPr>
                                  <m:t> </m:t>
                                </m:r>
                              </m:sub>
                            </m:sSub>
                          </m:num>
                          <m:den>
                            <m:r>
                              <a:rPr lang="en-US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𝒎</m:t>
                            </m:r>
                            <m:r>
                              <a:rPr lang="en-US" b="1" i="1" baseline="-25000" dirty="0" smtClean="0">
                                <a:solidFill>
                                  <a:srgbClr val="FF0000"/>
                                </a:solidFill>
                                <a:latin typeface="Cambria Math"/>
                                <a:sym typeface="Symbol"/>
                              </a:rPr>
                              <m:t>𝑿</m:t>
                            </m:r>
                            <m:sSup>
                              <m:sSupPr>
                                <m:ctrlPr>
                                  <a:rPr lang="en-US" b="1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𝒄</m:t>
                                </m:r>
                              </m:e>
                              <m:sup>
                                <m:r>
                                  <a:rPr lang="en-US" b="1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box>
                  </m:oMath>
                </a14:m>
                <a:r>
                  <a:rPr lang="en-US" b="1" i="1" dirty="0" smtClean="0">
                    <a:solidFill>
                      <a:srgbClr val="FF0000"/>
                    </a:solidFill>
                  </a:rPr>
                  <a:t>)</a:t>
                </a:r>
                <a:endParaRPr lang="en-US" b="1" i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692696"/>
                <a:ext cx="1485600" cy="501356"/>
              </a:xfrm>
              <a:prstGeom prst="rect">
                <a:avLst/>
              </a:prstGeom>
              <a:blipFill rotWithShape="0">
                <a:blip r:embed="rId4"/>
                <a:stretch>
                  <a:fillRect l="-3689" r="-2459" b="-85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580112" y="188640"/>
                <a:ext cx="1237134" cy="7704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1" dirty="0" smtClean="0">
                    <a:solidFill>
                      <a:srgbClr val="FF0000"/>
                    </a:solidFill>
                  </a:rPr>
                  <a:t>p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𝑬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FF0000"/>
                            </a:solidFill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b="1" dirty="0" smtClean="0">
                                <a:solidFill>
                                  <a:srgbClr val="FF0000"/>
                                </a:solidFill>
                                <a:latin typeface="Sylfaen"/>
                              </a:rPr>
                              <m:t>ħ</m:t>
                            </m:r>
                            <m:sSub>
                              <m:sSubPr>
                                <m:ctrlPr>
                                  <a:rPr lang="en-US" b="1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sym typeface="Symbol"/>
                                  </a:rPr>
                                </m:ctrlPr>
                              </m:sSubPr>
                              <m:e>
                                <m:r>
                                  <a:rPr lang="en-US" b="1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sym typeface="Symbol"/>
                                  </a:rPr>
                                  <m:t></m:t>
                                </m:r>
                              </m:e>
                              <m:sub>
                                <m:r>
                                  <a:rPr lang="en-US" b="1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sym typeface="Symbol"/>
                                  </a:rPr>
                                  <m:t> </m:t>
                                </m:r>
                              </m:sub>
                            </m:sSub>
                          </m:num>
                          <m:den>
                            <m:r>
                              <a:rPr lang="en-US" b="1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𝒎</m:t>
                            </m:r>
                            <m:sSup>
                              <m:sSupPr>
                                <m:ctrlPr>
                                  <a:rPr lang="en-US" b="1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baseline="-25000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𝑿</m:t>
                                </m:r>
                                <m:r>
                                  <a:rPr lang="en-US" b="1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𝒄</m:t>
                                </m:r>
                              </m:e>
                              <m:sup>
                                <m:r>
                                  <a:rPr lang="en-US" b="1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box>
                  </m:oMath>
                </a14:m>
                <a:r>
                  <a:rPr lang="en-US" b="1" i="1" dirty="0" smtClean="0">
                    <a:solidFill>
                      <a:srgbClr val="FF0000"/>
                    </a:solidFill>
                  </a:rPr>
                  <a:t>)</a:t>
                </a:r>
                <a:endParaRPr lang="en-US" b="1" i="1" baseline="-25000" dirty="0">
                  <a:solidFill>
                    <a:srgbClr val="FF0000"/>
                  </a:solidFill>
                </a:endParaRPr>
              </a:p>
              <a:p>
                <a:endParaRPr lang="en-US" b="1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188640"/>
                <a:ext cx="1237134" cy="770404"/>
              </a:xfrm>
              <a:prstGeom prst="rect">
                <a:avLst/>
              </a:prstGeom>
              <a:blipFill rotWithShape="0">
                <a:blip r:embed="rId5"/>
                <a:stretch>
                  <a:fillRect l="-3941" r="-59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5292080" y="1700808"/>
                <a:ext cx="922047" cy="4657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 smtClean="0">
                    <a:sym typeface="Symbol"/>
                  </a:rPr>
                  <a:t>=</a:t>
                </a:r>
                <a:r>
                  <a:rPr lang="en-US" sz="2000" b="1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000" b="1" i="1" dirty="0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dirty="0" smtClean="0">
                                    <a:latin typeface="Cambria Math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US" sz="2000" b="1" i="1" dirty="0" smtClean="0">
                                    <a:latin typeface="Cambria Math"/>
                                  </a:rPr>
                                  <m:t>𝑿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1" i="1" dirty="0" smtClean="0">
                                <a:latin typeface="Cambria Math"/>
                              </a:rPr>
                              <m:t>𝒎</m:t>
                            </m:r>
                            <m:r>
                              <a:rPr lang="en-US" sz="2000" b="1" i="1" baseline="-25000" dirty="0" smtClean="0">
                                <a:latin typeface="Cambria Math"/>
                              </a:rPr>
                              <m:t>𝑿</m:t>
                            </m:r>
                            <m:sSup>
                              <m:sSupPr>
                                <m:ctrlPr>
                                  <a:rPr lang="en-US" sz="2000" b="1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dirty="0" smtClean="0">
                                    <a:latin typeface="Cambria Math"/>
                                  </a:rPr>
                                  <m:t>𝒄</m:t>
                                </m:r>
                              </m:e>
                              <m:sup>
                                <m:r>
                                  <a:rPr lang="en-US" sz="2000" b="1" i="1" dirty="0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box>
                  </m:oMath>
                </a14:m>
                <a:r>
                  <a:rPr lang="en-US" sz="2000" b="1" dirty="0" smtClean="0"/>
                  <a:t> 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1700808"/>
                <a:ext cx="922047" cy="465705"/>
              </a:xfrm>
              <a:prstGeom prst="rect">
                <a:avLst/>
              </a:prstGeom>
              <a:blipFill rotWithShape="0">
                <a:blip r:embed="rId6"/>
                <a:stretch>
                  <a:fillRect l="-6623" t="-5263" b="-11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/>
          <p:cNvCxnSpPr>
            <a:stCxn id="20" idx="6"/>
          </p:cNvCxnSpPr>
          <p:nvPr/>
        </p:nvCxnSpPr>
        <p:spPr>
          <a:xfrm>
            <a:off x="6444208" y="1592796"/>
            <a:ext cx="864096" cy="396044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0" idx="6"/>
          </p:cNvCxnSpPr>
          <p:nvPr/>
        </p:nvCxnSpPr>
        <p:spPr>
          <a:xfrm>
            <a:off x="5534348" y="1556792"/>
            <a:ext cx="909860" cy="36004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444208" y="1592796"/>
            <a:ext cx="1888793" cy="0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164288" y="119675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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480120" y="76470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</a:t>
            </a:r>
            <a:endParaRPr lang="en-US" dirty="0"/>
          </a:p>
        </p:txBody>
      </p:sp>
      <p:sp>
        <p:nvSpPr>
          <p:cNvPr id="31" name="Arc 30"/>
          <p:cNvSpPr/>
          <p:nvPr/>
        </p:nvSpPr>
        <p:spPr>
          <a:xfrm rot="20185499">
            <a:off x="5915239" y="1166079"/>
            <a:ext cx="881442" cy="779529"/>
          </a:xfrm>
          <a:prstGeom prst="arc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>
            <a:off x="6732240" y="1340768"/>
            <a:ext cx="445170" cy="450050"/>
          </a:xfrm>
          <a:prstGeom prst="arc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337749" y="-99392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040" y="1196752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new string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75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1913</TotalTime>
  <Words>912</Words>
  <Application>Microsoft Office PowerPoint</Application>
  <PresentationFormat>On-screen Show (4:3)</PresentationFormat>
  <Paragraphs>135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Calibri</vt:lpstr>
      <vt:lpstr>Cambria Math</vt:lpstr>
      <vt:lpstr>Impact</vt:lpstr>
      <vt:lpstr>Sylfaen</vt:lpstr>
      <vt:lpstr>Symbol</vt:lpstr>
      <vt:lpstr>Times New Roman</vt:lpstr>
      <vt:lpstr>Verdana</vt:lpstr>
      <vt:lpstr>NewsPrint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Mais</cp:lastModifiedBy>
  <cp:revision>177</cp:revision>
  <dcterms:created xsi:type="dcterms:W3CDTF">2020-05-13T16:34:26Z</dcterms:created>
  <dcterms:modified xsi:type="dcterms:W3CDTF">2020-10-09T08:38:05Z</dcterms:modified>
</cp:coreProperties>
</file>