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73" r:id="rId3"/>
    <p:sldId id="374" r:id="rId4"/>
    <p:sldId id="375" r:id="rId5"/>
    <p:sldId id="376" r:id="rId6"/>
    <p:sldId id="377" r:id="rId7"/>
    <p:sldId id="378" r:id="rId8"/>
    <p:sldId id="380" r:id="rId9"/>
    <p:sldId id="381" r:id="rId10"/>
    <p:sldId id="382" r:id="rId11"/>
    <p:sldId id="383" r:id="rId12"/>
    <p:sldId id="379" r:id="rId13"/>
    <p:sldId id="384" r:id="rId14"/>
    <p:sldId id="385" r:id="rId15"/>
    <p:sldId id="386" r:id="rId16"/>
    <p:sldId id="387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32E2"/>
    <a:srgbClr val="5E7076"/>
    <a:srgbClr val="000000"/>
    <a:srgbClr val="FFFFFF"/>
    <a:srgbClr val="A02A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3605" autoAdjust="0"/>
  </p:normalViewPr>
  <p:slideViewPr>
    <p:cSldViewPr>
      <p:cViewPr varScale="1">
        <p:scale>
          <a:sx n="84" d="100"/>
          <a:sy n="84" d="100"/>
        </p:scale>
        <p:origin x="108" y="3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8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2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9T01:45:0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12332,'0'6'1153,"0"-6"-1185,-7 0 0,7 0 96,0 0 192,0 0 192,0 0-63,0 0-161,0 0-64,0 0 96,0 0-127,0 0-1,0 0-256,0 0-1,0 0-1760,0 6-1635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8T22:40:47.1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7399,'-6'0'2947,"-3"0"-1762,9 0-352,-3 0 32,3 0 159,-3 0-447,3 0-353,0 0 97,0 0-97,0 0-32,0 0-128,0 0 0,0 0-32,0 0-64,0 0 32,0 0-384,0 0-1378,0 0-1889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E57AF-17F8-4074-B199-13EDC5C91164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D7599-D370-4ABF-BD0A-1BED5BC5FD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16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rgbClr val="5E7076"/>
                </a:solidFill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403648" y="2859782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5E70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Подзаголовок</a:t>
            </a:r>
          </a:p>
        </p:txBody>
      </p:sp>
      <p:sp>
        <p:nvSpPr>
          <p:cNvPr id="7" name="Подзаголовок 2"/>
          <p:cNvSpPr txBox="1">
            <a:spLocks/>
          </p:cNvSpPr>
          <p:nvPr userDrawn="1"/>
        </p:nvSpPr>
        <p:spPr>
          <a:xfrm>
            <a:off x="380057" y="4587974"/>
            <a:ext cx="1071893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rgbClr val="5E7076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aseline="0" dirty="0">
                <a:solidFill>
                  <a:schemeClr val="bg1"/>
                </a:solidFill>
              </a:rPr>
              <a:t>spbu.ru</a:t>
            </a:r>
            <a:endParaRPr lang="ru-RU" sz="1800" baseline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31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27" y="843559"/>
            <a:ext cx="8704741" cy="504056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rgbClr val="5E7076"/>
                </a:solidFill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23527" y="1419622"/>
            <a:ext cx="8704741" cy="3024336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5E70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Текст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1512168" cy="216024"/>
          </a:xfrm>
        </p:spPr>
        <p:txBody>
          <a:bodyPr/>
          <a:lstStyle>
            <a:lvl1pPr algn="l">
              <a:defRPr/>
            </a:lvl1pPr>
          </a:lstStyle>
          <a:p>
            <a:fld id="{CB07D4DF-2351-4A60-A90B-60ED82532F7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 userDrawn="1"/>
        </p:nvSpPr>
        <p:spPr>
          <a:xfrm>
            <a:off x="7956376" y="4587974"/>
            <a:ext cx="1071893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rgbClr val="5E7076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baseline="0" dirty="0">
                <a:solidFill>
                  <a:schemeClr val="bg1"/>
                </a:solidFill>
              </a:rPr>
              <a:t>spbu.ru</a:t>
            </a:r>
            <a:endParaRPr lang="ru-RU" sz="1800" baseline="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323528" y="267494"/>
            <a:ext cx="3610744" cy="421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Колонтитул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54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бочий слайд с фотографи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28" y="267494"/>
            <a:ext cx="3610744" cy="42155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1512168" cy="216024"/>
          </a:xfrm>
        </p:spPr>
        <p:txBody>
          <a:bodyPr/>
          <a:lstStyle>
            <a:lvl1pPr algn="l">
              <a:defRPr/>
            </a:lvl1pPr>
          </a:lstStyle>
          <a:p>
            <a:fld id="{CB07D4DF-2351-4A60-A90B-60ED82532F7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 userDrawn="1"/>
        </p:nvSpPr>
        <p:spPr>
          <a:xfrm>
            <a:off x="7956376" y="4587974"/>
            <a:ext cx="1071893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rgbClr val="5E7076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baseline="0" dirty="0">
                <a:solidFill>
                  <a:schemeClr val="bg1"/>
                </a:solidFill>
              </a:rPr>
              <a:t>spbu.ru</a:t>
            </a:r>
            <a:endParaRPr lang="ru-RU" sz="1800" baseline="0" dirty="0">
              <a:solidFill>
                <a:schemeClr val="bg1"/>
              </a:solidFill>
            </a:endParaRPr>
          </a:p>
        </p:txBody>
      </p:sp>
      <p:sp>
        <p:nvSpPr>
          <p:cNvPr id="10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323528" y="1059582"/>
            <a:ext cx="4038600" cy="3312368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фото</a:t>
            </a:r>
          </a:p>
        </p:txBody>
      </p:sp>
      <p:sp>
        <p:nvSpPr>
          <p:cNvPr id="11" name="Подзаголовок 2"/>
          <p:cNvSpPr>
            <a:spLocks noGrp="1"/>
          </p:cNvSpPr>
          <p:nvPr>
            <p:ph type="subTitle" idx="13" hasCustomPrompt="1"/>
          </p:nvPr>
        </p:nvSpPr>
        <p:spPr>
          <a:xfrm>
            <a:off x="4572000" y="1059582"/>
            <a:ext cx="4320480" cy="338437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5E70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9533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большой фотографи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0" y="1059582"/>
            <a:ext cx="9144000" cy="4083918"/>
          </a:xfrm>
          <a:solidFill>
            <a:schemeClr val="bg1">
              <a:lumMod val="75000"/>
            </a:schemeClr>
          </a:solidFill>
          <a:ln>
            <a:solidFill>
              <a:srgbClr val="000000">
                <a:alpha val="21176"/>
              </a:srgbClr>
            </a:solidFill>
          </a:ln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фото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28" y="267494"/>
            <a:ext cx="3610744" cy="42155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3" name="Прямоугольник 2"/>
          <p:cNvSpPr/>
          <p:nvPr userDrawn="1"/>
        </p:nvSpPr>
        <p:spPr>
          <a:xfrm>
            <a:off x="323528" y="4299942"/>
            <a:ext cx="8820472" cy="504056"/>
          </a:xfrm>
          <a:prstGeom prst="rect">
            <a:avLst/>
          </a:prstGeom>
          <a:solidFill>
            <a:srgbClr val="FFFFFF">
              <a:alpha val="5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3" hasCustomPrompt="1"/>
          </p:nvPr>
        </p:nvSpPr>
        <p:spPr>
          <a:xfrm>
            <a:off x="323528" y="4316113"/>
            <a:ext cx="8640960" cy="504056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rgbClr val="5E70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ru-RU" sz="1600" baseline="0" dirty="0">
                <a:solidFill>
                  <a:schemeClr val="bg1"/>
                </a:solidFill>
              </a:rPr>
              <a:t>Санкт-Петербургский государственный университет</a:t>
            </a:r>
          </a:p>
        </p:txBody>
      </p:sp>
    </p:spTree>
    <p:extLst>
      <p:ext uri="{BB962C8B-B14F-4D97-AF65-F5344CB8AC3E}">
        <p14:creationId xmlns:p14="http://schemas.microsoft.com/office/powerpoint/2010/main" val="402579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рывающи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 userDrawn="1"/>
        </p:nvSpPr>
        <p:spPr>
          <a:xfrm>
            <a:off x="380057" y="4587974"/>
            <a:ext cx="1071893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rgbClr val="5E7076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aseline="0" dirty="0">
                <a:solidFill>
                  <a:schemeClr val="bg1"/>
                </a:solidFill>
              </a:rPr>
              <a:t>spbu.ru</a:t>
            </a:r>
            <a:endParaRPr lang="ru-RU" sz="1800" baseline="0" dirty="0">
              <a:solidFill>
                <a:schemeClr val="bg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 userDrawn="1"/>
        </p:nvSpPr>
        <p:spPr>
          <a:xfrm>
            <a:off x="323528" y="267494"/>
            <a:ext cx="3610744" cy="4215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Колонтитул</a:t>
            </a:r>
            <a:endParaRPr lang="ru-RU" dirty="0"/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23528" y="1131590"/>
            <a:ext cx="8568952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rgbClr val="5E70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Текст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995936" y="3939902"/>
            <a:ext cx="1201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5E7076"/>
                </a:solidFill>
                <a:latin typeface="+mj-lt"/>
              </a:rPr>
              <a:t>СПАСИБО!</a:t>
            </a:r>
          </a:p>
        </p:txBody>
      </p:sp>
    </p:spTree>
    <p:extLst>
      <p:ext uri="{BB962C8B-B14F-4D97-AF65-F5344CB8AC3E}">
        <p14:creationId xmlns:p14="http://schemas.microsoft.com/office/powerpoint/2010/main" val="40391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406C7-4D28-40E2-A2CB-00F1FE68E05F}" type="datetime1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7D4DF-2351-4A60-A90B-60ED82532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19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0" r:id="rId3"/>
    <p:sldLayoutId id="2147483661" r:id="rId4"/>
    <p:sldLayoutId id="2147483654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76.png"/><Relationship Id="rId7" Type="http://schemas.openxmlformats.org/officeDocument/2006/relationships/image" Target="../media/image25.jpeg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76.png"/><Relationship Id="rId7" Type="http://schemas.openxmlformats.org/officeDocument/2006/relationships/image" Target="../media/image27.jpeg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76.png"/><Relationship Id="rId7" Type="http://schemas.openxmlformats.org/officeDocument/2006/relationships/image" Target="../media/image29.jpeg"/><Relationship Id="rId2" Type="http://schemas.openxmlformats.org/officeDocument/2006/relationships/customXml" Target="../ink/ink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6.png"/><Relationship Id="rId7" Type="http://schemas.openxmlformats.org/officeDocument/2006/relationships/image" Target="../media/image31.jpeg"/><Relationship Id="rId2" Type="http://schemas.openxmlformats.org/officeDocument/2006/relationships/customXml" Target="../ink/ink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76.png"/><Relationship Id="rId7" Type="http://schemas.openxmlformats.org/officeDocument/2006/relationships/image" Target="../media/image33.jpeg"/><Relationship Id="rId2" Type="http://schemas.openxmlformats.org/officeDocument/2006/relationships/customXml" Target="../ink/ink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76.png"/><Relationship Id="rId7" Type="http://schemas.openxmlformats.org/officeDocument/2006/relationships/image" Target="../media/image35.jpeg"/><Relationship Id="rId2" Type="http://schemas.openxmlformats.org/officeDocument/2006/relationships/customXml" Target="../ink/ink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2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76.png"/><Relationship Id="rId7" Type="http://schemas.openxmlformats.org/officeDocument/2006/relationships/image" Target="../media/image37.png"/><Relationship Id="rId2" Type="http://schemas.openxmlformats.org/officeDocument/2006/relationships/customXml" Target="../ink/ink2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30.xml"/><Relationship Id="rId9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76.png"/><Relationship Id="rId7" Type="http://schemas.openxmlformats.org/officeDocument/2006/relationships/image" Target="../media/image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2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76.png"/><Relationship Id="rId7" Type="http://schemas.openxmlformats.org/officeDocument/2006/relationships/image" Target="../media/image9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76.png"/><Relationship Id="rId7" Type="http://schemas.openxmlformats.org/officeDocument/2006/relationships/image" Target="../media/image11.png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6.png"/><Relationship Id="rId7" Type="http://schemas.openxmlformats.org/officeDocument/2006/relationships/image" Target="../media/image13.png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6.png"/><Relationship Id="rId7" Type="http://schemas.openxmlformats.org/officeDocument/2006/relationships/image" Target="../media/image14.jpeg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8.png"/><Relationship Id="rId3" Type="http://schemas.openxmlformats.org/officeDocument/2006/relationships/customXml" Target="../ink/ink11.xml"/><Relationship Id="rId7" Type="http://schemas.openxmlformats.org/officeDocument/2006/relationships/image" Target="../media/image5.png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7.png"/><Relationship Id="rId11" Type="http://schemas.openxmlformats.org/officeDocument/2006/relationships/oleObject" Target="../embeddings/oleObject2.bin"/><Relationship Id="rId5" Type="http://schemas.openxmlformats.org/officeDocument/2006/relationships/customXml" Target="../ink/ink12.xml"/><Relationship Id="rId10" Type="http://schemas.openxmlformats.org/officeDocument/2006/relationships/image" Target="../media/image15.wmf"/><Relationship Id="rId4" Type="http://schemas.openxmlformats.org/officeDocument/2006/relationships/image" Target="../media/image276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76.png"/><Relationship Id="rId7" Type="http://schemas.openxmlformats.org/officeDocument/2006/relationships/image" Target="../media/image20.jpeg"/><Relationship Id="rId2" Type="http://schemas.openxmlformats.org/officeDocument/2006/relationships/customXml" Target="../ink/ink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14.xml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76.png"/><Relationship Id="rId7" Type="http://schemas.openxmlformats.org/officeDocument/2006/relationships/image" Target="../media/image23.jpeg"/><Relationship Id="rId2" Type="http://schemas.openxmlformats.org/officeDocument/2006/relationships/customXml" Target="../ink/ink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77.png"/><Relationship Id="rId4" Type="http://schemas.openxmlformats.org/officeDocument/2006/relationships/customXml" Target="../ink/ink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ctrTitle"/>
              </p:nvPr>
            </p:nvSpPr>
            <p:spPr>
              <a:xfrm>
                <a:off x="611560" y="771550"/>
                <a:ext cx="7772400" cy="1512168"/>
              </a:xfrm>
            </p:spPr>
            <p:txBody>
              <a:bodyPr>
                <a:normAutofit/>
              </a:bodyPr>
              <a:lstStyle/>
              <a:p>
                <a:r>
                  <a:rPr lang="ru-RU" sz="2400" b="1" dirty="0">
                    <a:latin typeface="+mn-lt"/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2400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2400" b="1" i="1" dirty="0"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2400" b="1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2400" b="1" i="1" dirty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2400" b="1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2400" b="1" i="1" dirty="0"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2400" b="1" dirty="0">
                    <a:latin typeface="+mn-lt"/>
                    <a:ea typeface="Old Standard" pitchFamily="18" charset="0"/>
                    <a:cs typeface="Old Standard" pitchFamily="18" charset="0"/>
                  </a:rPr>
                  <a:t>   </a:t>
                </a: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11560" y="771550"/>
                <a:ext cx="7772400" cy="1512168"/>
              </a:xfrm>
              <a:blipFill>
                <a:blip r:embed="rId2"/>
                <a:stretch>
                  <a:fillRect l="-863" r="-14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10950"/>
            <a:ext cx="8208912" cy="1584176"/>
          </a:xfrm>
        </p:spPr>
        <p:txBody>
          <a:bodyPr>
            <a:normAutofit/>
          </a:bodyPr>
          <a:lstStyle/>
          <a:p>
            <a:r>
              <a:rPr lang="ru-RU" sz="2800" i="1" dirty="0"/>
              <a:t>А. К. </a:t>
            </a:r>
            <a:r>
              <a:rPr lang="ru-RU" sz="2800" i="1" dirty="0" err="1"/>
              <a:t>Власников</a:t>
            </a:r>
            <a:r>
              <a:rPr lang="ru-RU" sz="2800" i="1" dirty="0"/>
              <a:t>, А.И. </a:t>
            </a:r>
            <a:r>
              <a:rPr lang="ru-RU" sz="2800" i="1" dirty="0" err="1"/>
              <a:t>Зиппа</a:t>
            </a:r>
            <a:r>
              <a:rPr lang="ru-RU" sz="2800" i="1" dirty="0"/>
              <a:t>, В.М. Михайлов</a:t>
            </a:r>
          </a:p>
          <a:p>
            <a:r>
              <a:rPr lang="ru-RU" sz="2800" dirty="0"/>
              <a:t>Санкт-Петербургский государственный университет</a:t>
            </a:r>
          </a:p>
          <a:p>
            <a:r>
              <a:rPr lang="en-US" sz="2800" dirty="0"/>
              <a:t>a.vlasnikov@spbu.ru</a:t>
            </a:r>
            <a:endParaRPr lang="ru-RU" sz="2800" dirty="0"/>
          </a:p>
          <a:p>
            <a:endParaRPr lang="ru-RU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0583A7F-9CF9-40B0-BB18-34C4DD150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9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386FC9-E9BE-4858-9AA0-AE985202CC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27" y="912763"/>
            <a:ext cx="4603435" cy="352343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83E026-D19D-4EAA-873F-90CCF009B21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769" y="968226"/>
            <a:ext cx="4677163" cy="357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35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4B60BF-85E6-40C6-A437-1689168E7BF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0595"/>
            <a:ext cx="4872212" cy="372915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E380655-3763-4623-9789-7706A709E2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160" y="957264"/>
            <a:ext cx="4534860" cy="347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3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9A8D64-7202-43AD-A847-48F411DF6FD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43851"/>
            <a:ext cx="4522200" cy="346125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10DCDC-14B8-449A-9F29-E00DAA24ED6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724" y="966953"/>
            <a:ext cx="4522199" cy="346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7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97C6E7-908F-4F2F-877E-2183846F64D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14" y="941632"/>
            <a:ext cx="4451114" cy="34068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A83658B-78CB-4659-8271-4DE0C8AAD0F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447" y="1000479"/>
            <a:ext cx="4583083" cy="350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4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ED2814-DB9F-46C2-A7C8-8AFC66D9A4F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79663"/>
            <a:ext cx="4287882" cy="328191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B3EA4DB-41F9-4845-9C93-A80EDC3072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012" y="1779663"/>
            <a:ext cx="4287882" cy="32819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C81784A-04C4-4E0F-B98A-D252D9B7AF64}"/>
              </a:ext>
            </a:extLst>
          </p:cNvPr>
          <p:cNvSpPr txBox="1"/>
          <p:nvPr/>
        </p:nvSpPr>
        <p:spPr>
          <a:xfrm>
            <a:off x="251520" y="772597"/>
            <a:ext cx="6723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Расчет протонных парных энергий в различных приближениях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11C3CE-7CC0-433C-A93F-B58A54432E21}"/>
              </a:ext>
            </a:extLst>
          </p:cNvPr>
          <p:cNvSpPr txBox="1"/>
          <p:nvPr/>
        </p:nvSpPr>
        <p:spPr>
          <a:xfrm>
            <a:off x="215454" y="1205234"/>
            <a:ext cx="85686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1800" i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‒ коричневые ромбы и штриховые линии;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1800" i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8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st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‒ красные треугольники и штрих-пунктирные линии;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en-US" sz="1800" i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average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‒ зеленые квадраты и пунктирные линии; формула (3) ‒ сплошная черная линия.</a:t>
            </a:r>
          </a:p>
        </p:txBody>
      </p:sp>
    </p:spTree>
    <p:extLst>
      <p:ext uri="{BB962C8B-B14F-4D97-AF65-F5344CB8AC3E}">
        <p14:creationId xmlns:p14="http://schemas.microsoft.com/office/powerpoint/2010/main" val="117551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681554-DBDB-4927-A843-DD792077CDF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84" y="920353"/>
            <a:ext cx="4583083" cy="350785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4B45AC9-E264-462C-854B-493F6140DDB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033390"/>
            <a:ext cx="4471639" cy="342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521898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028CFD-2D1D-4B18-8255-30D2CE78E65A}"/>
                  </a:ext>
                </a:extLst>
              </p:cNvPr>
              <p:cNvSpPr txBox="1"/>
              <p:nvPr/>
            </p:nvSpPr>
            <p:spPr>
              <a:xfrm>
                <a:off x="60658" y="810173"/>
                <a:ext cx="9036496" cy="6677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8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800" b="0" i="1" smtClean="0">
                            <a:effectLst/>
                            <a:latin typeface="Cambria Math" panose="02040503050406030204" pitchFamily="18" charset="0"/>
                          </a:rPr>
                          <m:t>Разница между 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ru-RU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𝑠𝑡</m:t>
                        </m:r>
                      </m:e>
                    </m:d>
                  </m:oMath>
                </a14:m>
                <a:r>
                  <a:rPr lang="ru-RU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а также между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ru-RU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  <m:d>
                      <m:d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𝑠𝑡</m:t>
                        </m:r>
                      </m:e>
                    </m:d>
                  </m:oMath>
                </a14:m>
                <a:r>
                  <a:rPr lang="ru-RU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, как правило, менее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2</a:t>
                </a:r>
                <a:r>
                  <a:rPr lang="ru-RU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0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0 </a:t>
                </a:r>
                <a:r>
                  <a:rPr lang="ru-RU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кэВ, за исключением </a:t>
                </a:r>
                <a:r>
                  <a:rPr lang="en-US" sz="18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N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=107 (</a:t>
                </a: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в последнем случае использованы предсказанные массы).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endParaRPr lang="ru-RU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028CFD-2D1D-4B18-8255-30D2CE78E6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58" y="810173"/>
                <a:ext cx="9036496" cy="667747"/>
              </a:xfrm>
              <a:prstGeom prst="rect">
                <a:avLst/>
              </a:prstGeom>
              <a:blipFill>
                <a:blip r:embed="rId7"/>
                <a:stretch>
                  <a:fillRect l="-607" t="-5505" r="-270" b="-13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1007B3-7EC8-48FA-A360-3B7A2501FB2F}"/>
                  </a:ext>
                </a:extLst>
              </p:cNvPr>
              <p:cNvSpPr txBox="1"/>
              <p:nvPr/>
            </p:nvSpPr>
            <p:spPr>
              <a:xfrm>
                <a:off x="53752" y="1462590"/>
                <a:ext cx="898274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1800" dirty="0">
                    <a:effectLst/>
                  </a:rPr>
                  <a:t>Погрешность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8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  <m:r>
                      <a:rPr lang="ru-RU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𝑠𝑡</m:t>
                    </m:r>
                    <m:r>
                      <a:rPr lang="ru-RU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 больше, чем  </a:t>
                </a:r>
                <a:r>
                  <a:rPr lang="en-US" sz="1800" i="1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P</a:t>
                </a:r>
                <a:r>
                  <a:rPr lang="en-US" sz="1800" i="1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τ</a:t>
                </a:r>
                <a:r>
                  <a:rPr lang="ru-RU" sz="18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ru-RU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(</a:t>
                </a:r>
                <a:r>
                  <a:rPr lang="en-US" sz="18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s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)</a:t>
                </a:r>
                <a:r>
                  <a:rPr lang="en-US" sz="1800" i="1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en-US" i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или </a:t>
                </a:r>
                <a:r>
                  <a:rPr lang="en-US" i="1" dirty="0" err="1">
                    <a:latin typeface="Times New Roman" panose="02020603050405020304" pitchFamily="18" charset="0"/>
                    <a:ea typeface="Calibri" panose="020F0502020204030204" pitchFamily="34" charset="0"/>
                  </a:rPr>
                  <a:t>P</a:t>
                </a:r>
                <a:r>
                  <a:rPr lang="en-US" i="1" baseline="-25000" dirty="0" err="1">
                    <a:latin typeface="Times New Roman" panose="02020603050405020304" pitchFamily="18" charset="0"/>
                    <a:ea typeface="Calibri" panose="020F0502020204030204" pitchFamily="34" charset="0"/>
                  </a:rPr>
                  <a:t>τ</a:t>
                </a:r>
                <a:r>
                  <a:rPr lang="ru-RU" i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(</a:t>
                </a:r>
                <a:r>
                  <a:rPr lang="en-US" i="1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t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), </a:t>
                </a:r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так как при расчете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𝑠𝑡</m:t>
                    </m:r>
                    <m:r>
                      <a:rPr lang="ru-RU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используются 9 ядер, в то время как при расчете других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  <m:r>
                      <a:rPr lang="ru-RU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только 5.</m:t>
                    </m:r>
                  </m:oMath>
                </a14:m>
                <a:r>
                  <a:rPr lang="ru-RU" dirty="0"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endParaRPr lang="ru-RU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31007B3-7EC8-48FA-A360-3B7A2501FB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2" y="1462590"/>
                <a:ext cx="8982744" cy="646331"/>
              </a:xfrm>
              <a:prstGeom prst="rect">
                <a:avLst/>
              </a:prstGeom>
              <a:blipFill>
                <a:blip r:embed="rId8"/>
                <a:stretch>
                  <a:fillRect l="-611" t="-6604" b="-132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7DC8E57B-C6CA-4074-887B-64F7F317C419}"/>
              </a:ext>
            </a:extLst>
          </p:cNvPr>
          <p:cNvSpPr txBox="1"/>
          <p:nvPr/>
        </p:nvSpPr>
        <p:spPr>
          <a:xfrm>
            <a:off x="179450" y="2173940"/>
            <a:ext cx="8640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Сравнение парных энергий ядер с количеством нейтронов, отличающимся на 2, показывает, что в ряде случаев разница составляет 200-300 кэВ и заметно превосходит погрешность в парных энергиях, возникающую из-за неопределенности в описании энергетической поверхности полиномом 2 порядка.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1ADC1-C7B1-4ADB-B7C2-30E672D4CA6D}"/>
              </a:ext>
            </a:extLst>
          </p:cNvPr>
          <p:cNvSpPr txBox="1"/>
          <p:nvPr/>
        </p:nvSpPr>
        <p:spPr>
          <a:xfrm>
            <a:off x="215293" y="3363029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различных приближениях отличия в расчетных значениях парных энергий определяются отличиями в значениях параметра </a:t>
            </a:r>
            <a:r>
              <a:rPr lang="el-GR" dirty="0"/>
              <a:t>ε</a:t>
            </a:r>
            <a:r>
              <a:rPr lang="ru-RU" dirty="0"/>
              <a:t>. Например: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3267B721-8D68-4DF2-8465-64CED9ED0018}"/>
                  </a:ext>
                </a:extLst>
              </p:cNvPr>
              <p:cNvSpPr txBox="1"/>
              <p:nvPr/>
            </p:nvSpPr>
            <p:spPr>
              <a:xfrm>
                <a:off x="967961" y="4083309"/>
                <a:ext cx="6271973" cy="430887"/>
              </a:xfrm>
              <a:prstGeom prst="rect">
                <a:avLst/>
              </a:prstGeom>
              <a:noFill/>
            </p:spPr>
            <p:txBody>
              <a:bodyPr wrap="none" rtlCol="0" anchor="ctr" anchorCtr="1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𝑠𝑡</m:t>
                        </m:r>
                      </m:e>
                    </m:d>
                    <m:r>
                      <a:rPr lang="en-US" sz="2200" i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200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20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2200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2200" dirty="0">
                    <a:solidFill>
                      <a:srgbClr val="00000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ε</m:t>
                    </m:r>
                    <m:d>
                      <m:d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l-GR" sz="22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ε</m:t>
                    </m:r>
                    <m:d>
                      <m:d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𝑠𝑡</m:t>
                        </m:r>
                      </m:e>
                    </m:d>
                  </m:oMath>
                </a14:m>
                <a:endParaRPr lang="en-US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3267B721-8D68-4DF2-8465-64CED9ED0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961" y="4083309"/>
                <a:ext cx="6271973" cy="430887"/>
              </a:xfrm>
              <a:prstGeom prst="rect">
                <a:avLst/>
              </a:prstGeom>
              <a:blipFill>
                <a:blip r:embed="rId9"/>
                <a:stretch>
                  <a:fillRect t="-9859" b="-28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057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18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74D7ED8-2DCF-4B18-9F49-B7E571F92163}"/>
                  </a:ext>
                </a:extLst>
              </p:cNvPr>
              <p:cNvSpPr txBox="1"/>
              <p:nvPr/>
            </p:nvSpPr>
            <p:spPr>
              <a:xfrm>
                <a:off x="395536" y="2215089"/>
                <a:ext cx="8208912" cy="8824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ru-RU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i="1" dirty="0">
                  <a:latin typeface="Cambria Math" panose="02040503050406030204" pitchFamily="18" charset="0"/>
                </a:endParaRPr>
              </a:p>
              <a:p>
                <a:pPr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ru-RU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0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ru-RU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i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p>
                      </m:e>
                    </m:d>
                    <m:sSub>
                      <m:sSubPr>
                        <m:ctrlPr>
                          <a:rPr lang="ru-RU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ru-RU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ru-RU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0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ru-RU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i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e>
                    </m:d>
                    <m:sSub>
                      <m:sSubPr>
                        <m:ctrlPr>
                          <a:rPr lang="ru-RU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ru-RU" i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l-GR" i="0" dirty="0">
                    <a:latin typeface="+mj-lt"/>
                  </a:rPr>
                  <a:t>ε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b="0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ru-RU" b="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b="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  <m:r>
                      <a:rPr lang="ru-RU" b="0" i="0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limLoc m:val="undOvr"/>
                        <m:grow m:val="on"/>
                        <m:supHide m:val="on"/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/>
                            <m:aln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&lt;0</m:t>
                        </m:r>
                        <m:r>
                          <a:rPr lang="ru-RU" b="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ru-RU" b="0" i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b="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ru-RU" b="0" i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/>
                      <m:e>
                        <m:f>
                          <m:fPr>
                            <m:type m:val="lin"/>
                            <m:ctrlPr>
                              <a:rPr lang="ru-RU" b="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b="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ru-RU" b="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ru-RU" b="0" i="1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ru-RU" b="0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b="0" i="1">
                                    <a:latin typeface="Cambria Math" panose="02040503050406030204" pitchFamily="18" charset="0"/>
                                  </a:rPr>
                                  <m:t>𝑘𝑝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ru-RU" b="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b="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ru-RU" b="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ru-RU" b="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b="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ru-RU" b="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ctrlPr>
                                  <a:rPr lang="ru-RU" b="0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ru-RU" b="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ru-RU" b="0" i="0">
                                    <a:latin typeface="Cambria Math" panose="02040503050406030204" pitchFamily="18" charset="0"/>
                                  </a:rPr>
                                  <m:t>!</m:t>
                                </m:r>
                                <m:r>
                                  <a:rPr lang="ru-RU" b="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ru-RU" b="0" i="0">
                                    <a:latin typeface="Cambria Math" panose="02040503050406030204" pitchFamily="18" charset="0"/>
                                  </a:rPr>
                                  <m:t>!</m:t>
                                </m:r>
                              </m:e>
                            </m:d>
                          </m:den>
                        </m:f>
                      </m:e>
                    </m:nary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74D7ED8-2DCF-4B18-9F49-B7E571F921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215089"/>
                <a:ext cx="8208912" cy="88242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FE7CFA-856D-4DC2-BF7A-BB8031475AB5}"/>
                  </a:ext>
                </a:extLst>
              </p:cNvPr>
              <p:cNvSpPr txBox="1"/>
              <p:nvPr/>
            </p:nvSpPr>
            <p:spPr>
              <a:xfrm>
                <a:off x="1907704" y="1327201"/>
                <a:ext cx="4572000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r>
                        <a:rPr lang="ru-RU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ru-RU" i="1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ru-RU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ru-RU" i="1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ru-RU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FE7CFA-856D-4DC2-BF7A-BB8031475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1327201"/>
                <a:ext cx="4572000" cy="390748"/>
              </a:xfrm>
              <a:prstGeom prst="rect">
                <a:avLst/>
              </a:prstGeom>
              <a:blipFill>
                <a:blip r:embed="rId8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C9C5FFD-C212-42FF-966E-30F5A5FE0822}"/>
              </a:ext>
            </a:extLst>
          </p:cNvPr>
          <p:cNvSpPr txBox="1"/>
          <p:nvPr/>
        </p:nvSpPr>
        <p:spPr>
          <a:xfrm>
            <a:off x="311724" y="822551"/>
            <a:ext cx="5295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Рассматриваем четно-четные (ЧЧ) и нечетные ядра.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96F81C-5A21-4ED8-96FC-55EBB78F8A4A}"/>
              </a:ext>
            </a:extLst>
          </p:cNvPr>
          <p:cNvSpPr txBox="1"/>
          <p:nvPr/>
        </p:nvSpPr>
        <p:spPr>
          <a:xfrm>
            <a:off x="395536" y="1811258"/>
            <a:ext cx="1870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Аппроксимация 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3890BD6-D7B7-4483-AE97-B2262F5257F2}"/>
                  </a:ext>
                </a:extLst>
              </p:cNvPr>
              <p:cNvSpPr txBox="1"/>
              <p:nvPr/>
            </p:nvSpPr>
            <p:spPr>
              <a:xfrm>
                <a:off x="3347864" y="3251440"/>
                <a:ext cx="2135651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r>
                                <a:rPr lang="ru-RU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r>
                            <a:rPr lang="ru-RU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∼</m:t>
                          </m:r>
                          <m:f>
                            <m:fPr>
                              <m:ctrlPr>
                                <a:rPr lang="ru-RU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ru-RU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ru-RU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den>
                          </m:f>
                          <m:r>
                            <a:rPr lang="ru-RU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&lt;0.05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3890BD6-D7B7-4483-AE97-B2262F525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251440"/>
                <a:ext cx="2135651" cy="71468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F438F40-A4FC-4BB2-835A-20BCA449421B}"/>
              </a:ext>
            </a:extLst>
          </p:cNvPr>
          <p:cNvSpPr txBox="1"/>
          <p:nvPr/>
        </p:nvSpPr>
        <p:spPr>
          <a:xfrm>
            <a:off x="8606477" y="2571750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306575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ADABE9C-CDAE-4E09-939D-1A19DF4F4496}"/>
              </a:ext>
            </a:extLst>
          </p:cNvPr>
          <p:cNvSpPr txBox="1"/>
          <p:nvPr/>
        </p:nvSpPr>
        <p:spPr>
          <a:xfrm>
            <a:off x="282396" y="844078"/>
            <a:ext cx="8579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Расчет парных энергий (в качестве примера – нейтронные, </a:t>
            </a:r>
            <a:r>
              <a:rPr lang="en-US" i="1" dirty="0"/>
              <a:t>N </a:t>
            </a:r>
            <a:r>
              <a:rPr lang="ru-RU" dirty="0"/>
              <a:t>и </a:t>
            </a:r>
            <a:r>
              <a:rPr lang="en-US" i="1" dirty="0"/>
              <a:t>Z </a:t>
            </a:r>
            <a:r>
              <a:rPr lang="ru-RU" dirty="0"/>
              <a:t>полагаем четными).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CEB4ED-4ACB-4068-82F1-D28752FDF735}"/>
              </a:ext>
            </a:extLst>
          </p:cNvPr>
          <p:cNvSpPr txBox="1"/>
          <p:nvPr/>
        </p:nvSpPr>
        <p:spPr>
          <a:xfrm>
            <a:off x="323850" y="124971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Бор и </a:t>
            </a:r>
            <a:r>
              <a:rPr lang="ru-RU" dirty="0" err="1"/>
              <a:t>Моттельсон</a:t>
            </a:r>
            <a:r>
              <a:rPr lang="ru-RU" dirty="0"/>
              <a:t>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F5491E-EAD4-477A-8422-8B416D8C2103}"/>
                  </a:ext>
                </a:extLst>
              </p:cNvPr>
              <p:cNvSpPr txBox="1"/>
              <p:nvPr/>
            </p:nvSpPr>
            <p:spPr>
              <a:xfrm>
                <a:off x="1619672" y="1646634"/>
                <a:ext cx="6389688" cy="6109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ru-R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−1,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+1,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−2,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F5491E-EAD4-477A-8422-8B416D8C2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646634"/>
                <a:ext cx="6389688" cy="6109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D0D318D-928C-4C77-BAB5-CDC46858E214}"/>
              </a:ext>
            </a:extLst>
          </p:cNvPr>
          <p:cNvSpPr txBox="1"/>
          <p:nvPr/>
        </p:nvSpPr>
        <p:spPr>
          <a:xfrm>
            <a:off x="395536" y="2444148"/>
            <a:ext cx="1865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Мадланд</a:t>
            </a:r>
            <a:r>
              <a:rPr lang="ru-RU" dirty="0"/>
              <a:t> и Никс: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7DA95E2-4703-487A-B691-D1E25289275A}"/>
                  </a:ext>
                </a:extLst>
              </p:cNvPr>
              <p:cNvSpPr txBox="1"/>
              <p:nvPr/>
            </p:nvSpPr>
            <p:spPr>
              <a:xfrm>
                <a:off x="178744" y="2981529"/>
                <a:ext cx="8496944" cy="6127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ru-R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+1,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−1,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e>
                      </m:d>
                      <m:r>
                        <a:rPr lang="ru-RU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+2,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−2,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</m:d>
                        </m:e>
                      </m:d>
                      <m:r>
                        <a:rPr lang="ru-RU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r>
                        <a:rPr lang="ru-RU" i="0">
                          <a:latin typeface="Cambria Math" panose="02040503050406030204" pitchFamily="18" charset="0"/>
                        </a:rPr>
                        <m:t>⋅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7DA95E2-4703-487A-B691-D1E2528927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744" y="2981529"/>
                <a:ext cx="8496944" cy="6127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2FACB79-62A9-4D57-A403-B3D429EDF9AB}"/>
              </a:ext>
            </a:extLst>
          </p:cNvPr>
          <p:cNvSpPr txBox="1"/>
          <p:nvPr/>
        </p:nvSpPr>
        <p:spPr>
          <a:xfrm>
            <a:off x="323850" y="3693533"/>
            <a:ext cx="8640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Недостаток: усредняются парные энергии для нечетных ядер с </a:t>
            </a:r>
            <a:r>
              <a:rPr lang="en-US" i="1" dirty="0"/>
              <a:t>N</a:t>
            </a:r>
            <a:r>
              <a:rPr lang="en-US" dirty="0"/>
              <a:t>+1 </a:t>
            </a:r>
            <a:r>
              <a:rPr lang="ru-RU" dirty="0"/>
              <a:t>и </a:t>
            </a:r>
            <a:r>
              <a:rPr lang="en-US" i="1" dirty="0"/>
              <a:t>N</a:t>
            </a:r>
            <a:r>
              <a:rPr lang="ru-RU" dirty="0"/>
              <a:t>-</a:t>
            </a:r>
            <a:r>
              <a:rPr lang="en-US" dirty="0"/>
              <a:t>1</a:t>
            </a:r>
            <a:r>
              <a:rPr lang="ru-RU" dirty="0"/>
              <a:t> нейтронами. </a:t>
            </a:r>
          </a:p>
        </p:txBody>
      </p:sp>
    </p:spTree>
    <p:extLst>
      <p:ext uri="{BB962C8B-B14F-4D97-AF65-F5344CB8AC3E}">
        <p14:creationId xmlns:p14="http://schemas.microsoft.com/office/powerpoint/2010/main" val="248555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547A7F9-464B-4F85-960B-B7AAC21A2A98}"/>
              </a:ext>
            </a:extLst>
          </p:cNvPr>
          <p:cNvSpPr txBox="1"/>
          <p:nvPr/>
        </p:nvSpPr>
        <p:spPr>
          <a:xfrm>
            <a:off x="251477" y="957263"/>
            <a:ext cx="8496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Предлагается использовать для расчета </a:t>
            </a:r>
            <a:r>
              <a:rPr lang="en-US" i="1" dirty="0" err="1"/>
              <a:t>P</a:t>
            </a:r>
            <a:r>
              <a:rPr lang="en-US" i="1" baseline="-25000" dirty="0" err="1"/>
              <a:t>n</a:t>
            </a:r>
            <a:r>
              <a:rPr lang="en-US" i="1" dirty="0"/>
              <a:t> </a:t>
            </a:r>
            <a:r>
              <a:rPr lang="ru-RU" dirty="0"/>
              <a:t>только одну энергию нечетно-нейтронного ядра (</a:t>
            </a:r>
            <a:r>
              <a:rPr lang="ru-RU" dirty="0" err="1"/>
              <a:t>А.Власников</a:t>
            </a:r>
            <a:r>
              <a:rPr lang="ru-RU" dirty="0"/>
              <a:t>, </a:t>
            </a:r>
            <a:r>
              <a:rPr lang="ru-RU" dirty="0" err="1"/>
              <a:t>А.Зиппа</a:t>
            </a:r>
            <a:r>
              <a:rPr lang="ru-RU" dirty="0"/>
              <a:t>, </a:t>
            </a:r>
            <a:r>
              <a:rPr lang="ru-RU" dirty="0" err="1"/>
              <a:t>В.Михайлов</a:t>
            </a:r>
            <a:r>
              <a:rPr lang="ru-RU" dirty="0"/>
              <a:t>// Известия РАН. Сер. Физ. 2020. Т.84. №8):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9F42641-9232-4A74-B5FB-FF9E5FD416AC}"/>
                  </a:ext>
                </a:extLst>
              </p:cNvPr>
              <p:cNvSpPr txBox="1"/>
              <p:nvPr/>
            </p:nvSpPr>
            <p:spPr>
              <a:xfrm>
                <a:off x="-120690" y="1729333"/>
                <a:ext cx="8777716" cy="6127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𝑜𝑑𝑑</m:t>
                              </m:r>
                            </m:sub>
                          </m:sSub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𝑒𝑣𝑒𝑛</m:t>
                              </m:r>
                            </m:sub>
                          </m:sSub>
                        </m:e>
                      </m:d>
                      <m:r>
                        <a:rPr lang="ru-RU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𝑜𝑑𝑑</m:t>
                              </m:r>
                            </m:sub>
                          </m:sSub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𝑒𝑣𝑒𝑛</m:t>
                              </m:r>
                            </m:sub>
                          </m:sSub>
                        </m:e>
                      </m:d>
                      <m:r>
                        <a:rPr lang="ru-RU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16</m:t>
                          </m:r>
                        </m:den>
                      </m:f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i="0">
                              <a:latin typeface="Cambria Math" panose="02040503050406030204" pitchFamily="18" charset="0"/>
                            </a:rPr>
                            <m:t>9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ru-RU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𝑜𝑑𝑑</m:t>
                                      </m:r>
                                    </m:sub>
                                  </m:sSub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+1,</m:t>
                                  </m:r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</m:d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ru-RU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𝑜𝑑𝑑</m:t>
                                      </m:r>
                                    </m:sub>
                                  </m:sSub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−1,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𝑒𝑣𝑒𝑛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d>
                      <m:r>
                        <a:rPr lang="ru-RU" i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9F42641-9232-4A74-B5FB-FF9E5FD416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0690" y="1729333"/>
                <a:ext cx="8777716" cy="6127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93318C2-E13C-4AF7-9E6D-9E58A49F3A68}"/>
                  </a:ext>
                </a:extLst>
              </p:cNvPr>
              <p:cNvSpPr txBox="1"/>
              <p:nvPr/>
            </p:nvSpPr>
            <p:spPr>
              <a:xfrm>
                <a:off x="1640252" y="2449497"/>
                <a:ext cx="492739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}"/>
                          <m:ctrlPr>
                            <a:rPr lang="ru-RU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ru-RU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ru-RU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𝑜𝑑𝑑</m:t>
                                      </m:r>
                                    </m:sub>
                                  </m:sSub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+3,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𝑒𝑣𝑒𝑛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ru-RU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ru-RU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𝑜𝑑𝑑</m:t>
                                      </m:r>
                                    </m:sub>
                                  </m:sSub>
                                  <m:r>
                                    <a:rPr lang="ru-RU" i="0">
                                      <a:latin typeface="Cambria Math" panose="02040503050406030204" pitchFamily="18" charset="0"/>
                                    </a:rPr>
                                    <m:t>−3,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 panose="02040503050406030204" pitchFamily="18" charset="0"/>
                                        </a:rPr>
                                        <m:t>𝑒𝑣𝑒𝑛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d>
                      <m:r>
                        <a:rPr lang="ru-RU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93318C2-E13C-4AF7-9E6D-9E58A49F3A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0252" y="2449497"/>
                <a:ext cx="4927392" cy="369332"/>
              </a:xfrm>
              <a:prstGeom prst="rect">
                <a:avLst/>
              </a:prstGeom>
              <a:blipFill>
                <a:blip r:embed="rId8"/>
                <a:stretch>
                  <a:fillRect t="-128333" r="-6931" b="-19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D2CEC11-D752-4B0A-A501-21E7364135F9}"/>
              </a:ext>
            </a:extLst>
          </p:cNvPr>
          <p:cNvSpPr txBox="1"/>
          <p:nvPr/>
        </p:nvSpPr>
        <p:spPr>
          <a:xfrm>
            <a:off x="309554" y="3218589"/>
            <a:ext cx="3875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Аналогично для нечетно-протонного.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338089-779B-4DB7-9289-8696BED58047}"/>
              </a:ext>
            </a:extLst>
          </p:cNvPr>
          <p:cNvSpPr txBox="1"/>
          <p:nvPr/>
        </p:nvSpPr>
        <p:spPr>
          <a:xfrm>
            <a:off x="8325189" y="238708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(2)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29FF3D-C1ED-419C-9506-CFCACB581261}"/>
              </a:ext>
            </a:extLst>
          </p:cNvPr>
          <p:cNvSpPr txBox="1"/>
          <p:nvPr/>
        </p:nvSpPr>
        <p:spPr>
          <a:xfrm>
            <a:off x="323851" y="3695353"/>
            <a:ext cx="8568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Вопрос: насколько различны парные энергии, рассчитанные на основе формулы (2),  для ядер с количеством нейтронов, отличающимся на 2. </a:t>
            </a:r>
          </a:p>
        </p:txBody>
      </p:sp>
    </p:spTree>
    <p:extLst>
      <p:ext uri="{BB962C8B-B14F-4D97-AF65-F5344CB8AC3E}">
        <p14:creationId xmlns:p14="http://schemas.microsoft.com/office/powerpoint/2010/main" val="23537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2206DD6-3737-4879-B7FC-8109DEEB27F0}"/>
              </a:ext>
            </a:extLst>
          </p:cNvPr>
          <p:cNvSpPr txBox="1"/>
          <p:nvPr/>
        </p:nvSpPr>
        <p:spPr>
          <a:xfrm>
            <a:off x="395536" y="1203598"/>
            <a:ext cx="75330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Задачи.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Оценить точность описания энергетической поверхности формулой (1);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Рассчитать парные энергии  на основе формулы (2).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39D24E-4537-450B-B8D5-59813E8A56CC}"/>
                  </a:ext>
                </a:extLst>
              </p:cNvPr>
              <p:cNvSpPr txBox="1"/>
              <p:nvPr/>
            </p:nvSpPr>
            <p:spPr>
              <a:xfrm>
                <a:off x="395536" y="2248584"/>
                <a:ext cx="842461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/>
                  <a:t>Исследуемая область: </a:t>
                </a:r>
                <a14:m>
                  <m:oMath xmlns:m="http://schemas.openxmlformats.org/officeDocument/2006/math">
                    <m:r>
                      <a:rPr lang="ru-RU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150</m:t>
                    </m:r>
                    <m:r>
                      <a:rPr lang="ru-RU" sz="18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ru-RU" sz="1800" b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190</m:t>
                    </m:r>
                  </m:oMath>
                </a14:m>
                <a:r>
                  <a:rPr lang="ru-RU" dirty="0">
                    <a:solidFill>
                      <a:schemeClr val="tx1"/>
                    </a:solidFill>
                  </a:rPr>
                  <a:t> </a:t>
                </a:r>
                <a:r>
                  <a:rPr lang="ru-RU" dirty="0"/>
                  <a:t>– деформированные ядра с хорошо определенными массами.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39D24E-4537-450B-B8D5-59813E8A5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248584"/>
                <a:ext cx="8424614" cy="646331"/>
              </a:xfrm>
              <a:prstGeom prst="rect">
                <a:avLst/>
              </a:prstGeom>
              <a:blipFill>
                <a:blip r:embed="rId7"/>
                <a:stretch>
                  <a:fillRect l="-651" t="-5660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600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905071BC-91C5-44DA-8995-E636ABD9CBE0}"/>
              </a:ext>
            </a:extLst>
          </p:cNvPr>
          <p:cNvSpPr txBox="1"/>
          <p:nvPr/>
        </p:nvSpPr>
        <p:spPr>
          <a:xfrm>
            <a:off x="323851" y="877519"/>
            <a:ext cx="8492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Расчет и сравнение параметров разложения (1) в различных приближениях для четно-четных ядер.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C58DA4F-1351-4040-BAF1-F98D08E25058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977" y="1200684"/>
            <a:ext cx="3812023" cy="33119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4668323-3CDA-4587-9FAB-1F09EB09754D}"/>
              </a:ext>
            </a:extLst>
          </p:cNvPr>
          <p:cNvSpPr txBox="1"/>
          <p:nvPr/>
        </p:nvSpPr>
        <p:spPr>
          <a:xfrm>
            <a:off x="185815" y="1725590"/>
            <a:ext cx="53190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Окружности – </a:t>
            </a:r>
            <a:r>
              <a:rPr lang="en-US" i="1" dirty="0"/>
              <a:t>s-</a:t>
            </a:r>
            <a:r>
              <a:rPr lang="ru-RU" i="1" dirty="0"/>
              <a:t>приближение </a:t>
            </a:r>
            <a:r>
              <a:rPr lang="ru-RU" dirty="0"/>
              <a:t>(расчет параметров по ч-ч ядрам с фиксированным </a:t>
            </a:r>
            <a:r>
              <a:rPr lang="en-US" i="1" dirty="0"/>
              <a:t>Z</a:t>
            </a:r>
            <a:r>
              <a:rPr lang="en-US" dirty="0"/>
              <a:t> </a:t>
            </a:r>
            <a:r>
              <a:rPr lang="ru-RU" dirty="0"/>
              <a:t>и меняющимся</a:t>
            </a:r>
            <a:r>
              <a:rPr lang="en-US" dirty="0"/>
              <a:t> </a:t>
            </a:r>
            <a:r>
              <a:rPr lang="en-US" i="1" dirty="0"/>
              <a:t>N</a:t>
            </a:r>
            <a:r>
              <a:rPr lang="en-US" dirty="0"/>
              <a:t>)</a:t>
            </a:r>
            <a:r>
              <a:rPr lang="ru-RU" dirty="0"/>
              <a:t>;</a:t>
            </a:r>
          </a:p>
          <a:p>
            <a:endParaRPr lang="ru-RU" dirty="0"/>
          </a:p>
          <a:p>
            <a:r>
              <a:rPr lang="ru-RU" dirty="0"/>
              <a:t>Ромбы </a:t>
            </a:r>
            <a:r>
              <a:rPr lang="ru-RU" i="1" dirty="0"/>
              <a:t>– </a:t>
            </a:r>
            <a:r>
              <a:rPr lang="en-US" i="1" dirty="0"/>
              <a:t>t</a:t>
            </a:r>
            <a:r>
              <a:rPr lang="en-US" dirty="0"/>
              <a:t>-</a:t>
            </a:r>
            <a:r>
              <a:rPr lang="ru-RU" i="1" dirty="0"/>
              <a:t>приближение</a:t>
            </a:r>
            <a:r>
              <a:rPr lang="en-US" i="1" dirty="0"/>
              <a:t> </a:t>
            </a:r>
            <a:r>
              <a:rPr lang="ru-RU" dirty="0"/>
              <a:t>(расчет параметров по ч-ч ядрам с фиксированным </a:t>
            </a:r>
            <a:r>
              <a:rPr lang="en-US" i="1" dirty="0"/>
              <a:t>N</a:t>
            </a:r>
            <a:r>
              <a:rPr lang="en-US" dirty="0"/>
              <a:t> </a:t>
            </a:r>
            <a:r>
              <a:rPr lang="ru-RU" dirty="0"/>
              <a:t>и меняющимся </a:t>
            </a:r>
            <a:r>
              <a:rPr lang="en-US" i="1" dirty="0"/>
              <a:t>Z</a:t>
            </a:r>
            <a:r>
              <a:rPr lang="en-US" dirty="0"/>
              <a:t>)</a:t>
            </a:r>
            <a:r>
              <a:rPr lang="ru-RU" dirty="0"/>
              <a:t>;</a:t>
            </a:r>
          </a:p>
          <a:p>
            <a:endParaRPr lang="ru-RU" dirty="0"/>
          </a:p>
          <a:p>
            <a:r>
              <a:rPr lang="ru-RU" dirty="0"/>
              <a:t>Треугольники</a:t>
            </a:r>
            <a:r>
              <a:rPr lang="ru-RU" i="1" dirty="0"/>
              <a:t> – </a:t>
            </a:r>
            <a:r>
              <a:rPr lang="en-US" i="1" dirty="0" err="1"/>
              <a:t>st</a:t>
            </a:r>
            <a:r>
              <a:rPr lang="en-US" i="1" dirty="0"/>
              <a:t>-</a:t>
            </a:r>
            <a:r>
              <a:rPr lang="ru-RU" i="1" dirty="0"/>
              <a:t>приближение</a:t>
            </a:r>
            <a:r>
              <a:rPr lang="en-US" i="1" dirty="0"/>
              <a:t> </a:t>
            </a:r>
            <a:r>
              <a:rPr lang="ru-RU" dirty="0"/>
              <a:t>(расчет параметров по ч-ч ядрам с изменяющимися </a:t>
            </a:r>
            <a:r>
              <a:rPr lang="en-US" i="1" dirty="0"/>
              <a:t>Z</a:t>
            </a:r>
            <a:r>
              <a:rPr lang="en-US" dirty="0"/>
              <a:t> </a:t>
            </a:r>
            <a:r>
              <a:rPr lang="ru-RU" dirty="0"/>
              <a:t>и </a:t>
            </a:r>
            <a:r>
              <a:rPr lang="en-US" i="1" dirty="0"/>
              <a:t>N</a:t>
            </a:r>
            <a:r>
              <a:rPr lang="en-US" dirty="0"/>
              <a:t>)</a:t>
            </a:r>
            <a:r>
              <a:rPr lang="ru-RU" dirty="0"/>
              <a:t>.</a:t>
            </a:r>
          </a:p>
          <a:p>
            <a:r>
              <a:rPr lang="ru-RU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069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7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59CE93B-96D2-4A34-ADA1-5C6905C5E64A}"/>
              </a:ext>
            </a:extLst>
          </p:cNvPr>
          <p:cNvSpPr txBox="1"/>
          <p:nvPr/>
        </p:nvSpPr>
        <p:spPr>
          <a:xfrm>
            <a:off x="299549" y="862460"/>
            <a:ext cx="8592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Точность описания энергетической поверхности на примере параметра ε для ряда четно-четных ядер.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Таблица 12">
                <a:extLst>
                  <a:ext uri="{FF2B5EF4-FFF2-40B4-BE49-F238E27FC236}">
                    <a16:creationId xmlns:a16="http://schemas.microsoft.com/office/drawing/2014/main" id="{0456979B-0BED-4629-A5E3-4F7380CB0E0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173920"/>
                  </p:ext>
                </p:extLst>
              </p:nvPr>
            </p:nvGraphicFramePr>
            <p:xfrm>
              <a:off x="2870178" y="1195165"/>
              <a:ext cx="6096000" cy="26558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51856">
                      <a:extLst>
                        <a:ext uri="{9D8B030D-6E8A-4147-A177-3AD203B41FA5}">
                          <a16:colId xmlns:a16="http://schemas.microsoft.com/office/drawing/2014/main" val="2051872159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770244038"/>
                        </a:ext>
                      </a:extLst>
                    </a:gridCol>
                    <a:gridCol w="1379984">
                      <a:extLst>
                        <a:ext uri="{9D8B030D-6E8A-4147-A177-3AD203B41FA5}">
                          <a16:colId xmlns:a16="http://schemas.microsoft.com/office/drawing/2014/main" val="64815453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1289717312"/>
                        </a:ext>
                      </a:extLst>
                    </a:gridCol>
                  </a:tblGrid>
                  <a:tr h="329567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ru-RU" b="1" dirty="0">
                              <a:solidFill>
                                <a:schemeClr val="tx1"/>
                              </a:solidFill>
                            </a:rPr>
                            <a:t>ядро</a:t>
                          </a: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ru-RU" dirty="0">
                              <a:solidFill>
                                <a:schemeClr val="tx1"/>
                              </a:solidFill>
                            </a:rPr>
                            <a:t>                                       </a:t>
                          </a:r>
                          <a:r>
                            <a:rPr lang="ru-RU" b="0" dirty="0">
                              <a:solidFill>
                                <a:schemeClr val="tx1"/>
                              </a:solidFill>
                            </a:rPr>
                            <a:t>, кэВ</a:t>
                          </a: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671960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i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s-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Appr.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i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t-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Appr.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i="1" dirty="0" err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st</a:t>
                          </a:r>
                          <a:r>
                            <a:rPr lang="en-US" sz="1400" i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-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Appr.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18891996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ru-RU" sz="1800" kern="1200" smtClean="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64</m:t>
                                    </m:r>
                                  </m:sub>
                                  <m:sup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154</m:t>
                                    </m:r>
                                  </m:sup>
                                  <m:e>
                                    <m:r>
                                      <m:rPr>
                                        <m:nor/>
                                      </m:rPr>
                                      <a:rPr lang="ru-RU"/>
                                      <m:t>G</m:t>
                                    </m:r>
                                  </m:e>
                                </m:sPre>
                                <m:sSub>
                                  <m:sSub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d</m:t>
                                    </m:r>
                                  </m:e>
                                  <m:sub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90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—128.6±2.0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—8.9±19.2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128.8±10.2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23930790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ru-RU" sz="1800" kern="1200" smtClean="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66</m:t>
                                    </m:r>
                                  </m:sub>
                                  <m:sup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160</m:t>
                                    </m:r>
                                  </m:sup>
                                  <m:e>
                                    <m:r>
                                      <m:rPr>
                                        <m:nor/>
                                      </m:rPr>
                                      <a:rPr lang="ru-RU"/>
                                      <m:t>D</m:t>
                                    </m:r>
                                  </m:e>
                                </m:sPre>
                                <m:sSub>
                                  <m:sSub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y</m:t>
                                    </m:r>
                                  </m:e>
                                  <m:sub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94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—29.6±8.6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—53.1±9.2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—68.2±18.4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16408712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ru-RU" sz="1800" kern="1200" smtClean="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70</m:t>
                                    </m:r>
                                  </m:sub>
                                  <m:sup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170</m:t>
                                    </m:r>
                                  </m:sup>
                                  <m:e>
                                    <m:r>
                                      <m:rPr>
                                        <m:nor/>
                                      </m:rPr>
                                      <a:rPr lang="ru-RU"/>
                                      <m:t>Y</m:t>
                                    </m:r>
                                  </m:e>
                                </m:sPre>
                                <m:sSub>
                                  <m:sSub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b</m:t>
                                    </m:r>
                                  </m:e>
                                  <m:sub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100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37.7±1.4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29.9±16.9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—8.8±33.9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88125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74.6±13.6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—77.6±11.3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—55±61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29693718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ru-RU" sz="1800" kern="1200" smtClean="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76</m:t>
                                    </m:r>
                                  </m:sub>
                                  <m:sup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188</m:t>
                                    </m:r>
                                  </m:sup>
                                  <m:e>
                                    <m:r>
                                      <m:rPr>
                                        <m:nor/>
                                      </m:rPr>
                                      <a:rPr lang="ru-RU"/>
                                      <m:t>O</m:t>
                                    </m:r>
                                  </m:e>
                                </m:sPre>
                                <m:sSub>
                                  <m:sSub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s</m:t>
                                    </m:r>
                                  </m:e>
                                  <m:sub>
                                    <m:r>
                                      <a:rPr lang="ru-RU" sz="1800" i="0" kern="1200">
                                        <a:solidFill>
                                          <a:schemeClr val="dk1"/>
                                        </a:solidFill>
                                        <a:latin typeface="+mn-lt"/>
                                        <a:ea typeface="+mn-ea"/>
                                        <a:cs typeface="+mn-cs"/>
                                      </a:rPr>
                                      <m:t>112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—21.0±1.1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—179.0±7.2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12.4±9.7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422998847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Таблица 12">
                <a:extLst>
                  <a:ext uri="{FF2B5EF4-FFF2-40B4-BE49-F238E27FC236}">
                    <a16:creationId xmlns:a16="http://schemas.microsoft.com/office/drawing/2014/main" id="{0456979B-0BED-4629-A5E3-4F7380CB0E0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173920"/>
                  </p:ext>
                </p:extLst>
              </p:nvPr>
            </p:nvGraphicFramePr>
            <p:xfrm>
              <a:off x="2870178" y="1195165"/>
              <a:ext cx="6096000" cy="26558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51856">
                      <a:extLst>
                        <a:ext uri="{9D8B030D-6E8A-4147-A177-3AD203B41FA5}">
                          <a16:colId xmlns:a16="http://schemas.microsoft.com/office/drawing/2014/main" val="2051872159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770244038"/>
                        </a:ext>
                      </a:extLst>
                    </a:gridCol>
                    <a:gridCol w="1379984">
                      <a:extLst>
                        <a:ext uri="{9D8B030D-6E8A-4147-A177-3AD203B41FA5}">
                          <a16:colId xmlns:a16="http://schemas.microsoft.com/office/drawing/2014/main" val="64815453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1289717312"/>
                        </a:ext>
                      </a:extLst>
                    </a:gridCol>
                  </a:tblGrid>
                  <a:tr h="36576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ru-RU" b="1" dirty="0">
                              <a:solidFill>
                                <a:schemeClr val="tx1"/>
                              </a:solidFill>
                            </a:rPr>
                            <a:t>ядро</a:t>
                          </a: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ru-RU" dirty="0">
                              <a:solidFill>
                                <a:schemeClr val="tx1"/>
                              </a:solidFill>
                            </a:rPr>
                            <a:t>                                       </a:t>
                          </a:r>
                          <a:r>
                            <a:rPr lang="ru-RU" b="0" dirty="0">
                              <a:solidFill>
                                <a:schemeClr val="tx1"/>
                              </a:solidFill>
                            </a:rPr>
                            <a:t>, кэВ</a:t>
                          </a:r>
                        </a:p>
                      </a:txBody>
                      <a:tcPr>
                        <a:solidFill>
                          <a:schemeClr val="bg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671960"/>
                      </a:ext>
                    </a:extLst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i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s-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Appr.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i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t-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Appr.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i="1" dirty="0" err="1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st</a:t>
                          </a:r>
                          <a:r>
                            <a:rPr lang="en-US" sz="1400" i="1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-</a:t>
                          </a: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Appr.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1889199690"/>
                      </a:ext>
                    </a:extLst>
                  </a:tr>
                  <a:tr h="39014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8"/>
                          <a:stretch>
                            <a:fillRect l="-347" t="-196875" r="-248958" b="-4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—128.6±2.0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—8.9±19.2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128.8±10.2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2393079036"/>
                      </a:ext>
                    </a:extLst>
                  </a:tr>
                  <a:tr h="3860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8"/>
                          <a:stretch>
                            <a:fillRect l="-347" t="-301587" r="-248958" b="-3253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—29.6±8.6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—53.1±9.2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—68.2±18.4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1640871298"/>
                      </a:ext>
                    </a:extLst>
                  </a:tr>
                  <a:tr h="3860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8"/>
                          <a:stretch>
                            <a:fillRect l="-347" t="-395313" r="-248958" b="-2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37.7±1.4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29.9±16.9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—8.8±33.9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8812576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74.6±13.6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—77.6±11.3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—55±61</a:t>
                          </a:r>
                          <a:endParaRPr lang="ru-RU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2969371834"/>
                      </a:ext>
                    </a:extLst>
                  </a:tr>
                  <a:tr h="3860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8"/>
                          <a:stretch>
                            <a:fillRect l="-347" t="-600000" r="-248958" b="-269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—21.0±1.1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—179.0±7.2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tc>
                      <a:txBody>
                        <a:bodyPr/>
                        <a:lstStyle/>
                        <a:p>
                          <a:pPr indent="450215" algn="ctr">
                            <a:lnSpc>
                              <a:spcPct val="200000"/>
                            </a:lnSpc>
                          </a:pPr>
                          <a:r>
                            <a:rPr lang="en-US" sz="14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12.4±9.7</a:t>
                          </a:r>
                          <a:endParaRPr lang="ru-RU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a:txBody>
                      <a:tcPr marL="17780" marR="17780" marT="0" marB="0" anchor="ctr"/>
                    </a:tc>
                    <a:extLst>
                      <a:ext uri="{0D108BD9-81ED-4DB2-BD59-A6C34878D82A}">
                        <a16:rowId xmlns:a16="http://schemas.microsoft.com/office/drawing/2014/main" val="422998847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3" name="Объект 12">
            <a:extLst>
              <a:ext uri="{FF2B5EF4-FFF2-40B4-BE49-F238E27FC236}">
                <a16:creationId xmlns:a16="http://schemas.microsoft.com/office/drawing/2014/main" id="{566FA208-9550-4FF9-BEC6-79B79E1752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735388"/>
              </p:ext>
            </p:extLst>
          </p:nvPr>
        </p:nvGraphicFramePr>
        <p:xfrm>
          <a:off x="5213328" y="1264986"/>
          <a:ext cx="14097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8" name="Equation" r:id="rId9" imgW="1409400" imgH="266400" progId="Equation.DSMT4">
                  <p:embed/>
                </p:oleObj>
              </mc:Choice>
              <mc:Fallback>
                <p:oleObj name="Equation" r:id="rId9" imgW="14094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213328" y="1264986"/>
                        <a:ext cx="14097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AB6C7702-E2C7-4B10-AE16-449749C598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612060"/>
              </p:ext>
            </p:extLst>
          </p:nvPr>
        </p:nvGraphicFramePr>
        <p:xfrm>
          <a:off x="3400197" y="3070971"/>
          <a:ext cx="7239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99" name="Equation" r:id="rId11" imgW="723600" imgH="342720" progId="Equation.DSMT4">
                  <p:embed/>
                </p:oleObj>
              </mc:Choice>
              <mc:Fallback>
                <p:oleObj name="Equation" r:id="rId11" imgW="72360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00197" y="3070971"/>
                        <a:ext cx="7239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3648DEC0-E865-43EC-888F-8CCDFFEEF2A6}"/>
              </a:ext>
            </a:extLst>
          </p:cNvPr>
          <p:cNvSpPr txBox="1"/>
          <p:nvPr/>
        </p:nvSpPr>
        <p:spPr>
          <a:xfrm>
            <a:off x="323850" y="1602210"/>
            <a:ext cx="11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 идеале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525C6C0-A4BA-4042-B078-B9B74F885879}"/>
                  </a:ext>
                </a:extLst>
              </p:cNvPr>
              <p:cNvSpPr txBox="1"/>
              <p:nvPr/>
            </p:nvSpPr>
            <p:spPr>
              <a:xfrm>
                <a:off x="179512" y="1979324"/>
                <a:ext cx="22140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ru-RU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ru-RU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  <m:r>
                      <a:rPr lang="ru-RU" i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l-GR" sz="1800" b="0" i="1" smtClean="0">
                        <a:latin typeface="Cambria Math" panose="02040503050406030204" pitchFamily="18" charset="0"/>
                      </a:rPr>
                      <m:t>ε</m:t>
                    </m:r>
                    <m:d>
                      <m:dPr>
                        <m:ctrlPr>
                          <a:rPr lang="ru-RU" sz="1800" b="1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1800" b="0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ru-RU" sz="1800" b="0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sz="1800" b="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</m:oMath>
                </a14:m>
                <a:r>
                  <a:rPr lang="ru-RU" dirty="0"/>
                  <a:t>=0</a:t>
                </a: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525C6C0-A4BA-4042-B078-B9B74F885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979324"/>
                <a:ext cx="2214002" cy="369332"/>
              </a:xfrm>
              <a:prstGeom prst="rect">
                <a:avLst/>
              </a:prstGeom>
              <a:blipFill>
                <a:blip r:embed="rId1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F638B475-D146-408A-A8BA-A6E0FA8399DA}"/>
              </a:ext>
            </a:extLst>
          </p:cNvPr>
          <p:cNvSpPr txBox="1"/>
          <p:nvPr/>
        </p:nvSpPr>
        <p:spPr>
          <a:xfrm>
            <a:off x="194335" y="2493991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Фактически 9-180 кэВ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5EC1FC5-7617-4D7B-8D6C-DD2B5DB30A17}"/>
                  </a:ext>
                </a:extLst>
              </p:cNvPr>
              <p:cNvSpPr txBox="1"/>
              <p:nvPr/>
            </p:nvSpPr>
            <p:spPr>
              <a:xfrm>
                <a:off x="179512" y="3999028"/>
                <a:ext cx="428522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ru-RU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sz="1800">
                            <a:effectLst/>
                            <a:latin typeface="Gigi" panose="04040504061007020D02" pitchFamily="82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E</m:t>
                        </m:r>
                        <m:d>
                          <m:dPr>
                            <m:ctrlPr>
                              <a:rPr lang="ru-RU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𝑍</m:t>
                            </m:r>
                          </m:e>
                        </m:d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ru-RU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𝑍</m:t>
                            </m:r>
                          </m:e>
                        </m:d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∕</m:t>
                    </m:r>
                    <m:d>
                      <m:dPr>
                        <m:begChr m:val="|"/>
                        <m:endChr m:val="|"/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ru-RU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𝑍</m:t>
                            </m:r>
                          </m:e>
                        </m:d>
                      </m:e>
                    </m:d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≪</m:t>
                    </m:r>
                    <m:sSup>
                      <m:sSup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 </a:t>
                </a:r>
                <a:endParaRPr lang="ru-RU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5EC1FC5-7617-4D7B-8D6C-DD2B5DB30A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999028"/>
                <a:ext cx="4285225" cy="369332"/>
              </a:xfrm>
              <a:prstGeom prst="rect">
                <a:avLst/>
              </a:prstGeom>
              <a:blipFill>
                <a:blip r:embed="rId1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793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68AF92A-1103-4293-BFFE-49E08D9B7DC5}"/>
              </a:ext>
            </a:extLst>
          </p:cNvPr>
          <p:cNvSpPr txBox="1"/>
          <p:nvPr/>
        </p:nvSpPr>
        <p:spPr>
          <a:xfrm>
            <a:off x="251520" y="717303"/>
            <a:ext cx="6786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Расчет нейтронных парных энергий в различных приближениях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A3045A-1BF4-44AB-B3F0-F1B89742394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584" y="1839271"/>
            <a:ext cx="4112683" cy="31478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EE9C41-A9EF-4527-9C5D-446F4402655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533" y="1907153"/>
            <a:ext cx="3935467" cy="30120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12EA7DF-DA5F-406C-8B06-5A1FB20C8C18}"/>
                  </a:ext>
                </a:extLst>
              </p:cNvPr>
              <p:cNvSpPr txBox="1"/>
              <p:nvPr/>
            </p:nvSpPr>
            <p:spPr>
              <a:xfrm>
                <a:off x="269493" y="1086314"/>
                <a:ext cx="8424614" cy="11409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1600" i="1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P</a:t>
                </a:r>
                <a:r>
                  <a:rPr lang="en-US" sz="1600" i="1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n</a:t>
                </a:r>
                <a:r>
                  <a:rPr lang="ru-RU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(</a:t>
                </a:r>
                <a:r>
                  <a:rPr lang="en-US" sz="1600" i="1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s</a:t>
                </a:r>
                <a:r>
                  <a:rPr lang="ru-RU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) ‒ синие круги и штриховые линии; </a:t>
                </a:r>
                <a:r>
                  <a:rPr lang="en-US" sz="1600" i="1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P</a:t>
                </a:r>
                <a:r>
                  <a:rPr lang="en-US" sz="1600" i="1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n</a:t>
                </a:r>
                <a:r>
                  <a:rPr lang="ru-RU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(</a:t>
                </a:r>
                <a:r>
                  <a:rPr lang="en-US" sz="1600" i="1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st</a:t>
                </a:r>
                <a:r>
                  <a:rPr lang="ru-RU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) ‒ красные треугольники и штрих-пунктирные линии; </a:t>
                </a:r>
                <a:r>
                  <a:rPr lang="en-US" sz="1600" i="1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P</a:t>
                </a:r>
                <a:r>
                  <a:rPr lang="en-US" sz="1600" i="1" baseline="-25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n</a:t>
                </a:r>
                <a:r>
                  <a:rPr lang="ru-RU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(</a:t>
                </a:r>
                <a:r>
                  <a:rPr lang="en-US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average</a:t>
                </a:r>
                <a:r>
                  <a:rPr lang="ru-RU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) ‒ зеленые квадраты и пунктирные линии;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  <m:r>
                      <a:rPr lang="ru-RU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𝜅</m:t>
                        </m:r>
                      </m:num>
                      <m:den>
                        <m:sSup>
                          <m:sSupPr>
                            <m:ctrlPr>
                              <a:rPr lang="ru-RU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𝐴</m:t>
                            </m:r>
                          </m:e>
                          <m:sup>
                            <m:f>
                              <m:fPr>
                                <m:ctrlP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1−</m:t>
                        </m:r>
                        <m: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𝜘</m:t>
                        </m:r>
                        <m:sSup>
                          <m:sSupPr>
                            <m:ctrlPr>
                              <a:rPr lang="ru-RU" sz="1800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ru-RU" sz="1800" i="1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𝑁</m:t>
                                    </m:r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</m:num>
                                  <m:den>
                                    <m: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ru-RU" sz="1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m:rPr>
                        <m:nor/>
                      </m:rPr>
                      <a:rPr lang="ru-RU" sz="1600" dirty="0"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m:t>‒ черная линия</m:t>
                    </m:r>
                    <m:r>
                      <m:rPr>
                        <m:nor/>
                      </m:rPr>
                      <a:rPr lang="ru-RU" sz="1600" b="0" i="0" dirty="0" smtClean="0"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m:t> (3)</m:t>
                    </m:r>
                    <m:r>
                      <m:rPr>
                        <m:nor/>
                      </m:rPr>
                      <a:rPr lang="ru-RU" sz="1600" dirty="0">
                        <a:latin typeface="Times New Roman" panose="02020603050405020304" pitchFamily="18" charset="0"/>
                        <a:ea typeface="Calibri" panose="020F0502020204030204" pitchFamily="34" charset="0"/>
                      </a:rPr>
                      <m:t>.</m:t>
                    </m:r>
                  </m:oMath>
                </a14:m>
                <a:endParaRPr lang="ru-RU" sz="16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12EA7DF-DA5F-406C-8B06-5A1FB20C8C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493" y="1086314"/>
                <a:ext cx="8424614" cy="1140953"/>
              </a:xfrm>
              <a:prstGeom prst="rect">
                <a:avLst/>
              </a:prstGeom>
              <a:blipFill>
                <a:blip r:embed="rId9"/>
                <a:stretch>
                  <a:fillRect l="-362" t="-1604" r="-434" b="-32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280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95536" y="4659982"/>
            <a:ext cx="7416824" cy="216024"/>
          </a:xfrm>
        </p:spPr>
        <p:txBody>
          <a:bodyPr/>
          <a:lstStyle/>
          <a:p>
            <a:fld id="{CB07D4DF-2351-4A60-A90B-60ED82532F73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14:cNvPr>
              <p14:cNvContentPartPr/>
              <p14:nvPr/>
            </p14:nvContentPartPr>
            <p14:xfrm>
              <a:off x="3525120" y="-268110"/>
              <a:ext cx="7920" cy="360"/>
            </p14:xfrm>
          </p:contentPart>
        </mc:Choice>
        <mc:Fallback xmlns="">
          <p:pic>
            <p:nvPicPr>
              <p:cNvPr id="51" name="Рукописный ввод 50">
                <a:extLst>
                  <a:ext uri="{FF2B5EF4-FFF2-40B4-BE49-F238E27FC236}">
                    <a16:creationId xmlns:a16="http://schemas.microsoft.com/office/drawing/2014/main" id="{0C94FC89-3683-4ED5-B66B-250678A7973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16120" y="-277110"/>
                <a:ext cx="2556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14:cNvPr>
              <p14:cNvContentPartPr/>
              <p14:nvPr/>
            </p14:nvContentPartPr>
            <p14:xfrm>
              <a:off x="6006400" y="-409940"/>
              <a:ext cx="2880" cy="4680"/>
            </p14:xfrm>
          </p:contentPart>
        </mc:Choice>
        <mc:Fallback xmlns="">
          <p:pic>
            <p:nvPicPr>
              <p:cNvPr id="137" name="Рукописный ввод 136">
                <a:extLst>
                  <a:ext uri="{FF2B5EF4-FFF2-40B4-BE49-F238E27FC236}">
                    <a16:creationId xmlns:a16="http://schemas.microsoft.com/office/drawing/2014/main" id="{EF1CB4F8-5487-4509-BAA7-90CC5FAB2DD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997400" y="-418940"/>
                <a:ext cx="20520" cy="22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</p:spPr>
            <p:txBody>
              <a:bodyPr/>
              <a:lstStyle/>
              <a:p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ЭНЕРГЕТИЧЕСКАЯ ПОВЕРХНОСТЬ В ДЕФОРМИРОВАННЫХ ЯДРАХ С</a:t>
                </a:r>
                <a14:m>
                  <m:oMath xmlns:m="http://schemas.openxmlformats.org/officeDocument/2006/math"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𝑨</m:t>
                    </m:r>
                    <m:r>
                      <a:rPr lang="ru-RU" sz="1800" b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ru-RU" sz="1800" b="1" i="1" dirty="0">
                        <a:solidFill>
                          <a:srgbClr val="5E7076"/>
                        </a:solidFill>
                        <a:latin typeface="Cambria Math" panose="02040503050406030204" pitchFamily="18" charset="0"/>
                      </a:rPr>
                      <m:t>𝟏𝟗𝟎</m:t>
                    </m:r>
                  </m:oMath>
                </a14:m>
                <a:r>
                  <a:rPr lang="ru-RU" sz="1800" b="1" dirty="0">
                    <a:solidFill>
                      <a:srgbClr val="5E7076"/>
                    </a:solidFill>
                    <a:ea typeface="Old Standard" pitchFamily="18" charset="0"/>
                    <a:cs typeface="Old Standard" pitchFamily="18" charset="0"/>
                  </a:rPr>
                  <a:t> </a:t>
                </a:r>
                <a:endParaRPr lang="ru-RU" sz="2200" b="1" i="1" dirty="0"/>
              </a:p>
            </p:txBody>
          </p:sp>
        </mc:Choice>
        <mc:Fallback>
          <p:sp>
            <p:nvSpPr>
              <p:cNvPr id="7" name="Заголовок 1">
                <a:extLst>
                  <a:ext uri="{FF2B5EF4-FFF2-40B4-BE49-F238E27FC236}">
                    <a16:creationId xmlns:a16="http://schemas.microsoft.com/office/drawing/2014/main" id="{CE4D4529-BDE8-418C-8C9E-D430588D87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850" y="268288"/>
                <a:ext cx="8351838" cy="420687"/>
              </a:xfrm>
              <a:blipFill>
                <a:blip r:embed="rId6"/>
                <a:stretch>
                  <a:fillRect l="-584" t="-1449" b="-173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319A22-97B7-4DEB-B5D3-C0D6A34FE0B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8543"/>
            <a:ext cx="4771243" cy="365187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A46D61E-D07C-4A1C-87DC-0037C8D0629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895580"/>
            <a:ext cx="4709789" cy="360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5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11375</TotalTime>
  <Words>823</Words>
  <Application>Microsoft Office PowerPoint</Application>
  <PresentationFormat>Экран (16:9)</PresentationFormat>
  <Paragraphs>102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Gigi</vt:lpstr>
      <vt:lpstr>Times New Roman</vt:lpstr>
      <vt:lpstr>Тема Office</vt:lpstr>
      <vt:lpstr>MathType 7.0 Equation</vt:lpstr>
      <vt:lpstr>ЭНЕРГЕТИЧЕСКАЯ ПОВЕРХНОСТЬ В ДЕФОРМИРОВАННЫХ ЯДРАХ С 150&lt;A&lt;190  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  <vt:lpstr>ЭНЕРГЕТИЧЕСКАЯ ПОВЕРХНОСТЬ В ДЕФОРМИРОВАННЫХ ЯДРАХ С 150&lt;A&lt;190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</dc:title>
  <dc:creator>Баранова Ольга Владимировна</dc:creator>
  <cp:lastModifiedBy>Aleksandr Vlasnikov</cp:lastModifiedBy>
  <cp:revision>1248</cp:revision>
  <dcterms:created xsi:type="dcterms:W3CDTF">2015-06-15T09:44:47Z</dcterms:created>
  <dcterms:modified xsi:type="dcterms:W3CDTF">2020-10-15T08:17:27Z</dcterms:modified>
</cp:coreProperties>
</file>