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sldIdLst>
    <p:sldId id="256" r:id="rId2"/>
    <p:sldId id="293" r:id="rId3"/>
    <p:sldId id="304" r:id="rId4"/>
    <p:sldId id="306" r:id="rId5"/>
    <p:sldId id="295" r:id="rId6"/>
    <p:sldId id="296" r:id="rId7"/>
    <p:sldId id="307" r:id="rId8"/>
    <p:sldId id="298" r:id="rId9"/>
    <p:sldId id="310" r:id="rId10"/>
    <p:sldId id="299" r:id="rId11"/>
    <p:sldId id="300" r:id="rId12"/>
    <p:sldId id="309" r:id="rId13"/>
    <p:sldId id="308" r:id="rId14"/>
    <p:sldId id="305" r:id="rId15"/>
    <p:sldId id="275" r:id="rId16"/>
    <p:sldId id="302" r:id="rId17"/>
    <p:sldId id="303" r:id="rId18"/>
    <p:sldId id="264" r:id="rId19"/>
    <p:sldId id="266" r:id="rId20"/>
    <p:sldId id="278" r:id="rId21"/>
    <p:sldId id="267" r:id="rId22"/>
    <p:sldId id="284" r:id="rId23"/>
    <p:sldId id="286" r:id="rId24"/>
    <p:sldId id="273" r:id="rId25"/>
    <p:sldId id="269" r:id="rId26"/>
    <p:sldId id="285" r:id="rId27"/>
    <p:sldId id="311" r:id="rId28"/>
    <p:sldId id="312" r:id="rId29"/>
    <p:sldId id="313" r:id="rId30"/>
    <p:sldId id="292" r:id="rId31"/>
    <p:sldId id="314" r:id="rId3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268" autoAdjust="0"/>
    <p:restoredTop sz="94633" autoAdjust="0"/>
  </p:normalViewPr>
  <p:slideViewPr>
    <p:cSldViewPr>
      <p:cViewPr varScale="1">
        <p:scale>
          <a:sx n="107" d="100"/>
          <a:sy n="107" d="100"/>
        </p:scale>
        <p:origin x="-1650"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E292B0F-F54C-49DB-9C89-9AB2528EA00A}" type="datetimeFigureOut">
              <a:rPr lang="en-US" smtClean="0"/>
              <a:t>10/12/2020</a:t>
            </a:fld>
            <a:endParaRPr lang="en-US"/>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4030113-22B0-4101-82FB-22A405080991}" type="slidenum">
              <a:rPr lang="en-US" smtClean="0"/>
              <a:t>‹#›</a:t>
            </a:fld>
            <a:endParaRPr lang="en-US"/>
          </a:p>
        </p:txBody>
      </p:sp>
    </p:spTree>
    <p:extLst>
      <p:ext uri="{BB962C8B-B14F-4D97-AF65-F5344CB8AC3E}">
        <p14:creationId xmlns:p14="http://schemas.microsoft.com/office/powerpoint/2010/main" val="33224301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Образ слайда 1"/>
          <p:cNvSpPr>
            <a:spLocks noGrp="1" noRot="1" noChangeAspect="1" noTextEdit="1"/>
          </p:cNvSpPr>
          <p:nvPr>
            <p:ph type="sldImg"/>
          </p:nvPr>
        </p:nvSpPr>
        <p:spPr bwMode="auto">
          <a:xfrm>
            <a:off x="1371600" y="1143000"/>
            <a:ext cx="41148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ru-RU" altLang="ru-RU" smtClean="0"/>
          </a:p>
          <a:p>
            <a:pPr eaLnBrk="1" hangingPunct="1">
              <a:spcBef>
                <a:spcPct val="0"/>
              </a:spcBef>
            </a:pPr>
            <a:endParaRPr lang="ru-RU" altLang="ru-RU" smtClean="0"/>
          </a:p>
        </p:txBody>
      </p:sp>
      <p:sp>
        <p:nvSpPr>
          <p:cNvPr id="11268"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B1239580-A175-4551-9CF7-B0A319C6CAF7}" type="slidenum">
              <a:rPr lang="ru-RU" altLang="ru-RU" sz="1200" smtClean="0"/>
              <a:pPr/>
              <a:t>1</a:t>
            </a:fld>
            <a:endParaRPr lang="ru-RU" altLang="ru-RU" sz="1200" smtClean="0"/>
          </a:p>
        </p:txBody>
      </p:sp>
    </p:spTree>
    <p:extLst>
      <p:ext uri="{BB962C8B-B14F-4D97-AF65-F5344CB8AC3E}">
        <p14:creationId xmlns:p14="http://schemas.microsoft.com/office/powerpoint/2010/main" val="3553945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64030113-22B0-4101-82FB-22A405080991}" type="slidenum">
              <a:rPr lang="en-US" smtClean="0"/>
              <a:t>14</a:t>
            </a:fld>
            <a:endParaRPr lang="en-US"/>
          </a:p>
        </p:txBody>
      </p:sp>
    </p:spTree>
    <p:extLst>
      <p:ext uri="{BB962C8B-B14F-4D97-AF65-F5344CB8AC3E}">
        <p14:creationId xmlns:p14="http://schemas.microsoft.com/office/powerpoint/2010/main" val="17099787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en-US" dirty="0"/>
          </a:p>
        </p:txBody>
      </p:sp>
      <p:sp>
        <p:nvSpPr>
          <p:cNvPr id="4" name="Номер слайда 3"/>
          <p:cNvSpPr>
            <a:spLocks noGrp="1"/>
          </p:cNvSpPr>
          <p:nvPr>
            <p:ph type="sldNum" sz="quarter" idx="10"/>
          </p:nvPr>
        </p:nvSpPr>
        <p:spPr/>
        <p:txBody>
          <a:bodyPr/>
          <a:lstStyle/>
          <a:p>
            <a:fld id="{64030113-22B0-4101-82FB-22A405080991}" type="slidenum">
              <a:rPr lang="en-US" smtClean="0"/>
              <a:t>15</a:t>
            </a:fld>
            <a:endParaRPr lang="en-US"/>
          </a:p>
        </p:txBody>
      </p:sp>
    </p:spTree>
    <p:extLst>
      <p:ext uri="{BB962C8B-B14F-4D97-AF65-F5344CB8AC3E}">
        <p14:creationId xmlns:p14="http://schemas.microsoft.com/office/powerpoint/2010/main" val="12519191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en-US" dirty="0"/>
          </a:p>
        </p:txBody>
      </p:sp>
      <p:sp>
        <p:nvSpPr>
          <p:cNvPr id="4" name="Номер слайда 3"/>
          <p:cNvSpPr>
            <a:spLocks noGrp="1"/>
          </p:cNvSpPr>
          <p:nvPr>
            <p:ph type="sldNum" sz="quarter" idx="10"/>
          </p:nvPr>
        </p:nvSpPr>
        <p:spPr/>
        <p:txBody>
          <a:bodyPr/>
          <a:lstStyle/>
          <a:p>
            <a:fld id="{64030113-22B0-4101-82FB-22A405080991}" type="slidenum">
              <a:rPr lang="en-US" smtClean="0"/>
              <a:t>18</a:t>
            </a:fld>
            <a:endParaRPr lang="en-US"/>
          </a:p>
        </p:txBody>
      </p:sp>
    </p:spTree>
    <p:extLst>
      <p:ext uri="{BB962C8B-B14F-4D97-AF65-F5344CB8AC3E}">
        <p14:creationId xmlns:p14="http://schemas.microsoft.com/office/powerpoint/2010/main" val="30100902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en-US" dirty="0"/>
          </a:p>
        </p:txBody>
      </p:sp>
      <p:sp>
        <p:nvSpPr>
          <p:cNvPr id="4" name="Номер слайда 3"/>
          <p:cNvSpPr>
            <a:spLocks noGrp="1"/>
          </p:cNvSpPr>
          <p:nvPr>
            <p:ph type="sldNum" sz="quarter" idx="10"/>
          </p:nvPr>
        </p:nvSpPr>
        <p:spPr/>
        <p:txBody>
          <a:bodyPr/>
          <a:lstStyle/>
          <a:p>
            <a:fld id="{64030113-22B0-4101-82FB-22A405080991}" type="slidenum">
              <a:rPr lang="en-US" smtClean="0"/>
              <a:t>21</a:t>
            </a:fld>
            <a:endParaRPr lang="en-US"/>
          </a:p>
        </p:txBody>
      </p:sp>
    </p:spTree>
    <p:extLst>
      <p:ext uri="{BB962C8B-B14F-4D97-AF65-F5344CB8AC3E}">
        <p14:creationId xmlns:p14="http://schemas.microsoft.com/office/powerpoint/2010/main" val="5064762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64030113-22B0-4101-82FB-22A405080991}" type="slidenum">
              <a:rPr lang="en-US" smtClean="0"/>
              <a:t>26</a:t>
            </a:fld>
            <a:endParaRPr lang="en-US"/>
          </a:p>
        </p:txBody>
      </p:sp>
    </p:spTree>
    <p:extLst>
      <p:ext uri="{BB962C8B-B14F-4D97-AF65-F5344CB8AC3E}">
        <p14:creationId xmlns:p14="http://schemas.microsoft.com/office/powerpoint/2010/main" val="31237294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Образ слайда 1"/>
          <p:cNvSpPr>
            <a:spLocks noGrp="1" noRot="1" noChangeAspect="1" noTextEdit="1"/>
          </p:cNvSpPr>
          <p:nvPr>
            <p:ph type="sldImg"/>
          </p:nvPr>
        </p:nvSpPr>
        <p:spPr>
          <a:ln/>
        </p:spPr>
      </p:sp>
      <p:sp>
        <p:nvSpPr>
          <p:cNvPr id="27651" name="Заметки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ru-RU" altLang="ru-RU" smtClean="0"/>
          </a:p>
        </p:txBody>
      </p:sp>
      <p:sp>
        <p:nvSpPr>
          <p:cNvPr id="27652" name="Номер слайда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8BA7972-DF8C-435C-9EDE-A2A856DA44D2}" type="slidenum">
              <a:rPr lang="ru-RU" altLang="ru-RU" smtClean="0"/>
              <a:pPr eaLnBrk="1" hangingPunct="1"/>
              <a:t>29</a:t>
            </a:fld>
            <a:endParaRPr lang="ru-RU" altLang="ru-RU"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r>
              <a:rPr lang="ru-RU" smtClean="0"/>
              <a:t>01.07.2019</a:t>
            </a:r>
            <a:endParaRPr lang="ru-RU"/>
          </a:p>
        </p:txBody>
      </p:sp>
      <p:sp>
        <p:nvSpPr>
          <p:cNvPr id="5" name="Нижний колонтитул 4"/>
          <p:cNvSpPr>
            <a:spLocks noGrp="1"/>
          </p:cNvSpPr>
          <p:nvPr>
            <p:ph type="ftr" sz="quarter" idx="11"/>
          </p:nvPr>
        </p:nvSpPr>
        <p:spPr/>
        <p:txBody>
          <a:bodyPr/>
          <a:lstStyle/>
          <a:p>
            <a:r>
              <a:rPr lang="en-US" smtClean="0"/>
              <a:t>"Nucleus 2019"    Andrei Zaitsev</a:t>
            </a:r>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r>
              <a:rPr lang="ru-RU" smtClean="0"/>
              <a:t>01.07.2019</a:t>
            </a:r>
            <a:endParaRPr lang="ru-RU"/>
          </a:p>
        </p:txBody>
      </p:sp>
      <p:sp>
        <p:nvSpPr>
          <p:cNvPr id="5" name="Нижний колонтитул 4"/>
          <p:cNvSpPr>
            <a:spLocks noGrp="1"/>
          </p:cNvSpPr>
          <p:nvPr>
            <p:ph type="ftr" sz="quarter" idx="11"/>
          </p:nvPr>
        </p:nvSpPr>
        <p:spPr/>
        <p:txBody>
          <a:bodyPr/>
          <a:lstStyle/>
          <a:p>
            <a:r>
              <a:rPr lang="en-US" smtClean="0"/>
              <a:t>"Nucleus 2019"    Andrei Zaitsev</a:t>
            </a:r>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r>
              <a:rPr lang="ru-RU" smtClean="0"/>
              <a:t>01.07.2019</a:t>
            </a:r>
            <a:endParaRPr lang="ru-RU"/>
          </a:p>
        </p:txBody>
      </p:sp>
      <p:sp>
        <p:nvSpPr>
          <p:cNvPr id="5" name="Нижний колонтитул 4"/>
          <p:cNvSpPr>
            <a:spLocks noGrp="1"/>
          </p:cNvSpPr>
          <p:nvPr>
            <p:ph type="ftr" sz="quarter" idx="11"/>
          </p:nvPr>
        </p:nvSpPr>
        <p:spPr/>
        <p:txBody>
          <a:bodyPr/>
          <a:lstStyle/>
          <a:p>
            <a:r>
              <a:rPr lang="en-US" smtClean="0"/>
              <a:t>"Nucleus 2019"    Andrei Zaitsev</a:t>
            </a:r>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r>
              <a:rPr lang="ru-RU" smtClean="0"/>
              <a:t>01.07.2019</a:t>
            </a:r>
            <a:endParaRPr lang="ru-RU"/>
          </a:p>
        </p:txBody>
      </p:sp>
      <p:sp>
        <p:nvSpPr>
          <p:cNvPr id="5" name="Нижний колонтитул 4"/>
          <p:cNvSpPr>
            <a:spLocks noGrp="1"/>
          </p:cNvSpPr>
          <p:nvPr>
            <p:ph type="ftr" sz="quarter" idx="11"/>
          </p:nvPr>
        </p:nvSpPr>
        <p:spPr/>
        <p:txBody>
          <a:bodyPr/>
          <a:lstStyle/>
          <a:p>
            <a:r>
              <a:rPr lang="en-US" smtClean="0"/>
              <a:t>"Nucleus 2019"    Andrei Zaitsev</a:t>
            </a:r>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r>
              <a:rPr lang="ru-RU" smtClean="0"/>
              <a:t>01.07.2019</a:t>
            </a:r>
            <a:endParaRPr lang="ru-RU"/>
          </a:p>
        </p:txBody>
      </p:sp>
      <p:sp>
        <p:nvSpPr>
          <p:cNvPr id="5" name="Нижний колонтитул 4"/>
          <p:cNvSpPr>
            <a:spLocks noGrp="1"/>
          </p:cNvSpPr>
          <p:nvPr>
            <p:ph type="ftr" sz="quarter" idx="11"/>
          </p:nvPr>
        </p:nvSpPr>
        <p:spPr/>
        <p:txBody>
          <a:bodyPr/>
          <a:lstStyle/>
          <a:p>
            <a:r>
              <a:rPr lang="en-US" smtClean="0"/>
              <a:t>"Nucleus 2019"    Andrei Zaitsev</a:t>
            </a:r>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r>
              <a:rPr lang="ru-RU" smtClean="0"/>
              <a:t>01.07.2019</a:t>
            </a:r>
            <a:endParaRPr lang="ru-RU"/>
          </a:p>
        </p:txBody>
      </p:sp>
      <p:sp>
        <p:nvSpPr>
          <p:cNvPr id="6" name="Нижний колонтитул 5"/>
          <p:cNvSpPr>
            <a:spLocks noGrp="1"/>
          </p:cNvSpPr>
          <p:nvPr>
            <p:ph type="ftr" sz="quarter" idx="11"/>
          </p:nvPr>
        </p:nvSpPr>
        <p:spPr/>
        <p:txBody>
          <a:bodyPr/>
          <a:lstStyle/>
          <a:p>
            <a:r>
              <a:rPr lang="en-US" smtClean="0"/>
              <a:t>"Nucleus 2019"    Andrei Zaitsev</a:t>
            </a:r>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r>
              <a:rPr lang="ru-RU" smtClean="0"/>
              <a:t>01.07.2019</a:t>
            </a:r>
            <a:endParaRPr lang="ru-RU"/>
          </a:p>
        </p:txBody>
      </p:sp>
      <p:sp>
        <p:nvSpPr>
          <p:cNvPr id="8" name="Нижний колонтитул 7"/>
          <p:cNvSpPr>
            <a:spLocks noGrp="1"/>
          </p:cNvSpPr>
          <p:nvPr>
            <p:ph type="ftr" sz="quarter" idx="11"/>
          </p:nvPr>
        </p:nvSpPr>
        <p:spPr/>
        <p:txBody>
          <a:bodyPr/>
          <a:lstStyle/>
          <a:p>
            <a:r>
              <a:rPr lang="en-US" smtClean="0"/>
              <a:t>"Nucleus 2019"    Andrei Zaitsev</a:t>
            </a:r>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r>
              <a:rPr lang="ru-RU" smtClean="0"/>
              <a:t>01.07.2019</a:t>
            </a:r>
            <a:endParaRPr lang="ru-RU"/>
          </a:p>
        </p:txBody>
      </p:sp>
      <p:sp>
        <p:nvSpPr>
          <p:cNvPr id="4" name="Нижний колонтитул 3"/>
          <p:cNvSpPr>
            <a:spLocks noGrp="1"/>
          </p:cNvSpPr>
          <p:nvPr>
            <p:ph type="ftr" sz="quarter" idx="11"/>
          </p:nvPr>
        </p:nvSpPr>
        <p:spPr/>
        <p:txBody>
          <a:bodyPr/>
          <a:lstStyle/>
          <a:p>
            <a:r>
              <a:rPr lang="en-US" smtClean="0"/>
              <a:t>"Nucleus 2019"    Andrei Zaitsev</a:t>
            </a:r>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r>
              <a:rPr lang="ru-RU" smtClean="0"/>
              <a:t>01.07.2019</a:t>
            </a:r>
            <a:endParaRPr lang="ru-RU"/>
          </a:p>
        </p:txBody>
      </p:sp>
      <p:sp>
        <p:nvSpPr>
          <p:cNvPr id="3" name="Нижний колонтитул 2"/>
          <p:cNvSpPr>
            <a:spLocks noGrp="1"/>
          </p:cNvSpPr>
          <p:nvPr>
            <p:ph type="ftr" sz="quarter" idx="11"/>
          </p:nvPr>
        </p:nvSpPr>
        <p:spPr/>
        <p:txBody>
          <a:bodyPr/>
          <a:lstStyle/>
          <a:p>
            <a:r>
              <a:rPr lang="en-US" smtClean="0"/>
              <a:t>"Nucleus 2019"    Andrei Zaitsev</a:t>
            </a:r>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r>
              <a:rPr lang="ru-RU" smtClean="0"/>
              <a:t>01.07.2019</a:t>
            </a:r>
            <a:endParaRPr lang="ru-RU"/>
          </a:p>
        </p:txBody>
      </p:sp>
      <p:sp>
        <p:nvSpPr>
          <p:cNvPr id="6" name="Нижний колонтитул 5"/>
          <p:cNvSpPr>
            <a:spLocks noGrp="1"/>
          </p:cNvSpPr>
          <p:nvPr>
            <p:ph type="ftr" sz="quarter" idx="11"/>
          </p:nvPr>
        </p:nvSpPr>
        <p:spPr/>
        <p:txBody>
          <a:bodyPr/>
          <a:lstStyle/>
          <a:p>
            <a:r>
              <a:rPr lang="en-US" smtClean="0"/>
              <a:t>"Nucleus 2019"    Andrei Zaitsev</a:t>
            </a:r>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r>
              <a:rPr lang="ru-RU" smtClean="0"/>
              <a:t>01.07.2019</a:t>
            </a:r>
            <a:endParaRPr lang="ru-RU"/>
          </a:p>
        </p:txBody>
      </p:sp>
      <p:sp>
        <p:nvSpPr>
          <p:cNvPr id="6" name="Нижний колонтитул 5"/>
          <p:cNvSpPr>
            <a:spLocks noGrp="1"/>
          </p:cNvSpPr>
          <p:nvPr>
            <p:ph type="ftr" sz="quarter" idx="11"/>
          </p:nvPr>
        </p:nvSpPr>
        <p:spPr/>
        <p:txBody>
          <a:bodyPr/>
          <a:lstStyle/>
          <a:p>
            <a:r>
              <a:rPr lang="en-US" smtClean="0"/>
              <a:t>"Nucleus 2019"    Andrei Zaitsev</a:t>
            </a:r>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ru-RU" smtClean="0"/>
              <a:t>01.07.2019</a:t>
            </a:r>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"Nucleus 2019"    Andrei Zaitsev</a:t>
            </a: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7.xml"/><Relationship Id="rId5" Type="http://schemas.openxmlformats.org/officeDocument/2006/relationships/image" Target="../media/image28.jpeg"/><Relationship Id="rId4" Type="http://schemas.openxmlformats.org/officeDocument/2006/relationships/image" Target="../media/image27.png"/></Relationships>
</file>

<file path=ppt/slides/_rels/slide1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jpeg"/><Relationship Id="rId1" Type="http://schemas.openxmlformats.org/officeDocument/2006/relationships/slideLayout" Target="../slideLayouts/slideLayout7.xml"/><Relationship Id="rId5" Type="http://schemas.openxmlformats.org/officeDocument/2006/relationships/image" Target="../media/image32.png"/><Relationship Id="rId4" Type="http://schemas.openxmlformats.org/officeDocument/2006/relationships/image" Target="../media/image31.png"/></Relationships>
</file>

<file path=ppt/slides/_rels/slide1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42.emf"/><Relationship Id="rId3" Type="http://schemas.openxmlformats.org/officeDocument/2006/relationships/image" Target="../media/image37.wmf"/><Relationship Id="rId7" Type="http://schemas.openxmlformats.org/officeDocument/2006/relationships/image" Target="../media/image41.emf"/><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40.png"/><Relationship Id="rId5" Type="http://schemas.openxmlformats.org/officeDocument/2006/relationships/image" Target="../media/image39.wmf"/><Relationship Id="rId4" Type="http://schemas.openxmlformats.org/officeDocument/2006/relationships/image" Target="../media/image38.png"/><Relationship Id="rId9" Type="http://schemas.openxmlformats.org/officeDocument/2006/relationships/image" Target="../media/image43.png"/></Relationships>
</file>

<file path=ppt/slides/_rels/slide15.x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46.wmf"/><Relationship Id="rId4" Type="http://schemas.openxmlformats.org/officeDocument/2006/relationships/image" Target="../media/image45.png"/></Relationships>
</file>

<file path=ppt/slides/_rels/slide16.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wmf"/><Relationship Id="rId1" Type="http://schemas.openxmlformats.org/officeDocument/2006/relationships/slideLayout" Target="../slideLayouts/slideLayout7.xml"/><Relationship Id="rId4" Type="http://schemas.openxmlformats.org/officeDocument/2006/relationships/image" Target="../media/image49.png"/></Relationships>
</file>

<file path=ppt/slides/_rels/slide17.xml.rels><?xml version="1.0" encoding="UTF-8" standalone="yes"?>
<Relationships xmlns="http://schemas.openxmlformats.org/package/2006/relationships"><Relationship Id="rId3" Type="http://schemas.openxmlformats.org/officeDocument/2006/relationships/image" Target="../media/image51.wmf"/><Relationship Id="rId2" Type="http://schemas.openxmlformats.org/officeDocument/2006/relationships/image" Target="../media/image50.jpeg"/><Relationship Id="rId1" Type="http://schemas.openxmlformats.org/officeDocument/2006/relationships/slideLayout" Target="../slideLayouts/slideLayout7.xml"/><Relationship Id="rId4" Type="http://schemas.openxmlformats.org/officeDocument/2006/relationships/image" Target="../media/image52.png"/></Relationships>
</file>

<file path=ppt/slides/_rels/slide18.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56.png"/><Relationship Id="rId5" Type="http://schemas.openxmlformats.org/officeDocument/2006/relationships/image" Target="../media/image55.png"/><Relationship Id="rId4" Type="http://schemas.openxmlformats.org/officeDocument/2006/relationships/image" Target="../media/image54.png"/></Relationships>
</file>

<file path=ppt/slides/_rels/slide19.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59.png"/><Relationship Id="rId5" Type="http://schemas.openxmlformats.org/officeDocument/2006/relationships/image" Target="../media/image57.wmf"/><Relationship Id="rId4" Type="http://schemas.openxmlformats.org/officeDocument/2006/relationships/oleObject" Target="../embeddings/oleObject2.bin"/></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3.png"/><Relationship Id="rId4" Type="http://schemas.openxmlformats.org/officeDocument/2006/relationships/oleObject" Target="../embeddings/oleObject1.bin"/></Relationships>
</file>

<file path=ppt/slides/_rels/slide20.xml.rels><?xml version="1.0" encoding="UTF-8" standalone="yes"?>
<Relationships xmlns="http://schemas.openxmlformats.org/package/2006/relationships"><Relationship Id="rId3" Type="http://schemas.openxmlformats.org/officeDocument/2006/relationships/image" Target="../media/image61.wmf"/><Relationship Id="rId2" Type="http://schemas.openxmlformats.org/officeDocument/2006/relationships/image" Target="../media/image60.wmf"/><Relationship Id="rId1" Type="http://schemas.openxmlformats.org/officeDocument/2006/relationships/slideLayout" Target="../slideLayouts/slideLayout7.xml"/><Relationship Id="rId5" Type="http://schemas.openxmlformats.org/officeDocument/2006/relationships/image" Target="../media/image63.emf"/><Relationship Id="rId4" Type="http://schemas.openxmlformats.org/officeDocument/2006/relationships/image" Target="../media/image62.jpeg"/></Relationships>
</file>

<file path=ppt/slides/_rels/slide21.xml.rels><?xml version="1.0" encoding="UTF-8" standalone="yes"?>
<Relationships xmlns="http://schemas.openxmlformats.org/package/2006/relationships"><Relationship Id="rId3" Type="http://schemas.openxmlformats.org/officeDocument/2006/relationships/image" Target="../media/image64.emf"/><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67.png"/><Relationship Id="rId5" Type="http://schemas.openxmlformats.org/officeDocument/2006/relationships/image" Target="../media/image66.png"/><Relationship Id="rId4" Type="http://schemas.openxmlformats.org/officeDocument/2006/relationships/image" Target="../media/image65.png"/></Relationships>
</file>

<file path=ppt/slides/_rels/slide22.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2.xml"/><Relationship Id="rId4" Type="http://schemas.openxmlformats.org/officeDocument/2006/relationships/image" Target="../media/image71.png"/></Relationships>
</file>

<file path=ppt/slides/_rels/slide24.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emf"/><Relationship Id="rId1" Type="http://schemas.openxmlformats.org/officeDocument/2006/relationships/slideLayout" Target="../slideLayouts/slideLayout2.xml"/><Relationship Id="rId6" Type="http://schemas.openxmlformats.org/officeDocument/2006/relationships/image" Target="../media/image75.png"/><Relationship Id="rId5" Type="http://schemas.openxmlformats.org/officeDocument/2006/relationships/image" Target="../media/image74.png"/><Relationship Id="rId4" Type="http://schemas.openxmlformats.org/officeDocument/2006/relationships/image" Target="../media/image73.png"/></Relationships>
</file>

<file path=ppt/slides/_rels/slide25.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6.png"/><Relationship Id="rId1" Type="http://schemas.openxmlformats.org/officeDocument/2006/relationships/slideLayout" Target="../slideLayouts/slideLayout2.xml"/><Relationship Id="rId4" Type="http://schemas.openxmlformats.org/officeDocument/2006/relationships/image" Target="../media/image78.png"/></Relationships>
</file>

<file path=ppt/slides/_rels/slide26.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80.e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81.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84.emf"/><Relationship Id="rId2" Type="http://schemas.openxmlformats.org/officeDocument/2006/relationships/image" Target="../media/image83.png"/><Relationship Id="rId1" Type="http://schemas.openxmlformats.org/officeDocument/2006/relationships/slideLayout" Target="../slideLayouts/slideLayout7.xml"/><Relationship Id="rId4" Type="http://schemas.openxmlformats.org/officeDocument/2006/relationships/image" Target="../media/image85.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1.wm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emf"/><Relationship Id="rId1" Type="http://schemas.openxmlformats.org/officeDocument/2006/relationships/slideLayout" Target="../slideLayouts/slideLayout7.xml"/><Relationship Id="rId5" Type="http://schemas.openxmlformats.org/officeDocument/2006/relationships/image" Target="../media/image17.jpeg"/><Relationship Id="rId4" Type="http://schemas.openxmlformats.org/officeDocument/2006/relationships/image" Target="../media/image16.jpeg"/></Relationships>
</file>

<file path=ppt/slides/_rels/slide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png"/><Relationship Id="rId1" Type="http://schemas.openxmlformats.org/officeDocument/2006/relationships/slideLayout" Target="../slideLayouts/slideLayout7.xml"/><Relationship Id="rId5" Type="http://schemas.openxmlformats.org/officeDocument/2006/relationships/image" Target="../media/image21.png"/><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png"/><Relationship Id="rId1" Type="http://schemas.openxmlformats.org/officeDocument/2006/relationships/slideLayout" Target="../slideLayouts/slideLayout7.xml"/><Relationship Id="rId4"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683568" y="1484784"/>
            <a:ext cx="8028385" cy="1656184"/>
          </a:xfrm>
        </p:spPr>
        <p:txBody>
          <a:bodyPr anchor="ctr">
            <a:noAutofit/>
          </a:bodyPr>
          <a:lstStyle/>
          <a:p>
            <a:r>
              <a:rPr lang="en-US" sz="3600" b="1" dirty="0">
                <a:latin typeface="News706 BT" panose="02040804060705020204" pitchFamily="18" charset="0"/>
                <a:cs typeface="Times New Roman" panose="02020603050405020304" pitchFamily="18" charset="0"/>
              </a:rPr>
              <a:t>HOYLE STATE AND UNSTABLE NUCLEI IN DISSOCIATION OF RELATIVISTIC NUCLEI</a:t>
            </a:r>
            <a:endParaRPr lang="en-US" sz="3600" dirty="0">
              <a:latin typeface="News706 BT" panose="02040804060705020204" pitchFamily="18" charset="0"/>
              <a:cs typeface="Times New Roman" panose="02020603050405020304" pitchFamily="18" charset="0"/>
            </a:endParaRPr>
          </a:p>
        </p:txBody>
      </p:sp>
      <p:sp>
        <p:nvSpPr>
          <p:cNvPr id="10245" name="Text Box 5"/>
          <p:cNvSpPr txBox="1">
            <a:spLocks noChangeArrowheads="1"/>
          </p:cNvSpPr>
          <p:nvPr/>
        </p:nvSpPr>
        <p:spPr bwMode="auto">
          <a:xfrm>
            <a:off x="1864337" y="3645024"/>
            <a:ext cx="5431631" cy="11387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r>
              <a:rPr lang="en-US" altLang="ru-RU" b="1" i="1" dirty="0" smtClean="0"/>
              <a:t>Andrei Zaitsev</a:t>
            </a:r>
          </a:p>
          <a:p>
            <a:pPr algn="ctr" eaLnBrk="1" hangingPunct="1"/>
            <a:endParaRPr lang="en-US" altLang="ru-RU" b="1" i="1" dirty="0" smtClean="0"/>
          </a:p>
          <a:p>
            <a:pPr algn="ctr" eaLnBrk="1" hangingPunct="1"/>
            <a:r>
              <a:rPr lang="en-US" altLang="ru-RU" sz="2000" b="1" dirty="0" smtClean="0"/>
              <a:t>LHEP, JINR</a:t>
            </a:r>
            <a:endParaRPr lang="ru-RU" altLang="ru-RU" sz="2000" b="1" dirty="0" smtClean="0"/>
          </a:p>
        </p:txBody>
      </p:sp>
      <p:sp>
        <p:nvSpPr>
          <p:cNvPr id="2" name="TextBox 1"/>
          <p:cNvSpPr txBox="1"/>
          <p:nvPr/>
        </p:nvSpPr>
        <p:spPr>
          <a:xfrm>
            <a:off x="-5911" y="6021288"/>
            <a:ext cx="9144001" cy="738664"/>
          </a:xfrm>
          <a:prstGeom prst="rect">
            <a:avLst/>
          </a:prstGeom>
          <a:noFill/>
        </p:spPr>
        <p:txBody>
          <a:bodyPr wrap="square" rtlCol="0">
            <a:spAutoFit/>
          </a:bodyPr>
          <a:lstStyle/>
          <a:p>
            <a:pPr algn="ctr"/>
            <a:r>
              <a:rPr lang="en-US" sz="1400" dirty="0">
                <a:latin typeface="Tempus Sans ITC" panose="04020404030D07020202" pitchFamily="82" charset="0"/>
              </a:rPr>
              <a:t>LXX International conference "NUCLEUS – 2020. Nuclear physics and elementary particle physics. Nuclear physics technologies"</a:t>
            </a:r>
            <a:endParaRPr lang="en-US" sz="1400" dirty="0" smtClean="0">
              <a:latin typeface="Tempus Sans ITC" panose="04020404030D07020202" pitchFamily="82" charset="0"/>
            </a:endParaRPr>
          </a:p>
          <a:p>
            <a:pPr algn="ctr"/>
            <a:r>
              <a:rPr lang="en-US" sz="1400" b="1" i="1" dirty="0"/>
              <a:t>Saint </a:t>
            </a:r>
            <a:r>
              <a:rPr lang="en-US" sz="1400" b="1" i="1" dirty="0" smtClean="0"/>
              <a:t>Petersburg, </a:t>
            </a:r>
            <a:r>
              <a:rPr lang="en-US" sz="1400" dirty="0"/>
              <a:t>11-17 October 2020</a:t>
            </a:r>
            <a:endParaRPr lang="ru-RU" sz="1400" dirty="0"/>
          </a:p>
        </p:txBody>
      </p:sp>
      <p:pic>
        <p:nvPicPr>
          <p:cNvPr id="8196" name="Picture 4" descr="http://lhep.jinr.ru/files/LHEP-emblema.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75255" y="0"/>
            <a:ext cx="1866782" cy="1047567"/>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4" descr="https://pr.spbu.ru/images/simvolika/new_head/block_eng.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6767" y="5169"/>
            <a:ext cx="3279395" cy="11319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0333463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3150" y="152400"/>
            <a:ext cx="7632700" cy="2036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1267" name="Группа 1"/>
          <p:cNvGrpSpPr>
            <a:grpSpLocks/>
          </p:cNvGrpSpPr>
          <p:nvPr/>
        </p:nvGrpSpPr>
        <p:grpSpPr bwMode="auto">
          <a:xfrm>
            <a:off x="2644775" y="2276475"/>
            <a:ext cx="6370638" cy="3455988"/>
            <a:chOff x="0" y="0"/>
            <a:chExt cx="7668344" cy="3938587"/>
          </a:xfrm>
        </p:grpSpPr>
        <p:pic>
          <p:nvPicPr>
            <p:cNvPr id="1129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4054475" cy="3938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9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78969" y="150144"/>
              <a:ext cx="3889375" cy="3773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11268" name="TextBox 2"/>
          <p:cNvSpPr txBox="1">
            <a:spLocks noChangeArrowheads="1"/>
          </p:cNvSpPr>
          <p:nvPr/>
        </p:nvSpPr>
        <p:spPr bwMode="auto">
          <a:xfrm>
            <a:off x="2774950" y="5719763"/>
            <a:ext cx="6019800" cy="922337"/>
          </a:xfrm>
          <a:prstGeom prst="rect">
            <a:avLst/>
          </a:prstGeom>
          <a:ln/>
          <a:extLst/>
        </p:spPr>
        <p:style>
          <a:lnRef idx="2">
            <a:schemeClr val="accent2"/>
          </a:lnRef>
          <a:fillRef idx="1">
            <a:schemeClr val="lt1"/>
          </a:fillRef>
          <a:effectRef idx="0">
            <a:schemeClr val="accent2"/>
          </a:effectRef>
          <a:fontRef idx="minor">
            <a:schemeClr val="dk1"/>
          </a:fontRef>
        </p:style>
        <p:txBody>
          <a:bodyPr>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just">
              <a:spcBef>
                <a:spcPct val="0"/>
              </a:spcBef>
              <a:buFontTx/>
              <a:buNone/>
            </a:pPr>
            <a:r>
              <a:rPr lang="en-US" altLang="ru-RU" sz="1800" b="1" dirty="0">
                <a:effectLst>
                  <a:outerShdw blurRad="38100" dist="38100" dir="2700000" algn="tl">
                    <a:srgbClr val="000000">
                      <a:alpha val="43137"/>
                    </a:srgbClr>
                  </a:outerShdw>
                </a:effectLst>
                <a:latin typeface="Times New Roman" pitchFamily="18" charset="0"/>
                <a:cs typeface="Times New Roman" pitchFamily="18" charset="0"/>
              </a:rPr>
              <a:t>The </a:t>
            </a:r>
            <a:r>
              <a:rPr lang="en-US" altLang="ru-RU" sz="1800" b="1" baseline="30000" dirty="0">
                <a:effectLst>
                  <a:outerShdw blurRad="38100" dist="38100" dir="2700000" algn="tl">
                    <a:srgbClr val="000000">
                      <a:alpha val="43137"/>
                    </a:srgbClr>
                  </a:outerShdw>
                </a:effectLst>
                <a:latin typeface="Times New Roman" pitchFamily="18" charset="0"/>
                <a:cs typeface="Times New Roman" pitchFamily="18" charset="0"/>
              </a:rPr>
              <a:t>8</a:t>
            </a:r>
            <a:r>
              <a:rPr lang="en-US" altLang="ru-RU" sz="1800" b="1" dirty="0">
                <a:effectLst>
                  <a:outerShdw blurRad="38100" dist="38100" dir="2700000" algn="tl">
                    <a:srgbClr val="000000">
                      <a:alpha val="43137"/>
                    </a:srgbClr>
                  </a:outerShdw>
                </a:effectLst>
                <a:latin typeface="Times New Roman" pitchFamily="18" charset="0"/>
                <a:cs typeface="Times New Roman" pitchFamily="18" charset="0"/>
              </a:rPr>
              <a:t>Be</a:t>
            </a:r>
            <a:r>
              <a:rPr lang="en-US" altLang="ru-RU" sz="1800" b="1" i="1" baseline="-25000" dirty="0">
                <a:effectLst>
                  <a:outerShdw blurRad="38100" dist="38100" dir="2700000" algn="tl">
                    <a:srgbClr val="000000">
                      <a:alpha val="43137"/>
                    </a:srgbClr>
                  </a:outerShdw>
                </a:effectLst>
                <a:latin typeface="Times New Roman" pitchFamily="18" charset="0"/>
                <a:cs typeface="Times New Roman" pitchFamily="18" charset="0"/>
              </a:rPr>
              <a:t>g.s. </a:t>
            </a:r>
            <a:r>
              <a:rPr lang="en-US" altLang="ru-RU" sz="1800" b="1" dirty="0">
                <a:effectLst>
                  <a:outerShdw blurRad="38100" dist="38100" dir="2700000" algn="tl">
                    <a:srgbClr val="000000">
                      <a:alpha val="43137"/>
                    </a:srgbClr>
                  </a:outerShdw>
                </a:effectLst>
                <a:latin typeface="Times New Roman" pitchFamily="18" charset="0"/>
                <a:cs typeface="Times New Roman" pitchFamily="18" charset="0"/>
              </a:rPr>
              <a:t>nucleus is manifested in the coherent dissociation </a:t>
            </a:r>
            <a:r>
              <a:rPr lang="en-US" altLang="ru-RU" sz="1800" b="1" baseline="30000" dirty="0">
                <a:effectLst>
                  <a:outerShdw blurRad="38100" dist="38100" dir="2700000" algn="tl">
                    <a:srgbClr val="000000">
                      <a:alpha val="43137"/>
                    </a:srgbClr>
                  </a:outerShdw>
                </a:effectLst>
                <a:latin typeface="Times New Roman" pitchFamily="18" charset="0"/>
                <a:cs typeface="Times New Roman" pitchFamily="18" charset="0"/>
              </a:rPr>
              <a:t>10</a:t>
            </a:r>
            <a:r>
              <a:rPr lang="en-US" altLang="ru-RU" sz="1800" b="1" dirty="0">
                <a:effectLst>
                  <a:outerShdw blurRad="38100" dist="38100" dir="2700000" algn="tl">
                    <a:srgbClr val="000000">
                      <a:alpha val="43137"/>
                    </a:srgbClr>
                  </a:outerShdw>
                </a:effectLst>
                <a:latin typeface="Times New Roman" pitchFamily="18" charset="0"/>
                <a:cs typeface="Times New Roman" pitchFamily="18" charset="0"/>
              </a:rPr>
              <a:t>B → 2He + H with a probability of 25%  including 13% of </a:t>
            </a:r>
            <a:r>
              <a:rPr lang="en-US" altLang="ru-RU" sz="1800" b="1" baseline="30000" dirty="0">
                <a:effectLst>
                  <a:outerShdw blurRad="38100" dist="38100" dir="2700000" algn="tl">
                    <a:srgbClr val="000000">
                      <a:alpha val="43137"/>
                    </a:srgbClr>
                  </a:outerShdw>
                </a:effectLst>
                <a:latin typeface="Times New Roman" pitchFamily="18" charset="0"/>
                <a:cs typeface="Times New Roman" pitchFamily="18" charset="0"/>
              </a:rPr>
              <a:t>9</a:t>
            </a:r>
            <a:r>
              <a:rPr lang="en-US" altLang="ru-RU" sz="1800" b="1" dirty="0">
                <a:effectLst>
                  <a:outerShdw blurRad="38100" dist="38100" dir="2700000" algn="tl">
                    <a:srgbClr val="000000">
                      <a:alpha val="43137"/>
                    </a:srgbClr>
                  </a:outerShdw>
                </a:effectLst>
                <a:latin typeface="Times New Roman" pitchFamily="18" charset="0"/>
                <a:cs typeface="Times New Roman" pitchFamily="18" charset="0"/>
              </a:rPr>
              <a:t>B decays.</a:t>
            </a:r>
          </a:p>
        </p:txBody>
      </p:sp>
      <p:pic>
        <p:nvPicPr>
          <p:cNvPr id="11269" name="Picture 6" descr="C:\USERS\Zarubin\Astro\Forum\Balls\B10.jpg"/>
          <p:cNvPicPr>
            <a:picLocks noChangeAspect="1" noChangeArrowheads="1"/>
          </p:cNvPicPr>
          <p:nvPr/>
        </p:nvPicPr>
        <p:blipFill>
          <a:blip r:embed="rId5">
            <a:extLst>
              <a:ext uri="{28A0092B-C50C-407E-A947-70E740481C1C}">
                <a14:useLocalDpi xmlns:a14="http://schemas.microsoft.com/office/drawing/2010/main" val="0"/>
              </a:ext>
            </a:extLst>
          </a:blip>
          <a:srcRect l="1241" t="1457" r="2"/>
          <a:stretch>
            <a:fillRect/>
          </a:stretch>
        </p:blipFill>
        <p:spPr bwMode="auto">
          <a:xfrm>
            <a:off x="250825" y="2692400"/>
            <a:ext cx="1430338" cy="966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70" name="Rectangle 16"/>
          <p:cNvSpPr>
            <a:spLocks noChangeArrowheads="1"/>
          </p:cNvSpPr>
          <p:nvPr/>
        </p:nvSpPr>
        <p:spPr bwMode="auto">
          <a:xfrm>
            <a:off x="560388" y="2152650"/>
            <a:ext cx="7207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n-US" altLang="ru-RU" sz="2400" b="1" baseline="30000">
                <a:latin typeface="Times New Roman" pitchFamily="18" charset="0"/>
                <a:cs typeface="Times New Roman" pitchFamily="18" charset="0"/>
              </a:rPr>
              <a:t>10</a:t>
            </a:r>
            <a:r>
              <a:rPr lang="en-US" altLang="ru-RU" sz="2400" b="1">
                <a:latin typeface="Times New Roman" pitchFamily="18" charset="0"/>
                <a:cs typeface="Times New Roman" pitchFamily="18" charset="0"/>
              </a:rPr>
              <a:t>B</a:t>
            </a:r>
            <a:endParaRPr lang="en-US" altLang="ru-RU" sz="1800">
              <a:latin typeface="Arial" pitchFamily="34" charset="0"/>
            </a:endParaRPr>
          </a:p>
        </p:txBody>
      </p:sp>
      <p:graphicFrame>
        <p:nvGraphicFramePr>
          <p:cNvPr id="4" name="Таблица 3"/>
          <p:cNvGraphicFramePr>
            <a:graphicFrameLocks noGrp="1"/>
          </p:cNvGraphicFramePr>
          <p:nvPr/>
        </p:nvGraphicFramePr>
        <p:xfrm>
          <a:off x="201613" y="4005263"/>
          <a:ext cx="1836737" cy="1920877"/>
        </p:xfrm>
        <a:graphic>
          <a:graphicData uri="http://schemas.openxmlformats.org/drawingml/2006/table">
            <a:tbl>
              <a:tblPr/>
              <a:tblGrid>
                <a:gridCol w="1044746">
                  <a:extLst>
                    <a:ext uri="{9D8B030D-6E8A-4147-A177-3AD203B41FA5}">
                      <a16:colId xmlns="" xmlns:a16="http://schemas.microsoft.com/office/drawing/2014/main" val="20000"/>
                    </a:ext>
                  </a:extLst>
                </a:gridCol>
                <a:gridCol w="791991">
                  <a:extLst>
                    <a:ext uri="{9D8B030D-6E8A-4147-A177-3AD203B41FA5}">
                      <a16:colId xmlns="" xmlns:a16="http://schemas.microsoft.com/office/drawing/2014/main" val="20001"/>
                    </a:ext>
                  </a:extLst>
                </a:gridCol>
              </a:tblGrid>
              <a:tr h="274411">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00"/>
                          </a:solidFill>
                          <a:effectLst/>
                          <a:latin typeface="Times New Roman" pitchFamily="18" charset="0"/>
                          <a:cs typeface="Times New Roman" pitchFamily="18" charset="0"/>
                        </a:rPr>
                        <a:t>Channel</a:t>
                      </a:r>
                      <a:endParaRPr kumimoji="0" lang="ru-RU" sz="18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23" marR="6852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00"/>
                          </a:solidFill>
                          <a:effectLst/>
                          <a:latin typeface="Times New Roman" pitchFamily="18" charset="0"/>
                          <a:cs typeface="Times New Roman" pitchFamily="18" charset="0"/>
                        </a:rPr>
                        <a:t>Ratio</a:t>
                      </a:r>
                      <a:endParaRPr kumimoji="0" lang="ru-RU" sz="18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23" marR="6852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0"/>
                  </a:ext>
                </a:extLst>
              </a:tr>
              <a:tr h="274411">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00"/>
                          </a:solidFill>
                          <a:effectLst/>
                          <a:latin typeface="Times New Roman" pitchFamily="18" charset="0"/>
                          <a:cs typeface="Times New Roman" pitchFamily="18" charset="0"/>
                        </a:rPr>
                        <a:t>2He + H</a:t>
                      </a:r>
                      <a:endParaRPr kumimoji="0" lang="ru-RU" sz="18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23" marR="6852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cs typeface="Times New Roman" pitchFamily="18" charset="0"/>
                        </a:rPr>
                        <a:t>77%</a:t>
                      </a:r>
                      <a:endParaRPr kumimoji="0" lang="ru-RU" sz="18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23" marR="6852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r h="274411">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00"/>
                          </a:solidFill>
                          <a:effectLst/>
                          <a:latin typeface="Times New Roman" pitchFamily="18" charset="0"/>
                          <a:cs typeface="Times New Roman" pitchFamily="18" charset="0"/>
                        </a:rPr>
                        <a:t>He + 3H</a:t>
                      </a:r>
                      <a:endParaRPr kumimoji="0" lang="ru-RU" sz="18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23" marR="6852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00"/>
                          </a:solidFill>
                          <a:effectLst/>
                          <a:latin typeface="Times New Roman" pitchFamily="18" charset="0"/>
                          <a:cs typeface="Times New Roman" pitchFamily="18" charset="0"/>
                        </a:rPr>
                        <a:t>13%</a:t>
                      </a:r>
                      <a:endParaRPr kumimoji="0" lang="ru-RU" sz="18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23" marR="6852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2"/>
                  </a:ext>
                </a:extLst>
              </a:tr>
              <a:tr h="274411">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00"/>
                          </a:solidFill>
                          <a:effectLst/>
                          <a:latin typeface="Times New Roman" pitchFamily="18" charset="0"/>
                          <a:cs typeface="Times New Roman" pitchFamily="18" charset="0"/>
                        </a:rPr>
                        <a:t>Li + He</a:t>
                      </a:r>
                      <a:endParaRPr kumimoji="0" lang="ru-RU" sz="18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23" marR="6852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00"/>
                          </a:solidFill>
                          <a:effectLst/>
                          <a:latin typeface="Times New Roman" pitchFamily="18" charset="0"/>
                          <a:cs typeface="Times New Roman" pitchFamily="18" charset="0"/>
                        </a:rPr>
                        <a:t>4%</a:t>
                      </a:r>
                      <a:endParaRPr kumimoji="0" lang="ru-RU" sz="18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23" marR="6852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3"/>
                  </a:ext>
                </a:extLst>
              </a:tr>
              <a:tr h="274411">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cs typeface="Times New Roman" pitchFamily="18" charset="0"/>
                        </a:rPr>
                        <a:t>Li + </a:t>
                      </a:r>
                      <a:r>
                        <a:rPr kumimoji="0" lang="ru-RU" sz="1800" b="1" i="0" u="none" strike="noStrike" cap="none" normalizeH="0" baseline="0" dirty="0" smtClean="0">
                          <a:ln>
                            <a:noFill/>
                          </a:ln>
                          <a:solidFill>
                            <a:schemeClr val="tx1"/>
                          </a:solidFill>
                          <a:effectLst/>
                          <a:latin typeface="Times New Roman" pitchFamily="18" charset="0"/>
                          <a:cs typeface="Times New Roman" pitchFamily="18" charset="0"/>
                        </a:rPr>
                        <a:t>2</a:t>
                      </a:r>
                      <a:r>
                        <a:rPr kumimoji="0" lang="en-US" sz="1800" b="1" i="0" u="none" strike="noStrike" cap="none" normalizeH="0" baseline="0" dirty="0" smtClean="0">
                          <a:ln>
                            <a:noFill/>
                          </a:ln>
                          <a:solidFill>
                            <a:schemeClr val="tx1"/>
                          </a:solidFill>
                          <a:effectLst/>
                          <a:latin typeface="Times New Roman" pitchFamily="18" charset="0"/>
                          <a:cs typeface="Times New Roman" pitchFamily="18" charset="0"/>
                        </a:rPr>
                        <a:t>H</a:t>
                      </a:r>
                      <a:endParaRPr kumimoji="0" lang="ru-RU" sz="18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23" marR="6852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cs typeface="Times New Roman" pitchFamily="18" charset="0"/>
                        </a:rPr>
                        <a:t>4%</a:t>
                      </a:r>
                      <a:endParaRPr kumimoji="0" lang="ru-RU" sz="18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23" marR="6852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4"/>
                  </a:ext>
                </a:extLst>
              </a:tr>
              <a:tr h="274411">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00"/>
                          </a:solidFill>
                          <a:effectLst/>
                          <a:latin typeface="Times New Roman" pitchFamily="18" charset="0"/>
                          <a:cs typeface="Times New Roman" pitchFamily="18" charset="0"/>
                        </a:rPr>
                        <a:t>Be + H</a:t>
                      </a:r>
                      <a:endParaRPr kumimoji="0" lang="ru-RU" sz="18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23" marR="6852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00"/>
                          </a:solidFill>
                          <a:effectLst/>
                          <a:latin typeface="Times New Roman" pitchFamily="18" charset="0"/>
                          <a:cs typeface="Times New Roman" pitchFamily="18" charset="0"/>
                        </a:rPr>
                        <a:t>1%</a:t>
                      </a:r>
                      <a:endParaRPr kumimoji="0" lang="ru-RU" sz="18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23" marR="6852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5"/>
                  </a:ext>
                </a:extLst>
              </a:tr>
              <a:tr h="274411">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cs typeface="Times New Roman" pitchFamily="18" charset="0"/>
                        </a:rPr>
                        <a:t>5H</a:t>
                      </a:r>
                      <a:endParaRPr kumimoji="0" lang="ru-RU" sz="18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23" marR="6852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cs typeface="Times New Roman" pitchFamily="18" charset="0"/>
                        </a:rPr>
                        <a:t>1%</a:t>
                      </a:r>
                      <a:endParaRPr kumimoji="0" lang="ru-RU" sz="18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23" marR="6852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6"/>
                  </a:ext>
                </a:extLst>
              </a:tr>
            </a:tbl>
          </a:graphicData>
        </a:graphic>
      </p:graphicFrame>
    </p:spTree>
    <p:extLst>
      <p:ext uri="{BB962C8B-B14F-4D97-AF65-F5344CB8AC3E}">
        <p14:creationId xmlns:p14="http://schemas.microsoft.com/office/powerpoint/2010/main" val="131047958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8" descr="C:\USERS\Zarubin\Astro\Forum\Balls\C11.jpg"/>
          <p:cNvPicPr>
            <a:picLocks noChangeAspect="1" noChangeArrowheads="1"/>
          </p:cNvPicPr>
          <p:nvPr/>
        </p:nvPicPr>
        <p:blipFill>
          <a:blip r:embed="rId2">
            <a:extLst>
              <a:ext uri="{28A0092B-C50C-407E-A947-70E740481C1C}">
                <a14:useLocalDpi xmlns:a14="http://schemas.microsoft.com/office/drawing/2010/main" val="0"/>
              </a:ext>
            </a:extLst>
          </a:blip>
          <a:srcRect l="1118" t="795"/>
          <a:stretch>
            <a:fillRect/>
          </a:stretch>
        </p:blipFill>
        <p:spPr bwMode="auto">
          <a:xfrm>
            <a:off x="230188" y="549275"/>
            <a:ext cx="949325" cy="113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1" name="Rectangle 19"/>
          <p:cNvSpPr>
            <a:spLocks noChangeArrowheads="1"/>
          </p:cNvSpPr>
          <p:nvPr/>
        </p:nvSpPr>
        <p:spPr bwMode="auto">
          <a:xfrm>
            <a:off x="396875" y="85725"/>
            <a:ext cx="6159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n-US" altLang="ru-RU" sz="2400" b="1" baseline="30000">
                <a:latin typeface="Times New Roman" pitchFamily="18" charset="0"/>
                <a:cs typeface="Times New Roman" pitchFamily="18" charset="0"/>
              </a:rPr>
              <a:t>11</a:t>
            </a:r>
            <a:r>
              <a:rPr lang="en-US" altLang="ru-RU" sz="2400" b="1">
                <a:latin typeface="Times New Roman" pitchFamily="18" charset="0"/>
                <a:cs typeface="Times New Roman" pitchFamily="18" charset="0"/>
              </a:rPr>
              <a:t>C</a:t>
            </a:r>
            <a:endParaRPr lang="ru-RU" altLang="ru-RU" sz="2400">
              <a:latin typeface="Times New Roman" pitchFamily="18" charset="0"/>
              <a:cs typeface="Times New Roman" pitchFamily="18" charset="0"/>
            </a:endParaRPr>
          </a:p>
        </p:txBody>
      </p:sp>
      <p:grpSp>
        <p:nvGrpSpPr>
          <p:cNvPr id="12292" name="Группа 5"/>
          <p:cNvGrpSpPr>
            <a:grpSpLocks/>
          </p:cNvGrpSpPr>
          <p:nvPr/>
        </p:nvGrpSpPr>
        <p:grpSpPr bwMode="auto">
          <a:xfrm>
            <a:off x="2916238" y="476250"/>
            <a:ext cx="6053137" cy="3411538"/>
            <a:chOff x="2781647" y="1463998"/>
            <a:chExt cx="6953250" cy="3917627"/>
          </a:xfrm>
        </p:grpSpPr>
        <p:pic>
          <p:nvPicPr>
            <p:cNvPr id="12296" name="Picture 2"/>
            <p:cNvPicPr>
              <a:picLocks noChangeAspect="1" noChangeArrowheads="1"/>
            </p:cNvPicPr>
            <p:nvPr/>
          </p:nvPicPr>
          <p:blipFill>
            <a:blip r:embed="rId3">
              <a:extLst>
                <a:ext uri="{28A0092B-C50C-407E-A947-70E740481C1C}">
                  <a14:useLocalDpi xmlns:a14="http://schemas.microsoft.com/office/drawing/2010/main" val="0"/>
                </a:ext>
              </a:extLst>
            </a:blip>
            <a:srcRect r="7227"/>
            <a:stretch>
              <a:fillRect/>
            </a:stretch>
          </p:blipFill>
          <p:spPr bwMode="auto">
            <a:xfrm>
              <a:off x="6012160" y="1463998"/>
              <a:ext cx="3722737" cy="38884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7" name="Picture 4"/>
            <p:cNvPicPr>
              <a:picLocks noChangeAspect="1" noChangeArrowheads="1"/>
            </p:cNvPicPr>
            <p:nvPr/>
          </p:nvPicPr>
          <p:blipFill>
            <a:blip r:embed="rId4">
              <a:extLst>
                <a:ext uri="{28A0092B-C50C-407E-A947-70E740481C1C}">
                  <a14:useLocalDpi xmlns:a14="http://schemas.microsoft.com/office/drawing/2010/main" val="0"/>
                </a:ext>
              </a:extLst>
            </a:blip>
            <a:srcRect l="1804"/>
            <a:stretch>
              <a:fillRect/>
            </a:stretch>
          </p:blipFill>
          <p:spPr bwMode="auto">
            <a:xfrm>
              <a:off x="2781647" y="1476375"/>
              <a:ext cx="3647728" cy="3905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12293" name="Picture 4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4259263"/>
            <a:ext cx="5011738" cy="2598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4" name="TextBox 6"/>
          <p:cNvSpPr txBox="1">
            <a:spLocks noChangeArrowheads="1"/>
          </p:cNvSpPr>
          <p:nvPr/>
        </p:nvSpPr>
        <p:spPr bwMode="auto">
          <a:xfrm>
            <a:off x="5126038" y="5081588"/>
            <a:ext cx="3625850"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just">
              <a:spcBef>
                <a:spcPct val="0"/>
              </a:spcBef>
              <a:buFontTx/>
              <a:buNone/>
            </a:pPr>
            <a:r>
              <a:rPr lang="en-US" altLang="ru-RU" sz="1400" b="1">
                <a:latin typeface="Times New Roman" pitchFamily="18" charset="0"/>
                <a:cs typeface="Times New Roman" pitchFamily="18" charset="0"/>
              </a:rPr>
              <a:t>Table. </a:t>
            </a:r>
            <a:r>
              <a:rPr lang="en-US" altLang="ru-RU" sz="1400">
                <a:latin typeface="Times New Roman" pitchFamily="18" charset="0"/>
                <a:cs typeface="Times New Roman" pitchFamily="18" charset="0"/>
              </a:rPr>
              <a:t>Distribution of white stars produced by carbon isotopes (of energy 1.2 GeV per nucleon) among charge channels of the dissociation of nuclei.</a:t>
            </a:r>
          </a:p>
        </p:txBody>
      </p:sp>
      <p:sp>
        <p:nvSpPr>
          <p:cNvPr id="12295" name="TextBox 7"/>
          <p:cNvSpPr txBox="1">
            <a:spLocks noChangeArrowheads="1"/>
          </p:cNvSpPr>
          <p:nvPr/>
        </p:nvSpPr>
        <p:spPr bwMode="auto">
          <a:xfrm>
            <a:off x="107950" y="1773238"/>
            <a:ext cx="2951163" cy="1476375"/>
          </a:xfrm>
          <a:prstGeom prst="rect">
            <a:avLst/>
          </a:prstGeom>
          <a:ln/>
          <a:extLst/>
        </p:spPr>
        <p:style>
          <a:lnRef idx="2">
            <a:schemeClr val="accent2"/>
          </a:lnRef>
          <a:fillRef idx="1">
            <a:schemeClr val="lt1"/>
          </a:fillRef>
          <a:effectRef idx="0">
            <a:schemeClr val="accent2"/>
          </a:effectRef>
          <a:fontRef idx="minor">
            <a:schemeClr val="dk1"/>
          </a:fontRef>
        </p:style>
        <p:txBody>
          <a:bodyPr>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just">
              <a:spcBef>
                <a:spcPct val="0"/>
              </a:spcBef>
              <a:buFontTx/>
              <a:buNone/>
            </a:pPr>
            <a:r>
              <a:rPr lang="en-US" altLang="ru-RU" sz="1800" b="1" dirty="0">
                <a:effectLst>
                  <a:outerShdw blurRad="38100" dist="38100" dir="2700000" algn="tl">
                    <a:srgbClr val="000000">
                      <a:alpha val="43137"/>
                    </a:srgbClr>
                  </a:outerShdw>
                </a:effectLst>
                <a:latin typeface="Times New Roman" pitchFamily="18" charset="0"/>
                <a:cs typeface="Times New Roman" pitchFamily="18" charset="0"/>
              </a:rPr>
              <a:t>The distributions of He fragments over the </a:t>
            </a:r>
            <a:r>
              <a:rPr lang="en-US" altLang="ru-RU" sz="1800" b="1" i="1" dirty="0">
                <a:effectLst>
                  <a:outerShdw blurRad="38100" dist="38100" dir="2700000" algn="tl">
                    <a:srgbClr val="000000">
                      <a:alpha val="43137"/>
                    </a:srgbClr>
                  </a:outerShdw>
                </a:effectLst>
                <a:latin typeface="Times New Roman" pitchFamily="18" charset="0"/>
                <a:cs typeface="Times New Roman" pitchFamily="18" charset="0"/>
              </a:rPr>
              <a:t>Q</a:t>
            </a:r>
            <a:r>
              <a:rPr lang="en-US" altLang="ru-RU" sz="1800" b="1" baseline="-25000" dirty="0">
                <a:effectLst>
                  <a:outerShdw blurRad="38100" dist="38100" dir="2700000" algn="tl">
                    <a:srgbClr val="000000">
                      <a:alpha val="43137"/>
                    </a:srgbClr>
                  </a:outerShdw>
                </a:effectLst>
                <a:latin typeface="Times New Roman" pitchFamily="18" charset="0"/>
                <a:cs typeface="Times New Roman" pitchFamily="18" charset="0"/>
              </a:rPr>
              <a:t>2He</a:t>
            </a:r>
            <a:r>
              <a:rPr lang="en-US" altLang="ru-RU" sz="1800" b="1" i="1" dirty="0">
                <a:effectLst>
                  <a:outerShdw blurRad="38100" dist="38100" dir="2700000" algn="tl">
                    <a:srgbClr val="000000">
                      <a:alpha val="43137"/>
                    </a:srgbClr>
                  </a:outerShdw>
                </a:effectLst>
                <a:latin typeface="Times New Roman" pitchFamily="18" charset="0"/>
                <a:cs typeface="Times New Roman" pitchFamily="18" charset="0"/>
              </a:rPr>
              <a:t> </a:t>
            </a:r>
            <a:r>
              <a:rPr lang="en-US" altLang="ru-RU" sz="1800" b="1" dirty="0">
                <a:effectLst>
                  <a:outerShdw blurRad="38100" dist="38100" dir="2700000" algn="tl">
                    <a:srgbClr val="000000">
                      <a:alpha val="43137"/>
                    </a:srgbClr>
                  </a:outerShdw>
                </a:effectLst>
                <a:latin typeface="Times New Roman" pitchFamily="18" charset="0"/>
                <a:cs typeface="Times New Roman" pitchFamily="18" charset="0"/>
              </a:rPr>
              <a:t>show that </a:t>
            </a:r>
            <a:r>
              <a:rPr lang="en-US" altLang="ru-RU" sz="1800" b="1" baseline="30000" dirty="0">
                <a:effectLst>
                  <a:outerShdw blurRad="38100" dist="38100" dir="2700000" algn="tl">
                    <a:srgbClr val="000000">
                      <a:alpha val="43137"/>
                    </a:srgbClr>
                  </a:outerShdw>
                </a:effectLst>
                <a:latin typeface="Times New Roman" pitchFamily="18" charset="0"/>
                <a:cs typeface="Times New Roman" pitchFamily="18" charset="0"/>
              </a:rPr>
              <a:t>8</a:t>
            </a:r>
            <a:r>
              <a:rPr lang="en-US" altLang="ru-RU" sz="1800" b="1" dirty="0">
                <a:effectLst>
                  <a:outerShdw blurRad="38100" dist="38100" dir="2700000" algn="tl">
                    <a:srgbClr val="000000">
                      <a:alpha val="43137"/>
                    </a:srgbClr>
                  </a:outerShdw>
                </a:effectLst>
                <a:latin typeface="Times New Roman" pitchFamily="18" charset="0"/>
                <a:cs typeface="Times New Roman" pitchFamily="18" charset="0"/>
              </a:rPr>
              <a:t>Be</a:t>
            </a:r>
            <a:r>
              <a:rPr lang="en-US" altLang="ru-RU" sz="1800" b="1" i="1" baseline="-25000" dirty="0">
                <a:effectLst>
                  <a:outerShdw blurRad="38100" dist="38100" dir="2700000" algn="tl">
                    <a:srgbClr val="000000">
                      <a:alpha val="43137"/>
                    </a:srgbClr>
                  </a:outerShdw>
                </a:effectLst>
                <a:latin typeface="Times New Roman" pitchFamily="18" charset="0"/>
                <a:cs typeface="Times New Roman" pitchFamily="18" charset="0"/>
              </a:rPr>
              <a:t>g.s.</a:t>
            </a:r>
            <a:r>
              <a:rPr lang="en-US" altLang="ru-RU" sz="1800" b="1" i="1" dirty="0">
                <a:effectLst>
                  <a:outerShdw blurRad="38100" dist="38100" dir="2700000" algn="tl">
                    <a:srgbClr val="000000">
                      <a:alpha val="43137"/>
                    </a:srgbClr>
                  </a:outerShdw>
                </a:effectLst>
                <a:latin typeface="Times New Roman" pitchFamily="18" charset="0"/>
                <a:cs typeface="Times New Roman" pitchFamily="18" charset="0"/>
              </a:rPr>
              <a:t> </a:t>
            </a:r>
            <a:r>
              <a:rPr lang="en-US" altLang="ru-RU" sz="1800" b="1" dirty="0">
                <a:effectLst>
                  <a:outerShdw blurRad="38100" dist="38100" dir="2700000" algn="tl">
                    <a:srgbClr val="000000">
                      <a:alpha val="43137"/>
                    </a:srgbClr>
                  </a:outerShdw>
                </a:effectLst>
                <a:latin typeface="Times New Roman" pitchFamily="18" charset="0"/>
                <a:cs typeface="Times New Roman" pitchFamily="18" charset="0"/>
              </a:rPr>
              <a:t>decays are presented in 20% and </a:t>
            </a:r>
            <a:r>
              <a:rPr lang="en-US" altLang="ru-RU" sz="1800" b="1" baseline="30000" dirty="0">
                <a:effectLst>
                  <a:outerShdw blurRad="38100" dist="38100" dir="2700000" algn="tl">
                    <a:srgbClr val="000000">
                      <a:alpha val="43137"/>
                    </a:srgbClr>
                  </a:outerShdw>
                </a:effectLst>
                <a:latin typeface="Times New Roman" pitchFamily="18" charset="0"/>
                <a:cs typeface="Times New Roman" pitchFamily="18" charset="0"/>
              </a:rPr>
              <a:t>9</a:t>
            </a:r>
            <a:r>
              <a:rPr lang="en-US" altLang="ru-RU" sz="1800" b="1" dirty="0">
                <a:effectLst>
                  <a:outerShdw blurRad="38100" dist="38100" dir="2700000" algn="tl">
                    <a:srgbClr val="000000">
                      <a:alpha val="43137"/>
                    </a:srgbClr>
                  </a:outerShdw>
                </a:effectLst>
                <a:latin typeface="Times New Roman" pitchFamily="18" charset="0"/>
                <a:cs typeface="Times New Roman" pitchFamily="18" charset="0"/>
              </a:rPr>
              <a:t>B with 13% in 2He + 2H . </a:t>
            </a:r>
          </a:p>
        </p:txBody>
      </p:sp>
    </p:spTree>
    <p:extLst>
      <p:ext uri="{BB962C8B-B14F-4D97-AF65-F5344CB8AC3E}">
        <p14:creationId xmlns:p14="http://schemas.microsoft.com/office/powerpoint/2010/main" val="146546033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8752"/>
            <a:ext cx="9144000" cy="423416"/>
          </a:xfrm>
        </p:spPr>
        <p:txBody>
          <a:bodyPr>
            <a:normAutofit fontScale="90000"/>
          </a:bodyPr>
          <a:lstStyle/>
          <a:p>
            <a:pPr algn="l"/>
            <a:r>
              <a:rPr lang="en-US" sz="2400" b="1" dirty="0" smtClean="0">
                <a:latin typeface="Times New Roman" panose="02020603050405020304" pitchFamily="18" charset="0"/>
                <a:cs typeface="Times New Roman" panose="02020603050405020304" pitchFamily="18" charset="0"/>
              </a:rPr>
              <a:t>Reconstruction of </a:t>
            </a:r>
            <a:r>
              <a:rPr lang="en-US" sz="2400" b="1" baseline="30000" dirty="0" smtClean="0">
                <a:latin typeface="Times New Roman" panose="02020603050405020304" pitchFamily="18" charset="0"/>
                <a:cs typeface="Times New Roman" panose="02020603050405020304" pitchFamily="18" charset="0"/>
              </a:rPr>
              <a:t>9</a:t>
            </a:r>
            <a:r>
              <a:rPr lang="en-US" sz="2400" b="1" dirty="0" smtClean="0">
                <a:latin typeface="Times New Roman" panose="02020603050405020304" pitchFamily="18" charset="0"/>
                <a:cs typeface="Times New Roman" panose="02020603050405020304" pitchFamily="18" charset="0"/>
              </a:rPr>
              <a:t>B nucleus</a:t>
            </a:r>
            <a:endParaRPr lang="en-US" sz="2400" b="1" dirty="0">
              <a:latin typeface="Times New Roman" panose="02020603050405020304" pitchFamily="18" charset="0"/>
              <a:cs typeface="Times New Roman" panose="02020603050405020304" pitchFamily="18" charset="0"/>
            </a:endParaRPr>
          </a:p>
        </p:txBody>
      </p:sp>
      <p:pic>
        <p:nvPicPr>
          <p:cNvPr id="4" name="Picture 1" descr="Q2apС11B10"/>
          <p:cNvPicPr>
            <a:picLocks noChangeAspect="1" noChangeArrowheads="1"/>
          </p:cNvPicPr>
          <p:nvPr/>
        </p:nvPicPr>
        <p:blipFill rotWithShape="1">
          <a:blip r:embed="rId2">
            <a:extLst>
              <a:ext uri="{28A0092B-C50C-407E-A947-70E740481C1C}">
                <a14:useLocalDpi xmlns:a14="http://schemas.microsoft.com/office/drawing/2010/main" val="0"/>
              </a:ext>
            </a:extLst>
          </a:blip>
          <a:srcRect l="2279" t="3998" r="7313"/>
          <a:stretch/>
        </p:blipFill>
        <p:spPr bwMode="auto">
          <a:xfrm>
            <a:off x="251520" y="620688"/>
            <a:ext cx="3454400" cy="3572116"/>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3"/>
          <p:cNvSpPr>
            <a:spLocks noChangeArrowheads="1"/>
          </p:cNvSpPr>
          <p:nvPr/>
        </p:nvSpPr>
        <p:spPr bwMode="auto">
          <a:xfrm>
            <a:off x="145122" y="4291519"/>
            <a:ext cx="3923928"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algn="just" eaLnBrk="0" fontAlgn="base" hangingPunct="0">
              <a:spcBef>
                <a:spcPct val="0"/>
              </a:spcBef>
              <a:spcAft>
                <a:spcPct val="0"/>
              </a:spcAft>
            </a:pPr>
            <a:r>
              <a:rPr lang="en-US" altLang="ru-RU" sz="1400" b="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The distribution over the invariant mass </a:t>
            </a:r>
            <a:r>
              <a:rPr lang="en-US" altLang="ru-RU" sz="1400" b="1" dirty="0" smtClean="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of </a:t>
            </a:r>
            <a:r>
              <a:rPr kumimoji="0" lang="ru-RU" altLang="ru-RU" sz="1400" b="1"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2</a:t>
            </a:r>
            <a:r>
              <a:rPr kumimoji="0" lang="ru-RU" altLang="ru-RU" sz="1400" b="1" i="1"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α</a:t>
            </a:r>
            <a:r>
              <a:rPr kumimoji="0" lang="ru-RU" altLang="ru-RU" sz="1400" b="1"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 + </a:t>
            </a:r>
            <a:r>
              <a:rPr kumimoji="0" lang="en-US" altLang="ru-RU" sz="1400" b="1" i="1"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p</a:t>
            </a:r>
            <a:r>
              <a:rPr kumimoji="0" lang="ru-RU" altLang="ru-RU" sz="1400" b="1"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altLang="ru-RU" sz="1400" b="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triples in the events of the dissociation </a:t>
            </a:r>
            <a:r>
              <a:rPr lang="en-US" altLang="ru-RU" sz="1400" b="1" dirty="0" smtClean="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of </a:t>
            </a:r>
            <a:r>
              <a:rPr kumimoji="0" lang="ru-RU" altLang="ru-RU" sz="1400" b="1" i="1" u="none" strike="noStrike" cap="none" normalizeH="0" baseline="30000" dirty="0" smtClean="0">
                <a:ln>
                  <a:noFill/>
                </a:ln>
                <a:solidFill>
                  <a:schemeClr val="tx1"/>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10</a:t>
            </a:r>
            <a:r>
              <a:rPr kumimoji="0" lang="en-US" altLang="ru-RU" sz="1400" b="1" i="1"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B</a:t>
            </a:r>
            <a:r>
              <a:rPr kumimoji="0" lang="ru-RU" altLang="ru-RU" sz="1400" b="1"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altLang="ru-RU" sz="1400" b="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nuclei (shaded histogram) </a:t>
            </a:r>
            <a:r>
              <a:rPr lang="en-US" altLang="ru-RU" sz="1400" b="1" dirty="0" smtClean="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and added </a:t>
            </a:r>
            <a:r>
              <a:rPr lang="en-US" altLang="ru-RU" sz="1400" b="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for</a:t>
            </a:r>
            <a:r>
              <a:rPr kumimoji="0" lang="ru-RU" altLang="ru-RU" sz="1400" b="1"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 </a:t>
            </a:r>
            <a:r>
              <a:rPr kumimoji="0" lang="ru-RU" altLang="ru-RU" sz="1400" b="1" i="1" u="none" strike="noStrike" cap="none" normalizeH="0" baseline="30000" dirty="0" smtClean="0">
                <a:ln>
                  <a:noFill/>
                </a:ln>
                <a:solidFill>
                  <a:schemeClr val="tx1"/>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11</a:t>
            </a:r>
            <a:r>
              <a:rPr kumimoji="0" lang="ru-RU" altLang="ru-RU" sz="1400" b="1" i="1"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С</a:t>
            </a:r>
            <a:r>
              <a:rPr kumimoji="0" lang="ru-RU" altLang="ru-RU" sz="1400" b="1"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altLang="ru-RU" sz="1400" b="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dotted line</a:t>
            </a:r>
            <a:r>
              <a:rPr kumimoji="0" lang="ru-RU" altLang="ru-RU" sz="1400" b="1"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a:t>
            </a:r>
            <a:endParaRPr kumimoji="0" lang="ru-RU" altLang="ru-RU" sz="1400" b="1"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graphicFrame>
        <p:nvGraphicFramePr>
          <p:cNvPr id="6" name="Таблица 5"/>
          <p:cNvGraphicFramePr>
            <a:graphicFrameLocks noGrp="1"/>
          </p:cNvGraphicFramePr>
          <p:nvPr>
            <p:extLst/>
          </p:nvPr>
        </p:nvGraphicFramePr>
        <p:xfrm>
          <a:off x="4069050" y="1052736"/>
          <a:ext cx="4969933" cy="1600200"/>
        </p:xfrm>
        <a:graphic>
          <a:graphicData uri="http://schemas.openxmlformats.org/drawingml/2006/table">
            <a:tbl>
              <a:tblPr firstRow="1" firstCol="1" bandRow="1">
                <a:tableStyleId>{5940675A-B579-460E-94D1-54222C63F5DA}</a:tableStyleId>
              </a:tblPr>
              <a:tblGrid>
                <a:gridCol w="1151022"/>
                <a:gridCol w="1981644"/>
                <a:gridCol w="1837267"/>
              </a:tblGrid>
              <a:tr h="0">
                <a:tc>
                  <a:txBody>
                    <a:bodyPr/>
                    <a:lstStyle/>
                    <a:p>
                      <a:pPr algn="ctr">
                        <a:lnSpc>
                          <a:spcPct val="150000"/>
                        </a:lnSpc>
                        <a:spcAft>
                          <a:spcPts val="0"/>
                        </a:spcAft>
                      </a:pPr>
                      <a:r>
                        <a:rPr lang="en-US" sz="1400" dirty="0" smtClean="0">
                          <a:effectLst/>
                          <a:latin typeface="Times New Roman" panose="02020603050405020304" pitchFamily="18" charset="0"/>
                          <a:cs typeface="Times New Roman" panose="02020603050405020304" pitchFamily="18" charset="0"/>
                        </a:rPr>
                        <a:t>Nucleus</a:t>
                      </a:r>
                      <a:endParaRPr lang="en-US" sz="1400" dirty="0">
                        <a:effectLst/>
                        <a:latin typeface="Times New Roman" panose="02020603050405020304" pitchFamily="18" charset="0"/>
                        <a:cs typeface="Times New Roman" panose="02020603050405020304" pitchFamily="18" charset="0"/>
                      </a:endParaRPr>
                    </a:p>
                    <a:p>
                      <a:pPr algn="ctr">
                        <a:lnSpc>
                          <a:spcPct val="150000"/>
                        </a:lnSpc>
                        <a:spcAft>
                          <a:spcPts val="0"/>
                        </a:spcAft>
                      </a:pPr>
                      <a:r>
                        <a:rPr lang="ru-RU" sz="1400" dirty="0">
                          <a:effectLst/>
                          <a:latin typeface="Times New Roman" panose="02020603050405020304" pitchFamily="18" charset="0"/>
                          <a:cs typeface="Times New Roman" panose="02020603050405020304" pitchFamily="18" charset="0"/>
                        </a:rPr>
                        <a:t>(</a:t>
                      </a:r>
                      <a:r>
                        <a:rPr lang="en-US" sz="1400" i="1" dirty="0">
                          <a:effectLst/>
                          <a:latin typeface="Times New Roman" panose="02020603050405020304" pitchFamily="18" charset="0"/>
                          <a:cs typeface="Times New Roman" panose="02020603050405020304" pitchFamily="18" charset="0"/>
                        </a:rPr>
                        <a:t>P</a:t>
                      </a:r>
                      <a:r>
                        <a:rPr lang="ru-RU" sz="1400" baseline="-25000" dirty="0">
                          <a:effectLst/>
                          <a:latin typeface="Times New Roman" panose="02020603050405020304" pitchFamily="18" charset="0"/>
                          <a:cs typeface="Times New Roman" panose="02020603050405020304" pitchFamily="18" charset="0"/>
                        </a:rPr>
                        <a:t>0</a:t>
                      </a:r>
                      <a:r>
                        <a:rPr lang="ru-RU" sz="1400" dirty="0">
                          <a:effectLst/>
                          <a:latin typeface="Times New Roman" panose="02020603050405020304" pitchFamily="18" charset="0"/>
                          <a:cs typeface="Times New Roman" panose="02020603050405020304" pitchFamily="18" charset="0"/>
                        </a:rPr>
                        <a:t>, </a:t>
                      </a:r>
                      <a:r>
                        <a:rPr lang="ru-RU" sz="1400" i="1" dirty="0">
                          <a:effectLst/>
                          <a:latin typeface="Times New Roman" panose="02020603050405020304" pitchFamily="18" charset="0"/>
                          <a:cs typeface="Times New Roman" panose="02020603050405020304" pitchFamily="18" charset="0"/>
                        </a:rPr>
                        <a:t>А</a:t>
                      </a:r>
                      <a:r>
                        <a:rPr lang="ru-RU" sz="1400" dirty="0">
                          <a:effectLst/>
                          <a:latin typeface="Times New Roman" panose="02020603050405020304" pitchFamily="18" charset="0"/>
                          <a:cs typeface="Times New Roman" panose="02020603050405020304" pitchFamily="18" charset="0"/>
                        </a:rPr>
                        <a:t> </a:t>
                      </a:r>
                      <a:r>
                        <a:rPr lang="en-US" sz="1400" dirty="0" smtClean="0">
                          <a:effectLst/>
                          <a:latin typeface="Times New Roman" panose="02020603050405020304" pitchFamily="18" charset="0"/>
                          <a:cs typeface="Times New Roman" panose="02020603050405020304" pitchFamily="18" charset="0"/>
                        </a:rPr>
                        <a:t>GeV</a:t>
                      </a:r>
                      <a:r>
                        <a:rPr lang="ru-RU" sz="1400" dirty="0" smtClean="0">
                          <a:effectLst/>
                          <a:latin typeface="Times New Roman" panose="02020603050405020304" pitchFamily="18" charset="0"/>
                          <a:cs typeface="Times New Roman" panose="02020603050405020304" pitchFamily="18" charset="0"/>
                        </a:rPr>
                        <a:t>/</a:t>
                      </a:r>
                      <a:r>
                        <a:rPr lang="en-US" sz="1400" i="1" dirty="0">
                          <a:effectLst/>
                          <a:latin typeface="Times New Roman" panose="02020603050405020304" pitchFamily="18" charset="0"/>
                          <a:cs typeface="Times New Roman" panose="02020603050405020304" pitchFamily="18" charset="0"/>
                        </a:rPr>
                        <a:t>c</a:t>
                      </a:r>
                      <a:r>
                        <a:rPr lang="ru-RU" sz="1400" dirty="0">
                          <a:effectLst/>
                          <a:latin typeface="Times New Roman" panose="02020603050405020304" pitchFamily="18" charset="0"/>
                          <a:cs typeface="Times New Roman" panose="02020603050405020304" pitchFamily="18" charset="0"/>
                        </a:rPr>
                        <a:t>)</a:t>
                      </a:r>
                      <a:endParaRPr lang="en-US" sz="1400"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50000"/>
                        </a:lnSpc>
                        <a:spcAft>
                          <a:spcPts val="0"/>
                        </a:spcAft>
                      </a:pPr>
                      <a:r>
                        <a:rPr lang="ru-RU" sz="1400" dirty="0">
                          <a:effectLst/>
                          <a:latin typeface="Times New Roman" panose="02020603050405020304" pitchFamily="18" charset="0"/>
                          <a:cs typeface="Times New Roman" panose="02020603050405020304" pitchFamily="18" charset="0"/>
                        </a:rPr>
                        <a:t>〈</a:t>
                      </a:r>
                      <a:r>
                        <a:rPr lang="ru-RU" sz="1400" dirty="0" smtClean="0">
                          <a:effectLst/>
                          <a:latin typeface="Times New Roman" panose="02020603050405020304" pitchFamily="18" charset="0"/>
                          <a:cs typeface="Times New Roman" panose="02020603050405020304" pitchFamily="18" charset="0"/>
                        </a:rPr>
                        <a:t>Θ</a:t>
                      </a:r>
                      <a:r>
                        <a:rPr lang="ru-RU" sz="1400" baseline="-25000" dirty="0" smtClean="0">
                          <a:effectLst/>
                          <a:latin typeface="Times New Roman" panose="02020603050405020304" pitchFamily="18" charset="0"/>
                          <a:cs typeface="Times New Roman" panose="02020603050405020304" pitchFamily="18" charset="0"/>
                        </a:rPr>
                        <a:t>2</a:t>
                      </a:r>
                      <a:r>
                        <a:rPr lang="en-US" sz="1400" baseline="-25000" dirty="0" smtClean="0">
                          <a:effectLst/>
                          <a:latin typeface="Times New Roman" panose="02020603050405020304" pitchFamily="18" charset="0"/>
                          <a:cs typeface="Times New Roman" panose="02020603050405020304" pitchFamily="18" charset="0"/>
                        </a:rPr>
                        <a:t>α</a:t>
                      </a:r>
                      <a:r>
                        <a:rPr lang="en-US" sz="1400" i="1" baseline="-25000" dirty="0" smtClean="0">
                          <a:effectLst/>
                          <a:latin typeface="Times New Roman" panose="02020603050405020304" pitchFamily="18" charset="0"/>
                          <a:cs typeface="Times New Roman" panose="02020603050405020304" pitchFamily="18" charset="0"/>
                        </a:rPr>
                        <a:t>p</a:t>
                      </a:r>
                      <a:r>
                        <a:rPr lang="ru-RU" sz="1400" dirty="0" smtClean="0">
                          <a:effectLst/>
                          <a:latin typeface="Times New Roman" panose="02020603050405020304" pitchFamily="18" charset="0"/>
                          <a:cs typeface="Times New Roman" panose="02020603050405020304" pitchFamily="18" charset="0"/>
                        </a:rPr>
                        <a:t>〉 </a:t>
                      </a:r>
                      <a:endParaRPr lang="en-US" sz="1400" dirty="0" smtClean="0">
                        <a:effectLst/>
                        <a:latin typeface="Times New Roman" panose="02020603050405020304" pitchFamily="18" charset="0"/>
                        <a:cs typeface="Times New Roman" panose="02020603050405020304" pitchFamily="18" charset="0"/>
                      </a:endParaRPr>
                    </a:p>
                    <a:p>
                      <a:pPr algn="ctr">
                        <a:lnSpc>
                          <a:spcPct val="150000"/>
                        </a:lnSpc>
                        <a:spcAft>
                          <a:spcPts val="0"/>
                        </a:spcAft>
                      </a:pPr>
                      <a:r>
                        <a:rPr lang="ru-RU" sz="1400" dirty="0" smtClean="0">
                          <a:effectLst/>
                          <a:latin typeface="Times New Roman" panose="02020603050405020304" pitchFamily="18" charset="0"/>
                          <a:cs typeface="Times New Roman" panose="02020603050405020304" pitchFamily="18" charset="0"/>
                        </a:rPr>
                        <a:t>(Θ</a:t>
                      </a:r>
                      <a:r>
                        <a:rPr lang="ru-RU" sz="1400" baseline="-25000" dirty="0" smtClean="0">
                          <a:effectLst/>
                          <a:latin typeface="Times New Roman" panose="02020603050405020304" pitchFamily="18" charset="0"/>
                          <a:cs typeface="Times New Roman" panose="02020603050405020304" pitchFamily="18" charset="0"/>
                        </a:rPr>
                        <a:t>2</a:t>
                      </a:r>
                      <a:r>
                        <a:rPr lang="en-US" sz="1400" baseline="-25000" dirty="0" smtClean="0">
                          <a:effectLst/>
                          <a:latin typeface="Times New Roman" panose="02020603050405020304" pitchFamily="18" charset="0"/>
                          <a:cs typeface="Times New Roman" panose="02020603050405020304" pitchFamily="18" charset="0"/>
                        </a:rPr>
                        <a:t>α</a:t>
                      </a:r>
                      <a:r>
                        <a:rPr lang="ru-RU" sz="1400" dirty="0" smtClean="0">
                          <a:effectLst/>
                          <a:latin typeface="Times New Roman" panose="02020603050405020304" pitchFamily="18" charset="0"/>
                          <a:cs typeface="Times New Roman" panose="02020603050405020304" pitchFamily="18" charset="0"/>
                        </a:rPr>
                        <a:t> </a:t>
                      </a:r>
                      <a:r>
                        <a:rPr lang="ru-RU" sz="1400" dirty="0">
                          <a:effectLst/>
                          <a:latin typeface="Times New Roman" panose="02020603050405020304" pitchFamily="18" charset="0"/>
                          <a:cs typeface="Times New Roman" panose="02020603050405020304" pitchFamily="18" charset="0"/>
                        </a:rPr>
                        <a:t>&lt; 10.5 </a:t>
                      </a:r>
                      <a:r>
                        <a:rPr lang="en-US" sz="1400" dirty="0" smtClean="0">
                          <a:effectLst/>
                          <a:latin typeface="Times New Roman" panose="02020603050405020304" pitchFamily="18" charset="0"/>
                          <a:cs typeface="Times New Roman" panose="02020603050405020304" pitchFamily="18" charset="0"/>
                        </a:rPr>
                        <a:t>mrad</a:t>
                      </a:r>
                      <a:r>
                        <a:rPr lang="ru-RU" sz="1400" dirty="0" smtClean="0">
                          <a:effectLst/>
                          <a:latin typeface="Times New Roman" panose="02020603050405020304" pitchFamily="18" charset="0"/>
                          <a:cs typeface="Times New Roman" panose="02020603050405020304" pitchFamily="18" charset="0"/>
                        </a:rPr>
                        <a:t>), </a:t>
                      </a:r>
                      <a:r>
                        <a:rPr lang="en-US" sz="1400" dirty="0">
                          <a:effectLst/>
                          <a:latin typeface="Times New Roman" panose="02020603050405020304" pitchFamily="18" charset="0"/>
                          <a:cs typeface="Times New Roman" panose="02020603050405020304" pitchFamily="18" charset="0"/>
                        </a:rPr>
                        <a:t>RMS</a:t>
                      </a:r>
                      <a:endParaRPr lang="en-US" sz="1400"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50000"/>
                        </a:lnSpc>
                        <a:spcAft>
                          <a:spcPts val="0"/>
                        </a:spcAft>
                      </a:pPr>
                      <a:r>
                        <a:rPr lang="ru-RU" sz="1400" dirty="0">
                          <a:effectLst/>
                          <a:latin typeface="Times New Roman" panose="02020603050405020304" pitchFamily="18" charset="0"/>
                          <a:cs typeface="Times New Roman" panose="02020603050405020304" pitchFamily="18" charset="0"/>
                        </a:rPr>
                        <a:t>〈</a:t>
                      </a:r>
                      <a:r>
                        <a:rPr lang="en-US" sz="1400" i="1" dirty="0">
                          <a:effectLst/>
                          <a:latin typeface="Times New Roman" panose="02020603050405020304" pitchFamily="18" charset="0"/>
                          <a:cs typeface="Times New Roman" panose="02020603050405020304" pitchFamily="18" charset="0"/>
                        </a:rPr>
                        <a:t>Q</a:t>
                      </a:r>
                      <a:r>
                        <a:rPr lang="en-US" sz="1400" baseline="-25000" dirty="0">
                          <a:effectLst/>
                          <a:latin typeface="Times New Roman" panose="02020603050405020304" pitchFamily="18" charset="0"/>
                          <a:cs typeface="Times New Roman" panose="02020603050405020304" pitchFamily="18" charset="0"/>
                        </a:rPr>
                        <a:t>2α</a:t>
                      </a:r>
                      <a:r>
                        <a:rPr lang="en-US" sz="1400" i="1" baseline="-25000" dirty="0">
                          <a:effectLst/>
                          <a:latin typeface="Times New Roman" panose="02020603050405020304" pitchFamily="18" charset="0"/>
                          <a:cs typeface="Times New Roman" panose="02020603050405020304" pitchFamily="18" charset="0"/>
                        </a:rPr>
                        <a:t>p</a:t>
                      </a:r>
                      <a:r>
                        <a:rPr lang="ru-RU" sz="1400" dirty="0">
                          <a:effectLst/>
                          <a:latin typeface="Times New Roman" panose="02020603050405020304" pitchFamily="18" charset="0"/>
                          <a:cs typeface="Times New Roman" panose="02020603050405020304" pitchFamily="18" charset="0"/>
                        </a:rPr>
                        <a:t>〉 </a:t>
                      </a:r>
                      <a:endParaRPr lang="en-US" sz="1400" dirty="0" smtClean="0">
                        <a:effectLst/>
                        <a:latin typeface="Times New Roman" panose="02020603050405020304" pitchFamily="18" charset="0"/>
                        <a:cs typeface="Times New Roman" panose="02020603050405020304" pitchFamily="18" charset="0"/>
                      </a:endParaRPr>
                    </a:p>
                    <a:p>
                      <a:pPr algn="ctr">
                        <a:lnSpc>
                          <a:spcPct val="150000"/>
                        </a:lnSpc>
                        <a:spcAft>
                          <a:spcPts val="0"/>
                        </a:spcAft>
                      </a:pPr>
                      <a:r>
                        <a:rPr lang="ru-RU" sz="1400" dirty="0" smtClean="0">
                          <a:effectLst/>
                          <a:latin typeface="Times New Roman" panose="02020603050405020304" pitchFamily="18" charset="0"/>
                          <a:cs typeface="Times New Roman" panose="02020603050405020304" pitchFamily="18" charset="0"/>
                        </a:rPr>
                        <a:t>(</a:t>
                      </a:r>
                      <a:r>
                        <a:rPr lang="en-US" sz="1400" i="1" dirty="0">
                          <a:effectLst/>
                          <a:latin typeface="Times New Roman" panose="02020603050405020304" pitchFamily="18" charset="0"/>
                          <a:cs typeface="Times New Roman" panose="02020603050405020304" pitchFamily="18" charset="0"/>
                        </a:rPr>
                        <a:t>Q</a:t>
                      </a:r>
                      <a:r>
                        <a:rPr lang="en-US" sz="1400" baseline="-25000" dirty="0">
                          <a:effectLst/>
                          <a:latin typeface="Times New Roman" panose="02020603050405020304" pitchFamily="18" charset="0"/>
                          <a:cs typeface="Times New Roman" panose="02020603050405020304" pitchFamily="18" charset="0"/>
                        </a:rPr>
                        <a:t>2α</a:t>
                      </a:r>
                      <a:r>
                        <a:rPr lang="en-US" sz="1400" i="1" baseline="-25000" dirty="0">
                          <a:effectLst/>
                          <a:latin typeface="Times New Roman" panose="02020603050405020304" pitchFamily="18" charset="0"/>
                          <a:cs typeface="Times New Roman" panose="02020603050405020304" pitchFamily="18" charset="0"/>
                        </a:rPr>
                        <a:t>p</a:t>
                      </a:r>
                      <a:r>
                        <a:rPr lang="ru-RU" sz="1400" dirty="0">
                          <a:effectLst/>
                          <a:latin typeface="Times New Roman" panose="02020603050405020304" pitchFamily="18" charset="0"/>
                          <a:cs typeface="Times New Roman" panose="02020603050405020304" pitchFamily="18" charset="0"/>
                        </a:rPr>
                        <a:t> &lt; </a:t>
                      </a:r>
                      <a:r>
                        <a:rPr lang="en-US" sz="1400" dirty="0">
                          <a:effectLst/>
                          <a:latin typeface="Times New Roman" panose="02020603050405020304" pitchFamily="18" charset="0"/>
                          <a:cs typeface="Times New Roman" panose="02020603050405020304" pitchFamily="18" charset="0"/>
                        </a:rPr>
                        <a:t>400 </a:t>
                      </a:r>
                      <a:r>
                        <a:rPr lang="en-US" sz="1400" dirty="0" smtClean="0">
                          <a:effectLst/>
                          <a:latin typeface="Times New Roman" panose="02020603050405020304" pitchFamily="18" charset="0"/>
                          <a:cs typeface="Times New Roman" panose="02020603050405020304" pitchFamily="18" charset="0"/>
                        </a:rPr>
                        <a:t>keV</a:t>
                      </a:r>
                      <a:r>
                        <a:rPr lang="ru-RU" sz="1400" dirty="0" smtClean="0">
                          <a:effectLst/>
                          <a:latin typeface="Times New Roman" panose="02020603050405020304" pitchFamily="18" charset="0"/>
                          <a:cs typeface="Times New Roman" panose="02020603050405020304" pitchFamily="18" charset="0"/>
                        </a:rPr>
                        <a:t>), </a:t>
                      </a:r>
                      <a:r>
                        <a:rPr lang="en-US" sz="1400" dirty="0">
                          <a:effectLst/>
                          <a:latin typeface="Times New Roman" panose="02020603050405020304" pitchFamily="18" charset="0"/>
                          <a:cs typeface="Times New Roman" panose="02020603050405020304" pitchFamily="18" charset="0"/>
                        </a:rPr>
                        <a:t>RMS</a:t>
                      </a:r>
                      <a:endParaRPr lang="en-US" sz="1400" dirty="0">
                        <a:effectLst/>
                        <a:latin typeface="Times New Roman" panose="02020603050405020304" pitchFamily="18" charset="0"/>
                        <a:ea typeface="Calibri"/>
                        <a:cs typeface="Times New Roman" panose="02020603050405020304" pitchFamily="18" charset="0"/>
                      </a:endParaRPr>
                    </a:p>
                  </a:txBody>
                  <a:tcPr marL="68580" marR="68580" marT="0" marB="0"/>
                </a:tc>
              </a:tr>
              <a:tr h="0">
                <a:tc>
                  <a:txBody>
                    <a:bodyPr/>
                    <a:lstStyle/>
                    <a:p>
                      <a:pPr algn="ctr">
                        <a:lnSpc>
                          <a:spcPct val="150000"/>
                        </a:lnSpc>
                        <a:spcAft>
                          <a:spcPts val="0"/>
                        </a:spcAft>
                      </a:pPr>
                      <a:r>
                        <a:rPr lang="en-US" sz="1400" i="1" baseline="30000" dirty="0">
                          <a:effectLst/>
                          <a:latin typeface="Times New Roman" panose="02020603050405020304" pitchFamily="18" charset="0"/>
                          <a:cs typeface="Times New Roman" panose="02020603050405020304" pitchFamily="18" charset="0"/>
                        </a:rPr>
                        <a:t>10</a:t>
                      </a:r>
                      <a:r>
                        <a:rPr lang="en-US" sz="1400" i="1" dirty="0">
                          <a:effectLst/>
                          <a:latin typeface="Times New Roman" panose="02020603050405020304" pitchFamily="18" charset="0"/>
                          <a:cs typeface="Times New Roman" panose="02020603050405020304" pitchFamily="18" charset="0"/>
                        </a:rPr>
                        <a:t>B </a:t>
                      </a:r>
                      <a:r>
                        <a:rPr lang="en-US" sz="1400" dirty="0">
                          <a:effectLst/>
                          <a:latin typeface="Times New Roman" panose="02020603050405020304" pitchFamily="18" charset="0"/>
                          <a:cs typeface="Times New Roman" panose="02020603050405020304" pitchFamily="18" charset="0"/>
                        </a:rPr>
                        <a:t>(1.6)</a:t>
                      </a:r>
                      <a:endParaRPr lang="en-US" sz="1400"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50000"/>
                        </a:lnSpc>
                        <a:spcAft>
                          <a:spcPts val="0"/>
                        </a:spcAft>
                      </a:pPr>
                      <a:r>
                        <a:rPr lang="ru-RU" sz="1400" dirty="0">
                          <a:effectLst/>
                          <a:latin typeface="Times New Roman" panose="02020603050405020304" pitchFamily="18" charset="0"/>
                          <a:cs typeface="Times New Roman" panose="02020603050405020304" pitchFamily="18" charset="0"/>
                        </a:rPr>
                        <a:t>11.8 ± 1.1, 2.5 </a:t>
                      </a:r>
                      <a:r>
                        <a:rPr lang="en-US" sz="1400" dirty="0" smtClean="0">
                          <a:effectLst/>
                          <a:latin typeface="Times New Roman" panose="02020603050405020304" pitchFamily="18" charset="0"/>
                          <a:cs typeface="Times New Roman" panose="02020603050405020304" pitchFamily="18" charset="0"/>
                        </a:rPr>
                        <a:t>mrad</a:t>
                      </a:r>
                      <a:endParaRPr lang="en-US" sz="1400"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50000"/>
                        </a:lnSpc>
                        <a:spcAft>
                          <a:spcPts val="0"/>
                        </a:spcAft>
                      </a:pPr>
                      <a:r>
                        <a:rPr lang="ru-RU" sz="1400" dirty="0">
                          <a:effectLst/>
                          <a:latin typeface="Times New Roman" panose="02020603050405020304" pitchFamily="18" charset="0"/>
                          <a:cs typeface="Times New Roman" panose="02020603050405020304" pitchFamily="18" charset="0"/>
                        </a:rPr>
                        <a:t>227 ± 24, 96 </a:t>
                      </a:r>
                      <a:r>
                        <a:rPr lang="en-US" sz="1400" dirty="0" smtClean="0">
                          <a:effectLst/>
                          <a:latin typeface="Times New Roman" panose="02020603050405020304" pitchFamily="18" charset="0"/>
                          <a:cs typeface="Times New Roman" panose="02020603050405020304" pitchFamily="18" charset="0"/>
                        </a:rPr>
                        <a:t>keV</a:t>
                      </a:r>
                      <a:endParaRPr lang="en-US" sz="1400" dirty="0">
                        <a:effectLst/>
                        <a:latin typeface="Times New Roman" panose="02020603050405020304" pitchFamily="18" charset="0"/>
                        <a:ea typeface="Calibri"/>
                        <a:cs typeface="Times New Roman" panose="02020603050405020304" pitchFamily="18" charset="0"/>
                      </a:endParaRPr>
                    </a:p>
                  </a:txBody>
                  <a:tcPr marL="68580" marR="68580" marT="0" marB="0"/>
                </a:tc>
              </a:tr>
              <a:tr h="0">
                <a:tc>
                  <a:txBody>
                    <a:bodyPr/>
                    <a:lstStyle/>
                    <a:p>
                      <a:pPr algn="ctr">
                        <a:lnSpc>
                          <a:spcPct val="150000"/>
                        </a:lnSpc>
                        <a:spcAft>
                          <a:spcPts val="0"/>
                        </a:spcAft>
                      </a:pPr>
                      <a:r>
                        <a:rPr lang="en-US" sz="1400" i="1" baseline="30000" dirty="0">
                          <a:effectLst/>
                          <a:latin typeface="Times New Roman" panose="02020603050405020304" pitchFamily="18" charset="0"/>
                          <a:cs typeface="Times New Roman" panose="02020603050405020304" pitchFamily="18" charset="0"/>
                        </a:rPr>
                        <a:t>10</a:t>
                      </a:r>
                      <a:r>
                        <a:rPr lang="en-US" sz="1400" i="1" dirty="0">
                          <a:effectLst/>
                          <a:latin typeface="Times New Roman" panose="02020603050405020304" pitchFamily="18" charset="0"/>
                          <a:cs typeface="Times New Roman" panose="02020603050405020304" pitchFamily="18" charset="0"/>
                        </a:rPr>
                        <a:t>C</a:t>
                      </a:r>
                      <a:r>
                        <a:rPr lang="en-US" sz="1400" dirty="0">
                          <a:effectLst/>
                          <a:latin typeface="Times New Roman" panose="02020603050405020304" pitchFamily="18" charset="0"/>
                          <a:cs typeface="Times New Roman" panose="02020603050405020304" pitchFamily="18" charset="0"/>
                        </a:rPr>
                        <a:t> (2.0)</a:t>
                      </a:r>
                      <a:endParaRPr lang="en-US" sz="1400"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50000"/>
                        </a:lnSpc>
                        <a:spcAft>
                          <a:spcPts val="0"/>
                        </a:spcAft>
                      </a:pPr>
                      <a:r>
                        <a:rPr lang="ru-RU" sz="1400" dirty="0">
                          <a:effectLst/>
                          <a:latin typeface="Times New Roman" panose="02020603050405020304" pitchFamily="18" charset="0"/>
                          <a:cs typeface="Times New Roman" panose="02020603050405020304" pitchFamily="18" charset="0"/>
                        </a:rPr>
                        <a:t>9.5 ± 0.3, 5.0 </a:t>
                      </a:r>
                      <a:r>
                        <a:rPr lang="en-US" sz="1400" dirty="0" smtClean="0">
                          <a:effectLst/>
                          <a:latin typeface="Times New Roman" panose="02020603050405020304" pitchFamily="18" charset="0"/>
                          <a:cs typeface="Times New Roman" panose="02020603050405020304" pitchFamily="18" charset="0"/>
                        </a:rPr>
                        <a:t>mrad</a:t>
                      </a:r>
                      <a:endParaRPr lang="en-US" sz="1400"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50000"/>
                        </a:lnSpc>
                        <a:spcAft>
                          <a:spcPts val="0"/>
                        </a:spcAft>
                      </a:pPr>
                      <a:r>
                        <a:rPr lang="ru-RU" sz="1400" dirty="0">
                          <a:effectLst/>
                          <a:latin typeface="Times New Roman" panose="02020603050405020304" pitchFamily="18" charset="0"/>
                          <a:cs typeface="Times New Roman" panose="02020603050405020304" pitchFamily="18" charset="0"/>
                        </a:rPr>
                        <a:t>254 ± 18, 96 </a:t>
                      </a:r>
                      <a:r>
                        <a:rPr lang="en-US" sz="1400" dirty="0" smtClean="0">
                          <a:effectLst/>
                          <a:latin typeface="Times New Roman" panose="02020603050405020304" pitchFamily="18" charset="0"/>
                          <a:cs typeface="Times New Roman" panose="02020603050405020304" pitchFamily="18" charset="0"/>
                        </a:rPr>
                        <a:t>keV</a:t>
                      </a:r>
                      <a:endParaRPr lang="en-US" sz="1400" dirty="0">
                        <a:effectLst/>
                        <a:latin typeface="Times New Roman" panose="02020603050405020304" pitchFamily="18" charset="0"/>
                        <a:ea typeface="Calibri"/>
                        <a:cs typeface="Times New Roman" panose="02020603050405020304" pitchFamily="18" charset="0"/>
                      </a:endParaRPr>
                    </a:p>
                  </a:txBody>
                  <a:tcPr marL="68580" marR="68580" marT="0" marB="0"/>
                </a:tc>
              </a:tr>
              <a:tr h="0">
                <a:tc>
                  <a:txBody>
                    <a:bodyPr/>
                    <a:lstStyle/>
                    <a:p>
                      <a:pPr algn="ctr">
                        <a:lnSpc>
                          <a:spcPct val="150000"/>
                        </a:lnSpc>
                        <a:spcAft>
                          <a:spcPts val="0"/>
                        </a:spcAft>
                      </a:pPr>
                      <a:r>
                        <a:rPr lang="en-US" sz="1400" i="1" baseline="30000" dirty="0">
                          <a:effectLst/>
                          <a:latin typeface="Times New Roman" panose="02020603050405020304" pitchFamily="18" charset="0"/>
                          <a:cs typeface="Times New Roman" panose="02020603050405020304" pitchFamily="18" charset="0"/>
                        </a:rPr>
                        <a:t>11</a:t>
                      </a:r>
                      <a:r>
                        <a:rPr lang="en-US" sz="1400" i="1" dirty="0">
                          <a:effectLst/>
                          <a:latin typeface="Times New Roman" panose="02020603050405020304" pitchFamily="18" charset="0"/>
                          <a:cs typeface="Times New Roman" panose="02020603050405020304" pitchFamily="18" charset="0"/>
                        </a:rPr>
                        <a:t>C</a:t>
                      </a:r>
                      <a:r>
                        <a:rPr lang="en-US" sz="1400" dirty="0">
                          <a:effectLst/>
                          <a:latin typeface="Times New Roman" panose="02020603050405020304" pitchFamily="18" charset="0"/>
                          <a:cs typeface="Times New Roman" panose="02020603050405020304" pitchFamily="18" charset="0"/>
                        </a:rPr>
                        <a:t> (2.0)</a:t>
                      </a:r>
                      <a:endParaRPr lang="en-US" sz="1400"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50000"/>
                        </a:lnSpc>
                        <a:spcAft>
                          <a:spcPts val="0"/>
                        </a:spcAft>
                      </a:pPr>
                      <a:r>
                        <a:rPr lang="ru-RU" sz="1400" dirty="0">
                          <a:effectLst/>
                          <a:latin typeface="Times New Roman" panose="02020603050405020304" pitchFamily="18" charset="0"/>
                          <a:cs typeface="Times New Roman" panose="02020603050405020304" pitchFamily="18" charset="0"/>
                        </a:rPr>
                        <a:t>11.3 ± 0.1, 4.8 </a:t>
                      </a:r>
                      <a:r>
                        <a:rPr lang="en-US" sz="1400" dirty="0" smtClean="0">
                          <a:effectLst/>
                          <a:latin typeface="Times New Roman" panose="02020603050405020304" pitchFamily="18" charset="0"/>
                          <a:cs typeface="Times New Roman" panose="02020603050405020304" pitchFamily="18" charset="0"/>
                        </a:rPr>
                        <a:t>mrad</a:t>
                      </a:r>
                      <a:endParaRPr lang="en-US" sz="1400"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50000"/>
                        </a:lnSpc>
                        <a:spcAft>
                          <a:spcPts val="0"/>
                        </a:spcAft>
                      </a:pPr>
                      <a:r>
                        <a:rPr lang="ru-RU" sz="1400" dirty="0">
                          <a:effectLst/>
                          <a:latin typeface="Times New Roman" panose="02020603050405020304" pitchFamily="18" charset="0"/>
                          <a:cs typeface="Times New Roman" panose="02020603050405020304" pitchFamily="18" charset="0"/>
                        </a:rPr>
                        <a:t>256 ± 15, 68 </a:t>
                      </a:r>
                      <a:r>
                        <a:rPr lang="en-US" sz="1400" dirty="0" smtClean="0">
                          <a:effectLst/>
                          <a:latin typeface="Times New Roman" panose="02020603050405020304" pitchFamily="18" charset="0"/>
                          <a:cs typeface="Times New Roman" panose="02020603050405020304" pitchFamily="18" charset="0"/>
                        </a:rPr>
                        <a:t>keV</a:t>
                      </a:r>
                      <a:endParaRPr lang="en-US" sz="1400" dirty="0">
                        <a:effectLst/>
                        <a:latin typeface="Times New Roman" panose="02020603050405020304" pitchFamily="18" charset="0"/>
                        <a:ea typeface="Calibri"/>
                        <a:cs typeface="Times New Roman" panose="02020603050405020304" pitchFamily="18" charset="0"/>
                      </a:endParaRPr>
                    </a:p>
                  </a:txBody>
                  <a:tcPr marL="68580" marR="68580" marT="0" marB="0"/>
                </a:tc>
              </a:tr>
            </a:tbl>
          </a:graphicData>
        </a:graphic>
      </p:graphicFrame>
      <p:sp>
        <p:nvSpPr>
          <p:cNvPr id="7" name="Прямоугольник 6"/>
          <p:cNvSpPr/>
          <p:nvPr/>
        </p:nvSpPr>
        <p:spPr>
          <a:xfrm>
            <a:off x="3987635" y="359078"/>
            <a:ext cx="5042902" cy="523220"/>
          </a:xfrm>
          <a:prstGeom prst="rect">
            <a:avLst/>
          </a:prstGeom>
        </p:spPr>
        <p:txBody>
          <a:bodyPr wrap="square">
            <a:spAutoFit/>
          </a:bodyPr>
          <a:lstStyle/>
          <a:p>
            <a:pPr algn="just"/>
            <a:r>
              <a:rPr lang="en-US" sz="14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The combined data on the average value of</a:t>
            </a:r>
            <a:r>
              <a:rPr lang="ru-RU" sz="14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1400" b="1" i="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Q</a:t>
            </a:r>
            <a:r>
              <a:rPr lang="ru-RU" sz="1400" b="1" baseline="-25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a:t>
            </a:r>
            <a:r>
              <a:rPr lang="en-US" sz="1400" b="1" baseline="-25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α</a:t>
            </a:r>
            <a:r>
              <a:rPr lang="en-US" sz="1400" b="1" i="1" baseline="-25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a:t>
            </a:r>
            <a:r>
              <a:rPr lang="en-US" sz="14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in observed events with narrow triples</a:t>
            </a:r>
            <a:r>
              <a:rPr lang="ru-RU" sz="14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2</a:t>
            </a:r>
            <a:r>
              <a:rPr lang="ru-RU" sz="1400" b="1" i="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α</a:t>
            </a:r>
            <a:r>
              <a:rPr lang="en-US" sz="1400" b="1" i="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a:t>
            </a:r>
            <a:r>
              <a:rPr lang="ru-RU" sz="14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endParaRPr lang="en-US" sz="14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13" name="Рисунок 2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21254" y="3004672"/>
            <a:ext cx="4792265" cy="2376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Прямоугольник 13"/>
          <p:cNvSpPr/>
          <p:nvPr/>
        </p:nvSpPr>
        <p:spPr>
          <a:xfrm>
            <a:off x="4788024" y="3068960"/>
            <a:ext cx="1678665" cy="369332"/>
          </a:xfrm>
          <a:prstGeom prst="rect">
            <a:avLst/>
          </a:prstGeom>
          <a:solidFill>
            <a:schemeClr val="bg1"/>
          </a:solidFill>
        </p:spPr>
        <p:txBody>
          <a:bodyPr wrap="none">
            <a:spAutoFit/>
          </a:bodyPr>
          <a:lstStyle/>
          <a:p>
            <a:r>
              <a:rPr lang="ru-RU" b="1" i="1" baseline="30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10</a:t>
            </a:r>
            <a:r>
              <a:rPr lang="ru-RU" b="1" i="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B</a:t>
            </a:r>
            <a:r>
              <a:rPr lang="ru-RU"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 </a:t>
            </a:r>
            <a:r>
              <a:rPr lang="en-US" b="1" baseline="300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9</a:t>
            </a:r>
            <a:r>
              <a:rPr lang="en-US"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B</a:t>
            </a:r>
            <a:r>
              <a:rPr lang="ru-RU"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ru-RU"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r>
              <a:rPr lang="en-US" b="1" baseline="300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8</a:t>
            </a:r>
            <a:r>
              <a:rPr lang="en-US"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Be</a:t>
            </a:r>
            <a:endParaRPr lang="en-US" b="1" dirty="0">
              <a:effectLst>
                <a:outerShdw blurRad="38100" dist="38100" dir="2700000" algn="tl">
                  <a:srgbClr val="000000">
                    <a:alpha val="43137"/>
                  </a:srgbClr>
                </a:outerShdw>
              </a:effectLst>
            </a:endParaRPr>
          </a:p>
        </p:txBody>
      </p:sp>
      <p:sp>
        <p:nvSpPr>
          <p:cNvPr id="15" name="Прямоугольник 14"/>
          <p:cNvSpPr/>
          <p:nvPr/>
        </p:nvSpPr>
        <p:spPr>
          <a:xfrm>
            <a:off x="7234854" y="3068960"/>
            <a:ext cx="1678665" cy="369332"/>
          </a:xfrm>
          <a:prstGeom prst="rect">
            <a:avLst/>
          </a:prstGeom>
          <a:solidFill>
            <a:schemeClr val="bg1"/>
          </a:solidFill>
        </p:spPr>
        <p:txBody>
          <a:bodyPr wrap="none">
            <a:spAutoFit/>
          </a:bodyPr>
          <a:lstStyle/>
          <a:p>
            <a:r>
              <a:rPr lang="ru-RU" b="1" i="1" baseline="300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a:t>
            </a:r>
            <a:r>
              <a:rPr lang="en-US" b="1" i="1" baseline="300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a:t>
            </a:r>
            <a:r>
              <a:rPr lang="en-US" b="1" i="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a:t>
            </a:r>
            <a:r>
              <a:rPr lang="ru-RU"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ru-RU"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b="1" baseline="300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9</a:t>
            </a:r>
            <a:r>
              <a:rPr lang="en-US"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B</a:t>
            </a:r>
            <a:r>
              <a:rPr lang="ru-RU"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ru-RU"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r>
              <a:rPr lang="en-US" b="1" baseline="300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8</a:t>
            </a:r>
            <a:r>
              <a:rPr lang="en-US"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Be</a:t>
            </a:r>
            <a:endParaRPr lang="en-US" b="1" dirty="0">
              <a:effectLst>
                <a:outerShdw blurRad="38100" dist="38100" dir="2700000" algn="tl">
                  <a:srgbClr val="000000">
                    <a:alpha val="43137"/>
                  </a:srgbClr>
                </a:outerShdw>
              </a:effectLst>
            </a:endParaRPr>
          </a:p>
        </p:txBody>
      </p:sp>
      <p:sp>
        <p:nvSpPr>
          <p:cNvPr id="16" name="Прямоугольник 2"/>
          <p:cNvSpPr>
            <a:spLocks noChangeArrowheads="1"/>
          </p:cNvSpPr>
          <p:nvPr/>
        </p:nvSpPr>
        <p:spPr bwMode="auto">
          <a:xfrm>
            <a:off x="0" y="5589240"/>
            <a:ext cx="9144000" cy="830997"/>
          </a:xfrm>
          <a:prstGeom prst="rect">
            <a:avLst/>
          </a:prstGeom>
          <a:ln/>
          <a:extLst/>
        </p:spPr>
        <p:style>
          <a:lnRef idx="2">
            <a:schemeClr val="accent2"/>
          </a:lnRef>
          <a:fillRef idx="1">
            <a:schemeClr val="lt1"/>
          </a:fillRef>
          <a:effectRef idx="0">
            <a:schemeClr val="accent2"/>
          </a:effectRef>
          <a:fontRef idx="minor">
            <a:schemeClr val="dk1"/>
          </a:fontRef>
        </p:style>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a:r>
              <a:rPr lang="en-US" altLang="ru-RU" b="1" dirty="0">
                <a:effectLst>
                  <a:outerShdw blurRad="38100" dist="38100" dir="2700000" algn="tl">
                    <a:srgbClr val="000000">
                      <a:alpha val="43137"/>
                    </a:srgbClr>
                  </a:outerShdw>
                </a:effectLst>
              </a:rPr>
              <a:t>In the </a:t>
            </a:r>
            <a:r>
              <a:rPr lang="en-US" altLang="ru-RU" b="1" dirty="0" smtClean="0">
                <a:effectLst>
                  <a:outerShdw blurRad="38100" dist="38100" dir="2700000" algn="tl">
                    <a:srgbClr val="000000">
                      <a:alpha val="43137"/>
                    </a:srgbClr>
                  </a:outerShdw>
                </a:effectLst>
              </a:rPr>
              <a:t>fragmentation of </a:t>
            </a:r>
            <a:r>
              <a:rPr lang="ru-RU" altLang="ru-RU" b="1" i="1" baseline="30000" dirty="0" smtClean="0">
                <a:effectLst>
                  <a:outerShdw blurRad="38100" dist="38100" dir="2700000" algn="tl">
                    <a:srgbClr val="000000">
                      <a:alpha val="43137"/>
                    </a:srgbClr>
                  </a:outerShdw>
                </a:effectLst>
              </a:rPr>
              <a:t>10</a:t>
            </a:r>
            <a:r>
              <a:rPr lang="ru-RU" altLang="ru-RU" b="1" i="1" dirty="0" smtClean="0">
                <a:effectLst>
                  <a:outerShdw blurRad="38100" dist="38100" dir="2700000" algn="tl">
                    <a:srgbClr val="000000">
                      <a:alpha val="43137"/>
                    </a:srgbClr>
                  </a:outerShdw>
                </a:effectLst>
              </a:rPr>
              <a:t>B</a:t>
            </a:r>
            <a:r>
              <a:rPr lang="en-US" altLang="ru-RU" b="1" i="1" dirty="0">
                <a:effectLst>
                  <a:outerShdw blurRad="38100" dist="38100" dir="2700000" algn="tl">
                    <a:srgbClr val="000000">
                      <a:alpha val="43137"/>
                    </a:srgbClr>
                  </a:outerShdw>
                </a:effectLst>
              </a:rPr>
              <a:t> </a:t>
            </a:r>
            <a:r>
              <a:rPr lang="en-US" altLang="ru-RU" b="1" dirty="0">
                <a:effectLst>
                  <a:outerShdw blurRad="38100" dist="38100" dir="2700000" algn="tl">
                    <a:srgbClr val="000000">
                      <a:alpha val="43137"/>
                    </a:srgbClr>
                  </a:outerShdw>
                </a:effectLst>
              </a:rPr>
              <a:t>nuclei</a:t>
            </a:r>
            <a:r>
              <a:rPr lang="ru-RU" altLang="ru-RU" b="1" dirty="0" smtClean="0">
                <a:effectLst>
                  <a:outerShdw blurRad="38100" dist="38100" dir="2700000" algn="tl">
                    <a:srgbClr val="000000">
                      <a:alpha val="43137"/>
                    </a:srgbClr>
                  </a:outerShdw>
                </a:effectLst>
              </a:rPr>
              <a:t> </a:t>
            </a:r>
            <a:r>
              <a:rPr lang="en-US" altLang="ru-RU" b="1" dirty="0" smtClean="0">
                <a:effectLst>
                  <a:outerShdw blurRad="38100" dist="38100" dir="2700000" algn="tl">
                    <a:srgbClr val="000000">
                      <a:alpha val="43137"/>
                    </a:srgbClr>
                  </a:outerShdw>
                </a:effectLst>
              </a:rPr>
              <a:t>only 50</a:t>
            </a:r>
            <a:r>
              <a:rPr lang="ru-RU" altLang="ru-RU" b="1" dirty="0">
                <a:effectLst>
                  <a:outerShdw blurRad="38100" dist="38100" dir="2700000" algn="tl">
                    <a:srgbClr val="000000">
                      <a:alpha val="43137"/>
                    </a:srgbClr>
                  </a:outerShdw>
                </a:effectLst>
              </a:rPr>
              <a:t>% </a:t>
            </a:r>
            <a:r>
              <a:rPr lang="ru-RU" altLang="ru-RU" b="1" i="1" baseline="30000" dirty="0" smtClean="0">
                <a:effectLst>
                  <a:outerShdw blurRad="38100" dist="38100" dir="2700000" algn="tl">
                    <a:srgbClr val="000000">
                      <a:alpha val="43137"/>
                    </a:srgbClr>
                  </a:outerShdw>
                </a:effectLst>
              </a:rPr>
              <a:t>8</a:t>
            </a:r>
            <a:r>
              <a:rPr lang="ru-RU" altLang="ru-RU" b="1" i="1" dirty="0" smtClean="0">
                <a:effectLst>
                  <a:outerShdw blurRad="38100" dist="38100" dir="2700000" algn="tl">
                    <a:srgbClr val="000000">
                      <a:alpha val="43137"/>
                    </a:srgbClr>
                  </a:outerShdw>
                </a:effectLst>
              </a:rPr>
              <a:t>Be</a:t>
            </a:r>
            <a:r>
              <a:rPr lang="en-US" altLang="ru-RU" b="1" i="1" baseline="-25000" dirty="0" err="1" smtClean="0">
                <a:effectLst>
                  <a:outerShdw blurRad="38100" dist="38100" dir="2700000" algn="tl">
                    <a:srgbClr val="000000">
                      <a:alpha val="43137"/>
                    </a:srgbClr>
                  </a:outerShdw>
                </a:effectLst>
              </a:rPr>
              <a:t>gs</a:t>
            </a:r>
            <a:r>
              <a:rPr lang="ru-RU" altLang="ru-RU" b="1" dirty="0" smtClean="0">
                <a:effectLst>
                  <a:outerShdw blurRad="38100" dist="38100" dir="2700000" algn="tl">
                    <a:srgbClr val="000000">
                      <a:alpha val="43137"/>
                    </a:srgbClr>
                  </a:outerShdw>
                </a:effectLst>
              </a:rPr>
              <a:t> </a:t>
            </a:r>
            <a:r>
              <a:rPr lang="en-US" altLang="ru-RU" b="1" dirty="0">
                <a:effectLst>
                  <a:outerShdw blurRad="38100" dist="38100" dir="2700000" algn="tl">
                    <a:srgbClr val="000000">
                      <a:alpha val="43137"/>
                    </a:srgbClr>
                  </a:outerShdw>
                </a:effectLst>
              </a:rPr>
              <a:t>decays arise from</a:t>
            </a:r>
            <a:r>
              <a:rPr lang="ru-RU" altLang="ru-RU" b="1" dirty="0" smtClean="0">
                <a:effectLst>
                  <a:outerShdw blurRad="38100" dist="38100" dir="2700000" algn="tl">
                    <a:srgbClr val="000000">
                      <a:alpha val="43137"/>
                    </a:srgbClr>
                  </a:outerShdw>
                </a:effectLst>
              </a:rPr>
              <a:t> </a:t>
            </a:r>
            <a:r>
              <a:rPr lang="ru-RU" altLang="ru-RU" b="1" i="1" baseline="30000" dirty="0" smtClean="0">
                <a:effectLst>
                  <a:outerShdw blurRad="38100" dist="38100" dir="2700000" algn="tl">
                    <a:srgbClr val="000000">
                      <a:alpha val="43137"/>
                    </a:srgbClr>
                  </a:outerShdw>
                </a:effectLst>
              </a:rPr>
              <a:t>9</a:t>
            </a:r>
            <a:r>
              <a:rPr lang="ru-RU" altLang="ru-RU" b="1" i="1" dirty="0" smtClean="0">
                <a:effectLst>
                  <a:outerShdw blurRad="38100" dist="38100" dir="2700000" algn="tl">
                    <a:srgbClr val="000000">
                      <a:alpha val="43137"/>
                    </a:srgbClr>
                  </a:outerShdw>
                </a:effectLst>
              </a:rPr>
              <a:t>B</a:t>
            </a:r>
            <a:r>
              <a:rPr lang="en-US" altLang="ru-RU" b="1" i="1" dirty="0" smtClean="0">
                <a:effectLst>
                  <a:outerShdw blurRad="38100" dist="38100" dir="2700000" algn="tl">
                    <a:srgbClr val="000000">
                      <a:alpha val="43137"/>
                    </a:srgbClr>
                  </a:outerShdw>
                </a:effectLst>
              </a:rPr>
              <a:t> </a:t>
            </a:r>
            <a:r>
              <a:rPr lang="en-US" altLang="ru-RU" b="1" dirty="0" smtClean="0">
                <a:effectLst>
                  <a:outerShdw blurRad="38100" dist="38100" dir="2700000" algn="tl">
                    <a:srgbClr val="000000">
                      <a:alpha val="43137"/>
                    </a:srgbClr>
                  </a:outerShdw>
                </a:effectLst>
              </a:rPr>
              <a:t>decays</a:t>
            </a:r>
            <a:r>
              <a:rPr lang="ru-RU" altLang="ru-RU" b="1" dirty="0" smtClean="0">
                <a:effectLst>
                  <a:outerShdw blurRad="38100" dist="38100" dir="2700000" algn="tl">
                    <a:srgbClr val="000000">
                      <a:alpha val="43137"/>
                    </a:srgbClr>
                  </a:outerShdw>
                </a:effectLst>
              </a:rPr>
              <a:t>, </a:t>
            </a:r>
            <a:r>
              <a:rPr lang="en-US" altLang="ru-RU" b="1" dirty="0">
                <a:effectLst>
                  <a:outerShdw blurRad="38100" dist="38100" dir="2700000" algn="tl">
                    <a:srgbClr val="000000">
                      <a:alpha val="43137"/>
                    </a:srgbClr>
                  </a:outerShdw>
                </a:effectLst>
              </a:rPr>
              <a:t>and </a:t>
            </a:r>
            <a:r>
              <a:rPr lang="en-US" altLang="ru-RU" b="1" dirty="0" smtClean="0">
                <a:effectLst>
                  <a:outerShdw blurRad="38100" dist="38100" dir="2700000" algn="tl">
                    <a:srgbClr val="000000">
                      <a:alpha val="43137"/>
                    </a:srgbClr>
                  </a:outerShdw>
                </a:effectLst>
              </a:rPr>
              <a:t>for </a:t>
            </a:r>
            <a:r>
              <a:rPr lang="ru-RU" altLang="ru-RU" b="1" i="1" baseline="30000" dirty="0" smtClean="0">
                <a:effectLst>
                  <a:outerShdw blurRad="38100" dist="38100" dir="2700000" algn="tl">
                    <a:srgbClr val="000000">
                      <a:alpha val="43137"/>
                    </a:srgbClr>
                  </a:outerShdw>
                </a:effectLst>
              </a:rPr>
              <a:t>11</a:t>
            </a:r>
            <a:r>
              <a:rPr lang="ru-RU" altLang="ru-RU" b="1" i="1" dirty="0" smtClean="0">
                <a:effectLst>
                  <a:outerShdw blurRad="38100" dist="38100" dir="2700000" algn="tl">
                    <a:srgbClr val="000000">
                      <a:alpha val="43137"/>
                    </a:srgbClr>
                  </a:outerShdw>
                </a:effectLst>
              </a:rPr>
              <a:t>С</a:t>
            </a:r>
            <a:r>
              <a:rPr lang="ru-RU" altLang="ru-RU" b="1" dirty="0" smtClean="0">
                <a:effectLst>
                  <a:outerShdw blurRad="38100" dist="38100" dir="2700000" algn="tl">
                    <a:srgbClr val="000000">
                      <a:alpha val="43137"/>
                    </a:srgbClr>
                  </a:outerShdw>
                </a:effectLst>
              </a:rPr>
              <a:t> </a:t>
            </a:r>
            <a:r>
              <a:rPr lang="ru-RU" altLang="ru-RU" b="1" dirty="0">
                <a:effectLst>
                  <a:outerShdw blurRad="38100" dist="38100" dir="2700000" algn="tl">
                    <a:srgbClr val="000000">
                      <a:alpha val="43137"/>
                    </a:srgbClr>
                  </a:outerShdw>
                </a:effectLst>
              </a:rPr>
              <a:t>– 66</a:t>
            </a:r>
            <a:r>
              <a:rPr lang="ru-RU" altLang="ru-RU" b="1" dirty="0" smtClean="0">
                <a:effectLst>
                  <a:outerShdw blurRad="38100" dist="38100" dir="2700000" algn="tl">
                    <a:srgbClr val="000000">
                      <a:alpha val="43137"/>
                    </a:srgbClr>
                  </a:outerShdw>
                </a:effectLst>
              </a:rPr>
              <a:t>%.</a:t>
            </a:r>
            <a:r>
              <a:rPr lang="en-US" altLang="ru-RU" b="1" dirty="0" smtClean="0">
                <a:effectLst>
                  <a:outerShdw blurRad="38100" dist="38100" dir="2700000" algn="tl">
                    <a:srgbClr val="000000">
                      <a:alpha val="43137"/>
                    </a:srgbClr>
                  </a:outerShdw>
                </a:effectLst>
              </a:rPr>
              <a:t> </a:t>
            </a:r>
            <a:r>
              <a:rPr lang="en-US" altLang="ru-RU" b="1" dirty="0">
                <a:effectLst>
                  <a:outerShdw blurRad="38100" dist="38100" dir="2700000" algn="tl">
                    <a:srgbClr val="000000">
                      <a:alpha val="43137"/>
                    </a:srgbClr>
                  </a:outerShdw>
                </a:effectLst>
              </a:rPr>
              <a:t>In the case of </a:t>
            </a:r>
            <a:r>
              <a:rPr lang="en-US" altLang="ru-RU" b="1" dirty="0" smtClean="0">
                <a:effectLst>
                  <a:outerShdw blurRad="38100" dist="38100" dir="2700000" algn="tl">
                    <a:srgbClr val="000000">
                      <a:alpha val="43137"/>
                    </a:srgbClr>
                  </a:outerShdw>
                </a:effectLst>
              </a:rPr>
              <a:t>the </a:t>
            </a:r>
            <a:r>
              <a:rPr lang="en-US" altLang="ru-RU" b="1" i="1" baseline="30000" dirty="0" smtClean="0">
                <a:effectLst>
                  <a:outerShdw blurRad="38100" dist="38100" dir="2700000" algn="tl">
                    <a:srgbClr val="000000">
                      <a:alpha val="43137"/>
                    </a:srgbClr>
                  </a:outerShdw>
                </a:effectLst>
              </a:rPr>
              <a:t>10</a:t>
            </a:r>
            <a:r>
              <a:rPr lang="en-US" altLang="ru-RU" b="1" i="1" dirty="0" smtClean="0">
                <a:effectLst>
                  <a:outerShdw blurRad="38100" dist="38100" dir="2700000" algn="tl">
                    <a:srgbClr val="000000">
                      <a:alpha val="43137"/>
                    </a:srgbClr>
                  </a:outerShdw>
                </a:effectLst>
              </a:rPr>
              <a:t>C </a:t>
            </a:r>
            <a:r>
              <a:rPr lang="en-US" altLang="ru-RU" b="1" dirty="0" smtClean="0">
                <a:effectLst>
                  <a:outerShdw blurRad="38100" dist="38100" dir="2700000" algn="tl">
                    <a:srgbClr val="000000">
                      <a:alpha val="43137"/>
                    </a:srgbClr>
                  </a:outerShdw>
                </a:effectLst>
              </a:rPr>
              <a:t>nucleus </a:t>
            </a:r>
            <a:r>
              <a:rPr lang="ru-RU" altLang="ru-RU" b="1" dirty="0" smtClean="0">
                <a:effectLst>
                  <a:outerShdw blurRad="38100" dist="38100" dir="2700000" algn="tl">
                    <a:srgbClr val="000000">
                      <a:alpha val="43137"/>
                    </a:srgbClr>
                  </a:outerShdw>
                </a:effectLst>
              </a:rPr>
              <a:t>– 100%.</a:t>
            </a:r>
            <a:endParaRPr lang="ru-RU" altLang="ru-RU"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7325330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Таблица 3"/>
          <p:cNvGraphicFramePr>
            <a:graphicFrameLocks noGrp="1"/>
          </p:cNvGraphicFramePr>
          <p:nvPr>
            <p:extLst>
              <p:ext uri="{D42A27DB-BD31-4B8C-83A1-F6EECF244321}">
                <p14:modId xmlns:p14="http://schemas.microsoft.com/office/powerpoint/2010/main" val="4113727916"/>
              </p:ext>
            </p:extLst>
          </p:nvPr>
        </p:nvGraphicFramePr>
        <p:xfrm>
          <a:off x="180790" y="853200"/>
          <a:ext cx="3797643" cy="5483096"/>
        </p:xfrm>
        <a:graphic>
          <a:graphicData uri="http://schemas.openxmlformats.org/drawingml/2006/table">
            <a:tbl>
              <a:tblPr firstRow="1" firstCol="1" bandRow="1">
                <a:tableStyleId>{5940675A-B579-460E-94D1-54222C63F5DA}</a:tableStyleId>
              </a:tblPr>
              <a:tblGrid>
                <a:gridCol w="1139112"/>
                <a:gridCol w="1397000"/>
                <a:gridCol w="1261531"/>
              </a:tblGrid>
              <a:tr h="1002536">
                <a:tc>
                  <a:txBody>
                    <a:bodyPr/>
                    <a:lstStyle/>
                    <a:p>
                      <a:pPr algn="ctr">
                        <a:lnSpc>
                          <a:spcPct val="150000"/>
                        </a:lnSpc>
                        <a:spcAft>
                          <a:spcPts val="0"/>
                        </a:spcAft>
                      </a:pPr>
                      <a:r>
                        <a:rPr lang="en-US" sz="1400" dirty="0" smtClean="0">
                          <a:effectLst/>
                          <a:latin typeface="Times New Roman" panose="02020603050405020304" pitchFamily="18" charset="0"/>
                          <a:cs typeface="Times New Roman" panose="02020603050405020304" pitchFamily="18" charset="0"/>
                        </a:rPr>
                        <a:t>Nucleus</a:t>
                      </a:r>
                      <a:r>
                        <a:rPr lang="ru-RU" sz="1400" dirty="0" smtClean="0">
                          <a:effectLst/>
                          <a:latin typeface="Times New Roman" panose="02020603050405020304" pitchFamily="18" charset="0"/>
                          <a:cs typeface="Times New Roman" panose="02020603050405020304" pitchFamily="18" charset="0"/>
                        </a:rPr>
                        <a:t> </a:t>
                      </a:r>
                    </a:p>
                    <a:p>
                      <a:pPr algn="ctr">
                        <a:lnSpc>
                          <a:spcPct val="150000"/>
                        </a:lnSpc>
                        <a:spcAft>
                          <a:spcPts val="0"/>
                        </a:spcAft>
                      </a:pPr>
                      <a:r>
                        <a:rPr lang="ru-RU" sz="1400" dirty="0" smtClean="0">
                          <a:effectLst/>
                          <a:latin typeface="Times New Roman" panose="02020603050405020304" pitchFamily="18" charset="0"/>
                          <a:cs typeface="Times New Roman" panose="02020603050405020304" pitchFamily="18" charset="0"/>
                        </a:rPr>
                        <a:t>(</a:t>
                      </a:r>
                      <a:r>
                        <a:rPr lang="en-US" sz="1400" i="1" dirty="0">
                          <a:effectLst/>
                          <a:latin typeface="Times New Roman" panose="02020603050405020304" pitchFamily="18" charset="0"/>
                          <a:cs typeface="Times New Roman" panose="02020603050405020304" pitchFamily="18" charset="0"/>
                        </a:rPr>
                        <a:t>P</a:t>
                      </a:r>
                      <a:r>
                        <a:rPr lang="ru-RU" sz="1400" i="1" baseline="-25000" dirty="0">
                          <a:effectLst/>
                          <a:latin typeface="Times New Roman" panose="02020603050405020304" pitchFamily="18" charset="0"/>
                          <a:cs typeface="Times New Roman" panose="02020603050405020304" pitchFamily="18" charset="0"/>
                        </a:rPr>
                        <a:t>0</a:t>
                      </a:r>
                      <a:r>
                        <a:rPr lang="ru-RU" sz="1400" dirty="0">
                          <a:effectLst/>
                          <a:latin typeface="Times New Roman" panose="02020603050405020304" pitchFamily="18" charset="0"/>
                          <a:cs typeface="Times New Roman" panose="02020603050405020304" pitchFamily="18" charset="0"/>
                        </a:rPr>
                        <a:t>, </a:t>
                      </a:r>
                      <a:r>
                        <a:rPr lang="en-US" sz="1400" i="1" dirty="0">
                          <a:effectLst/>
                          <a:latin typeface="Times New Roman" panose="02020603050405020304" pitchFamily="18" charset="0"/>
                          <a:cs typeface="Times New Roman" panose="02020603050405020304" pitchFamily="18" charset="0"/>
                        </a:rPr>
                        <a:t>A</a:t>
                      </a:r>
                      <a:r>
                        <a:rPr lang="ru-RU" sz="1400" dirty="0">
                          <a:effectLst/>
                          <a:latin typeface="Times New Roman" panose="02020603050405020304" pitchFamily="18" charset="0"/>
                          <a:cs typeface="Times New Roman" panose="02020603050405020304" pitchFamily="18" charset="0"/>
                        </a:rPr>
                        <a:t> </a:t>
                      </a:r>
                      <a:r>
                        <a:rPr lang="en-US" sz="1400" dirty="0" smtClean="0">
                          <a:effectLst/>
                          <a:latin typeface="Times New Roman" panose="02020603050405020304" pitchFamily="18" charset="0"/>
                          <a:cs typeface="Times New Roman" panose="02020603050405020304" pitchFamily="18" charset="0"/>
                        </a:rPr>
                        <a:t>GeV</a:t>
                      </a:r>
                      <a:r>
                        <a:rPr lang="ru-RU" sz="1400" dirty="0" smtClean="0">
                          <a:effectLst/>
                          <a:latin typeface="Times New Roman" panose="02020603050405020304" pitchFamily="18" charset="0"/>
                          <a:cs typeface="Times New Roman" panose="02020603050405020304" pitchFamily="18" charset="0"/>
                        </a:rPr>
                        <a:t>/</a:t>
                      </a:r>
                      <a:r>
                        <a:rPr lang="ru-RU" sz="1400" i="1" dirty="0" smtClean="0">
                          <a:effectLst/>
                          <a:latin typeface="Times New Roman" panose="02020603050405020304" pitchFamily="18" charset="0"/>
                          <a:cs typeface="Times New Roman" panose="02020603050405020304" pitchFamily="18" charset="0"/>
                        </a:rPr>
                        <a:t>с</a:t>
                      </a:r>
                      <a:r>
                        <a:rPr lang="ru-RU" sz="1400" dirty="0">
                          <a:effectLst/>
                          <a:latin typeface="Times New Roman" panose="02020603050405020304" pitchFamily="18" charset="0"/>
                          <a:cs typeface="Times New Roman" panose="02020603050405020304" pitchFamily="18" charset="0"/>
                        </a:rPr>
                        <a:t>)</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ru-RU" sz="1400" dirty="0">
                          <a:effectLst/>
                          <a:latin typeface="Times New Roman" panose="02020603050405020304" pitchFamily="18" charset="0"/>
                          <a:cs typeface="Times New Roman" panose="02020603050405020304" pitchFamily="18" charset="0"/>
                        </a:rPr>
                        <a:t>〈Θ</a:t>
                      </a:r>
                      <a:r>
                        <a:rPr lang="ru-RU" sz="1400" baseline="-25000" dirty="0">
                          <a:effectLst/>
                          <a:latin typeface="Times New Roman" panose="02020603050405020304" pitchFamily="18" charset="0"/>
                          <a:cs typeface="Times New Roman" panose="02020603050405020304" pitchFamily="18" charset="0"/>
                        </a:rPr>
                        <a:t>2α</a:t>
                      </a:r>
                      <a:r>
                        <a:rPr lang="ru-RU" sz="1400" dirty="0">
                          <a:effectLst/>
                          <a:latin typeface="Times New Roman" panose="02020603050405020304" pitchFamily="18" charset="0"/>
                          <a:cs typeface="Times New Roman" panose="02020603050405020304" pitchFamily="18" charset="0"/>
                        </a:rPr>
                        <a:t>〉 (</a:t>
                      </a:r>
                      <a:r>
                        <a:rPr lang="en-US" sz="1400" dirty="0">
                          <a:effectLst/>
                          <a:latin typeface="Times New Roman" panose="02020603050405020304" pitchFamily="18" charset="0"/>
                          <a:cs typeface="Times New Roman" panose="02020603050405020304" pitchFamily="18" charset="0"/>
                        </a:rPr>
                        <a:t>RMS</a:t>
                      </a:r>
                      <a:r>
                        <a:rPr lang="ru-RU" sz="1400" dirty="0">
                          <a:effectLst/>
                          <a:latin typeface="Times New Roman" panose="02020603050405020304" pitchFamily="18" charset="0"/>
                          <a:cs typeface="Times New Roman" panose="02020603050405020304" pitchFamily="18" charset="0"/>
                        </a:rPr>
                        <a:t>), </a:t>
                      </a:r>
                      <a:r>
                        <a:rPr lang="en-US" sz="1400" dirty="0" smtClean="0">
                          <a:effectLst/>
                          <a:latin typeface="Times New Roman" panose="02020603050405020304" pitchFamily="18" charset="0"/>
                          <a:cs typeface="Times New Roman" panose="02020603050405020304" pitchFamily="18" charset="0"/>
                        </a:rPr>
                        <a:t>mrad</a:t>
                      </a:r>
                      <a:endParaRPr lang="ru-RU" sz="1400" dirty="0">
                        <a:effectLst/>
                        <a:latin typeface="Times New Roman" panose="02020603050405020304" pitchFamily="18" charset="0"/>
                        <a:cs typeface="Times New Roman" panose="02020603050405020304" pitchFamily="18" charset="0"/>
                      </a:endParaRPr>
                    </a:p>
                    <a:p>
                      <a:pPr algn="ctr">
                        <a:lnSpc>
                          <a:spcPct val="150000"/>
                        </a:lnSpc>
                        <a:spcAft>
                          <a:spcPts val="0"/>
                        </a:spcAft>
                      </a:pPr>
                      <a:r>
                        <a:rPr lang="ru-RU" sz="1400" dirty="0">
                          <a:effectLst/>
                          <a:latin typeface="Times New Roman" panose="02020603050405020304" pitchFamily="18" charset="0"/>
                          <a:cs typeface="Times New Roman" panose="02020603050405020304" pitchFamily="18" charset="0"/>
                        </a:rPr>
                        <a:t>(</a:t>
                      </a:r>
                      <a:r>
                        <a:rPr lang="en-US" sz="1400" i="1" dirty="0">
                          <a:effectLst/>
                          <a:latin typeface="Times New Roman" panose="02020603050405020304" pitchFamily="18" charset="0"/>
                          <a:cs typeface="Times New Roman" panose="02020603050405020304" pitchFamily="18" charset="0"/>
                        </a:rPr>
                        <a:t>Q</a:t>
                      </a:r>
                      <a:r>
                        <a:rPr lang="ru-RU" sz="1400" baseline="-25000" dirty="0">
                          <a:effectLst/>
                          <a:latin typeface="Times New Roman" panose="02020603050405020304" pitchFamily="18" charset="0"/>
                          <a:cs typeface="Times New Roman" panose="02020603050405020304" pitchFamily="18" charset="0"/>
                        </a:rPr>
                        <a:t>2α </a:t>
                      </a:r>
                      <a:r>
                        <a:rPr lang="ru-RU" sz="1400" dirty="0">
                          <a:effectLst/>
                          <a:latin typeface="Times New Roman" panose="02020603050405020304" pitchFamily="18" charset="0"/>
                          <a:cs typeface="Times New Roman" panose="02020603050405020304" pitchFamily="18" charset="0"/>
                        </a:rPr>
                        <a:t>&lt; </a:t>
                      </a:r>
                      <a:r>
                        <a:rPr lang="ru-RU" sz="1400" dirty="0" smtClean="0">
                          <a:effectLst/>
                          <a:latin typeface="Times New Roman" panose="02020603050405020304" pitchFamily="18" charset="0"/>
                          <a:cs typeface="Times New Roman" panose="02020603050405020304" pitchFamily="18" charset="0"/>
                        </a:rPr>
                        <a:t>300 </a:t>
                      </a:r>
                      <a:r>
                        <a:rPr lang="en-US" sz="1400" dirty="0" smtClean="0">
                          <a:effectLst/>
                          <a:latin typeface="Times New Roman" panose="02020603050405020304" pitchFamily="18" charset="0"/>
                          <a:cs typeface="Times New Roman" panose="02020603050405020304" pitchFamily="18" charset="0"/>
                        </a:rPr>
                        <a:t>keV</a:t>
                      </a:r>
                      <a:r>
                        <a:rPr lang="ru-RU" sz="1400" dirty="0" smtClean="0">
                          <a:effectLst/>
                          <a:latin typeface="Times New Roman" panose="02020603050405020304" pitchFamily="18" charset="0"/>
                          <a:cs typeface="Times New Roman" panose="02020603050405020304" pitchFamily="18" charset="0"/>
                        </a:rPr>
                        <a:t>)</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ru-RU" sz="1400" dirty="0">
                          <a:effectLst/>
                          <a:latin typeface="Times New Roman" panose="02020603050405020304" pitchFamily="18" charset="0"/>
                          <a:cs typeface="Times New Roman" panose="02020603050405020304" pitchFamily="18" charset="0"/>
                        </a:rPr>
                        <a:t>〈</a:t>
                      </a:r>
                      <a:r>
                        <a:rPr lang="en-US" sz="1400" i="1" dirty="0">
                          <a:effectLst/>
                          <a:latin typeface="Times New Roman" panose="02020603050405020304" pitchFamily="18" charset="0"/>
                          <a:cs typeface="Times New Roman" panose="02020603050405020304" pitchFamily="18" charset="0"/>
                        </a:rPr>
                        <a:t>Q</a:t>
                      </a:r>
                      <a:r>
                        <a:rPr lang="ru-RU" sz="1400" baseline="-25000" dirty="0">
                          <a:effectLst/>
                          <a:latin typeface="Times New Roman" panose="02020603050405020304" pitchFamily="18" charset="0"/>
                          <a:cs typeface="Times New Roman" panose="02020603050405020304" pitchFamily="18" charset="0"/>
                        </a:rPr>
                        <a:t>2α</a:t>
                      </a:r>
                      <a:r>
                        <a:rPr lang="ru-RU" sz="1400" dirty="0">
                          <a:effectLst/>
                          <a:latin typeface="Times New Roman" panose="02020603050405020304" pitchFamily="18" charset="0"/>
                          <a:cs typeface="Times New Roman" panose="02020603050405020304" pitchFamily="18" charset="0"/>
                        </a:rPr>
                        <a:t>〉</a:t>
                      </a:r>
                      <a:r>
                        <a:rPr lang="en-US" sz="1400" dirty="0">
                          <a:effectLst/>
                          <a:latin typeface="Times New Roman" panose="02020603050405020304" pitchFamily="18" charset="0"/>
                          <a:cs typeface="Times New Roman" panose="02020603050405020304" pitchFamily="18" charset="0"/>
                        </a:rPr>
                        <a:t> (RMS), </a:t>
                      </a:r>
                      <a:r>
                        <a:rPr lang="en-US" sz="1400" dirty="0" smtClean="0">
                          <a:effectLst/>
                          <a:latin typeface="Times New Roman" panose="02020603050405020304" pitchFamily="18" charset="0"/>
                          <a:cs typeface="Times New Roman" panose="02020603050405020304" pitchFamily="18" charset="0"/>
                        </a:rPr>
                        <a:t>keV</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0">
                <a:tc>
                  <a:txBody>
                    <a:bodyPr/>
                    <a:lstStyle/>
                    <a:p>
                      <a:pPr algn="ctr">
                        <a:lnSpc>
                          <a:spcPct val="150000"/>
                        </a:lnSpc>
                        <a:spcAft>
                          <a:spcPts val="0"/>
                        </a:spcAft>
                      </a:pPr>
                      <a:r>
                        <a:rPr lang="ru-RU" sz="1400" baseline="30000" dirty="0">
                          <a:effectLst/>
                          <a:latin typeface="Times New Roman" panose="02020603050405020304" pitchFamily="18" charset="0"/>
                          <a:cs typeface="Times New Roman" panose="02020603050405020304" pitchFamily="18" charset="0"/>
                        </a:rPr>
                        <a:t>12</a:t>
                      </a:r>
                      <a:r>
                        <a:rPr lang="ru-RU" sz="1400" dirty="0">
                          <a:effectLst/>
                          <a:latin typeface="Times New Roman" panose="02020603050405020304" pitchFamily="18" charset="0"/>
                          <a:cs typeface="Times New Roman" panose="02020603050405020304" pitchFamily="18" charset="0"/>
                        </a:rPr>
                        <a:t>С</a:t>
                      </a:r>
                      <a:r>
                        <a:rPr lang="en-US" sz="1400" dirty="0">
                          <a:effectLst/>
                          <a:latin typeface="Times New Roman" panose="02020603050405020304" pitchFamily="18" charset="0"/>
                          <a:cs typeface="Times New Roman" panose="02020603050405020304" pitchFamily="18" charset="0"/>
                        </a:rPr>
                        <a:t> (4.5)</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en-US" sz="1400" dirty="0">
                          <a:effectLst/>
                          <a:latin typeface="Times New Roman" panose="02020603050405020304" pitchFamily="18" charset="0"/>
                          <a:cs typeface="Times New Roman" panose="02020603050405020304" pitchFamily="18" charset="0"/>
                        </a:rPr>
                        <a:t>2.1 ± 0.1 (0.8)</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en-US" sz="1400" dirty="0">
                          <a:effectLst/>
                          <a:latin typeface="Times New Roman" panose="02020603050405020304" pitchFamily="18" charset="0"/>
                          <a:cs typeface="Times New Roman" panose="02020603050405020304" pitchFamily="18" charset="0"/>
                        </a:rPr>
                        <a:t>109 ± 11 (83)</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0">
                <a:tc>
                  <a:txBody>
                    <a:bodyPr/>
                    <a:lstStyle/>
                    <a:p>
                      <a:pPr algn="ctr">
                        <a:lnSpc>
                          <a:spcPct val="150000"/>
                        </a:lnSpc>
                        <a:spcAft>
                          <a:spcPts val="0"/>
                        </a:spcAft>
                      </a:pPr>
                      <a:r>
                        <a:rPr lang="en-US" sz="1400" baseline="30000" dirty="0" smtClean="0">
                          <a:effectLst/>
                          <a:latin typeface="Times New Roman" panose="02020603050405020304" pitchFamily="18" charset="0"/>
                          <a:ea typeface="Calibri" panose="020F0502020204030204" pitchFamily="34" charset="0"/>
                          <a:cs typeface="Times New Roman" panose="02020603050405020304" pitchFamily="18" charset="0"/>
                        </a:rPr>
                        <a:t>16</a:t>
                      </a: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O (4.5)</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1.8 </a:t>
                      </a:r>
                      <a:r>
                        <a:rPr lang="en-US" sz="1400" dirty="0" smtClean="0">
                          <a:effectLst/>
                          <a:latin typeface="Times New Roman" panose="02020603050405020304" pitchFamily="18" charset="0"/>
                          <a:cs typeface="Times New Roman" panose="02020603050405020304" pitchFamily="18" charset="0"/>
                        </a:rPr>
                        <a:t>± 0.3 (0.6)</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81 </a:t>
                      </a:r>
                      <a:r>
                        <a:rPr lang="en-US" sz="1400" dirty="0" smtClean="0">
                          <a:effectLst/>
                          <a:latin typeface="Times New Roman" panose="02020603050405020304" pitchFamily="18" charset="0"/>
                          <a:cs typeface="Times New Roman" panose="02020603050405020304" pitchFamily="18" charset="0"/>
                        </a:rPr>
                        <a:t>± 2 (50)</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0">
                <a:tc>
                  <a:txBody>
                    <a:bodyPr/>
                    <a:lstStyle/>
                    <a:p>
                      <a:pPr algn="ctr">
                        <a:lnSpc>
                          <a:spcPct val="150000"/>
                        </a:lnSpc>
                        <a:spcAft>
                          <a:spcPts val="0"/>
                        </a:spcAft>
                      </a:pPr>
                      <a:r>
                        <a:rPr lang="en-US" sz="1400" baseline="30000" dirty="0" smtClean="0">
                          <a:effectLst/>
                          <a:latin typeface="Times New Roman" panose="02020603050405020304" pitchFamily="18" charset="0"/>
                          <a:ea typeface="Calibri" panose="020F0502020204030204" pitchFamily="34" charset="0"/>
                          <a:cs typeface="Times New Roman" panose="02020603050405020304" pitchFamily="18" charset="0"/>
                        </a:rPr>
                        <a:t>22</a:t>
                      </a: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Ne (4.1)</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ru-RU" sz="1400" dirty="0" smtClean="0">
                          <a:effectLst/>
                          <a:latin typeface="Times New Roman" panose="02020603050405020304" pitchFamily="18" charset="0"/>
                          <a:ea typeface="Calibri" panose="020F0502020204030204" pitchFamily="34" charset="0"/>
                          <a:cs typeface="Times New Roman" panose="02020603050405020304" pitchFamily="18" charset="0"/>
                        </a:rPr>
                        <a:t>1.9</a:t>
                      </a:r>
                      <a:r>
                        <a:rPr lang="ru-RU" sz="1400" baseline="0" dirty="0" smtClean="0">
                          <a:effectLst/>
                          <a:latin typeface="Times New Roman" panose="02020603050405020304" pitchFamily="18" charset="0"/>
                          <a:ea typeface="Calibri" panose="020F0502020204030204" pitchFamily="34" charset="0"/>
                          <a:cs typeface="Times New Roman" panose="02020603050405020304" pitchFamily="18" charset="0"/>
                        </a:rPr>
                        <a:t> </a:t>
                      </a:r>
                      <a:r>
                        <a:rPr lang="en-US" sz="1400" dirty="0" smtClean="0">
                          <a:effectLst/>
                          <a:latin typeface="Times New Roman" panose="02020603050405020304" pitchFamily="18" charset="0"/>
                          <a:cs typeface="Times New Roman" panose="02020603050405020304" pitchFamily="18" charset="0"/>
                        </a:rPr>
                        <a:t>±</a:t>
                      </a:r>
                      <a:r>
                        <a:rPr lang="ru-RU" sz="1400" dirty="0" smtClean="0">
                          <a:effectLst/>
                          <a:latin typeface="Times New Roman" panose="02020603050405020304" pitchFamily="18" charset="0"/>
                          <a:cs typeface="Times New Roman" panose="02020603050405020304" pitchFamily="18" charset="0"/>
                        </a:rPr>
                        <a:t> 0.1</a:t>
                      </a:r>
                      <a:r>
                        <a:rPr lang="ru-RU" sz="1400" baseline="0" dirty="0" smtClean="0">
                          <a:effectLst/>
                          <a:latin typeface="Times New Roman" panose="02020603050405020304" pitchFamily="18" charset="0"/>
                          <a:cs typeface="Times New Roman" panose="02020603050405020304" pitchFamily="18" charset="0"/>
                        </a:rPr>
                        <a:t> (0.8)</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ru-RU" sz="1400" dirty="0" smtClean="0">
                          <a:effectLst/>
                          <a:latin typeface="Times New Roman" panose="02020603050405020304" pitchFamily="18" charset="0"/>
                          <a:ea typeface="Calibri" panose="020F0502020204030204" pitchFamily="34" charset="0"/>
                          <a:cs typeface="Times New Roman" panose="02020603050405020304" pitchFamily="18" charset="0"/>
                        </a:rPr>
                        <a:t>82 </a:t>
                      </a:r>
                      <a:r>
                        <a:rPr lang="en-US" sz="1400" dirty="0" smtClean="0">
                          <a:effectLst/>
                          <a:latin typeface="Times New Roman" panose="02020603050405020304" pitchFamily="18" charset="0"/>
                          <a:cs typeface="Times New Roman" panose="02020603050405020304" pitchFamily="18" charset="0"/>
                        </a:rPr>
                        <a:t>±</a:t>
                      </a:r>
                      <a:r>
                        <a:rPr lang="ru-RU" sz="1400" dirty="0" smtClean="0">
                          <a:effectLst/>
                          <a:latin typeface="Times New Roman" panose="02020603050405020304" pitchFamily="18" charset="0"/>
                          <a:cs typeface="Times New Roman" panose="02020603050405020304" pitchFamily="18" charset="0"/>
                        </a:rPr>
                        <a:t> 5 (52)</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0">
                <a:tc>
                  <a:txBody>
                    <a:bodyPr/>
                    <a:lstStyle/>
                    <a:p>
                      <a:pPr algn="ctr">
                        <a:lnSpc>
                          <a:spcPct val="150000"/>
                        </a:lnSpc>
                        <a:spcAft>
                          <a:spcPts val="0"/>
                        </a:spcAft>
                      </a:pPr>
                      <a:r>
                        <a:rPr lang="en-US" sz="1400" baseline="30000">
                          <a:effectLst/>
                          <a:latin typeface="Times New Roman" panose="02020603050405020304" pitchFamily="18" charset="0"/>
                          <a:cs typeface="Times New Roman" panose="02020603050405020304" pitchFamily="18" charset="0"/>
                        </a:rPr>
                        <a:t>14</a:t>
                      </a:r>
                      <a:r>
                        <a:rPr lang="en-US" sz="1400">
                          <a:effectLst/>
                          <a:latin typeface="Times New Roman" panose="02020603050405020304" pitchFamily="18" charset="0"/>
                          <a:cs typeface="Times New Roman" panose="02020603050405020304" pitchFamily="18" charset="0"/>
                        </a:rPr>
                        <a:t>N (2.9)</a:t>
                      </a:r>
                      <a:endParaRPr lang="ru-RU"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en-US" sz="1400" dirty="0">
                          <a:effectLst/>
                          <a:latin typeface="Times New Roman" panose="02020603050405020304" pitchFamily="18" charset="0"/>
                          <a:cs typeface="Times New Roman" panose="02020603050405020304" pitchFamily="18" charset="0"/>
                        </a:rPr>
                        <a:t>2.9 ± 0.2 (1.9)</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en-US" sz="1400" dirty="0">
                          <a:effectLst/>
                          <a:latin typeface="Times New Roman" panose="02020603050405020304" pitchFamily="18" charset="0"/>
                          <a:cs typeface="Times New Roman" panose="02020603050405020304" pitchFamily="18" charset="0"/>
                        </a:rPr>
                        <a:t>120 ± 10 (72)</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0">
                <a:tc>
                  <a:txBody>
                    <a:bodyPr/>
                    <a:lstStyle/>
                    <a:p>
                      <a:pPr algn="ctr">
                        <a:lnSpc>
                          <a:spcPct val="150000"/>
                        </a:lnSpc>
                        <a:spcAft>
                          <a:spcPts val="0"/>
                        </a:spcAft>
                      </a:pPr>
                      <a:r>
                        <a:rPr lang="en-US" sz="1400" baseline="30000" dirty="0">
                          <a:effectLst/>
                          <a:latin typeface="Times New Roman" panose="02020603050405020304" pitchFamily="18" charset="0"/>
                          <a:cs typeface="Times New Roman" panose="02020603050405020304" pitchFamily="18" charset="0"/>
                        </a:rPr>
                        <a:t>9</a:t>
                      </a:r>
                      <a:r>
                        <a:rPr lang="en-US" sz="1400" dirty="0">
                          <a:effectLst/>
                          <a:latin typeface="Times New Roman" panose="02020603050405020304" pitchFamily="18" charset="0"/>
                          <a:cs typeface="Times New Roman" panose="02020603050405020304" pitchFamily="18" charset="0"/>
                        </a:rPr>
                        <a:t>Be (2.0)</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en-US" sz="1400" dirty="0">
                          <a:effectLst/>
                          <a:latin typeface="Times New Roman" panose="02020603050405020304" pitchFamily="18" charset="0"/>
                          <a:cs typeface="Times New Roman" panose="02020603050405020304" pitchFamily="18" charset="0"/>
                        </a:rPr>
                        <a:t>4.4 ± 0.2 (2.1)</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en-US" sz="1400">
                          <a:effectLst/>
                          <a:latin typeface="Times New Roman" panose="02020603050405020304" pitchFamily="18" charset="0"/>
                          <a:cs typeface="Times New Roman" panose="02020603050405020304" pitchFamily="18" charset="0"/>
                        </a:rPr>
                        <a:t>86 ± 4 (48)</a:t>
                      </a:r>
                      <a:endParaRPr lang="ru-RU"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0">
                <a:tc>
                  <a:txBody>
                    <a:bodyPr/>
                    <a:lstStyle/>
                    <a:p>
                      <a:pPr algn="ctr">
                        <a:lnSpc>
                          <a:spcPct val="150000"/>
                        </a:lnSpc>
                        <a:spcAft>
                          <a:spcPts val="0"/>
                        </a:spcAft>
                      </a:pPr>
                      <a:r>
                        <a:rPr lang="en-US" sz="1400" baseline="30000">
                          <a:effectLst/>
                          <a:latin typeface="Times New Roman" panose="02020603050405020304" pitchFamily="18" charset="0"/>
                          <a:cs typeface="Times New Roman" panose="02020603050405020304" pitchFamily="18" charset="0"/>
                        </a:rPr>
                        <a:t>10</a:t>
                      </a:r>
                      <a:r>
                        <a:rPr lang="en-US" sz="1400">
                          <a:effectLst/>
                          <a:latin typeface="Times New Roman" panose="02020603050405020304" pitchFamily="18" charset="0"/>
                          <a:cs typeface="Times New Roman" panose="02020603050405020304" pitchFamily="18" charset="0"/>
                        </a:rPr>
                        <a:t>C (2.0)</a:t>
                      </a:r>
                      <a:endParaRPr lang="ru-RU"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en-US" sz="1400" dirty="0">
                          <a:effectLst/>
                          <a:latin typeface="Times New Roman" panose="02020603050405020304" pitchFamily="18" charset="0"/>
                          <a:cs typeface="Times New Roman" panose="02020603050405020304" pitchFamily="18" charset="0"/>
                        </a:rPr>
                        <a:t>4.6 ± 0.2 (1.9)</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en-US" sz="1400" dirty="0">
                          <a:effectLst/>
                          <a:latin typeface="Times New Roman" panose="02020603050405020304" pitchFamily="18" charset="0"/>
                          <a:cs typeface="Times New Roman" panose="02020603050405020304" pitchFamily="18" charset="0"/>
                        </a:rPr>
                        <a:t>63 ± 7 (83)</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0">
                <a:tc>
                  <a:txBody>
                    <a:bodyPr/>
                    <a:lstStyle/>
                    <a:p>
                      <a:pPr algn="ctr">
                        <a:lnSpc>
                          <a:spcPct val="150000"/>
                        </a:lnSpc>
                        <a:spcAft>
                          <a:spcPts val="0"/>
                        </a:spcAft>
                      </a:pPr>
                      <a:r>
                        <a:rPr lang="en-US" sz="1400" baseline="30000" dirty="0">
                          <a:effectLst/>
                          <a:latin typeface="Times New Roman" panose="02020603050405020304" pitchFamily="18" charset="0"/>
                          <a:cs typeface="Times New Roman" panose="02020603050405020304" pitchFamily="18" charset="0"/>
                        </a:rPr>
                        <a:t>11</a:t>
                      </a:r>
                      <a:r>
                        <a:rPr lang="en-US" sz="1400" dirty="0">
                          <a:effectLst/>
                          <a:latin typeface="Times New Roman" panose="02020603050405020304" pitchFamily="18" charset="0"/>
                          <a:cs typeface="Times New Roman" panose="02020603050405020304" pitchFamily="18" charset="0"/>
                        </a:rPr>
                        <a:t>C (2.0)</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en-US" sz="1400" dirty="0">
                          <a:effectLst/>
                          <a:latin typeface="Times New Roman" panose="02020603050405020304" pitchFamily="18" charset="0"/>
                          <a:cs typeface="Times New Roman" panose="02020603050405020304" pitchFamily="18" charset="0"/>
                        </a:rPr>
                        <a:t>4.8 ± 0.3 (1.9)</a:t>
                      </a:r>
                      <a:endParaRPr lang="ru-RU" sz="1400" dirty="0">
                        <a:effectLst/>
                        <a:latin typeface="Times New Roman" panose="02020603050405020304" pitchFamily="18" charset="0"/>
                        <a:cs typeface="Times New Roman" panose="02020603050405020304" pitchFamily="18" charset="0"/>
                      </a:endParaRPr>
                    </a:p>
                    <a:p>
                      <a:pPr algn="ctr">
                        <a:lnSpc>
                          <a:spcPct val="150000"/>
                        </a:lnSpc>
                        <a:spcAft>
                          <a:spcPts val="0"/>
                        </a:spcAft>
                      </a:pPr>
                      <a:r>
                        <a:rPr lang="ru-RU" sz="1400" dirty="0">
                          <a:effectLst/>
                          <a:latin typeface="Times New Roman" panose="02020603050405020304" pitchFamily="18" charset="0"/>
                          <a:cs typeface="Times New Roman" panose="02020603050405020304" pitchFamily="18" charset="0"/>
                        </a:rPr>
                        <a:t>5.3 ± 0.5</a:t>
                      </a:r>
                      <a:r>
                        <a:rPr lang="en-US" sz="1400" dirty="0">
                          <a:effectLst/>
                          <a:latin typeface="Times New Roman" panose="02020603050405020304" pitchFamily="18" charset="0"/>
                          <a:cs typeface="Times New Roman" panose="02020603050405020304" pitchFamily="18" charset="0"/>
                        </a:rPr>
                        <a:t> (1.5)</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en-US" sz="1400" dirty="0">
                          <a:effectLst/>
                          <a:latin typeface="Times New Roman" panose="02020603050405020304" pitchFamily="18" charset="0"/>
                          <a:cs typeface="Times New Roman" panose="02020603050405020304" pitchFamily="18" charset="0"/>
                        </a:rPr>
                        <a:t>77 ± 7 (40)</a:t>
                      </a:r>
                      <a:endParaRPr lang="ru-RU" sz="1400" dirty="0">
                        <a:effectLst/>
                        <a:latin typeface="Times New Roman" panose="02020603050405020304" pitchFamily="18" charset="0"/>
                        <a:cs typeface="Times New Roman" panose="02020603050405020304" pitchFamily="18" charset="0"/>
                      </a:endParaRPr>
                    </a:p>
                    <a:p>
                      <a:pPr algn="ctr">
                        <a:lnSpc>
                          <a:spcPct val="150000"/>
                        </a:lnSpc>
                        <a:spcAft>
                          <a:spcPts val="0"/>
                        </a:spcAft>
                      </a:pPr>
                      <a:r>
                        <a:rPr lang="ru-RU" sz="1400" dirty="0">
                          <a:effectLst/>
                          <a:latin typeface="Times New Roman" panose="02020603050405020304" pitchFamily="18" charset="0"/>
                          <a:cs typeface="Times New Roman" panose="02020603050405020304" pitchFamily="18" charset="0"/>
                        </a:rPr>
                        <a:t>6</a:t>
                      </a:r>
                      <a:r>
                        <a:rPr lang="en-US" sz="1400" dirty="0">
                          <a:effectLst/>
                          <a:latin typeface="Times New Roman" panose="02020603050405020304" pitchFamily="18" charset="0"/>
                          <a:cs typeface="Times New Roman" panose="02020603050405020304" pitchFamily="18" charset="0"/>
                        </a:rPr>
                        <a:t>8</a:t>
                      </a:r>
                      <a:r>
                        <a:rPr lang="ru-RU" sz="1400" dirty="0">
                          <a:effectLst/>
                          <a:latin typeface="Times New Roman" panose="02020603050405020304" pitchFamily="18" charset="0"/>
                          <a:cs typeface="Times New Roman" panose="02020603050405020304" pitchFamily="18" charset="0"/>
                        </a:rPr>
                        <a:t> ± 1</a:t>
                      </a:r>
                      <a:r>
                        <a:rPr lang="en-US" sz="1400" dirty="0">
                          <a:effectLst/>
                          <a:latin typeface="Times New Roman" panose="02020603050405020304" pitchFamily="18" charset="0"/>
                          <a:cs typeface="Times New Roman" panose="02020603050405020304" pitchFamily="18" charset="0"/>
                        </a:rPr>
                        <a:t>7 (42)</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0">
                <a:tc>
                  <a:txBody>
                    <a:bodyPr/>
                    <a:lstStyle/>
                    <a:p>
                      <a:pPr algn="ctr">
                        <a:lnSpc>
                          <a:spcPct val="150000"/>
                        </a:lnSpc>
                        <a:spcAft>
                          <a:spcPts val="0"/>
                        </a:spcAft>
                      </a:pPr>
                      <a:r>
                        <a:rPr lang="en-US" sz="1400" baseline="30000" dirty="0">
                          <a:effectLst/>
                          <a:latin typeface="Times New Roman" panose="02020603050405020304" pitchFamily="18" charset="0"/>
                          <a:cs typeface="Times New Roman" panose="02020603050405020304" pitchFamily="18" charset="0"/>
                        </a:rPr>
                        <a:t>11</a:t>
                      </a:r>
                      <a:r>
                        <a:rPr lang="en-US" sz="1400" dirty="0">
                          <a:effectLst/>
                          <a:latin typeface="Times New Roman" panose="02020603050405020304" pitchFamily="18" charset="0"/>
                          <a:cs typeface="Times New Roman" panose="02020603050405020304" pitchFamily="18" charset="0"/>
                        </a:rPr>
                        <a:t>C (2.0) → </a:t>
                      </a:r>
                      <a:r>
                        <a:rPr lang="en-US" sz="1400" baseline="30000" dirty="0">
                          <a:effectLst/>
                          <a:latin typeface="Times New Roman" panose="02020603050405020304" pitchFamily="18" charset="0"/>
                          <a:cs typeface="Times New Roman" panose="02020603050405020304" pitchFamily="18" charset="0"/>
                        </a:rPr>
                        <a:t>9</a:t>
                      </a:r>
                      <a:r>
                        <a:rPr lang="en-US" sz="1400" dirty="0">
                          <a:effectLst/>
                          <a:latin typeface="Times New Roman" panose="02020603050405020304" pitchFamily="18" charset="0"/>
                          <a:cs typeface="Times New Roman" panose="02020603050405020304" pitchFamily="18" charset="0"/>
                        </a:rPr>
                        <a:t>B → </a:t>
                      </a:r>
                      <a:r>
                        <a:rPr lang="en-US" sz="1400" baseline="30000" dirty="0">
                          <a:effectLst/>
                          <a:latin typeface="Times New Roman" panose="02020603050405020304" pitchFamily="18" charset="0"/>
                          <a:cs typeface="Times New Roman" panose="02020603050405020304" pitchFamily="18" charset="0"/>
                        </a:rPr>
                        <a:t>8</a:t>
                      </a:r>
                      <a:r>
                        <a:rPr lang="en-US" sz="1400" dirty="0">
                          <a:effectLst/>
                          <a:latin typeface="Times New Roman" panose="02020603050405020304" pitchFamily="18" charset="0"/>
                          <a:cs typeface="Times New Roman" panose="02020603050405020304" pitchFamily="18" charset="0"/>
                        </a:rPr>
                        <a:t>Be</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en-US" sz="1400" dirty="0">
                          <a:effectLst/>
                          <a:latin typeface="Times New Roman" panose="02020603050405020304" pitchFamily="18" charset="0"/>
                          <a:cs typeface="Times New Roman" panose="02020603050405020304" pitchFamily="18" charset="0"/>
                        </a:rPr>
                        <a:t>4.5 </a:t>
                      </a:r>
                      <a:r>
                        <a:rPr lang="ru-RU" sz="1400" dirty="0">
                          <a:effectLst/>
                          <a:latin typeface="Times New Roman" panose="02020603050405020304" pitchFamily="18" charset="0"/>
                          <a:cs typeface="Times New Roman" panose="02020603050405020304" pitchFamily="18" charset="0"/>
                        </a:rPr>
                        <a:t>± </a:t>
                      </a:r>
                      <a:r>
                        <a:rPr lang="en-US" sz="1400" dirty="0">
                          <a:effectLst/>
                          <a:latin typeface="Times New Roman" panose="02020603050405020304" pitchFamily="18" charset="0"/>
                          <a:cs typeface="Times New Roman" panose="02020603050405020304" pitchFamily="18" charset="0"/>
                        </a:rPr>
                        <a:t>0.3 (1.3)</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en-US" sz="1400" dirty="0">
                          <a:effectLst/>
                          <a:latin typeface="Times New Roman" panose="02020603050405020304" pitchFamily="18" charset="0"/>
                          <a:cs typeface="Times New Roman" panose="02020603050405020304" pitchFamily="18" charset="0"/>
                        </a:rPr>
                        <a:t>94 ± 15 (86)</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0">
                <a:tc>
                  <a:txBody>
                    <a:bodyPr/>
                    <a:lstStyle/>
                    <a:p>
                      <a:pPr algn="ctr">
                        <a:lnSpc>
                          <a:spcPct val="150000"/>
                        </a:lnSpc>
                        <a:spcAft>
                          <a:spcPts val="0"/>
                        </a:spcAft>
                      </a:pPr>
                      <a:r>
                        <a:rPr lang="en-US" sz="1400" baseline="30000">
                          <a:effectLst/>
                          <a:latin typeface="Times New Roman" panose="02020603050405020304" pitchFamily="18" charset="0"/>
                          <a:cs typeface="Times New Roman" panose="02020603050405020304" pitchFamily="18" charset="0"/>
                        </a:rPr>
                        <a:t>10</a:t>
                      </a:r>
                      <a:r>
                        <a:rPr lang="en-US" sz="1400">
                          <a:effectLst/>
                          <a:latin typeface="Times New Roman" panose="02020603050405020304" pitchFamily="18" charset="0"/>
                          <a:cs typeface="Times New Roman" panose="02020603050405020304" pitchFamily="18" charset="0"/>
                        </a:rPr>
                        <a:t>B (1.6)</a:t>
                      </a:r>
                      <a:endParaRPr lang="ru-RU"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en-US" sz="1400" dirty="0">
                          <a:effectLst/>
                          <a:latin typeface="Times New Roman" panose="02020603050405020304" pitchFamily="18" charset="0"/>
                          <a:cs typeface="Times New Roman" panose="02020603050405020304" pitchFamily="18" charset="0"/>
                        </a:rPr>
                        <a:t>5.9 ± 0.2 (1.6)</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en-US" sz="1400" dirty="0">
                          <a:effectLst/>
                          <a:latin typeface="Times New Roman" panose="02020603050405020304" pitchFamily="18" charset="0"/>
                          <a:cs typeface="Times New Roman" panose="02020603050405020304" pitchFamily="18" charset="0"/>
                        </a:rPr>
                        <a:t>101 ± 6 (46)</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0">
                <a:tc>
                  <a:txBody>
                    <a:bodyPr/>
                    <a:lstStyle/>
                    <a:p>
                      <a:pPr algn="ctr">
                        <a:lnSpc>
                          <a:spcPct val="150000"/>
                        </a:lnSpc>
                        <a:spcAft>
                          <a:spcPts val="0"/>
                        </a:spcAft>
                      </a:pPr>
                      <a:r>
                        <a:rPr lang="en-US" sz="1400" baseline="30000">
                          <a:effectLst/>
                          <a:latin typeface="Times New Roman" panose="02020603050405020304" pitchFamily="18" charset="0"/>
                          <a:cs typeface="Times New Roman" panose="02020603050405020304" pitchFamily="18" charset="0"/>
                        </a:rPr>
                        <a:t>10</a:t>
                      </a:r>
                      <a:r>
                        <a:rPr lang="en-US" sz="1400">
                          <a:effectLst/>
                          <a:latin typeface="Times New Roman" panose="02020603050405020304" pitchFamily="18" charset="0"/>
                          <a:cs typeface="Times New Roman" panose="02020603050405020304" pitchFamily="18" charset="0"/>
                        </a:rPr>
                        <a:t>B (1.6) →</a:t>
                      </a:r>
                      <a:r>
                        <a:rPr lang="en-US" sz="1400" baseline="30000">
                          <a:effectLst/>
                          <a:latin typeface="Times New Roman" panose="02020603050405020304" pitchFamily="18" charset="0"/>
                          <a:cs typeface="Times New Roman" panose="02020603050405020304" pitchFamily="18" charset="0"/>
                        </a:rPr>
                        <a:t>9</a:t>
                      </a:r>
                      <a:r>
                        <a:rPr lang="en-US" sz="1400">
                          <a:effectLst/>
                          <a:latin typeface="Times New Roman" panose="02020603050405020304" pitchFamily="18" charset="0"/>
                          <a:cs typeface="Times New Roman" panose="02020603050405020304" pitchFamily="18" charset="0"/>
                        </a:rPr>
                        <a:t>B → </a:t>
                      </a:r>
                      <a:r>
                        <a:rPr lang="en-US" sz="1400" baseline="30000">
                          <a:effectLst/>
                          <a:latin typeface="Times New Roman" panose="02020603050405020304" pitchFamily="18" charset="0"/>
                          <a:cs typeface="Times New Roman" panose="02020603050405020304" pitchFamily="18" charset="0"/>
                        </a:rPr>
                        <a:t>8</a:t>
                      </a:r>
                      <a:r>
                        <a:rPr lang="en-US" sz="1400">
                          <a:effectLst/>
                          <a:latin typeface="Times New Roman" panose="02020603050405020304" pitchFamily="18" charset="0"/>
                          <a:cs typeface="Times New Roman" panose="02020603050405020304" pitchFamily="18" charset="0"/>
                        </a:rPr>
                        <a:t>Be</a:t>
                      </a:r>
                      <a:endParaRPr lang="ru-RU"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en-US" sz="1400" dirty="0">
                          <a:effectLst/>
                          <a:latin typeface="Times New Roman" panose="02020603050405020304" pitchFamily="18" charset="0"/>
                          <a:cs typeface="Times New Roman" panose="02020603050405020304" pitchFamily="18" charset="0"/>
                        </a:rPr>
                        <a:t>5.6 ± 0.3 (1.3)</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en-US" sz="1400" dirty="0">
                          <a:effectLst/>
                          <a:latin typeface="Times New Roman" panose="02020603050405020304" pitchFamily="18" charset="0"/>
                          <a:cs typeface="Times New Roman" panose="02020603050405020304" pitchFamily="18" charset="0"/>
                        </a:rPr>
                        <a:t>105 ± 9 (47)</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0">
                <a:tc>
                  <a:txBody>
                    <a:bodyPr/>
                    <a:lstStyle/>
                    <a:p>
                      <a:pPr algn="ctr">
                        <a:lnSpc>
                          <a:spcPct val="150000"/>
                        </a:lnSpc>
                        <a:spcAft>
                          <a:spcPts val="0"/>
                        </a:spcAft>
                      </a:pPr>
                      <a:r>
                        <a:rPr lang="en-US" sz="1400" baseline="30000" dirty="0">
                          <a:effectLst/>
                          <a:latin typeface="Times New Roman" panose="02020603050405020304" pitchFamily="18" charset="0"/>
                          <a:cs typeface="Times New Roman" panose="02020603050405020304" pitchFamily="18" charset="0"/>
                        </a:rPr>
                        <a:t>12</a:t>
                      </a:r>
                      <a:r>
                        <a:rPr lang="en-US" sz="1400" dirty="0">
                          <a:effectLst/>
                          <a:latin typeface="Times New Roman" panose="02020603050405020304" pitchFamily="18" charset="0"/>
                          <a:cs typeface="Times New Roman" panose="02020603050405020304" pitchFamily="18" charset="0"/>
                        </a:rPr>
                        <a:t>C (1.0)</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en-US" sz="1400" dirty="0">
                          <a:effectLst/>
                          <a:latin typeface="Times New Roman" panose="02020603050405020304" pitchFamily="18" charset="0"/>
                          <a:cs typeface="Times New Roman" panose="02020603050405020304" pitchFamily="18" charset="0"/>
                        </a:rPr>
                        <a:t>10.4 ± 0.5 (3.9)</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en-US" sz="1400" dirty="0">
                          <a:effectLst/>
                          <a:latin typeface="Times New Roman" panose="02020603050405020304" pitchFamily="18" charset="0"/>
                          <a:cs typeface="Times New Roman" panose="02020603050405020304" pitchFamily="18" charset="0"/>
                        </a:rPr>
                        <a:t>107 ± 10 (79)</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bl>
          </a:graphicData>
        </a:graphic>
      </p:graphicFrame>
      <p:pic>
        <p:nvPicPr>
          <p:cNvPr id="5" name="Picture 4" descr="Che2018_Zaitsev_Zarubin_Fig2_en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4793" r="7448"/>
          <a:stretch/>
        </p:blipFill>
        <p:spPr bwMode="auto">
          <a:xfrm>
            <a:off x="4026036" y="1590850"/>
            <a:ext cx="4990987" cy="3280731"/>
          </a:xfrm>
          <a:prstGeom prst="rect">
            <a:avLst/>
          </a:prstGeom>
          <a:noFill/>
          <a:extLst>
            <a:ext uri="{909E8E84-426E-40DD-AFC4-6F175D3DCCD1}">
              <a14:hiddenFill xmlns:a14="http://schemas.microsoft.com/office/drawing/2010/main">
                <a:solidFill>
                  <a:srgbClr val="FFFFFF"/>
                </a:solidFill>
              </a14:hiddenFill>
            </a:ext>
          </a:extLst>
        </p:spPr>
      </p:pic>
      <p:sp>
        <p:nvSpPr>
          <p:cNvPr id="7" name="Прямоугольник 6"/>
          <p:cNvSpPr/>
          <p:nvPr/>
        </p:nvSpPr>
        <p:spPr>
          <a:xfrm>
            <a:off x="4076814" y="4889341"/>
            <a:ext cx="4952736" cy="1077218"/>
          </a:xfrm>
          <a:prstGeom prst="rect">
            <a:avLst/>
          </a:prstGeom>
        </p:spPr>
        <p:txBody>
          <a:bodyPr wrap="square">
            <a:spAutoFit/>
          </a:bodyPr>
          <a:lstStyle/>
          <a:p>
            <a:pPr algn="just"/>
            <a:r>
              <a:rPr lang="en-US" sz="1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The dependence of the calculated invariant masses of </a:t>
            </a:r>
            <a:r>
              <a:rPr lang="en-US" sz="16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α-pairs </a:t>
            </a:r>
            <a:r>
              <a:rPr lang="ru-RU" sz="1600" b="1" i="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Q</a:t>
            </a:r>
            <a:r>
              <a:rPr lang="ru-RU" sz="1600" b="1" baseline="-250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2α</a:t>
            </a:r>
            <a:r>
              <a:rPr lang="ru-RU" sz="16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1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on the angles of expansion </a:t>
            </a:r>
            <a:r>
              <a:rPr lang="en-US" sz="16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of </a:t>
            </a:r>
            <a:r>
              <a:rPr lang="ru-RU" sz="16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Θ</a:t>
            </a:r>
            <a:r>
              <a:rPr lang="ru-RU" sz="1600" b="1" baseline="-250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a:t>
            </a:r>
            <a:r>
              <a:rPr lang="ru-RU" sz="1600" b="1" i="1" baseline="-250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α</a:t>
            </a:r>
            <a:r>
              <a:rPr lang="ru-RU" sz="16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1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into them in the events of dissociation</a:t>
            </a:r>
            <a:r>
              <a:rPr lang="ru-RU" sz="16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ru-RU" sz="1600" b="1" i="1" baseline="300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12</a:t>
            </a:r>
            <a:r>
              <a:rPr lang="ru-RU" sz="1600" b="1" i="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С</a:t>
            </a:r>
            <a:r>
              <a:rPr lang="ru-RU" sz="16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ru-RU" sz="1600" b="1" i="1" baseline="300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11</a:t>
            </a:r>
            <a:r>
              <a:rPr lang="ru-RU" sz="1600" b="1" i="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a:t>
            </a:r>
            <a:r>
              <a:rPr lang="ru-RU" sz="16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и </a:t>
            </a:r>
            <a:r>
              <a:rPr lang="ru-RU" sz="1600" b="1" i="1" baseline="300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10</a:t>
            </a:r>
            <a:r>
              <a:rPr lang="ru-RU" sz="1600" b="1" i="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В</a:t>
            </a:r>
            <a:r>
              <a:rPr lang="ru-RU" sz="16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1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nuclei; impulse values are indicated in brackets </a:t>
            </a:r>
            <a:r>
              <a:rPr lang="en-US" sz="16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r>
              <a:rPr lang="en-US" sz="1600" b="1" i="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a:t>
            </a:r>
            <a:r>
              <a:rPr lang="en-US" sz="16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GeV/</a:t>
            </a:r>
            <a:r>
              <a:rPr lang="en-US" sz="1600" b="1" i="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a:t>
            </a:r>
            <a:r>
              <a:rPr lang="en-US" sz="16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r>
              <a:rPr lang="ru-RU" sz="16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endParaRPr lang="en-US" sz="1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8" name="Заголовок 1"/>
          <p:cNvSpPr txBox="1">
            <a:spLocks/>
          </p:cNvSpPr>
          <p:nvPr/>
        </p:nvSpPr>
        <p:spPr>
          <a:xfrm>
            <a:off x="0" y="0"/>
            <a:ext cx="9067800" cy="345989"/>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400" b="1" dirty="0" smtClean="0">
                <a:latin typeface="Times New Roman" panose="02020603050405020304" pitchFamily="18" charset="0"/>
                <a:cs typeface="Times New Roman" panose="02020603050405020304" pitchFamily="18" charset="0"/>
              </a:rPr>
              <a:t>Unstable</a:t>
            </a:r>
            <a:r>
              <a:rPr lang="ru-RU" sz="2400" b="1" dirty="0" smtClean="0">
                <a:latin typeface="Times New Roman" panose="02020603050405020304" pitchFamily="18" charset="0"/>
                <a:cs typeface="Times New Roman" panose="02020603050405020304" pitchFamily="18" charset="0"/>
              </a:rPr>
              <a:t> </a:t>
            </a:r>
            <a:r>
              <a:rPr lang="en-US" sz="2400" b="1" baseline="30000" dirty="0" smtClean="0">
                <a:latin typeface="Times New Roman" panose="02020603050405020304" pitchFamily="18" charset="0"/>
                <a:cs typeface="Times New Roman" panose="02020603050405020304" pitchFamily="18" charset="0"/>
              </a:rPr>
              <a:t>8</a:t>
            </a:r>
            <a:r>
              <a:rPr lang="en-US" sz="2400" b="1" dirty="0" smtClean="0">
                <a:latin typeface="Times New Roman" panose="02020603050405020304" pitchFamily="18" charset="0"/>
                <a:cs typeface="Times New Roman" panose="02020603050405020304" pitchFamily="18" charset="0"/>
              </a:rPr>
              <a:t>Be nucleus in dissociation of light relativistic nuclei</a:t>
            </a:r>
            <a:endParaRPr lang="ru-RU" sz="2400" b="1" dirty="0">
              <a:latin typeface="Times New Roman" panose="02020603050405020304" pitchFamily="18" charset="0"/>
              <a:cs typeface="Times New Roman" panose="02020603050405020304" pitchFamily="18" charset="0"/>
            </a:endParaRPr>
          </a:p>
        </p:txBody>
      </p:sp>
      <p:sp>
        <p:nvSpPr>
          <p:cNvPr id="2" name="TextBox 1"/>
          <p:cNvSpPr txBox="1"/>
          <p:nvPr/>
        </p:nvSpPr>
        <p:spPr>
          <a:xfrm>
            <a:off x="107504" y="444769"/>
            <a:ext cx="3962623" cy="338554"/>
          </a:xfrm>
          <a:prstGeom prst="rect">
            <a:avLst/>
          </a:prstGeom>
          <a:noFill/>
        </p:spPr>
        <p:txBody>
          <a:bodyPr wrap="none" rtlCol="0">
            <a:spAutoFit/>
          </a:bodyPr>
          <a:lstStyle/>
          <a:p>
            <a:pPr lvl="0"/>
            <a:r>
              <a:rPr lang="en-US" altLang="ru-RU" sz="1600" b="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Average value </a:t>
            </a:r>
            <a:r>
              <a:rPr lang="ru-RU" altLang="ru-RU" sz="1600" b="1" dirty="0" smtClean="0">
                <a:effectLst>
                  <a:outerShdw blurRad="38100" dist="38100" dir="2700000" algn="tl">
                    <a:srgbClr val="000000">
                      <a:alpha val="43137"/>
                    </a:srgbClr>
                  </a:outerShdw>
                </a:effectLst>
                <a:latin typeface="Times New Roman" panose="02020603050405020304" pitchFamily="18" charset="0"/>
                <a:ea typeface="TTD391o00"/>
                <a:cs typeface="Times New Roman" panose="02020603050405020304" pitchFamily="18" charset="0"/>
              </a:rPr>
              <a:t>〈</a:t>
            </a:r>
            <a:r>
              <a:rPr lang="ru-RU" altLang="ru-RU" sz="1600" b="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Θ</a:t>
            </a:r>
            <a:r>
              <a:rPr lang="ru-RU" altLang="ru-RU" sz="1600" b="1" baseline="-30000"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2α</a:t>
            </a:r>
            <a:r>
              <a:rPr lang="ru-RU" altLang="ru-RU" sz="1600" b="1" dirty="0">
                <a:effectLst>
                  <a:outerShdw blurRad="38100" dist="38100" dir="2700000" algn="tl">
                    <a:srgbClr val="000000">
                      <a:alpha val="43137"/>
                    </a:srgbClr>
                  </a:outerShdw>
                </a:effectLst>
                <a:latin typeface="Times New Roman" panose="02020603050405020304" pitchFamily="18" charset="0"/>
                <a:ea typeface="TTD391o00"/>
                <a:cs typeface="Times New Roman" panose="02020603050405020304" pitchFamily="18" charset="0"/>
              </a:rPr>
              <a:t>〉</a:t>
            </a:r>
            <a:r>
              <a:rPr lang="ru-RU" altLang="ru-RU" sz="1600" b="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altLang="ru-RU" sz="1600" b="1" i="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Q</a:t>
            </a:r>
            <a:r>
              <a:rPr lang="ru-RU" altLang="ru-RU" sz="1600" b="1" baseline="-30000"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2α </a:t>
            </a:r>
            <a:r>
              <a:rPr lang="ru-RU" altLang="ru-RU" sz="1600" b="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&lt; 300 кэВ) и </a:t>
            </a:r>
            <a:r>
              <a:rPr lang="ru-RU" altLang="ru-RU" sz="1600" b="1" dirty="0">
                <a:effectLst>
                  <a:outerShdw blurRad="38100" dist="38100" dir="2700000" algn="tl">
                    <a:srgbClr val="000000">
                      <a:alpha val="43137"/>
                    </a:srgbClr>
                  </a:outerShdw>
                </a:effectLst>
                <a:latin typeface="Times New Roman" panose="02020603050405020304" pitchFamily="18" charset="0"/>
                <a:ea typeface="TTD391o00"/>
                <a:cs typeface="Times New Roman" panose="02020603050405020304" pitchFamily="18" charset="0"/>
              </a:rPr>
              <a:t>〈</a:t>
            </a:r>
            <a:r>
              <a:rPr lang="en-US" altLang="ru-RU" sz="1600" b="1" i="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Q</a:t>
            </a:r>
            <a:r>
              <a:rPr lang="ru-RU" altLang="ru-RU" sz="1600" b="1" baseline="-30000"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2</a:t>
            </a:r>
            <a:r>
              <a:rPr lang="en-US" altLang="ru-RU" sz="1600" b="1" baseline="-30000"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α</a:t>
            </a:r>
            <a:r>
              <a:rPr lang="ru-RU" altLang="ru-RU" sz="1600" b="1" dirty="0" smtClean="0">
                <a:effectLst>
                  <a:outerShdw blurRad="38100" dist="38100" dir="2700000" algn="tl">
                    <a:srgbClr val="000000">
                      <a:alpha val="43137"/>
                    </a:srgbClr>
                  </a:outerShdw>
                </a:effectLst>
                <a:latin typeface="Times New Roman" panose="02020603050405020304" pitchFamily="18" charset="0"/>
                <a:ea typeface="TTD391o00"/>
                <a:cs typeface="Times New Roman" panose="02020603050405020304" pitchFamily="18" charset="0"/>
              </a:rPr>
              <a:t>〉</a:t>
            </a:r>
            <a:endParaRPr lang="ru-RU" altLang="ru-RU"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9" name="Рисунок 1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900884" y="803348"/>
            <a:ext cx="3590855" cy="497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6583737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a:blip r:embed="rId3" cstate="print"/>
          <a:srcRect/>
          <a:stretch>
            <a:fillRect/>
          </a:stretch>
        </p:blipFill>
        <p:spPr bwMode="auto">
          <a:xfrm>
            <a:off x="341208" y="491581"/>
            <a:ext cx="1643062" cy="4437063"/>
          </a:xfrm>
          <a:prstGeom prst="rect">
            <a:avLst/>
          </a:prstGeom>
          <a:noFill/>
          <a:ln w="9525">
            <a:noFill/>
            <a:miter lim="800000"/>
            <a:headEnd/>
            <a:tailEnd/>
          </a:ln>
        </p:spPr>
      </p:pic>
      <p:sp>
        <p:nvSpPr>
          <p:cNvPr id="6" name="TextBox 5"/>
          <p:cNvSpPr txBox="1"/>
          <p:nvPr/>
        </p:nvSpPr>
        <p:spPr>
          <a:xfrm>
            <a:off x="170494" y="4926595"/>
            <a:ext cx="2037737" cy="369332"/>
          </a:xfrm>
          <a:prstGeom prst="rect">
            <a:avLst/>
          </a:prstGeom>
          <a:noFill/>
        </p:spPr>
        <p:txBody>
          <a:bodyPr wrap="none" rtlCol="0">
            <a:spAutoFit/>
          </a:bodyPr>
          <a:lstStyle/>
          <a:p>
            <a:r>
              <a:rPr lang="en-US" b="1" dirty="0" smtClean="0">
                <a:latin typeface="Times New Roman" panose="02020603050405020304" pitchFamily="18" charset="0"/>
                <a:cs typeface="Times New Roman" panose="02020603050405020304" pitchFamily="18" charset="0"/>
              </a:rPr>
              <a:t>Energy level of </a:t>
            </a:r>
            <a:r>
              <a:rPr lang="en-US" b="1" baseline="30000" dirty="0" smtClean="0">
                <a:latin typeface="Times New Roman" panose="02020603050405020304" pitchFamily="18" charset="0"/>
                <a:cs typeface="Times New Roman" panose="02020603050405020304" pitchFamily="18" charset="0"/>
              </a:rPr>
              <a:t>12</a:t>
            </a:r>
            <a:r>
              <a:rPr lang="en-US" b="1" dirty="0" smtClean="0">
                <a:latin typeface="Times New Roman" panose="02020603050405020304" pitchFamily="18" charset="0"/>
                <a:cs typeface="Times New Roman" panose="02020603050405020304" pitchFamily="18" charset="0"/>
              </a:rPr>
              <a:t>C</a:t>
            </a:r>
            <a:endParaRPr lang="ru-RU" b="1" dirty="0">
              <a:latin typeface="Times New Roman" panose="02020603050405020304" pitchFamily="18" charset="0"/>
              <a:cs typeface="Times New Roman" panose="02020603050405020304" pitchFamily="18" charset="0"/>
            </a:endParaRPr>
          </a:p>
        </p:txBody>
      </p:sp>
      <p:sp>
        <p:nvSpPr>
          <p:cNvPr id="7" name="TextBox 6"/>
          <p:cNvSpPr txBox="1"/>
          <p:nvPr/>
        </p:nvSpPr>
        <p:spPr>
          <a:xfrm>
            <a:off x="2347896" y="1737665"/>
            <a:ext cx="888385" cy="707886"/>
          </a:xfrm>
          <a:prstGeom prst="rect">
            <a:avLst/>
          </a:prstGeom>
          <a:noFill/>
        </p:spPr>
        <p:txBody>
          <a:bodyPr wrap="none" rtlCol="0">
            <a:spAutoFit/>
          </a:bodyPr>
          <a:lstStyle/>
          <a:p>
            <a:r>
              <a:rPr lang="en-US"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Hoyle </a:t>
            </a:r>
          </a:p>
          <a:p>
            <a:r>
              <a:rPr lang="en-US"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State</a:t>
            </a:r>
            <a:endParaRPr lang="ru-RU"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cxnSp>
        <p:nvCxnSpPr>
          <p:cNvPr id="9" name="Прямая со стрелкой 8"/>
          <p:cNvCxnSpPr/>
          <p:nvPr/>
        </p:nvCxnSpPr>
        <p:spPr>
          <a:xfrm flipH="1">
            <a:off x="1974136" y="2168224"/>
            <a:ext cx="455488" cy="193221"/>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15" name="TextBox 14"/>
          <p:cNvSpPr txBox="1"/>
          <p:nvPr/>
        </p:nvSpPr>
        <p:spPr>
          <a:xfrm>
            <a:off x="467544" y="5499250"/>
            <a:ext cx="2789545" cy="954107"/>
          </a:xfrm>
          <a:prstGeom prst="rect">
            <a:avLst/>
          </a:prstGeom>
          <a:noFill/>
        </p:spPr>
        <p:txBody>
          <a:bodyPr wrap="none" rtlCol="0">
            <a:spAutoFit/>
          </a:bodyPr>
          <a:lstStyle/>
          <a:p>
            <a:pPr algn="ctr"/>
            <a:r>
              <a:rPr lang="en-US" sz="2800" b="1"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RADIUS </a:t>
            </a:r>
            <a:r>
              <a:rPr lang="en-US" sz="2800" b="1"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p>
          <a:p>
            <a:pPr algn="ctr"/>
            <a:r>
              <a:rPr lang="en-US" sz="2800" b="1"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STRUCTURE- </a:t>
            </a:r>
            <a:r>
              <a:rPr lang="en-US" sz="2800" b="1"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endParaRPr lang="ru-RU" sz="2800" b="1"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grpSp>
        <p:nvGrpSpPr>
          <p:cNvPr id="17" name="Группа 16"/>
          <p:cNvGrpSpPr/>
          <p:nvPr/>
        </p:nvGrpSpPr>
        <p:grpSpPr>
          <a:xfrm>
            <a:off x="3051519" y="1747722"/>
            <a:ext cx="5854019" cy="2181511"/>
            <a:chOff x="3131840" y="1933811"/>
            <a:chExt cx="5854019" cy="2181511"/>
          </a:xfrm>
        </p:grpSpPr>
        <p:pic>
          <p:nvPicPr>
            <p:cNvPr id="13" name="Picture 2" descr="http://www.phys.tohoku.ac.jp/physicssys/wp-content/uploads/2016/12/triplealpha_e.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31840" y="1933811"/>
              <a:ext cx="5854019" cy="1789044"/>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p:cNvSpPr txBox="1"/>
            <p:nvPr/>
          </p:nvSpPr>
          <p:spPr>
            <a:xfrm>
              <a:off x="4230464" y="3715212"/>
              <a:ext cx="3656770" cy="400110"/>
            </a:xfrm>
            <a:prstGeom prst="rect">
              <a:avLst/>
            </a:prstGeom>
            <a:noFill/>
          </p:spPr>
          <p:txBody>
            <a:bodyPr wrap="none" rtlCol="0">
              <a:spAutoFit/>
            </a:bodyPr>
            <a:lstStyle/>
            <a:p>
              <a:r>
                <a:rPr lang="en-US"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Scheme of </a:t>
              </a:r>
              <a:r>
                <a:rPr lang="en-US" sz="2000" b="1" baseline="300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12</a:t>
              </a:r>
              <a:r>
                <a:rPr lang="en-US"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 nucleus </a:t>
              </a:r>
              <a:r>
                <a:rPr lang="en-US"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synthesis</a:t>
              </a:r>
              <a:endParaRPr lang="ru-RU"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grpSp>
      <p:pic>
        <p:nvPicPr>
          <p:cNvPr id="11" name="Picture 6"/>
          <p:cNvPicPr>
            <a:picLocks noChangeAspect="1" noChangeArrowheads="1"/>
          </p:cNvPicPr>
          <p:nvPr/>
        </p:nvPicPr>
        <p:blipFill>
          <a:blip r:embed="rId5" cstate="print"/>
          <a:srcRect/>
          <a:stretch>
            <a:fillRect/>
          </a:stretch>
        </p:blipFill>
        <p:spPr bwMode="auto">
          <a:xfrm>
            <a:off x="2347896" y="75241"/>
            <a:ext cx="5136390" cy="1305500"/>
          </a:xfrm>
          <a:prstGeom prst="rect">
            <a:avLst/>
          </a:prstGeom>
          <a:noFill/>
          <a:ln w="9525">
            <a:noFill/>
            <a:miter lim="800000"/>
            <a:headEnd/>
            <a:tailEnd/>
          </a:ln>
        </p:spPr>
      </p:pic>
      <p:grpSp>
        <p:nvGrpSpPr>
          <p:cNvPr id="2" name="Группа 1"/>
          <p:cNvGrpSpPr/>
          <p:nvPr/>
        </p:nvGrpSpPr>
        <p:grpSpPr>
          <a:xfrm>
            <a:off x="3491880" y="4582079"/>
            <a:ext cx="1685077" cy="1834341"/>
            <a:chOff x="4066544" y="4008478"/>
            <a:chExt cx="1685077" cy="1834341"/>
          </a:xfrm>
        </p:grpSpPr>
        <p:pic>
          <p:nvPicPr>
            <p:cNvPr id="9219" name="Picture 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150143" y="4008478"/>
              <a:ext cx="1517881" cy="15583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13"/>
            <p:cNvSpPr txBox="1"/>
            <p:nvPr/>
          </p:nvSpPr>
          <p:spPr>
            <a:xfrm>
              <a:off x="4066544" y="5535042"/>
              <a:ext cx="1685077" cy="307777"/>
            </a:xfrm>
            <a:prstGeom prst="rect">
              <a:avLst/>
            </a:prstGeom>
            <a:noFill/>
          </p:spPr>
          <p:txBody>
            <a:bodyPr wrap="none" rtlCol="0">
              <a:spAutoFit/>
            </a:bodyPr>
            <a:lstStyle/>
            <a:p>
              <a:r>
                <a:rPr lang="en-US" sz="14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AMD </a:t>
              </a:r>
              <a:r>
                <a:rPr lang="en-US" sz="14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density of HS</a:t>
              </a:r>
              <a:endParaRPr lang="ru-RU" sz="14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grpSp>
      <p:grpSp>
        <p:nvGrpSpPr>
          <p:cNvPr id="18" name="Группа 17"/>
          <p:cNvGrpSpPr/>
          <p:nvPr/>
        </p:nvGrpSpPr>
        <p:grpSpPr>
          <a:xfrm>
            <a:off x="5508104" y="3931666"/>
            <a:ext cx="2931056" cy="2641297"/>
            <a:chOff x="2839615" y="484845"/>
            <a:chExt cx="5786763" cy="5924413"/>
          </a:xfrm>
        </p:grpSpPr>
        <p:grpSp>
          <p:nvGrpSpPr>
            <p:cNvPr id="19" name="Группа 18"/>
            <p:cNvGrpSpPr/>
            <p:nvPr/>
          </p:nvGrpSpPr>
          <p:grpSpPr>
            <a:xfrm>
              <a:off x="2839615" y="484845"/>
              <a:ext cx="5786763" cy="5924413"/>
              <a:chOff x="4622933" y="1527659"/>
              <a:chExt cx="5786763" cy="5924413"/>
            </a:xfrm>
          </p:grpSpPr>
          <p:pic>
            <p:nvPicPr>
              <p:cNvPr id="21" name="Рисунок 20"/>
              <p:cNvPicPr>
                <a:picLocks noChangeAspect="1"/>
              </p:cNvPicPr>
              <p:nvPr/>
            </p:nvPicPr>
            <p:blipFill>
              <a:blip r:embed="rId7"/>
              <a:stretch>
                <a:fillRect/>
              </a:stretch>
            </p:blipFill>
            <p:spPr>
              <a:xfrm>
                <a:off x="4622933" y="1527659"/>
                <a:ext cx="5786763" cy="4463240"/>
              </a:xfrm>
              <a:prstGeom prst="rect">
                <a:avLst/>
              </a:prstGeom>
            </p:spPr>
          </p:pic>
          <p:sp>
            <p:nvSpPr>
              <p:cNvPr id="22" name="TextBox 21"/>
              <p:cNvSpPr txBox="1"/>
              <p:nvPr/>
            </p:nvSpPr>
            <p:spPr>
              <a:xfrm>
                <a:off x="5054804" y="6123105"/>
                <a:ext cx="4923019" cy="1328967"/>
              </a:xfrm>
              <a:prstGeom prst="rect">
                <a:avLst/>
              </a:prstGeom>
              <a:noFill/>
            </p:spPr>
            <p:txBody>
              <a:bodyPr wrap="square" rtlCol="0">
                <a:spAutoFit/>
              </a:bodyPr>
              <a:lstStyle/>
              <a:p>
                <a:pPr algn="ctr"/>
                <a:r>
                  <a:rPr lang="en-US" sz="14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Occupation of the single-</a:t>
                </a:r>
                <a:r>
                  <a:rPr lang="en-US" sz="1400" b="1" i="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α </a:t>
                </a:r>
                <a:r>
                  <a:rPr lang="en-US" sz="14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orbitals of </a:t>
                </a:r>
                <a:r>
                  <a:rPr lang="en-US" sz="14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the Hoyle </a:t>
                </a:r>
                <a:r>
                  <a:rPr lang="en-US" sz="14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state of </a:t>
                </a:r>
                <a:r>
                  <a:rPr lang="en-US" sz="1400" b="1" baseline="30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12</a:t>
                </a:r>
                <a:r>
                  <a:rPr lang="en-US" sz="14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 compared with the ground </a:t>
                </a:r>
                <a:r>
                  <a:rPr lang="en-US" sz="14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state.</a:t>
                </a:r>
                <a:endParaRPr lang="ru-RU" sz="14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grpSp>
        <p:pic>
          <p:nvPicPr>
            <p:cNvPr id="20" name="Рисунок 19"/>
            <p:cNvPicPr>
              <a:picLocks noChangeAspect="1"/>
            </p:cNvPicPr>
            <p:nvPr/>
          </p:nvPicPr>
          <p:blipFill>
            <a:blip r:embed="rId8"/>
            <a:stretch>
              <a:fillRect/>
            </a:stretch>
          </p:blipFill>
          <p:spPr>
            <a:xfrm>
              <a:off x="3138843" y="1249653"/>
              <a:ext cx="3704514" cy="541540"/>
            </a:xfrm>
            <a:prstGeom prst="rect">
              <a:avLst/>
            </a:prstGeom>
          </p:spPr>
        </p:pic>
      </p:grpSp>
      <p:pic>
        <p:nvPicPr>
          <p:cNvPr id="23" name="Picture 14"/>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505984" y="237235"/>
            <a:ext cx="1201675" cy="14071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5312607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p:cNvPicPr>
            <a:picLocks noChangeAspect="1"/>
          </p:cNvPicPr>
          <p:nvPr/>
        </p:nvPicPr>
        <p:blipFill>
          <a:blip r:embed="rId3"/>
          <a:stretch>
            <a:fillRect/>
          </a:stretch>
        </p:blipFill>
        <p:spPr>
          <a:xfrm>
            <a:off x="142760" y="483575"/>
            <a:ext cx="4183619" cy="3960440"/>
          </a:xfrm>
          <a:prstGeom prst="rect">
            <a:avLst/>
          </a:prstGeom>
        </p:spPr>
      </p:pic>
      <p:sp>
        <p:nvSpPr>
          <p:cNvPr id="9" name="TextBox 8"/>
          <p:cNvSpPr txBox="1"/>
          <p:nvPr/>
        </p:nvSpPr>
        <p:spPr>
          <a:xfrm>
            <a:off x="251520" y="4581128"/>
            <a:ext cx="4104456" cy="1200329"/>
          </a:xfrm>
          <a:prstGeom prst="rect">
            <a:avLst/>
          </a:prstGeom>
          <a:noFill/>
        </p:spPr>
        <p:txBody>
          <a:bodyPr wrap="square" rtlCol="0">
            <a:spAutoFit/>
          </a:bodyPr>
          <a:lstStyle/>
          <a:p>
            <a:pPr algn="just"/>
            <a:r>
              <a:rPr lang="en-US"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The ‘Ikeda diagram</a:t>
            </a:r>
            <a:r>
              <a:rPr lang="en-US"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showing the development of cluster </a:t>
            </a:r>
            <a:r>
              <a:rPr lang="en-US"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structure within </a:t>
            </a:r>
            <a:r>
              <a:rPr lang="en-US" b="1" i="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α</a:t>
            </a:r>
            <a:r>
              <a:rPr lang="en-US"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-conjugate nuclei as excitation energy is </a:t>
            </a:r>
            <a:r>
              <a:rPr lang="en-US"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increased.</a:t>
            </a:r>
            <a:endParaRPr lang="ru-RU"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13" name="TextBox 12"/>
          <p:cNvSpPr txBox="1"/>
          <p:nvPr/>
        </p:nvSpPr>
        <p:spPr>
          <a:xfrm>
            <a:off x="4827116" y="5220847"/>
            <a:ext cx="4316884" cy="923330"/>
          </a:xfrm>
          <a:prstGeom prst="rect">
            <a:avLst/>
          </a:prstGeom>
          <a:noFill/>
        </p:spPr>
        <p:txBody>
          <a:bodyPr wrap="square" rtlCol="0">
            <a:spAutoFit/>
          </a:bodyPr>
          <a:lstStyle/>
          <a:p>
            <a:pPr algn="just"/>
            <a:r>
              <a:rPr lang="en-US"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Example of calculating the density distribution of the </a:t>
            </a:r>
            <a:r>
              <a:rPr lang="en-US" b="1" baseline="30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8</a:t>
            </a:r>
            <a:r>
              <a:rPr lang="en-US"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Be nucleus (TSHR model; Bose-Einstein alpha condensate)</a:t>
            </a:r>
            <a:endParaRPr lang="ru-RU"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2" name="Рисунок 1"/>
          <p:cNvPicPr>
            <a:picLocks noChangeAspect="1"/>
          </p:cNvPicPr>
          <p:nvPr/>
        </p:nvPicPr>
        <p:blipFill rotWithShape="1">
          <a:blip r:embed="rId4"/>
          <a:srcRect r="51872"/>
          <a:stretch/>
        </p:blipFill>
        <p:spPr>
          <a:xfrm>
            <a:off x="5148064" y="0"/>
            <a:ext cx="3702894" cy="2347163"/>
          </a:xfrm>
          <a:prstGeom prst="rect">
            <a:avLst/>
          </a:prstGeom>
        </p:spPr>
      </p:pic>
      <p:pic>
        <p:nvPicPr>
          <p:cNvPr id="10" name="Picture 2"/>
          <p:cNvPicPr>
            <a:picLocks noChangeAspect="1" noChangeArrowheads="1"/>
          </p:cNvPicPr>
          <p:nvPr/>
        </p:nvPicPr>
        <p:blipFill rotWithShape="1">
          <a:blip r:embed="rId5" cstate="print"/>
          <a:srcRect r="8862"/>
          <a:stretch/>
        </p:blipFill>
        <p:spPr bwMode="auto">
          <a:xfrm>
            <a:off x="5004048" y="2303265"/>
            <a:ext cx="2808312" cy="2978107"/>
          </a:xfrm>
          <a:prstGeom prst="rect">
            <a:avLst/>
          </a:prstGeom>
          <a:noFill/>
          <a:ln w="9525">
            <a:noFill/>
            <a:miter lim="800000"/>
            <a:headEnd/>
            <a:tailEnd/>
          </a:ln>
        </p:spPr>
      </p:pic>
      <p:sp>
        <p:nvSpPr>
          <p:cNvPr id="3" name="TextBox 2"/>
          <p:cNvSpPr txBox="1"/>
          <p:nvPr/>
        </p:nvSpPr>
        <p:spPr>
          <a:xfrm>
            <a:off x="4827116" y="1988840"/>
            <a:ext cx="2781531" cy="369332"/>
          </a:xfrm>
          <a:prstGeom prst="rect">
            <a:avLst/>
          </a:prstGeom>
          <a:noFill/>
        </p:spPr>
        <p:txBody>
          <a:bodyPr wrap="none" rtlCol="0">
            <a:spAutoFit/>
          </a:bodyPr>
          <a:lstStyle/>
          <a:p>
            <a:r>
              <a:rPr lang="en-US"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“Dumbbell” configuration</a:t>
            </a:r>
            <a:endParaRPr lang="en-US"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7757112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Группа 1"/>
          <p:cNvGrpSpPr/>
          <p:nvPr/>
        </p:nvGrpSpPr>
        <p:grpSpPr>
          <a:xfrm>
            <a:off x="1007604" y="2030552"/>
            <a:ext cx="6552728" cy="4519703"/>
            <a:chOff x="12556" y="1923989"/>
            <a:chExt cx="4768851" cy="3384550"/>
          </a:xfrm>
        </p:grpSpPr>
        <p:pic>
          <p:nvPicPr>
            <p:cNvPr id="14339" name="Picture 4"/>
            <p:cNvPicPr>
              <a:picLocks noChangeAspect="1" noChangeArrowheads="1"/>
            </p:cNvPicPr>
            <p:nvPr/>
          </p:nvPicPr>
          <p:blipFill>
            <a:blip r:embed="rId2">
              <a:extLst>
                <a:ext uri="{28A0092B-C50C-407E-A947-70E740481C1C}">
                  <a14:useLocalDpi xmlns:a14="http://schemas.microsoft.com/office/drawing/2010/main" val="0"/>
                </a:ext>
              </a:extLst>
            </a:blip>
            <a:srcRect l="7301" t="3510" r="7718" b="26982"/>
            <a:stretch>
              <a:fillRect/>
            </a:stretch>
          </p:blipFill>
          <p:spPr bwMode="auto">
            <a:xfrm>
              <a:off x="12556" y="1923989"/>
              <a:ext cx="4768851" cy="338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0" name="TextBox 6"/>
            <p:cNvSpPr txBox="1">
              <a:spLocks noChangeArrowheads="1"/>
            </p:cNvSpPr>
            <p:nvPr/>
          </p:nvSpPr>
          <p:spPr bwMode="auto">
            <a:xfrm>
              <a:off x="887585" y="2420938"/>
              <a:ext cx="259221" cy="3457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0"/>
                </a:spcBef>
                <a:buFontTx/>
                <a:buNone/>
              </a:pPr>
              <a:r>
                <a:rPr lang="ru-RU" altLang="en-US" sz="2400" dirty="0">
                  <a:solidFill>
                    <a:srgbClr val="FF0000"/>
                  </a:solidFill>
                  <a:latin typeface="Arial" pitchFamily="34" charset="0"/>
                </a:rPr>
                <a:t>?</a:t>
              </a:r>
            </a:p>
          </p:txBody>
        </p:sp>
        <p:cxnSp>
          <p:nvCxnSpPr>
            <p:cNvPr id="9" name="Прямая со стрелкой 8"/>
            <p:cNvCxnSpPr/>
            <p:nvPr/>
          </p:nvCxnSpPr>
          <p:spPr>
            <a:xfrm flipH="1">
              <a:off x="468313" y="2780928"/>
              <a:ext cx="450850" cy="536575"/>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pic>
        <p:nvPicPr>
          <p:cNvPr id="14342"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3003"/>
          <a:stretch/>
        </p:blipFill>
        <p:spPr bwMode="auto">
          <a:xfrm>
            <a:off x="1259632" y="15273"/>
            <a:ext cx="6370204" cy="15789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26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16016" y="1478601"/>
            <a:ext cx="3456384" cy="36183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TextBox 2"/>
          <p:cNvSpPr txBox="1">
            <a:spLocks noChangeArrowheads="1"/>
          </p:cNvSpPr>
          <p:nvPr/>
        </p:nvSpPr>
        <p:spPr bwMode="auto">
          <a:xfrm>
            <a:off x="4716016" y="4389088"/>
            <a:ext cx="3456384" cy="707886"/>
          </a:xfrm>
          <a:prstGeom prst="rect">
            <a:avLst/>
          </a:prstGeom>
          <a:noFill/>
          <a:ln w="9525">
            <a:noFill/>
            <a:miter lim="800000"/>
            <a:headEnd/>
            <a:tailEnd/>
          </a:ln>
        </p:spPr>
        <p:txBody>
          <a:bodyPr wrap="square">
            <a:spAutoFit/>
          </a:bodyPr>
          <a:ls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defRPr/>
            </a:pPr>
            <a:r>
              <a:rPr lang="en-US" sz="2000" b="1" dirty="0" smtClean="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JINR </a:t>
            </a:r>
            <a:r>
              <a:rPr lang="en-US" sz="2000" b="1" dirty="0" err="1" smtClean="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Synchrophasotron</a:t>
            </a:r>
            <a:endParaRPr lang="en-US" sz="2000" b="1" dirty="0" smtClean="0">
              <a:solidFill>
                <a:schemeClr val="bg1"/>
              </a:solidFill>
              <a:effectLst>
                <a:outerShdw blurRad="38100" dist="38100" dir="2700000" algn="tl">
                  <a:srgbClr val="000000">
                    <a:alpha val="43137"/>
                  </a:srgbClr>
                </a:outerShdw>
              </a:effectLst>
              <a:latin typeface="Times New Roman" pitchFamily="18" charset="0"/>
              <a:cs typeface="Times New Roman" pitchFamily="18" charset="0"/>
            </a:endParaRPr>
          </a:p>
          <a:p>
            <a:pPr algn="ctr">
              <a:defRPr/>
            </a:pPr>
            <a:r>
              <a:rPr lang="en-US" sz="2000" b="1" baseline="30000" dirty="0" smtClean="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12</a:t>
            </a:r>
            <a:r>
              <a:rPr lang="en-US" sz="2000" b="1" dirty="0" smtClean="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C </a:t>
            </a:r>
            <a:r>
              <a:rPr lang="en-US" sz="2000" b="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 3.65 </a:t>
            </a:r>
            <a:r>
              <a:rPr lang="en-US" sz="2000" b="1" i="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A</a:t>
            </a:r>
            <a:r>
              <a:rPr lang="en-US" sz="2000" b="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 GeV</a:t>
            </a:r>
            <a:endParaRPr lang="ru-RU" sz="2000" b="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endParaRPr>
          </a:p>
        </p:txBody>
      </p:sp>
    </p:spTree>
    <p:extLst>
      <p:ext uri="{BB962C8B-B14F-4D97-AF65-F5344CB8AC3E}">
        <p14:creationId xmlns:p14="http://schemas.microsoft.com/office/powerpoint/2010/main" val="302883808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6" descr="43_bi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3"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48064" y="0"/>
            <a:ext cx="3995936" cy="30144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685" name="Text Box 5"/>
          <p:cNvSpPr txBox="1">
            <a:spLocks noChangeArrowheads="1"/>
          </p:cNvSpPr>
          <p:nvPr/>
        </p:nvSpPr>
        <p:spPr bwMode="auto">
          <a:xfrm>
            <a:off x="879958" y="116632"/>
            <a:ext cx="3187985" cy="954107"/>
          </a:xfrm>
          <a:prstGeom prst="rect">
            <a:avLst/>
          </a:prstGeom>
          <a:noFill/>
          <a:ln w="9525">
            <a:noFill/>
            <a:miter lim="800000"/>
            <a:headEnd/>
            <a:tailEnd/>
          </a:ln>
          <a:effectLst/>
        </p:spPr>
        <p:txBody>
          <a:bodyPr wrap="square">
            <a:spAutoFit/>
          </a:bodyPr>
          <a:lstStyle/>
          <a:p>
            <a:pPr algn="ctr">
              <a:defRPr/>
            </a:pPr>
            <a:r>
              <a:rPr lang="en-US" sz="2800" b="1" dirty="0">
                <a:ln>
                  <a:solidFill>
                    <a:schemeClr val="tx1"/>
                  </a:solidFill>
                </a:ln>
                <a:effectLst>
                  <a:outerShdw blurRad="38100" dist="38100" dir="2700000" algn="tl">
                    <a:srgbClr val="C0C0C0"/>
                  </a:outerShdw>
                </a:effectLst>
                <a:latin typeface="Times New Roman" pitchFamily="18" charset="0"/>
              </a:rPr>
              <a:t>IHEP, </a:t>
            </a:r>
            <a:r>
              <a:rPr lang="en-US" sz="2800" b="1" dirty="0" err="1">
                <a:ln>
                  <a:solidFill>
                    <a:schemeClr val="tx1"/>
                  </a:solidFill>
                </a:ln>
                <a:effectLst>
                  <a:outerShdw blurRad="38100" dist="38100" dir="2700000" algn="tl">
                    <a:srgbClr val="C0C0C0"/>
                  </a:outerShdw>
                </a:effectLst>
                <a:latin typeface="Times New Roman" pitchFamily="18" charset="0"/>
              </a:rPr>
              <a:t>Protvino</a:t>
            </a:r>
            <a:endParaRPr lang="en-US" sz="2800" b="1" dirty="0">
              <a:ln>
                <a:solidFill>
                  <a:schemeClr val="tx1"/>
                </a:solidFill>
              </a:ln>
              <a:effectLst>
                <a:outerShdw blurRad="38100" dist="38100" dir="2700000" algn="tl">
                  <a:srgbClr val="C0C0C0"/>
                </a:outerShdw>
              </a:effectLst>
              <a:latin typeface="Times New Roman" pitchFamily="18" charset="0"/>
            </a:endParaRPr>
          </a:p>
          <a:p>
            <a:pPr algn="ctr">
              <a:defRPr/>
            </a:pPr>
            <a:r>
              <a:rPr lang="en-US" sz="2800" b="1" baseline="30000" dirty="0">
                <a:ln>
                  <a:solidFill>
                    <a:schemeClr val="tx1"/>
                  </a:solidFill>
                </a:ln>
                <a:effectLst>
                  <a:outerShdw blurRad="38100" dist="38100" dir="2700000" algn="tl">
                    <a:srgbClr val="C0C0C0"/>
                  </a:outerShdw>
                </a:effectLst>
                <a:latin typeface="Times New Roman" pitchFamily="18" charset="0"/>
              </a:rPr>
              <a:t>12</a:t>
            </a:r>
            <a:r>
              <a:rPr lang="en-US" sz="2800" b="1" dirty="0">
                <a:ln>
                  <a:solidFill>
                    <a:schemeClr val="tx1"/>
                  </a:solidFill>
                </a:ln>
                <a:effectLst>
                  <a:outerShdw blurRad="38100" dist="38100" dir="2700000" algn="tl">
                    <a:srgbClr val="C0C0C0"/>
                  </a:outerShdw>
                </a:effectLst>
                <a:latin typeface="Times New Roman" pitchFamily="18" charset="0"/>
              </a:rPr>
              <a:t>C 450 </a:t>
            </a:r>
            <a:r>
              <a:rPr lang="en-US" sz="2800" b="1" i="1" dirty="0">
                <a:ln>
                  <a:solidFill>
                    <a:schemeClr val="tx1"/>
                  </a:solidFill>
                </a:ln>
                <a:effectLst>
                  <a:outerShdw blurRad="38100" dist="38100" dir="2700000" algn="tl">
                    <a:srgbClr val="C0C0C0"/>
                  </a:outerShdw>
                </a:effectLst>
                <a:latin typeface="Times New Roman" pitchFamily="18" charset="0"/>
              </a:rPr>
              <a:t>A</a:t>
            </a:r>
            <a:r>
              <a:rPr lang="en-US" sz="2800" b="1" dirty="0">
                <a:ln>
                  <a:solidFill>
                    <a:schemeClr val="tx1"/>
                  </a:solidFill>
                </a:ln>
                <a:effectLst>
                  <a:outerShdw blurRad="38100" dist="38100" dir="2700000" algn="tl">
                    <a:srgbClr val="C0C0C0"/>
                  </a:outerShdw>
                </a:effectLst>
                <a:latin typeface="Times New Roman" pitchFamily="18" charset="0"/>
              </a:rPr>
              <a:t> </a:t>
            </a:r>
            <a:r>
              <a:rPr lang="en-US" sz="2800" b="1" dirty="0" smtClean="0">
                <a:ln>
                  <a:solidFill>
                    <a:schemeClr val="tx1"/>
                  </a:solidFill>
                </a:ln>
                <a:effectLst>
                  <a:outerShdw blurRad="38100" dist="38100" dir="2700000" algn="tl">
                    <a:srgbClr val="C0C0C0"/>
                  </a:outerShdw>
                </a:effectLst>
                <a:latin typeface="Times New Roman" pitchFamily="18" charset="0"/>
              </a:rPr>
              <a:t>MeV</a:t>
            </a:r>
            <a:endParaRPr lang="ru-RU" sz="2800" b="1" dirty="0">
              <a:ln>
                <a:solidFill>
                  <a:schemeClr val="tx1"/>
                </a:solidFill>
              </a:ln>
              <a:effectLst>
                <a:outerShdw blurRad="38100" dist="38100" dir="2700000" algn="tl">
                  <a:srgbClr val="C0C0C0"/>
                </a:outerShdw>
              </a:effectLst>
              <a:latin typeface="Times New Roman" pitchFamily="18" charset="0"/>
            </a:endParaRPr>
          </a:p>
        </p:txBody>
      </p:sp>
      <p:sp>
        <p:nvSpPr>
          <p:cNvPr id="15366" name="TextBox 1"/>
          <p:cNvSpPr txBox="1">
            <a:spLocks noChangeArrowheads="1"/>
          </p:cNvSpPr>
          <p:nvPr/>
        </p:nvSpPr>
        <p:spPr bwMode="auto">
          <a:xfrm>
            <a:off x="0" y="4673630"/>
            <a:ext cx="4789612" cy="21698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just">
              <a:spcBef>
                <a:spcPct val="0"/>
              </a:spcBef>
              <a:buFontTx/>
              <a:buNone/>
            </a:pPr>
            <a:r>
              <a:rPr lang="en-US" altLang="en-US" sz="1500" b="1" dirty="0">
                <a:latin typeface="Times New Roman" pitchFamily="18" charset="0"/>
                <a:cs typeface="Times New Roman" pitchFamily="18" charset="0"/>
              </a:rPr>
              <a:t>A medical beam of </a:t>
            </a:r>
            <a:r>
              <a:rPr lang="en-US" altLang="en-US" sz="1500" b="1" baseline="30000" dirty="0">
                <a:latin typeface="Times New Roman" pitchFamily="18" charset="0"/>
                <a:cs typeface="Times New Roman" pitchFamily="18" charset="0"/>
              </a:rPr>
              <a:t>12</a:t>
            </a:r>
            <a:r>
              <a:rPr lang="en-US" altLang="en-US" sz="1500" b="1" dirty="0">
                <a:latin typeface="Times New Roman" pitchFamily="18" charset="0"/>
                <a:cs typeface="Times New Roman" pitchFamily="18" charset="0"/>
              </a:rPr>
              <a:t>C nuclei in IHEP, used at the initial stage, ensures the required uniformity of irradiation. It has an energy corresponding to the maximum of the cross section of electromagnetic dissociation. Its working intensity, which is not less than 10</a:t>
            </a:r>
            <a:r>
              <a:rPr lang="en-US" altLang="en-US" sz="1500" b="1" baseline="30000" dirty="0">
                <a:latin typeface="Times New Roman" pitchFamily="18" charset="0"/>
                <a:cs typeface="Times New Roman" pitchFamily="18" charset="0"/>
              </a:rPr>
              <a:t>8</a:t>
            </a:r>
            <a:r>
              <a:rPr lang="en-US" altLang="en-US" sz="1500" b="1" dirty="0">
                <a:latin typeface="Times New Roman" pitchFamily="18" charset="0"/>
                <a:cs typeface="Times New Roman" pitchFamily="18" charset="0"/>
              </a:rPr>
              <a:t> nuclei per cycle, must be at least</a:t>
            </a:r>
            <a:r>
              <a:rPr lang="ru-RU" altLang="en-US" sz="1500" b="1" dirty="0">
                <a:latin typeface="Times New Roman" pitchFamily="18" charset="0"/>
                <a:cs typeface="Times New Roman" pitchFamily="18" charset="0"/>
              </a:rPr>
              <a:t> </a:t>
            </a:r>
            <a:r>
              <a:rPr lang="en-US" altLang="en-US" sz="1500" b="1" dirty="0">
                <a:latin typeface="Times New Roman" pitchFamily="18" charset="0"/>
                <a:cs typeface="Times New Roman" pitchFamily="18" charset="0"/>
              </a:rPr>
              <a:t>reduced</a:t>
            </a:r>
            <a:r>
              <a:rPr lang="ru-RU" altLang="en-US" sz="1500" b="1" dirty="0">
                <a:latin typeface="Times New Roman" pitchFamily="18" charset="0"/>
                <a:cs typeface="Times New Roman" pitchFamily="18" charset="0"/>
              </a:rPr>
              <a:t> 10</a:t>
            </a:r>
            <a:r>
              <a:rPr lang="ru-RU" altLang="en-US" sz="1500" b="1" baseline="30000" dirty="0">
                <a:latin typeface="Times New Roman" pitchFamily="18" charset="0"/>
                <a:cs typeface="Times New Roman" pitchFamily="18" charset="0"/>
              </a:rPr>
              <a:t>3</a:t>
            </a:r>
            <a:r>
              <a:rPr lang="ru-RU" altLang="en-US" sz="1500" b="1" dirty="0">
                <a:latin typeface="Times New Roman" pitchFamily="18" charset="0"/>
                <a:cs typeface="Times New Roman" pitchFamily="18" charset="0"/>
              </a:rPr>
              <a:t> </a:t>
            </a:r>
            <a:r>
              <a:rPr lang="en-US" altLang="en-US" sz="1500" b="1" dirty="0">
                <a:latin typeface="Times New Roman" pitchFamily="18" charset="0"/>
                <a:cs typeface="Times New Roman" pitchFamily="18" charset="0"/>
              </a:rPr>
              <a:t>times to avoid overexposure and to provide beam monitoring. The solution of this problem is not simple, since high intensity provides feedback for the tuning of the accelerator.</a:t>
            </a:r>
          </a:p>
        </p:txBody>
      </p:sp>
      <p:pic>
        <p:nvPicPr>
          <p:cNvPr id="7"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76075" y="4303455"/>
            <a:ext cx="4275837" cy="254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184225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Obluchenie_c12\C12\kharlamov_C12Pb_data\Q2a_Dubna_Prot.png"/>
          <p:cNvPicPr>
            <a:picLocks noChangeAspect="1" noChangeArrowheads="1"/>
          </p:cNvPicPr>
          <p:nvPr/>
        </p:nvPicPr>
        <p:blipFill rotWithShape="1">
          <a:blip r:embed="rId3">
            <a:extLst>
              <a:ext uri="{28A0092B-C50C-407E-A947-70E740481C1C}">
                <a14:useLocalDpi xmlns:a14="http://schemas.microsoft.com/office/drawing/2010/main" val="0"/>
              </a:ext>
            </a:extLst>
          </a:blip>
          <a:srcRect l="6560" r="8133"/>
          <a:stretch/>
        </p:blipFill>
        <p:spPr bwMode="auto">
          <a:xfrm>
            <a:off x="20709" y="3339210"/>
            <a:ext cx="4438833" cy="351879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8"/>
          <p:cNvSpPr txBox="1">
            <a:spLocks noChangeArrowheads="1"/>
          </p:cNvSpPr>
          <p:nvPr/>
        </p:nvSpPr>
        <p:spPr bwMode="auto">
          <a:xfrm>
            <a:off x="2966" y="-6935"/>
            <a:ext cx="91440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altLang="en-US" b="1" dirty="0"/>
              <a:t>Observation of narrow </a:t>
            </a:r>
            <a:r>
              <a:rPr lang="el-GR" altLang="en-US" b="1" dirty="0" smtClean="0"/>
              <a:t>α-</a:t>
            </a:r>
            <a:r>
              <a:rPr lang="en-US" altLang="en-US" b="1" dirty="0" smtClean="0"/>
              <a:t>pairs in dissociation of </a:t>
            </a:r>
            <a:r>
              <a:rPr lang="ru-RU" altLang="en-US" b="1" baseline="30000" dirty="0" smtClean="0"/>
              <a:t>12</a:t>
            </a:r>
            <a:r>
              <a:rPr lang="en-US" altLang="en-US" b="1" dirty="0" smtClean="0"/>
              <a:t>C nucleus</a:t>
            </a:r>
            <a:endParaRPr lang="ru-RU" altLang="ru-RU" b="1" dirty="0"/>
          </a:p>
        </p:txBody>
      </p:sp>
      <p:grpSp>
        <p:nvGrpSpPr>
          <p:cNvPr id="6" name="Группа 5"/>
          <p:cNvGrpSpPr/>
          <p:nvPr/>
        </p:nvGrpSpPr>
        <p:grpSpPr>
          <a:xfrm>
            <a:off x="5158499" y="454730"/>
            <a:ext cx="3958031" cy="6123846"/>
            <a:chOff x="5060411" y="454730"/>
            <a:chExt cx="3958031" cy="6123846"/>
          </a:xfrm>
        </p:grpSpPr>
        <p:grpSp>
          <p:nvGrpSpPr>
            <p:cNvPr id="3" name="Группа 2"/>
            <p:cNvGrpSpPr/>
            <p:nvPr/>
          </p:nvGrpSpPr>
          <p:grpSpPr>
            <a:xfrm>
              <a:off x="5060411" y="3618633"/>
              <a:ext cx="3958031" cy="2959943"/>
              <a:chOff x="304367" y="3587864"/>
              <a:chExt cx="3563888" cy="2665190"/>
            </a:xfrm>
          </p:grpSpPr>
          <p:pic>
            <p:nvPicPr>
              <p:cNvPr id="1027" name="Picture 3" descr="I:\Obluchenie_c12\C12\kharlamov_C12Pb_data\theta_Dubna.png"/>
              <p:cNvPicPr>
                <a:picLocks noChangeAspect="1" noChangeArrowheads="1"/>
              </p:cNvPicPr>
              <p:nvPr/>
            </p:nvPicPr>
            <p:blipFill rotWithShape="1">
              <a:blip r:embed="rId4">
                <a:extLst>
                  <a:ext uri="{28A0092B-C50C-407E-A947-70E740481C1C}">
                    <a14:useLocalDpi xmlns:a14="http://schemas.microsoft.com/office/drawing/2010/main" val="0"/>
                  </a:ext>
                </a:extLst>
              </a:blip>
              <a:srcRect l="9955" t="9765" r="8447"/>
              <a:stretch/>
            </p:blipFill>
            <p:spPr bwMode="auto">
              <a:xfrm>
                <a:off x="304367" y="3587864"/>
                <a:ext cx="3563888" cy="266519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193298" y="3609338"/>
                <a:ext cx="2433680" cy="369332"/>
              </a:xfrm>
              <a:prstGeom prst="rect">
                <a:avLst/>
              </a:prstGeom>
              <a:noFill/>
            </p:spPr>
            <p:txBody>
              <a:bodyPr wrap="none" rtlCol="0">
                <a:spAutoFit/>
              </a:bodyPr>
              <a:lstStyle/>
              <a:p>
                <a:r>
                  <a:rPr lang="en-US" baseline="300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12</a:t>
                </a:r>
                <a:r>
                  <a:rPr lang="en-US"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 → 3</a:t>
                </a:r>
                <a:r>
                  <a:rPr lang="el-GR"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α</a:t>
                </a:r>
                <a:r>
                  <a:rPr lang="en-US"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ru-RU"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4.5</a:t>
                </a:r>
                <a:r>
                  <a:rPr lang="en-US"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ru-RU" i="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А</a:t>
                </a:r>
                <a:r>
                  <a:rPr lang="ru-RU"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GeV</a:t>
                </a:r>
                <a:r>
                  <a:rPr lang="ru-RU"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r>
                  <a:rPr lang="ru-RU" i="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с</a:t>
                </a:r>
                <a:r>
                  <a:rPr lang="en-US"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endPar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grpSp>
        <p:grpSp>
          <p:nvGrpSpPr>
            <p:cNvPr id="2" name="Группа 1"/>
            <p:cNvGrpSpPr/>
            <p:nvPr/>
          </p:nvGrpSpPr>
          <p:grpSpPr>
            <a:xfrm>
              <a:off x="5076056" y="454730"/>
              <a:ext cx="3768741" cy="2822639"/>
              <a:chOff x="216028" y="664269"/>
              <a:chExt cx="3768741" cy="2822639"/>
            </a:xfrm>
          </p:grpSpPr>
          <p:pic>
            <p:nvPicPr>
              <p:cNvPr id="1028" name="Picture 4" descr="I:\Obluchenie_c12\C12\kharlamov_C12Pb_data\theta_Protvino.png"/>
              <p:cNvPicPr>
                <a:picLocks noChangeAspect="1" noChangeArrowheads="1"/>
              </p:cNvPicPr>
              <p:nvPr/>
            </p:nvPicPr>
            <p:blipFill rotWithShape="1">
              <a:blip r:embed="rId5">
                <a:extLst>
                  <a:ext uri="{28A0092B-C50C-407E-A947-70E740481C1C}">
                    <a14:useLocalDpi xmlns:a14="http://schemas.microsoft.com/office/drawing/2010/main" val="0"/>
                  </a:ext>
                </a:extLst>
              </a:blip>
              <a:srcRect l="9968" t="8637" r="7538"/>
              <a:stretch/>
            </p:blipFill>
            <p:spPr bwMode="auto">
              <a:xfrm>
                <a:off x="216028" y="664269"/>
                <a:ext cx="3768741" cy="2822639"/>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1187624" y="679338"/>
                <a:ext cx="2260555" cy="369332"/>
              </a:xfrm>
              <a:prstGeom prst="rect">
                <a:avLst/>
              </a:prstGeom>
              <a:noFill/>
            </p:spPr>
            <p:txBody>
              <a:bodyPr wrap="none" rtlCol="0">
                <a:spAutoFit/>
              </a:bodyPr>
              <a:lstStyle/>
              <a:p>
                <a:r>
                  <a:rPr lang="en-US" baseline="300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12</a:t>
                </a:r>
                <a:r>
                  <a:rPr lang="en-US"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 → 3</a:t>
                </a:r>
                <a:r>
                  <a:rPr lang="el-GR"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α</a:t>
                </a:r>
                <a:r>
                  <a:rPr lang="en-US"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ru-RU"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a:t>
                </a:r>
                <a:r>
                  <a:rPr lang="en-US"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ru-RU" i="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А</a:t>
                </a:r>
                <a:r>
                  <a:rPr lang="ru-RU"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GeV</a:t>
                </a:r>
                <a:r>
                  <a:rPr lang="ru-RU"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r>
                  <a:rPr lang="ru-RU" i="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с</a:t>
                </a:r>
                <a:r>
                  <a:rPr lang="en-US"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endPar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grpSp>
      </p:grpSp>
      <p:sp>
        <p:nvSpPr>
          <p:cNvPr id="5" name="Прямоугольник 4"/>
          <p:cNvSpPr/>
          <p:nvPr/>
        </p:nvSpPr>
        <p:spPr>
          <a:xfrm>
            <a:off x="2356320" y="3892405"/>
            <a:ext cx="2759691" cy="369332"/>
          </a:xfrm>
          <a:prstGeom prst="rect">
            <a:avLst/>
          </a:prstGeom>
          <a:ln/>
        </p:spPr>
        <p:style>
          <a:lnRef idx="2">
            <a:schemeClr val="accent2"/>
          </a:lnRef>
          <a:fillRef idx="1">
            <a:schemeClr val="lt1"/>
          </a:fillRef>
          <a:effectRef idx="0">
            <a:schemeClr val="accent2"/>
          </a:effectRef>
          <a:fontRef idx="minor">
            <a:schemeClr val="dk1"/>
          </a:fontRef>
        </p:style>
        <p:txBody>
          <a:bodyPr wrap="square">
            <a:spAutoFit/>
          </a:bodyPr>
          <a:lstStyle/>
          <a:p>
            <a:r>
              <a:rPr lang="en-US" baseline="300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12</a:t>
            </a:r>
            <a:r>
              <a:rPr lang="en-US"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 → </a:t>
            </a:r>
            <a:r>
              <a:rPr lang="en-US" baseline="300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8</a:t>
            </a:r>
            <a:r>
              <a:rPr lang="en-US"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Be + </a:t>
            </a:r>
            <a:r>
              <a:rPr lang="el-GR"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α</a:t>
            </a:r>
            <a:r>
              <a:rPr lang="en-US"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 </a:t>
            </a:r>
            <a:r>
              <a:rPr lang="en-US"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(45 </a:t>
            </a:r>
            <a:r>
              <a:rPr lang="en-US"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4) </a:t>
            </a:r>
            <a:r>
              <a:rPr lang="en-US"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endParaRPr lang="en-US" dirty="0">
              <a:effectLst>
                <a:outerShdw blurRad="38100" dist="38100" dir="2700000" algn="tl">
                  <a:srgbClr val="000000">
                    <a:alpha val="43137"/>
                  </a:srgbClr>
                </a:outerShdw>
              </a:effectLst>
            </a:endParaRPr>
          </a:p>
        </p:txBody>
      </p:sp>
      <p:pic>
        <p:nvPicPr>
          <p:cNvPr id="11" name="Рисунок 4"/>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1952" y="403692"/>
            <a:ext cx="4685022" cy="2291744"/>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3"/>
          <p:cNvSpPr>
            <a:spLocks noChangeArrowheads="1"/>
          </p:cNvSpPr>
          <p:nvPr/>
        </p:nvSpPr>
        <p:spPr bwMode="auto">
          <a:xfrm>
            <a:off x="0" y="2636912"/>
            <a:ext cx="4685021"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algn="just" fontAlgn="base">
              <a:spcBef>
                <a:spcPct val="0"/>
              </a:spcBef>
              <a:spcAft>
                <a:spcPct val="0"/>
              </a:spcAft>
            </a:pPr>
            <a:r>
              <a:rPr lang="en-US" altLang="ja-JP" sz="1200" b="1" dirty="0" smtClean="0">
                <a:effectLst>
                  <a:outerShdw blurRad="38100" dist="38100" dir="2700000" algn="tl">
                    <a:srgbClr val="000000">
                      <a:alpha val="43137"/>
                    </a:srgbClr>
                  </a:outerShdw>
                </a:effectLst>
                <a:latin typeface="Times New Roman" panose="02020603050405020304" pitchFamily="18" charset="0"/>
                <a:ea typeface="MS Mincho" charset="-128"/>
                <a:cs typeface="Times New Roman" panose="02020603050405020304" pitchFamily="18" charset="0"/>
              </a:rPr>
              <a:t>Sequential</a:t>
            </a:r>
            <a:r>
              <a:rPr lang="ru-RU" altLang="ja-JP" sz="1200" b="1" dirty="0" smtClean="0">
                <a:effectLst>
                  <a:outerShdw blurRad="38100" dist="38100" dir="2700000" algn="tl">
                    <a:srgbClr val="000000">
                      <a:alpha val="43137"/>
                    </a:srgbClr>
                  </a:outerShdw>
                </a:effectLst>
                <a:latin typeface="Times New Roman" panose="02020603050405020304" pitchFamily="18" charset="0"/>
                <a:ea typeface="MS Mincho" charset="-128"/>
                <a:cs typeface="Times New Roman" panose="02020603050405020304" pitchFamily="18" charset="0"/>
              </a:rPr>
              <a:t> </a:t>
            </a:r>
            <a:r>
              <a:rPr lang="en-US" altLang="ja-JP" sz="1200" b="1" dirty="0" err="1" smtClean="0">
                <a:effectLst>
                  <a:outerShdw blurRad="38100" dist="38100" dir="2700000" algn="tl">
                    <a:srgbClr val="000000">
                      <a:alpha val="43137"/>
                    </a:srgbClr>
                  </a:outerShdw>
                </a:effectLst>
                <a:latin typeface="Times New Roman" panose="02020603050405020304" pitchFamily="18" charset="0"/>
                <a:ea typeface="MS Mincho" charset="-128"/>
                <a:cs typeface="Times New Roman" panose="02020603050405020304" pitchFamily="18" charset="0"/>
              </a:rPr>
              <a:t>microphoto</a:t>
            </a:r>
            <a:r>
              <a:rPr lang="en-US" altLang="ja-JP" sz="1200" b="1" dirty="0" smtClean="0">
                <a:effectLst>
                  <a:outerShdw blurRad="38100" dist="38100" dir="2700000" algn="tl">
                    <a:srgbClr val="000000">
                      <a:alpha val="43137"/>
                    </a:srgbClr>
                  </a:outerShdw>
                </a:effectLst>
                <a:latin typeface="Times New Roman" panose="02020603050405020304" pitchFamily="18" charset="0"/>
                <a:ea typeface="MS Mincho" charset="-128"/>
                <a:cs typeface="Times New Roman" panose="02020603050405020304" pitchFamily="18" charset="0"/>
              </a:rPr>
              <a:t> of </a:t>
            </a:r>
            <a:r>
              <a:rPr kumimoji="0" lang="ru-RU" altLang="ja-JP" sz="1200" b="1"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anose="02020603050405020304" pitchFamily="18" charset="0"/>
                <a:ea typeface="MS Mincho" charset="-128"/>
                <a:cs typeface="Times New Roman" panose="02020603050405020304" pitchFamily="18" charset="0"/>
              </a:rPr>
              <a:t> </a:t>
            </a:r>
            <a:r>
              <a:rPr kumimoji="0" lang="en-US" altLang="ja-JP" sz="1200" b="1"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anose="02020603050405020304" pitchFamily="18" charset="0"/>
                <a:ea typeface="MS Mincho" charset="-128"/>
                <a:cs typeface="Times New Roman" panose="02020603050405020304" pitchFamily="18" charset="0"/>
              </a:rPr>
              <a:t>event</a:t>
            </a:r>
            <a:r>
              <a:rPr kumimoji="0" lang="ru-RU" altLang="ja-JP" sz="1200" b="1"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anose="02020603050405020304" pitchFamily="18" charset="0"/>
                <a:ea typeface="MS Mincho" charset="-128"/>
                <a:cs typeface="Times New Roman" panose="02020603050405020304" pitchFamily="18" charset="0"/>
              </a:rPr>
              <a:t> </a:t>
            </a:r>
            <a:r>
              <a:rPr kumimoji="0" lang="ru-RU" altLang="ja-JP" sz="1200" b="1" i="1" u="none" strike="noStrike" cap="none" normalizeH="0" baseline="30000" dirty="0" smtClean="0">
                <a:ln>
                  <a:noFill/>
                </a:ln>
                <a:solidFill>
                  <a:schemeClr val="tx1"/>
                </a:solidFill>
                <a:effectLst>
                  <a:outerShdw blurRad="38100" dist="38100" dir="2700000" algn="tl">
                    <a:srgbClr val="000000">
                      <a:alpha val="43137"/>
                    </a:srgbClr>
                  </a:outerShdw>
                </a:effectLst>
                <a:latin typeface="Times New Roman" panose="02020603050405020304" pitchFamily="18" charset="0"/>
                <a:ea typeface="MS Mincho" charset="-128"/>
                <a:cs typeface="Times New Roman" panose="02020603050405020304" pitchFamily="18" charset="0"/>
              </a:rPr>
              <a:t>12</a:t>
            </a:r>
            <a:r>
              <a:rPr kumimoji="0" lang="en-US" altLang="ja-JP" sz="1200" b="1" i="1"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anose="02020603050405020304" pitchFamily="18" charset="0"/>
                <a:ea typeface="MS Mincho" charset="-128"/>
                <a:cs typeface="Times New Roman" panose="02020603050405020304" pitchFamily="18" charset="0"/>
              </a:rPr>
              <a:t>C</a:t>
            </a:r>
            <a:r>
              <a:rPr kumimoji="0" lang="ru-RU" altLang="ja-JP" sz="1200" b="1"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anose="02020603050405020304" pitchFamily="18" charset="0"/>
                <a:ea typeface="MS Mincho" charset="-128"/>
                <a:cs typeface="Times New Roman" panose="02020603050405020304" pitchFamily="18" charset="0"/>
              </a:rPr>
              <a:t> → 3</a:t>
            </a:r>
            <a:r>
              <a:rPr kumimoji="0" lang="en-US" altLang="ja-JP" sz="1200" b="1" i="1"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anose="02020603050405020304" pitchFamily="18" charset="0"/>
                <a:ea typeface="MS Mincho" charset="-128"/>
                <a:cs typeface="Times New Roman" panose="02020603050405020304" pitchFamily="18" charset="0"/>
              </a:rPr>
              <a:t>α</a:t>
            </a:r>
            <a:r>
              <a:rPr kumimoji="0" lang="ru-RU" altLang="ja-JP" sz="1200" b="1"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anose="02020603050405020304" pitchFamily="18" charset="0"/>
                <a:ea typeface="MS Mincho" charset="-128"/>
                <a:cs typeface="Times New Roman" panose="02020603050405020304" pitchFamily="18" charset="0"/>
              </a:rPr>
              <a:t> (</a:t>
            </a:r>
            <a:r>
              <a:rPr kumimoji="0" lang="en-US" altLang="ja-JP" sz="1200" b="1" i="1"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anose="02020603050405020304" pitchFamily="18" charset="0"/>
                <a:ea typeface="MS Mincho" charset="-128"/>
                <a:cs typeface="Times New Roman" panose="02020603050405020304" pitchFamily="18" charset="0"/>
              </a:rPr>
              <a:t>P</a:t>
            </a:r>
            <a:r>
              <a:rPr kumimoji="0" lang="ru-RU" altLang="ja-JP" sz="1200" b="1" i="0" u="none" strike="noStrike" cap="none" normalizeH="0" baseline="-30000" dirty="0" smtClean="0">
                <a:ln>
                  <a:noFill/>
                </a:ln>
                <a:solidFill>
                  <a:schemeClr val="tx1"/>
                </a:solidFill>
                <a:effectLst>
                  <a:outerShdw blurRad="38100" dist="38100" dir="2700000" algn="tl">
                    <a:srgbClr val="000000">
                      <a:alpha val="43137"/>
                    </a:srgbClr>
                  </a:outerShdw>
                </a:effectLst>
                <a:latin typeface="Times New Roman" panose="02020603050405020304" pitchFamily="18" charset="0"/>
                <a:ea typeface="MS Mincho" charset="-128"/>
                <a:cs typeface="Times New Roman" panose="02020603050405020304" pitchFamily="18" charset="0"/>
              </a:rPr>
              <a:t>0</a:t>
            </a:r>
            <a:r>
              <a:rPr kumimoji="0" lang="ru-RU" altLang="ja-JP" sz="1200" b="1"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anose="02020603050405020304" pitchFamily="18" charset="0"/>
                <a:ea typeface="MS Mincho" charset="-128"/>
                <a:cs typeface="Times New Roman" panose="02020603050405020304" pitchFamily="18" charset="0"/>
              </a:rPr>
              <a:t>  1 </a:t>
            </a:r>
            <a:r>
              <a:rPr kumimoji="0" lang="en-US" altLang="ja-JP" sz="1200" b="1" i="1"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anose="02020603050405020304" pitchFamily="18" charset="0"/>
                <a:ea typeface="MS Mincho" charset="-128"/>
                <a:cs typeface="Times New Roman" panose="02020603050405020304" pitchFamily="18" charset="0"/>
              </a:rPr>
              <a:t>A</a:t>
            </a:r>
            <a:r>
              <a:rPr kumimoji="0" lang="ru-RU" altLang="ja-JP" sz="1200" b="1"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anose="02020603050405020304" pitchFamily="18" charset="0"/>
                <a:ea typeface="MS Mincho" charset="-128"/>
                <a:cs typeface="Times New Roman" panose="02020603050405020304" pitchFamily="18" charset="0"/>
              </a:rPr>
              <a:t> </a:t>
            </a:r>
            <a:r>
              <a:rPr kumimoji="0" lang="en-US" altLang="ja-JP" sz="1200" b="1"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anose="02020603050405020304" pitchFamily="18" charset="0"/>
                <a:ea typeface="MS Mincho" charset="-128"/>
                <a:cs typeface="Times New Roman" panose="02020603050405020304" pitchFamily="18" charset="0"/>
              </a:rPr>
              <a:t>GeV</a:t>
            </a:r>
            <a:r>
              <a:rPr kumimoji="0" lang="ru-RU" altLang="ja-JP" sz="1200" b="1"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anose="02020603050405020304" pitchFamily="18" charset="0"/>
                <a:ea typeface="MS Mincho" charset="-128"/>
                <a:cs typeface="Times New Roman" panose="02020603050405020304" pitchFamily="18" charset="0"/>
              </a:rPr>
              <a:t>/</a:t>
            </a:r>
            <a:r>
              <a:rPr kumimoji="0" lang="ru-RU" altLang="ja-JP" sz="1200" b="1" i="1"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anose="02020603050405020304" pitchFamily="18" charset="0"/>
                <a:ea typeface="MS Mincho" charset="-128"/>
                <a:cs typeface="Times New Roman" panose="02020603050405020304" pitchFamily="18" charset="0"/>
              </a:rPr>
              <a:t>с</a:t>
            </a:r>
            <a:r>
              <a:rPr kumimoji="0" lang="ru-RU" altLang="ja-JP" sz="1200" b="1"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anose="02020603050405020304" pitchFamily="18" charset="0"/>
                <a:ea typeface="MS Mincho" charset="-128"/>
                <a:cs typeface="Times New Roman" panose="02020603050405020304" pitchFamily="18" charset="0"/>
              </a:rPr>
              <a:t>), </a:t>
            </a:r>
            <a:r>
              <a:rPr kumimoji="0" lang="en-US" altLang="ja-JP" sz="1200" b="1"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anose="02020603050405020304" pitchFamily="18" charset="0"/>
                <a:ea typeface="MS Mincho" charset="-128"/>
                <a:cs typeface="Times New Roman" panose="02020603050405020304" pitchFamily="18" charset="0"/>
              </a:rPr>
              <a:t>IV</a:t>
            </a:r>
            <a:r>
              <a:rPr kumimoji="0" lang="ru-RU" altLang="ja-JP" sz="1200" b="1"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ea typeface="MS Mincho" charset="-128"/>
                <a:cs typeface="Times New Roman" pitchFamily="18" charset="0"/>
              </a:rPr>
              <a:t> – </a:t>
            </a:r>
            <a:r>
              <a:rPr lang="en-US" altLang="ja-JP" sz="1200" b="1" dirty="0">
                <a:effectLst>
                  <a:outerShdw blurRad="38100" dist="38100" dir="2700000" algn="tl">
                    <a:srgbClr val="000000">
                      <a:alpha val="43137"/>
                    </a:srgbClr>
                  </a:outerShdw>
                </a:effectLst>
                <a:latin typeface="Times New Roman" pitchFamily="18" charset="0"/>
                <a:ea typeface="MS Mincho" charset="-128"/>
                <a:cs typeface="Times New Roman" pitchFamily="18" charset="0"/>
              </a:rPr>
              <a:t>position of the </a:t>
            </a:r>
            <a:r>
              <a:rPr lang="en-US" altLang="ja-JP" sz="1200" b="1" dirty="0" smtClean="0">
                <a:effectLst>
                  <a:outerShdw blurRad="38100" dist="38100" dir="2700000" algn="tl">
                    <a:srgbClr val="000000">
                      <a:alpha val="43137"/>
                    </a:srgbClr>
                  </a:outerShdw>
                </a:effectLst>
                <a:latin typeface="Times New Roman" pitchFamily="18" charset="0"/>
                <a:ea typeface="MS Mincho" charset="-128"/>
                <a:cs typeface="Times New Roman" pitchFamily="18" charset="0"/>
              </a:rPr>
              <a:t>interaction vertex</a:t>
            </a:r>
            <a:r>
              <a:rPr kumimoji="0" lang="ru-RU" altLang="ja-JP" sz="1200" b="1"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ea typeface="MS Mincho" charset="-128"/>
                <a:cs typeface="Times New Roman" pitchFamily="18" charset="0"/>
              </a:rPr>
              <a:t>. </a:t>
            </a:r>
            <a:r>
              <a:rPr lang="en-US" altLang="ja-JP" sz="1200" b="1" dirty="0">
                <a:effectLst>
                  <a:outerShdw blurRad="38100" dist="38100" dir="2700000" algn="tl">
                    <a:srgbClr val="000000">
                      <a:alpha val="43137"/>
                    </a:srgbClr>
                  </a:outerShdw>
                </a:effectLst>
                <a:latin typeface="Times New Roman" pitchFamily="18" charset="0"/>
                <a:ea typeface="MS Mincho" charset="-128"/>
                <a:cs typeface="Times New Roman" pitchFamily="18" charset="0"/>
              </a:rPr>
              <a:t>The main characteristics of the event </a:t>
            </a:r>
            <a:r>
              <a:rPr kumimoji="0" lang="ru-RU" altLang="ja-JP" sz="1200" b="1"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ea typeface="MS Mincho" charset="-128"/>
                <a:cs typeface="Times New Roman" pitchFamily="18" charset="0"/>
              </a:rPr>
              <a:t>: θ</a:t>
            </a:r>
            <a:r>
              <a:rPr kumimoji="0" lang="ru-RU" altLang="ja-JP" sz="1200" b="1" i="0" u="none" strike="noStrike" cap="none" normalizeH="0" baseline="-30000" dirty="0" smtClean="0">
                <a:ln>
                  <a:noFill/>
                </a:ln>
                <a:solidFill>
                  <a:schemeClr val="tx1"/>
                </a:solidFill>
                <a:effectLst>
                  <a:outerShdw blurRad="38100" dist="38100" dir="2700000" algn="tl">
                    <a:srgbClr val="000000">
                      <a:alpha val="43137"/>
                    </a:srgbClr>
                  </a:outerShdw>
                </a:effectLst>
                <a:latin typeface="Times New Roman" panose="02020603050405020304" pitchFamily="18" charset="0"/>
                <a:ea typeface="MS Mincho" charset="-128"/>
                <a:cs typeface="Times New Roman" panose="02020603050405020304" pitchFamily="18" charset="0"/>
              </a:rPr>
              <a:t>12</a:t>
            </a:r>
            <a:r>
              <a:rPr kumimoji="0" lang="ru-RU" altLang="ja-JP" sz="1200" b="1"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ea typeface="MS Mincho" charset="-128"/>
                <a:cs typeface="Times New Roman" pitchFamily="18" charset="0"/>
              </a:rPr>
              <a:t> = 8 </a:t>
            </a:r>
            <a:r>
              <a:rPr kumimoji="0" lang="en-US" altLang="ja-JP" sz="1200" b="1"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ea typeface="MS Mincho" charset="-128"/>
                <a:cs typeface="Times New Roman" pitchFamily="18" charset="0"/>
              </a:rPr>
              <a:t>mrad</a:t>
            </a:r>
            <a:r>
              <a:rPr kumimoji="0" lang="ru-RU" altLang="ja-JP" sz="1200" b="1"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ea typeface="MS Mincho" charset="-128"/>
                <a:cs typeface="Times New Roman" pitchFamily="18" charset="0"/>
              </a:rPr>
              <a:t>, θ</a:t>
            </a:r>
            <a:r>
              <a:rPr kumimoji="0" lang="ru-RU" altLang="ja-JP" sz="1200" b="1" i="0" u="none" strike="noStrike" cap="none" normalizeH="0" baseline="-30000" dirty="0" smtClean="0">
                <a:ln>
                  <a:noFill/>
                </a:ln>
                <a:solidFill>
                  <a:schemeClr val="tx1"/>
                </a:solidFill>
                <a:effectLst>
                  <a:outerShdw blurRad="38100" dist="38100" dir="2700000" algn="tl">
                    <a:srgbClr val="000000">
                      <a:alpha val="43137"/>
                    </a:srgbClr>
                  </a:outerShdw>
                </a:effectLst>
                <a:latin typeface="Times New Roman" panose="02020603050405020304" pitchFamily="18" charset="0"/>
                <a:ea typeface="MS Mincho" charset="-128"/>
                <a:cs typeface="Times New Roman" panose="02020603050405020304" pitchFamily="18" charset="0"/>
              </a:rPr>
              <a:t>13</a:t>
            </a:r>
            <a:r>
              <a:rPr kumimoji="0" lang="ru-RU" altLang="ja-JP" sz="1200" b="1"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ea typeface="MS Mincho" charset="-128"/>
                <a:cs typeface="Times New Roman" pitchFamily="18" charset="0"/>
              </a:rPr>
              <a:t> = 15 </a:t>
            </a:r>
            <a:r>
              <a:rPr kumimoji="0" lang="en-US" altLang="ja-JP" sz="1200" b="1"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ea typeface="MS Mincho" charset="-128"/>
                <a:cs typeface="Times New Roman" pitchFamily="18" charset="0"/>
              </a:rPr>
              <a:t>mrad</a:t>
            </a:r>
            <a:r>
              <a:rPr kumimoji="0" lang="ru-RU" altLang="ja-JP" sz="1200" b="1"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ea typeface="MS Mincho" charset="-128"/>
                <a:cs typeface="Times New Roman" pitchFamily="18" charset="0"/>
              </a:rPr>
              <a:t>, θ</a:t>
            </a:r>
            <a:r>
              <a:rPr kumimoji="0" lang="ru-RU" altLang="ja-JP" sz="1200" b="1" i="0" u="none" strike="noStrike" cap="none" normalizeH="0" baseline="-30000" dirty="0" smtClean="0">
                <a:ln>
                  <a:noFill/>
                </a:ln>
                <a:solidFill>
                  <a:schemeClr val="tx1"/>
                </a:solidFill>
                <a:effectLst>
                  <a:outerShdw blurRad="38100" dist="38100" dir="2700000" algn="tl">
                    <a:srgbClr val="000000">
                      <a:alpha val="43137"/>
                    </a:srgbClr>
                  </a:outerShdw>
                </a:effectLst>
                <a:latin typeface="Times New Roman" panose="02020603050405020304" pitchFamily="18" charset="0"/>
                <a:ea typeface="MS Mincho" charset="-128"/>
                <a:cs typeface="Times New Roman" panose="02020603050405020304" pitchFamily="18" charset="0"/>
              </a:rPr>
              <a:t>23</a:t>
            </a:r>
            <a:r>
              <a:rPr kumimoji="0" lang="ru-RU" altLang="ja-JP" sz="1200" b="1"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anose="02020603050405020304" pitchFamily="18" charset="0"/>
                <a:ea typeface="MS Mincho" charset="-128"/>
                <a:cs typeface="Times New Roman" panose="02020603050405020304" pitchFamily="18" charset="0"/>
              </a:rPr>
              <a:t> = 8 </a:t>
            </a:r>
            <a:r>
              <a:rPr kumimoji="0" lang="en-US" altLang="ja-JP" sz="1200" b="1"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anose="02020603050405020304" pitchFamily="18" charset="0"/>
                <a:ea typeface="MS Mincho" charset="-128"/>
                <a:cs typeface="Times New Roman" panose="02020603050405020304" pitchFamily="18" charset="0"/>
              </a:rPr>
              <a:t>mrad</a:t>
            </a:r>
            <a:r>
              <a:rPr kumimoji="0" lang="ru-RU" altLang="ja-JP" sz="1200" b="1"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anose="02020603050405020304" pitchFamily="18" charset="0"/>
                <a:ea typeface="MS Mincho" charset="-128"/>
                <a:cs typeface="Times New Roman" panose="02020603050405020304" pitchFamily="18" charset="0"/>
              </a:rPr>
              <a:t>, </a:t>
            </a:r>
            <a:r>
              <a:rPr kumimoji="0" lang="en-US" altLang="ja-JP" sz="1200" b="1" i="1"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anose="02020603050405020304" pitchFamily="18" charset="0"/>
                <a:ea typeface="MS Mincho" charset="-128"/>
                <a:cs typeface="Times New Roman" panose="02020603050405020304" pitchFamily="18" charset="0"/>
              </a:rPr>
              <a:t>Q</a:t>
            </a:r>
            <a:r>
              <a:rPr kumimoji="0" lang="ru-RU" altLang="ja-JP" sz="1200" b="1" i="0" u="none" strike="noStrike" cap="none" normalizeH="0" baseline="-30000" dirty="0" smtClean="0">
                <a:ln>
                  <a:noFill/>
                </a:ln>
                <a:solidFill>
                  <a:schemeClr val="tx1"/>
                </a:solidFill>
                <a:effectLst>
                  <a:outerShdw blurRad="38100" dist="38100" dir="2700000" algn="tl">
                    <a:srgbClr val="000000">
                      <a:alpha val="43137"/>
                    </a:srgbClr>
                  </a:outerShdw>
                </a:effectLst>
                <a:latin typeface="Times New Roman" panose="02020603050405020304" pitchFamily="18" charset="0"/>
                <a:ea typeface="MS Mincho" charset="-128"/>
                <a:cs typeface="Times New Roman" panose="02020603050405020304" pitchFamily="18" charset="0"/>
              </a:rPr>
              <a:t>12</a:t>
            </a:r>
            <a:r>
              <a:rPr kumimoji="0" lang="ru-RU" altLang="ja-JP" sz="1200" b="1"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anose="02020603050405020304" pitchFamily="18" charset="0"/>
                <a:ea typeface="MS Mincho" charset="-128"/>
                <a:cs typeface="Times New Roman" panose="02020603050405020304" pitchFamily="18" charset="0"/>
              </a:rPr>
              <a:t> = 57 </a:t>
            </a:r>
            <a:r>
              <a:rPr kumimoji="0" lang="en-US" altLang="ja-JP" sz="1200" b="1"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anose="02020603050405020304" pitchFamily="18" charset="0"/>
                <a:ea typeface="MS Mincho" charset="-128"/>
                <a:cs typeface="Times New Roman" panose="02020603050405020304" pitchFamily="18" charset="0"/>
              </a:rPr>
              <a:t>keV</a:t>
            </a:r>
            <a:r>
              <a:rPr kumimoji="0" lang="ru-RU" altLang="ja-JP" sz="1200" b="1"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anose="02020603050405020304" pitchFamily="18" charset="0"/>
                <a:ea typeface="MS Mincho" charset="-128"/>
                <a:cs typeface="Times New Roman" panose="02020603050405020304" pitchFamily="18" charset="0"/>
              </a:rPr>
              <a:t>, </a:t>
            </a:r>
            <a:r>
              <a:rPr kumimoji="0" lang="en-US" altLang="ja-JP" sz="1200" b="1" i="1"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anose="02020603050405020304" pitchFamily="18" charset="0"/>
                <a:ea typeface="MS Mincho" charset="-128"/>
                <a:cs typeface="Times New Roman" panose="02020603050405020304" pitchFamily="18" charset="0"/>
              </a:rPr>
              <a:t>Q</a:t>
            </a:r>
            <a:r>
              <a:rPr kumimoji="0" lang="ru-RU" altLang="ja-JP" sz="1200" b="1" i="0" u="none" strike="noStrike" cap="none" normalizeH="0" baseline="-30000" dirty="0" smtClean="0">
                <a:ln>
                  <a:noFill/>
                </a:ln>
                <a:solidFill>
                  <a:schemeClr val="tx1"/>
                </a:solidFill>
                <a:effectLst>
                  <a:outerShdw blurRad="38100" dist="38100" dir="2700000" algn="tl">
                    <a:srgbClr val="000000">
                      <a:alpha val="43137"/>
                    </a:srgbClr>
                  </a:outerShdw>
                </a:effectLst>
                <a:latin typeface="Times New Roman" panose="02020603050405020304" pitchFamily="18" charset="0"/>
                <a:ea typeface="MS Mincho" charset="-128"/>
                <a:cs typeface="Times New Roman" panose="02020603050405020304" pitchFamily="18" charset="0"/>
              </a:rPr>
              <a:t>13</a:t>
            </a:r>
            <a:r>
              <a:rPr kumimoji="0" lang="ru-RU" altLang="ja-JP" sz="1200" b="1"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anose="02020603050405020304" pitchFamily="18" charset="0"/>
                <a:ea typeface="MS Mincho" charset="-128"/>
                <a:cs typeface="Times New Roman" panose="02020603050405020304" pitchFamily="18" charset="0"/>
              </a:rPr>
              <a:t> = 227 </a:t>
            </a:r>
            <a:r>
              <a:rPr kumimoji="0" lang="en-US" altLang="ja-JP" sz="1200" b="1"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anose="02020603050405020304" pitchFamily="18" charset="0"/>
                <a:ea typeface="MS Mincho" charset="-128"/>
                <a:cs typeface="Times New Roman" panose="02020603050405020304" pitchFamily="18" charset="0"/>
              </a:rPr>
              <a:t>keV</a:t>
            </a:r>
            <a:r>
              <a:rPr kumimoji="0" lang="ru-RU" altLang="ja-JP" sz="1200" b="1"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anose="02020603050405020304" pitchFamily="18" charset="0"/>
                <a:ea typeface="MS Mincho" charset="-128"/>
                <a:cs typeface="Times New Roman" panose="02020603050405020304" pitchFamily="18" charset="0"/>
              </a:rPr>
              <a:t>, </a:t>
            </a:r>
            <a:r>
              <a:rPr kumimoji="0" lang="en-US" altLang="ja-JP" sz="1200" b="1" i="1"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anose="02020603050405020304" pitchFamily="18" charset="0"/>
                <a:ea typeface="MS Mincho" charset="-128"/>
                <a:cs typeface="Times New Roman" panose="02020603050405020304" pitchFamily="18" charset="0"/>
              </a:rPr>
              <a:t>Q</a:t>
            </a:r>
            <a:r>
              <a:rPr kumimoji="0" lang="ru-RU" altLang="ja-JP" sz="1200" b="1" i="0" u="none" strike="noStrike" cap="none" normalizeH="0" baseline="-30000" dirty="0" smtClean="0">
                <a:ln>
                  <a:noFill/>
                </a:ln>
                <a:solidFill>
                  <a:schemeClr val="tx1"/>
                </a:solidFill>
                <a:effectLst>
                  <a:outerShdw blurRad="38100" dist="38100" dir="2700000" algn="tl">
                    <a:srgbClr val="000000">
                      <a:alpha val="43137"/>
                    </a:srgbClr>
                  </a:outerShdw>
                </a:effectLst>
                <a:latin typeface="Times New Roman" panose="02020603050405020304" pitchFamily="18" charset="0"/>
                <a:ea typeface="MS Mincho" charset="-128"/>
                <a:cs typeface="Times New Roman" panose="02020603050405020304" pitchFamily="18" charset="0"/>
              </a:rPr>
              <a:t>23</a:t>
            </a:r>
            <a:r>
              <a:rPr kumimoji="0" lang="ru-RU" altLang="ja-JP" sz="1200" b="1"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anose="02020603050405020304" pitchFamily="18" charset="0"/>
                <a:ea typeface="MS Mincho" charset="-128"/>
                <a:cs typeface="Times New Roman" panose="02020603050405020304" pitchFamily="18" charset="0"/>
              </a:rPr>
              <a:t> = 61 </a:t>
            </a:r>
            <a:r>
              <a:rPr kumimoji="0" lang="en-US" altLang="ja-JP" sz="1200" b="1"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anose="02020603050405020304" pitchFamily="18" charset="0"/>
                <a:ea typeface="MS Mincho" charset="-128"/>
                <a:cs typeface="Times New Roman" panose="02020603050405020304" pitchFamily="18" charset="0"/>
              </a:rPr>
              <a:t>keV</a:t>
            </a:r>
            <a:r>
              <a:rPr kumimoji="0" lang="ru-RU" altLang="ja-JP" sz="1200" b="1"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anose="02020603050405020304" pitchFamily="18" charset="0"/>
                <a:ea typeface="MS Mincho" charset="-128"/>
                <a:cs typeface="Times New Roman" panose="02020603050405020304" pitchFamily="18" charset="0"/>
              </a:rPr>
              <a:t>, </a:t>
            </a:r>
            <a:r>
              <a:rPr kumimoji="0" lang="en-US" altLang="ja-JP" sz="1200" b="1" i="1"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anose="02020603050405020304" pitchFamily="18" charset="0"/>
                <a:ea typeface="MS Mincho" charset="-128"/>
                <a:cs typeface="Times New Roman" panose="02020603050405020304" pitchFamily="18" charset="0"/>
              </a:rPr>
              <a:t>Q</a:t>
            </a:r>
            <a:r>
              <a:rPr kumimoji="0" lang="ru-RU" altLang="ja-JP" sz="1200" b="1" i="0" u="none" strike="noStrike" cap="none" normalizeH="0" baseline="-30000" dirty="0" smtClean="0">
                <a:ln>
                  <a:noFill/>
                </a:ln>
                <a:solidFill>
                  <a:schemeClr val="tx1"/>
                </a:solidFill>
                <a:effectLst>
                  <a:outerShdw blurRad="38100" dist="38100" dir="2700000" algn="tl">
                    <a:srgbClr val="000000">
                      <a:alpha val="43137"/>
                    </a:srgbClr>
                  </a:outerShdw>
                </a:effectLst>
                <a:latin typeface="Times New Roman" panose="02020603050405020304" pitchFamily="18" charset="0"/>
                <a:ea typeface="MS Mincho" charset="-128"/>
                <a:cs typeface="Times New Roman" panose="02020603050405020304" pitchFamily="18" charset="0"/>
              </a:rPr>
              <a:t>3</a:t>
            </a:r>
            <a:r>
              <a:rPr kumimoji="0" lang="en-US" altLang="ja-JP" sz="1200" b="1" i="0" u="none" strike="noStrike" cap="none" normalizeH="0" baseline="-30000" dirty="0" smtClean="0">
                <a:ln>
                  <a:noFill/>
                </a:ln>
                <a:solidFill>
                  <a:schemeClr val="tx1"/>
                </a:solidFill>
                <a:effectLst>
                  <a:outerShdw blurRad="38100" dist="38100" dir="2700000" algn="tl">
                    <a:srgbClr val="000000">
                      <a:alpha val="43137"/>
                    </a:srgbClr>
                  </a:outerShdw>
                </a:effectLst>
                <a:latin typeface="Times New Roman" pitchFamily="18" charset="0"/>
                <a:ea typeface="MS Mincho" charset="-128"/>
                <a:cs typeface="Times New Roman" pitchFamily="18" charset="0"/>
              </a:rPr>
              <a:t>α</a:t>
            </a:r>
            <a:r>
              <a:rPr kumimoji="0" lang="ru-RU" altLang="ja-JP" sz="1200" b="1"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ea typeface="MS Mincho" charset="-128"/>
                <a:cs typeface="Times New Roman" pitchFamily="18" charset="0"/>
              </a:rPr>
              <a:t> = 230 </a:t>
            </a:r>
            <a:r>
              <a:rPr kumimoji="0" lang="en-US" altLang="ja-JP" sz="1200" b="1"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ea typeface="MS Mincho" charset="-128"/>
                <a:cs typeface="Times New Roman" pitchFamily="18" charset="0"/>
              </a:rPr>
              <a:t>keV</a:t>
            </a:r>
            <a:r>
              <a:rPr kumimoji="0" lang="ru-RU" altLang="ja-JP" sz="1200" b="1"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ea typeface="MS Mincho" charset="-128"/>
                <a:cs typeface="Times New Roman" pitchFamily="18" charset="0"/>
              </a:rPr>
              <a:t>.</a:t>
            </a:r>
            <a:endParaRPr kumimoji="0" lang="ru-RU" altLang="ja-JP" sz="1600" b="1"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7250769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Рисунок 1" descr="C:\Pavel\Strasbourg\Q3a_all_510ev_Protvino_Dubna_rel.png"/>
          <p:cNvPicPr>
            <a:picLocks noChangeAspect="1" noChangeArrowheads="1"/>
          </p:cNvPicPr>
          <p:nvPr/>
        </p:nvPicPr>
        <p:blipFill rotWithShape="1">
          <a:blip r:embed="rId3">
            <a:extLst>
              <a:ext uri="{28A0092B-C50C-407E-A947-70E740481C1C}">
                <a14:useLocalDpi xmlns:a14="http://schemas.microsoft.com/office/drawing/2010/main" val="0"/>
              </a:ext>
            </a:extLst>
          </a:blip>
          <a:srcRect l="5134" t="6379"/>
          <a:stretch/>
        </p:blipFill>
        <p:spPr bwMode="auto">
          <a:xfrm>
            <a:off x="0" y="172994"/>
            <a:ext cx="6489519" cy="4349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Заголовок 1"/>
          <p:cNvSpPr txBox="1">
            <a:spLocks/>
          </p:cNvSpPr>
          <p:nvPr/>
        </p:nvSpPr>
        <p:spPr>
          <a:xfrm>
            <a:off x="0" y="0"/>
            <a:ext cx="9144000" cy="345989"/>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b="1" dirty="0" smtClean="0">
                <a:latin typeface="Times New Roman" panose="02020603050405020304" pitchFamily="18" charset="0"/>
                <a:cs typeface="Times New Roman" panose="02020603050405020304" pitchFamily="18" charset="0"/>
              </a:rPr>
              <a:t>Identification </a:t>
            </a:r>
            <a:r>
              <a:rPr lang="en-US" sz="2400" b="1" dirty="0">
                <a:latin typeface="Times New Roman" panose="02020603050405020304" pitchFamily="18" charset="0"/>
                <a:cs typeface="Times New Roman" panose="02020603050405020304" pitchFamily="18" charset="0"/>
              </a:rPr>
              <a:t>in </a:t>
            </a:r>
            <a:r>
              <a:rPr lang="en-US" sz="2400" b="1" dirty="0" smtClean="0">
                <a:latin typeface="Times New Roman" panose="02020603050405020304" pitchFamily="18" charset="0"/>
                <a:cs typeface="Times New Roman" panose="02020603050405020304" pitchFamily="18" charset="0"/>
              </a:rPr>
              <a:t>Hoyle state events</a:t>
            </a:r>
            <a:endParaRPr lang="ru-RU" sz="2400" b="1" dirty="0">
              <a:latin typeface="Times New Roman" panose="02020603050405020304" pitchFamily="18" charset="0"/>
              <a:cs typeface="Times New Roman" panose="02020603050405020304" pitchFamily="18" charset="0"/>
            </a:endParaRPr>
          </a:p>
        </p:txBody>
      </p:sp>
      <p:sp>
        <p:nvSpPr>
          <p:cNvPr id="6" name="TextBox 5"/>
          <p:cNvSpPr txBox="1"/>
          <p:nvPr/>
        </p:nvSpPr>
        <p:spPr>
          <a:xfrm>
            <a:off x="1547664" y="980728"/>
            <a:ext cx="3496470" cy="400110"/>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r>
              <a:rPr lang="en-US" sz="2000" b="1" baseline="30000" dirty="0" smtClean="0">
                <a:latin typeface="Times New Roman" panose="02020603050405020304" pitchFamily="18" charset="0"/>
                <a:cs typeface="Times New Roman" panose="02020603050405020304" pitchFamily="18" charset="0"/>
              </a:rPr>
              <a:t>12</a:t>
            </a:r>
            <a:r>
              <a:rPr lang="en-US" sz="2000" b="1" dirty="0" smtClean="0">
                <a:latin typeface="Times New Roman" panose="02020603050405020304" pitchFamily="18" charset="0"/>
                <a:cs typeface="Times New Roman" panose="02020603050405020304" pitchFamily="18" charset="0"/>
              </a:rPr>
              <a:t>C(HS) →</a:t>
            </a:r>
            <a:r>
              <a:rPr lang="en-US" sz="2000" b="1" baseline="30000" dirty="0" smtClean="0">
                <a:latin typeface="Times New Roman" panose="02020603050405020304" pitchFamily="18" charset="0"/>
                <a:cs typeface="Times New Roman" panose="02020603050405020304" pitchFamily="18" charset="0"/>
              </a:rPr>
              <a:t>8</a:t>
            </a:r>
            <a:r>
              <a:rPr lang="en-US" sz="2000" b="1" dirty="0" smtClean="0">
                <a:latin typeface="Times New Roman" panose="02020603050405020304" pitchFamily="18" charset="0"/>
                <a:cs typeface="Times New Roman" panose="02020603050405020304" pitchFamily="18" charset="0"/>
              </a:rPr>
              <a:t>Be + </a:t>
            </a:r>
            <a:r>
              <a:rPr lang="el-GR" sz="2000" b="1" dirty="0" smtClean="0">
                <a:latin typeface="Times New Roman" panose="02020603050405020304" pitchFamily="18" charset="0"/>
                <a:cs typeface="Times New Roman" panose="02020603050405020304" pitchFamily="18" charset="0"/>
              </a:rPr>
              <a:t>α</a:t>
            </a:r>
            <a:r>
              <a:rPr lang="ru-RU" sz="2000" b="1" dirty="0" smtClean="0">
                <a:latin typeface="Times New Roman" panose="02020603050405020304" pitchFamily="18" charset="0"/>
                <a:cs typeface="Times New Roman" panose="02020603050405020304" pitchFamily="18" charset="0"/>
              </a:rPr>
              <a:t> </a:t>
            </a:r>
            <a:r>
              <a:rPr lang="ru-RU" sz="2000" b="1" dirty="0"/>
              <a:t>–</a:t>
            </a:r>
            <a:r>
              <a:rPr lang="ru-RU" sz="2000" b="1" dirty="0" smtClean="0">
                <a:latin typeface="Times New Roman" panose="02020603050405020304" pitchFamily="18" charset="0"/>
                <a:cs typeface="Times New Roman" panose="02020603050405020304" pitchFamily="18" charset="0"/>
              </a:rPr>
              <a:t> (1</a:t>
            </a:r>
            <a:r>
              <a:rPr lang="en-US" sz="2000" b="1" dirty="0" smtClean="0">
                <a:latin typeface="Times New Roman" panose="02020603050405020304" pitchFamily="18" charset="0"/>
                <a:cs typeface="Times New Roman" panose="02020603050405020304" pitchFamily="18" charset="0"/>
              </a:rPr>
              <a:t>0</a:t>
            </a:r>
            <a:r>
              <a:rPr lang="ru-RU" sz="2000" b="1" dirty="0" smtClean="0">
                <a:latin typeface="Times New Roman" panose="02020603050405020304" pitchFamily="18" charset="0"/>
                <a:cs typeface="Times New Roman" panose="02020603050405020304" pitchFamily="18" charset="0"/>
              </a:rPr>
              <a:t> ± </a:t>
            </a:r>
            <a:r>
              <a:rPr lang="en-US" sz="2000" b="1" dirty="0" smtClean="0">
                <a:latin typeface="Times New Roman" panose="02020603050405020304" pitchFamily="18" charset="0"/>
                <a:cs typeface="Times New Roman" panose="02020603050405020304" pitchFamily="18" charset="0"/>
              </a:rPr>
              <a:t>2</a:t>
            </a:r>
            <a:r>
              <a:rPr lang="ru-RU" sz="2000" b="1" dirty="0" smtClean="0">
                <a:latin typeface="Times New Roman" panose="02020603050405020304" pitchFamily="18" charset="0"/>
                <a:cs typeface="Times New Roman" panose="02020603050405020304" pitchFamily="18" charset="0"/>
              </a:rPr>
              <a:t>)%</a:t>
            </a:r>
            <a:endParaRPr lang="ru-RU" sz="2000" b="1" dirty="0">
              <a:latin typeface="Times New Roman" panose="02020603050405020304" pitchFamily="18" charset="0"/>
              <a:cs typeface="Times New Roman" panose="02020603050405020304" pitchFamily="18" charset="0"/>
            </a:endParaRPr>
          </a:p>
        </p:txBody>
      </p:sp>
      <p:graphicFrame>
        <p:nvGraphicFramePr>
          <p:cNvPr id="9" name="Таблица 8"/>
          <p:cNvGraphicFramePr>
            <a:graphicFrameLocks noGrp="1"/>
          </p:cNvGraphicFramePr>
          <p:nvPr>
            <p:extLst>
              <p:ext uri="{D42A27DB-BD31-4B8C-83A1-F6EECF244321}">
                <p14:modId xmlns:p14="http://schemas.microsoft.com/office/powerpoint/2010/main" val="2311133125"/>
              </p:ext>
            </p:extLst>
          </p:nvPr>
        </p:nvGraphicFramePr>
        <p:xfrm>
          <a:off x="5316689" y="504538"/>
          <a:ext cx="3821197" cy="1752600"/>
        </p:xfrm>
        <a:graphic>
          <a:graphicData uri="http://schemas.openxmlformats.org/drawingml/2006/table">
            <a:tbl>
              <a:tblPr firstRow="1" bandRow="1">
                <a:tableStyleId>{5940675A-B579-460E-94D1-54222C63F5DA}</a:tableStyleId>
              </a:tblPr>
              <a:tblGrid>
                <a:gridCol w="983132"/>
                <a:gridCol w="1469913"/>
                <a:gridCol w="1368152"/>
              </a:tblGrid>
              <a:tr h="524393">
                <a:tc>
                  <a:txBody>
                    <a:bodyPr/>
                    <a:lstStyle/>
                    <a:p>
                      <a:pPr algn="ctr"/>
                      <a:r>
                        <a:rPr lang="en-US" sz="1800" b="0" i="1" dirty="0"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a:t>
                      </a:r>
                      <a:r>
                        <a:rPr lang="en-US" sz="1800" b="0" baseline="-25000" dirty="0"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0</a:t>
                      </a:r>
                      <a:r>
                        <a:rPr lang="en-US" sz="1800" b="0" baseline="0" dirty="0"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endParaRPr lang="en-US" sz="1800" b="0" baseline="-25000" dirty="0"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algn="ctr"/>
                      <a:r>
                        <a:rPr lang="ru-RU" sz="1800" i="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А</a:t>
                      </a:r>
                      <a:r>
                        <a:rPr lang="ru-RU" sz="1800" baseline="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1800" baseline="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GeV</a:t>
                      </a:r>
                      <a:r>
                        <a:rPr lang="ru-RU" sz="1800" baseline="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r>
                        <a:rPr lang="ru-RU" sz="1800" i="1" baseline="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с</a:t>
                      </a:r>
                      <a:endParaRPr lang="en-US" sz="1800" b="0" i="1" baseline="-25000"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txBody>
                  <a:tcPr/>
                </a:tc>
                <a:tc>
                  <a:txBody>
                    <a:bodyPr/>
                    <a:lstStyle/>
                    <a:p>
                      <a:pPr algn="ctr"/>
                      <a:r>
                        <a:rPr lang="ru-RU" sz="18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r>
                        <a:rPr lang="en-US" sz="1800" i="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Q</a:t>
                      </a:r>
                      <a:r>
                        <a:rPr lang="en-US" sz="1800" baseline="-250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3</a:t>
                      </a:r>
                      <a:r>
                        <a:rPr lang="el-GR" sz="1800" i="1" baseline="-250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α</a:t>
                      </a:r>
                      <a:r>
                        <a:rPr lang="ru-RU" sz="18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r>
                        <a:rPr lang="en-US" sz="18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ru-RU" sz="18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МэВ </a:t>
                      </a:r>
                      <a:endParaRPr lang="en-US" sz="18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algn="ctr"/>
                      <a:r>
                        <a:rPr lang="en-US" sz="18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r>
                        <a:rPr lang="en-US" sz="1800" i="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Q</a:t>
                      </a:r>
                      <a:r>
                        <a:rPr lang="en-US" sz="1800" baseline="-250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3</a:t>
                      </a:r>
                      <a:r>
                        <a:rPr lang="el-GR" sz="1800" i="1" baseline="-250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α</a:t>
                      </a:r>
                      <a:r>
                        <a:rPr lang="en-US" sz="1800" i="1" baseline="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18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&lt; 1</a:t>
                      </a:r>
                      <a:r>
                        <a:rPr lang="ru-RU" sz="18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МэВ</a:t>
                      </a:r>
                      <a:r>
                        <a:rPr lang="en-US" sz="18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endParaRPr lang="en-US" sz="1800"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txBody>
                  <a:tcPr/>
                </a:tc>
                <a:tc>
                  <a:txBody>
                    <a:bodyPr/>
                    <a:lstStyle/>
                    <a:p>
                      <a:pPr algn="ctr"/>
                      <a:r>
                        <a:rPr lang="en-US" sz="1800" dirty="0"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Events</a:t>
                      </a:r>
                    </a:p>
                    <a:p>
                      <a:pPr algn="ctr"/>
                      <a:r>
                        <a:rPr lang="en-US" sz="1800" dirty="0"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Number</a:t>
                      </a:r>
                      <a:r>
                        <a:rPr lang="ru-RU" sz="1800" dirty="0"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r>
                        <a:rPr lang="en-US" sz="1800" dirty="0"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tot</a:t>
                      </a:r>
                      <a:r>
                        <a:rPr lang="ru-RU" sz="1800" dirty="0"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endParaRPr lang="en-US" sz="1800"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txBody>
                  <a:tcPr/>
                </a:tc>
              </a:tr>
              <a:tr h="370840">
                <a:tc>
                  <a:txBody>
                    <a:bodyPr/>
                    <a:lstStyle/>
                    <a:p>
                      <a:pPr algn="ctr"/>
                      <a:r>
                        <a:rPr lang="ru-RU" sz="18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a:t>
                      </a:r>
                      <a:endParaRPr lang="en-US" sz="1800" i="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txBody>
                  <a:tcPr/>
                </a:tc>
                <a:tc>
                  <a:txBody>
                    <a:bodyPr/>
                    <a:lstStyle/>
                    <a:p>
                      <a:pPr algn="ctr"/>
                      <a:r>
                        <a:rPr lang="en-US" sz="1800" kern="1200" dirty="0" smtClean="0">
                          <a:solidFill>
                            <a:schemeClr val="tx1"/>
                          </a:solidFill>
                          <a:effectLst>
                            <a:outerShdw blurRad="38100" dist="38100" dir="2700000" algn="tl">
                              <a:srgbClr val="000000">
                                <a:alpha val="43137"/>
                              </a:srgbClr>
                            </a:outerShdw>
                          </a:effectLst>
                          <a:latin typeface="Times New Roman" panose="02020603050405020304" pitchFamily="18" charset="0"/>
                          <a:ea typeface="+mn-ea"/>
                          <a:cs typeface="Times New Roman" panose="02020603050405020304" pitchFamily="18" charset="0"/>
                        </a:rPr>
                        <a:t>346</a:t>
                      </a:r>
                      <a:r>
                        <a:rPr lang="ru-RU" sz="1800" kern="1200" dirty="0" smtClean="0">
                          <a:solidFill>
                            <a:schemeClr val="tx1"/>
                          </a:solidFill>
                          <a:effectLst>
                            <a:outerShdw blurRad="38100" dist="38100" dir="2700000" algn="tl">
                              <a:srgbClr val="000000">
                                <a:alpha val="43137"/>
                              </a:srgbClr>
                            </a:outerShdw>
                          </a:effectLst>
                          <a:latin typeface="Times New Roman" panose="02020603050405020304" pitchFamily="18" charset="0"/>
                          <a:ea typeface="+mn-ea"/>
                          <a:cs typeface="Times New Roman" panose="02020603050405020304" pitchFamily="18" charset="0"/>
                        </a:rPr>
                        <a:t> ± </a:t>
                      </a:r>
                      <a:r>
                        <a:rPr lang="en-US" sz="1800" kern="1200" dirty="0" smtClean="0">
                          <a:solidFill>
                            <a:schemeClr val="tx1"/>
                          </a:solidFill>
                          <a:effectLst>
                            <a:outerShdw blurRad="38100" dist="38100" dir="2700000" algn="tl">
                              <a:srgbClr val="000000">
                                <a:alpha val="43137"/>
                              </a:srgbClr>
                            </a:outerShdw>
                          </a:effectLst>
                          <a:latin typeface="Times New Roman" panose="02020603050405020304" pitchFamily="18" charset="0"/>
                          <a:ea typeface="+mn-ea"/>
                          <a:cs typeface="Times New Roman" panose="02020603050405020304" pitchFamily="18" charset="0"/>
                        </a:rPr>
                        <a:t>28</a:t>
                      </a:r>
                      <a:r>
                        <a:rPr lang="ru-RU" sz="1800" kern="1200" dirty="0" smtClean="0">
                          <a:solidFill>
                            <a:schemeClr val="tx1"/>
                          </a:solidFill>
                          <a:effectLst>
                            <a:outerShdw blurRad="38100" dist="38100" dir="2700000" algn="tl">
                              <a:srgbClr val="000000">
                                <a:alpha val="43137"/>
                              </a:srgbClr>
                            </a:outerShdw>
                          </a:effectLst>
                          <a:latin typeface="Times New Roman" panose="02020603050405020304" pitchFamily="18" charset="0"/>
                          <a:ea typeface="+mn-ea"/>
                          <a:cs typeface="Times New Roman" panose="02020603050405020304" pitchFamily="18" charset="0"/>
                        </a:rPr>
                        <a:t> </a:t>
                      </a:r>
                      <a:endParaRPr lang="en-US" sz="1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txBody>
                  <a:tcPr/>
                </a:tc>
                <a:tc>
                  <a:txBody>
                    <a:bodyPr/>
                    <a:lstStyle/>
                    <a:p>
                      <a:pPr algn="ctr"/>
                      <a:r>
                        <a:rPr lang="ru-RU" sz="18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9 (86)</a:t>
                      </a:r>
                      <a:endParaRPr lang="en-US" sz="1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txBody>
                  <a:tcPr/>
                </a:tc>
              </a:tr>
              <a:tr h="370840">
                <a:tc>
                  <a:txBody>
                    <a:bodyPr/>
                    <a:lstStyle/>
                    <a:p>
                      <a:pPr algn="ctr"/>
                      <a:r>
                        <a:rPr lang="ru-RU" sz="18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4.5</a:t>
                      </a:r>
                      <a:endParaRPr lang="en-US" sz="1800" i="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txBody>
                  <a:tcPr/>
                </a:tc>
                <a:tc>
                  <a:txBody>
                    <a:bodyPr/>
                    <a:lstStyle/>
                    <a:p>
                      <a:pPr algn="ctr"/>
                      <a:r>
                        <a:rPr lang="ru-RU" sz="1800" kern="1200" dirty="0" smtClean="0">
                          <a:solidFill>
                            <a:schemeClr val="tx1"/>
                          </a:solidFill>
                          <a:effectLst>
                            <a:outerShdw blurRad="38100" dist="38100" dir="2700000" algn="tl">
                              <a:srgbClr val="000000">
                                <a:alpha val="43137"/>
                              </a:srgbClr>
                            </a:outerShdw>
                          </a:effectLst>
                          <a:latin typeface="Times New Roman" panose="02020603050405020304" pitchFamily="18" charset="0"/>
                          <a:ea typeface="+mn-ea"/>
                          <a:cs typeface="Times New Roman" panose="02020603050405020304" pitchFamily="18" charset="0"/>
                        </a:rPr>
                        <a:t>3</a:t>
                      </a:r>
                      <a:r>
                        <a:rPr lang="en-US" sz="1800" kern="1200" dirty="0" smtClean="0">
                          <a:solidFill>
                            <a:schemeClr val="tx1"/>
                          </a:solidFill>
                          <a:effectLst>
                            <a:outerShdw blurRad="38100" dist="38100" dir="2700000" algn="tl">
                              <a:srgbClr val="000000">
                                <a:alpha val="43137"/>
                              </a:srgbClr>
                            </a:outerShdw>
                          </a:effectLst>
                          <a:latin typeface="Times New Roman" panose="02020603050405020304" pitchFamily="18" charset="0"/>
                          <a:ea typeface="+mn-ea"/>
                          <a:cs typeface="Times New Roman" panose="02020603050405020304" pitchFamily="18" charset="0"/>
                        </a:rPr>
                        <a:t>97</a:t>
                      </a:r>
                      <a:r>
                        <a:rPr lang="ru-RU" sz="1800" kern="1200" dirty="0" smtClean="0">
                          <a:solidFill>
                            <a:schemeClr val="tx1"/>
                          </a:solidFill>
                          <a:effectLst>
                            <a:outerShdw blurRad="38100" dist="38100" dir="2700000" algn="tl">
                              <a:srgbClr val="000000">
                                <a:alpha val="43137"/>
                              </a:srgbClr>
                            </a:outerShdw>
                          </a:effectLst>
                          <a:latin typeface="Times New Roman" panose="02020603050405020304" pitchFamily="18" charset="0"/>
                          <a:ea typeface="+mn-ea"/>
                          <a:cs typeface="Times New Roman" panose="02020603050405020304" pitchFamily="18" charset="0"/>
                        </a:rPr>
                        <a:t> ± </a:t>
                      </a:r>
                      <a:r>
                        <a:rPr lang="en-US" sz="1800" kern="1200" dirty="0" smtClean="0">
                          <a:solidFill>
                            <a:schemeClr val="tx1"/>
                          </a:solidFill>
                          <a:effectLst>
                            <a:outerShdw blurRad="38100" dist="38100" dir="2700000" algn="tl">
                              <a:srgbClr val="000000">
                                <a:alpha val="43137"/>
                              </a:srgbClr>
                            </a:outerShdw>
                          </a:effectLst>
                          <a:latin typeface="Times New Roman" panose="02020603050405020304" pitchFamily="18" charset="0"/>
                          <a:ea typeface="+mn-ea"/>
                          <a:cs typeface="Times New Roman" panose="02020603050405020304" pitchFamily="18" charset="0"/>
                        </a:rPr>
                        <a:t>26</a:t>
                      </a:r>
                      <a:r>
                        <a:rPr lang="ru-RU" sz="1800" kern="1200" dirty="0" smtClean="0">
                          <a:solidFill>
                            <a:schemeClr val="tx1"/>
                          </a:solidFill>
                          <a:effectLst>
                            <a:outerShdw blurRad="38100" dist="38100" dir="2700000" algn="tl">
                              <a:srgbClr val="000000">
                                <a:alpha val="43137"/>
                              </a:srgbClr>
                            </a:outerShdw>
                          </a:effectLst>
                          <a:latin typeface="Times New Roman" panose="02020603050405020304" pitchFamily="18" charset="0"/>
                          <a:ea typeface="+mn-ea"/>
                          <a:cs typeface="Times New Roman" panose="02020603050405020304" pitchFamily="18" charset="0"/>
                        </a:rPr>
                        <a:t> </a:t>
                      </a:r>
                      <a:endParaRPr lang="en-US" sz="1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txBody>
                  <a:tcPr/>
                </a:tc>
                <a:tc>
                  <a:txBody>
                    <a:bodyPr/>
                    <a:lstStyle/>
                    <a:p>
                      <a:pPr algn="ctr"/>
                      <a:r>
                        <a:rPr lang="en-US" sz="18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42</a:t>
                      </a:r>
                      <a:r>
                        <a:rPr lang="ru-RU" sz="18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18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424</a:t>
                      </a:r>
                      <a:r>
                        <a:rPr lang="ru-RU" sz="18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endParaRPr lang="en-US" sz="1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txBody>
                  <a:tcPr/>
                </a:tc>
              </a:tr>
              <a:tr h="370840">
                <a:tc>
                  <a:txBody>
                    <a:bodyPr/>
                    <a:lstStyle/>
                    <a:p>
                      <a:pPr algn="ctr"/>
                      <a:r>
                        <a:rPr lang="el-GR" sz="1800" i="1" dirty="0"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Σ</a:t>
                      </a:r>
                      <a:endParaRPr lang="en-US" sz="1800" i="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txBody>
                  <a:tcPr/>
                </a:tc>
                <a:tc>
                  <a:txBody>
                    <a:bodyPr/>
                    <a:lstStyle/>
                    <a:p>
                      <a:pPr algn="ctr"/>
                      <a:r>
                        <a:rPr lang="en-US" sz="18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415 </a:t>
                      </a:r>
                      <a:r>
                        <a:rPr lang="ru-RU" sz="1800" kern="1200" dirty="0" smtClean="0">
                          <a:solidFill>
                            <a:schemeClr val="tx1"/>
                          </a:solidFill>
                          <a:effectLst>
                            <a:outerShdw blurRad="38100" dist="38100" dir="2700000" algn="tl">
                              <a:srgbClr val="000000">
                                <a:alpha val="43137"/>
                              </a:srgbClr>
                            </a:outerShdw>
                          </a:effectLst>
                          <a:latin typeface="Times New Roman" panose="02020603050405020304" pitchFamily="18" charset="0"/>
                          <a:ea typeface="+mn-ea"/>
                          <a:cs typeface="Times New Roman" panose="02020603050405020304" pitchFamily="18" charset="0"/>
                        </a:rPr>
                        <a:t>±</a:t>
                      </a:r>
                      <a:r>
                        <a:rPr lang="en-US" sz="1800" kern="1200" dirty="0" smtClean="0">
                          <a:solidFill>
                            <a:schemeClr val="tx1"/>
                          </a:solidFill>
                          <a:effectLst>
                            <a:outerShdw blurRad="38100" dist="38100" dir="2700000" algn="tl">
                              <a:srgbClr val="000000">
                                <a:alpha val="43137"/>
                              </a:srgbClr>
                            </a:outerShdw>
                          </a:effectLst>
                          <a:latin typeface="Times New Roman" panose="02020603050405020304" pitchFamily="18" charset="0"/>
                          <a:ea typeface="+mn-ea"/>
                          <a:cs typeface="Times New Roman" panose="02020603050405020304" pitchFamily="18" charset="0"/>
                        </a:rPr>
                        <a:t> 28</a:t>
                      </a:r>
                      <a:endParaRPr lang="en-US" sz="1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txBody>
                  <a:tcPr/>
                </a:tc>
                <a:tc>
                  <a:txBody>
                    <a:bodyPr/>
                    <a:lstStyle/>
                    <a:p>
                      <a:pPr algn="ctr"/>
                      <a:r>
                        <a:rPr lang="en-US" sz="18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51</a:t>
                      </a:r>
                      <a:r>
                        <a:rPr lang="ru-RU" sz="18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18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510</a:t>
                      </a:r>
                      <a:r>
                        <a:rPr lang="ru-RU" sz="18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endParaRPr lang="en-US" sz="1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txBody>
                  <a:tcPr/>
                </a:tc>
              </a:tr>
            </a:tbl>
          </a:graphicData>
        </a:graphic>
      </p:graphicFrame>
      <p:sp>
        <p:nvSpPr>
          <p:cNvPr id="10" name="Rectangle 3"/>
          <p:cNvSpPr>
            <a:spLocks noChangeArrowheads="1"/>
          </p:cNvSpPr>
          <p:nvPr/>
        </p:nvSpPr>
        <p:spPr bwMode="auto">
          <a:xfrm>
            <a:off x="107505" y="4532373"/>
            <a:ext cx="6192688"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algn="just" eaLnBrk="0" fontAlgn="base" hangingPunct="0">
              <a:spcBef>
                <a:spcPct val="0"/>
              </a:spcBef>
              <a:spcAft>
                <a:spcPct val="0"/>
              </a:spcAft>
            </a:pPr>
            <a:r>
              <a:rPr lang="en-US" altLang="ru-RU" sz="1400" b="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The distribution of the invariant mass of the α-triples </a:t>
            </a:r>
            <a:r>
              <a:rPr kumimoji="0" lang="ru-RU" altLang="ru-RU" sz="1400" b="1"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 </a:t>
            </a:r>
            <a:r>
              <a:rPr kumimoji="0" lang="en-US" altLang="ru-RU" sz="1400" b="1" i="1"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Q</a:t>
            </a:r>
            <a:r>
              <a:rPr kumimoji="0" lang="ru-RU" altLang="ru-RU" sz="1400" b="1" i="0" u="none" strike="noStrike" cap="none" normalizeH="0" baseline="-30000" dirty="0" smtClean="0">
                <a:ln>
                  <a:noFill/>
                </a:ln>
                <a:solidFill>
                  <a:schemeClr val="tx1"/>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3</a:t>
            </a:r>
            <a:r>
              <a:rPr kumimoji="0" lang="ru-RU" altLang="ru-RU" sz="1400" b="1" i="0" u="none" strike="noStrike" cap="none" normalizeH="0" baseline="-30000" dirty="0" smtClean="0">
                <a:ln>
                  <a:noFill/>
                </a:ln>
                <a:solidFill>
                  <a:schemeClr val="tx1"/>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sym typeface="Symbol" panose="05050102010706020507" pitchFamily="18" charset="2"/>
              </a:rPr>
              <a:t></a:t>
            </a:r>
            <a:r>
              <a:rPr kumimoji="0" lang="ru-RU" altLang="ru-RU" sz="1400" b="1"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altLang="ru-RU" sz="1400" b="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in the dissociation of</a:t>
            </a:r>
            <a:r>
              <a:rPr kumimoji="0" lang="ru-RU" altLang="ru-RU" sz="1400" b="1"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 </a:t>
            </a:r>
            <a:r>
              <a:rPr kumimoji="0" lang="ru-RU" altLang="ru-RU" sz="1400" b="1" i="1" u="none" strike="noStrike" cap="none" normalizeH="0" baseline="30000" dirty="0" smtClean="0">
                <a:ln>
                  <a:noFill/>
                </a:ln>
                <a:solidFill>
                  <a:schemeClr val="tx1"/>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sym typeface="Symbol" panose="05050102010706020507" pitchFamily="18" charset="2"/>
              </a:rPr>
              <a:t>12</a:t>
            </a:r>
            <a:r>
              <a:rPr kumimoji="0" lang="en-US" altLang="ru-RU" sz="1400" b="1" i="1" u="none" strike="noStrike" cap="none" normalizeH="0" dirty="0" smtClean="0">
                <a:ln>
                  <a:noFill/>
                </a:ln>
                <a:solidFill>
                  <a:schemeClr val="tx1"/>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sym typeface="Symbol" panose="05050102010706020507" pitchFamily="18" charset="2"/>
              </a:rPr>
              <a:t>C</a:t>
            </a:r>
            <a:r>
              <a:rPr kumimoji="0" lang="ru-RU" altLang="ru-RU" sz="1400" b="1" i="0" u="none" strike="noStrike" cap="none" normalizeH="0" dirty="0" smtClean="0">
                <a:ln>
                  <a:noFill/>
                </a:ln>
                <a:solidFill>
                  <a:schemeClr val="tx1"/>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sym typeface="Symbol" panose="05050102010706020507" pitchFamily="18" charset="2"/>
              </a:rPr>
              <a:t> → 3</a:t>
            </a:r>
            <a:r>
              <a:rPr kumimoji="0" lang="ru-RU" altLang="ru-RU" sz="1400" b="1" i="1" u="none" strike="noStrike" cap="none" normalizeH="0" dirty="0" smtClean="0">
                <a:ln>
                  <a:noFill/>
                </a:ln>
                <a:solidFill>
                  <a:schemeClr val="tx1"/>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sym typeface="Symbol" panose="05050102010706020507" pitchFamily="18" charset="2"/>
              </a:rPr>
              <a:t>α</a:t>
            </a:r>
            <a:r>
              <a:rPr kumimoji="0" lang="ru-RU" altLang="ru-RU" sz="1400" b="1" i="0" u="none" strike="noStrike" cap="none" normalizeH="0" dirty="0" smtClean="0">
                <a:ln>
                  <a:noFill/>
                </a:ln>
                <a:solidFill>
                  <a:schemeClr val="tx1"/>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sym typeface="Symbol" panose="05050102010706020507" pitchFamily="18" charset="2"/>
              </a:rPr>
              <a:t> </a:t>
            </a:r>
            <a:r>
              <a:rPr lang="en-US" altLang="ru-RU" sz="1400" b="1" dirty="0" smtClean="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sym typeface="Symbol" panose="05050102010706020507" pitchFamily="18" charset="2"/>
              </a:rPr>
              <a:t>with</a:t>
            </a:r>
            <a:r>
              <a:rPr kumimoji="0" lang="ru-RU" altLang="ru-RU" sz="1400" b="1" i="0" u="none" strike="noStrike" cap="none" normalizeH="0" dirty="0" smtClean="0">
                <a:ln>
                  <a:noFill/>
                </a:ln>
                <a:solidFill>
                  <a:schemeClr val="tx1"/>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sym typeface="Symbol" panose="05050102010706020507" pitchFamily="18" charset="2"/>
              </a:rPr>
              <a:t> 4.5 </a:t>
            </a:r>
            <a:r>
              <a:rPr kumimoji="0" lang="en-US" altLang="ru-RU" sz="1400" b="1" i="1" u="none" strike="noStrike" cap="none" normalizeH="0" dirty="0" smtClean="0">
                <a:ln>
                  <a:noFill/>
                </a:ln>
                <a:solidFill>
                  <a:schemeClr val="tx1"/>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sym typeface="Symbol" panose="05050102010706020507" pitchFamily="18" charset="2"/>
              </a:rPr>
              <a:t>A</a:t>
            </a:r>
            <a:r>
              <a:rPr kumimoji="0" lang="ru-RU" altLang="ru-RU" sz="1400" b="1" i="0" u="none" strike="noStrike" cap="none" normalizeH="0" dirty="0" smtClean="0">
                <a:ln>
                  <a:noFill/>
                </a:ln>
                <a:solidFill>
                  <a:schemeClr val="tx1"/>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sym typeface="Symbol" panose="05050102010706020507" pitchFamily="18" charset="2"/>
              </a:rPr>
              <a:t> </a:t>
            </a:r>
            <a:r>
              <a:rPr kumimoji="0" lang="en-US" altLang="ru-RU" sz="1400" b="1" i="0" u="none" strike="noStrike" cap="none" normalizeH="0" dirty="0" smtClean="0">
                <a:ln>
                  <a:noFill/>
                </a:ln>
                <a:solidFill>
                  <a:schemeClr val="tx1"/>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sym typeface="Symbol" panose="05050102010706020507" pitchFamily="18" charset="2"/>
              </a:rPr>
              <a:t>GeV</a:t>
            </a:r>
            <a:r>
              <a:rPr kumimoji="0" lang="ru-RU" altLang="ru-RU" sz="1400" b="1" i="0" u="none" strike="noStrike" cap="none" normalizeH="0" dirty="0" smtClean="0">
                <a:ln>
                  <a:noFill/>
                </a:ln>
                <a:solidFill>
                  <a:schemeClr val="tx1"/>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sym typeface="Symbol" panose="05050102010706020507" pitchFamily="18" charset="2"/>
              </a:rPr>
              <a:t>/</a:t>
            </a:r>
            <a:r>
              <a:rPr kumimoji="0" lang="en-US" altLang="ru-RU" sz="1400" b="1" i="1" u="none" strike="noStrike" cap="none" normalizeH="0" dirty="0" smtClean="0">
                <a:ln>
                  <a:noFill/>
                </a:ln>
                <a:solidFill>
                  <a:schemeClr val="tx1"/>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sym typeface="Symbol" panose="05050102010706020507" pitchFamily="18" charset="2"/>
              </a:rPr>
              <a:t>c</a:t>
            </a:r>
            <a:r>
              <a:rPr kumimoji="0" lang="ru-RU" altLang="ru-RU" sz="1400" b="1" i="0" u="none" strike="noStrike" cap="none" normalizeH="0" dirty="0" smtClean="0">
                <a:ln>
                  <a:noFill/>
                </a:ln>
                <a:solidFill>
                  <a:schemeClr val="tx1"/>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sym typeface="Symbol" panose="05050102010706020507" pitchFamily="18" charset="2"/>
              </a:rPr>
              <a:t> (</a:t>
            </a:r>
            <a:r>
              <a:rPr lang="en-US" altLang="ru-RU" sz="1400" b="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sym typeface="Symbol" panose="05050102010706020507" pitchFamily="18" charset="2"/>
              </a:rPr>
              <a:t>hatched</a:t>
            </a:r>
            <a:r>
              <a:rPr kumimoji="0" lang="ru-RU" altLang="ru-RU" sz="1400" b="1" i="0" u="none" strike="noStrike" cap="none" normalizeH="0" dirty="0" smtClean="0">
                <a:ln>
                  <a:noFill/>
                </a:ln>
                <a:solidFill>
                  <a:schemeClr val="tx1"/>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sym typeface="Symbol" panose="05050102010706020507" pitchFamily="18" charset="2"/>
              </a:rPr>
              <a:t>) </a:t>
            </a:r>
            <a:r>
              <a:rPr kumimoji="0" lang="en-US" altLang="ru-RU" sz="1400" b="1" i="0" u="none" strike="noStrike" cap="none" normalizeH="0" dirty="0" smtClean="0">
                <a:ln>
                  <a:noFill/>
                </a:ln>
                <a:solidFill>
                  <a:schemeClr val="tx1"/>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sym typeface="Symbol" panose="05050102010706020507" pitchFamily="18" charset="2"/>
              </a:rPr>
              <a:t>and</a:t>
            </a:r>
            <a:r>
              <a:rPr kumimoji="0" lang="ru-RU" altLang="ru-RU" sz="1400" b="1" i="0" u="none" strike="noStrike" cap="none" normalizeH="0" dirty="0" smtClean="0">
                <a:ln>
                  <a:noFill/>
                </a:ln>
                <a:solidFill>
                  <a:schemeClr val="tx1"/>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sym typeface="Symbol" panose="05050102010706020507" pitchFamily="18" charset="2"/>
              </a:rPr>
              <a:t> 1 </a:t>
            </a:r>
            <a:r>
              <a:rPr kumimoji="0" lang="en-US" altLang="ru-RU" sz="1400" b="1" i="1" u="none" strike="noStrike" cap="none" normalizeH="0" dirty="0" smtClean="0">
                <a:ln>
                  <a:noFill/>
                </a:ln>
                <a:solidFill>
                  <a:schemeClr val="tx1"/>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sym typeface="Symbol" panose="05050102010706020507" pitchFamily="18" charset="2"/>
              </a:rPr>
              <a:t>A</a:t>
            </a:r>
            <a:r>
              <a:rPr kumimoji="0" lang="ru-RU" altLang="ru-RU" sz="1400" b="1" i="0" u="none" strike="noStrike" cap="none" normalizeH="0" dirty="0" smtClean="0">
                <a:ln>
                  <a:noFill/>
                </a:ln>
                <a:solidFill>
                  <a:schemeClr val="tx1"/>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sym typeface="Symbol" panose="05050102010706020507" pitchFamily="18" charset="2"/>
              </a:rPr>
              <a:t> </a:t>
            </a:r>
            <a:r>
              <a:rPr kumimoji="0" lang="en-US" altLang="ru-RU" sz="1400" b="1" i="0" u="none" strike="noStrike" cap="none" normalizeH="0" dirty="0" smtClean="0">
                <a:ln>
                  <a:noFill/>
                </a:ln>
                <a:solidFill>
                  <a:schemeClr val="tx1"/>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sym typeface="Symbol" panose="05050102010706020507" pitchFamily="18" charset="2"/>
              </a:rPr>
              <a:t>GeV</a:t>
            </a:r>
            <a:r>
              <a:rPr kumimoji="0" lang="ru-RU" altLang="ru-RU" sz="1400" b="1" i="0" u="none" strike="noStrike" cap="none" normalizeH="0" dirty="0" smtClean="0">
                <a:ln>
                  <a:noFill/>
                </a:ln>
                <a:solidFill>
                  <a:schemeClr val="tx1"/>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sym typeface="Symbol" panose="05050102010706020507" pitchFamily="18" charset="2"/>
              </a:rPr>
              <a:t>/</a:t>
            </a:r>
            <a:r>
              <a:rPr kumimoji="0" lang="en-US" altLang="ru-RU" sz="1400" b="1" i="1" u="none" strike="noStrike" cap="none" normalizeH="0" dirty="0" smtClean="0">
                <a:ln>
                  <a:noFill/>
                </a:ln>
                <a:solidFill>
                  <a:schemeClr val="tx1"/>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sym typeface="Symbol" panose="05050102010706020507" pitchFamily="18" charset="2"/>
              </a:rPr>
              <a:t>c</a:t>
            </a:r>
            <a:r>
              <a:rPr kumimoji="0" lang="ru-RU" altLang="ru-RU" sz="1400" b="1" i="0" u="none" strike="noStrike" cap="none" normalizeH="0" dirty="0" smtClean="0">
                <a:ln>
                  <a:noFill/>
                </a:ln>
                <a:solidFill>
                  <a:schemeClr val="tx1"/>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sym typeface="Symbol" panose="05050102010706020507" pitchFamily="18" charset="2"/>
              </a:rPr>
              <a:t> (</a:t>
            </a:r>
            <a:r>
              <a:rPr kumimoji="0" lang="en-US" altLang="ru-RU" sz="1400" b="1" i="0" u="none" strike="noStrike" cap="none" normalizeH="0" dirty="0" smtClean="0">
                <a:ln>
                  <a:noFill/>
                </a:ln>
                <a:solidFill>
                  <a:schemeClr val="tx1"/>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sym typeface="Symbol" panose="05050102010706020507" pitchFamily="18" charset="2"/>
              </a:rPr>
              <a:t>added</a:t>
            </a:r>
            <a:r>
              <a:rPr kumimoji="0" lang="ru-RU" altLang="ru-RU" sz="1400" b="1" i="0" u="none" strike="noStrike" cap="none" normalizeH="0" dirty="0" smtClean="0">
                <a:ln>
                  <a:noFill/>
                </a:ln>
                <a:solidFill>
                  <a:schemeClr val="tx1"/>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sym typeface="Symbol" panose="05050102010706020507" pitchFamily="18" charset="2"/>
              </a:rPr>
              <a:t>); </a:t>
            </a:r>
            <a:r>
              <a:rPr lang="en-US" altLang="ru-RU" sz="1400" b="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sym typeface="Symbol" panose="05050102010706020507" pitchFamily="18" charset="2"/>
              </a:rPr>
              <a:t>inset</a:t>
            </a:r>
            <a:r>
              <a:rPr lang="en-US" altLang="ru-RU" sz="1400" b="1" dirty="0" smtClean="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sym typeface="Symbol" panose="05050102010706020507" pitchFamily="18" charset="2"/>
              </a:rPr>
              <a:t>:</a:t>
            </a:r>
            <a:r>
              <a:rPr kumimoji="0" lang="ru-RU" altLang="ru-RU" sz="1400" b="1" i="0" u="none" strike="noStrike" cap="none" normalizeH="0" dirty="0" smtClean="0">
                <a:ln>
                  <a:noFill/>
                </a:ln>
                <a:solidFill>
                  <a:schemeClr val="tx1"/>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sym typeface="Symbol" panose="05050102010706020507" pitchFamily="18" charset="2"/>
              </a:rPr>
              <a:t> </a:t>
            </a:r>
            <a:r>
              <a:rPr kumimoji="0" lang="en-US" altLang="ru-RU" sz="1400" b="1" i="0" u="none" strike="noStrike" cap="none" normalizeH="0" dirty="0" smtClean="0">
                <a:ln>
                  <a:noFill/>
                </a:ln>
                <a:solidFill>
                  <a:schemeClr val="tx1"/>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sym typeface="Symbol" panose="05050102010706020507" pitchFamily="18" charset="2"/>
              </a:rPr>
              <a:t>region up to </a:t>
            </a:r>
            <a:r>
              <a:rPr lang="en-US" altLang="ru-RU" sz="1400" b="1" i="1" dirty="0" smtClean="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sym typeface="Symbol" panose="05050102010706020507" pitchFamily="18" charset="2"/>
              </a:rPr>
              <a:t>Q</a:t>
            </a:r>
            <a:r>
              <a:rPr lang="ru-RU" altLang="ru-RU" sz="1400" b="1" baseline="-25000"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sym typeface="Symbol" panose="05050102010706020507" pitchFamily="18" charset="2"/>
              </a:rPr>
              <a:t>2</a:t>
            </a:r>
            <a:r>
              <a:rPr lang="ru-RU" altLang="ru-RU" sz="1400" b="1" baseline="-25000" dirty="0" smtClean="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sym typeface="Symbol" panose="05050102010706020507" pitchFamily="18" charset="2"/>
              </a:rPr>
              <a:t></a:t>
            </a:r>
            <a:r>
              <a:rPr lang="en-US" altLang="ru-RU" sz="1400" b="1" dirty="0" smtClean="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sym typeface="Symbol" panose="05050102010706020507" pitchFamily="18" charset="2"/>
              </a:rPr>
              <a:t> &lt;</a:t>
            </a:r>
            <a:r>
              <a:rPr kumimoji="0" lang="en-US" altLang="ru-RU" sz="1400" b="1" i="0" u="none" strike="noStrike" cap="none" normalizeH="0" dirty="0" smtClean="0">
                <a:ln>
                  <a:noFill/>
                </a:ln>
                <a:solidFill>
                  <a:schemeClr val="tx1"/>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sym typeface="Symbol" panose="05050102010706020507" pitchFamily="18" charset="2"/>
              </a:rPr>
              <a:t> </a:t>
            </a:r>
            <a:r>
              <a:rPr kumimoji="0" lang="ru-RU" altLang="ru-RU" sz="1400" b="1"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2 </a:t>
            </a:r>
            <a:r>
              <a:rPr kumimoji="0" lang="en-US" altLang="ru-RU" sz="1400" b="1"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MeV</a:t>
            </a:r>
            <a:r>
              <a:rPr kumimoji="0" lang="ru-RU" altLang="ru-RU" sz="1400" b="1"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a:t>
            </a:r>
            <a:endParaRPr kumimoji="0" lang="ru-RU" altLang="ru-RU" sz="1400" b="1" i="0" u="none" strike="noStrike" cap="none" normalizeH="0" baseline="-30000" dirty="0" smtClean="0">
              <a:ln>
                <a:noFill/>
              </a:ln>
              <a:solidFill>
                <a:schemeClr val="tx1"/>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sym typeface="Symbol" panose="05050102010706020507" pitchFamily="18" charset="2"/>
            </a:endParaRPr>
          </a:p>
        </p:txBody>
      </p:sp>
      <p:graphicFrame>
        <p:nvGraphicFramePr>
          <p:cNvPr id="12" name="Объект 11"/>
          <p:cNvGraphicFramePr>
            <a:graphicFrameLocks noChangeAspect="1"/>
          </p:cNvGraphicFramePr>
          <p:nvPr>
            <p:extLst>
              <p:ext uri="{D42A27DB-BD31-4B8C-83A1-F6EECF244321}">
                <p14:modId xmlns:p14="http://schemas.microsoft.com/office/powerpoint/2010/main" val="4134166883"/>
              </p:ext>
            </p:extLst>
          </p:nvPr>
        </p:nvGraphicFramePr>
        <p:xfrm>
          <a:off x="696238" y="5665178"/>
          <a:ext cx="5221287" cy="576263"/>
        </p:xfrm>
        <a:graphic>
          <a:graphicData uri="http://schemas.openxmlformats.org/presentationml/2006/ole">
            <mc:AlternateContent xmlns:mc="http://schemas.openxmlformats.org/markup-compatibility/2006">
              <mc:Choice xmlns:v="urn:schemas-microsoft-com:vml" Requires="v">
                <p:oleObj spid="_x0000_s2137" name="Equation" r:id="rId4" imgW="3085920" imgH="342720" progId="Equation.DSMT4">
                  <p:embed/>
                </p:oleObj>
              </mc:Choice>
              <mc:Fallback>
                <p:oleObj name="Equation" r:id="rId4" imgW="3085920" imgH="342720" progId="Equation.DSMT4">
                  <p:embed/>
                  <p:pic>
                    <p:nvPicPr>
                      <p:cNvPr id="0" name=""/>
                      <p:cNvPicPr>
                        <a:picLocks noChangeAspect="1" noChangeArrowheads="1"/>
                      </p:cNvPicPr>
                      <p:nvPr/>
                    </p:nvPicPr>
                    <p:blipFill>
                      <a:blip r:embed="rId5"/>
                      <a:srcRect/>
                      <a:stretch>
                        <a:fillRect/>
                      </a:stretch>
                    </p:blipFill>
                    <p:spPr bwMode="auto">
                      <a:xfrm>
                        <a:off x="696238" y="5665178"/>
                        <a:ext cx="5221287" cy="576263"/>
                      </a:xfrm>
                      <a:prstGeom prst="rect">
                        <a:avLst/>
                      </a:prstGeom>
                      <a:noFill/>
                      <a:ln w="15875">
                        <a:noFill/>
                      </a:ln>
                      <a:extLst/>
                    </p:spPr>
                  </p:pic>
                </p:oleObj>
              </mc:Fallback>
            </mc:AlternateContent>
          </a:graphicData>
        </a:graphic>
      </p:graphicFrame>
      <p:grpSp>
        <p:nvGrpSpPr>
          <p:cNvPr id="15" name="Группа 14"/>
          <p:cNvGrpSpPr/>
          <p:nvPr/>
        </p:nvGrpSpPr>
        <p:grpSpPr>
          <a:xfrm>
            <a:off x="7019221" y="2420959"/>
            <a:ext cx="2118665" cy="4438273"/>
            <a:chOff x="6804798" y="2372747"/>
            <a:chExt cx="2118665" cy="4438273"/>
          </a:xfrm>
        </p:grpSpPr>
        <p:pic>
          <p:nvPicPr>
            <p:cNvPr id="3" name="Рисунок 2"/>
            <p:cNvPicPr>
              <a:picLocks noChangeAspect="1"/>
            </p:cNvPicPr>
            <p:nvPr/>
          </p:nvPicPr>
          <p:blipFill>
            <a:blip r:embed="rId6"/>
            <a:stretch>
              <a:fillRect/>
            </a:stretch>
          </p:blipFill>
          <p:spPr>
            <a:xfrm>
              <a:off x="6840760" y="2372747"/>
              <a:ext cx="1646063" cy="4438273"/>
            </a:xfrm>
            <a:prstGeom prst="rect">
              <a:avLst/>
            </a:prstGeom>
          </p:spPr>
        </p:pic>
        <p:cxnSp>
          <p:nvCxnSpPr>
            <p:cNvPr id="11" name="Прямая соединительная линия 10"/>
            <p:cNvCxnSpPr>
              <a:stCxn id="3" idx="1"/>
              <a:endCxn id="3" idx="3"/>
            </p:cNvCxnSpPr>
            <p:nvPr/>
          </p:nvCxnSpPr>
          <p:spPr>
            <a:xfrm>
              <a:off x="6840760" y="4591884"/>
              <a:ext cx="1646063" cy="0"/>
            </a:xfrm>
            <a:prstGeom prst="line">
              <a:avLst/>
            </a:prstGeom>
            <a:ln>
              <a:prstDash val="dash"/>
            </a:ln>
          </p:spPr>
          <p:style>
            <a:lnRef idx="2">
              <a:schemeClr val="dk1"/>
            </a:lnRef>
            <a:fillRef idx="0">
              <a:schemeClr val="dk1"/>
            </a:fillRef>
            <a:effectRef idx="1">
              <a:schemeClr val="dk1"/>
            </a:effectRef>
            <a:fontRef idx="minor">
              <a:schemeClr val="tx1"/>
            </a:fontRef>
          </p:style>
        </p:cxnSp>
        <p:sp>
          <p:nvSpPr>
            <p:cNvPr id="13" name="TextBox 12"/>
            <p:cNvSpPr txBox="1"/>
            <p:nvPr/>
          </p:nvSpPr>
          <p:spPr>
            <a:xfrm>
              <a:off x="8490331" y="4407217"/>
              <a:ext cx="433132" cy="369332"/>
            </a:xfrm>
            <a:prstGeom prst="rect">
              <a:avLst/>
            </a:prstGeom>
            <a:noFill/>
          </p:spPr>
          <p:txBody>
            <a:bodyPr wrap="none" rtlCol="0">
              <a:spAutoFit/>
            </a:bodyPr>
            <a:lstStyle/>
            <a:p>
              <a:r>
                <a:rPr lang="en-US" dirty="0" smtClean="0"/>
                <a:t>3</a:t>
              </a:r>
              <a:r>
                <a:rPr lang="el-GR" dirty="0" smtClean="0"/>
                <a:t>α</a:t>
              </a:r>
              <a:endParaRPr lang="ru-RU" dirty="0"/>
            </a:p>
          </p:txBody>
        </p:sp>
        <p:sp>
          <p:nvSpPr>
            <p:cNvPr id="16" name="TextBox 15"/>
            <p:cNvSpPr txBox="1"/>
            <p:nvPr/>
          </p:nvSpPr>
          <p:spPr>
            <a:xfrm>
              <a:off x="6804798" y="4301542"/>
              <a:ext cx="646331" cy="338554"/>
            </a:xfrm>
            <a:prstGeom prst="rect">
              <a:avLst/>
            </a:prstGeom>
            <a:noFill/>
          </p:spPr>
          <p:txBody>
            <a:bodyPr wrap="none" rtlCol="0">
              <a:spAutoFit/>
            </a:bodyPr>
            <a:lstStyle/>
            <a:p>
              <a:r>
                <a:rPr lang="en-US" sz="1600" b="1" dirty="0" smtClean="0">
                  <a:latin typeface="Times New Roman" panose="02020603050405020304" pitchFamily="18" charset="0"/>
                  <a:cs typeface="Times New Roman" panose="02020603050405020304" pitchFamily="18" charset="0"/>
                </a:rPr>
                <a:t>7.275</a:t>
              </a:r>
              <a:endParaRPr lang="ru-RU" sz="1600" b="1" dirty="0">
                <a:latin typeface="Times New Roman" panose="02020603050405020304" pitchFamily="18" charset="0"/>
                <a:cs typeface="Times New Roman" panose="02020603050405020304" pitchFamily="18" charset="0"/>
              </a:endParaRPr>
            </a:p>
          </p:txBody>
        </p:sp>
      </p:grpSp>
    </p:spTree>
    <p:extLst>
      <p:ext uri="{BB962C8B-B14F-4D97-AF65-F5344CB8AC3E}">
        <p14:creationId xmlns:p14="http://schemas.microsoft.com/office/powerpoint/2010/main" val="319741522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TextBox 3"/>
          <p:cNvSpPr txBox="1">
            <a:spLocks noChangeArrowheads="1"/>
          </p:cNvSpPr>
          <p:nvPr/>
        </p:nvSpPr>
        <p:spPr bwMode="auto">
          <a:xfrm>
            <a:off x="0" y="115888"/>
            <a:ext cx="9144000" cy="554037"/>
          </a:xfrm>
          <a:prstGeom prst="rect">
            <a:avLst/>
          </a:prstGeom>
          <a:noFill/>
          <a:ln>
            <a:noFill/>
          </a:ln>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defRPr/>
            </a:pPr>
            <a:r>
              <a:rPr lang="en-US" altLang="ru-RU" sz="3000" b="1" i="1" dirty="0" smtClean="0">
                <a:effectLst>
                  <a:outerShdw blurRad="50800" dist="38100" dir="2700000" algn="tl" rotWithShape="0">
                    <a:prstClr val="black">
                      <a:alpha val="40000"/>
                    </a:prstClr>
                  </a:outerShdw>
                </a:effectLst>
                <a:latin typeface="Times New Roman" panose="02020603050405020304" pitchFamily="18" charset="0"/>
                <a:cs typeface="Times New Roman" panose="02020603050405020304" pitchFamily="18" charset="0"/>
              </a:rPr>
              <a:t>BECQUEREL</a:t>
            </a:r>
            <a:r>
              <a:rPr lang="en-US" altLang="ru-RU" sz="3000" b="1" dirty="0" smtClean="0">
                <a:effectLst>
                  <a:outerShdw blurRad="50800" dist="38100" dir="2700000" algn="tl" rotWithShape="0">
                    <a:prstClr val="black">
                      <a:alpha val="40000"/>
                    </a:prstClr>
                  </a:outerShdw>
                </a:effectLst>
                <a:latin typeface="Times New Roman" panose="02020603050405020304" pitchFamily="18" charset="0"/>
                <a:cs typeface="Times New Roman" panose="02020603050405020304" pitchFamily="18" charset="0"/>
              </a:rPr>
              <a:t> Experiment</a:t>
            </a:r>
            <a:r>
              <a:rPr lang="ru-RU" altLang="ru-RU" sz="3000" b="1" dirty="0" smtClean="0">
                <a:effectLst>
                  <a:outerShdw blurRad="50800" dist="38100" dir="2700000" algn="tl" rotWithShape="0">
                    <a:prstClr val="black">
                      <a:alpha val="40000"/>
                    </a:prstClr>
                  </a:outerShdw>
                </a:effectLst>
                <a:latin typeface="Times New Roman" panose="02020603050405020304" pitchFamily="18" charset="0"/>
                <a:cs typeface="Times New Roman" panose="02020603050405020304" pitchFamily="18" charset="0"/>
              </a:rPr>
              <a:t> </a:t>
            </a:r>
            <a:r>
              <a:rPr lang="en-US" altLang="ru-RU" sz="3000" b="1" dirty="0" smtClean="0">
                <a:effectLst>
                  <a:outerShdw blurRad="50800" dist="38100" dir="2700000" algn="tl" rotWithShape="0">
                    <a:prstClr val="black">
                      <a:alpha val="40000"/>
                    </a:prstClr>
                  </a:outerShdw>
                </a:effectLst>
                <a:latin typeface="Times New Roman" panose="02020603050405020304" pitchFamily="18" charset="0"/>
                <a:cs typeface="Times New Roman" panose="02020603050405020304" pitchFamily="18" charset="0"/>
              </a:rPr>
              <a:t>at</a:t>
            </a:r>
            <a:r>
              <a:rPr lang="ru-RU" altLang="ru-RU" sz="3000" b="1" dirty="0" smtClean="0">
                <a:effectLst>
                  <a:outerShdw blurRad="50800" dist="38100" dir="2700000" algn="tl" rotWithShape="0">
                    <a:prstClr val="black">
                      <a:alpha val="40000"/>
                    </a:prstClr>
                  </a:outerShdw>
                </a:effectLst>
                <a:latin typeface="Times New Roman" panose="02020603050405020304" pitchFamily="18" charset="0"/>
                <a:cs typeface="Times New Roman" panose="02020603050405020304" pitchFamily="18" charset="0"/>
              </a:rPr>
              <a:t> </a:t>
            </a:r>
            <a:r>
              <a:rPr lang="en-US" altLang="ru-RU" sz="3000" b="1" dirty="0" smtClean="0">
                <a:effectLst>
                  <a:outerShdw blurRad="50800" dist="38100" dir="2700000" algn="tl" rotWithShape="0">
                    <a:prstClr val="black">
                      <a:alpha val="40000"/>
                    </a:prstClr>
                  </a:outerShdw>
                </a:effectLst>
                <a:latin typeface="Times New Roman" panose="02020603050405020304" pitchFamily="18" charset="0"/>
                <a:cs typeface="Times New Roman" panose="02020603050405020304" pitchFamily="18" charset="0"/>
              </a:rPr>
              <a:t>Nuclotron</a:t>
            </a:r>
            <a:r>
              <a:rPr lang="ru-RU" altLang="ru-RU" sz="3000" b="1" dirty="0" smtClean="0">
                <a:effectLst>
                  <a:outerShdw blurRad="50800" dist="38100" dir="2700000" algn="tl" rotWithShape="0">
                    <a:prstClr val="black">
                      <a:alpha val="40000"/>
                    </a:prstClr>
                  </a:outerShdw>
                </a:effectLst>
                <a:latin typeface="Times New Roman" panose="02020603050405020304" pitchFamily="18" charset="0"/>
                <a:cs typeface="Times New Roman" panose="02020603050405020304" pitchFamily="18" charset="0"/>
              </a:rPr>
              <a:t> </a:t>
            </a:r>
            <a:r>
              <a:rPr lang="en-US" altLang="ru-RU" sz="3000" b="1" dirty="0" smtClean="0">
                <a:effectLst>
                  <a:outerShdw blurRad="50800" dist="38100" dir="2700000" algn="tl" rotWithShape="0">
                    <a:prstClr val="black">
                      <a:alpha val="40000"/>
                    </a:prstClr>
                  </a:outerShdw>
                </a:effectLst>
                <a:latin typeface="Times New Roman" panose="02020603050405020304" pitchFamily="18" charset="0"/>
                <a:cs typeface="Times New Roman" panose="02020603050405020304" pitchFamily="18" charset="0"/>
              </a:rPr>
              <a:t>JINR</a:t>
            </a:r>
            <a:endParaRPr lang="ru-RU" altLang="ru-RU" sz="3000" b="1" dirty="0" smtClean="0">
              <a:effectLst>
                <a:outerShdw blurRad="50800" dist="38100" dir="2700000" algn="tl" rotWithShape="0">
                  <a:prstClr val="black">
                    <a:alpha val="40000"/>
                  </a:prstClr>
                </a:outerShdw>
              </a:effectLst>
              <a:latin typeface="Times New Roman" panose="02020603050405020304" pitchFamily="18" charset="0"/>
              <a:cs typeface="Times New Roman" panose="02020603050405020304" pitchFamily="18" charset="0"/>
            </a:endParaRPr>
          </a:p>
        </p:txBody>
      </p:sp>
      <p:pic>
        <p:nvPicPr>
          <p:cNvPr id="4099"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9938" y="908050"/>
            <a:ext cx="4564062" cy="346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4100" name="Object 5"/>
          <p:cNvGraphicFramePr>
            <a:graphicFrameLocks noGrp="1" noChangeAspect="1"/>
          </p:cNvGraphicFramePr>
          <p:nvPr>
            <p:ph idx="4294967295"/>
          </p:nvPr>
        </p:nvGraphicFramePr>
        <p:xfrm>
          <a:off x="0" y="981075"/>
          <a:ext cx="4559300" cy="3355975"/>
        </p:xfrm>
        <a:graphic>
          <a:graphicData uri="http://schemas.openxmlformats.org/presentationml/2006/ole">
            <mc:AlternateContent xmlns:mc="http://schemas.openxmlformats.org/markup-compatibility/2006">
              <mc:Choice xmlns:v="urn:schemas-microsoft-com:vml" Requires="v">
                <p:oleObj spid="_x0000_s10267" name="Photo Editor Photo" r:id="rId4" imgW="7254869" imgH="5342083" progId="">
                  <p:embed/>
                </p:oleObj>
              </mc:Choice>
              <mc:Fallback>
                <p:oleObj name="Photo Editor Photo" r:id="rId4" imgW="7254869" imgH="5342083" progId="">
                  <p:embed/>
                  <p:pic>
                    <p:nvPicPr>
                      <p:cNvPr id="0" name=""/>
                      <p:cNvPicPr>
                        <a:picLocks noChangeAspect="1" noChangeArrowheads="1"/>
                      </p:cNvPicPr>
                      <p:nvPr/>
                    </p:nvPicPr>
                    <p:blipFill>
                      <a:blip r:embed="rId5">
                        <a:lum bright="18000"/>
                        <a:extLst>
                          <a:ext uri="{28A0092B-C50C-407E-A947-70E740481C1C}">
                            <a14:useLocalDpi xmlns:a14="http://schemas.microsoft.com/office/drawing/2010/main" val="0"/>
                          </a:ext>
                        </a:extLst>
                      </a:blip>
                      <a:srcRect/>
                      <a:stretch>
                        <a:fillRect/>
                      </a:stretch>
                    </p:blipFill>
                    <p:spPr bwMode="auto">
                      <a:xfrm>
                        <a:off x="0" y="981075"/>
                        <a:ext cx="4559300" cy="3355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101" name="TextBox 1"/>
          <p:cNvSpPr txBox="1">
            <a:spLocks noChangeArrowheads="1"/>
          </p:cNvSpPr>
          <p:nvPr/>
        </p:nvSpPr>
        <p:spPr bwMode="auto">
          <a:xfrm>
            <a:off x="0" y="4581525"/>
            <a:ext cx="9144000" cy="2246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just">
              <a:spcBef>
                <a:spcPct val="0"/>
              </a:spcBef>
              <a:buFontTx/>
              <a:buNone/>
            </a:pPr>
            <a:r>
              <a:rPr lang="en-US" altLang="en-US" sz="2000" b="1" dirty="0">
                <a:effectLst>
                  <a:outerShdw blurRad="38100" dist="38100" dir="2700000" algn="tl">
                    <a:srgbClr val="000000">
                      <a:alpha val="43137"/>
                    </a:srgbClr>
                  </a:outerShdw>
                </a:effectLst>
                <a:latin typeface="Times New Roman" pitchFamily="18" charset="0"/>
                <a:cs typeface="Times New Roman" pitchFamily="18" charset="0"/>
              </a:rPr>
              <a:t>Within the framework of the project, a systematic study of the cluster structure of light nuclei is carried out. The project is based on the analysis of layers of nuclear emulsion longitudinally irradiated in primary and secondary nuclear beams with an energy of about 1 </a:t>
            </a:r>
            <a:r>
              <a:rPr lang="en-US" altLang="en-US" sz="2000" b="1" i="1" dirty="0">
                <a:effectLst>
                  <a:outerShdw blurRad="38100" dist="38100" dir="2700000" algn="tl">
                    <a:srgbClr val="000000">
                      <a:alpha val="43137"/>
                    </a:srgbClr>
                  </a:outerShdw>
                </a:effectLst>
                <a:latin typeface="Times New Roman" pitchFamily="18" charset="0"/>
                <a:cs typeface="Times New Roman" pitchFamily="18" charset="0"/>
              </a:rPr>
              <a:t>A</a:t>
            </a:r>
            <a:r>
              <a:rPr lang="en-US" altLang="en-US" sz="2000" b="1" dirty="0">
                <a:effectLst>
                  <a:outerShdw blurRad="38100" dist="38100" dir="2700000" algn="tl">
                    <a:srgbClr val="000000">
                      <a:alpha val="43137"/>
                    </a:srgbClr>
                  </a:outerShdw>
                </a:effectLst>
                <a:latin typeface="Times New Roman" pitchFamily="18" charset="0"/>
                <a:cs typeface="Times New Roman" pitchFamily="18" charset="0"/>
              </a:rPr>
              <a:t> GeV. The research is provided by the developing laboratory and the laboratory of viewing and measuring microscopes of the sector of thick-layer nuclear emulsion of the V. Veksler &amp; A. M. Baldin Laboratory of High Energy Physics JINR.</a:t>
            </a:r>
            <a:endParaRPr lang="ru-RU" altLang="en-US" sz="1800" b="1" dirty="0">
              <a:effectLst>
                <a:outerShdw blurRad="38100" dist="38100" dir="2700000" algn="tl">
                  <a:srgbClr val="000000">
                    <a:alpha val="43137"/>
                  </a:srgbClr>
                </a:outerShdw>
              </a:effectLst>
              <a:latin typeface="Arial" pitchFamily="34" charset="0"/>
            </a:endParaRPr>
          </a:p>
        </p:txBody>
      </p:sp>
    </p:spTree>
    <p:extLst>
      <p:ext uri="{BB962C8B-B14F-4D97-AF65-F5344CB8AC3E}">
        <p14:creationId xmlns:p14="http://schemas.microsoft.com/office/powerpoint/2010/main" val="84359443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Группа 2"/>
          <p:cNvGrpSpPr/>
          <p:nvPr/>
        </p:nvGrpSpPr>
        <p:grpSpPr>
          <a:xfrm>
            <a:off x="9273" y="4149080"/>
            <a:ext cx="5400675" cy="2447925"/>
            <a:chOff x="107950" y="115888"/>
            <a:chExt cx="5400675" cy="2447925"/>
          </a:xfrm>
        </p:grpSpPr>
        <p:pic>
          <p:nvPicPr>
            <p:cNvPr id="13317" name="Picture 8"/>
            <p:cNvPicPr>
              <a:picLocks noChangeAspect="1" noChangeArrowheads="1"/>
            </p:cNvPicPr>
            <p:nvPr/>
          </p:nvPicPr>
          <p:blipFill>
            <a:blip r:embed="rId2" cstate="print"/>
            <a:srcRect l="6856"/>
            <a:stretch>
              <a:fillRect/>
            </a:stretch>
          </p:blipFill>
          <p:spPr bwMode="auto">
            <a:xfrm>
              <a:off x="395288" y="549275"/>
              <a:ext cx="5113337" cy="2014538"/>
            </a:xfrm>
            <a:prstGeom prst="rect">
              <a:avLst/>
            </a:prstGeom>
            <a:noFill/>
            <a:ln w="9525">
              <a:noFill/>
              <a:miter lim="800000"/>
              <a:headEnd/>
              <a:tailEnd/>
            </a:ln>
          </p:spPr>
        </p:pic>
        <p:pic>
          <p:nvPicPr>
            <p:cNvPr id="13318" name="Picture 9"/>
            <p:cNvPicPr>
              <a:picLocks noChangeAspect="1" noChangeArrowheads="1"/>
            </p:cNvPicPr>
            <p:nvPr/>
          </p:nvPicPr>
          <p:blipFill>
            <a:blip r:embed="rId3" cstate="print"/>
            <a:srcRect/>
            <a:stretch>
              <a:fillRect/>
            </a:stretch>
          </p:blipFill>
          <p:spPr bwMode="auto">
            <a:xfrm>
              <a:off x="107950" y="115888"/>
              <a:ext cx="5327650" cy="355600"/>
            </a:xfrm>
            <a:prstGeom prst="rect">
              <a:avLst/>
            </a:prstGeom>
            <a:noFill/>
            <a:ln w="9525">
              <a:noFill/>
              <a:miter lim="800000"/>
              <a:headEnd/>
              <a:tailEnd/>
            </a:ln>
          </p:spPr>
        </p:pic>
      </p:grpSp>
      <p:grpSp>
        <p:nvGrpSpPr>
          <p:cNvPr id="10" name="Группа 9"/>
          <p:cNvGrpSpPr/>
          <p:nvPr/>
        </p:nvGrpSpPr>
        <p:grpSpPr>
          <a:xfrm>
            <a:off x="323528" y="86016"/>
            <a:ext cx="3652243" cy="3830211"/>
            <a:chOff x="5399285" y="2869485"/>
            <a:chExt cx="3652243" cy="3830211"/>
          </a:xfrm>
        </p:grpSpPr>
        <p:pic>
          <p:nvPicPr>
            <p:cNvPr id="13320" name="Picture 11" descr="O16"/>
            <p:cNvPicPr>
              <a:picLocks noChangeAspect="1" noChangeArrowheads="1"/>
            </p:cNvPicPr>
            <p:nvPr/>
          </p:nvPicPr>
          <p:blipFill>
            <a:blip r:embed="rId4" cstate="print"/>
            <a:srcRect/>
            <a:stretch>
              <a:fillRect/>
            </a:stretch>
          </p:blipFill>
          <p:spPr bwMode="auto">
            <a:xfrm>
              <a:off x="5724128" y="3284984"/>
              <a:ext cx="3327400" cy="3414712"/>
            </a:xfrm>
            <a:prstGeom prst="rect">
              <a:avLst/>
            </a:prstGeom>
            <a:noFill/>
            <a:ln w="9525">
              <a:noFill/>
              <a:miter lim="800000"/>
              <a:headEnd/>
              <a:tailEnd/>
            </a:ln>
          </p:spPr>
        </p:pic>
        <p:sp>
          <p:nvSpPr>
            <p:cNvPr id="4" name="TextBox 3"/>
            <p:cNvSpPr txBox="1"/>
            <p:nvPr/>
          </p:nvSpPr>
          <p:spPr>
            <a:xfrm>
              <a:off x="5399285" y="2869485"/>
              <a:ext cx="1008609" cy="830997"/>
            </a:xfrm>
            <a:prstGeom prst="rect">
              <a:avLst/>
            </a:prstGeom>
            <a:noFill/>
          </p:spPr>
          <p:txBody>
            <a:bodyPr wrap="none" rtlCol="0">
              <a:spAutoFit/>
            </a:bodyPr>
            <a:lstStyle/>
            <a:p>
              <a:r>
                <a:rPr lang="en-US" sz="4800" baseline="30000" dirty="0" smtClean="0"/>
                <a:t>16</a:t>
              </a:r>
              <a:r>
                <a:rPr lang="en-US" sz="4800" dirty="0" smtClean="0"/>
                <a:t>O</a:t>
              </a:r>
              <a:endParaRPr lang="ru-RU" sz="4800" dirty="0"/>
            </a:p>
          </p:txBody>
        </p:sp>
      </p:grpSp>
      <p:grpSp>
        <p:nvGrpSpPr>
          <p:cNvPr id="9" name="Группа 8"/>
          <p:cNvGrpSpPr/>
          <p:nvPr/>
        </p:nvGrpSpPr>
        <p:grpSpPr>
          <a:xfrm>
            <a:off x="5510864" y="1590576"/>
            <a:ext cx="3633136" cy="5117008"/>
            <a:chOff x="27654" y="1052736"/>
            <a:chExt cx="3633136" cy="5117008"/>
          </a:xfrm>
        </p:grpSpPr>
        <p:pic>
          <p:nvPicPr>
            <p:cNvPr id="2" name="Рисунок 1"/>
            <p:cNvPicPr>
              <a:picLocks noChangeAspect="1"/>
            </p:cNvPicPr>
            <p:nvPr/>
          </p:nvPicPr>
          <p:blipFill>
            <a:blip r:embed="rId5"/>
            <a:stretch>
              <a:fillRect/>
            </a:stretch>
          </p:blipFill>
          <p:spPr>
            <a:xfrm>
              <a:off x="27654" y="1052736"/>
              <a:ext cx="3633136" cy="4464496"/>
            </a:xfrm>
            <a:prstGeom prst="rect">
              <a:avLst/>
            </a:prstGeom>
          </p:spPr>
        </p:pic>
        <p:sp>
          <p:nvSpPr>
            <p:cNvPr id="5" name="TextBox 4"/>
            <p:cNvSpPr txBox="1"/>
            <p:nvPr/>
          </p:nvSpPr>
          <p:spPr>
            <a:xfrm>
              <a:off x="467544" y="5769634"/>
              <a:ext cx="2996333" cy="400110"/>
            </a:xfrm>
            <a:prstGeom prst="rect">
              <a:avLst/>
            </a:prstGeom>
            <a:noFill/>
          </p:spPr>
          <p:txBody>
            <a:bodyPr wrap="none" rtlCol="0">
              <a:spAutoFit/>
            </a:bodyPr>
            <a:lstStyle/>
            <a:p>
              <a:r>
                <a:rPr lang="en-US"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Energy level of oxygen-16</a:t>
              </a:r>
              <a:endParaRPr lang="ru-RU"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grpSp>
      <p:sp>
        <p:nvSpPr>
          <p:cNvPr id="11" name="TextBox 10"/>
          <p:cNvSpPr txBox="1"/>
          <p:nvPr/>
        </p:nvSpPr>
        <p:spPr>
          <a:xfrm>
            <a:off x="3563888" y="86016"/>
            <a:ext cx="4514313" cy="523220"/>
          </a:xfrm>
          <a:prstGeom prst="rect">
            <a:avLst/>
          </a:prstGeom>
          <a:noFill/>
        </p:spPr>
        <p:txBody>
          <a:bodyPr wrap="none" rtlCol="0">
            <a:spAutoFit/>
          </a:bodyPr>
          <a:lstStyle/>
          <a:p>
            <a:r>
              <a:rPr lang="en-US" sz="28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Extensions to h</a:t>
            </a:r>
            <a:r>
              <a:rPr lang="en-US" sz="28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eavier nuclei</a:t>
            </a:r>
            <a:endParaRPr lang="ru-RU"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512237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4020" t="8477" r="8307" b="173"/>
          <a:stretch/>
        </p:blipFill>
        <p:spPr bwMode="auto">
          <a:xfrm>
            <a:off x="38644" y="3339906"/>
            <a:ext cx="4625267" cy="326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8" name="Группа 7"/>
          <p:cNvGrpSpPr/>
          <p:nvPr/>
        </p:nvGrpSpPr>
        <p:grpSpPr>
          <a:xfrm>
            <a:off x="4675976" y="485293"/>
            <a:ext cx="4305372" cy="3166134"/>
            <a:chOff x="-2328" y="683934"/>
            <a:chExt cx="4305372" cy="3166134"/>
          </a:xfrm>
        </p:grpSpPr>
        <p:pic>
          <p:nvPicPr>
            <p:cNvPr id="3075" name="Picture 3" descr="F:\BD\O16\Q2a.png"/>
            <p:cNvPicPr>
              <a:picLocks noChangeAspect="1" noChangeArrowheads="1"/>
            </p:cNvPicPr>
            <p:nvPr/>
          </p:nvPicPr>
          <p:blipFill rotWithShape="1">
            <a:blip r:embed="rId4">
              <a:extLst>
                <a:ext uri="{28A0092B-C50C-407E-A947-70E740481C1C}">
                  <a14:useLocalDpi xmlns:a14="http://schemas.microsoft.com/office/drawing/2010/main" val="0"/>
                </a:ext>
              </a:extLst>
            </a:blip>
            <a:srcRect l="8442" t="8751" r="8041"/>
            <a:stretch/>
          </p:blipFill>
          <p:spPr bwMode="auto">
            <a:xfrm>
              <a:off x="-2328" y="683934"/>
              <a:ext cx="4285151" cy="3166134"/>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2298969" y="827009"/>
              <a:ext cx="2004075" cy="338554"/>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r>
                <a:rPr lang="en-US" sz="1600" b="1" baseline="30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16</a:t>
              </a:r>
              <a:r>
                <a:rPr lang="en-US" sz="1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 → </a:t>
              </a:r>
              <a:r>
                <a:rPr lang="en-US" sz="1600" b="1" baseline="300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8</a:t>
              </a:r>
              <a:r>
                <a:rPr lang="en-US" sz="16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Be </a:t>
              </a:r>
              <a:r>
                <a:rPr lang="en-US" sz="16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(62 </a:t>
              </a:r>
              <a:r>
                <a:rPr lang="en-US" sz="1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16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3)%</a:t>
              </a:r>
              <a:endParaRPr lang="en-US" sz="1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grpSp>
      <p:pic>
        <p:nvPicPr>
          <p:cNvPr id="9218" name="Picture 2" descr="Pt_HS"/>
          <p:cNvPicPr>
            <a:picLocks noChangeAspect="1" noChangeArrowheads="1"/>
          </p:cNvPicPr>
          <p:nvPr/>
        </p:nvPicPr>
        <p:blipFill rotWithShape="1">
          <a:blip r:embed="rId5">
            <a:extLst>
              <a:ext uri="{28A0092B-C50C-407E-A947-70E740481C1C}">
                <a14:useLocalDpi xmlns:a14="http://schemas.microsoft.com/office/drawing/2010/main" val="0"/>
              </a:ext>
            </a:extLst>
          </a:blip>
          <a:srcRect r="6288"/>
          <a:stretch/>
        </p:blipFill>
        <p:spPr bwMode="auto">
          <a:xfrm>
            <a:off x="4704316" y="3572854"/>
            <a:ext cx="4152957" cy="29939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Заголовок 1"/>
          <p:cNvSpPr>
            <a:spLocks noGrp="1"/>
          </p:cNvSpPr>
          <p:nvPr>
            <p:ph type="title"/>
          </p:nvPr>
        </p:nvSpPr>
        <p:spPr>
          <a:xfrm>
            <a:off x="0" y="0"/>
            <a:ext cx="9144000" cy="404664"/>
          </a:xfrm>
        </p:spPr>
        <p:txBody>
          <a:bodyPr>
            <a:noAutofit/>
          </a:bodyPr>
          <a:lstStyle/>
          <a:p>
            <a:r>
              <a:rPr lang="en-US" sz="24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Coherent </a:t>
            </a:r>
            <a:r>
              <a:rPr lang="en-US" sz="24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dissociation</a:t>
            </a:r>
            <a:r>
              <a:rPr lang="ru-RU" sz="24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4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of </a:t>
            </a:r>
            <a:r>
              <a:rPr lang="ru-RU" sz="2400" b="1" baseline="300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16</a:t>
            </a:r>
            <a:r>
              <a:rPr lang="en-US" sz="24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 → 4</a:t>
            </a:r>
            <a:r>
              <a:rPr lang="el-GR" sz="24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α</a:t>
            </a:r>
            <a:r>
              <a:rPr lang="en-US" sz="24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t>
            </a:r>
            <a:r>
              <a:rPr lang="en-US" sz="24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4.5 </a:t>
            </a:r>
            <a:r>
              <a:rPr lang="en-US" sz="2400" b="1" i="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a:t>
            </a:r>
            <a:r>
              <a:rPr lang="en-US" sz="24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GeV/</a:t>
            </a:r>
            <a:r>
              <a:rPr lang="en-US" sz="2400" b="1" i="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a:t>
            </a:r>
            <a:r>
              <a:rPr lang="en-US" sz="24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p>
        </p:txBody>
      </p:sp>
      <p:pic>
        <p:nvPicPr>
          <p:cNvPr id="3076" name="Picture 4"/>
          <p:cNvPicPr>
            <a:picLocks noChangeAspect="1" noChangeArrowheads="1"/>
          </p:cNvPicPr>
          <p:nvPr/>
        </p:nvPicPr>
        <p:blipFill rotWithShape="1">
          <a:blip r:embed="rId6">
            <a:extLst>
              <a:ext uri="{28A0092B-C50C-407E-A947-70E740481C1C}">
                <a14:useLocalDpi xmlns:a14="http://schemas.microsoft.com/office/drawing/2010/main" val="0"/>
              </a:ext>
            </a:extLst>
          </a:blip>
          <a:srcRect l="1" r="27234"/>
          <a:stretch/>
        </p:blipFill>
        <p:spPr bwMode="auto">
          <a:xfrm>
            <a:off x="51847" y="574429"/>
            <a:ext cx="4645190" cy="1542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1310830" y="2996952"/>
            <a:ext cx="3314231" cy="36933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baseline="300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16</a:t>
            </a:r>
            <a:r>
              <a:rPr lang="en-US"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 → </a:t>
            </a:r>
            <a:r>
              <a:rPr lang="en-US" b="1" baseline="300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12</a:t>
            </a:r>
            <a:r>
              <a:rPr lang="en-US"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a:t>
            </a:r>
            <a:r>
              <a:rPr lang="en-US" b="1" baseline="300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r>
              <a:rPr lang="en-US"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(HS)</a:t>
            </a:r>
            <a:r>
              <a:rPr lang="en-US" baseline="-250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l-GR"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α</a:t>
            </a:r>
            <a:r>
              <a:rPr lang="en-US"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ru-RU" dirty="0" smtClean="0">
                <a:effectLst>
                  <a:outerShdw blurRad="38100" dist="38100" dir="2700000" algn="tl">
                    <a:srgbClr val="000000">
                      <a:alpha val="43137"/>
                    </a:srgbClr>
                  </a:outerShdw>
                </a:effectLst>
              </a:rPr>
              <a:t>–</a:t>
            </a:r>
            <a:r>
              <a:rPr lang="en-US"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ru-RU"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(22 ± 2) % </a:t>
            </a:r>
            <a:endPar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TextBox 2"/>
          <p:cNvSpPr txBox="1"/>
          <p:nvPr/>
        </p:nvSpPr>
        <p:spPr>
          <a:xfrm>
            <a:off x="51847" y="2134175"/>
            <a:ext cx="4598863" cy="923330"/>
          </a:xfrm>
          <a:prstGeom prst="rect">
            <a:avLst/>
          </a:prstGeom>
          <a:noFill/>
        </p:spPr>
        <p:txBody>
          <a:bodyPr wrap="square" rtlCol="0">
            <a:spAutoFit/>
          </a:bodyPr>
          <a:lstStyle/>
          <a:p>
            <a:pPr algn="just"/>
            <a:r>
              <a:rPr lang="en-US"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Fragmentation of a </a:t>
            </a:r>
            <a:r>
              <a:rPr lang="en-US"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relativistic</a:t>
            </a:r>
            <a:r>
              <a:rPr lang="ru-RU"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b="1" baseline="300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16</a:t>
            </a:r>
            <a:r>
              <a:rPr lang="en-US"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 nucleus at 4.5 </a:t>
            </a:r>
            <a:r>
              <a:rPr lang="en-US" b="1" i="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a:t>
            </a:r>
            <a:r>
              <a:rPr lang="en-US"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GeV/</a:t>
            </a:r>
            <a:r>
              <a:rPr lang="en-US" b="1" i="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a:t>
            </a:r>
            <a:r>
              <a:rPr lang="en-US"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in the peripheral interaction on </a:t>
            </a:r>
            <a:r>
              <a:rPr lang="en-US"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heavy nucleus</a:t>
            </a:r>
            <a:endParaRPr lang="en-US"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9" name="Прямоугольник 8"/>
          <p:cNvSpPr/>
          <p:nvPr/>
        </p:nvSpPr>
        <p:spPr>
          <a:xfrm>
            <a:off x="6328069" y="3925678"/>
            <a:ext cx="2582758" cy="369332"/>
          </a:xfrm>
          <a:prstGeom prst="rect">
            <a:avLst/>
          </a:prstGeom>
        </p:spPr>
        <p:txBody>
          <a:bodyPr wrap="none">
            <a:spAutoFit/>
          </a:bodyPr>
          <a:lstStyle/>
          <a:p>
            <a:r>
              <a:rPr lang="en-US" dirty="0" err="1">
                <a:solidFill>
                  <a:srgbClr val="00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σ</a:t>
            </a:r>
            <a:r>
              <a:rPr lang="en-US" i="1" baseline="-25000" dirty="0" err="1">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P</a:t>
            </a:r>
            <a:r>
              <a:rPr lang="en-US" baseline="-25000" dirty="0" err="1">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T</a:t>
            </a:r>
            <a:r>
              <a:rPr lang="ru-RU" baseline="-25000" dirty="0">
                <a:solidFill>
                  <a:srgbClr val="00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(HS)</a:t>
            </a:r>
            <a:r>
              <a:rPr lang="ru-RU" dirty="0">
                <a:solidFill>
                  <a:srgbClr val="00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 (191 ± 8) МэВ/</a:t>
            </a:r>
            <a:r>
              <a:rPr lang="en-US" i="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c</a:t>
            </a:r>
            <a:endParaRPr lang="ru-RU"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1719436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390"/>
          <a:stretch/>
        </p:blipFill>
        <p:spPr bwMode="auto">
          <a:xfrm>
            <a:off x="0" y="1484784"/>
            <a:ext cx="8839200" cy="324036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467544" y="5229200"/>
            <a:ext cx="8496944" cy="923330"/>
          </a:xfrm>
          <a:prstGeom prst="rect">
            <a:avLst/>
          </a:prstGeom>
          <a:noFill/>
        </p:spPr>
        <p:txBody>
          <a:bodyPr wrap="square" rtlCol="0">
            <a:spAutoFit/>
          </a:bodyPr>
          <a:lstStyle/>
          <a:p>
            <a:pPr algn="just"/>
            <a:r>
              <a:rPr lang="en-US"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Distribution </a:t>
            </a:r>
            <a:r>
              <a:rPr lang="en-US"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over the invariant mass </a:t>
            </a:r>
            <a:r>
              <a:rPr lang="en-US" b="1" i="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Q</a:t>
            </a:r>
            <a:r>
              <a:rPr lang="en-US" b="1" baseline="-25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4α</a:t>
            </a:r>
            <a:r>
              <a:rPr lang="en-US"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in 641 “white” star </a:t>
            </a:r>
            <a:r>
              <a:rPr lang="en-US" b="1" baseline="30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16</a:t>
            </a:r>
            <a:r>
              <a:rPr lang="en-US"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 → 4α at 3.65 </a:t>
            </a:r>
            <a:r>
              <a:rPr lang="en-US" b="1" i="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a:t>
            </a:r>
            <a:r>
              <a:rPr lang="en-US"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GeV of all 4α-quartets (dotted line), αHS events (dashed line), and αHS events satisfying </a:t>
            </a:r>
            <a:r>
              <a:rPr lang="en-US"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ε(αHS) &lt; 45</a:t>
            </a:r>
            <a:r>
              <a:rPr lang="en-US" b="1" baseline="300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0</a:t>
            </a:r>
            <a:r>
              <a:rPr lang="en-US"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(hatched); the line is the Rayleigh distribution.</a:t>
            </a:r>
          </a:p>
        </p:txBody>
      </p:sp>
      <p:sp>
        <p:nvSpPr>
          <p:cNvPr id="7" name="Заголовок 1"/>
          <p:cNvSpPr>
            <a:spLocks noGrp="1"/>
          </p:cNvSpPr>
          <p:nvPr>
            <p:ph type="title"/>
          </p:nvPr>
        </p:nvSpPr>
        <p:spPr>
          <a:xfrm>
            <a:off x="-8632" y="0"/>
            <a:ext cx="9152632" cy="346050"/>
          </a:xfrm>
        </p:spPr>
        <p:txBody>
          <a:bodyPr>
            <a:noAutofit/>
          </a:bodyPr>
          <a:lstStyle/>
          <a:p>
            <a:r>
              <a:rPr lang="en-US" sz="24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Coherent </a:t>
            </a:r>
            <a:r>
              <a:rPr lang="en-US" sz="24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dissociation of </a:t>
            </a:r>
            <a:r>
              <a:rPr lang="ru-RU" sz="2400" b="1" baseline="30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16</a:t>
            </a:r>
            <a:r>
              <a:rPr lang="en-US" sz="24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 → 4</a:t>
            </a:r>
            <a:r>
              <a:rPr lang="el-GR" sz="24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α</a:t>
            </a:r>
            <a:r>
              <a:rPr lang="en-US" sz="24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4.5 </a:t>
            </a:r>
            <a:r>
              <a:rPr lang="en-US" sz="2400" b="1" i="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a:t>
            </a:r>
            <a:r>
              <a:rPr lang="en-US" sz="24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GeV/</a:t>
            </a:r>
            <a:r>
              <a:rPr lang="en-US" sz="2400" b="1" i="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a:t>
            </a:r>
            <a:r>
              <a:rPr lang="en-US" sz="24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p>
        </p:txBody>
      </p:sp>
      <p:sp>
        <p:nvSpPr>
          <p:cNvPr id="3" name="Прямоугольник 2"/>
          <p:cNvSpPr/>
          <p:nvPr/>
        </p:nvSpPr>
        <p:spPr>
          <a:xfrm>
            <a:off x="5594287" y="891577"/>
            <a:ext cx="2626681" cy="369332"/>
          </a:xfrm>
          <a:prstGeom prst="rect">
            <a:avLst/>
          </a:prstGeom>
        </p:spPr>
        <p:txBody>
          <a:bodyPr wrap="none">
            <a:spAutoFit/>
          </a:bodyPr>
          <a:lstStyle/>
          <a:p>
            <a:r>
              <a:rPr lang="en-US" dirty="0">
                <a:solidFill>
                  <a:srgbClr val="000000"/>
                </a:solidFill>
                <a:latin typeface="MS Mincho"/>
                <a:cs typeface="MS Mincho"/>
              </a:rPr>
              <a:t>〈</a:t>
            </a:r>
            <a:r>
              <a:rPr lang="en-US" i="1" dirty="0">
                <a:solidFill>
                  <a:srgbClr val="00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Q</a:t>
            </a:r>
            <a:r>
              <a:rPr lang="ru-RU" baseline="-25000" dirty="0">
                <a:solidFill>
                  <a:srgbClr val="00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4</a:t>
            </a:r>
            <a:r>
              <a:rPr lang="en-US" baseline="-25000" dirty="0">
                <a:solidFill>
                  <a:srgbClr val="00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α</a:t>
            </a:r>
            <a:r>
              <a:rPr lang="en-US" dirty="0">
                <a:solidFill>
                  <a:srgbClr val="000000"/>
                </a:solidFill>
                <a:effectLst>
                  <a:outerShdw blurRad="38100" dist="38100" dir="2700000" algn="tl">
                    <a:srgbClr val="000000">
                      <a:alpha val="43137"/>
                    </a:srgbClr>
                  </a:outerShdw>
                </a:effectLst>
                <a:latin typeface="MS Mincho"/>
                <a:cs typeface="Times New Roman" panose="02020603050405020304" pitchFamily="18" charset="0"/>
              </a:rPr>
              <a:t>〉</a:t>
            </a:r>
            <a:r>
              <a:rPr lang="ru-RU" dirty="0">
                <a:solidFill>
                  <a:srgbClr val="00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(624 ± 84) </a:t>
            </a:r>
            <a:r>
              <a:rPr lang="en-US" dirty="0" smtClean="0">
                <a:solidFill>
                  <a:srgbClr val="00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keV</a:t>
            </a:r>
            <a:r>
              <a:rPr lang="ru-RU" dirty="0" smtClean="0">
                <a:solidFill>
                  <a:srgbClr val="00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endParaRPr lang="ru-RU" dirty="0">
              <a:effectLst>
                <a:outerShdw blurRad="38100" dist="38100" dir="2700000" algn="tl">
                  <a:srgbClr val="000000">
                    <a:alpha val="43137"/>
                  </a:srgbClr>
                </a:outerShdw>
              </a:effectLst>
            </a:endParaRPr>
          </a:p>
        </p:txBody>
      </p:sp>
      <p:sp>
        <p:nvSpPr>
          <p:cNvPr id="8" name="TextBox 7"/>
          <p:cNvSpPr txBox="1"/>
          <p:nvPr/>
        </p:nvSpPr>
        <p:spPr>
          <a:xfrm>
            <a:off x="683568" y="843087"/>
            <a:ext cx="4257287" cy="400110"/>
          </a:xfrm>
          <a:prstGeom prst="rect">
            <a:avLst/>
          </a:prstGeom>
          <a:ln/>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sz="2000" b="1" baseline="300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16</a:t>
            </a:r>
            <a:r>
              <a:rPr lang="en-US"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a:t>
            </a:r>
            <a:r>
              <a:rPr lang="ru-RU"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(0</a:t>
            </a:r>
            <a:r>
              <a:rPr lang="ru-RU" sz="2000" b="1" baseline="300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r>
              <a:rPr lang="ru-RU" sz="2000" b="1" baseline="-250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6</a:t>
            </a:r>
            <a:r>
              <a:rPr lang="ru-RU"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r>
              <a:rPr lang="en-US"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 </a:t>
            </a:r>
            <a:r>
              <a:rPr lang="en-US" sz="2000" b="1" baseline="300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12</a:t>
            </a:r>
            <a:r>
              <a:rPr lang="en-US"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a:t>
            </a:r>
            <a:r>
              <a:rPr lang="en-US" sz="2000" b="1" baseline="300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r>
              <a:rPr lang="en-US"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(→3</a:t>
            </a:r>
            <a:r>
              <a:rPr lang="el-GR"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α</a:t>
            </a:r>
            <a:r>
              <a:rPr lang="en-US"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r>
              <a:rPr lang="en-US" sz="2000" b="1" baseline="-250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l-GR"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α</a:t>
            </a:r>
            <a:r>
              <a:rPr lang="en-US"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ru-RU" sz="2000" b="1" dirty="0" smtClean="0">
                <a:effectLst>
                  <a:outerShdw blurRad="38100" dist="38100" dir="2700000" algn="tl">
                    <a:srgbClr val="000000">
                      <a:alpha val="43137"/>
                    </a:srgbClr>
                  </a:outerShdw>
                </a:effectLst>
              </a:rPr>
              <a:t>–</a:t>
            </a:r>
            <a:r>
              <a:rPr lang="en-US"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ru-RU"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r>
              <a:rPr lang="ru-RU"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7</a:t>
            </a:r>
            <a:r>
              <a:rPr lang="ru-RU"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 1) % </a:t>
            </a:r>
            <a:endParaRPr lang="en-US"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cxnSp>
        <p:nvCxnSpPr>
          <p:cNvPr id="6" name="Прямая со стрелкой 5"/>
          <p:cNvCxnSpPr/>
          <p:nvPr/>
        </p:nvCxnSpPr>
        <p:spPr>
          <a:xfrm flipH="1">
            <a:off x="611560" y="1243197"/>
            <a:ext cx="432048" cy="2401827"/>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422575120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a:spLocks noGrp="1"/>
          </p:cNvSpPr>
          <p:nvPr>
            <p:ph type="title"/>
          </p:nvPr>
        </p:nvSpPr>
        <p:spPr>
          <a:xfrm>
            <a:off x="-19646" y="132383"/>
            <a:ext cx="9152632" cy="260648"/>
          </a:xfrm>
        </p:spPr>
        <p:txBody>
          <a:bodyPr>
            <a:noAutofit/>
          </a:bodyPr>
          <a:lstStyle/>
          <a:p>
            <a:r>
              <a:rPr lang="en-US" sz="24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Search for </a:t>
            </a:r>
            <a:r>
              <a:rPr lang="ru-RU" sz="2400" b="1" baseline="30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16</a:t>
            </a:r>
            <a:r>
              <a:rPr lang="en-US" sz="24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 </a:t>
            </a:r>
            <a:r>
              <a:rPr lang="en-US" sz="24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 </a:t>
            </a:r>
            <a:r>
              <a:rPr lang="en-US" sz="2400" b="1" baseline="300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8</a:t>
            </a:r>
            <a:r>
              <a:rPr lang="en-US" sz="24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Be events </a:t>
            </a:r>
            <a:endParaRPr lang="en-US" sz="24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grpSp>
        <p:nvGrpSpPr>
          <p:cNvPr id="9" name="Группа 8"/>
          <p:cNvGrpSpPr/>
          <p:nvPr/>
        </p:nvGrpSpPr>
        <p:grpSpPr>
          <a:xfrm>
            <a:off x="59978" y="640948"/>
            <a:ext cx="9073008" cy="4451722"/>
            <a:chOff x="35496" y="1340768"/>
            <a:chExt cx="9073008" cy="4451722"/>
          </a:xfrm>
        </p:grpSpPr>
        <p:pic>
          <p:nvPicPr>
            <p:cNvPr id="10243" name="Picture 3" descr="Epsilon_2Be8"/>
            <p:cNvPicPr>
              <a:picLocks noChangeAspect="1" noChangeArrowheads="1"/>
            </p:cNvPicPr>
            <p:nvPr/>
          </p:nvPicPr>
          <p:blipFill rotWithShape="1">
            <a:blip r:embed="rId2">
              <a:extLst>
                <a:ext uri="{28A0092B-C50C-407E-A947-70E740481C1C}">
                  <a14:useLocalDpi xmlns:a14="http://schemas.microsoft.com/office/drawing/2010/main" val="0"/>
                </a:ext>
              </a:extLst>
            </a:blip>
            <a:srcRect l="5645" r="9149"/>
            <a:stretch/>
          </p:blipFill>
          <p:spPr bwMode="auto">
            <a:xfrm>
              <a:off x="35496" y="1413917"/>
              <a:ext cx="4347050" cy="3455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2" name="Picture 2" descr="Q4a_31ev_2Be8_step1"/>
            <p:cNvPicPr>
              <a:picLocks noChangeAspect="1" noChangeArrowheads="1"/>
            </p:cNvPicPr>
            <p:nvPr/>
          </p:nvPicPr>
          <p:blipFill rotWithShape="1">
            <a:blip r:embed="rId3">
              <a:extLst>
                <a:ext uri="{28A0092B-C50C-407E-A947-70E740481C1C}">
                  <a14:useLocalDpi xmlns:a14="http://schemas.microsoft.com/office/drawing/2010/main" val="0"/>
                </a:ext>
              </a:extLst>
            </a:blip>
            <a:srcRect l="3229" r="7109"/>
            <a:stretch/>
          </p:blipFill>
          <p:spPr bwMode="auto">
            <a:xfrm>
              <a:off x="4427281" y="1340768"/>
              <a:ext cx="4681223" cy="3528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Прямоугольник 6"/>
            <p:cNvSpPr/>
            <p:nvPr/>
          </p:nvSpPr>
          <p:spPr>
            <a:xfrm>
              <a:off x="323528" y="4869160"/>
              <a:ext cx="4283968" cy="923330"/>
            </a:xfrm>
            <a:prstGeom prst="rect">
              <a:avLst/>
            </a:prstGeom>
          </p:spPr>
          <p:txBody>
            <a:bodyPr wrap="square">
              <a:spAutoFit/>
            </a:bodyPr>
            <a:lstStyle/>
            <a:p>
              <a:pPr algn="just"/>
              <a:r>
                <a:rPr lang="en-US" b="1" dirty="0">
                  <a:solidFill>
                    <a:srgbClr val="00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Distribution of events </a:t>
              </a:r>
              <a:r>
                <a:rPr lang="en-US" b="1" baseline="30000" dirty="0">
                  <a:solidFill>
                    <a:srgbClr val="00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16</a:t>
              </a:r>
              <a:r>
                <a:rPr lang="en-US" b="1" dirty="0">
                  <a:solidFill>
                    <a:srgbClr val="00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O → 2</a:t>
              </a:r>
              <a:r>
                <a:rPr lang="en-US" b="1" baseline="30000" dirty="0">
                  <a:solidFill>
                    <a:srgbClr val="00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8</a:t>
              </a:r>
              <a:r>
                <a:rPr lang="en-US" b="1" dirty="0">
                  <a:solidFill>
                    <a:srgbClr val="00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Be over azimuth angle ε(2</a:t>
              </a:r>
              <a:r>
                <a:rPr lang="en-US" b="1" baseline="30000" dirty="0">
                  <a:solidFill>
                    <a:srgbClr val="00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8</a:t>
              </a:r>
              <a:r>
                <a:rPr lang="en-US" b="1" dirty="0">
                  <a:solidFill>
                    <a:srgbClr val="00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Be) between </a:t>
              </a:r>
              <a:r>
                <a:rPr lang="en-US" b="1" baseline="30000" dirty="0">
                  <a:solidFill>
                    <a:srgbClr val="00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8</a:t>
              </a:r>
              <a:r>
                <a:rPr lang="en-US" b="1" dirty="0">
                  <a:solidFill>
                    <a:srgbClr val="00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Be </a:t>
              </a:r>
              <a:r>
                <a:rPr lang="en-US" b="1" dirty="0" smtClean="0">
                  <a:solidFill>
                    <a:srgbClr val="00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fragment.</a:t>
              </a:r>
              <a:endParaRPr lang="ru-RU" b="1" dirty="0">
                <a:effectLst>
                  <a:outerShdw blurRad="38100" dist="38100" dir="2700000" algn="tl">
                    <a:srgbClr val="000000">
                      <a:alpha val="43137"/>
                    </a:srgbClr>
                  </a:outerShdw>
                </a:effectLst>
              </a:endParaRPr>
            </a:p>
          </p:txBody>
        </p:sp>
        <p:sp>
          <p:nvSpPr>
            <p:cNvPr id="8" name="Прямоугольник 7"/>
            <p:cNvSpPr/>
            <p:nvPr/>
          </p:nvSpPr>
          <p:spPr>
            <a:xfrm>
              <a:off x="4895528" y="4869160"/>
              <a:ext cx="4154357" cy="923330"/>
            </a:xfrm>
            <a:prstGeom prst="rect">
              <a:avLst/>
            </a:prstGeom>
          </p:spPr>
          <p:txBody>
            <a:bodyPr wrap="square">
              <a:spAutoFit/>
            </a:bodyPr>
            <a:lstStyle/>
            <a:p>
              <a:pPr algn="just"/>
              <a:r>
                <a:rPr lang="en-US" b="1" dirty="0">
                  <a:solidFill>
                    <a:srgbClr val="00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Distribution of events </a:t>
              </a:r>
              <a:r>
                <a:rPr lang="en-US" b="1" baseline="30000" dirty="0">
                  <a:solidFill>
                    <a:srgbClr val="00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16</a:t>
              </a:r>
              <a:r>
                <a:rPr lang="en-US" b="1" dirty="0">
                  <a:solidFill>
                    <a:srgbClr val="00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O → 2</a:t>
              </a:r>
              <a:r>
                <a:rPr lang="en-US" b="1" baseline="30000" dirty="0">
                  <a:solidFill>
                    <a:srgbClr val="00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8</a:t>
              </a:r>
              <a:r>
                <a:rPr lang="en-US" b="1" dirty="0">
                  <a:solidFill>
                    <a:srgbClr val="00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Be over invariant mass </a:t>
              </a:r>
              <a:r>
                <a:rPr lang="en-US" b="1" i="1" dirty="0">
                  <a:solidFill>
                    <a:srgbClr val="00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Q</a:t>
              </a:r>
              <a:r>
                <a:rPr lang="en-US" b="1" baseline="-25000" dirty="0">
                  <a:solidFill>
                    <a:srgbClr val="00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4</a:t>
              </a:r>
              <a:r>
                <a:rPr lang="ru-RU" b="1" baseline="-25000" dirty="0">
                  <a:solidFill>
                    <a:srgbClr val="00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α</a:t>
              </a:r>
              <a:r>
                <a:rPr lang="en-US" b="1" dirty="0">
                  <a:solidFill>
                    <a:srgbClr val="00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line - Rayleigh distribution</a:t>
              </a:r>
              <a:endParaRPr lang="ru-RU" b="1" dirty="0">
                <a:effectLst>
                  <a:outerShdw blurRad="38100" dist="38100" dir="2700000" algn="tl">
                    <a:srgbClr val="000000">
                      <a:alpha val="43137"/>
                    </a:srgbClr>
                  </a:outerShdw>
                </a:effectLst>
              </a:endParaRPr>
            </a:p>
          </p:txBody>
        </p:sp>
      </p:grpSp>
      <p:sp>
        <p:nvSpPr>
          <p:cNvPr id="11" name="TextBox 10"/>
          <p:cNvSpPr txBox="1"/>
          <p:nvPr/>
        </p:nvSpPr>
        <p:spPr>
          <a:xfrm>
            <a:off x="6514590" y="1154610"/>
            <a:ext cx="2475358" cy="400110"/>
          </a:xfrm>
          <a:prstGeom prst="rect">
            <a:avLst/>
          </a:prstGeom>
          <a:ln/>
        </p:spPr>
        <p:style>
          <a:lnRef idx="2">
            <a:schemeClr val="accent2"/>
          </a:lnRef>
          <a:fillRef idx="1">
            <a:schemeClr val="lt1"/>
          </a:fillRef>
          <a:effectRef idx="0">
            <a:schemeClr val="accent2"/>
          </a:effectRef>
          <a:fontRef idx="minor">
            <a:schemeClr val="dk1"/>
          </a:fontRef>
        </p:style>
        <p:txBody>
          <a:bodyPr wrap="none" rtlCol="0">
            <a:spAutoFit/>
          </a:bodyPr>
          <a:lstStyle/>
          <a:p>
            <a:r>
              <a:rPr lang="ru-RU" sz="2000" b="1" baseline="30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16</a:t>
            </a:r>
            <a:r>
              <a:rPr lang="en-US"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a:t>
            </a:r>
            <a:r>
              <a:rPr lang="ru-RU"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 2</a:t>
            </a:r>
            <a:r>
              <a:rPr lang="ru-RU" sz="2000" b="1" baseline="30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8</a:t>
            </a:r>
            <a:r>
              <a:rPr lang="en-US"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Be</a:t>
            </a:r>
            <a:r>
              <a:rPr lang="ru-RU"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ru-RU"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r>
              <a:rPr lang="ru-RU"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ru-RU"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5 ± 1%</a:t>
            </a:r>
          </a:p>
        </p:txBody>
      </p:sp>
      <mc:AlternateContent xmlns:mc="http://schemas.openxmlformats.org/markup-compatibility/2006" xmlns:a14="http://schemas.microsoft.com/office/drawing/2010/main">
        <mc:Choice Requires="a14">
          <p:sp>
            <p:nvSpPr>
              <p:cNvPr id="12" name="TextBox 11"/>
              <p:cNvSpPr txBox="1"/>
              <p:nvPr/>
            </p:nvSpPr>
            <p:spPr>
              <a:xfrm>
                <a:off x="3294878" y="5445224"/>
                <a:ext cx="3497496" cy="789319"/>
              </a:xfrm>
              <a:prstGeom prst="rect">
                <a:avLst/>
              </a:prstGeom>
              <a:ln/>
            </p:spPr>
            <p:style>
              <a:lnRef idx="2">
                <a:schemeClr val="accent2"/>
              </a:lnRef>
              <a:fillRef idx="1">
                <a:schemeClr val="lt1"/>
              </a:fillRef>
              <a:effectRef idx="0">
                <a:schemeClr val="accent2"/>
              </a:effectRef>
              <a:fontRef idx="minor">
                <a:schemeClr val="dk1"/>
              </a:fontRef>
            </p:style>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n-US" sz="2400" b="0" i="1" smtClean="0">
                              <a:effectLst>
                                <a:outerShdw blurRad="38100" dist="38100" dir="2700000" algn="tl">
                                  <a:srgbClr val="000000">
                                    <a:alpha val="43137"/>
                                  </a:srgbClr>
                                </a:outerShdw>
                              </a:effectLst>
                              <a:latin typeface="Cambria Math"/>
                            </a:rPr>
                          </m:ctrlPr>
                        </m:fPr>
                        <m:num>
                          <m:r>
                            <m:rPr>
                              <m:nor/>
                            </m:rPr>
                            <a:rPr lang="ru-RU" sz="2400" baseline="30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m:t>16</m:t>
                          </m:r>
                          <m:r>
                            <m:rPr>
                              <m:nor/>
                            </m:rPr>
                            <a:rPr lang="en-US" sz="24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m:t>O</m:t>
                          </m:r>
                          <m:r>
                            <m:rPr>
                              <m:nor/>
                            </m:rPr>
                            <a:rPr lang="ru-RU" sz="24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m:t> →</m:t>
                          </m:r>
                          <m:r>
                            <m:rPr>
                              <m:nor/>
                            </m:rPr>
                            <a:rPr lang="en-US" sz="2400" b="0" i="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m:t> </m:t>
                          </m:r>
                          <m:r>
                            <m:rPr>
                              <m:nor/>
                            </m:rPr>
                            <a:rPr lang="en-US" sz="24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m:t>αHS</m:t>
                          </m:r>
                        </m:num>
                        <m:den>
                          <m:r>
                            <m:rPr>
                              <m:nor/>
                            </m:rPr>
                            <a:rPr lang="ru-RU" sz="2400" baseline="30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m:t>16</m:t>
                          </m:r>
                          <m:r>
                            <m:rPr>
                              <m:nor/>
                            </m:rPr>
                            <a:rPr lang="en-US" sz="24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m:t>O</m:t>
                          </m:r>
                          <m:r>
                            <m:rPr>
                              <m:nor/>
                            </m:rPr>
                            <a:rPr lang="ru-RU" sz="24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m:t> →</m:t>
                          </m:r>
                          <m:r>
                            <m:rPr>
                              <m:nor/>
                            </m:rPr>
                            <a:rPr lang="en-US" sz="2400" b="0" i="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m:t> </m:t>
                          </m:r>
                          <m:r>
                            <m:rPr>
                              <m:nor/>
                            </m:rPr>
                            <a:rPr lang="ru-RU" sz="24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m:t>2</m:t>
                          </m:r>
                          <m:r>
                            <m:rPr>
                              <m:nor/>
                            </m:rPr>
                            <a:rPr lang="ru-RU" sz="2400" baseline="30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m:t>8</m:t>
                          </m:r>
                          <m:r>
                            <m:rPr>
                              <m:nor/>
                            </m:rPr>
                            <a:rPr lang="en-US" sz="24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m:t>Be</m:t>
                          </m:r>
                        </m:den>
                      </m:f>
                      <m:r>
                        <a:rPr lang="en-US" sz="2400" b="0" i="1" dirty="0" smtClean="0">
                          <a:effectLst>
                            <a:outerShdw blurRad="38100" dist="38100" dir="2700000" algn="tl">
                              <a:srgbClr val="000000">
                                <a:alpha val="43137"/>
                              </a:srgbClr>
                            </a:outerShdw>
                          </a:effectLst>
                          <a:latin typeface="Cambria Math" panose="02040503050406030204" pitchFamily="18" charset="0"/>
                          <a:cs typeface="Times New Roman" panose="02020603050405020304" pitchFamily="18" charset="0"/>
                        </a:rPr>
                        <m:t>=(</m:t>
                      </m:r>
                      <m:r>
                        <m:rPr>
                          <m:nor/>
                        </m:rPr>
                        <a:rPr lang="ru-RU" sz="24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m:t>4.5 ± 0.4</m:t>
                      </m:r>
                      <m:r>
                        <a:rPr lang="en-US" sz="2400" b="0" i="1" dirty="0" smtClean="0">
                          <a:effectLst>
                            <a:outerShdw blurRad="38100" dist="38100" dir="2700000" algn="tl">
                              <a:srgbClr val="000000">
                                <a:alpha val="43137"/>
                              </a:srgbClr>
                            </a:outerShdw>
                          </a:effectLst>
                          <a:latin typeface="Cambria Math" panose="02040503050406030204" pitchFamily="18" charset="0"/>
                          <a:cs typeface="Times New Roman" panose="02020603050405020304" pitchFamily="18" charset="0"/>
                        </a:rPr>
                        <m:t>)</m:t>
                      </m:r>
                    </m:oMath>
                  </m:oMathPara>
                </a14:m>
                <a:endParaRPr lang="ru-RU" sz="24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mc:Choice>
        <mc:Fallback xmlns="">
          <p:sp>
            <p:nvSpPr>
              <p:cNvPr id="12" name="TextBox 11"/>
              <p:cNvSpPr txBox="1">
                <a:spLocks noRot="1" noChangeAspect="1" noMove="1" noResize="1" noEditPoints="1" noAdjustHandles="1" noChangeArrowheads="1" noChangeShapeType="1" noTextEdit="1"/>
              </p:cNvSpPr>
              <p:nvPr/>
            </p:nvSpPr>
            <p:spPr>
              <a:xfrm>
                <a:off x="3294878" y="5445224"/>
                <a:ext cx="3497496" cy="789319"/>
              </a:xfrm>
              <a:prstGeom prst="rect">
                <a:avLst/>
              </a:prstGeom>
              <a:blipFill rotWithShape="1">
                <a:blip r:embed="rId4"/>
                <a:stretch>
                  <a:fillRect/>
                </a:stretch>
              </a:blipFill>
              <a:ln/>
            </p:spPr>
            <p:txBody>
              <a:bodyPr/>
              <a:lstStyle/>
              <a:p>
                <a:r>
                  <a:rPr lang="en-US">
                    <a:noFill/>
                  </a:rPr>
                  <a:t> </a:t>
                </a:r>
              </a:p>
            </p:txBody>
          </p:sp>
        </mc:Fallback>
      </mc:AlternateContent>
    </p:spTree>
    <p:extLst>
      <p:ext uri="{BB962C8B-B14F-4D97-AF65-F5344CB8AC3E}">
        <p14:creationId xmlns:p14="http://schemas.microsoft.com/office/powerpoint/2010/main" val="180959394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txBox="1">
            <a:spLocks/>
          </p:cNvSpPr>
          <p:nvPr/>
        </p:nvSpPr>
        <p:spPr>
          <a:xfrm>
            <a:off x="0" y="0"/>
            <a:ext cx="9144000" cy="34605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4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Preliminary results of research of the dissociation of </a:t>
            </a:r>
            <a:r>
              <a:rPr lang="ru-RU" sz="2400" b="1" baseline="300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14</a:t>
            </a:r>
            <a:r>
              <a:rPr lang="en-US" sz="24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N </a:t>
            </a:r>
            <a:endParaRPr lang="en-US" sz="24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13" name="Рисунок 12"/>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5205" y="380105"/>
            <a:ext cx="2997171" cy="2870752"/>
          </a:xfrm>
          <a:prstGeom prst="rect">
            <a:avLst/>
          </a:prstGeom>
          <a:noFill/>
          <a:ln>
            <a:noFill/>
          </a:ln>
        </p:spPr>
      </p:pic>
      <p:pic>
        <p:nvPicPr>
          <p:cNvPr id="1331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137"/>
          <a:stretch/>
        </p:blipFill>
        <p:spPr bwMode="auto">
          <a:xfrm>
            <a:off x="95205" y="4013890"/>
            <a:ext cx="2952328" cy="28295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15"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11420" y="311719"/>
            <a:ext cx="4129782" cy="2938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0" y="3160646"/>
            <a:ext cx="4283968" cy="830997"/>
          </a:xfrm>
          <a:prstGeom prst="rect">
            <a:avLst/>
          </a:prstGeom>
          <a:noFill/>
        </p:spPr>
        <p:txBody>
          <a:bodyPr wrap="square" rtlCol="0">
            <a:spAutoFit/>
          </a:bodyPr>
          <a:lstStyle/>
          <a:p>
            <a:pPr algn="just"/>
            <a:r>
              <a:rPr lang="en-US" sz="12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Distribution over </a:t>
            </a:r>
            <a:r>
              <a:rPr lang="en-US" sz="1200" b="1" i="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Q</a:t>
            </a:r>
            <a:r>
              <a:rPr lang="en-US" sz="12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of a system of 2α-particles</a:t>
            </a:r>
            <a:r>
              <a:rPr lang="en-US" sz="12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Solid line </a:t>
            </a:r>
            <a:r>
              <a:rPr lang="en-US" sz="12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is the combination of all pairs of α-particles in the events </a:t>
            </a:r>
            <a:r>
              <a:rPr lang="en-US" sz="1200" b="1" baseline="30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14</a:t>
            </a:r>
            <a:r>
              <a:rPr lang="en-US" sz="12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N → </a:t>
            </a:r>
            <a:r>
              <a:rPr lang="en-US" sz="12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3α+ H, </a:t>
            </a:r>
            <a:r>
              <a:rPr lang="en-US" sz="12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the shaded line is the limitation in the angle of expansion </a:t>
            </a:r>
            <a:r>
              <a:rPr lang="en-US" sz="12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Θ</a:t>
            </a:r>
            <a:r>
              <a:rPr lang="en-US" sz="1200" b="1" baseline="-250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2α</a:t>
            </a:r>
            <a:r>
              <a:rPr lang="en-US" sz="12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&lt;6 </a:t>
            </a:r>
            <a:r>
              <a:rPr lang="en-US" sz="12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mrad. </a:t>
            </a:r>
            <a:r>
              <a:rPr lang="en-US" sz="12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Contribution </a:t>
            </a:r>
            <a:r>
              <a:rPr lang="en-US" sz="12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of </a:t>
            </a:r>
            <a:r>
              <a:rPr lang="en-US" sz="1200" b="1" baseline="30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8</a:t>
            </a:r>
            <a:r>
              <a:rPr lang="en-US" sz="12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Be</a:t>
            </a:r>
            <a:r>
              <a:rPr lang="en-US" sz="1200" b="1" baseline="-25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gs</a:t>
            </a:r>
            <a:r>
              <a:rPr lang="en-US" sz="12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nuclei is </a:t>
            </a:r>
            <a:r>
              <a:rPr lang="en-US" sz="12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46 </a:t>
            </a:r>
            <a:r>
              <a:rPr lang="en-US" sz="12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12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8%.</a:t>
            </a:r>
            <a:endParaRPr lang="en-US" sz="12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6" name="TextBox 5"/>
          <p:cNvSpPr txBox="1"/>
          <p:nvPr/>
        </p:nvSpPr>
        <p:spPr>
          <a:xfrm>
            <a:off x="3120978" y="6197128"/>
            <a:ext cx="2736304" cy="646331"/>
          </a:xfrm>
          <a:prstGeom prst="rect">
            <a:avLst/>
          </a:prstGeom>
          <a:noFill/>
        </p:spPr>
        <p:txBody>
          <a:bodyPr wrap="square" rtlCol="0">
            <a:spAutoFit/>
          </a:bodyPr>
          <a:lstStyle/>
          <a:p>
            <a:pPr algn="just"/>
            <a:r>
              <a:rPr lang="en-US" sz="12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Distribution over </a:t>
            </a:r>
            <a:r>
              <a:rPr lang="en-US" sz="1200" b="1" i="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Q</a:t>
            </a:r>
            <a:r>
              <a:rPr lang="en-US" sz="12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of a system of 2α-particles and a </a:t>
            </a:r>
            <a:r>
              <a:rPr lang="en-US" sz="12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proton. Contribution of </a:t>
            </a:r>
            <a:r>
              <a:rPr lang="en-US" sz="1200" b="1" baseline="30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9</a:t>
            </a:r>
            <a:r>
              <a:rPr lang="en-US" sz="12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B</a:t>
            </a:r>
            <a:r>
              <a:rPr lang="en-US" sz="12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12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(10 ± 4</a:t>
            </a:r>
            <a:r>
              <a:rPr lang="en-US" sz="12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endParaRPr lang="en-US" sz="12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10" name="TextBox 9"/>
          <p:cNvSpPr txBox="1"/>
          <p:nvPr/>
        </p:nvSpPr>
        <p:spPr>
          <a:xfrm>
            <a:off x="4760088" y="3140968"/>
            <a:ext cx="4032447" cy="830997"/>
          </a:xfrm>
          <a:prstGeom prst="rect">
            <a:avLst/>
          </a:prstGeom>
          <a:noFill/>
        </p:spPr>
        <p:txBody>
          <a:bodyPr wrap="square" rtlCol="0">
            <a:spAutoFit/>
          </a:bodyPr>
          <a:lstStyle/>
          <a:p>
            <a:pPr algn="just"/>
            <a:r>
              <a:rPr lang="en-US" sz="12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Distribution over </a:t>
            </a:r>
            <a:r>
              <a:rPr lang="en-US" sz="1200" b="1" i="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Q</a:t>
            </a:r>
            <a:r>
              <a:rPr lang="en-US" sz="12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12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of triplets </a:t>
            </a:r>
            <a:r>
              <a:rPr lang="en-US" sz="12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of </a:t>
            </a:r>
            <a:r>
              <a:rPr lang="el-GR" sz="12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α-</a:t>
            </a:r>
            <a:r>
              <a:rPr lang="en-US" sz="12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particles. The solid line is all events </a:t>
            </a:r>
            <a:r>
              <a:rPr lang="en-US" sz="1200" b="1" baseline="30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14</a:t>
            </a:r>
            <a:r>
              <a:rPr lang="en-US" sz="12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N → 3</a:t>
            </a:r>
            <a:r>
              <a:rPr lang="el-GR" sz="12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α (+ </a:t>
            </a:r>
            <a:r>
              <a:rPr lang="en-US" sz="12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H), the shaded line </a:t>
            </a:r>
            <a:r>
              <a:rPr lang="en-US" sz="12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12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the events </a:t>
            </a:r>
            <a:r>
              <a:rPr lang="en-US" sz="12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without identified </a:t>
            </a:r>
            <a:r>
              <a:rPr lang="en-US" sz="1200" b="1" baseline="300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9</a:t>
            </a:r>
            <a:r>
              <a:rPr lang="en-US" sz="12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B </a:t>
            </a:r>
            <a:r>
              <a:rPr lang="en-US" sz="12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nucleus. </a:t>
            </a:r>
            <a:r>
              <a:rPr lang="en-US" sz="12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For </a:t>
            </a:r>
            <a:r>
              <a:rPr lang="en-US" sz="12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4 “pure” </a:t>
            </a:r>
            <a:r>
              <a:rPr lang="en-US" sz="12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correspond to the HS events.</a:t>
            </a:r>
            <a:endParaRPr lang="en-US" dirty="0"/>
          </a:p>
        </p:txBody>
      </p:sp>
      <p:sp>
        <p:nvSpPr>
          <p:cNvPr id="14" name="TextBox 13"/>
          <p:cNvSpPr txBox="1"/>
          <p:nvPr/>
        </p:nvSpPr>
        <p:spPr>
          <a:xfrm>
            <a:off x="4572000" y="5611622"/>
            <a:ext cx="4053482" cy="400110"/>
          </a:xfrm>
          <a:prstGeom prst="rect">
            <a:avLst/>
          </a:prstGeom>
          <a:ln>
            <a:noFill/>
          </a:ln>
        </p:spPr>
        <p:style>
          <a:lnRef idx="2">
            <a:schemeClr val="accent2"/>
          </a:lnRef>
          <a:fillRef idx="1">
            <a:schemeClr val="lt1"/>
          </a:fillRef>
          <a:effectRef idx="0">
            <a:schemeClr val="accent2"/>
          </a:effectRef>
          <a:fontRef idx="minor">
            <a:schemeClr val="dk1"/>
          </a:fontRef>
        </p:style>
        <p:txBody>
          <a:bodyPr wrap="none" rtlCol="0">
            <a:spAutoFit/>
          </a:bodyPr>
          <a:lstStyle/>
          <a:p>
            <a:r>
              <a:rPr lang="en-US" sz="2000" b="1"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Measurements are on progress now</a:t>
            </a:r>
          </a:p>
        </p:txBody>
      </p:sp>
      <p:grpSp>
        <p:nvGrpSpPr>
          <p:cNvPr id="16" name="Группа 15"/>
          <p:cNvGrpSpPr/>
          <p:nvPr/>
        </p:nvGrpSpPr>
        <p:grpSpPr>
          <a:xfrm>
            <a:off x="3806540" y="4043850"/>
            <a:ext cx="5337459" cy="1567772"/>
            <a:chOff x="3995936" y="3823706"/>
            <a:chExt cx="4985994" cy="1384825"/>
          </a:xfrm>
        </p:grpSpPr>
        <p:pic>
          <p:nvPicPr>
            <p:cNvPr id="13316"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375440" y="4454587"/>
              <a:ext cx="2446601" cy="7539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17" name="Picture 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995936" y="3823706"/>
              <a:ext cx="4985994" cy="6145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15" name="Прямоугольник 14"/>
          <p:cNvSpPr/>
          <p:nvPr/>
        </p:nvSpPr>
        <p:spPr>
          <a:xfrm>
            <a:off x="6012160" y="4043850"/>
            <a:ext cx="1457450" cy="369332"/>
          </a:xfrm>
          <a:prstGeom prst="rect">
            <a:avLst/>
          </a:prstGeom>
        </p:spPr>
        <p:txBody>
          <a:bodyPr wrap="none">
            <a:spAutoFit/>
          </a:bodyPr>
          <a:lstStyle/>
          <a:p>
            <a:r>
              <a:rPr lang="en-US" b="1" baseline="30000"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14</a:t>
            </a:r>
            <a:r>
              <a:rPr lang="en-US"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N → </a:t>
            </a:r>
            <a:r>
              <a:rPr lang="en-US" b="1" dirty="0" smtClean="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3α + </a:t>
            </a:r>
            <a:r>
              <a:rPr lang="en-US" b="1" i="1" dirty="0" smtClean="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a:t>
            </a:r>
            <a:endParaRPr lang="en-US" i="1" dirty="0">
              <a:solidFill>
                <a:schemeClr val="bg1"/>
              </a:solidFill>
            </a:endParaRPr>
          </a:p>
        </p:txBody>
      </p:sp>
    </p:spTree>
    <p:extLst>
      <p:ext uri="{BB962C8B-B14F-4D97-AF65-F5344CB8AC3E}">
        <p14:creationId xmlns:p14="http://schemas.microsoft.com/office/powerpoint/2010/main" val="334659589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632" y="0"/>
            <a:ext cx="9152632" cy="346050"/>
          </a:xfrm>
        </p:spPr>
        <p:txBody>
          <a:bodyPr>
            <a:normAutofit fontScale="90000"/>
          </a:bodyPr>
          <a:lstStyle/>
          <a:p>
            <a:r>
              <a:rPr lang="en-US" sz="24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Fragmentation of relativistic </a:t>
            </a:r>
            <a:r>
              <a:rPr lang="ru-RU" sz="2400" b="1" baseline="300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22</a:t>
            </a:r>
            <a:r>
              <a:rPr lang="ru-RU" sz="24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Ne</a:t>
            </a:r>
            <a:r>
              <a:rPr lang="en-US" sz="24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nucleus</a:t>
            </a:r>
            <a:endParaRPr lang="en-US" sz="24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539" y="425481"/>
            <a:ext cx="3240360" cy="6398686"/>
          </a:xfrm>
          <a:prstGeom prst="rect">
            <a:avLst/>
          </a:prstGeom>
          <a:noFill/>
          <a:extLst>
            <a:ext uri="{909E8E84-426E-40DD-AFC4-6F175D3DCCD1}">
              <a14:hiddenFill xmlns:a14="http://schemas.microsoft.com/office/drawing/2010/main">
                <a:solidFill>
                  <a:srgbClr val="FFFFFF"/>
                </a:solidFill>
              </a14:hiddenFill>
            </a:ext>
          </a:extLst>
        </p:spPr>
      </p:pic>
      <p:pic>
        <p:nvPicPr>
          <p:cNvPr id="5123"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r="1501" b="2547"/>
          <a:stretch/>
        </p:blipFill>
        <p:spPr bwMode="auto">
          <a:xfrm>
            <a:off x="4283968" y="365696"/>
            <a:ext cx="4540176" cy="2482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Прямоугольник 5"/>
          <p:cNvSpPr/>
          <p:nvPr/>
        </p:nvSpPr>
        <p:spPr>
          <a:xfrm>
            <a:off x="4283968" y="2980381"/>
            <a:ext cx="4593568" cy="584775"/>
          </a:xfrm>
          <a:prstGeom prst="rect">
            <a:avLst/>
          </a:prstGeom>
        </p:spPr>
        <p:txBody>
          <a:bodyPr wrap="square">
            <a:spAutoFit/>
          </a:bodyPr>
          <a:lstStyle/>
          <a:p>
            <a:pPr algn="just"/>
            <a:r>
              <a:rPr lang="en-US" sz="1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Fragmentation of the relativistic nucleus </a:t>
            </a:r>
            <a:r>
              <a:rPr lang="en-US" sz="1600" b="1" baseline="300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22</a:t>
            </a:r>
            <a:r>
              <a:rPr lang="en-US" sz="16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Ne </a:t>
            </a:r>
            <a:r>
              <a:rPr lang="en-US" sz="1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5α </a:t>
            </a:r>
            <a:r>
              <a:rPr lang="en-US" sz="16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t>
            </a:r>
            <a:r>
              <a:rPr lang="en-US" sz="1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4.1 </a:t>
            </a:r>
            <a:r>
              <a:rPr lang="en-US" sz="1600" b="1" i="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a:t>
            </a:r>
            <a:r>
              <a:rPr lang="en-US" sz="1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16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GeV/</a:t>
            </a:r>
            <a:r>
              <a:rPr lang="en-US" sz="1600" b="1" i="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a:t>
            </a:r>
            <a:r>
              <a:rPr lang="en-US" sz="16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1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in the peripheral </a:t>
            </a:r>
            <a:r>
              <a:rPr lang="en-US" sz="16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interaction</a:t>
            </a:r>
            <a:endParaRPr lang="ru-RU" sz="1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8194" name="Picture 2" descr="F:\BD\Ne22\Q2a_all.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84068" y="3770651"/>
            <a:ext cx="4339976" cy="2934948"/>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539552" y="374328"/>
            <a:ext cx="665567" cy="369332"/>
          </a:xfrm>
          <a:prstGeom prst="rect">
            <a:avLst/>
          </a:prstGeom>
          <a:noFill/>
        </p:spPr>
        <p:txBody>
          <a:bodyPr wrap="none" rtlCol="0">
            <a:spAutoFit/>
          </a:bodyPr>
          <a:lstStyle/>
          <a:p>
            <a:r>
              <a:rPr lang="en-US"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1.2%</a:t>
            </a:r>
            <a:endParaRPr lang="ru-RU"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4" name="TextBox 3"/>
          <p:cNvSpPr txBox="1"/>
          <p:nvPr/>
        </p:nvSpPr>
        <p:spPr>
          <a:xfrm>
            <a:off x="539552" y="2478552"/>
            <a:ext cx="607859" cy="369332"/>
          </a:xfrm>
          <a:prstGeom prst="rect">
            <a:avLst/>
          </a:prstGeom>
          <a:noFill/>
        </p:spPr>
        <p:txBody>
          <a:bodyPr wrap="none" rtlCol="0">
            <a:spAutoFit/>
          </a:bodyPr>
          <a:lstStyle/>
          <a:p>
            <a:r>
              <a:rPr lang="en-US"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15%</a:t>
            </a:r>
            <a:endParaRPr lang="ru-RU"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9" name="TextBox 8"/>
          <p:cNvSpPr txBox="1"/>
          <p:nvPr/>
        </p:nvSpPr>
        <p:spPr>
          <a:xfrm>
            <a:off x="539551" y="4509120"/>
            <a:ext cx="607859" cy="369332"/>
          </a:xfrm>
          <a:prstGeom prst="rect">
            <a:avLst/>
          </a:prstGeom>
          <a:noFill/>
        </p:spPr>
        <p:txBody>
          <a:bodyPr wrap="none" rtlCol="0">
            <a:spAutoFit/>
          </a:bodyPr>
          <a:lstStyle/>
          <a:p>
            <a:r>
              <a:rPr lang="en-US"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10%</a:t>
            </a:r>
            <a:endParaRPr lang="ru-RU"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cxnSp>
        <p:nvCxnSpPr>
          <p:cNvPr id="7" name="Прямая со стрелкой 6"/>
          <p:cNvCxnSpPr/>
          <p:nvPr/>
        </p:nvCxnSpPr>
        <p:spPr>
          <a:xfrm flipH="1">
            <a:off x="539552" y="692696"/>
            <a:ext cx="216024" cy="914094"/>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2" name="Прямая со стрелкой 11"/>
          <p:cNvCxnSpPr/>
          <p:nvPr/>
        </p:nvCxnSpPr>
        <p:spPr>
          <a:xfrm flipH="1">
            <a:off x="593558" y="2845368"/>
            <a:ext cx="108012" cy="42740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4" name="Прямая со стрелкой 13"/>
          <p:cNvCxnSpPr/>
          <p:nvPr/>
        </p:nvCxnSpPr>
        <p:spPr>
          <a:xfrm flipH="1">
            <a:off x="539551" y="4841059"/>
            <a:ext cx="212347" cy="900523"/>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335594100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F:\BD\Ne22\Q4a_4a_5a_separ.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3568" y="1016732"/>
            <a:ext cx="7134154" cy="4824536"/>
          </a:xfrm>
          <a:prstGeom prst="rect">
            <a:avLst/>
          </a:prstGeom>
          <a:noFill/>
          <a:extLst>
            <a:ext uri="{909E8E84-426E-40DD-AFC4-6F175D3DCCD1}">
              <a14:hiddenFill xmlns:a14="http://schemas.microsoft.com/office/drawing/2010/main">
                <a:solidFill>
                  <a:srgbClr val="FFFFFF"/>
                </a:solidFill>
              </a14:hiddenFill>
            </a:ext>
          </a:extLst>
        </p:spPr>
      </p:pic>
      <p:grpSp>
        <p:nvGrpSpPr>
          <p:cNvPr id="3" name="Группа 2"/>
          <p:cNvGrpSpPr/>
          <p:nvPr/>
        </p:nvGrpSpPr>
        <p:grpSpPr>
          <a:xfrm>
            <a:off x="6012160" y="1124744"/>
            <a:ext cx="1944216" cy="707886"/>
            <a:chOff x="6012160" y="1124744"/>
            <a:chExt cx="1944216" cy="707886"/>
          </a:xfrm>
        </p:grpSpPr>
        <p:sp>
          <p:nvSpPr>
            <p:cNvPr id="4" name="TextBox 3"/>
            <p:cNvSpPr txBox="1"/>
            <p:nvPr/>
          </p:nvSpPr>
          <p:spPr>
            <a:xfrm>
              <a:off x="6012160" y="1124744"/>
              <a:ext cx="1558440" cy="707886"/>
            </a:xfrm>
            <a:prstGeom prst="rect">
              <a:avLst/>
            </a:prstGeom>
            <a:noFill/>
          </p:spPr>
          <p:txBody>
            <a:bodyPr wrap="none" rtlCol="0">
              <a:spAutoFit/>
            </a:bodyPr>
            <a:lstStyle/>
            <a:p>
              <a:r>
                <a:rPr lang="en-US" sz="2000" baseline="300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22</a:t>
              </a:r>
              <a:r>
                <a:rPr lang="en-US" sz="20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Ne → 4</a:t>
              </a:r>
              <a:r>
                <a:rPr lang="el-GR" sz="20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α</a:t>
              </a:r>
              <a:r>
                <a:rPr lang="en-US" sz="20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p>
            <a:p>
              <a:r>
                <a:rPr lang="en-US" sz="2000" baseline="30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22</a:t>
              </a:r>
              <a:r>
                <a:rPr lang="en-US" sz="2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Ne → </a:t>
              </a:r>
              <a:r>
                <a:rPr lang="en-US" sz="20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5</a:t>
              </a:r>
              <a:r>
                <a:rPr lang="el-GR" sz="20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α</a:t>
              </a:r>
              <a:r>
                <a:rPr lang="en-US" sz="20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endParaRPr lang="en-US" sz="2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2" name="Прямоугольник 1"/>
            <p:cNvSpPr/>
            <p:nvPr/>
          </p:nvSpPr>
          <p:spPr>
            <a:xfrm>
              <a:off x="7452320" y="1268760"/>
              <a:ext cx="504056" cy="14401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Прямоугольник 5"/>
            <p:cNvSpPr/>
            <p:nvPr/>
          </p:nvSpPr>
          <p:spPr>
            <a:xfrm>
              <a:off x="7452320" y="1572568"/>
              <a:ext cx="504056" cy="144016"/>
            </a:xfrm>
            <a:prstGeom prst="rect">
              <a:avLst/>
            </a:prstGeom>
            <a:pattFill prst="wdUpDiag">
              <a:fgClr>
                <a:schemeClr val="tx1"/>
              </a:fgClr>
              <a:bgClr>
                <a:schemeClr val="bg1"/>
              </a:bgClr>
            </a:patt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 name="Прямоугольник 4"/>
          <p:cNvSpPr/>
          <p:nvPr/>
        </p:nvSpPr>
        <p:spPr>
          <a:xfrm>
            <a:off x="2195736" y="548680"/>
            <a:ext cx="1996059" cy="461665"/>
          </a:xfrm>
          <a:prstGeom prst="rect">
            <a:avLst/>
          </a:prstGeom>
        </p:spPr>
        <p:txBody>
          <a:bodyPr wrap="none">
            <a:spAutoFit/>
          </a:bodyPr>
          <a:lstStyle/>
          <a:p>
            <a:r>
              <a:rPr lang="en-US" sz="2400" i="1" dirty="0">
                <a:solidFill>
                  <a:srgbClr val="00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Q</a:t>
            </a:r>
            <a:r>
              <a:rPr lang="ru-RU" sz="2400" baseline="-25000" dirty="0">
                <a:solidFill>
                  <a:srgbClr val="00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4</a:t>
            </a:r>
            <a:r>
              <a:rPr lang="en-US" sz="2400" baseline="-25000" dirty="0">
                <a:solidFill>
                  <a:srgbClr val="00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α</a:t>
            </a:r>
            <a:r>
              <a:rPr lang="ru-RU" sz="2400" dirty="0">
                <a:solidFill>
                  <a:srgbClr val="00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 791 </a:t>
            </a:r>
            <a:r>
              <a:rPr lang="en-US" sz="2400" dirty="0" smtClean="0">
                <a:solidFill>
                  <a:srgbClr val="00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keV</a:t>
            </a:r>
            <a:endParaRPr lang="ru-RU" sz="2400" dirty="0">
              <a:effectLst>
                <a:outerShdw blurRad="38100" dist="38100" dir="2700000" algn="tl">
                  <a:srgbClr val="000000">
                    <a:alpha val="43137"/>
                  </a:srgbClr>
                </a:outerShdw>
              </a:effectLst>
            </a:endParaRPr>
          </a:p>
        </p:txBody>
      </p:sp>
      <p:cxnSp>
        <p:nvCxnSpPr>
          <p:cNvPr id="8" name="Прямая со стрелкой 7"/>
          <p:cNvCxnSpPr/>
          <p:nvPr/>
        </p:nvCxnSpPr>
        <p:spPr>
          <a:xfrm flipH="1">
            <a:off x="1979712" y="1016732"/>
            <a:ext cx="432048" cy="270030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415076383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0" y="6237288"/>
            <a:ext cx="9144000" cy="800100"/>
          </a:xfrm>
          <a:prstGeom prst="rect">
            <a:avLst/>
          </a:prstGeom>
          <a:noFill/>
        </p:spPr>
        <p:txBody>
          <a:bodyPr>
            <a:spAutoFit/>
          </a:bodyPr>
          <a:lstStyle/>
          <a:p>
            <a:pPr>
              <a:defRPr/>
            </a:pPr>
            <a:r>
              <a:rPr lang="en-US" sz="1600" b="1" dirty="0">
                <a:solidFill>
                  <a:srgbClr val="FF0000"/>
                </a:solidFill>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14.6 </a:t>
            </a:r>
            <a:r>
              <a:rPr lang="en-US" sz="1600" b="1" i="1" dirty="0">
                <a:solidFill>
                  <a:srgbClr val="FF0000"/>
                </a:solidFill>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A</a:t>
            </a:r>
            <a:r>
              <a:rPr lang="en-US" sz="1600" b="1" dirty="0">
                <a:solidFill>
                  <a:srgbClr val="FF0000"/>
                </a:solidFill>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 GeV </a:t>
            </a:r>
            <a:r>
              <a:rPr lang="ru-RU" sz="1600" b="1" baseline="30000" dirty="0">
                <a:solidFill>
                  <a:srgbClr val="FF0000"/>
                </a:solidFill>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28</a:t>
            </a:r>
            <a:r>
              <a:rPr lang="en-US" sz="1600" b="1" dirty="0">
                <a:solidFill>
                  <a:srgbClr val="FF0000"/>
                </a:solidFill>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Si:</a:t>
            </a:r>
          </a:p>
          <a:p>
            <a:pPr>
              <a:defRPr/>
            </a:pPr>
            <a:r>
              <a:rPr lang="ru-RU" sz="1600" b="1" dirty="0">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52</a:t>
            </a:r>
            <a:r>
              <a:rPr lang="en-US" sz="1600" b="1" dirty="0">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 events </a:t>
            </a:r>
            <a:r>
              <a:rPr lang="en-US" sz="1600" b="1" i="1" dirty="0">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Q</a:t>
            </a:r>
            <a:r>
              <a:rPr lang="ru-RU" sz="1600" b="1" baseline="-25000" dirty="0">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2</a:t>
            </a:r>
            <a:r>
              <a:rPr lang="en-US" sz="1600" b="1" baseline="-25000" dirty="0">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α</a:t>
            </a:r>
            <a:r>
              <a:rPr lang="en-US" sz="1600" b="1" dirty="0">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 &lt; 0.</a:t>
            </a:r>
            <a:r>
              <a:rPr lang="ru-RU" sz="1600" b="1" dirty="0">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2</a:t>
            </a:r>
            <a:r>
              <a:rPr lang="en-US" sz="1600" b="1" dirty="0">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 MeV</a:t>
            </a:r>
            <a:r>
              <a:rPr lang="el-GR" sz="1600" b="1" dirty="0">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 </a:t>
            </a:r>
            <a:r>
              <a:rPr lang="ru-RU" sz="1600" b="1" dirty="0">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15</a:t>
            </a:r>
            <a:r>
              <a:rPr lang="el-GR" sz="1600" b="1" dirty="0">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 </a:t>
            </a:r>
            <a:r>
              <a:rPr lang="en-US" sz="1600" b="1" dirty="0">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events </a:t>
            </a:r>
            <a:r>
              <a:rPr lang="en-US" sz="1600" b="1" i="1" dirty="0">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Q</a:t>
            </a:r>
            <a:r>
              <a:rPr lang="ru-RU" sz="1600" b="1" baseline="-25000" dirty="0">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2</a:t>
            </a:r>
            <a:r>
              <a:rPr lang="en-US" sz="1600" b="1" baseline="-25000" dirty="0" err="1">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α</a:t>
            </a:r>
            <a:r>
              <a:rPr lang="en-US" sz="1600" b="1" i="1" baseline="-25000" dirty="0" err="1">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p</a:t>
            </a:r>
            <a:r>
              <a:rPr lang="en-US" sz="1600" b="1" dirty="0">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 &lt; 0.5 MeV (</a:t>
            </a:r>
            <a:r>
              <a:rPr lang="ru-RU" sz="1600" b="1" baseline="30000" dirty="0">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9</a:t>
            </a:r>
            <a:r>
              <a:rPr lang="en-US" sz="1600" b="1" dirty="0">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B); </a:t>
            </a:r>
            <a:r>
              <a:rPr lang="ru-RU" sz="1600" b="1" dirty="0">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9</a:t>
            </a:r>
            <a:r>
              <a:rPr lang="en-US" sz="1600" b="1" dirty="0">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 events </a:t>
            </a:r>
            <a:r>
              <a:rPr lang="en-US" sz="1600" b="1" i="1" dirty="0">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Q</a:t>
            </a:r>
            <a:r>
              <a:rPr lang="en-US" sz="1600" b="1" baseline="-25000" dirty="0">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3α</a:t>
            </a:r>
            <a:r>
              <a:rPr lang="el-GR" sz="1600" b="1" dirty="0">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 &lt;</a:t>
            </a:r>
            <a:r>
              <a:rPr lang="ru-RU" sz="1600" b="1" dirty="0">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 </a:t>
            </a:r>
            <a:r>
              <a:rPr lang="el-GR" sz="1600" b="1" dirty="0">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0.7 </a:t>
            </a:r>
            <a:r>
              <a:rPr lang="en-US" sz="1600" b="1" dirty="0">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MeV (HS).</a:t>
            </a:r>
            <a:r>
              <a:rPr lang="ru-RU" sz="1600" b="1" dirty="0">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 </a:t>
            </a:r>
          </a:p>
          <a:p>
            <a:pPr>
              <a:defRPr/>
            </a:pPr>
            <a:endParaRPr lang="ru-RU" sz="1400" dirty="0">
              <a:latin typeface="Arial" pitchFamily="34" charset="0"/>
            </a:endParaRPr>
          </a:p>
        </p:txBody>
      </p:sp>
      <p:pic>
        <p:nvPicPr>
          <p:cNvPr id="19459" name="Рисунок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288" y="0"/>
            <a:ext cx="8532812" cy="6154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useBgFill="1">
        <p:nvSpPr>
          <p:cNvPr id="19460" name="Прямоугольник 11"/>
          <p:cNvSpPr>
            <a:spLocks noChangeArrowheads="1"/>
          </p:cNvSpPr>
          <p:nvPr/>
        </p:nvSpPr>
        <p:spPr bwMode="auto">
          <a:xfrm>
            <a:off x="2987675" y="3357563"/>
            <a:ext cx="768350" cy="585787"/>
          </a:xfrm>
          <a:prstGeom prst="rect">
            <a:avLst/>
          </a:prstGeom>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ru-RU" sz="3200" b="1" i="1">
                <a:latin typeface="Times New Roman" pitchFamily="18" charset="0"/>
                <a:ea typeface="Calibri" pitchFamily="34" charset="0"/>
                <a:cs typeface="Times New Roman" pitchFamily="18" charset="0"/>
              </a:rPr>
              <a:t>Q</a:t>
            </a:r>
            <a:r>
              <a:rPr lang="en-US" altLang="ru-RU" sz="3200" b="1" baseline="-25000">
                <a:latin typeface="Times New Roman" pitchFamily="18" charset="0"/>
                <a:ea typeface="Calibri" pitchFamily="34" charset="0"/>
                <a:cs typeface="Times New Roman" pitchFamily="18" charset="0"/>
              </a:rPr>
              <a:t>3α</a:t>
            </a:r>
            <a:endParaRPr lang="ru-RU" altLang="ru-RU" sz="3200">
              <a:ea typeface="Calibri" pitchFamily="34" charset="0"/>
              <a:cs typeface="Times New Roman" pitchFamily="18" charset="0"/>
            </a:endParaRPr>
          </a:p>
        </p:txBody>
      </p:sp>
      <p:sp useBgFill="1">
        <p:nvSpPr>
          <p:cNvPr id="19461" name="Прямоугольник 12"/>
          <p:cNvSpPr>
            <a:spLocks noChangeArrowheads="1"/>
          </p:cNvSpPr>
          <p:nvPr/>
        </p:nvSpPr>
        <p:spPr bwMode="auto">
          <a:xfrm>
            <a:off x="7667625" y="3429000"/>
            <a:ext cx="769938" cy="585788"/>
          </a:xfrm>
          <a:prstGeom prst="rect">
            <a:avLst/>
          </a:prstGeom>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ru-RU" sz="3200" b="1" i="1">
                <a:latin typeface="Times New Roman" pitchFamily="18" charset="0"/>
                <a:ea typeface="Calibri" pitchFamily="34" charset="0"/>
                <a:cs typeface="Times New Roman" pitchFamily="18" charset="0"/>
              </a:rPr>
              <a:t>Q</a:t>
            </a:r>
            <a:r>
              <a:rPr lang="en-US" altLang="ru-RU" sz="3200" b="1" baseline="-25000">
                <a:latin typeface="Times New Roman" pitchFamily="18" charset="0"/>
                <a:ea typeface="Calibri" pitchFamily="34" charset="0"/>
                <a:cs typeface="Times New Roman" pitchFamily="18" charset="0"/>
              </a:rPr>
              <a:t>4α</a:t>
            </a:r>
            <a:endParaRPr lang="ru-RU" altLang="ru-RU" sz="3200">
              <a:ea typeface="Calibri" pitchFamily="34" charset="0"/>
              <a:cs typeface="Times New Roman" pitchFamily="18" charset="0"/>
            </a:endParaRPr>
          </a:p>
        </p:txBody>
      </p:sp>
      <p:sp useBgFill="1">
        <p:nvSpPr>
          <p:cNvPr id="19462" name="Прямоугольник 10"/>
          <p:cNvSpPr>
            <a:spLocks noChangeArrowheads="1"/>
          </p:cNvSpPr>
          <p:nvPr/>
        </p:nvSpPr>
        <p:spPr bwMode="auto">
          <a:xfrm>
            <a:off x="7524750" y="188913"/>
            <a:ext cx="1008063" cy="584200"/>
          </a:xfrm>
          <a:prstGeom prst="rect">
            <a:avLst/>
          </a:prstGeom>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ru-RU" sz="3200" b="1" i="1">
                <a:latin typeface="Times New Roman" pitchFamily="18" charset="0"/>
                <a:ea typeface="Calibri" pitchFamily="34" charset="0"/>
                <a:cs typeface="Times New Roman" pitchFamily="18" charset="0"/>
              </a:rPr>
              <a:t>Q</a:t>
            </a:r>
            <a:r>
              <a:rPr lang="ru-RU" altLang="ru-RU" sz="3200" b="1" baseline="-25000">
                <a:latin typeface="Times New Roman" pitchFamily="18" charset="0"/>
                <a:ea typeface="Calibri" pitchFamily="34" charset="0"/>
                <a:cs typeface="Times New Roman" pitchFamily="18" charset="0"/>
              </a:rPr>
              <a:t>2</a:t>
            </a:r>
            <a:r>
              <a:rPr lang="en-US" altLang="ru-RU" sz="3200" b="1" baseline="-25000">
                <a:latin typeface="Times New Roman" pitchFamily="18" charset="0"/>
                <a:ea typeface="Calibri" pitchFamily="34" charset="0"/>
                <a:cs typeface="Times New Roman" pitchFamily="18" charset="0"/>
              </a:rPr>
              <a:t>α</a:t>
            </a:r>
            <a:r>
              <a:rPr lang="en-US" altLang="ru-RU" sz="3200" b="1" i="1" baseline="-25000">
                <a:latin typeface="Times New Roman" pitchFamily="18" charset="0"/>
                <a:ea typeface="Calibri" pitchFamily="34" charset="0"/>
                <a:cs typeface="Times New Roman" pitchFamily="18" charset="0"/>
              </a:rPr>
              <a:t>p</a:t>
            </a:r>
            <a:r>
              <a:rPr lang="en-US" altLang="ru-RU" sz="3200" b="1">
                <a:latin typeface="Times New Roman" pitchFamily="18" charset="0"/>
                <a:ea typeface="Calibri" pitchFamily="34" charset="0"/>
                <a:cs typeface="Times New Roman" pitchFamily="18" charset="0"/>
              </a:rPr>
              <a:t> </a:t>
            </a:r>
            <a:endParaRPr lang="ru-RU" altLang="ru-RU" sz="3200">
              <a:ea typeface="Calibri" pitchFamily="34" charset="0"/>
              <a:cs typeface="Times New Roman" pitchFamily="18" charset="0"/>
            </a:endParaRPr>
          </a:p>
        </p:txBody>
      </p:sp>
      <p:sp useBgFill="1">
        <p:nvSpPr>
          <p:cNvPr id="19463" name="Прямоугольник 9"/>
          <p:cNvSpPr>
            <a:spLocks noChangeArrowheads="1"/>
          </p:cNvSpPr>
          <p:nvPr/>
        </p:nvSpPr>
        <p:spPr bwMode="auto">
          <a:xfrm>
            <a:off x="3132138" y="188913"/>
            <a:ext cx="769937" cy="584200"/>
          </a:xfrm>
          <a:prstGeom prst="rect">
            <a:avLst/>
          </a:prstGeom>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ru-RU" sz="3200" b="1" i="1">
                <a:latin typeface="Times New Roman" pitchFamily="18" charset="0"/>
                <a:ea typeface="Calibri" pitchFamily="34" charset="0"/>
                <a:cs typeface="Times New Roman" pitchFamily="18" charset="0"/>
              </a:rPr>
              <a:t>Q</a:t>
            </a:r>
            <a:r>
              <a:rPr lang="ru-RU" altLang="ru-RU" sz="3200" b="1" baseline="-25000">
                <a:latin typeface="Times New Roman" pitchFamily="18" charset="0"/>
                <a:ea typeface="Calibri" pitchFamily="34" charset="0"/>
                <a:cs typeface="Times New Roman" pitchFamily="18" charset="0"/>
              </a:rPr>
              <a:t>2</a:t>
            </a:r>
            <a:r>
              <a:rPr lang="en-US" altLang="ru-RU" sz="3200" b="1" baseline="-25000">
                <a:latin typeface="Times New Roman" pitchFamily="18" charset="0"/>
                <a:ea typeface="Calibri" pitchFamily="34" charset="0"/>
                <a:cs typeface="Times New Roman" pitchFamily="18" charset="0"/>
              </a:rPr>
              <a:t>α</a:t>
            </a:r>
            <a:endParaRPr lang="ru-RU" altLang="ru-RU" sz="3200">
              <a:ea typeface="Calibri" pitchFamily="34" charset="0"/>
              <a:cs typeface="Times New Roman" pitchFamily="18" charset="0"/>
            </a:endParaRPr>
          </a:p>
        </p:txBody>
      </p:sp>
    </p:spTree>
    <p:extLst>
      <p:ext uri="{BB962C8B-B14F-4D97-AF65-F5344CB8AC3E}">
        <p14:creationId xmlns:p14="http://schemas.microsoft.com/office/powerpoint/2010/main" val="68937854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ru-RU" altLang="ru-RU"/>
          </a:p>
        </p:txBody>
      </p:sp>
      <p:pic>
        <p:nvPicPr>
          <p:cNvPr id="20485" name="Picture 5" descr="A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5655" y="1196752"/>
            <a:ext cx="6192688" cy="4638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p:nvPr/>
        </p:nvSpPr>
        <p:spPr>
          <a:xfrm>
            <a:off x="3017837" y="260648"/>
            <a:ext cx="3108325" cy="647700"/>
          </a:xfrm>
          <a:prstGeom prst="rect">
            <a:avLst/>
          </a:prstGeom>
          <a:noFill/>
        </p:spPr>
        <p:txBody>
          <a:bodyPr wrap="none">
            <a:spAutoFit/>
          </a:bodyPr>
          <a:lstStyle/>
          <a:p>
            <a:pPr>
              <a:defRPr/>
            </a:pPr>
            <a:r>
              <a:rPr lang="en-US" sz="3600" b="1" dirty="0">
                <a:effectLst>
                  <a:outerShdw blurRad="38100" dist="38100" dir="2700000" algn="tl">
                    <a:srgbClr val="000000">
                      <a:alpha val="43137"/>
                    </a:srgbClr>
                  </a:outerShdw>
                </a:effectLst>
                <a:latin typeface="Times New Roman" pitchFamily="18" charset="0"/>
                <a:cs typeface="Times New Roman" pitchFamily="18" charset="0"/>
              </a:rPr>
              <a:t>Au 10.7 </a:t>
            </a:r>
            <a:r>
              <a:rPr lang="en-US" sz="3600" b="1" i="1" dirty="0">
                <a:effectLst>
                  <a:outerShdw blurRad="38100" dist="38100" dir="2700000" algn="tl">
                    <a:srgbClr val="000000">
                      <a:alpha val="43137"/>
                    </a:srgbClr>
                  </a:outerShdw>
                </a:effectLst>
                <a:latin typeface="Times New Roman" pitchFamily="18" charset="0"/>
                <a:cs typeface="Times New Roman" pitchFamily="18" charset="0"/>
              </a:rPr>
              <a:t>A</a:t>
            </a:r>
            <a:r>
              <a:rPr lang="en-US" sz="3600" b="1" dirty="0">
                <a:effectLst>
                  <a:outerShdw blurRad="38100" dist="38100" dir="2700000" algn="tl">
                    <a:srgbClr val="000000">
                      <a:alpha val="43137"/>
                    </a:srgbClr>
                  </a:outerShdw>
                </a:effectLst>
                <a:latin typeface="Times New Roman" pitchFamily="18" charset="0"/>
                <a:cs typeface="Times New Roman" pitchFamily="18" charset="0"/>
              </a:rPr>
              <a:t> GeV</a:t>
            </a:r>
            <a:endParaRPr lang="ru-RU" sz="3600" b="1" dirty="0">
              <a:effectLst>
                <a:outerShdw blurRad="38100" dist="38100" dir="2700000" algn="tl">
                  <a:srgbClr val="000000">
                    <a:alpha val="43137"/>
                  </a:srgbClr>
                </a:outerShdw>
              </a:effectLst>
              <a:latin typeface="Times New Roman" pitchFamily="18" charset="0"/>
              <a:cs typeface="Times New Roman" pitchFamily="18" charset="0"/>
            </a:endParaRPr>
          </a:p>
        </p:txBody>
      </p:sp>
    </p:spTree>
    <p:extLst>
      <p:ext uri="{BB962C8B-B14F-4D97-AF65-F5344CB8AC3E}">
        <p14:creationId xmlns:p14="http://schemas.microsoft.com/office/powerpoint/2010/main" val="263972943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0825" y="0"/>
            <a:ext cx="8713788" cy="589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Прямоугольник 9"/>
          <p:cNvSpPr/>
          <p:nvPr/>
        </p:nvSpPr>
        <p:spPr>
          <a:xfrm>
            <a:off x="0" y="5949950"/>
            <a:ext cx="9144000" cy="584200"/>
          </a:xfrm>
          <a:prstGeom prst="rect">
            <a:avLst/>
          </a:prstGeom>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just" eaLnBrk="1" hangingPunct="1"/>
            <a:r>
              <a:rPr lang="ru-RU" altLang="ru-RU" sz="1600" b="1">
                <a:solidFill>
                  <a:srgbClr val="FF0000"/>
                </a:solidFill>
                <a:effectLst>
                  <a:outerShdw blurRad="38100" dist="38100" dir="2700000" algn="tl">
                    <a:srgbClr val="C0C0C0"/>
                  </a:outerShdw>
                </a:effectLst>
                <a:latin typeface="Times New Roman" pitchFamily="18" charset="0"/>
                <a:cs typeface="Times New Roman" pitchFamily="18" charset="0"/>
              </a:rPr>
              <a:t>1316</a:t>
            </a:r>
            <a:r>
              <a:rPr lang="en-US" altLang="ru-RU" sz="1600" b="1">
                <a:solidFill>
                  <a:srgbClr val="FF0000"/>
                </a:solidFill>
                <a:effectLst>
                  <a:outerShdw blurRad="38100" dist="38100" dir="2700000" algn="tl">
                    <a:srgbClr val="C0C0C0"/>
                  </a:outerShdw>
                </a:effectLst>
                <a:latin typeface="Times New Roman" pitchFamily="18" charset="0"/>
                <a:ea typeface="Calibri" pitchFamily="34" charset="0"/>
                <a:cs typeface="Times New Roman" pitchFamily="18" charset="0"/>
              </a:rPr>
              <a:t> interactions of </a:t>
            </a:r>
            <a:r>
              <a:rPr lang="ru-RU" altLang="ru-RU" sz="1600" b="1">
                <a:solidFill>
                  <a:srgbClr val="FF0000"/>
                </a:solidFill>
                <a:effectLst>
                  <a:outerShdw blurRad="38100" dist="38100" dir="2700000" algn="tl">
                    <a:srgbClr val="C0C0C0"/>
                  </a:outerShdw>
                </a:effectLst>
                <a:latin typeface="Times New Roman" pitchFamily="18" charset="0"/>
                <a:ea typeface="Calibri" pitchFamily="34" charset="0"/>
                <a:cs typeface="Times New Roman" pitchFamily="18" charset="0"/>
              </a:rPr>
              <a:t>10.</a:t>
            </a:r>
            <a:r>
              <a:rPr lang="en-US" altLang="ru-RU" sz="1600" b="1">
                <a:solidFill>
                  <a:srgbClr val="FF0000"/>
                </a:solidFill>
                <a:effectLst>
                  <a:outerShdw blurRad="38100" dist="38100" dir="2700000" algn="tl">
                    <a:srgbClr val="C0C0C0"/>
                  </a:outerShdw>
                </a:effectLst>
                <a:latin typeface="Times New Roman" pitchFamily="18" charset="0"/>
                <a:ea typeface="Calibri" pitchFamily="34" charset="0"/>
                <a:cs typeface="Times New Roman" pitchFamily="18" charset="0"/>
              </a:rPr>
              <a:t>7 </a:t>
            </a:r>
            <a:r>
              <a:rPr lang="en-US" altLang="ru-RU" sz="1600" b="1" i="1">
                <a:solidFill>
                  <a:srgbClr val="FF0000"/>
                </a:solidFill>
                <a:effectLst>
                  <a:outerShdw blurRad="38100" dist="38100" dir="2700000" algn="tl">
                    <a:srgbClr val="C0C0C0"/>
                  </a:outerShdw>
                </a:effectLst>
                <a:latin typeface="Times New Roman" pitchFamily="18" charset="0"/>
                <a:cs typeface="Calibri" pitchFamily="34" charset="0"/>
              </a:rPr>
              <a:t>A</a:t>
            </a:r>
            <a:r>
              <a:rPr lang="en-US" altLang="ru-RU" sz="1600" b="1">
                <a:solidFill>
                  <a:srgbClr val="FF0000"/>
                </a:solidFill>
                <a:effectLst>
                  <a:outerShdw blurRad="38100" dist="38100" dir="2700000" algn="tl">
                    <a:srgbClr val="C0C0C0"/>
                  </a:outerShdw>
                </a:effectLst>
                <a:latin typeface="Times New Roman" pitchFamily="18" charset="0"/>
                <a:cs typeface="Calibri" pitchFamily="34" charset="0"/>
              </a:rPr>
              <a:t> </a:t>
            </a:r>
            <a:r>
              <a:rPr lang="en-US" altLang="ru-RU" sz="1600" b="1">
                <a:solidFill>
                  <a:srgbClr val="FF0000"/>
                </a:solidFill>
                <a:effectLst>
                  <a:outerShdw blurRad="38100" dist="38100" dir="2700000" algn="tl">
                    <a:srgbClr val="C0C0C0"/>
                  </a:outerShdw>
                </a:effectLst>
                <a:latin typeface="Times New Roman" pitchFamily="18" charset="0"/>
                <a:cs typeface="Times New Roman" pitchFamily="18" charset="0"/>
              </a:rPr>
              <a:t>GeV Au</a:t>
            </a:r>
            <a:r>
              <a:rPr lang="en-US" altLang="ru-RU" sz="1600" b="1">
                <a:solidFill>
                  <a:srgbClr val="FF0000"/>
                </a:solidFill>
                <a:effectLst>
                  <a:outerShdw blurRad="38100" dist="38100" dir="2700000" algn="tl">
                    <a:srgbClr val="C0C0C0"/>
                  </a:outerShdw>
                </a:effectLst>
                <a:latin typeface="Times New Roman" pitchFamily="18" charset="0"/>
                <a:cs typeface="Calibri" pitchFamily="34" charset="0"/>
              </a:rPr>
              <a:t>; </a:t>
            </a:r>
            <a:r>
              <a:rPr lang="ru-RU" altLang="ru-RU" sz="1600" b="1">
                <a:effectLst>
                  <a:outerShdw blurRad="38100" dist="38100" dir="2700000" algn="tl">
                    <a:srgbClr val="C0C0C0"/>
                  </a:outerShdw>
                </a:effectLst>
                <a:latin typeface="Times New Roman" pitchFamily="18" charset="0"/>
                <a:cs typeface="Times New Roman" pitchFamily="18" charset="0"/>
              </a:rPr>
              <a:t>160</a:t>
            </a:r>
            <a:r>
              <a:rPr lang="en-US" altLang="ru-RU" sz="1600" b="1">
                <a:effectLst>
                  <a:outerShdw blurRad="38100" dist="38100" dir="2700000" algn="tl">
                    <a:srgbClr val="C0C0C0"/>
                  </a:outerShdw>
                </a:effectLst>
                <a:latin typeface="Times New Roman" pitchFamily="18" charset="0"/>
                <a:cs typeface="Times New Roman" pitchFamily="18" charset="0"/>
              </a:rPr>
              <a:t> </a:t>
            </a:r>
            <a:r>
              <a:rPr lang="ru-RU" altLang="ru-RU" sz="1600" b="1">
                <a:effectLst>
                  <a:outerShdw blurRad="38100" dist="38100" dir="2700000" algn="tl">
                    <a:srgbClr val="C0C0C0"/>
                  </a:outerShdw>
                </a:effectLst>
                <a:latin typeface="Times New Roman" pitchFamily="18" charset="0"/>
                <a:cs typeface="Times New Roman" pitchFamily="18" charset="0"/>
              </a:rPr>
              <a:t>α-</a:t>
            </a:r>
            <a:r>
              <a:rPr lang="en-US" altLang="ru-RU" sz="1600" b="1">
                <a:effectLst>
                  <a:outerShdw blurRad="38100" dist="38100" dir="2700000" algn="tl">
                    <a:srgbClr val="C0C0C0"/>
                  </a:outerShdw>
                </a:effectLst>
                <a:latin typeface="Times New Roman" pitchFamily="18" charset="0"/>
                <a:cs typeface="Times New Roman" pitchFamily="18" charset="0"/>
              </a:rPr>
              <a:t>pairs </a:t>
            </a:r>
            <a:r>
              <a:rPr lang="en-US" altLang="ru-RU" sz="1600" b="1" i="1">
                <a:effectLst>
                  <a:outerShdw blurRad="38100" dist="38100" dir="2700000" algn="tl">
                    <a:srgbClr val="C0C0C0"/>
                  </a:outerShdw>
                </a:effectLst>
                <a:latin typeface="Times New Roman" pitchFamily="18" charset="0"/>
                <a:cs typeface="Calibri" pitchFamily="34" charset="0"/>
              </a:rPr>
              <a:t>Q</a:t>
            </a:r>
            <a:r>
              <a:rPr lang="ru-RU" altLang="ru-RU" sz="1600" b="1" baseline="-25000">
                <a:effectLst>
                  <a:outerShdw blurRad="38100" dist="38100" dir="2700000" algn="tl">
                    <a:srgbClr val="C0C0C0"/>
                  </a:outerShdw>
                </a:effectLst>
                <a:latin typeface="Times New Roman" pitchFamily="18" charset="0"/>
                <a:cs typeface="Calibri" pitchFamily="34" charset="0"/>
              </a:rPr>
              <a:t>2</a:t>
            </a:r>
            <a:r>
              <a:rPr lang="en-US" altLang="ru-RU" sz="1600" b="1" baseline="-25000">
                <a:effectLst>
                  <a:outerShdw blurRad="38100" dist="38100" dir="2700000" algn="tl">
                    <a:srgbClr val="C0C0C0"/>
                  </a:outerShdw>
                </a:effectLst>
                <a:latin typeface="Times New Roman" pitchFamily="18" charset="0"/>
                <a:cs typeface="Calibri" pitchFamily="34" charset="0"/>
              </a:rPr>
              <a:t>α</a:t>
            </a:r>
            <a:r>
              <a:rPr lang="en-US" altLang="ru-RU" sz="1600" b="1">
                <a:effectLst>
                  <a:outerShdw blurRad="38100" dist="38100" dir="2700000" algn="tl">
                    <a:srgbClr val="C0C0C0"/>
                  </a:outerShdw>
                </a:effectLst>
                <a:latin typeface="Times New Roman" pitchFamily="18" charset="0"/>
                <a:cs typeface="Calibri" pitchFamily="34" charset="0"/>
              </a:rPr>
              <a:t> &lt; 0.</a:t>
            </a:r>
            <a:r>
              <a:rPr lang="ru-RU" altLang="ru-RU" sz="1600" b="1">
                <a:effectLst>
                  <a:outerShdw blurRad="38100" dist="38100" dir="2700000" algn="tl">
                    <a:srgbClr val="C0C0C0"/>
                  </a:outerShdw>
                </a:effectLst>
                <a:latin typeface="Times New Roman" pitchFamily="18" charset="0"/>
                <a:cs typeface="Calibri" pitchFamily="34" charset="0"/>
              </a:rPr>
              <a:t>2 </a:t>
            </a:r>
            <a:r>
              <a:rPr lang="en-US" altLang="ru-RU" sz="1600" b="1">
                <a:effectLst>
                  <a:outerShdw blurRad="38100" dist="38100" dir="2700000" algn="tl">
                    <a:srgbClr val="C0C0C0"/>
                  </a:outerShdw>
                </a:effectLst>
                <a:latin typeface="Times New Roman" pitchFamily="18" charset="0"/>
                <a:cs typeface="Calibri" pitchFamily="34" charset="0"/>
              </a:rPr>
              <a:t>MeV</a:t>
            </a:r>
            <a:r>
              <a:rPr lang="el-GR" altLang="ru-RU" sz="1600" b="1">
                <a:effectLst>
                  <a:outerShdw blurRad="38100" dist="38100" dir="2700000" algn="tl">
                    <a:srgbClr val="C0C0C0"/>
                  </a:outerShdw>
                </a:effectLst>
                <a:latin typeface="Times New Roman" pitchFamily="18" charset="0"/>
                <a:cs typeface="Calibri" pitchFamily="34" charset="0"/>
              </a:rPr>
              <a:t>; </a:t>
            </a:r>
            <a:r>
              <a:rPr lang="en-US" altLang="ru-RU" sz="1600" b="1">
                <a:effectLst>
                  <a:outerShdw blurRad="38100" dist="38100" dir="2700000" algn="tl">
                    <a:srgbClr val="C0C0C0"/>
                  </a:outerShdw>
                </a:effectLst>
                <a:latin typeface="Times New Roman" pitchFamily="18" charset="0"/>
                <a:cs typeface="Calibri" pitchFamily="34" charset="0"/>
              </a:rPr>
              <a:t>40</a:t>
            </a:r>
            <a:r>
              <a:rPr lang="el-GR" altLang="ru-RU" sz="1600" b="1">
                <a:effectLst>
                  <a:outerShdw blurRad="38100" dist="38100" dir="2700000" algn="tl">
                    <a:srgbClr val="C0C0C0"/>
                  </a:outerShdw>
                </a:effectLst>
                <a:latin typeface="Times New Roman" pitchFamily="18" charset="0"/>
                <a:cs typeface="Calibri" pitchFamily="34" charset="0"/>
              </a:rPr>
              <a:t> </a:t>
            </a:r>
            <a:r>
              <a:rPr lang="en-US" altLang="ru-RU" sz="1600" b="1">
                <a:effectLst>
                  <a:outerShdw blurRad="38100" dist="38100" dir="2700000" algn="tl">
                    <a:srgbClr val="C0C0C0"/>
                  </a:outerShdw>
                </a:effectLst>
                <a:latin typeface="Times New Roman" pitchFamily="18" charset="0"/>
                <a:cs typeface="Calibri" pitchFamily="34" charset="0"/>
              </a:rPr>
              <a:t>events with </a:t>
            </a:r>
            <a:r>
              <a:rPr lang="ru-RU" altLang="ru-RU" sz="1600" b="1">
                <a:effectLst>
                  <a:outerShdw blurRad="38100" dist="38100" dir="2700000" algn="tl">
                    <a:srgbClr val="C0C0C0"/>
                  </a:outerShdw>
                </a:effectLst>
                <a:latin typeface="Times New Roman" pitchFamily="18" charset="0"/>
                <a:cs typeface="Calibri" pitchFamily="34" charset="0"/>
              </a:rPr>
              <a:t>2</a:t>
            </a:r>
            <a:r>
              <a:rPr lang="en-US" altLang="ru-RU" sz="1600" b="1">
                <a:effectLst>
                  <a:outerShdw blurRad="38100" dist="38100" dir="2700000" algn="tl">
                    <a:srgbClr val="C0C0C0"/>
                  </a:outerShdw>
                </a:effectLst>
                <a:latin typeface="Times New Roman" pitchFamily="18" charset="0"/>
                <a:cs typeface="Calibri" pitchFamily="34" charset="0"/>
              </a:rPr>
              <a:t>α</a:t>
            </a:r>
            <a:r>
              <a:rPr lang="en-US" altLang="ru-RU" sz="1600" b="1" i="1">
                <a:effectLst>
                  <a:outerShdw blurRad="38100" dist="38100" dir="2700000" algn="tl">
                    <a:srgbClr val="C0C0C0"/>
                  </a:outerShdw>
                </a:effectLst>
                <a:latin typeface="Times New Roman" pitchFamily="18" charset="0"/>
                <a:cs typeface="Calibri" pitchFamily="34" charset="0"/>
              </a:rPr>
              <a:t>p</a:t>
            </a:r>
            <a:r>
              <a:rPr lang="en-US" altLang="ru-RU" sz="1600" b="1">
                <a:effectLst>
                  <a:outerShdw blurRad="38100" dist="38100" dir="2700000" algn="tl">
                    <a:srgbClr val="C0C0C0"/>
                  </a:outerShdw>
                </a:effectLst>
                <a:latin typeface="Times New Roman" pitchFamily="18" charset="0"/>
                <a:cs typeface="Calibri" pitchFamily="34" charset="0"/>
              </a:rPr>
              <a:t>-triples </a:t>
            </a:r>
            <a:r>
              <a:rPr lang="en-US" altLang="ru-RU" sz="1600" b="1" i="1">
                <a:effectLst>
                  <a:outerShdw blurRad="38100" dist="38100" dir="2700000" algn="tl">
                    <a:srgbClr val="C0C0C0"/>
                  </a:outerShdw>
                </a:effectLst>
                <a:latin typeface="Times New Roman" pitchFamily="18" charset="0"/>
                <a:cs typeface="Calibri" pitchFamily="34" charset="0"/>
              </a:rPr>
              <a:t>Q</a:t>
            </a:r>
            <a:r>
              <a:rPr lang="ru-RU" altLang="ru-RU" sz="1600" b="1" baseline="-25000">
                <a:effectLst>
                  <a:outerShdw blurRad="38100" dist="38100" dir="2700000" algn="tl">
                    <a:srgbClr val="C0C0C0"/>
                  </a:outerShdw>
                </a:effectLst>
                <a:latin typeface="Times New Roman" pitchFamily="18" charset="0"/>
                <a:cs typeface="Calibri" pitchFamily="34" charset="0"/>
              </a:rPr>
              <a:t>2</a:t>
            </a:r>
            <a:r>
              <a:rPr lang="en-US" altLang="ru-RU" sz="1600" b="1" baseline="-25000">
                <a:effectLst>
                  <a:outerShdw blurRad="38100" dist="38100" dir="2700000" algn="tl">
                    <a:srgbClr val="C0C0C0"/>
                  </a:outerShdw>
                </a:effectLst>
                <a:latin typeface="Times New Roman" pitchFamily="18" charset="0"/>
                <a:cs typeface="Calibri" pitchFamily="34" charset="0"/>
              </a:rPr>
              <a:t>α</a:t>
            </a:r>
            <a:r>
              <a:rPr lang="en-US" altLang="ru-RU" sz="1600" b="1" i="1" baseline="-25000">
                <a:effectLst>
                  <a:outerShdw blurRad="38100" dist="38100" dir="2700000" algn="tl">
                    <a:srgbClr val="C0C0C0"/>
                  </a:outerShdw>
                </a:effectLst>
                <a:latin typeface="Times New Roman" pitchFamily="18" charset="0"/>
                <a:cs typeface="Calibri" pitchFamily="34" charset="0"/>
              </a:rPr>
              <a:t>p</a:t>
            </a:r>
            <a:r>
              <a:rPr lang="en-US" altLang="ru-RU" sz="1600" b="1">
                <a:effectLst>
                  <a:outerShdw blurRad="38100" dist="38100" dir="2700000" algn="tl">
                    <a:srgbClr val="C0C0C0"/>
                  </a:outerShdw>
                </a:effectLst>
                <a:latin typeface="Times New Roman" pitchFamily="18" charset="0"/>
                <a:cs typeface="Calibri" pitchFamily="34" charset="0"/>
              </a:rPr>
              <a:t> &lt; 0.5 MeV (</a:t>
            </a:r>
            <a:r>
              <a:rPr lang="ru-RU" altLang="ru-RU" sz="1600" b="1" baseline="30000">
                <a:effectLst>
                  <a:outerShdw blurRad="38100" dist="38100" dir="2700000" algn="tl">
                    <a:srgbClr val="C0C0C0"/>
                  </a:outerShdw>
                </a:effectLst>
                <a:latin typeface="Times New Roman" pitchFamily="18" charset="0"/>
                <a:cs typeface="Calibri" pitchFamily="34" charset="0"/>
              </a:rPr>
              <a:t>9</a:t>
            </a:r>
            <a:r>
              <a:rPr lang="en-US" altLang="ru-RU" sz="1600" b="1">
                <a:effectLst>
                  <a:outerShdw blurRad="38100" dist="38100" dir="2700000" algn="tl">
                    <a:srgbClr val="C0C0C0"/>
                  </a:outerShdw>
                </a:effectLst>
                <a:latin typeface="Times New Roman" pitchFamily="18" charset="0"/>
                <a:cs typeface="Calibri" pitchFamily="34" charset="0"/>
              </a:rPr>
              <a:t>B); </a:t>
            </a:r>
            <a:r>
              <a:rPr lang="en-US" altLang="ru-RU" sz="1600" b="1">
                <a:effectLst>
                  <a:outerShdw blurRad="38100" dist="38100" dir="2700000" algn="tl">
                    <a:srgbClr val="C0C0C0"/>
                  </a:outerShdw>
                </a:effectLst>
                <a:latin typeface="Times New Roman" pitchFamily="18" charset="0"/>
                <a:cs typeface="Times New Roman" pitchFamily="18" charset="0"/>
              </a:rPr>
              <a:t>12</a:t>
            </a:r>
            <a:r>
              <a:rPr lang="en-US" altLang="ru-RU" sz="1600" b="1">
                <a:effectLst>
                  <a:outerShdw blurRad="38100" dist="38100" dir="2700000" algn="tl">
                    <a:srgbClr val="C0C0C0"/>
                  </a:outerShdw>
                </a:effectLst>
                <a:latin typeface="Times New Roman" pitchFamily="18" charset="0"/>
                <a:cs typeface="Calibri" pitchFamily="34" charset="0"/>
              </a:rPr>
              <a:t> events with </a:t>
            </a:r>
            <a:r>
              <a:rPr lang="ru-RU" altLang="ru-RU" sz="1600" b="1">
                <a:effectLst>
                  <a:outerShdw blurRad="38100" dist="38100" dir="2700000" algn="tl">
                    <a:srgbClr val="C0C0C0"/>
                  </a:outerShdw>
                </a:effectLst>
                <a:latin typeface="Times New Roman" pitchFamily="18" charset="0"/>
                <a:cs typeface="Times New Roman" pitchFamily="18" charset="0"/>
              </a:rPr>
              <a:t>α-</a:t>
            </a:r>
            <a:r>
              <a:rPr lang="en-US" altLang="ru-RU" sz="1600" b="1">
                <a:effectLst>
                  <a:outerShdw blurRad="38100" dist="38100" dir="2700000" algn="tl">
                    <a:srgbClr val="C0C0C0"/>
                  </a:outerShdw>
                </a:effectLst>
                <a:latin typeface="Times New Roman" pitchFamily="18" charset="0"/>
                <a:cs typeface="Times New Roman" pitchFamily="18" charset="0"/>
              </a:rPr>
              <a:t>triples </a:t>
            </a:r>
            <a:r>
              <a:rPr lang="en-US" altLang="ru-RU" sz="1600" b="1" i="1">
                <a:effectLst>
                  <a:outerShdw blurRad="38100" dist="38100" dir="2700000" algn="tl">
                    <a:srgbClr val="C0C0C0"/>
                  </a:outerShdw>
                </a:effectLst>
                <a:latin typeface="Times New Roman" pitchFamily="18" charset="0"/>
                <a:cs typeface="Calibri" pitchFamily="34" charset="0"/>
              </a:rPr>
              <a:t>Q</a:t>
            </a:r>
            <a:r>
              <a:rPr lang="en-US" altLang="ru-RU" sz="1600" b="1" baseline="-25000">
                <a:effectLst>
                  <a:outerShdw blurRad="38100" dist="38100" dir="2700000" algn="tl">
                    <a:srgbClr val="C0C0C0"/>
                  </a:outerShdw>
                </a:effectLst>
                <a:latin typeface="Times New Roman" pitchFamily="18" charset="0"/>
                <a:cs typeface="Calibri" pitchFamily="34" charset="0"/>
              </a:rPr>
              <a:t>3α</a:t>
            </a:r>
            <a:r>
              <a:rPr lang="el-GR" altLang="ru-RU" sz="1600" b="1">
                <a:effectLst>
                  <a:outerShdw blurRad="38100" dist="38100" dir="2700000" algn="tl">
                    <a:srgbClr val="C0C0C0"/>
                  </a:outerShdw>
                </a:effectLst>
                <a:latin typeface="Times New Roman" pitchFamily="18" charset="0"/>
                <a:cs typeface="Calibri" pitchFamily="34" charset="0"/>
              </a:rPr>
              <a:t> &lt;</a:t>
            </a:r>
            <a:r>
              <a:rPr lang="ru-RU" altLang="ru-RU" sz="1600" b="1">
                <a:effectLst>
                  <a:outerShdw blurRad="38100" dist="38100" dir="2700000" algn="tl">
                    <a:srgbClr val="C0C0C0"/>
                  </a:outerShdw>
                </a:effectLst>
                <a:latin typeface="Times New Roman" pitchFamily="18" charset="0"/>
                <a:cs typeface="Calibri" pitchFamily="34" charset="0"/>
              </a:rPr>
              <a:t> </a:t>
            </a:r>
            <a:r>
              <a:rPr lang="el-GR" altLang="ru-RU" sz="1600" b="1">
                <a:effectLst>
                  <a:outerShdw blurRad="38100" dist="38100" dir="2700000" algn="tl">
                    <a:srgbClr val="C0C0C0"/>
                  </a:outerShdw>
                </a:effectLst>
                <a:latin typeface="Times New Roman" pitchFamily="18" charset="0"/>
                <a:cs typeface="Calibri" pitchFamily="34" charset="0"/>
              </a:rPr>
              <a:t>0.7 </a:t>
            </a:r>
            <a:r>
              <a:rPr lang="en-US" altLang="ru-RU" sz="1600" b="1">
                <a:effectLst>
                  <a:outerShdw blurRad="38100" dist="38100" dir="2700000" algn="tl">
                    <a:srgbClr val="C0C0C0"/>
                  </a:outerShdw>
                </a:effectLst>
                <a:latin typeface="Times New Roman" pitchFamily="18" charset="0"/>
                <a:cs typeface="Calibri" pitchFamily="34" charset="0"/>
              </a:rPr>
              <a:t>MeV (Hoyle state);</a:t>
            </a:r>
            <a:r>
              <a:rPr lang="ru-RU" altLang="ru-RU" sz="1600" b="1">
                <a:effectLst>
                  <a:outerShdw blurRad="38100" dist="38100" dir="2700000" algn="tl">
                    <a:srgbClr val="C0C0C0"/>
                  </a:outerShdw>
                </a:effectLst>
                <a:latin typeface="Times New Roman" pitchFamily="18" charset="0"/>
                <a:cs typeface="Calibri" pitchFamily="34" charset="0"/>
              </a:rPr>
              <a:t> </a:t>
            </a:r>
            <a:r>
              <a:rPr lang="ru-RU" altLang="ru-RU" sz="1600" b="1">
                <a:effectLst>
                  <a:outerShdw blurRad="38100" dist="38100" dir="2700000" algn="tl">
                    <a:srgbClr val="C0C0C0"/>
                  </a:outerShdw>
                </a:effectLst>
                <a:latin typeface="Times New Roman" pitchFamily="18" charset="0"/>
                <a:cs typeface="Times New Roman" pitchFamily="18" charset="0"/>
              </a:rPr>
              <a:t>1 </a:t>
            </a:r>
            <a:r>
              <a:rPr lang="en-US" altLang="ru-RU" sz="1600" b="1">
                <a:effectLst>
                  <a:outerShdw blurRad="38100" dist="38100" dir="2700000" algn="tl">
                    <a:srgbClr val="C0C0C0"/>
                  </a:outerShdw>
                </a:effectLst>
                <a:latin typeface="Times New Roman" pitchFamily="18" charset="0"/>
                <a:cs typeface="Times New Roman" pitchFamily="18" charset="0"/>
              </a:rPr>
              <a:t>event with </a:t>
            </a:r>
            <a:r>
              <a:rPr lang="ru-RU" altLang="ru-RU" sz="1600" b="1">
                <a:effectLst>
                  <a:outerShdw blurRad="38100" dist="38100" dir="2700000" algn="tl">
                    <a:srgbClr val="C0C0C0"/>
                  </a:outerShdw>
                </a:effectLst>
                <a:latin typeface="Times New Roman" pitchFamily="18" charset="0"/>
                <a:cs typeface="Times New Roman" pitchFamily="18" charset="0"/>
              </a:rPr>
              <a:t>α-</a:t>
            </a:r>
            <a:r>
              <a:rPr lang="en-US" altLang="ru-RU" sz="1600" b="1">
                <a:effectLst>
                  <a:outerShdw blurRad="38100" dist="38100" dir="2700000" algn="tl">
                    <a:srgbClr val="C0C0C0"/>
                  </a:outerShdw>
                </a:effectLst>
                <a:latin typeface="Times New Roman" pitchFamily="18" charset="0"/>
                <a:cs typeface="Times New Roman" pitchFamily="18" charset="0"/>
              </a:rPr>
              <a:t>quartet</a:t>
            </a:r>
            <a:r>
              <a:rPr lang="ru-RU" altLang="ru-RU" sz="1600" b="1">
                <a:effectLst>
                  <a:outerShdw blurRad="38100" dist="38100" dir="2700000" algn="tl">
                    <a:srgbClr val="C0C0C0"/>
                  </a:outerShdw>
                </a:effectLst>
                <a:latin typeface="Times New Roman" pitchFamily="18" charset="0"/>
                <a:cs typeface="Times New Roman" pitchFamily="18" charset="0"/>
              </a:rPr>
              <a:t> </a:t>
            </a:r>
            <a:r>
              <a:rPr lang="en-US" altLang="ru-RU" sz="1600" b="1" i="1">
                <a:effectLst>
                  <a:outerShdw blurRad="38100" dist="38100" dir="2700000" algn="tl">
                    <a:srgbClr val="C0C0C0"/>
                  </a:outerShdw>
                </a:effectLst>
                <a:latin typeface="Times New Roman" pitchFamily="18" charset="0"/>
                <a:cs typeface="Times New Roman" pitchFamily="18" charset="0"/>
              </a:rPr>
              <a:t>Q</a:t>
            </a:r>
            <a:r>
              <a:rPr lang="ru-RU" altLang="ru-RU" sz="1600" b="1" baseline="-25000">
                <a:effectLst>
                  <a:outerShdw blurRad="38100" dist="38100" dir="2700000" algn="tl">
                    <a:srgbClr val="C0C0C0"/>
                  </a:outerShdw>
                </a:effectLst>
                <a:latin typeface="Times New Roman" pitchFamily="18" charset="0"/>
                <a:cs typeface="Times New Roman" pitchFamily="18" charset="0"/>
              </a:rPr>
              <a:t>4</a:t>
            </a:r>
            <a:r>
              <a:rPr lang="en-US" altLang="ru-RU" sz="1600" b="1" baseline="-25000">
                <a:effectLst>
                  <a:outerShdw blurRad="38100" dist="38100" dir="2700000" algn="tl">
                    <a:srgbClr val="C0C0C0"/>
                  </a:outerShdw>
                </a:effectLst>
                <a:latin typeface="Times New Roman" pitchFamily="18" charset="0"/>
                <a:cs typeface="Times New Roman" pitchFamily="18" charset="0"/>
              </a:rPr>
              <a:t>α</a:t>
            </a:r>
            <a:r>
              <a:rPr lang="en-US" altLang="ru-RU" sz="1600" b="1">
                <a:effectLst>
                  <a:outerShdw blurRad="38100" dist="38100" dir="2700000" algn="tl">
                    <a:srgbClr val="C0C0C0"/>
                  </a:outerShdw>
                </a:effectLst>
                <a:latin typeface="Times New Roman" pitchFamily="18" charset="0"/>
                <a:cs typeface="Times New Roman" pitchFamily="18" charset="0"/>
              </a:rPr>
              <a:t> = 1 MeV</a:t>
            </a:r>
            <a:r>
              <a:rPr lang="ru-RU" altLang="ru-RU" sz="1600" b="1">
                <a:effectLst>
                  <a:outerShdw blurRad="38100" dist="38100" dir="2700000" algn="tl">
                    <a:srgbClr val="C0C0C0"/>
                  </a:outerShdw>
                </a:effectLst>
                <a:latin typeface="Times New Roman" pitchFamily="18" charset="0"/>
                <a:cs typeface="Times New Roman" pitchFamily="18" charset="0"/>
              </a:rPr>
              <a:t>.</a:t>
            </a:r>
          </a:p>
        </p:txBody>
      </p:sp>
      <p:sp useBgFill="1">
        <p:nvSpPr>
          <p:cNvPr id="21508" name="Прямоугольник 10"/>
          <p:cNvSpPr>
            <a:spLocks noChangeArrowheads="1"/>
          </p:cNvSpPr>
          <p:nvPr/>
        </p:nvSpPr>
        <p:spPr bwMode="auto">
          <a:xfrm>
            <a:off x="6372225" y="260350"/>
            <a:ext cx="1008063" cy="584200"/>
          </a:xfrm>
          <a:prstGeom prst="rect">
            <a:avLst/>
          </a:prstGeom>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ru-RU" sz="3200" b="1" i="1">
                <a:latin typeface="Times New Roman" pitchFamily="18" charset="0"/>
                <a:ea typeface="Calibri" pitchFamily="34" charset="0"/>
                <a:cs typeface="Times New Roman" pitchFamily="18" charset="0"/>
              </a:rPr>
              <a:t>Q</a:t>
            </a:r>
            <a:r>
              <a:rPr lang="ru-RU" altLang="ru-RU" sz="3200" b="1" baseline="-25000">
                <a:latin typeface="Times New Roman" pitchFamily="18" charset="0"/>
                <a:ea typeface="Calibri" pitchFamily="34" charset="0"/>
                <a:cs typeface="Times New Roman" pitchFamily="18" charset="0"/>
              </a:rPr>
              <a:t>2</a:t>
            </a:r>
            <a:r>
              <a:rPr lang="en-US" altLang="ru-RU" sz="3200" b="1" baseline="-25000">
                <a:latin typeface="Times New Roman" pitchFamily="18" charset="0"/>
                <a:ea typeface="Calibri" pitchFamily="34" charset="0"/>
                <a:cs typeface="Times New Roman" pitchFamily="18" charset="0"/>
              </a:rPr>
              <a:t>α</a:t>
            </a:r>
            <a:r>
              <a:rPr lang="en-US" altLang="ru-RU" sz="3200" b="1" i="1" baseline="-25000">
                <a:latin typeface="Times New Roman" pitchFamily="18" charset="0"/>
                <a:ea typeface="Calibri" pitchFamily="34" charset="0"/>
                <a:cs typeface="Times New Roman" pitchFamily="18" charset="0"/>
              </a:rPr>
              <a:t>p</a:t>
            </a:r>
            <a:r>
              <a:rPr lang="en-US" altLang="ru-RU" sz="3200" b="1">
                <a:latin typeface="Times New Roman" pitchFamily="18" charset="0"/>
                <a:ea typeface="Calibri" pitchFamily="34" charset="0"/>
                <a:cs typeface="Times New Roman" pitchFamily="18" charset="0"/>
              </a:rPr>
              <a:t> </a:t>
            </a:r>
            <a:endParaRPr lang="ru-RU" altLang="ru-RU" sz="3200">
              <a:ea typeface="Calibri" pitchFamily="34" charset="0"/>
              <a:cs typeface="Times New Roman" pitchFamily="18" charset="0"/>
            </a:endParaRPr>
          </a:p>
        </p:txBody>
      </p:sp>
      <p:sp useBgFill="1">
        <p:nvSpPr>
          <p:cNvPr id="21509" name="Прямоугольник 11"/>
          <p:cNvSpPr>
            <a:spLocks noChangeArrowheads="1"/>
          </p:cNvSpPr>
          <p:nvPr/>
        </p:nvSpPr>
        <p:spPr bwMode="auto">
          <a:xfrm>
            <a:off x="2555875" y="2781300"/>
            <a:ext cx="769938" cy="584200"/>
          </a:xfrm>
          <a:prstGeom prst="rect">
            <a:avLst/>
          </a:prstGeom>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ru-RU" sz="3200" b="1" i="1">
                <a:latin typeface="Times New Roman" pitchFamily="18" charset="0"/>
                <a:ea typeface="Calibri" pitchFamily="34" charset="0"/>
                <a:cs typeface="Times New Roman" pitchFamily="18" charset="0"/>
              </a:rPr>
              <a:t>Q</a:t>
            </a:r>
            <a:r>
              <a:rPr lang="en-US" altLang="ru-RU" sz="3200" b="1" baseline="-25000">
                <a:latin typeface="Times New Roman" pitchFamily="18" charset="0"/>
                <a:ea typeface="Calibri" pitchFamily="34" charset="0"/>
                <a:cs typeface="Times New Roman" pitchFamily="18" charset="0"/>
              </a:rPr>
              <a:t>3α</a:t>
            </a:r>
            <a:endParaRPr lang="ru-RU" altLang="ru-RU" sz="3200">
              <a:ea typeface="Calibri" pitchFamily="34" charset="0"/>
              <a:cs typeface="Times New Roman" pitchFamily="18" charset="0"/>
            </a:endParaRPr>
          </a:p>
        </p:txBody>
      </p:sp>
      <p:sp useBgFill="1">
        <p:nvSpPr>
          <p:cNvPr id="21510" name="Прямоугольник 12"/>
          <p:cNvSpPr>
            <a:spLocks noChangeArrowheads="1"/>
          </p:cNvSpPr>
          <p:nvPr/>
        </p:nvSpPr>
        <p:spPr bwMode="auto">
          <a:xfrm>
            <a:off x="6588125" y="2997200"/>
            <a:ext cx="769938" cy="585788"/>
          </a:xfrm>
          <a:prstGeom prst="rect">
            <a:avLst/>
          </a:prstGeom>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ru-RU" sz="3200" b="1" i="1">
                <a:latin typeface="Times New Roman" pitchFamily="18" charset="0"/>
                <a:ea typeface="Calibri" pitchFamily="34" charset="0"/>
                <a:cs typeface="Times New Roman" pitchFamily="18" charset="0"/>
              </a:rPr>
              <a:t>Q</a:t>
            </a:r>
            <a:r>
              <a:rPr lang="en-US" altLang="ru-RU" sz="3200" b="1" baseline="-25000">
                <a:latin typeface="Times New Roman" pitchFamily="18" charset="0"/>
                <a:ea typeface="Calibri" pitchFamily="34" charset="0"/>
                <a:cs typeface="Times New Roman" pitchFamily="18" charset="0"/>
              </a:rPr>
              <a:t>4α</a:t>
            </a:r>
            <a:endParaRPr lang="ru-RU" altLang="ru-RU" sz="3200">
              <a:ea typeface="Calibri" pitchFamily="34" charset="0"/>
              <a:cs typeface="Times New Roman" pitchFamily="18" charset="0"/>
            </a:endParaRPr>
          </a:p>
        </p:txBody>
      </p:sp>
      <p:sp useBgFill="1">
        <p:nvSpPr>
          <p:cNvPr id="21511" name="Прямоугольник 9"/>
          <p:cNvSpPr>
            <a:spLocks noChangeArrowheads="1"/>
          </p:cNvSpPr>
          <p:nvPr/>
        </p:nvSpPr>
        <p:spPr bwMode="auto">
          <a:xfrm>
            <a:off x="2627313" y="188913"/>
            <a:ext cx="769937" cy="584200"/>
          </a:xfrm>
          <a:prstGeom prst="rect">
            <a:avLst/>
          </a:prstGeom>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ru-RU" sz="3200" b="1" i="1">
                <a:latin typeface="Times New Roman" pitchFamily="18" charset="0"/>
                <a:ea typeface="Calibri" pitchFamily="34" charset="0"/>
                <a:cs typeface="Times New Roman" pitchFamily="18" charset="0"/>
              </a:rPr>
              <a:t>Q</a:t>
            </a:r>
            <a:r>
              <a:rPr lang="ru-RU" altLang="ru-RU" sz="3200" b="1" baseline="-25000">
                <a:latin typeface="Times New Roman" pitchFamily="18" charset="0"/>
                <a:ea typeface="Calibri" pitchFamily="34" charset="0"/>
                <a:cs typeface="Times New Roman" pitchFamily="18" charset="0"/>
              </a:rPr>
              <a:t>2</a:t>
            </a:r>
            <a:r>
              <a:rPr lang="en-US" altLang="ru-RU" sz="3200" b="1" baseline="-25000">
                <a:latin typeface="Times New Roman" pitchFamily="18" charset="0"/>
                <a:ea typeface="Calibri" pitchFamily="34" charset="0"/>
                <a:cs typeface="Times New Roman" pitchFamily="18" charset="0"/>
              </a:rPr>
              <a:t>α</a:t>
            </a:r>
            <a:endParaRPr lang="ru-RU" altLang="ru-RU" sz="3200">
              <a:ea typeface="Calibri" pitchFamily="34" charset="0"/>
              <a:cs typeface="Times New Roman" pitchFamily="18" charset="0"/>
            </a:endParaRPr>
          </a:p>
        </p:txBody>
      </p:sp>
    </p:spTree>
    <p:extLst>
      <p:ext uri="{BB962C8B-B14F-4D97-AF65-F5344CB8AC3E}">
        <p14:creationId xmlns:p14="http://schemas.microsoft.com/office/powerpoint/2010/main" val="34880966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Star%20in_Hair"/>
          <p:cNvPicPr>
            <a:picLocks noChangeAspect="1" noChangeArrowheads="1"/>
          </p:cNvPicPr>
          <p:nvPr/>
        </p:nvPicPr>
        <p:blipFill>
          <a:blip r:embed="rId2">
            <a:extLst>
              <a:ext uri="{28A0092B-C50C-407E-A947-70E740481C1C}">
                <a14:useLocalDpi xmlns:a14="http://schemas.microsoft.com/office/drawing/2010/main" val="0"/>
              </a:ext>
            </a:extLst>
          </a:blip>
          <a:srcRect r="11694"/>
          <a:stretch>
            <a:fillRect/>
          </a:stretch>
        </p:blipFill>
        <p:spPr bwMode="auto">
          <a:xfrm>
            <a:off x="0" y="0"/>
            <a:ext cx="9229822" cy="6946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 name="Группа 3"/>
          <p:cNvGrpSpPr/>
          <p:nvPr/>
        </p:nvGrpSpPr>
        <p:grpSpPr>
          <a:xfrm>
            <a:off x="3812860" y="247695"/>
            <a:ext cx="5357812" cy="1736725"/>
            <a:chOff x="3786188" y="549275"/>
            <a:chExt cx="5357812" cy="1736725"/>
          </a:xfrm>
        </p:grpSpPr>
        <p:sp>
          <p:nvSpPr>
            <p:cNvPr id="667655" name="Прямоугольник 6"/>
            <p:cNvSpPr>
              <a:spLocks noChangeArrowheads="1"/>
            </p:cNvSpPr>
            <p:nvPr/>
          </p:nvSpPr>
          <p:spPr bwMode="auto">
            <a:xfrm>
              <a:off x="3786188" y="549275"/>
              <a:ext cx="5357812" cy="584200"/>
            </a:xfrm>
            <a:prstGeom prst="rect">
              <a:avLst/>
            </a:prstGeom>
            <a:noFill/>
            <a:ln w="9525">
              <a:noFill/>
              <a:miter lim="800000"/>
              <a:headEnd/>
              <a:tailEnd/>
            </a:ln>
          </p:spPr>
          <p:txBody>
            <a:bodyPr>
              <a:spAutoFit/>
            </a:bodyPr>
            <a:lstStyle/>
            <a:p>
              <a:pPr algn="r">
                <a:defRPr/>
              </a:pPr>
              <a:r>
                <a:rPr lang="en-US" sz="3200" b="1" dirty="0" err="1">
                  <a:effectLst>
                    <a:outerShdw blurRad="38100" dist="38100" dir="2700000" algn="tl">
                      <a:srgbClr val="000000">
                        <a:alpha val="43137"/>
                      </a:srgbClr>
                    </a:outerShdw>
                  </a:effectLst>
                  <a:latin typeface="Times New Roman" pitchFamily="18" charset="0"/>
                  <a:cs typeface="Times New Roman" pitchFamily="18" charset="0"/>
                </a:rPr>
                <a:t>AgBr</a:t>
              </a:r>
              <a:r>
                <a:rPr lang="en-US" sz="3200" b="1" dirty="0">
                  <a:effectLst>
                    <a:outerShdw blurRad="38100" dist="38100" dir="2700000" algn="tl">
                      <a:srgbClr val="000000">
                        <a:alpha val="43137"/>
                      </a:srgbClr>
                    </a:outerShdw>
                  </a:effectLst>
                  <a:latin typeface="Times New Roman" pitchFamily="18" charset="0"/>
                  <a:cs typeface="Times New Roman" pitchFamily="18" charset="0"/>
                </a:rPr>
                <a:t> Crystal - 0.2 </a:t>
              </a:r>
              <a:r>
                <a:rPr lang="el-GR" sz="3200" b="1" i="1" dirty="0">
                  <a:effectLst>
                    <a:outerShdw blurRad="38100" dist="38100" dir="2700000" algn="tl">
                      <a:srgbClr val="000000">
                        <a:alpha val="43137"/>
                      </a:srgbClr>
                    </a:outerShdw>
                  </a:effectLst>
                  <a:latin typeface="Times New Roman" pitchFamily="18" charset="0"/>
                  <a:cs typeface="Times New Roman" pitchFamily="18" charset="0"/>
                </a:rPr>
                <a:t>μ</a:t>
              </a:r>
              <a:r>
                <a:rPr lang="en-US" sz="3200" b="1" i="1" dirty="0">
                  <a:effectLst>
                    <a:outerShdw blurRad="38100" dist="38100" dir="2700000" algn="tl">
                      <a:srgbClr val="000000">
                        <a:alpha val="43137"/>
                      </a:srgbClr>
                    </a:outerShdw>
                  </a:effectLst>
                  <a:latin typeface="Times New Roman" pitchFamily="18" charset="0"/>
                  <a:cs typeface="Times New Roman" pitchFamily="18" charset="0"/>
                </a:rPr>
                <a:t>m</a:t>
              </a:r>
              <a:r>
                <a:rPr lang="en-US" sz="3200" b="1" dirty="0">
                  <a:effectLst>
                    <a:outerShdw blurRad="38100" dist="38100" dir="2700000" algn="tl">
                      <a:srgbClr val="000000">
                        <a:alpha val="43137"/>
                      </a:srgbClr>
                    </a:outerShdw>
                  </a:effectLst>
                  <a:latin typeface="Times New Roman" pitchFamily="18" charset="0"/>
                  <a:cs typeface="Times New Roman" pitchFamily="18" charset="0"/>
                </a:rPr>
                <a:t> </a:t>
              </a:r>
              <a:r>
                <a:rPr lang="en-US" sz="3200" b="1" dirty="0"/>
                <a:t>                                    </a:t>
              </a:r>
              <a:endParaRPr lang="ru-RU" sz="3200" b="1" dirty="0"/>
            </a:p>
          </p:txBody>
        </p:sp>
        <p:sp>
          <p:nvSpPr>
            <p:cNvPr id="667656" name="Прямоугольник 7"/>
            <p:cNvSpPr>
              <a:spLocks noChangeArrowheads="1"/>
            </p:cNvSpPr>
            <p:nvPr/>
          </p:nvSpPr>
          <p:spPr bwMode="auto">
            <a:xfrm>
              <a:off x="6143625" y="1125538"/>
              <a:ext cx="3000375" cy="584200"/>
            </a:xfrm>
            <a:prstGeom prst="rect">
              <a:avLst/>
            </a:prstGeom>
            <a:noFill/>
            <a:ln w="9525">
              <a:noFill/>
              <a:miter lim="800000"/>
              <a:headEnd/>
              <a:tailEnd/>
            </a:ln>
          </p:spPr>
          <p:txBody>
            <a:bodyPr>
              <a:spAutoFit/>
            </a:bodyPr>
            <a:lstStyle/>
            <a:p>
              <a:pPr algn="r">
                <a:defRPr/>
              </a:pPr>
              <a:r>
                <a:rPr lang="en-US" sz="3200" b="1" dirty="0">
                  <a:effectLst>
                    <a:outerShdw blurRad="38100" dist="38100" dir="2700000" algn="tl">
                      <a:srgbClr val="000000">
                        <a:alpha val="43137"/>
                      </a:srgbClr>
                    </a:outerShdw>
                  </a:effectLst>
                  <a:latin typeface="Times New Roman" pitchFamily="18" charset="0"/>
                  <a:cs typeface="Times New Roman" pitchFamily="18" charset="0"/>
                </a:rPr>
                <a:t>Atom - 10</a:t>
              </a:r>
              <a:r>
                <a:rPr lang="en-US" sz="3200" b="1" baseline="30000" dirty="0">
                  <a:effectLst>
                    <a:outerShdw blurRad="38100" dist="38100" dir="2700000" algn="tl">
                      <a:srgbClr val="000000">
                        <a:alpha val="43137"/>
                      </a:srgbClr>
                    </a:outerShdw>
                  </a:effectLst>
                  <a:latin typeface="Times New Roman" pitchFamily="18" charset="0"/>
                  <a:cs typeface="Times New Roman" pitchFamily="18" charset="0"/>
                </a:rPr>
                <a:t>-4</a:t>
              </a:r>
              <a:r>
                <a:rPr lang="en-US" sz="3200" b="1" dirty="0">
                  <a:effectLst>
                    <a:outerShdw blurRad="38100" dist="38100" dir="2700000" algn="tl">
                      <a:srgbClr val="000000">
                        <a:alpha val="43137"/>
                      </a:srgbClr>
                    </a:outerShdw>
                  </a:effectLst>
                  <a:latin typeface="Times New Roman" pitchFamily="18" charset="0"/>
                  <a:cs typeface="Times New Roman" pitchFamily="18" charset="0"/>
                </a:rPr>
                <a:t> </a:t>
              </a:r>
              <a:r>
                <a:rPr lang="el-GR" sz="3200" b="1" i="1" dirty="0">
                  <a:effectLst>
                    <a:outerShdw blurRad="38100" dist="38100" dir="2700000" algn="tl">
                      <a:srgbClr val="000000">
                        <a:alpha val="43137"/>
                      </a:srgbClr>
                    </a:outerShdw>
                  </a:effectLst>
                  <a:latin typeface="Times New Roman" pitchFamily="18" charset="0"/>
                  <a:cs typeface="Times New Roman" pitchFamily="18" charset="0"/>
                </a:rPr>
                <a:t>μ</a:t>
              </a:r>
              <a:r>
                <a:rPr lang="en-US" sz="3200" b="1" i="1" dirty="0">
                  <a:effectLst>
                    <a:outerShdw blurRad="38100" dist="38100" dir="2700000" algn="tl">
                      <a:srgbClr val="000000">
                        <a:alpha val="43137"/>
                      </a:srgbClr>
                    </a:outerShdw>
                  </a:effectLst>
                  <a:latin typeface="Times New Roman" pitchFamily="18" charset="0"/>
                  <a:cs typeface="Times New Roman" pitchFamily="18" charset="0"/>
                </a:rPr>
                <a:t>m</a:t>
              </a:r>
              <a:endParaRPr lang="ru-RU" sz="3200" b="1"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667657" name="Прямоугольник 8"/>
            <p:cNvSpPr>
              <a:spLocks noChangeArrowheads="1"/>
            </p:cNvSpPr>
            <p:nvPr/>
          </p:nvSpPr>
          <p:spPr bwMode="auto">
            <a:xfrm>
              <a:off x="6000750" y="1700213"/>
              <a:ext cx="3143250" cy="585787"/>
            </a:xfrm>
            <a:prstGeom prst="rect">
              <a:avLst/>
            </a:prstGeom>
            <a:noFill/>
            <a:ln w="9525">
              <a:noFill/>
              <a:miter lim="800000"/>
              <a:headEnd/>
              <a:tailEnd/>
            </a:ln>
          </p:spPr>
          <p:txBody>
            <a:bodyPr>
              <a:spAutoFit/>
            </a:bodyPr>
            <a:lstStyle/>
            <a:p>
              <a:pPr algn="r">
                <a:defRPr/>
              </a:pPr>
              <a:r>
                <a:rPr lang="en-US" sz="3200" b="1" dirty="0">
                  <a:effectLst>
                    <a:outerShdw blurRad="38100" dist="38100" dir="2700000" algn="tl">
                      <a:srgbClr val="000000">
                        <a:alpha val="43137"/>
                      </a:srgbClr>
                    </a:outerShdw>
                  </a:effectLst>
                  <a:latin typeface="Times New Roman" pitchFamily="18" charset="0"/>
                  <a:cs typeface="Times New Roman" pitchFamily="18" charset="0"/>
                </a:rPr>
                <a:t>Proton - 10</a:t>
              </a:r>
              <a:r>
                <a:rPr lang="en-US" sz="3200" b="1" baseline="30000" dirty="0">
                  <a:effectLst>
                    <a:outerShdw blurRad="38100" dist="38100" dir="2700000" algn="tl">
                      <a:srgbClr val="000000">
                        <a:alpha val="43137"/>
                      </a:srgbClr>
                    </a:outerShdw>
                  </a:effectLst>
                  <a:latin typeface="Times New Roman" pitchFamily="18" charset="0"/>
                  <a:cs typeface="Times New Roman" pitchFamily="18" charset="0"/>
                </a:rPr>
                <a:t>-9</a:t>
              </a:r>
              <a:r>
                <a:rPr lang="en-US" sz="3200" b="1" dirty="0">
                  <a:effectLst>
                    <a:outerShdw blurRad="38100" dist="38100" dir="2700000" algn="tl">
                      <a:srgbClr val="000000">
                        <a:alpha val="43137"/>
                      </a:srgbClr>
                    </a:outerShdw>
                  </a:effectLst>
                  <a:latin typeface="Times New Roman" pitchFamily="18" charset="0"/>
                  <a:cs typeface="Times New Roman" pitchFamily="18" charset="0"/>
                </a:rPr>
                <a:t> </a:t>
              </a:r>
              <a:r>
                <a:rPr lang="el-GR" sz="3200" b="1" i="1" dirty="0">
                  <a:effectLst>
                    <a:outerShdw blurRad="38100" dist="38100" dir="2700000" algn="tl">
                      <a:srgbClr val="000000">
                        <a:alpha val="43137"/>
                      </a:srgbClr>
                    </a:outerShdw>
                  </a:effectLst>
                  <a:latin typeface="Times New Roman" pitchFamily="18" charset="0"/>
                  <a:cs typeface="Times New Roman" pitchFamily="18" charset="0"/>
                </a:rPr>
                <a:t>μ</a:t>
              </a:r>
              <a:r>
                <a:rPr lang="en-US" sz="3200" b="1" i="1" dirty="0">
                  <a:effectLst>
                    <a:outerShdw blurRad="38100" dist="38100" dir="2700000" algn="tl">
                      <a:srgbClr val="000000">
                        <a:alpha val="43137"/>
                      </a:srgbClr>
                    </a:outerShdw>
                  </a:effectLst>
                  <a:latin typeface="Times New Roman" pitchFamily="18" charset="0"/>
                  <a:cs typeface="Times New Roman" pitchFamily="18" charset="0"/>
                </a:rPr>
                <a:t>m</a:t>
              </a:r>
              <a:r>
                <a:rPr lang="el-GR" sz="3200" dirty="0"/>
                <a:t> </a:t>
              </a:r>
              <a:r>
                <a:rPr lang="en-US" sz="3200" b="1" dirty="0">
                  <a:solidFill>
                    <a:schemeClr val="bg1"/>
                  </a:solidFill>
                </a:rPr>
                <a:t> </a:t>
              </a:r>
              <a:endParaRPr lang="ru-RU" sz="3200" b="1" dirty="0">
                <a:solidFill>
                  <a:schemeClr val="bg1"/>
                </a:solidFill>
              </a:endParaRPr>
            </a:p>
          </p:txBody>
        </p:sp>
      </p:grpSp>
      <p:pic>
        <p:nvPicPr>
          <p:cNvPr id="4102" name="Picture 12" descr="C:\Users\Павел\Desktop\photo plates Kr Pb\plates_forest_hand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4067175" cy="423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Прямоугольник 8"/>
          <p:cNvSpPr>
            <a:spLocks noChangeArrowheads="1"/>
          </p:cNvSpPr>
          <p:nvPr/>
        </p:nvSpPr>
        <p:spPr bwMode="auto">
          <a:xfrm>
            <a:off x="7956376" y="2564904"/>
            <a:ext cx="1052316" cy="584200"/>
          </a:xfrm>
          <a:prstGeom prst="rect">
            <a:avLst/>
          </a:prstGeom>
          <a:noFill/>
          <a:ln w="9525">
            <a:noFill/>
            <a:miter lim="800000"/>
            <a:headEnd/>
            <a:tailEnd/>
          </a:ln>
        </p:spPr>
        <p:txBody>
          <a:bodyPr wrap="square">
            <a:spAutoFit/>
          </a:bodyPr>
          <a:lstStyle/>
          <a:p>
            <a:pPr algn="r">
              <a:defRPr/>
            </a:pPr>
            <a:r>
              <a:rPr lang="en-US" sz="3200" b="1" dirty="0">
                <a:effectLst>
                  <a:outerShdw blurRad="38100" dist="38100" dir="2700000" algn="tl">
                    <a:srgbClr val="000000">
                      <a:alpha val="43137"/>
                    </a:srgbClr>
                  </a:outerShdw>
                </a:effectLst>
                <a:latin typeface="Times New Roman" pitchFamily="18" charset="0"/>
                <a:cs typeface="Times New Roman" pitchFamily="18" charset="0"/>
              </a:rPr>
              <a:t>Hair </a:t>
            </a:r>
            <a:endParaRPr lang="ru-RU" sz="3200" b="1" dirty="0">
              <a:solidFill>
                <a:schemeClr val="bg1"/>
              </a:solidFill>
            </a:endParaRPr>
          </a:p>
        </p:txBody>
      </p:sp>
      <p:sp>
        <p:nvSpPr>
          <p:cNvPr id="2" name="Прямоугольник 1"/>
          <p:cNvSpPr/>
          <p:nvPr/>
        </p:nvSpPr>
        <p:spPr>
          <a:xfrm>
            <a:off x="0" y="5060116"/>
            <a:ext cx="9229822" cy="1815882"/>
          </a:xfrm>
          <a:prstGeom prst="rect">
            <a:avLst/>
          </a:prstGeom>
        </p:spPr>
        <p:txBody>
          <a:bodyPr wrap="square">
            <a:spAutoFit/>
          </a:bodyPr>
          <a:lstStyle/>
          <a:p>
            <a:pPr algn="just"/>
            <a:r>
              <a:rPr lang="en-US" sz="1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The project is based on the method of nuclear track emulsions (NTE) providing unrivaled spatial resolution (0.5 μm) and a sensitivity range for measuring tracks of charged particles, starting with highly ionizing short-range ions and up to singly-charged relativistic particles. The use of NTE in newly created beams of relativistic nuclei accelerators makes it possible to make analysis that can not to be reach by electronic detection methods. The accuracy and completeness of the measurement of the angles of emission of fragments generated in peripheral interactions of relativistic nuclei provides unique opportunities for studying the nucleon clustering of light nuclei.</a:t>
            </a:r>
          </a:p>
        </p:txBody>
      </p:sp>
      <p:sp>
        <p:nvSpPr>
          <p:cNvPr id="3" name="Двойная стрелка вверх/вниз 2"/>
          <p:cNvSpPr/>
          <p:nvPr/>
        </p:nvSpPr>
        <p:spPr>
          <a:xfrm>
            <a:off x="7463792" y="2357326"/>
            <a:ext cx="360040" cy="2232248"/>
          </a:xfrm>
          <a:prstGeom prst="upDownArrow">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lang="en-US">
              <a:solidFill>
                <a:schemeClr val="bg1"/>
              </a:solidFill>
            </a:endParaRPr>
          </a:p>
        </p:txBody>
      </p:sp>
      <p:sp>
        <p:nvSpPr>
          <p:cNvPr id="6" name="Прямоугольник 5"/>
          <p:cNvSpPr/>
          <p:nvPr/>
        </p:nvSpPr>
        <p:spPr>
          <a:xfrm>
            <a:off x="7253320" y="3294618"/>
            <a:ext cx="780983" cy="369332"/>
          </a:xfrm>
          <a:prstGeom prst="rect">
            <a:avLst/>
          </a:prstGeom>
          <a:solidFill>
            <a:schemeClr val="tx2">
              <a:lumMod val="60000"/>
              <a:lumOff val="40000"/>
            </a:schemeClr>
          </a:solidFill>
          <a:ln w="19050">
            <a:solidFill>
              <a:schemeClr val="bg1"/>
            </a:solidFill>
          </a:ln>
        </p:spPr>
        <p:txBody>
          <a:bodyPr wrap="none">
            <a:spAutoFit/>
          </a:bodyPr>
          <a:lstStyle/>
          <a:p>
            <a:r>
              <a:rPr lang="en-US" b="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60 </a:t>
            </a:r>
            <a:r>
              <a:rPr lang="el-GR" b="1" i="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μ</a:t>
            </a:r>
            <a:r>
              <a:rPr lang="en-US" b="1" i="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m</a:t>
            </a:r>
            <a:endParaRPr lang="en-US" dirty="0">
              <a:solidFill>
                <a:schemeClr val="bg1"/>
              </a:solidFill>
            </a:endParaRPr>
          </a:p>
        </p:txBody>
      </p:sp>
    </p:spTree>
    <p:extLst>
      <p:ext uri="{BB962C8B-B14F-4D97-AF65-F5344CB8AC3E}">
        <p14:creationId xmlns:p14="http://schemas.microsoft.com/office/powerpoint/2010/main" val="346986048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C:\Users\Павел\Desktop\Trento\AU_DI1.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86002" y="3869714"/>
            <a:ext cx="4550434" cy="2948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434" y="678954"/>
            <a:ext cx="5454650" cy="306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2" name="Picture 3" descr="C:\Users\Павел\Desktop\BECQUEREL-2019\KSM_in_DRD.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75084" y="678954"/>
            <a:ext cx="3635375" cy="307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0" y="29815"/>
            <a:ext cx="9144000" cy="461665"/>
          </a:xfrm>
          <a:prstGeom prst="rect">
            <a:avLst/>
          </a:prstGeom>
          <a:noFill/>
        </p:spPr>
        <p:txBody>
          <a:bodyPr wrap="square" rtlCol="0">
            <a:spAutoFit/>
          </a:bodyPr>
          <a:lstStyle/>
          <a:p>
            <a:pPr algn="ctr"/>
            <a:r>
              <a:rPr lang="en-US" sz="2400" b="1" dirty="0" smtClean="0">
                <a:effectLst>
                  <a:outerShdw blurRad="38100" dist="38100" dir="2700000" algn="tl">
                    <a:srgbClr val="000000">
                      <a:alpha val="43137"/>
                    </a:srgbClr>
                  </a:outerShdw>
                </a:effectLst>
                <a:latin typeface="Britannic Bold" panose="020B0903060703020204" pitchFamily="34" charset="0"/>
              </a:rPr>
              <a:t>New is </a:t>
            </a:r>
            <a:r>
              <a:rPr lang="en-US" sz="2400" b="1" dirty="0">
                <a:effectLst>
                  <a:outerShdw blurRad="38100" dist="38100" dir="2700000" algn="tl">
                    <a:srgbClr val="000000">
                      <a:alpha val="43137"/>
                    </a:srgbClr>
                  </a:outerShdw>
                </a:effectLst>
                <a:latin typeface="Britannic Bold" panose="020B0903060703020204" pitchFamily="34" charset="0"/>
              </a:rPr>
              <a:t>well forgotten old</a:t>
            </a:r>
          </a:p>
        </p:txBody>
      </p:sp>
      <p:sp>
        <p:nvSpPr>
          <p:cNvPr id="3" name="TextBox 2"/>
          <p:cNvSpPr txBox="1"/>
          <p:nvPr/>
        </p:nvSpPr>
        <p:spPr>
          <a:xfrm>
            <a:off x="4671079" y="4221088"/>
            <a:ext cx="184731"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294445218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3"/>
          <p:cNvSpPr>
            <a:spLocks noChangeArrowheads="1"/>
          </p:cNvSpPr>
          <p:nvPr/>
        </p:nvSpPr>
        <p:spPr bwMode="auto">
          <a:xfrm>
            <a:off x="0" y="0"/>
            <a:ext cx="9144000" cy="6878638"/>
          </a:xfrm>
          <a:prstGeom prst="rect">
            <a:avLst/>
          </a:prstGeom>
          <a:noFill/>
          <a:ln w="9525">
            <a:noFill/>
            <a:miter lim="800000"/>
            <a:headEnd/>
            <a:tailEnd/>
          </a:ln>
          <a:effectLst/>
        </p:spPr>
        <p:txBody>
          <a:bodyPr anchor="ctr">
            <a:spAutoFit/>
          </a:bodyPr>
          <a:lstStyle>
            <a:lvl1pPr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just"/>
            <a:r>
              <a:rPr lang="en-US" altLang="ru-RU" sz="1400" b="1" dirty="0">
                <a:effectLst>
                  <a:outerShdw blurRad="38100" dist="38100" dir="2700000" algn="tl">
                    <a:srgbClr val="C0C0C0"/>
                  </a:outerShdw>
                </a:effectLst>
                <a:latin typeface="Times New Roman" pitchFamily="18" charset="0"/>
                <a:cs typeface="Times New Roman" pitchFamily="18" charset="0"/>
              </a:rPr>
              <a:t>Conclusions</a:t>
            </a:r>
          </a:p>
          <a:p>
            <a:pPr algn="just"/>
            <a:endParaRPr lang="ru-RU" altLang="ru-RU" sz="700" b="1" dirty="0">
              <a:effectLst>
                <a:outerShdw blurRad="38100" dist="38100" dir="2700000" algn="tl">
                  <a:srgbClr val="C0C0C0"/>
                </a:outerShdw>
              </a:effectLst>
              <a:latin typeface="Times New Roman" pitchFamily="18" charset="0"/>
              <a:cs typeface="Times New Roman" pitchFamily="18" charset="0"/>
            </a:endParaRPr>
          </a:p>
          <a:p>
            <a:pPr algn="just"/>
            <a:r>
              <a:rPr lang="en-US" altLang="ru-RU" sz="1400" b="1" dirty="0">
                <a:effectLst>
                  <a:outerShdw blurRad="38100" dist="38100" dir="2700000" algn="tl">
                    <a:srgbClr val="C0C0C0"/>
                  </a:outerShdw>
                </a:effectLst>
                <a:latin typeface="Times New Roman" pitchFamily="18" charset="0"/>
                <a:cs typeface="Times New Roman" pitchFamily="18" charset="0"/>
              </a:rPr>
              <a:t>Preserved and recently obtained data on interactions of light relativistic nuclei in a nuclear track emulsion allowed to establish the contribution in their dissociation of unstable nuclei </a:t>
            </a:r>
            <a:r>
              <a:rPr lang="en-US" altLang="ru-RU" sz="1400" b="1" baseline="30000" dirty="0">
                <a:effectLst>
                  <a:outerShdw blurRad="38100" dist="38100" dir="2700000" algn="tl">
                    <a:srgbClr val="C0C0C0"/>
                  </a:outerShdw>
                </a:effectLst>
                <a:latin typeface="Times New Roman" pitchFamily="18" charset="0"/>
                <a:cs typeface="Times New Roman" pitchFamily="18" charset="0"/>
              </a:rPr>
              <a:t>8</a:t>
            </a:r>
            <a:r>
              <a:rPr lang="en-US" altLang="ru-RU" sz="1400" b="1" dirty="0">
                <a:effectLst>
                  <a:outerShdw blurRad="38100" dist="38100" dir="2700000" algn="tl">
                    <a:srgbClr val="C0C0C0"/>
                  </a:outerShdw>
                </a:effectLst>
                <a:latin typeface="Times New Roman" pitchFamily="18" charset="0"/>
                <a:cs typeface="Times New Roman" pitchFamily="18" charset="0"/>
              </a:rPr>
              <a:t>Be and </a:t>
            </a:r>
            <a:r>
              <a:rPr lang="en-US" altLang="ru-RU" sz="1400" b="1" baseline="30000" dirty="0">
                <a:effectLst>
                  <a:outerShdw blurRad="38100" dist="38100" dir="2700000" algn="tl">
                    <a:srgbClr val="C0C0C0"/>
                  </a:outerShdw>
                </a:effectLst>
                <a:latin typeface="Times New Roman" pitchFamily="18" charset="0"/>
                <a:cs typeface="Times New Roman" pitchFamily="18" charset="0"/>
              </a:rPr>
              <a:t>9</a:t>
            </a:r>
            <a:r>
              <a:rPr lang="en-US" altLang="ru-RU" sz="1400" b="1" dirty="0">
                <a:effectLst>
                  <a:outerShdw blurRad="38100" dist="38100" dir="2700000" algn="tl">
                    <a:srgbClr val="C0C0C0"/>
                  </a:outerShdw>
                </a:effectLst>
                <a:latin typeface="Times New Roman" pitchFamily="18" charset="0"/>
                <a:cs typeface="Times New Roman" pitchFamily="18" charset="0"/>
              </a:rPr>
              <a:t>B and the Hoyle state as well as to assess the prospects of such research in relation to medium and heavy nuclei. These three states are uniformly identified by the invariant masses calculated from the measured angles of emission of He and H fragments under the assumption of conservation of the primary momentum per nucleon. </a:t>
            </a:r>
          </a:p>
          <a:p>
            <a:pPr algn="just"/>
            <a:endParaRPr lang="ru-RU" altLang="ru-RU" sz="700" b="1" dirty="0">
              <a:effectLst>
                <a:outerShdw blurRad="38100" dist="38100" dir="2700000" algn="tl">
                  <a:srgbClr val="C0C0C0"/>
                </a:outerShdw>
              </a:effectLst>
              <a:latin typeface="Times New Roman" pitchFamily="18" charset="0"/>
              <a:cs typeface="Times New Roman" pitchFamily="18" charset="0"/>
            </a:endParaRPr>
          </a:p>
          <a:p>
            <a:pPr algn="just"/>
            <a:r>
              <a:rPr lang="en-US" altLang="ru-RU" sz="1400" b="1" dirty="0">
                <a:effectLst>
                  <a:outerShdw blurRad="38100" dist="38100" dir="2700000" algn="tl">
                    <a:srgbClr val="C0C0C0"/>
                  </a:outerShdw>
                </a:effectLst>
                <a:latin typeface="Times New Roman" pitchFamily="18" charset="0"/>
                <a:cs typeface="Times New Roman" pitchFamily="18" charset="0"/>
              </a:rPr>
              <a:t>The </a:t>
            </a:r>
            <a:r>
              <a:rPr lang="en-US" altLang="ru-RU" sz="1400" b="1" baseline="30000" dirty="0">
                <a:effectLst>
                  <a:outerShdw blurRad="38100" dist="38100" dir="2700000" algn="tl">
                    <a:srgbClr val="C0C0C0"/>
                  </a:outerShdw>
                </a:effectLst>
                <a:latin typeface="Times New Roman" pitchFamily="18" charset="0"/>
                <a:cs typeface="Times New Roman" pitchFamily="18" charset="0"/>
              </a:rPr>
              <a:t>8</a:t>
            </a:r>
            <a:r>
              <a:rPr lang="en-US" altLang="ru-RU" sz="1400" b="1" dirty="0">
                <a:effectLst>
                  <a:outerShdw blurRad="38100" dist="38100" dir="2700000" algn="tl">
                    <a:srgbClr val="C0C0C0"/>
                  </a:outerShdw>
                </a:effectLst>
                <a:latin typeface="Times New Roman" pitchFamily="18" charset="0"/>
                <a:cs typeface="Times New Roman" pitchFamily="18" charset="0"/>
              </a:rPr>
              <a:t>Be selection in dissociation of the isotopes </a:t>
            </a:r>
            <a:r>
              <a:rPr lang="en-US" altLang="ru-RU" sz="1400" b="1" baseline="30000" dirty="0">
                <a:effectLst>
                  <a:outerShdw blurRad="38100" dist="38100" dir="2700000" algn="tl">
                    <a:srgbClr val="C0C0C0"/>
                  </a:outerShdw>
                </a:effectLst>
                <a:latin typeface="Times New Roman" pitchFamily="18" charset="0"/>
                <a:cs typeface="Times New Roman" pitchFamily="18" charset="0"/>
              </a:rPr>
              <a:t>9</a:t>
            </a:r>
            <a:r>
              <a:rPr lang="en-US" altLang="ru-RU" sz="1400" b="1" dirty="0">
                <a:effectLst>
                  <a:outerShdw blurRad="38100" dist="38100" dir="2700000" algn="tl">
                    <a:srgbClr val="C0C0C0"/>
                  </a:outerShdw>
                </a:effectLst>
                <a:latin typeface="Times New Roman" pitchFamily="18" charset="0"/>
                <a:cs typeface="Times New Roman" pitchFamily="18" charset="0"/>
              </a:rPr>
              <a:t>Be, </a:t>
            </a:r>
            <a:r>
              <a:rPr lang="en-US" altLang="ru-RU" sz="1400" b="1" baseline="30000" dirty="0">
                <a:effectLst>
                  <a:outerShdw blurRad="38100" dist="38100" dir="2700000" algn="tl">
                    <a:srgbClr val="C0C0C0"/>
                  </a:outerShdw>
                </a:effectLst>
                <a:latin typeface="Times New Roman" pitchFamily="18" charset="0"/>
                <a:cs typeface="Times New Roman" pitchFamily="18" charset="0"/>
              </a:rPr>
              <a:t>10</a:t>
            </a:r>
            <a:r>
              <a:rPr lang="en-US" altLang="ru-RU" sz="1400" b="1" dirty="0">
                <a:effectLst>
                  <a:outerShdw blurRad="38100" dist="38100" dir="2700000" algn="tl">
                    <a:srgbClr val="C0C0C0"/>
                  </a:outerShdw>
                </a:effectLst>
                <a:latin typeface="Times New Roman" pitchFamily="18" charset="0"/>
                <a:cs typeface="Times New Roman" pitchFamily="18" charset="0"/>
              </a:rPr>
              <a:t>B, </a:t>
            </a:r>
            <a:r>
              <a:rPr lang="en-US" altLang="ru-RU" sz="1400" b="1" baseline="30000" dirty="0">
                <a:effectLst>
                  <a:outerShdw blurRad="38100" dist="38100" dir="2700000" algn="tl">
                    <a:srgbClr val="C0C0C0"/>
                  </a:outerShdw>
                </a:effectLst>
                <a:latin typeface="Times New Roman" pitchFamily="18" charset="0"/>
                <a:cs typeface="Times New Roman" pitchFamily="18" charset="0"/>
              </a:rPr>
              <a:t>10</a:t>
            </a:r>
            <a:r>
              <a:rPr lang="en-US" altLang="ru-RU" sz="1400" b="1" dirty="0">
                <a:effectLst>
                  <a:outerShdw blurRad="38100" dist="38100" dir="2700000" algn="tl">
                    <a:srgbClr val="C0C0C0"/>
                  </a:outerShdw>
                </a:effectLst>
                <a:latin typeface="Times New Roman" pitchFamily="18" charset="0"/>
                <a:cs typeface="Times New Roman" pitchFamily="18" charset="0"/>
              </a:rPr>
              <a:t>C, and </a:t>
            </a:r>
            <a:r>
              <a:rPr lang="en-US" altLang="ru-RU" sz="1400" b="1" baseline="30000" dirty="0">
                <a:effectLst>
                  <a:outerShdw blurRad="38100" dist="38100" dir="2700000" algn="tl">
                    <a:srgbClr val="C0C0C0"/>
                  </a:outerShdw>
                </a:effectLst>
                <a:latin typeface="Times New Roman" pitchFamily="18" charset="0"/>
                <a:cs typeface="Times New Roman" pitchFamily="18" charset="0"/>
              </a:rPr>
              <a:t>11</a:t>
            </a:r>
            <a:r>
              <a:rPr lang="en-US" altLang="ru-RU" sz="1400" b="1" dirty="0">
                <a:effectLst>
                  <a:outerShdw blurRad="38100" dist="38100" dir="2700000" algn="tl">
                    <a:srgbClr val="C0C0C0"/>
                  </a:outerShdw>
                </a:effectLst>
                <a:latin typeface="Times New Roman" pitchFamily="18" charset="0"/>
                <a:cs typeface="Times New Roman" pitchFamily="18" charset="0"/>
              </a:rPr>
              <a:t>C is determined by the restriction from above of the invariant mass of 2α-pairs up to 0.2 MeV, and the </a:t>
            </a:r>
            <a:r>
              <a:rPr lang="en-US" altLang="ru-RU" sz="1400" b="1" baseline="30000" dirty="0">
                <a:effectLst>
                  <a:outerShdw blurRad="38100" dist="38100" dir="2700000" algn="tl">
                    <a:srgbClr val="C0C0C0"/>
                  </a:outerShdw>
                </a:effectLst>
                <a:latin typeface="Times New Roman" pitchFamily="18" charset="0"/>
                <a:cs typeface="Times New Roman" pitchFamily="18" charset="0"/>
              </a:rPr>
              <a:t>9</a:t>
            </a:r>
            <a:r>
              <a:rPr lang="en-US" altLang="ru-RU" sz="1400" b="1" dirty="0">
                <a:effectLst>
                  <a:outerShdw blurRad="38100" dist="38100" dir="2700000" algn="tl">
                    <a:srgbClr val="C0C0C0"/>
                  </a:outerShdw>
                </a:effectLst>
                <a:latin typeface="Times New Roman" pitchFamily="18" charset="0"/>
                <a:cs typeface="Times New Roman" pitchFamily="18" charset="0"/>
              </a:rPr>
              <a:t>B</a:t>
            </a:r>
            <a:r>
              <a:rPr lang="en-US" altLang="ru-RU" sz="1400" b="1" i="1" dirty="0">
                <a:effectLst>
                  <a:outerShdw blurRad="38100" dist="38100" dir="2700000" algn="tl">
                    <a:srgbClr val="C0C0C0"/>
                  </a:outerShdw>
                </a:effectLst>
                <a:latin typeface="Times New Roman" pitchFamily="18" charset="0"/>
                <a:cs typeface="Times New Roman" pitchFamily="18" charset="0"/>
              </a:rPr>
              <a:t> 2</a:t>
            </a:r>
            <a:r>
              <a:rPr lang="ru-RU" altLang="ru-RU" sz="1400" b="1" i="1" dirty="0">
                <a:effectLst>
                  <a:outerShdw blurRad="38100" dist="38100" dir="2700000" algn="tl">
                    <a:srgbClr val="C0C0C0"/>
                  </a:outerShdw>
                </a:effectLst>
                <a:latin typeface="Times New Roman" pitchFamily="18" charset="0"/>
                <a:cs typeface="Times New Roman" pitchFamily="18" charset="0"/>
              </a:rPr>
              <a:t>α</a:t>
            </a:r>
            <a:r>
              <a:rPr lang="en-US" altLang="ru-RU" sz="1400" b="1" i="1" dirty="0">
                <a:effectLst>
                  <a:outerShdw blurRad="38100" dist="38100" dir="2700000" algn="tl">
                    <a:srgbClr val="C0C0C0"/>
                  </a:outerShdw>
                </a:effectLst>
                <a:latin typeface="Times New Roman" pitchFamily="18" charset="0"/>
                <a:cs typeface="Times New Roman" pitchFamily="18" charset="0"/>
              </a:rPr>
              <a:t>p</a:t>
            </a:r>
            <a:r>
              <a:rPr lang="en-US" altLang="ru-RU" sz="1400" b="1" dirty="0">
                <a:effectLst>
                  <a:outerShdw blurRad="38100" dist="38100" dir="2700000" algn="tl">
                    <a:srgbClr val="C0C0C0"/>
                  </a:outerShdw>
                </a:effectLst>
                <a:latin typeface="Times New Roman" pitchFamily="18" charset="0"/>
                <a:cs typeface="Times New Roman" pitchFamily="18" charset="0"/>
              </a:rPr>
              <a:t>-triple</a:t>
            </a:r>
            <a:r>
              <a:rPr lang="en-US" altLang="ru-RU" sz="1400" b="1" baseline="30000" dirty="0">
                <a:effectLst>
                  <a:outerShdw blurRad="38100" dist="38100" dir="2700000" algn="tl">
                    <a:srgbClr val="C0C0C0"/>
                  </a:outerShdw>
                </a:effectLst>
                <a:latin typeface="Times New Roman" pitchFamily="18" charset="0"/>
                <a:cs typeface="Times New Roman" pitchFamily="18" charset="0"/>
              </a:rPr>
              <a:t> </a:t>
            </a:r>
            <a:r>
              <a:rPr lang="en-US" altLang="ru-RU" sz="1400" b="1" dirty="0">
                <a:effectLst>
                  <a:outerShdw blurRad="38100" dist="38100" dir="2700000" algn="tl">
                    <a:srgbClr val="C0C0C0"/>
                  </a:outerShdw>
                </a:effectLst>
                <a:latin typeface="Times New Roman" pitchFamily="18" charset="0"/>
                <a:cs typeface="Times New Roman" pitchFamily="18" charset="0"/>
              </a:rPr>
              <a:t>mass up to 0.5 MeV. The certainty in the </a:t>
            </a:r>
            <a:r>
              <a:rPr lang="en-US" altLang="ru-RU" sz="1400" b="1" baseline="30000" dirty="0">
                <a:effectLst>
                  <a:outerShdw blurRad="38100" dist="38100" dir="2700000" algn="tl">
                    <a:srgbClr val="C0C0C0"/>
                  </a:outerShdw>
                </a:effectLst>
                <a:latin typeface="Times New Roman" pitchFamily="18" charset="0"/>
                <a:cs typeface="Times New Roman" pitchFamily="18" charset="0"/>
              </a:rPr>
              <a:t>8</a:t>
            </a:r>
            <a:r>
              <a:rPr lang="en-US" altLang="ru-RU" sz="1400" b="1" dirty="0">
                <a:effectLst>
                  <a:outerShdw blurRad="38100" dist="38100" dir="2700000" algn="tl">
                    <a:srgbClr val="C0C0C0"/>
                  </a:outerShdw>
                </a:effectLst>
                <a:latin typeface="Times New Roman" pitchFamily="18" charset="0"/>
                <a:cs typeface="Times New Roman" pitchFamily="18" charset="0"/>
              </a:rPr>
              <a:t>Be and </a:t>
            </a:r>
            <a:r>
              <a:rPr lang="en-US" altLang="ru-RU" sz="1400" b="1" baseline="30000" dirty="0">
                <a:effectLst>
                  <a:outerShdw blurRad="38100" dist="38100" dir="2700000" algn="tl">
                    <a:srgbClr val="C0C0C0"/>
                  </a:outerShdw>
                </a:effectLst>
                <a:latin typeface="Times New Roman" pitchFamily="18" charset="0"/>
                <a:cs typeface="Times New Roman" pitchFamily="18" charset="0"/>
              </a:rPr>
              <a:t>9</a:t>
            </a:r>
            <a:r>
              <a:rPr lang="en-US" altLang="ru-RU" sz="1400" b="1" dirty="0">
                <a:effectLst>
                  <a:outerShdw blurRad="38100" dist="38100" dir="2700000" algn="tl">
                    <a:srgbClr val="C0C0C0"/>
                  </a:outerShdw>
                </a:effectLst>
                <a:latin typeface="Times New Roman" pitchFamily="18" charset="0"/>
                <a:cs typeface="Times New Roman" pitchFamily="18" charset="0"/>
              </a:rPr>
              <a:t>B identification of became the basis for the search for decays from the Hoyle state in the dissociation </a:t>
            </a:r>
            <a:r>
              <a:rPr lang="en-US" altLang="ru-RU" sz="1400" b="1" baseline="30000" dirty="0">
                <a:effectLst>
                  <a:outerShdw blurRad="38100" dist="38100" dir="2700000" algn="tl">
                    <a:srgbClr val="C0C0C0"/>
                  </a:outerShdw>
                </a:effectLst>
                <a:latin typeface="Times New Roman" pitchFamily="18" charset="0"/>
                <a:cs typeface="Times New Roman" pitchFamily="18" charset="0"/>
              </a:rPr>
              <a:t>12</a:t>
            </a:r>
            <a:r>
              <a:rPr lang="en-US" altLang="ru-RU" sz="1400" b="1" dirty="0">
                <a:effectLst>
                  <a:outerShdw blurRad="38100" dist="38100" dir="2700000" algn="tl">
                    <a:srgbClr val="C0C0C0"/>
                  </a:outerShdw>
                </a:effectLst>
                <a:latin typeface="Times New Roman" pitchFamily="18" charset="0"/>
                <a:cs typeface="Times New Roman" pitchFamily="18" charset="0"/>
              </a:rPr>
              <a:t>C → 3α. In the latter case, the 3α triple invariant mass is set to be limited to 0.7 MeV. The choice of these three conditions as “cut-offs from above” is sufficient because the decay energy values of these three states are noticeably lower than the nearest excitations with the same nucleon compositions, and the reflections of more complex excitations is small for these nuclei.</a:t>
            </a:r>
          </a:p>
          <a:p>
            <a:pPr algn="just"/>
            <a:endParaRPr lang="ru-RU" altLang="ru-RU" sz="700" b="1" dirty="0">
              <a:effectLst>
                <a:outerShdw blurRad="38100" dist="38100" dir="2700000" algn="tl">
                  <a:srgbClr val="C0C0C0"/>
                </a:outerShdw>
              </a:effectLst>
              <a:latin typeface="Times New Roman" pitchFamily="18" charset="0"/>
              <a:cs typeface="Times New Roman" pitchFamily="18" charset="0"/>
            </a:endParaRPr>
          </a:p>
          <a:p>
            <a:pPr algn="just"/>
            <a:r>
              <a:rPr lang="en-US" altLang="ru-RU" sz="1400" b="1" dirty="0">
                <a:effectLst>
                  <a:outerShdw blurRad="38100" dist="38100" dir="2700000" algn="tl">
                    <a:srgbClr val="C0C0C0"/>
                  </a:outerShdw>
                </a:effectLst>
                <a:latin typeface="Times New Roman" pitchFamily="18" charset="0"/>
                <a:cs typeface="Times New Roman" pitchFamily="18" charset="0"/>
              </a:rPr>
              <a:t>Being tested in the studies of the light nuclei, a similar selection is applicable to the dissociation of heavier nuclei to search for more complex states. In turn, the products of </a:t>
            </a:r>
            <a:r>
              <a:rPr lang="ru-RU" altLang="ru-RU" sz="1400" b="1" dirty="0">
                <a:effectLst>
                  <a:outerShdw blurRad="38100" dist="38100" dir="2700000" algn="tl">
                    <a:srgbClr val="C0C0C0"/>
                  </a:outerShdw>
                </a:effectLst>
                <a:latin typeface="Times New Roman" pitchFamily="18" charset="0"/>
                <a:cs typeface="Times New Roman" pitchFamily="18" charset="0"/>
              </a:rPr>
              <a:t>α</a:t>
            </a:r>
            <a:r>
              <a:rPr lang="en-US" altLang="ru-RU" sz="1400" b="1" dirty="0">
                <a:effectLst>
                  <a:outerShdw blurRad="38100" dist="38100" dir="2700000" algn="tl">
                    <a:srgbClr val="C0C0C0"/>
                  </a:outerShdw>
                </a:effectLst>
                <a:latin typeface="Times New Roman" pitchFamily="18" charset="0"/>
                <a:cs typeface="Times New Roman" pitchFamily="18" charset="0"/>
              </a:rPr>
              <a:t>-particle or proton decay of these states could be the Hoyle state or </a:t>
            </a:r>
            <a:r>
              <a:rPr lang="en-US" altLang="ru-RU" sz="1400" b="1" baseline="30000" dirty="0">
                <a:effectLst>
                  <a:outerShdw blurRad="38100" dist="38100" dir="2700000" algn="tl">
                    <a:srgbClr val="C0C0C0"/>
                  </a:outerShdw>
                </a:effectLst>
                <a:latin typeface="Times New Roman" pitchFamily="18" charset="0"/>
                <a:cs typeface="Times New Roman" pitchFamily="18" charset="0"/>
              </a:rPr>
              <a:t>9</a:t>
            </a:r>
            <a:r>
              <a:rPr lang="en-US" altLang="ru-RU" sz="1400" b="1" dirty="0">
                <a:effectLst>
                  <a:outerShdw blurRad="38100" dist="38100" dir="2700000" algn="tl">
                    <a:srgbClr val="C0C0C0"/>
                  </a:outerShdw>
                </a:effectLst>
                <a:latin typeface="Times New Roman" pitchFamily="18" charset="0"/>
                <a:cs typeface="Times New Roman" pitchFamily="18" charset="0"/>
              </a:rPr>
              <a:t>B, and then </a:t>
            </a:r>
            <a:r>
              <a:rPr lang="en-US" altLang="ru-RU" sz="1400" b="1" baseline="30000" dirty="0">
                <a:effectLst>
                  <a:outerShdw blurRad="38100" dist="38100" dir="2700000" algn="tl">
                    <a:srgbClr val="C0C0C0"/>
                  </a:outerShdw>
                </a:effectLst>
                <a:latin typeface="Times New Roman" pitchFamily="18" charset="0"/>
                <a:cs typeface="Times New Roman" pitchFamily="18" charset="0"/>
              </a:rPr>
              <a:t>8</a:t>
            </a:r>
            <a:r>
              <a:rPr lang="en-US" altLang="ru-RU" sz="1400" b="1" dirty="0">
                <a:effectLst>
                  <a:outerShdw blurRad="38100" dist="38100" dir="2700000" algn="tl">
                    <a:srgbClr val="C0C0C0"/>
                  </a:outerShdw>
                </a:effectLst>
                <a:latin typeface="Times New Roman" pitchFamily="18" charset="0"/>
                <a:cs typeface="Times New Roman" pitchFamily="18" charset="0"/>
              </a:rPr>
              <a:t>Be. A possible decay variant is the occurrence of more than one state from this triple. In any case, the initial stage of searches should be the selection of events containing relativistic </a:t>
            </a:r>
            <a:r>
              <a:rPr lang="en-US" altLang="ru-RU" sz="1400" b="1" baseline="30000" dirty="0">
                <a:effectLst>
                  <a:outerShdw blurRad="38100" dist="38100" dir="2700000" algn="tl">
                    <a:srgbClr val="C0C0C0"/>
                  </a:outerShdw>
                </a:effectLst>
                <a:latin typeface="Times New Roman" pitchFamily="18" charset="0"/>
                <a:cs typeface="Times New Roman" pitchFamily="18" charset="0"/>
              </a:rPr>
              <a:t>8</a:t>
            </a:r>
            <a:r>
              <a:rPr lang="en-US" altLang="ru-RU" sz="1400" b="1" dirty="0">
                <a:effectLst>
                  <a:outerShdw blurRad="38100" dist="38100" dir="2700000" algn="tl">
                    <a:srgbClr val="C0C0C0"/>
                  </a:outerShdw>
                </a:effectLst>
                <a:latin typeface="Times New Roman" pitchFamily="18" charset="0"/>
                <a:cs typeface="Times New Roman" pitchFamily="18" charset="0"/>
              </a:rPr>
              <a:t>Be decays.</a:t>
            </a:r>
          </a:p>
          <a:p>
            <a:pPr algn="just"/>
            <a:endParaRPr lang="ru-RU" altLang="ru-RU" sz="700" b="1" dirty="0">
              <a:effectLst>
                <a:outerShdw blurRad="38100" dist="38100" dir="2700000" algn="tl">
                  <a:srgbClr val="C0C0C0"/>
                </a:outerShdw>
              </a:effectLst>
              <a:latin typeface="Times New Roman" pitchFamily="18" charset="0"/>
              <a:cs typeface="Times New Roman" pitchFamily="18" charset="0"/>
            </a:endParaRPr>
          </a:p>
          <a:p>
            <a:pPr algn="just"/>
            <a:r>
              <a:rPr lang="en-US" altLang="ru-RU" sz="1400" b="1" dirty="0">
                <a:effectLst>
                  <a:outerShdw blurRad="38100" dist="38100" dir="2700000" algn="tl">
                    <a:srgbClr val="C0C0C0"/>
                  </a:outerShdw>
                </a:effectLst>
                <a:latin typeface="Times New Roman" pitchFamily="18" charset="0"/>
                <a:cs typeface="Times New Roman" pitchFamily="18" charset="0"/>
              </a:rPr>
              <a:t>Dozens of </a:t>
            </a:r>
            <a:r>
              <a:rPr lang="en-US" altLang="ru-RU" sz="1400" b="1" baseline="30000" dirty="0">
                <a:effectLst>
                  <a:outerShdw blurRad="38100" dist="38100" dir="2700000" algn="tl">
                    <a:srgbClr val="C0C0C0"/>
                  </a:outerShdw>
                </a:effectLst>
                <a:latin typeface="Times New Roman" pitchFamily="18" charset="0"/>
                <a:cs typeface="Times New Roman" pitchFamily="18" charset="0"/>
              </a:rPr>
              <a:t>8</a:t>
            </a:r>
            <a:r>
              <a:rPr lang="en-US" altLang="ru-RU" sz="1400" b="1" dirty="0">
                <a:effectLst>
                  <a:outerShdw blurRad="38100" dist="38100" dir="2700000" algn="tl">
                    <a:srgbClr val="C0C0C0"/>
                  </a:outerShdw>
                </a:effectLst>
                <a:latin typeface="Times New Roman" pitchFamily="18" charset="0"/>
                <a:cs typeface="Times New Roman" pitchFamily="18" charset="0"/>
              </a:rPr>
              <a:t>Be and </a:t>
            </a:r>
            <a:r>
              <a:rPr lang="en-US" altLang="ru-RU" sz="1400" b="1" baseline="30000" dirty="0">
                <a:effectLst>
                  <a:outerShdw blurRad="38100" dist="38100" dir="2700000" algn="tl">
                    <a:srgbClr val="C0C0C0"/>
                  </a:outerShdw>
                </a:effectLst>
                <a:latin typeface="Times New Roman" pitchFamily="18" charset="0"/>
                <a:cs typeface="Times New Roman" pitchFamily="18" charset="0"/>
              </a:rPr>
              <a:t>9</a:t>
            </a:r>
            <a:r>
              <a:rPr lang="en-US" altLang="ru-RU" sz="1400" b="1" dirty="0">
                <a:effectLst>
                  <a:outerShdw blurRad="38100" dist="38100" dir="2700000" algn="tl">
                    <a:srgbClr val="C0C0C0"/>
                  </a:outerShdw>
                </a:effectLst>
                <a:latin typeface="Times New Roman" pitchFamily="18" charset="0"/>
                <a:cs typeface="Times New Roman" pitchFamily="18" charset="0"/>
              </a:rPr>
              <a:t>B decays are identified in the relativistic fragmentation cone of Si and Au nuclei. At the same time, the small number of 3α triples attributable to the decay of the Hoyle state which requires increasing statistics to the current </a:t>
            </a:r>
            <a:r>
              <a:rPr lang="en-US" altLang="ru-RU" sz="1400" b="1" baseline="30000" dirty="0">
                <a:effectLst>
                  <a:outerShdw blurRad="38100" dist="38100" dir="2700000" algn="tl">
                    <a:srgbClr val="C0C0C0"/>
                  </a:outerShdw>
                </a:effectLst>
                <a:latin typeface="Times New Roman" pitchFamily="18" charset="0"/>
                <a:cs typeface="Times New Roman" pitchFamily="18" charset="0"/>
              </a:rPr>
              <a:t>8</a:t>
            </a:r>
            <a:r>
              <a:rPr lang="en-US" altLang="ru-RU" sz="1400" b="1" dirty="0">
                <a:effectLst>
                  <a:outerShdw blurRad="38100" dist="38100" dir="2700000" algn="tl">
                    <a:srgbClr val="C0C0C0"/>
                  </a:outerShdw>
                </a:effectLst>
                <a:latin typeface="Times New Roman" pitchFamily="18" charset="0"/>
                <a:cs typeface="Times New Roman" pitchFamily="18" charset="0"/>
              </a:rPr>
              <a:t>Be equivalent. Then, the search for the excited state </a:t>
            </a:r>
            <a:r>
              <a:rPr lang="en-US" altLang="ru-RU" sz="1400" b="1" baseline="30000" dirty="0">
                <a:effectLst>
                  <a:outerShdw blurRad="38100" dist="38100" dir="2700000" algn="tl">
                    <a:srgbClr val="C0C0C0"/>
                  </a:outerShdw>
                </a:effectLst>
                <a:latin typeface="Times New Roman" pitchFamily="18" charset="0"/>
                <a:cs typeface="Times New Roman" pitchFamily="18" charset="0"/>
              </a:rPr>
              <a:t>16</a:t>
            </a:r>
            <a:r>
              <a:rPr lang="en-US" altLang="ru-RU" sz="1400" b="1" dirty="0">
                <a:effectLst>
                  <a:outerShdw blurRad="38100" dist="38100" dir="2700000" algn="tl">
                    <a:srgbClr val="C0C0C0"/>
                  </a:outerShdw>
                </a:effectLst>
                <a:latin typeface="Times New Roman" pitchFamily="18" charset="0"/>
                <a:cs typeface="Times New Roman" pitchFamily="18" charset="0"/>
              </a:rPr>
              <a:t>O(0</a:t>
            </a:r>
            <a:r>
              <a:rPr lang="en-US" altLang="ru-RU" sz="1400" b="1" baseline="30000" dirty="0">
                <a:effectLst>
                  <a:outerShdw blurRad="38100" dist="38100" dir="2700000" algn="tl">
                    <a:srgbClr val="C0C0C0"/>
                  </a:outerShdw>
                </a:effectLst>
                <a:latin typeface="Times New Roman" pitchFamily="18" charset="0"/>
                <a:cs typeface="Times New Roman" pitchFamily="18" charset="0"/>
              </a:rPr>
              <a:t>+</a:t>
            </a:r>
            <a:r>
              <a:rPr lang="en-US" altLang="ru-RU" sz="1400" b="1" baseline="-30000" dirty="0">
                <a:effectLst>
                  <a:outerShdw blurRad="38100" dist="38100" dir="2700000" algn="tl">
                    <a:srgbClr val="C0C0C0"/>
                  </a:outerShdw>
                </a:effectLst>
                <a:latin typeface="Times New Roman" pitchFamily="18" charset="0"/>
                <a:cs typeface="Times New Roman" pitchFamily="18" charset="0"/>
              </a:rPr>
              <a:t>6</a:t>
            </a:r>
            <a:r>
              <a:rPr lang="en-US" altLang="ru-RU" sz="1400" b="1" dirty="0">
                <a:effectLst>
                  <a:outerShdw blurRad="38100" dist="38100" dir="2700000" algn="tl">
                    <a:srgbClr val="C0C0C0"/>
                  </a:outerShdw>
                </a:effectLst>
                <a:latin typeface="Times New Roman" pitchFamily="18" charset="0"/>
                <a:cs typeface="Times New Roman" pitchFamily="18" charset="0"/>
              </a:rPr>
              <a:t>) will become feasible. There are no fundamental problems along this path since there are a sufficient number of earlier exposed NTE layers, with transverse scanning of which the required α ensemble statistics is achievable. This whole complex of problems, united by questions of identification of unstable states, is in the focus of the application in the BECQUEREL experiment in the present time.</a:t>
            </a:r>
          </a:p>
          <a:p>
            <a:pPr algn="just"/>
            <a:endParaRPr lang="ru-RU" altLang="ru-RU" sz="700" b="1" dirty="0">
              <a:effectLst>
                <a:outerShdw blurRad="38100" dist="38100" dir="2700000" algn="tl">
                  <a:srgbClr val="C0C0C0"/>
                </a:outerShdw>
              </a:effectLst>
              <a:latin typeface="Times New Roman" pitchFamily="18" charset="0"/>
              <a:cs typeface="Times New Roman" pitchFamily="18" charset="0"/>
            </a:endParaRPr>
          </a:p>
          <a:p>
            <a:pPr algn="just"/>
            <a:r>
              <a:rPr lang="en-US" altLang="ru-RU" sz="1400" b="1" dirty="0">
                <a:effectLst>
                  <a:outerShdw blurRad="38100" dist="38100" dir="2700000" algn="tl">
                    <a:srgbClr val="C0C0C0"/>
                  </a:outerShdw>
                </a:effectLst>
                <a:latin typeface="Times New Roman" pitchFamily="18" charset="0"/>
                <a:cs typeface="Times New Roman" pitchFamily="18" charset="0"/>
              </a:rPr>
              <a:t>It is hoped that the rapid progress in image analysis will give a whole new dimension to the use of the NTE method in the study of nuclear structure in the relativistic approach. The solution of the tasks set requires investment in modern automated microscopes and the reconstruction of NTE technology at a modern level. At the same time, such a development will be based on the classical NTE method, the foundations of which were laid seven decades ago in cosmic ray physics.</a:t>
            </a:r>
            <a:endParaRPr lang="en-US" altLang="ru-RU" sz="2000" b="1" dirty="0">
              <a:effectLst>
                <a:outerShdw blurRad="38100" dist="38100" dir="2700000" algn="tl">
                  <a:srgbClr val="C0C0C0"/>
                </a:outerShdw>
              </a:effectLst>
              <a:latin typeface="Times New Roman" pitchFamily="18" charset="0"/>
              <a:cs typeface="Times New Roman" pitchFamily="18" charset="0"/>
            </a:endParaRPr>
          </a:p>
        </p:txBody>
      </p:sp>
    </p:spTree>
    <p:extLst>
      <p:ext uri="{BB962C8B-B14F-4D97-AF65-F5344CB8AC3E}">
        <p14:creationId xmlns:p14="http://schemas.microsoft.com/office/powerpoint/2010/main" val="24563533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306" name="Picture 18"/>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81" y="3554973"/>
            <a:ext cx="3559079" cy="23493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242" name="Rectangle 11"/>
          <p:cNvSpPr>
            <a:spLocks noChangeArrowheads="1"/>
          </p:cNvSpPr>
          <p:nvPr/>
        </p:nvSpPr>
        <p:spPr bwMode="auto">
          <a:xfrm>
            <a:off x="3300413" y="32956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endParaRPr lang="ru-RU" altLang="ru-RU"/>
          </a:p>
        </p:txBody>
      </p:sp>
      <p:pic>
        <p:nvPicPr>
          <p:cNvPr id="10244" name="Рисунок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9539" y="476672"/>
            <a:ext cx="2590254" cy="2518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5" name="Прямоугольник 2"/>
          <p:cNvSpPr>
            <a:spLocks noChangeArrowheads="1"/>
          </p:cNvSpPr>
          <p:nvPr/>
        </p:nvSpPr>
        <p:spPr bwMode="auto">
          <a:xfrm>
            <a:off x="0" y="2995218"/>
            <a:ext cx="301942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a:r>
              <a:rPr lang="en-US" altLang="ru-RU" sz="1600" b="1" dirty="0" smtClean="0"/>
              <a:t>Microscope</a:t>
            </a:r>
            <a:r>
              <a:rPr lang="ru-RU" altLang="ru-RU" sz="1600" b="1" dirty="0" smtClean="0"/>
              <a:t> </a:t>
            </a:r>
            <a:r>
              <a:rPr lang="ru-RU" altLang="ru-RU" sz="1600" b="1" dirty="0"/>
              <a:t>KSM-1</a:t>
            </a:r>
          </a:p>
        </p:txBody>
      </p:sp>
      <p:pic>
        <p:nvPicPr>
          <p:cNvPr id="10246" name="Рисунок 4"/>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097213" y="608013"/>
            <a:ext cx="5954712" cy="1579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8" name="Прямоугольник 1"/>
          <p:cNvSpPr>
            <a:spLocks noChangeArrowheads="1"/>
          </p:cNvSpPr>
          <p:nvPr/>
        </p:nvSpPr>
        <p:spPr bwMode="auto">
          <a:xfrm>
            <a:off x="3097213" y="2187575"/>
            <a:ext cx="601503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just"/>
            <a:r>
              <a:rPr lang="en-US" altLang="ru-RU" sz="1400" b="1" dirty="0" smtClean="0">
                <a:effectLst>
                  <a:outerShdw blurRad="38100" dist="38100" dir="2700000" algn="tl">
                    <a:srgbClr val="000000">
                      <a:alpha val="43137"/>
                    </a:srgbClr>
                  </a:outerShdw>
                </a:effectLst>
                <a:cs typeface="Times New Roman" pitchFamily="18" charset="0"/>
              </a:rPr>
              <a:t>Example </a:t>
            </a:r>
            <a:r>
              <a:rPr lang="en-US" altLang="ru-RU" sz="1400" b="1" dirty="0">
                <a:effectLst>
                  <a:outerShdw blurRad="38100" dist="38100" dir="2700000" algn="tl">
                    <a:srgbClr val="000000">
                      <a:alpha val="43137"/>
                    </a:srgbClr>
                  </a:outerShdw>
                </a:effectLst>
                <a:cs typeface="Times New Roman" pitchFamily="18" charset="0"/>
              </a:rPr>
              <a:t>of the restored directions of </a:t>
            </a:r>
            <a:r>
              <a:rPr lang="en-US" altLang="ru-RU" sz="1400" b="1" dirty="0" smtClean="0">
                <a:effectLst>
                  <a:outerShdw blurRad="38100" dist="38100" dir="2700000" algn="tl">
                    <a:srgbClr val="000000">
                      <a:alpha val="43137"/>
                    </a:srgbClr>
                  </a:outerShdw>
                </a:effectLst>
                <a:cs typeface="Times New Roman" pitchFamily="18" charset="0"/>
              </a:rPr>
              <a:t>emission </a:t>
            </a:r>
            <a:r>
              <a:rPr lang="en-US" altLang="ru-RU" sz="1400" b="1" dirty="0">
                <a:effectLst>
                  <a:outerShdw blurRad="38100" dist="38100" dir="2700000" algn="tl">
                    <a:srgbClr val="000000">
                      <a:alpha val="43137"/>
                    </a:srgbClr>
                  </a:outerShdw>
                </a:effectLst>
                <a:cs typeface="Times New Roman" pitchFamily="18" charset="0"/>
              </a:rPr>
              <a:t>of fragments in the </a:t>
            </a:r>
            <a:r>
              <a:rPr lang="en-US" altLang="ru-RU" sz="1400" b="1" dirty="0" smtClean="0">
                <a:effectLst>
                  <a:outerShdw blurRad="38100" dist="38100" dir="2700000" algn="tl">
                    <a:srgbClr val="000000">
                      <a:alpha val="43137"/>
                    </a:srgbClr>
                  </a:outerShdw>
                </a:effectLst>
                <a:cs typeface="Times New Roman" pitchFamily="18" charset="0"/>
              </a:rPr>
              <a:t>plane of XOZ</a:t>
            </a:r>
            <a:r>
              <a:rPr lang="ru-RU" altLang="ru-RU" sz="1400" b="1" dirty="0" smtClean="0">
                <a:effectLst>
                  <a:outerShdw blurRad="38100" dist="38100" dir="2700000" algn="tl">
                    <a:srgbClr val="000000">
                      <a:alpha val="43137"/>
                    </a:srgbClr>
                  </a:outerShdw>
                </a:effectLst>
                <a:cs typeface="Times New Roman" pitchFamily="18" charset="0"/>
              </a:rPr>
              <a:t> </a:t>
            </a:r>
            <a:r>
              <a:rPr lang="en-US" altLang="ru-RU" sz="1400" b="1" dirty="0" smtClean="0">
                <a:effectLst>
                  <a:outerShdw blurRad="38100" dist="38100" dir="2700000" algn="tl">
                    <a:srgbClr val="000000">
                      <a:alpha val="43137"/>
                    </a:srgbClr>
                  </a:outerShdw>
                </a:effectLst>
                <a:cs typeface="Times New Roman" pitchFamily="18" charset="0"/>
              </a:rPr>
              <a:t>and</a:t>
            </a:r>
            <a:r>
              <a:rPr lang="ru-RU" altLang="ru-RU" sz="1400" b="1" dirty="0" smtClean="0">
                <a:effectLst>
                  <a:outerShdw blurRad="38100" dist="38100" dir="2700000" algn="tl">
                    <a:srgbClr val="000000">
                      <a:alpha val="43137"/>
                    </a:srgbClr>
                  </a:outerShdw>
                </a:effectLst>
                <a:cs typeface="Times New Roman" pitchFamily="18" charset="0"/>
              </a:rPr>
              <a:t> </a:t>
            </a:r>
            <a:r>
              <a:rPr lang="ru-RU" altLang="ru-RU" sz="1400" b="1" dirty="0">
                <a:effectLst>
                  <a:outerShdw blurRad="38100" dist="38100" dir="2700000" algn="tl">
                    <a:srgbClr val="000000">
                      <a:alpha val="43137"/>
                    </a:srgbClr>
                  </a:outerShdw>
                </a:effectLst>
                <a:cs typeface="Times New Roman" pitchFamily="18" charset="0"/>
              </a:rPr>
              <a:t>XOY </a:t>
            </a:r>
            <a:r>
              <a:rPr lang="en-US" altLang="ru-RU" sz="1400" b="1" dirty="0" smtClean="0">
                <a:effectLst>
                  <a:outerShdw blurRad="38100" dist="38100" dir="2700000" algn="tl">
                    <a:srgbClr val="000000">
                      <a:alpha val="43137"/>
                    </a:srgbClr>
                  </a:outerShdw>
                </a:effectLst>
                <a:cs typeface="Times New Roman" pitchFamily="18" charset="0"/>
              </a:rPr>
              <a:t>in the event</a:t>
            </a:r>
            <a:r>
              <a:rPr lang="ru-RU" altLang="ru-RU" sz="1400" b="1" dirty="0" smtClean="0">
                <a:effectLst>
                  <a:outerShdw blurRad="38100" dist="38100" dir="2700000" algn="tl">
                    <a:srgbClr val="000000">
                      <a:alpha val="43137"/>
                    </a:srgbClr>
                  </a:outerShdw>
                </a:effectLst>
                <a:cs typeface="Times New Roman" pitchFamily="18" charset="0"/>
              </a:rPr>
              <a:t> </a:t>
            </a:r>
            <a:r>
              <a:rPr lang="ru-RU" altLang="ru-RU" sz="1400" b="1" dirty="0">
                <a:effectLst>
                  <a:outerShdw blurRad="38100" dist="38100" dir="2700000" algn="tl">
                    <a:srgbClr val="000000">
                      <a:alpha val="43137"/>
                    </a:srgbClr>
                  </a:outerShdw>
                </a:effectLst>
                <a:cs typeface="Times New Roman" pitchFamily="18" charset="0"/>
              </a:rPr>
              <a:t>№10107 </a:t>
            </a:r>
            <a:r>
              <a:rPr lang="en-US" altLang="ru-RU" sz="1400" b="1" dirty="0" smtClean="0">
                <a:effectLst>
                  <a:outerShdw blurRad="38100" dist="38100" dir="2700000" algn="tl">
                    <a:srgbClr val="000000">
                      <a:alpha val="43137"/>
                    </a:srgbClr>
                  </a:outerShdw>
                </a:effectLst>
                <a:cs typeface="Times New Roman" pitchFamily="18" charset="0"/>
              </a:rPr>
              <a:t>by channel of </a:t>
            </a:r>
            <a:r>
              <a:rPr lang="ru-RU" altLang="ru-RU" sz="1400" b="1" baseline="30000" dirty="0" smtClean="0">
                <a:effectLst>
                  <a:outerShdw blurRad="38100" dist="38100" dir="2700000" algn="tl">
                    <a:srgbClr val="000000">
                      <a:alpha val="43137"/>
                    </a:srgbClr>
                  </a:outerShdw>
                </a:effectLst>
                <a:cs typeface="Times New Roman" pitchFamily="18" charset="0"/>
              </a:rPr>
              <a:t>10</a:t>
            </a:r>
            <a:r>
              <a:rPr lang="ru-RU" altLang="ru-RU" sz="1400" b="1" dirty="0" smtClean="0">
                <a:effectLst>
                  <a:outerShdw blurRad="38100" dist="38100" dir="2700000" algn="tl">
                    <a:srgbClr val="000000">
                      <a:alpha val="43137"/>
                    </a:srgbClr>
                  </a:outerShdw>
                </a:effectLst>
                <a:cs typeface="Times New Roman" pitchFamily="18" charset="0"/>
              </a:rPr>
              <a:t>В </a:t>
            </a:r>
            <a:r>
              <a:rPr lang="ru-RU" altLang="ru-RU" sz="1400" b="1" dirty="0">
                <a:effectLst>
                  <a:outerShdw blurRad="38100" dist="38100" dir="2700000" algn="tl">
                    <a:srgbClr val="000000">
                      <a:alpha val="43137"/>
                    </a:srgbClr>
                  </a:outerShdw>
                </a:effectLst>
                <a:cs typeface="Times New Roman" pitchFamily="18" charset="0"/>
              </a:rPr>
              <a:t>→ 2</a:t>
            </a:r>
            <a:r>
              <a:rPr lang="en-US" altLang="ru-RU" sz="1400" b="1" dirty="0">
                <a:effectLst>
                  <a:outerShdw blurRad="38100" dist="38100" dir="2700000" algn="tl">
                    <a:srgbClr val="000000">
                      <a:alpha val="43137"/>
                    </a:srgbClr>
                  </a:outerShdw>
                </a:effectLst>
                <a:cs typeface="Times New Roman" pitchFamily="18" charset="0"/>
              </a:rPr>
              <a:t>α</a:t>
            </a:r>
            <a:r>
              <a:rPr lang="ru-RU" altLang="ru-RU" sz="1400" b="1" dirty="0">
                <a:effectLst>
                  <a:outerShdw blurRad="38100" dist="38100" dir="2700000" algn="tl">
                    <a:srgbClr val="000000">
                      <a:alpha val="43137"/>
                    </a:srgbClr>
                  </a:outerShdw>
                </a:effectLst>
                <a:cs typeface="Times New Roman" pitchFamily="18" charset="0"/>
              </a:rPr>
              <a:t> + </a:t>
            </a:r>
            <a:r>
              <a:rPr lang="ru-RU" altLang="ru-RU" sz="1400" b="1" i="1" dirty="0">
                <a:effectLst>
                  <a:outerShdw blurRad="38100" dist="38100" dir="2700000" algn="tl">
                    <a:srgbClr val="000000">
                      <a:alpha val="43137"/>
                    </a:srgbClr>
                  </a:outerShdw>
                </a:effectLst>
                <a:cs typeface="Times New Roman" pitchFamily="18" charset="0"/>
              </a:rPr>
              <a:t>р</a:t>
            </a:r>
            <a:r>
              <a:rPr lang="ru-RU" altLang="ru-RU" sz="1400" b="1" dirty="0">
                <a:effectLst>
                  <a:outerShdw blurRad="38100" dist="38100" dir="2700000" algn="tl">
                    <a:srgbClr val="000000">
                      <a:alpha val="43137"/>
                    </a:srgbClr>
                  </a:outerShdw>
                </a:effectLst>
                <a:cs typeface="Times New Roman" pitchFamily="18" charset="0"/>
              </a:rPr>
              <a:t>.</a:t>
            </a:r>
            <a:endParaRPr lang="ru-RU" altLang="ru-RU" sz="1400" b="1" dirty="0">
              <a:effectLst>
                <a:outerShdw blurRad="38100" dist="38100" dir="2700000" algn="tl">
                  <a:srgbClr val="000000">
                    <a:alpha val="43137"/>
                  </a:srgbClr>
                </a:outerShdw>
              </a:effectLst>
            </a:endParaRPr>
          </a:p>
        </p:txBody>
      </p:sp>
      <p:sp>
        <p:nvSpPr>
          <p:cNvPr id="10249" name="Прямоугольник 2"/>
          <p:cNvSpPr>
            <a:spLocks noChangeArrowheads="1"/>
          </p:cNvSpPr>
          <p:nvPr/>
        </p:nvSpPr>
        <p:spPr bwMode="auto">
          <a:xfrm>
            <a:off x="3851920" y="5534963"/>
            <a:ext cx="529208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just"/>
            <a:r>
              <a:rPr lang="en-US" sz="1400" b="1" dirty="0" smtClean="0">
                <a:effectLst>
                  <a:outerShdw blurRad="38100" dist="38100" dir="2700000" algn="tl">
                    <a:srgbClr val="000000">
                      <a:alpha val="43137"/>
                    </a:srgbClr>
                  </a:outerShdw>
                </a:effectLst>
              </a:rPr>
              <a:t>Errors</a:t>
            </a:r>
            <a:r>
              <a:rPr lang="ru-RU" sz="1400" b="1" dirty="0" smtClean="0">
                <a:effectLst>
                  <a:outerShdw blurRad="38100" dist="38100" dir="2700000" algn="tl">
                    <a:srgbClr val="000000">
                      <a:alpha val="43137"/>
                    </a:srgbClr>
                  </a:outerShdw>
                </a:effectLst>
              </a:rPr>
              <a:t> </a:t>
            </a:r>
            <a:r>
              <a:rPr lang="en-US" sz="1400" b="1" dirty="0" smtClean="0">
                <a:effectLst>
                  <a:outerShdw blurRad="38100" dist="38100" dir="2700000" algn="tl">
                    <a:srgbClr val="000000">
                      <a:alpha val="43137"/>
                    </a:srgbClr>
                  </a:outerShdw>
                </a:effectLst>
              </a:rPr>
              <a:t>in reconstruction of deep</a:t>
            </a:r>
            <a:r>
              <a:rPr lang="ru-RU" sz="1400" b="1" dirty="0" smtClean="0">
                <a:effectLst>
                  <a:outerShdw blurRad="38100" dist="38100" dir="2700000" algn="tl">
                    <a:srgbClr val="000000">
                      <a:alpha val="43137"/>
                    </a:srgbClr>
                  </a:outerShdw>
                </a:effectLst>
              </a:rPr>
              <a:t> </a:t>
            </a:r>
            <a:r>
              <a:rPr lang="ru-RU" sz="1400" b="1" dirty="0">
                <a:effectLst>
                  <a:outerShdw blurRad="38100" dist="38100" dir="2700000" algn="tl">
                    <a:srgbClr val="000000">
                      <a:alpha val="43137"/>
                    </a:srgbClr>
                  </a:outerShdw>
                </a:effectLst>
              </a:rPr>
              <a:t>(</a:t>
            </a:r>
            <a:r>
              <a:rPr lang="en-US" sz="1400" b="1" dirty="0">
                <a:effectLst>
                  <a:outerShdw blurRad="38100" dist="38100" dir="2700000" algn="tl">
                    <a:srgbClr val="000000">
                      <a:alpha val="43137"/>
                    </a:srgbClr>
                  </a:outerShdw>
                </a:effectLst>
              </a:rPr>
              <a:t>α</a:t>
            </a:r>
            <a:r>
              <a:rPr lang="ru-RU" sz="1400" b="1" dirty="0">
                <a:effectLst>
                  <a:outerShdw blurRad="38100" dist="38100" dir="2700000" algn="tl">
                    <a:srgbClr val="000000">
                      <a:alpha val="43137"/>
                    </a:srgbClr>
                  </a:outerShdw>
                </a:effectLst>
              </a:rPr>
              <a:t>) и </a:t>
            </a:r>
            <a:r>
              <a:rPr lang="en-US" sz="1400" b="1" dirty="0" smtClean="0">
                <a:effectLst>
                  <a:outerShdw blurRad="38100" dist="38100" dir="2700000" algn="tl">
                    <a:srgbClr val="000000">
                      <a:alpha val="43137"/>
                    </a:srgbClr>
                  </a:outerShdw>
                </a:effectLst>
              </a:rPr>
              <a:t>plan</a:t>
            </a:r>
            <a:r>
              <a:rPr lang="ru-RU" sz="1400" b="1" dirty="0" smtClean="0">
                <a:effectLst>
                  <a:outerShdw blurRad="38100" dist="38100" dir="2700000" algn="tl">
                    <a:srgbClr val="000000">
                      <a:alpha val="43137"/>
                    </a:srgbClr>
                  </a:outerShdw>
                </a:effectLst>
              </a:rPr>
              <a:t> (</a:t>
            </a:r>
            <a:r>
              <a:rPr lang="ru-RU" sz="1400" b="1" dirty="0">
                <a:effectLst>
                  <a:outerShdw blurRad="38100" dist="38100" dir="2700000" algn="tl">
                    <a:srgbClr val="000000">
                      <a:alpha val="43137"/>
                    </a:srgbClr>
                  </a:outerShdw>
                </a:effectLst>
              </a:rPr>
              <a:t>φ</a:t>
            </a:r>
            <a:r>
              <a:rPr lang="ru-RU" sz="1400" b="1" dirty="0" smtClean="0">
                <a:effectLst>
                  <a:outerShdw blurRad="38100" dist="38100" dir="2700000" algn="tl">
                    <a:srgbClr val="000000">
                      <a:alpha val="43137"/>
                    </a:srgbClr>
                  </a:outerShdw>
                </a:effectLst>
              </a:rPr>
              <a:t>)</a:t>
            </a:r>
            <a:r>
              <a:rPr lang="en-US" sz="1400" b="1" dirty="0" smtClean="0">
                <a:effectLst>
                  <a:outerShdw blurRad="38100" dist="38100" dir="2700000" algn="tl">
                    <a:srgbClr val="000000">
                      <a:alpha val="43137"/>
                    </a:srgbClr>
                  </a:outerShdw>
                </a:effectLst>
              </a:rPr>
              <a:t> angles for tracks of</a:t>
            </a:r>
            <a:r>
              <a:rPr lang="ru-RU" sz="1400" b="1" dirty="0" smtClean="0">
                <a:effectLst>
                  <a:outerShdw blurRad="38100" dist="38100" dir="2700000" algn="tl">
                    <a:srgbClr val="000000">
                      <a:alpha val="43137"/>
                    </a:srgbClr>
                  </a:outerShdw>
                </a:effectLst>
              </a:rPr>
              <a:t> </a:t>
            </a:r>
            <a:r>
              <a:rPr lang="en-US" sz="1400" b="1" dirty="0">
                <a:effectLst>
                  <a:outerShdw blurRad="38100" dist="38100" dir="2700000" algn="tl">
                    <a:srgbClr val="000000">
                      <a:alpha val="43137"/>
                    </a:srgbClr>
                  </a:outerShdw>
                </a:effectLst>
              </a:rPr>
              <a:t>He </a:t>
            </a:r>
            <a:r>
              <a:rPr lang="ru-RU" sz="1400" b="1" dirty="0" smtClean="0">
                <a:effectLst>
                  <a:outerShdw blurRad="38100" dist="38100" dir="2700000" algn="tl">
                    <a:srgbClr val="000000">
                      <a:alpha val="43137"/>
                    </a:srgbClr>
                  </a:outerShdw>
                </a:effectLst>
              </a:rPr>
              <a:t>(</a:t>
            </a:r>
            <a:r>
              <a:rPr lang="en-US" sz="1400" b="1" dirty="0" smtClean="0">
                <a:effectLst>
                  <a:outerShdw blurRad="38100" dist="38100" dir="2700000" algn="tl">
                    <a:srgbClr val="000000">
                      <a:alpha val="43137"/>
                    </a:srgbClr>
                  </a:outerShdw>
                </a:effectLst>
              </a:rPr>
              <a:t>solid</a:t>
            </a:r>
            <a:r>
              <a:rPr lang="ru-RU" sz="1400" b="1" dirty="0" smtClean="0">
                <a:effectLst>
                  <a:outerShdw blurRad="38100" dist="38100" dir="2700000" algn="tl">
                    <a:srgbClr val="000000">
                      <a:alpha val="43137"/>
                    </a:srgbClr>
                  </a:outerShdw>
                </a:effectLst>
              </a:rPr>
              <a:t>) </a:t>
            </a:r>
            <a:r>
              <a:rPr lang="en-US" sz="1400" b="1" dirty="0" smtClean="0">
                <a:effectLst>
                  <a:outerShdw blurRad="38100" dist="38100" dir="2700000" algn="tl">
                    <a:srgbClr val="000000">
                      <a:alpha val="43137"/>
                    </a:srgbClr>
                  </a:outerShdw>
                </a:effectLst>
              </a:rPr>
              <a:t>and</a:t>
            </a:r>
            <a:r>
              <a:rPr lang="ru-RU" sz="1400" b="1" dirty="0" smtClean="0">
                <a:effectLst>
                  <a:outerShdw blurRad="38100" dist="38100" dir="2700000" algn="tl">
                    <a:srgbClr val="000000">
                      <a:alpha val="43137"/>
                    </a:srgbClr>
                  </a:outerShdw>
                </a:effectLst>
              </a:rPr>
              <a:t> </a:t>
            </a:r>
            <a:r>
              <a:rPr lang="en-US" sz="1400" b="1" dirty="0">
                <a:effectLst>
                  <a:outerShdw blurRad="38100" dist="38100" dir="2700000" algn="tl">
                    <a:srgbClr val="000000">
                      <a:alpha val="43137"/>
                    </a:srgbClr>
                  </a:outerShdw>
                </a:effectLst>
              </a:rPr>
              <a:t>H</a:t>
            </a:r>
            <a:r>
              <a:rPr lang="ru-RU" sz="1400" b="1" dirty="0">
                <a:effectLst>
                  <a:outerShdw blurRad="38100" dist="38100" dir="2700000" algn="tl">
                    <a:srgbClr val="000000">
                      <a:alpha val="43137"/>
                    </a:srgbClr>
                  </a:outerShdw>
                </a:effectLst>
              </a:rPr>
              <a:t> </a:t>
            </a:r>
            <a:r>
              <a:rPr lang="ru-RU" sz="1400" b="1" dirty="0" smtClean="0">
                <a:effectLst>
                  <a:outerShdw blurRad="38100" dist="38100" dir="2700000" algn="tl">
                    <a:srgbClr val="000000">
                      <a:alpha val="43137"/>
                    </a:srgbClr>
                  </a:outerShdw>
                </a:effectLst>
              </a:rPr>
              <a:t>(</a:t>
            </a:r>
            <a:r>
              <a:rPr lang="en-US" sz="1400" b="1" dirty="0" smtClean="0">
                <a:effectLst>
                  <a:outerShdw blurRad="38100" dist="38100" dir="2700000" algn="tl">
                    <a:srgbClr val="000000">
                      <a:alpha val="43137"/>
                    </a:srgbClr>
                  </a:outerShdw>
                </a:effectLst>
              </a:rPr>
              <a:t>dotted</a:t>
            </a:r>
            <a:r>
              <a:rPr lang="ru-RU" sz="1400" b="1" dirty="0" smtClean="0">
                <a:effectLst>
                  <a:outerShdw blurRad="38100" dist="38100" dir="2700000" algn="tl">
                    <a:srgbClr val="000000">
                      <a:alpha val="43137"/>
                    </a:srgbClr>
                  </a:outerShdw>
                </a:effectLst>
              </a:rPr>
              <a:t>)</a:t>
            </a:r>
            <a:r>
              <a:rPr lang="en-US" sz="1400" b="1" dirty="0" smtClean="0">
                <a:effectLst>
                  <a:outerShdw blurRad="38100" dist="38100" dir="2700000" algn="tl">
                    <a:srgbClr val="000000">
                      <a:alpha val="43137"/>
                    </a:srgbClr>
                  </a:outerShdw>
                </a:effectLst>
              </a:rPr>
              <a:t> fragments</a:t>
            </a:r>
            <a:r>
              <a:rPr lang="ru-RU" sz="1400" b="1" dirty="0" smtClean="0">
                <a:effectLst>
                  <a:outerShdw blurRad="38100" dist="38100" dir="2700000" algn="tl">
                    <a:srgbClr val="000000">
                      <a:alpha val="43137"/>
                    </a:srgbClr>
                  </a:outerShdw>
                </a:effectLst>
              </a:rPr>
              <a:t> </a:t>
            </a:r>
            <a:r>
              <a:rPr lang="en-US" sz="1400" b="1" dirty="0" smtClean="0">
                <a:effectLst>
                  <a:outerShdw blurRad="38100" dist="38100" dir="2700000" algn="tl">
                    <a:srgbClr val="000000">
                      <a:alpha val="43137"/>
                    </a:srgbClr>
                  </a:outerShdw>
                </a:effectLst>
              </a:rPr>
              <a:t>in event</a:t>
            </a:r>
            <a:r>
              <a:rPr lang="ru-RU" sz="1400" b="1" dirty="0" smtClean="0">
                <a:effectLst>
                  <a:outerShdw blurRad="38100" dist="38100" dir="2700000" algn="tl">
                    <a:srgbClr val="000000">
                      <a:alpha val="43137"/>
                    </a:srgbClr>
                  </a:outerShdw>
                </a:effectLst>
              </a:rPr>
              <a:t> </a:t>
            </a:r>
            <a:r>
              <a:rPr lang="ru-RU" sz="1400" b="1" i="1" baseline="30000" dirty="0">
                <a:effectLst>
                  <a:outerShdw blurRad="38100" dist="38100" dir="2700000" algn="tl">
                    <a:srgbClr val="000000">
                      <a:alpha val="43137"/>
                    </a:srgbClr>
                  </a:outerShdw>
                </a:effectLst>
              </a:rPr>
              <a:t>10</a:t>
            </a:r>
            <a:r>
              <a:rPr lang="en-US" sz="1400" b="1" i="1" dirty="0">
                <a:effectLst>
                  <a:outerShdw blurRad="38100" dist="38100" dir="2700000" algn="tl">
                    <a:srgbClr val="000000">
                      <a:alpha val="43137"/>
                    </a:srgbClr>
                  </a:outerShdw>
                </a:effectLst>
              </a:rPr>
              <a:t>B</a:t>
            </a:r>
            <a:r>
              <a:rPr lang="ru-RU" sz="1400" b="1" dirty="0">
                <a:effectLst>
                  <a:outerShdw blurRad="38100" dist="38100" dir="2700000" algn="tl">
                    <a:srgbClr val="000000">
                      <a:alpha val="43137"/>
                    </a:srgbClr>
                  </a:outerShdw>
                </a:effectLst>
              </a:rPr>
              <a:t> → 2</a:t>
            </a:r>
            <a:r>
              <a:rPr lang="en-US" sz="1400" b="1" dirty="0">
                <a:effectLst>
                  <a:outerShdw blurRad="38100" dist="38100" dir="2700000" algn="tl">
                    <a:srgbClr val="000000">
                      <a:alpha val="43137"/>
                    </a:srgbClr>
                  </a:outerShdw>
                </a:effectLst>
              </a:rPr>
              <a:t>He</a:t>
            </a:r>
            <a:r>
              <a:rPr lang="ru-RU" sz="1400" b="1" dirty="0">
                <a:effectLst>
                  <a:outerShdw blurRad="38100" dist="38100" dir="2700000" algn="tl">
                    <a:srgbClr val="000000">
                      <a:alpha val="43137"/>
                    </a:srgbClr>
                  </a:outerShdw>
                </a:effectLst>
              </a:rPr>
              <a:t> + </a:t>
            </a:r>
            <a:r>
              <a:rPr lang="en-US" sz="1400" b="1" dirty="0">
                <a:effectLst>
                  <a:outerShdw blurRad="38100" dist="38100" dir="2700000" algn="tl">
                    <a:srgbClr val="000000">
                      <a:alpha val="43137"/>
                    </a:srgbClr>
                  </a:outerShdw>
                </a:effectLst>
              </a:rPr>
              <a:t>H</a:t>
            </a:r>
            <a:r>
              <a:rPr lang="ru-RU" sz="1400" b="1" dirty="0">
                <a:effectLst>
                  <a:outerShdw blurRad="38100" dist="38100" dir="2700000" algn="tl">
                    <a:srgbClr val="000000">
                      <a:alpha val="43137"/>
                    </a:srgbClr>
                  </a:outerShdw>
                </a:effectLst>
              </a:rPr>
              <a:t>. 〈Δα〉 = 0.08 ± 0.02 (0.78) </a:t>
            </a:r>
            <a:r>
              <a:rPr lang="en-US" sz="1400" b="1" dirty="0" smtClean="0">
                <a:effectLst>
                  <a:outerShdw blurRad="38100" dist="38100" dir="2700000" algn="tl">
                    <a:srgbClr val="000000">
                      <a:alpha val="43137"/>
                    </a:srgbClr>
                  </a:outerShdw>
                </a:effectLst>
              </a:rPr>
              <a:t>mrad</a:t>
            </a:r>
            <a:r>
              <a:rPr lang="ru-RU" sz="1400" b="1" dirty="0" smtClean="0">
                <a:effectLst>
                  <a:outerShdw blurRad="38100" dist="38100" dir="2700000" algn="tl">
                    <a:srgbClr val="000000">
                      <a:alpha val="43137"/>
                    </a:srgbClr>
                  </a:outerShdw>
                </a:effectLst>
              </a:rPr>
              <a:t> </a:t>
            </a:r>
            <a:r>
              <a:rPr lang="en-US" sz="1400" b="1" dirty="0" smtClean="0">
                <a:effectLst>
                  <a:outerShdw blurRad="38100" dist="38100" dir="2700000" algn="tl">
                    <a:srgbClr val="000000">
                      <a:alpha val="43137"/>
                    </a:srgbClr>
                  </a:outerShdw>
                </a:effectLst>
              </a:rPr>
              <a:t>and</a:t>
            </a:r>
            <a:r>
              <a:rPr lang="ru-RU" sz="1400" b="1" dirty="0" smtClean="0">
                <a:effectLst>
                  <a:outerShdw blurRad="38100" dist="38100" dir="2700000" algn="tl">
                    <a:srgbClr val="000000">
                      <a:alpha val="43137"/>
                    </a:srgbClr>
                  </a:outerShdw>
                </a:effectLst>
              </a:rPr>
              <a:t> </a:t>
            </a:r>
            <a:r>
              <a:rPr lang="ru-RU" sz="1400" b="1" dirty="0">
                <a:effectLst>
                  <a:outerShdw blurRad="38100" dist="38100" dir="2700000" algn="tl">
                    <a:srgbClr val="000000">
                      <a:alpha val="43137"/>
                    </a:srgbClr>
                  </a:outerShdw>
                </a:effectLst>
              </a:rPr>
              <a:t>〈</a:t>
            </a:r>
            <a:r>
              <a:rPr lang="ru-RU" sz="1400" b="1" dirty="0" err="1">
                <a:effectLst>
                  <a:outerShdw blurRad="38100" dist="38100" dir="2700000" algn="tl">
                    <a:srgbClr val="000000">
                      <a:alpha val="43137"/>
                    </a:srgbClr>
                  </a:outerShdw>
                </a:effectLst>
              </a:rPr>
              <a:t>Δφ</a:t>
            </a:r>
            <a:r>
              <a:rPr lang="ru-RU" sz="1400" b="1" dirty="0">
                <a:effectLst>
                  <a:outerShdw blurRad="38100" dist="38100" dir="2700000" algn="tl">
                    <a:srgbClr val="000000">
                      <a:alpha val="43137"/>
                    </a:srgbClr>
                  </a:outerShdw>
                </a:effectLst>
              </a:rPr>
              <a:t>〉 = 0.06 ± 0.01 (0.39) </a:t>
            </a:r>
            <a:r>
              <a:rPr lang="en-US" sz="1400" b="1" dirty="0" smtClean="0">
                <a:effectLst>
                  <a:outerShdw blurRad="38100" dist="38100" dir="2700000" algn="tl">
                    <a:srgbClr val="000000">
                      <a:alpha val="43137"/>
                    </a:srgbClr>
                  </a:outerShdw>
                </a:effectLst>
              </a:rPr>
              <a:t>mrad</a:t>
            </a:r>
            <a:r>
              <a:rPr lang="ru-RU" sz="1400" b="1" dirty="0" smtClean="0">
                <a:effectLst>
                  <a:outerShdw blurRad="38100" dist="38100" dir="2700000" algn="tl">
                    <a:srgbClr val="000000">
                      <a:alpha val="43137"/>
                    </a:srgbClr>
                  </a:outerShdw>
                </a:effectLst>
              </a:rPr>
              <a:t>.</a:t>
            </a:r>
            <a:endParaRPr lang="ru-RU" altLang="ru-RU" sz="1400" b="1" dirty="0">
              <a:effectLst>
                <a:outerShdw blurRad="38100" dist="38100" dir="2700000" algn="tl">
                  <a:srgbClr val="000000">
                    <a:alpha val="43137"/>
                  </a:srgbClr>
                </a:outerShdw>
              </a:effectLst>
            </a:endParaRPr>
          </a:p>
        </p:txBody>
      </p:sp>
      <p:sp>
        <p:nvSpPr>
          <p:cNvPr id="10251" name="Rectangle 13"/>
          <p:cNvSpPr>
            <a:spLocks noChangeArrowheads="1"/>
          </p:cNvSpPr>
          <p:nvPr/>
        </p:nvSpPr>
        <p:spPr bwMode="auto">
          <a:xfrm>
            <a:off x="-512763" y="1062038"/>
            <a:ext cx="9144001"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ru-RU" altLang="ru-RU"/>
          </a:p>
        </p:txBody>
      </p:sp>
      <p:sp>
        <p:nvSpPr>
          <p:cNvPr id="18" name="Заголовок 1"/>
          <p:cNvSpPr txBox="1">
            <a:spLocks/>
          </p:cNvSpPr>
          <p:nvPr/>
        </p:nvSpPr>
        <p:spPr>
          <a:xfrm>
            <a:off x="0" y="0"/>
            <a:ext cx="9144000" cy="345989"/>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altLang="ru-RU" sz="24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Reconstruction of emission angles of secondary fragments</a:t>
            </a:r>
            <a:endParaRPr lang="ru-RU" altLang="ru-RU" sz="24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r>
              <a:rPr lang="ru-RU" sz="2400" b="1" dirty="0" smtClean="0">
                <a:latin typeface="Times New Roman" panose="02020603050405020304" pitchFamily="18" charset="0"/>
                <a:cs typeface="Times New Roman" panose="02020603050405020304" pitchFamily="18" charset="0"/>
              </a:rPr>
              <a:t>  </a:t>
            </a:r>
            <a:endParaRPr lang="ru-RU" sz="2400" b="1" dirty="0">
              <a:latin typeface="Times New Roman" panose="02020603050405020304" pitchFamily="18" charset="0"/>
              <a:cs typeface="Times New Roman" panose="02020603050405020304" pitchFamily="18" charset="0"/>
            </a:endParaRPr>
          </a:p>
        </p:txBody>
      </p:sp>
      <p:pic>
        <p:nvPicPr>
          <p:cNvPr id="15" name="Рисунок 14"/>
          <p:cNvPicPr/>
          <p:nvPr/>
        </p:nvPicPr>
        <p:blipFill>
          <a:blip r:embed="rId5">
            <a:extLst>
              <a:ext uri="{28A0092B-C50C-407E-A947-70E740481C1C}">
                <a14:useLocalDpi xmlns:a14="http://schemas.microsoft.com/office/drawing/2010/main" val="0"/>
              </a:ext>
            </a:extLst>
          </a:blip>
          <a:srcRect/>
          <a:stretch>
            <a:fillRect/>
          </a:stretch>
        </p:blipFill>
        <p:spPr bwMode="auto">
          <a:xfrm>
            <a:off x="3627438" y="2752895"/>
            <a:ext cx="5372100" cy="2752725"/>
          </a:xfrm>
          <a:prstGeom prst="rect">
            <a:avLst/>
          </a:prstGeom>
          <a:noFill/>
          <a:ln>
            <a:noFill/>
          </a:ln>
        </p:spPr>
      </p:pic>
      <p:sp>
        <p:nvSpPr>
          <p:cNvPr id="2" name="Прямоугольник 1"/>
          <p:cNvSpPr/>
          <p:nvPr/>
        </p:nvSpPr>
        <p:spPr>
          <a:xfrm>
            <a:off x="970465" y="6088961"/>
            <a:ext cx="2048959" cy="369332"/>
          </a:xfrm>
          <a:prstGeom prst="rect">
            <a:avLst/>
          </a:prstGeom>
        </p:spPr>
        <p:txBody>
          <a:bodyPr wrap="none">
            <a:spAutoFit/>
          </a:bodyPr>
          <a:lstStyle/>
          <a:p>
            <a:r>
              <a:rPr lang="en-US" b="1" i="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a:t>
            </a:r>
            <a:r>
              <a:rPr lang="en-US" b="1" baseline="-25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fr</a:t>
            </a:r>
            <a:r>
              <a:rPr lang="en-US" b="1" i="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b="1" i="1"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a:t>
            </a:r>
            <a:r>
              <a:rPr lang="en-US" b="1" baseline="-25000"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fr</a:t>
            </a:r>
            <a:r>
              <a:rPr lang="en-US"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β</a:t>
            </a:r>
            <a:r>
              <a:rPr lang="en-US" b="1" baseline="-25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fr</a:t>
            </a:r>
            <a:r>
              <a:rPr lang="en-US" b="1" i="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a:t>
            </a:r>
            <a:r>
              <a:rPr lang="en-US"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r>
              <a:rPr lang="en-US" b="1" i="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a:t>
            </a:r>
            <a:r>
              <a:rPr lang="en-US" b="1" baseline="-25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0</a:t>
            </a:r>
            <a:r>
              <a:rPr lang="en-US"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β</a:t>
            </a:r>
            <a:r>
              <a:rPr lang="en-US" b="1" baseline="-25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0</a:t>
            </a:r>
            <a:r>
              <a:rPr lang="en-US" b="1" i="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a:t>
            </a:r>
            <a:r>
              <a:rPr lang="en-US"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endParaRPr lang="en-US"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TextBox 2"/>
          <p:cNvSpPr txBox="1"/>
          <p:nvPr/>
        </p:nvSpPr>
        <p:spPr>
          <a:xfrm>
            <a:off x="987223" y="4869160"/>
            <a:ext cx="543739" cy="369332"/>
          </a:xfrm>
          <a:prstGeom prst="rect">
            <a:avLst/>
          </a:prstGeom>
          <a:noFill/>
        </p:spPr>
        <p:txBody>
          <a:bodyPr wrap="none" rtlCol="0">
            <a:spAutoFit/>
          </a:bodyPr>
          <a:lstStyle/>
          <a:p>
            <a:r>
              <a:rPr lang="en-US" b="1" baseline="300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4</a:t>
            </a:r>
            <a:r>
              <a:rPr lang="en-US"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He</a:t>
            </a:r>
            <a:endParaRPr lang="en-US"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4" name="TextBox 3"/>
          <p:cNvSpPr txBox="1"/>
          <p:nvPr/>
        </p:nvSpPr>
        <p:spPr>
          <a:xfrm>
            <a:off x="2267744" y="5181898"/>
            <a:ext cx="543739" cy="369332"/>
          </a:xfrm>
          <a:prstGeom prst="rect">
            <a:avLst/>
          </a:prstGeom>
          <a:noFill/>
        </p:spPr>
        <p:txBody>
          <a:bodyPr wrap="none" rtlCol="0">
            <a:spAutoFit/>
          </a:bodyPr>
          <a:lstStyle/>
          <a:p>
            <a:r>
              <a:rPr lang="en-US" b="1" baseline="300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3</a:t>
            </a:r>
            <a:r>
              <a:rPr lang="en-US"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He</a:t>
            </a:r>
            <a:endParaRPr lang="en-US"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438814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l="12564" r="10443" b="20099"/>
          <a:stretch>
            <a:fillRect/>
          </a:stretch>
        </p:blipFill>
        <p:spPr bwMode="auto">
          <a:xfrm>
            <a:off x="0" y="333375"/>
            <a:ext cx="4787900" cy="3694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1"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3438" y="0"/>
            <a:ext cx="4500562" cy="4021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2" name="TextBox 1"/>
          <p:cNvSpPr txBox="1">
            <a:spLocks noChangeArrowheads="1"/>
          </p:cNvSpPr>
          <p:nvPr/>
        </p:nvSpPr>
        <p:spPr bwMode="auto">
          <a:xfrm>
            <a:off x="0" y="4860925"/>
            <a:ext cx="9144000"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just">
              <a:spcBef>
                <a:spcPct val="0"/>
              </a:spcBef>
              <a:buFontTx/>
              <a:buNone/>
            </a:pPr>
            <a:r>
              <a:rPr lang="en-US" altLang="ru-RU" sz="1800" b="1" dirty="0">
                <a:effectLst>
                  <a:outerShdw blurRad="38100" dist="38100" dir="2700000" algn="tl">
                    <a:srgbClr val="000000">
                      <a:alpha val="43137"/>
                    </a:srgbClr>
                  </a:outerShdw>
                </a:effectLst>
                <a:latin typeface="Times New Roman" pitchFamily="18" charset="0"/>
                <a:cs typeface="Times New Roman" pitchFamily="18" charset="0"/>
              </a:rPr>
              <a:t>Earlier observations were made in NTE exposures with the nuclei </a:t>
            </a:r>
            <a:r>
              <a:rPr lang="en-US" altLang="ru-RU" sz="1800" b="1" baseline="30000" dirty="0">
                <a:effectLst>
                  <a:outerShdw blurRad="38100" dist="38100" dir="2700000" algn="tl">
                    <a:srgbClr val="000000">
                      <a:alpha val="43137"/>
                    </a:srgbClr>
                  </a:outerShdw>
                </a:effectLst>
                <a:latin typeface="Times New Roman" pitchFamily="18" charset="0"/>
                <a:cs typeface="Times New Roman" pitchFamily="18" charset="0"/>
              </a:rPr>
              <a:t>12</a:t>
            </a:r>
            <a:r>
              <a:rPr lang="en-US" altLang="ru-RU" sz="1800" b="1" dirty="0">
                <a:effectLst>
                  <a:outerShdw blurRad="38100" dist="38100" dir="2700000" algn="tl">
                    <a:srgbClr val="000000">
                      <a:alpha val="43137"/>
                    </a:srgbClr>
                  </a:outerShdw>
                </a:effectLst>
                <a:latin typeface="Times New Roman" pitchFamily="18" charset="0"/>
                <a:cs typeface="Times New Roman" pitchFamily="18" charset="0"/>
              </a:rPr>
              <a:t>C, </a:t>
            </a:r>
            <a:r>
              <a:rPr lang="en-US" altLang="ru-RU" sz="1800" b="1" baseline="30000" dirty="0">
                <a:effectLst>
                  <a:outerShdw blurRad="38100" dist="38100" dir="2700000" algn="tl">
                    <a:srgbClr val="000000">
                      <a:alpha val="43137"/>
                    </a:srgbClr>
                  </a:outerShdw>
                </a:effectLst>
                <a:latin typeface="Times New Roman" pitchFamily="18" charset="0"/>
                <a:cs typeface="Times New Roman" pitchFamily="18" charset="0"/>
              </a:rPr>
              <a:t>16</a:t>
            </a:r>
            <a:r>
              <a:rPr lang="en-US" altLang="ru-RU" sz="1800" b="1" dirty="0">
                <a:effectLst>
                  <a:outerShdw blurRad="38100" dist="38100" dir="2700000" algn="tl">
                    <a:srgbClr val="000000">
                      <a:alpha val="43137"/>
                    </a:srgbClr>
                  </a:outerShdw>
                </a:effectLst>
                <a:latin typeface="Times New Roman" pitchFamily="18" charset="0"/>
                <a:cs typeface="Times New Roman" pitchFamily="18" charset="0"/>
              </a:rPr>
              <a:t>O, </a:t>
            </a:r>
            <a:r>
              <a:rPr lang="en-US" altLang="ru-RU" sz="1800" b="1" baseline="30000" dirty="0">
                <a:effectLst>
                  <a:outerShdw blurRad="38100" dist="38100" dir="2700000" algn="tl">
                    <a:srgbClr val="000000">
                      <a:alpha val="43137"/>
                    </a:srgbClr>
                  </a:outerShdw>
                </a:effectLst>
                <a:latin typeface="Times New Roman" pitchFamily="18" charset="0"/>
                <a:cs typeface="Times New Roman" pitchFamily="18" charset="0"/>
              </a:rPr>
              <a:t>22</a:t>
            </a:r>
            <a:r>
              <a:rPr lang="en-US" altLang="ru-RU" sz="1800" b="1" dirty="0">
                <a:effectLst>
                  <a:outerShdw blurRad="38100" dist="38100" dir="2700000" algn="tl">
                    <a:srgbClr val="000000">
                      <a:alpha val="43137"/>
                    </a:srgbClr>
                  </a:outerShdw>
                </a:effectLst>
                <a:latin typeface="Times New Roman" pitchFamily="18" charset="0"/>
                <a:cs typeface="Times New Roman" pitchFamily="18" charset="0"/>
              </a:rPr>
              <a:t>Ne, </a:t>
            </a:r>
            <a:r>
              <a:rPr lang="en-US" altLang="ru-RU" sz="1800" b="1" baseline="30000" dirty="0">
                <a:effectLst>
                  <a:outerShdw blurRad="38100" dist="38100" dir="2700000" algn="tl">
                    <a:srgbClr val="000000">
                      <a:alpha val="43137"/>
                    </a:srgbClr>
                  </a:outerShdw>
                </a:effectLst>
                <a:latin typeface="Times New Roman" pitchFamily="18" charset="0"/>
                <a:cs typeface="Times New Roman" pitchFamily="18" charset="0"/>
              </a:rPr>
              <a:t>6</a:t>
            </a:r>
            <a:r>
              <a:rPr lang="en-US" altLang="ru-RU" sz="1800" b="1" dirty="0">
                <a:effectLst>
                  <a:outerShdw blurRad="38100" dist="38100" dir="2700000" algn="tl">
                    <a:srgbClr val="000000">
                      <a:alpha val="43137"/>
                    </a:srgbClr>
                  </a:outerShdw>
                </a:effectLst>
                <a:latin typeface="Times New Roman" pitchFamily="18" charset="0"/>
                <a:cs typeface="Times New Roman" pitchFamily="18" charset="0"/>
              </a:rPr>
              <a:t>Li and </a:t>
            </a:r>
            <a:r>
              <a:rPr lang="en-US" altLang="ru-RU" sz="1800" b="1" baseline="30000" dirty="0">
                <a:effectLst>
                  <a:outerShdw blurRad="38100" dist="38100" dir="2700000" algn="tl">
                    <a:srgbClr val="000000">
                      <a:alpha val="43137"/>
                    </a:srgbClr>
                  </a:outerShdw>
                </a:effectLst>
                <a:latin typeface="Times New Roman" pitchFamily="18" charset="0"/>
                <a:cs typeface="Times New Roman" pitchFamily="18" charset="0"/>
              </a:rPr>
              <a:t>7</a:t>
            </a:r>
            <a:r>
              <a:rPr lang="en-US" altLang="ru-RU" sz="1800" b="1" dirty="0">
                <a:effectLst>
                  <a:outerShdw blurRad="38100" dist="38100" dir="2700000" algn="tl">
                    <a:srgbClr val="000000">
                      <a:alpha val="43137"/>
                    </a:srgbClr>
                  </a:outerShdw>
                </a:effectLst>
                <a:latin typeface="Times New Roman" pitchFamily="18" charset="0"/>
                <a:cs typeface="Times New Roman" pitchFamily="18" charset="0"/>
              </a:rPr>
              <a:t>Li and were carried out at the JINR Synchrotron in the 70-90s. Within the BECQUEREL Project the peripheral interactions were analyzed in NTE exposed to the following set of nuclei: </a:t>
            </a:r>
            <a:r>
              <a:rPr lang="en-US" altLang="ru-RU" sz="1800" b="1" baseline="30000" dirty="0">
                <a:effectLst>
                  <a:outerShdw blurRad="38100" dist="38100" dir="2700000" algn="tl">
                    <a:srgbClr val="000000">
                      <a:alpha val="43137"/>
                    </a:srgbClr>
                  </a:outerShdw>
                </a:effectLst>
                <a:latin typeface="Times New Roman" pitchFamily="18" charset="0"/>
                <a:cs typeface="Times New Roman" pitchFamily="18" charset="0"/>
              </a:rPr>
              <a:t>6</a:t>
            </a:r>
            <a:r>
              <a:rPr lang="en-US" altLang="ru-RU" sz="1800" b="1" dirty="0">
                <a:effectLst>
                  <a:outerShdw blurRad="38100" dist="38100" dir="2700000" algn="tl">
                    <a:srgbClr val="000000">
                      <a:alpha val="43137"/>
                    </a:srgbClr>
                  </a:outerShdw>
                </a:effectLst>
                <a:latin typeface="Times New Roman" pitchFamily="18" charset="0"/>
                <a:cs typeface="Times New Roman" pitchFamily="18" charset="0"/>
              </a:rPr>
              <a:t>He, </a:t>
            </a:r>
            <a:r>
              <a:rPr lang="en-US" altLang="ru-RU" sz="1800" b="1" baseline="30000" dirty="0">
                <a:effectLst>
                  <a:outerShdw blurRad="38100" dist="38100" dir="2700000" algn="tl">
                    <a:srgbClr val="000000">
                      <a:alpha val="43137"/>
                    </a:srgbClr>
                  </a:outerShdw>
                </a:effectLst>
                <a:latin typeface="Times New Roman" pitchFamily="18" charset="0"/>
                <a:cs typeface="Times New Roman" pitchFamily="18" charset="0"/>
              </a:rPr>
              <a:t>7,9</a:t>
            </a:r>
            <a:r>
              <a:rPr lang="en-US" altLang="ru-RU" sz="1800" b="1" dirty="0">
                <a:effectLst>
                  <a:outerShdw blurRad="38100" dist="38100" dir="2700000" algn="tl">
                    <a:srgbClr val="000000">
                      <a:alpha val="43137"/>
                    </a:srgbClr>
                  </a:outerShdw>
                </a:effectLst>
                <a:latin typeface="Times New Roman" pitchFamily="18" charset="0"/>
                <a:cs typeface="Times New Roman" pitchFamily="18" charset="0"/>
              </a:rPr>
              <a:t>Be, </a:t>
            </a:r>
            <a:r>
              <a:rPr lang="en-US" altLang="ru-RU" sz="1800" b="1" baseline="30000" dirty="0">
                <a:effectLst>
                  <a:outerShdw blurRad="38100" dist="38100" dir="2700000" algn="tl">
                    <a:srgbClr val="000000">
                      <a:alpha val="43137"/>
                    </a:srgbClr>
                  </a:outerShdw>
                </a:effectLst>
                <a:latin typeface="Times New Roman" pitchFamily="18" charset="0"/>
                <a:cs typeface="Times New Roman" pitchFamily="18" charset="0"/>
              </a:rPr>
              <a:t>8,10,11</a:t>
            </a:r>
            <a:r>
              <a:rPr lang="en-US" altLang="ru-RU" sz="1800" b="1" dirty="0">
                <a:effectLst>
                  <a:outerShdw blurRad="38100" dist="38100" dir="2700000" algn="tl">
                    <a:srgbClr val="000000">
                      <a:alpha val="43137"/>
                    </a:srgbClr>
                  </a:outerShdw>
                </a:effectLst>
                <a:latin typeface="Times New Roman" pitchFamily="18" charset="0"/>
                <a:cs typeface="Times New Roman" pitchFamily="18" charset="0"/>
              </a:rPr>
              <a:t>B, </a:t>
            </a:r>
            <a:r>
              <a:rPr lang="en-US" altLang="ru-RU" sz="1800" b="1" baseline="30000" dirty="0">
                <a:effectLst>
                  <a:outerShdw blurRad="38100" dist="38100" dir="2700000" algn="tl">
                    <a:srgbClr val="000000">
                      <a:alpha val="43137"/>
                    </a:srgbClr>
                  </a:outerShdw>
                </a:effectLst>
                <a:latin typeface="Times New Roman" pitchFamily="18" charset="0"/>
                <a:cs typeface="Times New Roman" pitchFamily="18" charset="0"/>
              </a:rPr>
              <a:t>9,10,11</a:t>
            </a:r>
            <a:r>
              <a:rPr lang="en-US" altLang="ru-RU" sz="1800" b="1" dirty="0">
                <a:effectLst>
                  <a:outerShdw blurRad="38100" dist="38100" dir="2700000" algn="tl">
                    <a:srgbClr val="000000">
                      <a:alpha val="43137"/>
                    </a:srgbClr>
                  </a:outerShdw>
                </a:effectLst>
                <a:latin typeface="Times New Roman" pitchFamily="18" charset="0"/>
                <a:cs typeface="Times New Roman" pitchFamily="18" charset="0"/>
              </a:rPr>
              <a:t>C and </a:t>
            </a:r>
            <a:r>
              <a:rPr lang="en-US" altLang="ru-RU" sz="1800" b="1" baseline="30000" dirty="0">
                <a:effectLst>
                  <a:outerShdw blurRad="38100" dist="38100" dir="2700000" algn="tl">
                    <a:srgbClr val="000000">
                      <a:alpha val="43137"/>
                    </a:srgbClr>
                  </a:outerShdw>
                </a:effectLst>
                <a:latin typeface="Times New Roman" pitchFamily="18" charset="0"/>
                <a:cs typeface="Times New Roman" pitchFamily="18" charset="0"/>
              </a:rPr>
              <a:t>12,14</a:t>
            </a:r>
            <a:r>
              <a:rPr lang="en-US" altLang="ru-RU" sz="1800" b="1" dirty="0">
                <a:effectLst>
                  <a:outerShdw blurRad="38100" dist="38100" dir="2700000" algn="tl">
                    <a:srgbClr val="000000">
                      <a:alpha val="43137"/>
                    </a:srgbClr>
                  </a:outerShdw>
                </a:effectLst>
                <a:latin typeface="Times New Roman" pitchFamily="18" charset="0"/>
                <a:cs typeface="Times New Roman" pitchFamily="18" charset="0"/>
              </a:rPr>
              <a:t>N. These experimental results allow to present a comprehensive picture of clustering for a family of nuclei at the beginning of the isotope table.</a:t>
            </a:r>
          </a:p>
        </p:txBody>
      </p:sp>
    </p:spTree>
    <p:extLst>
      <p:ext uri="{BB962C8B-B14F-4D97-AF65-F5344CB8AC3E}">
        <p14:creationId xmlns:p14="http://schemas.microsoft.com/office/powerpoint/2010/main" val="345178355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AutoShape 4"/>
          <p:cNvSpPr>
            <a:spLocks noChangeAspect="1" noChangeArrowheads="1" noTextEdit="1"/>
          </p:cNvSpPr>
          <p:nvPr/>
        </p:nvSpPr>
        <p:spPr bwMode="auto">
          <a:xfrm>
            <a:off x="0" y="0"/>
            <a:ext cx="9144000" cy="681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pic>
        <p:nvPicPr>
          <p:cNvPr id="8195"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2225"/>
            <a:ext cx="9148763" cy="682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05070633"/>
      </p:ext>
    </p:extLst>
  </p:cSld>
  <p:clrMapOvr>
    <a:masterClrMapping/>
  </p:clrMapOvr>
  <p:transition spd="slow"/>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287190"/>
            <a:ext cx="6875463"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Прямоугольник 2"/>
          <p:cNvSpPr/>
          <p:nvPr/>
        </p:nvSpPr>
        <p:spPr>
          <a:xfrm>
            <a:off x="5580063" y="3429000"/>
            <a:ext cx="3492500" cy="1384300"/>
          </a:xfrm>
          <a:prstGeom prst="rect">
            <a:avLst/>
          </a:prstGeom>
        </p:spPr>
        <p:txBody>
          <a:bodyPr>
            <a:spAutoFit/>
          </a:bodyPr>
          <a:lstStyle/>
          <a:p>
            <a:pPr algn="just">
              <a:defRPr/>
            </a:pPr>
            <a:r>
              <a:rPr lang="en-US" sz="1400" b="1" dirty="0">
                <a:effectLst>
                  <a:outerShdw blurRad="38100" dist="38100" dir="2700000" algn="tl">
                    <a:srgbClr val="000000">
                      <a:alpha val="43137"/>
                    </a:srgbClr>
                  </a:outerShdw>
                </a:effectLst>
                <a:latin typeface="Times New Roman" pitchFamily="18" charset="0"/>
                <a:cs typeface="Times New Roman" pitchFamily="18" charset="0"/>
              </a:rPr>
              <a:t>Distribution of number of 2α-pairs </a:t>
            </a:r>
            <a:r>
              <a:rPr lang="en-US" sz="1400" b="1" i="1" dirty="0">
                <a:effectLst>
                  <a:outerShdw blurRad="38100" dist="38100" dir="2700000" algn="tl">
                    <a:srgbClr val="000000">
                      <a:alpha val="43137"/>
                    </a:srgbClr>
                  </a:outerShdw>
                </a:effectLst>
                <a:latin typeface="Times New Roman" pitchFamily="18" charset="0"/>
                <a:cs typeface="Times New Roman" pitchFamily="18" charset="0"/>
              </a:rPr>
              <a:t>N</a:t>
            </a:r>
            <a:r>
              <a:rPr lang="en-US" sz="1400" b="1" baseline="-25000" dirty="0">
                <a:effectLst>
                  <a:outerShdw blurRad="38100" dist="38100" dir="2700000" algn="tl">
                    <a:srgbClr val="000000">
                      <a:alpha val="43137"/>
                    </a:srgbClr>
                  </a:outerShdw>
                </a:effectLst>
                <a:latin typeface="Times New Roman" pitchFamily="18" charset="0"/>
                <a:cs typeface="Times New Roman" pitchFamily="18" charset="0"/>
              </a:rPr>
              <a:t>2α</a:t>
            </a:r>
            <a:r>
              <a:rPr lang="en-US" sz="1400" b="1" dirty="0">
                <a:effectLst>
                  <a:outerShdw blurRad="38100" dist="38100" dir="2700000" algn="tl">
                    <a:srgbClr val="000000">
                      <a:alpha val="43137"/>
                    </a:srgbClr>
                  </a:outerShdw>
                </a:effectLst>
                <a:latin typeface="Times New Roman" pitchFamily="18" charset="0"/>
                <a:cs typeface="Times New Roman" pitchFamily="18" charset="0"/>
              </a:rPr>
              <a:t> over invariant mass </a:t>
            </a:r>
            <a:r>
              <a:rPr lang="en-US" sz="1400" b="1" i="1" dirty="0">
                <a:effectLst>
                  <a:outerShdw blurRad="38100" dist="38100" dir="2700000" algn="tl">
                    <a:srgbClr val="000000">
                      <a:alpha val="43137"/>
                    </a:srgbClr>
                  </a:outerShdw>
                </a:effectLst>
                <a:latin typeface="Times New Roman" pitchFamily="18" charset="0"/>
                <a:cs typeface="Times New Roman" pitchFamily="18" charset="0"/>
              </a:rPr>
              <a:t>Q</a:t>
            </a:r>
            <a:r>
              <a:rPr lang="en-US" sz="1400" b="1" baseline="-25000" dirty="0">
                <a:effectLst>
                  <a:outerShdw blurRad="38100" dist="38100" dir="2700000" algn="tl">
                    <a:srgbClr val="000000">
                      <a:alpha val="43137"/>
                    </a:srgbClr>
                  </a:outerShdw>
                </a:effectLst>
                <a:latin typeface="Times New Roman" pitchFamily="18" charset="0"/>
                <a:cs typeface="Times New Roman" pitchFamily="18" charset="0"/>
              </a:rPr>
              <a:t>2α</a:t>
            </a:r>
            <a:r>
              <a:rPr lang="en-US" sz="1400" b="1" dirty="0">
                <a:effectLst>
                  <a:outerShdw blurRad="38100" dist="38100" dir="2700000" algn="tl">
                    <a:srgbClr val="000000">
                      <a:alpha val="43137"/>
                    </a:srgbClr>
                  </a:outerShdw>
                </a:effectLst>
                <a:latin typeface="Times New Roman" pitchFamily="18" charset="0"/>
                <a:cs typeface="Times New Roman" pitchFamily="18" charset="0"/>
              </a:rPr>
              <a:t> in all 500 events of dissociation </a:t>
            </a:r>
            <a:r>
              <a:rPr lang="en-US" sz="1400" b="1" baseline="30000" dirty="0">
                <a:effectLst>
                  <a:outerShdw blurRad="38100" dist="38100" dir="2700000" algn="tl">
                    <a:srgbClr val="000000">
                      <a:alpha val="43137"/>
                    </a:srgbClr>
                  </a:outerShdw>
                </a:effectLst>
                <a:latin typeface="Times New Roman" pitchFamily="18" charset="0"/>
                <a:cs typeface="Times New Roman" pitchFamily="18" charset="0"/>
              </a:rPr>
              <a:t>9</a:t>
            </a:r>
            <a:r>
              <a:rPr lang="en-US" sz="1400" b="1" dirty="0">
                <a:effectLst>
                  <a:outerShdw blurRad="38100" dist="38100" dir="2700000" algn="tl">
                    <a:srgbClr val="000000">
                      <a:alpha val="43137"/>
                    </a:srgbClr>
                  </a:outerShdw>
                </a:effectLst>
                <a:latin typeface="Times New Roman" pitchFamily="18" charset="0"/>
                <a:cs typeface="Times New Roman" pitchFamily="18" charset="0"/>
              </a:rPr>
              <a:t>Bе → 2α (dotted line) at 1.2 </a:t>
            </a:r>
            <a:r>
              <a:rPr lang="en-US" sz="1400" b="1" i="1" dirty="0">
                <a:effectLst>
                  <a:outerShdw blurRad="38100" dist="38100" dir="2700000" algn="tl">
                    <a:srgbClr val="000000">
                      <a:alpha val="43137"/>
                    </a:srgbClr>
                  </a:outerShdw>
                </a:effectLst>
                <a:latin typeface="Times New Roman" pitchFamily="18" charset="0"/>
                <a:cs typeface="Times New Roman" pitchFamily="18" charset="0"/>
              </a:rPr>
              <a:t>A</a:t>
            </a:r>
            <a:r>
              <a:rPr lang="en-US" sz="1400" b="1" dirty="0">
                <a:effectLst>
                  <a:outerShdw blurRad="38100" dist="38100" dir="2700000" algn="tl">
                    <a:srgbClr val="000000">
                      <a:alpha val="43137"/>
                    </a:srgbClr>
                  </a:outerShdw>
                </a:effectLst>
                <a:latin typeface="Times New Roman" pitchFamily="18" charset="0"/>
                <a:cs typeface="Times New Roman" pitchFamily="18" charset="0"/>
              </a:rPr>
              <a:t> GeV and in 198 “white” stars out of them (solid); in the inset, the enlarged part of the distributions </a:t>
            </a:r>
            <a:r>
              <a:rPr lang="en-US" sz="1400" b="1" i="1" dirty="0">
                <a:effectLst>
                  <a:outerShdw blurRad="38100" dist="38100" dir="2700000" algn="tl">
                    <a:srgbClr val="000000">
                      <a:alpha val="43137"/>
                    </a:srgbClr>
                  </a:outerShdw>
                </a:effectLst>
                <a:latin typeface="Times New Roman" pitchFamily="18" charset="0"/>
                <a:cs typeface="Times New Roman" pitchFamily="18" charset="0"/>
              </a:rPr>
              <a:t>Q</a:t>
            </a:r>
            <a:r>
              <a:rPr lang="en-US" sz="1400" b="1" baseline="-25000" dirty="0">
                <a:effectLst>
                  <a:outerShdw blurRad="38100" dist="38100" dir="2700000" algn="tl">
                    <a:srgbClr val="000000">
                      <a:alpha val="43137"/>
                    </a:srgbClr>
                  </a:outerShdw>
                </a:effectLst>
                <a:latin typeface="Times New Roman" pitchFamily="18" charset="0"/>
                <a:cs typeface="Times New Roman" pitchFamily="18" charset="0"/>
              </a:rPr>
              <a:t>2α </a:t>
            </a:r>
            <a:r>
              <a:rPr lang="en-US" sz="1400" b="1" dirty="0">
                <a:effectLst>
                  <a:outerShdw blurRad="38100" dist="38100" dir="2700000" algn="tl">
                    <a:srgbClr val="000000">
                      <a:alpha val="43137"/>
                    </a:srgbClr>
                  </a:outerShdw>
                </a:effectLst>
                <a:latin typeface="Times New Roman" pitchFamily="18" charset="0"/>
                <a:cs typeface="Times New Roman" pitchFamily="18" charset="0"/>
              </a:rPr>
              <a:t> &lt; 1 MeV.</a:t>
            </a:r>
            <a:endParaRPr lang="ru-RU" sz="1400" b="1" dirty="0">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10244" name="Picture 6" descr="C:\Users\Павел\Desktop\BECQUEREL-2019_NOO\Be9-10-0763.jpg"/>
          <p:cNvPicPr>
            <a:picLocks noChangeAspect="1" noChangeArrowheads="1"/>
          </p:cNvPicPr>
          <p:nvPr/>
        </p:nvPicPr>
        <p:blipFill>
          <a:blip r:embed="rId3" cstate="print">
            <a:extLst>
              <a:ext uri="{28A0092B-C50C-407E-A947-70E740481C1C}">
                <a14:useLocalDpi xmlns:a14="http://schemas.microsoft.com/office/drawing/2010/main" val="0"/>
              </a:ext>
            </a:extLst>
          </a:blip>
          <a:srcRect r="47079"/>
          <a:stretch>
            <a:fillRect/>
          </a:stretch>
        </p:blipFill>
        <p:spPr bwMode="auto">
          <a:xfrm>
            <a:off x="0" y="0"/>
            <a:ext cx="9144000" cy="1328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5" name="Picture 6" descr="C:\Users\Павел\Desktop\BECQUEREL-2019_NOO\Be9-10-0763.jpg"/>
          <p:cNvPicPr>
            <a:picLocks noChangeAspect="1" noChangeArrowheads="1"/>
          </p:cNvPicPr>
          <p:nvPr/>
        </p:nvPicPr>
        <p:blipFill>
          <a:blip r:embed="rId3" cstate="print">
            <a:extLst>
              <a:ext uri="{28A0092B-C50C-407E-A947-70E740481C1C}">
                <a14:useLocalDpi xmlns:a14="http://schemas.microsoft.com/office/drawing/2010/main" val="0"/>
              </a:ext>
            </a:extLst>
          </a:blip>
          <a:srcRect l="81041"/>
          <a:stretch>
            <a:fillRect/>
          </a:stretch>
        </p:blipFill>
        <p:spPr bwMode="auto">
          <a:xfrm>
            <a:off x="3994150" y="1052513"/>
            <a:ext cx="5149850" cy="2087562"/>
          </a:xfrm>
          <a:prstGeom prst="rect">
            <a:avLst/>
          </a:prstGeom>
          <a:noFill/>
          <a:ln w="6350">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0246" name="Picture 5" descr="Be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8904"/>
            <a:ext cx="836613" cy="1390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7" name="Picture 7" descr="nn "/>
          <p:cNvPicPr>
            <a:picLocks noChangeAspect="1" noChangeArrowheads="1"/>
          </p:cNvPicPr>
          <p:nvPr/>
        </p:nvPicPr>
        <p:blipFill>
          <a:blip r:embed="rId5">
            <a:extLst>
              <a:ext uri="{28A0092B-C50C-407E-A947-70E740481C1C}">
                <a14:useLocalDpi xmlns:a14="http://schemas.microsoft.com/office/drawing/2010/main" val="0"/>
              </a:ext>
            </a:extLst>
          </a:blip>
          <a:srcRect l="19302" t="6381" r="20883" b="75563"/>
          <a:stretch>
            <a:fillRect/>
          </a:stretch>
        </p:blipFill>
        <p:spPr bwMode="auto">
          <a:xfrm>
            <a:off x="684213" y="549275"/>
            <a:ext cx="290512"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Прямоугольник 8"/>
          <p:cNvSpPr/>
          <p:nvPr/>
        </p:nvSpPr>
        <p:spPr>
          <a:xfrm>
            <a:off x="0" y="5903913"/>
            <a:ext cx="9144000" cy="954087"/>
          </a:xfrm>
          <a:prstGeom prst="rect">
            <a:avLst/>
          </a:prstGeom>
        </p:spPr>
        <p:txBody>
          <a:bodyPr>
            <a:spAutoFit/>
          </a:bodyPr>
          <a:lstStyle/>
          <a:p>
            <a:pPr algn="just">
              <a:defRPr/>
            </a:pPr>
            <a:r>
              <a:rPr lang="en-US" sz="1400" b="1" dirty="0">
                <a:effectLst>
                  <a:outerShdw blurRad="38100" dist="38100" dir="2700000" algn="tl">
                    <a:srgbClr val="000000">
                      <a:alpha val="43137"/>
                    </a:srgbClr>
                  </a:outerShdw>
                </a:effectLst>
                <a:latin typeface="Times New Roman" pitchFamily="18" charset="0"/>
                <a:cs typeface="Times New Roman" pitchFamily="18" charset="0"/>
              </a:rPr>
              <a:t>The distribution over </a:t>
            </a:r>
            <a:r>
              <a:rPr lang="en-US" sz="1400" b="1" i="1" dirty="0">
                <a:effectLst>
                  <a:outerShdw blurRad="38100" dist="38100" dir="2700000" algn="tl">
                    <a:srgbClr val="000000">
                      <a:alpha val="43137"/>
                    </a:srgbClr>
                  </a:outerShdw>
                </a:effectLst>
                <a:latin typeface="Times New Roman" pitchFamily="18" charset="0"/>
                <a:cs typeface="Times New Roman" pitchFamily="18" charset="0"/>
              </a:rPr>
              <a:t>Q</a:t>
            </a:r>
            <a:r>
              <a:rPr lang="en-US" sz="1400" b="1" baseline="-25000" dirty="0">
                <a:effectLst>
                  <a:outerShdw blurRad="38100" dist="38100" dir="2700000" algn="tl">
                    <a:srgbClr val="000000">
                      <a:alpha val="43137"/>
                    </a:srgbClr>
                  </a:outerShdw>
                </a:effectLst>
                <a:latin typeface="Times New Roman" pitchFamily="18" charset="0"/>
                <a:cs typeface="Times New Roman" pitchFamily="18" charset="0"/>
              </a:rPr>
              <a:t>2α</a:t>
            </a:r>
            <a:r>
              <a:rPr lang="en-US" sz="1400" b="1" dirty="0">
                <a:effectLst>
                  <a:outerShdw blurRad="38100" dist="38100" dir="2700000" algn="tl">
                    <a:srgbClr val="000000">
                      <a:alpha val="43137"/>
                    </a:srgbClr>
                  </a:outerShdw>
                </a:effectLst>
                <a:latin typeface="Times New Roman" pitchFamily="18" charset="0"/>
                <a:cs typeface="Times New Roman" pitchFamily="18" charset="0"/>
              </a:rPr>
              <a:t> of 2α-pairs (</a:t>
            </a:r>
            <a:r>
              <a:rPr lang="en-US" sz="1400" b="1" i="1" dirty="0">
                <a:effectLst>
                  <a:outerShdw blurRad="38100" dist="38100" dir="2700000" algn="tl">
                    <a:srgbClr val="000000">
                      <a:alpha val="43137"/>
                    </a:srgbClr>
                  </a:outerShdw>
                </a:effectLst>
                <a:latin typeface="Times New Roman" pitchFamily="18" charset="0"/>
                <a:cs typeface="Times New Roman" pitchFamily="18" charset="0"/>
              </a:rPr>
              <a:t>N</a:t>
            </a:r>
            <a:r>
              <a:rPr lang="en-US" sz="1400" b="1" baseline="-25000" dirty="0">
                <a:effectLst>
                  <a:outerShdw blurRad="38100" dist="38100" dir="2700000" algn="tl">
                    <a:srgbClr val="000000">
                      <a:alpha val="43137"/>
                    </a:srgbClr>
                  </a:outerShdw>
                </a:effectLst>
                <a:latin typeface="Times New Roman" pitchFamily="18" charset="0"/>
                <a:cs typeface="Times New Roman" pitchFamily="18" charset="0"/>
              </a:rPr>
              <a:t>2α</a:t>
            </a:r>
            <a:r>
              <a:rPr lang="en-US" sz="1400" b="1" dirty="0">
                <a:effectLst>
                  <a:outerShdw blurRad="38100" dist="38100" dir="2700000" algn="tl">
                    <a:srgbClr val="000000">
                      <a:alpha val="43137"/>
                    </a:srgbClr>
                  </a:outerShdw>
                </a:effectLst>
                <a:latin typeface="Times New Roman" pitchFamily="18" charset="0"/>
                <a:cs typeface="Times New Roman" pitchFamily="18" charset="0"/>
              </a:rPr>
              <a:t> = 500), including “white” 2α-stars (</a:t>
            </a:r>
            <a:r>
              <a:rPr lang="en-US" sz="1400" b="1" i="1" dirty="0">
                <a:effectLst>
                  <a:outerShdw blurRad="38100" dist="38100" dir="2700000" algn="tl">
                    <a:srgbClr val="000000">
                      <a:alpha val="43137"/>
                    </a:srgbClr>
                  </a:outerShdw>
                </a:effectLst>
                <a:latin typeface="Times New Roman" pitchFamily="18" charset="0"/>
                <a:cs typeface="Times New Roman" pitchFamily="18" charset="0"/>
              </a:rPr>
              <a:t>N</a:t>
            </a:r>
            <a:r>
              <a:rPr lang="en-US" sz="1400" b="1" baseline="-25000" dirty="0">
                <a:effectLst>
                  <a:outerShdw blurRad="38100" dist="38100" dir="2700000" algn="tl">
                    <a:srgbClr val="000000">
                      <a:alpha val="43137"/>
                    </a:srgbClr>
                  </a:outerShdw>
                </a:effectLst>
                <a:latin typeface="Times New Roman" pitchFamily="18" charset="0"/>
                <a:cs typeface="Times New Roman" pitchFamily="18" charset="0"/>
              </a:rPr>
              <a:t>ws</a:t>
            </a:r>
            <a:r>
              <a:rPr lang="en-US" sz="1400" b="1" dirty="0">
                <a:effectLst>
                  <a:outerShdw blurRad="38100" dist="38100" dir="2700000" algn="tl">
                    <a:srgbClr val="000000">
                      <a:alpha val="43137"/>
                    </a:srgbClr>
                  </a:outerShdw>
                </a:effectLst>
                <a:latin typeface="Times New Roman" pitchFamily="18" charset="0"/>
                <a:cs typeface="Times New Roman" pitchFamily="18" charset="0"/>
              </a:rPr>
              <a:t> = 198), indicates the condition </a:t>
            </a:r>
            <a:r>
              <a:rPr lang="en-US" sz="1400" b="1" i="1" dirty="0">
                <a:effectLst>
                  <a:outerShdw blurRad="38100" dist="38100" dir="2700000" algn="tl">
                    <a:srgbClr val="000000">
                      <a:alpha val="43137"/>
                    </a:srgbClr>
                  </a:outerShdw>
                </a:effectLst>
                <a:latin typeface="Times New Roman" pitchFamily="18" charset="0"/>
                <a:cs typeface="Times New Roman" pitchFamily="18" charset="0"/>
              </a:rPr>
              <a:t>Q</a:t>
            </a:r>
            <a:r>
              <a:rPr lang="en-US" sz="1400" b="1" baseline="-25000" dirty="0">
                <a:effectLst>
                  <a:outerShdw blurRad="38100" dist="38100" dir="2700000" algn="tl">
                    <a:srgbClr val="000000">
                      <a:alpha val="43137"/>
                    </a:srgbClr>
                  </a:outerShdw>
                </a:effectLst>
                <a:latin typeface="Times New Roman" pitchFamily="18" charset="0"/>
                <a:cs typeface="Times New Roman" pitchFamily="18" charset="0"/>
              </a:rPr>
              <a:t>2α</a:t>
            </a:r>
            <a:r>
              <a:rPr lang="en-US" sz="1400" b="1" dirty="0">
                <a:effectLst>
                  <a:outerShdw blurRad="38100" dist="38100" dir="2700000" algn="tl">
                    <a:srgbClr val="000000">
                      <a:alpha val="43137"/>
                    </a:srgbClr>
                  </a:outerShdw>
                </a:effectLst>
                <a:latin typeface="Times New Roman" pitchFamily="18" charset="0"/>
                <a:cs typeface="Times New Roman" pitchFamily="18" charset="0"/>
              </a:rPr>
              <a:t>(</a:t>
            </a:r>
            <a:r>
              <a:rPr lang="en-US" sz="1400" b="1" baseline="30000" dirty="0">
                <a:effectLst>
                  <a:outerShdw blurRad="38100" dist="38100" dir="2700000" algn="tl">
                    <a:srgbClr val="000000">
                      <a:alpha val="43137"/>
                    </a:srgbClr>
                  </a:outerShdw>
                </a:effectLst>
                <a:latin typeface="Times New Roman" pitchFamily="18" charset="0"/>
                <a:cs typeface="Times New Roman" pitchFamily="18" charset="0"/>
              </a:rPr>
              <a:t>8</a:t>
            </a:r>
            <a:r>
              <a:rPr lang="en-US" sz="1400" b="1" dirty="0">
                <a:effectLst>
                  <a:outerShdw blurRad="38100" dist="38100" dir="2700000" algn="tl">
                    <a:srgbClr val="000000">
                      <a:alpha val="43137"/>
                    </a:srgbClr>
                  </a:outerShdw>
                </a:effectLst>
                <a:latin typeface="Times New Roman" pitchFamily="18" charset="0"/>
                <a:cs typeface="Times New Roman" pitchFamily="18" charset="0"/>
              </a:rPr>
              <a:t>Be) &lt; 0.2 MeV. Then the fraction of decays </a:t>
            </a:r>
            <a:r>
              <a:rPr lang="en-US" sz="1400" b="1" baseline="30000" dirty="0">
                <a:effectLst>
                  <a:outerShdw blurRad="38100" dist="38100" dir="2700000" algn="tl">
                    <a:srgbClr val="000000">
                      <a:alpha val="43137"/>
                    </a:srgbClr>
                  </a:outerShdw>
                </a:effectLst>
                <a:latin typeface="Times New Roman" pitchFamily="18" charset="0"/>
                <a:cs typeface="Times New Roman" pitchFamily="18" charset="0"/>
              </a:rPr>
              <a:t>8</a:t>
            </a:r>
            <a:r>
              <a:rPr lang="en-US" sz="1400" b="1" dirty="0">
                <a:effectLst>
                  <a:outerShdw blurRad="38100" dist="38100" dir="2700000" algn="tl">
                    <a:srgbClr val="000000">
                      <a:alpha val="43137"/>
                    </a:srgbClr>
                  </a:outerShdw>
                </a:effectLst>
                <a:latin typeface="Times New Roman" pitchFamily="18" charset="0"/>
                <a:cs typeface="Times New Roman" pitchFamily="18" charset="0"/>
              </a:rPr>
              <a:t>Be 36 ± 3 and 41 ± 5%, respectively. Two “influxes” deserve to be noted around 0.6 and 3 MeV. The first of them corresponds to decay through the </a:t>
            </a:r>
            <a:r>
              <a:rPr lang="en-US" sz="1400" b="1" baseline="30000" dirty="0">
                <a:effectLst>
                  <a:outerShdw blurRad="38100" dist="38100" dir="2700000" algn="tl">
                    <a:srgbClr val="000000">
                      <a:alpha val="43137"/>
                    </a:srgbClr>
                  </a:outerShdw>
                </a:effectLst>
                <a:latin typeface="Times New Roman" pitchFamily="18" charset="0"/>
                <a:cs typeface="Times New Roman" pitchFamily="18" charset="0"/>
              </a:rPr>
              <a:t>9</a:t>
            </a:r>
            <a:r>
              <a:rPr lang="en-US" sz="1400" b="1" dirty="0">
                <a:effectLst>
                  <a:outerShdw blurRad="38100" dist="38100" dir="2700000" algn="tl">
                    <a:srgbClr val="000000">
                      <a:alpha val="43137"/>
                    </a:srgbClr>
                  </a:outerShdw>
                </a:effectLst>
                <a:latin typeface="Times New Roman" pitchFamily="18" charset="0"/>
                <a:cs typeface="Times New Roman" pitchFamily="18" charset="0"/>
              </a:rPr>
              <a:t>Be 2.43 MeV excitation, and the second corresponds to decay from the first excited state </a:t>
            </a:r>
            <a:r>
              <a:rPr lang="en-US" sz="1400" b="1" baseline="30000" dirty="0">
                <a:effectLst>
                  <a:outerShdw blurRad="38100" dist="38100" dir="2700000" algn="tl">
                    <a:srgbClr val="000000">
                      <a:alpha val="43137"/>
                    </a:srgbClr>
                  </a:outerShdw>
                </a:effectLst>
                <a:latin typeface="Times New Roman" pitchFamily="18" charset="0"/>
                <a:cs typeface="Times New Roman" pitchFamily="18" charset="0"/>
              </a:rPr>
              <a:t>8</a:t>
            </a:r>
            <a:r>
              <a:rPr lang="en-US" sz="1400" b="1" dirty="0">
                <a:effectLst>
                  <a:outerShdw blurRad="38100" dist="38100" dir="2700000" algn="tl">
                    <a:srgbClr val="000000">
                      <a:alpha val="43137"/>
                    </a:srgbClr>
                  </a:outerShdw>
                </a:effectLst>
                <a:latin typeface="Times New Roman" pitchFamily="18" charset="0"/>
                <a:cs typeface="Times New Roman" pitchFamily="18" charset="0"/>
              </a:rPr>
              <a:t>Be</a:t>
            </a:r>
            <a:r>
              <a:rPr lang="en-US" sz="1400" b="1" baseline="-25000" dirty="0">
                <a:effectLst>
                  <a:outerShdw blurRad="38100" dist="38100" dir="2700000" algn="tl">
                    <a:srgbClr val="000000">
                      <a:alpha val="43137"/>
                    </a:srgbClr>
                  </a:outerShdw>
                </a:effectLst>
                <a:latin typeface="Times New Roman" pitchFamily="18" charset="0"/>
                <a:cs typeface="Times New Roman" pitchFamily="18" charset="0"/>
              </a:rPr>
              <a:t>2+</a:t>
            </a:r>
            <a:r>
              <a:rPr lang="en-US" sz="1400" b="1" dirty="0">
                <a:effectLst>
                  <a:outerShdw blurRad="38100" dist="38100" dir="2700000" algn="tl">
                    <a:srgbClr val="000000">
                      <a:alpha val="43137"/>
                    </a:srgbClr>
                  </a:outerShdw>
                </a:effectLst>
                <a:latin typeface="Times New Roman" pitchFamily="18" charset="0"/>
                <a:cs typeface="Times New Roman" pitchFamily="18" charset="0"/>
              </a:rPr>
              <a:t>.</a:t>
            </a:r>
            <a:endParaRPr lang="ru-RU" sz="1400" b="1"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2" name="TextBox 1"/>
          <p:cNvSpPr txBox="1"/>
          <p:nvPr/>
        </p:nvSpPr>
        <p:spPr>
          <a:xfrm>
            <a:off x="5126372" y="8904"/>
            <a:ext cx="2885405" cy="461665"/>
          </a:xfrm>
          <a:prstGeom prst="rect">
            <a:avLst/>
          </a:prstGeom>
          <a:noFill/>
        </p:spPr>
        <p:txBody>
          <a:bodyPr wrap="none" rtlCol="0">
            <a:spAutoFit/>
          </a:bodyPr>
          <a:lstStyle/>
          <a:p>
            <a:r>
              <a:rPr lang="en-US" sz="2400" b="1" dirty="0" smtClean="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 A GeV/c  </a:t>
            </a:r>
            <a:r>
              <a:rPr lang="en-US" sz="2400" b="1" baseline="30000" dirty="0" smtClean="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9</a:t>
            </a:r>
            <a:r>
              <a:rPr lang="en-US" sz="2400" b="1" dirty="0" smtClean="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Be → 2</a:t>
            </a:r>
            <a:r>
              <a:rPr lang="el-GR" sz="2400" b="1" dirty="0" smtClean="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α</a:t>
            </a:r>
            <a:endParaRPr lang="en-US" sz="24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4" name="TextBox 3"/>
          <p:cNvSpPr txBox="1"/>
          <p:nvPr/>
        </p:nvSpPr>
        <p:spPr>
          <a:xfrm>
            <a:off x="7660285" y="1287190"/>
            <a:ext cx="564578" cy="523220"/>
          </a:xfrm>
          <a:prstGeom prst="rect">
            <a:avLst/>
          </a:prstGeom>
          <a:noFill/>
        </p:spPr>
        <p:txBody>
          <a:bodyPr wrap="none" rtlCol="0">
            <a:spAutoFit/>
          </a:bodyPr>
          <a:lstStyle/>
          <a:p>
            <a:r>
              <a:rPr lang="en-US" sz="2800" b="1" dirty="0" smtClean="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a:t>
            </a:r>
            <a:r>
              <a:rPr lang="el-GR" sz="2800" b="1" dirty="0" smtClean="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α</a:t>
            </a:r>
            <a:endParaRPr lang="en-US" sz="28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cxnSp>
        <p:nvCxnSpPr>
          <p:cNvPr id="7" name="Прямая со стрелкой 6"/>
          <p:cNvCxnSpPr>
            <a:stCxn id="4" idx="2"/>
          </p:cNvCxnSpPr>
          <p:nvPr/>
        </p:nvCxnSpPr>
        <p:spPr>
          <a:xfrm flipH="1">
            <a:off x="7452320" y="1810410"/>
            <a:ext cx="490254" cy="394454"/>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0" name="Прямая со стрелкой 9"/>
          <p:cNvCxnSpPr>
            <a:stCxn id="4" idx="2"/>
          </p:cNvCxnSpPr>
          <p:nvPr/>
        </p:nvCxnSpPr>
        <p:spPr>
          <a:xfrm flipH="1">
            <a:off x="6557838" y="1810410"/>
            <a:ext cx="1384736" cy="285884"/>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22" name="Прямоугольник 4"/>
          <p:cNvSpPr>
            <a:spLocks noChangeArrowheads="1"/>
          </p:cNvSpPr>
          <p:nvPr/>
        </p:nvSpPr>
        <p:spPr bwMode="auto">
          <a:xfrm>
            <a:off x="1259632" y="1896239"/>
            <a:ext cx="16033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0"/>
              </a:spcBef>
              <a:buFontTx/>
              <a:buNone/>
            </a:pPr>
            <a:r>
              <a:rPr lang="en-US" altLang="ru-RU" sz="2000" b="1" i="1" dirty="0">
                <a:latin typeface="Times New Roman" pitchFamily="18" charset="0"/>
                <a:cs typeface="Times New Roman" pitchFamily="18" charset="0"/>
              </a:rPr>
              <a:t>Q</a:t>
            </a:r>
            <a:r>
              <a:rPr lang="en-US" altLang="ru-RU" sz="2000" b="1" i="1" baseline="-25000" dirty="0">
                <a:latin typeface="Times New Roman" pitchFamily="18" charset="0"/>
                <a:cs typeface="Times New Roman" pitchFamily="18" charset="0"/>
              </a:rPr>
              <a:t>2</a:t>
            </a:r>
            <a:r>
              <a:rPr lang="el-GR" altLang="ru-RU" sz="2000" b="1" i="1" baseline="-25000" dirty="0">
                <a:latin typeface="Times New Roman" pitchFamily="18" charset="0"/>
                <a:cs typeface="Times New Roman" pitchFamily="18" charset="0"/>
              </a:rPr>
              <a:t>α</a:t>
            </a:r>
            <a:r>
              <a:rPr lang="en-US" altLang="ru-RU" sz="2000" b="1" dirty="0">
                <a:latin typeface="Times New Roman" pitchFamily="18" charset="0"/>
                <a:cs typeface="Times New Roman" pitchFamily="18" charset="0"/>
              </a:rPr>
              <a:t> = M</a:t>
            </a:r>
            <a:r>
              <a:rPr lang="en-US" altLang="ru-RU" sz="2000" b="1" baseline="30000" dirty="0">
                <a:latin typeface="Times New Roman" pitchFamily="18" charset="0"/>
                <a:cs typeface="Times New Roman" pitchFamily="18" charset="0"/>
              </a:rPr>
              <a:t>∗</a:t>
            </a:r>
            <a:r>
              <a:rPr lang="en-US" altLang="ru-RU" sz="2000" b="1" dirty="0">
                <a:latin typeface="Times New Roman" pitchFamily="18" charset="0"/>
                <a:cs typeface="Times New Roman" pitchFamily="18" charset="0"/>
              </a:rPr>
              <a:t> - M</a:t>
            </a:r>
            <a:endParaRPr lang="ru-RU" altLang="ru-RU" sz="2000" b="1" dirty="0">
              <a:latin typeface="Times New Roman" pitchFamily="18" charset="0"/>
              <a:cs typeface="Times New Roman" pitchFamily="18" charset="0"/>
            </a:endParaRPr>
          </a:p>
        </p:txBody>
      </p:sp>
      <p:sp>
        <p:nvSpPr>
          <p:cNvPr id="23" name="Прямоугольник 5"/>
          <p:cNvSpPr>
            <a:spLocks noChangeArrowheads="1"/>
          </p:cNvSpPr>
          <p:nvPr/>
        </p:nvSpPr>
        <p:spPr bwMode="auto">
          <a:xfrm>
            <a:off x="1259632" y="2296349"/>
            <a:ext cx="17508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0"/>
              </a:spcBef>
              <a:buFontTx/>
              <a:buNone/>
            </a:pPr>
            <a:r>
              <a:rPr lang="ru-RU" altLang="ru-RU" sz="2000" b="1" i="1" dirty="0">
                <a:latin typeface="Times New Roman" pitchFamily="18" charset="0"/>
                <a:cs typeface="Times New Roman" pitchFamily="18" charset="0"/>
              </a:rPr>
              <a:t>M</a:t>
            </a:r>
            <a:r>
              <a:rPr lang="ru-RU" altLang="ru-RU" sz="2000" b="1" baseline="30000" dirty="0">
                <a:latin typeface="Times New Roman" pitchFamily="18" charset="0"/>
                <a:ea typeface="CMS Y 8"/>
                <a:cs typeface="CMS Y 8"/>
              </a:rPr>
              <a:t>*2</a:t>
            </a:r>
            <a:r>
              <a:rPr lang="ru-RU" altLang="ru-RU" sz="2000" b="1" dirty="0">
                <a:latin typeface="Times New Roman" pitchFamily="18" charset="0"/>
                <a:ea typeface="CMS Y 8"/>
                <a:cs typeface="CMS Y 8"/>
              </a:rPr>
              <a:t> = ∑(</a:t>
            </a:r>
            <a:r>
              <a:rPr lang="ru-RU" altLang="ru-RU" sz="2000" b="1" i="1" dirty="0" err="1">
                <a:latin typeface="Times New Roman" pitchFamily="18" charset="0"/>
                <a:ea typeface="CMS Y 8"/>
                <a:cs typeface="CMS Y 8"/>
              </a:rPr>
              <a:t>P</a:t>
            </a:r>
            <a:r>
              <a:rPr lang="ru-RU" altLang="ru-RU" sz="2000" b="1" baseline="-25000" dirty="0" err="1">
                <a:latin typeface="Times New Roman" pitchFamily="18" charset="0"/>
                <a:ea typeface="CMS Y 8"/>
                <a:cs typeface="CMS Y 8"/>
              </a:rPr>
              <a:t>i</a:t>
            </a:r>
            <a:r>
              <a:rPr lang="ru-RU" altLang="ru-RU" sz="2000" b="1" dirty="0" err="1">
                <a:latin typeface="Times New Roman" pitchFamily="18" charset="0"/>
                <a:ea typeface="CMS Y 10"/>
                <a:cs typeface="CMS Y 10"/>
              </a:rPr>
              <a:t>·</a:t>
            </a:r>
            <a:r>
              <a:rPr lang="ru-RU" altLang="ru-RU" sz="2000" b="1" i="1" dirty="0" err="1">
                <a:latin typeface="Times New Roman" pitchFamily="18" charset="0"/>
                <a:ea typeface="CMS Y 10"/>
                <a:cs typeface="CMS Y 10"/>
              </a:rPr>
              <a:t>P</a:t>
            </a:r>
            <a:r>
              <a:rPr lang="ru-RU" altLang="ru-RU" sz="2000" b="1" baseline="-25000" dirty="0" err="1">
                <a:latin typeface="Times New Roman" pitchFamily="18" charset="0"/>
                <a:ea typeface="CMS Y 10"/>
                <a:cs typeface="CMS Y 10"/>
              </a:rPr>
              <a:t>k</a:t>
            </a:r>
            <a:r>
              <a:rPr lang="ru-RU" altLang="ru-RU" sz="2000" b="1" dirty="0">
                <a:latin typeface="Times New Roman" pitchFamily="18" charset="0"/>
                <a:ea typeface="CMS Y 10"/>
                <a:cs typeface="CMS Y 10"/>
              </a:rPr>
              <a:t>)</a:t>
            </a:r>
            <a:endParaRPr lang="ru-RU" altLang="ru-RU" sz="2000" b="1" dirty="0">
              <a:latin typeface="Arial" pitchFamily="34" charset="0"/>
            </a:endParaRPr>
          </a:p>
        </p:txBody>
      </p:sp>
      <p:sp>
        <p:nvSpPr>
          <p:cNvPr id="5" name="TextBox 4"/>
          <p:cNvSpPr txBox="1"/>
          <p:nvPr/>
        </p:nvSpPr>
        <p:spPr>
          <a:xfrm>
            <a:off x="0" y="433536"/>
            <a:ext cx="628698" cy="461665"/>
          </a:xfrm>
          <a:prstGeom prst="rect">
            <a:avLst/>
          </a:prstGeom>
          <a:noFill/>
        </p:spPr>
        <p:txBody>
          <a:bodyPr wrap="none" rtlCol="0">
            <a:spAutoFit/>
          </a:bodyPr>
          <a:lstStyle/>
          <a:p>
            <a:r>
              <a:rPr lang="en-US" sz="2400" b="1" baseline="30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9</a:t>
            </a:r>
            <a:r>
              <a:rPr lang="en-US" sz="24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Be</a:t>
            </a:r>
            <a:endParaRPr lang="en-US" sz="2400" dirty="0"/>
          </a:p>
        </p:txBody>
      </p:sp>
    </p:spTree>
    <p:extLst>
      <p:ext uri="{BB962C8B-B14F-4D97-AF65-F5344CB8AC3E}">
        <p14:creationId xmlns:p14="http://schemas.microsoft.com/office/powerpoint/2010/main" val="33237484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7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16238" y="-3175"/>
            <a:ext cx="6249987" cy="237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28"/>
          <p:cNvSpPr>
            <a:spLocks noChangeArrowheads="1"/>
          </p:cNvSpPr>
          <p:nvPr/>
        </p:nvSpPr>
        <p:spPr bwMode="auto">
          <a:xfrm>
            <a:off x="585788" y="71438"/>
            <a:ext cx="758825" cy="519112"/>
          </a:xfrm>
          <a:prstGeom prst="rect">
            <a:avLst/>
          </a:prstGeom>
          <a:noFill/>
          <a:ln w="9525">
            <a:noFill/>
            <a:miter lim="800000"/>
            <a:headEnd/>
            <a:tailEnd/>
          </a:ln>
          <a:effectLst/>
        </p:spPr>
        <p:txBody>
          <a:bodyPr wrap="none">
            <a:spAutoFit/>
          </a:bodyPr>
          <a:lstStyle/>
          <a:p>
            <a:pPr>
              <a:defRPr/>
            </a:pPr>
            <a:r>
              <a:rPr lang="ru-RU" sz="2400" b="1" dirty="0">
                <a:effectLst>
                  <a:outerShdw blurRad="38100" dist="38100" dir="2700000" algn="tl">
                    <a:srgbClr val="C0C0C0"/>
                  </a:outerShdw>
                </a:effectLst>
                <a:latin typeface="Times New Roman" pitchFamily="18" charset="0"/>
                <a:cs typeface="Arial" charset="0"/>
              </a:rPr>
              <a:t> </a:t>
            </a:r>
            <a:r>
              <a:rPr lang="ru-RU" sz="2800" b="1" baseline="30000" dirty="0">
                <a:effectLst>
                  <a:outerShdw blurRad="38100" dist="38100" dir="2700000" algn="tl">
                    <a:srgbClr val="C0C0C0"/>
                  </a:outerShdw>
                </a:effectLst>
                <a:latin typeface="Times New Roman" pitchFamily="18" charset="0"/>
                <a:cs typeface="Arial" charset="0"/>
              </a:rPr>
              <a:t>1</a:t>
            </a:r>
            <a:r>
              <a:rPr lang="en-US" sz="2800" b="1" baseline="30000" dirty="0">
                <a:effectLst>
                  <a:outerShdw blurRad="38100" dist="38100" dir="2700000" algn="tl">
                    <a:srgbClr val="C0C0C0"/>
                  </a:outerShdw>
                </a:effectLst>
                <a:latin typeface="Times New Roman" pitchFamily="18" charset="0"/>
                <a:cs typeface="Arial" charset="0"/>
              </a:rPr>
              <a:t>0</a:t>
            </a:r>
            <a:r>
              <a:rPr lang="en-US" sz="2800" b="1" dirty="0">
                <a:effectLst>
                  <a:outerShdw blurRad="38100" dist="38100" dir="2700000" algn="tl">
                    <a:srgbClr val="C0C0C0"/>
                  </a:outerShdw>
                </a:effectLst>
                <a:latin typeface="Times New Roman" pitchFamily="18" charset="0"/>
                <a:cs typeface="Arial" charset="0"/>
              </a:rPr>
              <a:t>C</a:t>
            </a:r>
            <a:endParaRPr lang="ru-RU" sz="2800" b="1" dirty="0">
              <a:effectLst>
                <a:outerShdw blurRad="38100" dist="38100" dir="2700000" algn="tl">
                  <a:srgbClr val="C0C0C0"/>
                </a:outerShdw>
              </a:effectLst>
              <a:latin typeface="Times New Roman" pitchFamily="18" charset="0"/>
              <a:cs typeface="Arial" charset="0"/>
            </a:endParaRPr>
          </a:p>
        </p:txBody>
      </p:sp>
      <p:pic>
        <p:nvPicPr>
          <p:cNvPr id="10244" name="Picture 26" descr="C1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050" y="590550"/>
            <a:ext cx="1908175" cy="168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5" name="Picture 6"/>
          <p:cNvPicPr>
            <a:picLocks noChangeAspect="1" noChangeArrowheads="1"/>
          </p:cNvPicPr>
          <p:nvPr/>
        </p:nvPicPr>
        <p:blipFill>
          <a:blip r:embed="rId4">
            <a:extLst>
              <a:ext uri="{28A0092B-C50C-407E-A947-70E740481C1C}">
                <a14:useLocalDpi xmlns:a14="http://schemas.microsoft.com/office/drawing/2010/main" val="0"/>
              </a:ext>
            </a:extLst>
          </a:blip>
          <a:srcRect l="13229" t="2766" r="14375" b="17519"/>
          <a:stretch>
            <a:fillRect/>
          </a:stretch>
        </p:blipFill>
        <p:spPr bwMode="auto">
          <a:xfrm>
            <a:off x="3030538" y="2708275"/>
            <a:ext cx="6021387" cy="2673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246" name="TextBox 1"/>
          <p:cNvSpPr txBox="1">
            <a:spLocks noChangeArrowheads="1"/>
          </p:cNvSpPr>
          <p:nvPr/>
        </p:nvSpPr>
        <p:spPr bwMode="auto">
          <a:xfrm>
            <a:off x="3030539" y="5378450"/>
            <a:ext cx="5834062" cy="1476375"/>
          </a:xfrm>
          <a:prstGeom prst="rect">
            <a:avLst/>
          </a:prstGeom>
          <a:ln/>
          <a:extLst/>
        </p:spPr>
        <p:style>
          <a:lnRef idx="2">
            <a:schemeClr val="accent2"/>
          </a:lnRef>
          <a:fillRef idx="1">
            <a:schemeClr val="lt1"/>
          </a:fillRef>
          <a:effectRef idx="0">
            <a:schemeClr val="accent2"/>
          </a:effectRef>
          <a:fontRef idx="minor">
            <a:schemeClr val="dk1"/>
          </a:fontRef>
        </p:style>
        <p:txBody>
          <a:bodyPr wrap="square">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just">
              <a:spcBef>
                <a:spcPct val="0"/>
              </a:spcBef>
              <a:buFontTx/>
              <a:buNone/>
            </a:pPr>
            <a:r>
              <a:rPr lang="en-US" altLang="ru-RU" sz="1800" b="1" dirty="0">
                <a:effectLst>
                  <a:outerShdw blurRad="38100" dist="38100" dir="2700000" algn="tl">
                    <a:srgbClr val="000000">
                      <a:alpha val="43137"/>
                    </a:srgbClr>
                  </a:outerShdw>
                </a:effectLst>
                <a:latin typeface="Times New Roman" pitchFamily="18" charset="0"/>
                <a:cs typeface="Times New Roman" pitchFamily="18" charset="0"/>
              </a:rPr>
              <a:t>A clear correlation between </a:t>
            </a:r>
            <a:r>
              <a:rPr lang="en-US" altLang="ru-RU" sz="1800" b="1" i="1" dirty="0">
                <a:effectLst>
                  <a:outerShdw blurRad="38100" dist="38100" dir="2700000" algn="tl">
                    <a:srgbClr val="000000">
                      <a:alpha val="43137"/>
                    </a:srgbClr>
                  </a:outerShdw>
                </a:effectLst>
                <a:latin typeface="Times New Roman" pitchFamily="18" charset="0"/>
                <a:cs typeface="Times New Roman" pitchFamily="18" charset="0"/>
              </a:rPr>
              <a:t>Q</a:t>
            </a:r>
            <a:r>
              <a:rPr lang="en-US" altLang="ru-RU" sz="1800" b="1" baseline="-25000" dirty="0">
                <a:effectLst>
                  <a:outerShdw blurRad="38100" dist="38100" dir="2700000" algn="tl">
                    <a:srgbClr val="000000">
                      <a:alpha val="43137"/>
                    </a:srgbClr>
                  </a:outerShdw>
                </a:effectLst>
                <a:latin typeface="Times New Roman" pitchFamily="18" charset="0"/>
                <a:cs typeface="Times New Roman" pitchFamily="18" charset="0"/>
              </a:rPr>
              <a:t>2α</a:t>
            </a:r>
            <a:r>
              <a:rPr lang="en-US" altLang="ru-RU" sz="1800" b="1" dirty="0">
                <a:effectLst>
                  <a:outerShdw blurRad="38100" dist="38100" dir="2700000" algn="tl">
                    <a:srgbClr val="000000">
                      <a:alpha val="43137"/>
                    </a:srgbClr>
                  </a:outerShdw>
                </a:effectLst>
                <a:latin typeface="Times New Roman" pitchFamily="18" charset="0"/>
                <a:cs typeface="Times New Roman" pitchFamily="18" charset="0"/>
              </a:rPr>
              <a:t> and </a:t>
            </a:r>
            <a:r>
              <a:rPr lang="en-US" altLang="ru-RU" sz="1800" b="1" i="1" dirty="0">
                <a:effectLst>
                  <a:outerShdw blurRad="38100" dist="38100" dir="2700000" algn="tl">
                    <a:srgbClr val="000000">
                      <a:alpha val="43137"/>
                    </a:srgbClr>
                  </a:outerShdw>
                </a:effectLst>
                <a:latin typeface="Times New Roman" pitchFamily="18" charset="0"/>
                <a:cs typeface="Times New Roman" pitchFamily="18" charset="0"/>
              </a:rPr>
              <a:t>Q</a:t>
            </a:r>
            <a:r>
              <a:rPr lang="en-US" altLang="ru-RU" sz="1800" b="1" baseline="-25000" dirty="0">
                <a:effectLst>
                  <a:outerShdw blurRad="38100" dist="38100" dir="2700000" algn="tl">
                    <a:srgbClr val="000000">
                      <a:alpha val="43137"/>
                    </a:srgbClr>
                  </a:outerShdw>
                </a:effectLst>
                <a:latin typeface="Times New Roman" pitchFamily="18" charset="0"/>
                <a:cs typeface="Times New Roman" pitchFamily="18" charset="0"/>
              </a:rPr>
              <a:t>2α</a:t>
            </a:r>
            <a:r>
              <a:rPr lang="en-US" altLang="ru-RU" sz="1800" b="1" i="1" baseline="-25000" dirty="0">
                <a:effectLst>
                  <a:outerShdw blurRad="38100" dist="38100" dir="2700000" algn="tl">
                    <a:srgbClr val="000000">
                      <a:alpha val="43137"/>
                    </a:srgbClr>
                  </a:outerShdw>
                </a:effectLst>
                <a:latin typeface="Times New Roman" pitchFamily="18" charset="0"/>
                <a:cs typeface="Times New Roman" pitchFamily="18" charset="0"/>
              </a:rPr>
              <a:t>p</a:t>
            </a:r>
            <a:r>
              <a:rPr lang="en-US" altLang="ru-RU" sz="1800" b="1" dirty="0">
                <a:effectLst>
                  <a:outerShdw blurRad="38100" dist="38100" dir="2700000" algn="tl">
                    <a:srgbClr val="000000">
                      <a:alpha val="43137"/>
                    </a:srgbClr>
                  </a:outerShdw>
                </a:effectLst>
                <a:latin typeface="Times New Roman" pitchFamily="18" charset="0"/>
                <a:cs typeface="Times New Roman" pitchFamily="18" charset="0"/>
              </a:rPr>
              <a:t> points to the cascade process </a:t>
            </a:r>
            <a:r>
              <a:rPr lang="en-US" altLang="ru-RU" sz="1800" b="1" baseline="30000" dirty="0">
                <a:effectLst>
                  <a:outerShdw blurRad="38100" dist="38100" dir="2700000" algn="tl">
                    <a:srgbClr val="000000">
                      <a:alpha val="43137"/>
                    </a:srgbClr>
                  </a:outerShdw>
                </a:effectLst>
                <a:latin typeface="Times New Roman" pitchFamily="18" charset="0"/>
                <a:cs typeface="Times New Roman" pitchFamily="18" charset="0"/>
              </a:rPr>
              <a:t>10</a:t>
            </a:r>
            <a:r>
              <a:rPr lang="en-US" altLang="ru-RU" sz="1800" b="1" dirty="0">
                <a:effectLst>
                  <a:outerShdw blurRad="38100" dist="38100" dir="2700000" algn="tl">
                    <a:srgbClr val="000000">
                      <a:alpha val="43137"/>
                    </a:srgbClr>
                  </a:outerShdw>
                </a:effectLst>
                <a:latin typeface="Times New Roman" pitchFamily="18" charset="0"/>
                <a:cs typeface="Times New Roman" pitchFamily="18" charset="0"/>
              </a:rPr>
              <a:t>C → </a:t>
            </a:r>
            <a:r>
              <a:rPr lang="en-US" altLang="ru-RU" sz="1800" b="1" baseline="30000" dirty="0">
                <a:effectLst>
                  <a:outerShdw blurRad="38100" dist="38100" dir="2700000" algn="tl">
                    <a:srgbClr val="000000">
                      <a:alpha val="43137"/>
                    </a:srgbClr>
                  </a:outerShdw>
                </a:effectLst>
                <a:latin typeface="Times New Roman" pitchFamily="18" charset="0"/>
                <a:cs typeface="Times New Roman" pitchFamily="18" charset="0"/>
              </a:rPr>
              <a:t>9</a:t>
            </a:r>
            <a:r>
              <a:rPr lang="en-US" altLang="ru-RU" sz="1800" b="1" dirty="0">
                <a:effectLst>
                  <a:outerShdw blurRad="38100" dist="38100" dir="2700000" algn="tl">
                    <a:srgbClr val="000000">
                      <a:alpha val="43137"/>
                    </a:srgbClr>
                  </a:outerShdw>
                </a:effectLst>
                <a:latin typeface="Times New Roman" pitchFamily="18" charset="0"/>
                <a:cs typeface="Times New Roman" pitchFamily="18" charset="0"/>
              </a:rPr>
              <a:t>B → </a:t>
            </a:r>
            <a:r>
              <a:rPr lang="en-US" altLang="ru-RU" sz="1800" b="1" baseline="30000" dirty="0">
                <a:effectLst>
                  <a:outerShdw blurRad="38100" dist="38100" dir="2700000" algn="tl">
                    <a:srgbClr val="000000">
                      <a:alpha val="43137"/>
                    </a:srgbClr>
                  </a:outerShdw>
                </a:effectLst>
                <a:latin typeface="Times New Roman" pitchFamily="18" charset="0"/>
                <a:cs typeface="Times New Roman" pitchFamily="18" charset="0"/>
              </a:rPr>
              <a:t>8</a:t>
            </a:r>
            <a:r>
              <a:rPr lang="en-US" altLang="ru-RU" sz="1800" b="1" dirty="0">
                <a:effectLst>
                  <a:outerShdw blurRad="38100" dist="38100" dir="2700000" algn="tl">
                    <a:srgbClr val="000000">
                      <a:alpha val="43137"/>
                    </a:srgbClr>
                  </a:outerShdw>
                </a:effectLst>
                <a:latin typeface="Times New Roman" pitchFamily="18" charset="0"/>
                <a:cs typeface="Times New Roman" pitchFamily="18" charset="0"/>
              </a:rPr>
              <a:t>Be. The contribution of these decays allows concluding that the </a:t>
            </a:r>
            <a:r>
              <a:rPr lang="en-US" altLang="ru-RU" sz="1800" b="1" baseline="30000" dirty="0">
                <a:effectLst>
                  <a:outerShdw blurRad="38100" dist="38100" dir="2700000" algn="tl">
                    <a:srgbClr val="000000">
                      <a:alpha val="43137"/>
                    </a:srgbClr>
                  </a:outerShdw>
                </a:effectLst>
                <a:latin typeface="Times New Roman" pitchFamily="18" charset="0"/>
                <a:cs typeface="Times New Roman" pitchFamily="18" charset="0"/>
              </a:rPr>
              <a:t>9</a:t>
            </a:r>
            <a:r>
              <a:rPr lang="en-US" altLang="ru-RU" sz="1800" b="1" dirty="0">
                <a:effectLst>
                  <a:outerShdw blurRad="38100" dist="38100" dir="2700000" algn="tl">
                    <a:srgbClr val="000000">
                      <a:alpha val="43137"/>
                    </a:srgbClr>
                  </a:outerShdw>
                </a:effectLst>
                <a:latin typeface="Times New Roman" pitchFamily="18" charset="0"/>
                <a:cs typeface="Times New Roman" pitchFamily="18" charset="0"/>
              </a:rPr>
              <a:t>B nucleus manifests itself with a probability of (30 ± 4)% in the </a:t>
            </a:r>
            <a:r>
              <a:rPr lang="en-US" altLang="ru-RU" sz="1800" b="1" baseline="30000" dirty="0">
                <a:effectLst>
                  <a:outerShdw blurRad="38100" dist="38100" dir="2700000" algn="tl">
                    <a:srgbClr val="000000">
                      <a:alpha val="43137"/>
                    </a:srgbClr>
                  </a:outerShdw>
                </a:effectLst>
                <a:latin typeface="Times New Roman" pitchFamily="18" charset="0"/>
                <a:cs typeface="Times New Roman" pitchFamily="18" charset="0"/>
              </a:rPr>
              <a:t>10</a:t>
            </a:r>
            <a:r>
              <a:rPr lang="en-US" altLang="ru-RU" sz="1800" b="1" dirty="0">
                <a:effectLst>
                  <a:outerShdw blurRad="38100" dist="38100" dir="2700000" algn="tl">
                    <a:srgbClr val="000000">
                      <a:alpha val="43137"/>
                    </a:srgbClr>
                  </a:outerShdw>
                </a:effectLst>
                <a:latin typeface="Times New Roman" pitchFamily="18" charset="0"/>
                <a:cs typeface="Times New Roman" pitchFamily="18" charset="0"/>
              </a:rPr>
              <a:t>C structure.</a:t>
            </a:r>
          </a:p>
        </p:txBody>
      </p:sp>
      <p:sp>
        <p:nvSpPr>
          <p:cNvPr id="10247" name="TextBox 2"/>
          <p:cNvSpPr txBox="1">
            <a:spLocks noChangeArrowheads="1"/>
          </p:cNvSpPr>
          <p:nvPr/>
        </p:nvSpPr>
        <p:spPr bwMode="auto">
          <a:xfrm>
            <a:off x="4092575" y="3100388"/>
            <a:ext cx="5175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0"/>
              </a:spcBef>
              <a:buFontTx/>
              <a:buNone/>
            </a:pPr>
            <a:r>
              <a:rPr lang="en-US" altLang="ru-RU" sz="1800" b="1" baseline="30000">
                <a:latin typeface="Times New Roman" pitchFamily="18" charset="0"/>
                <a:cs typeface="Times New Roman" pitchFamily="18" charset="0"/>
              </a:rPr>
              <a:t>8</a:t>
            </a:r>
            <a:r>
              <a:rPr lang="en-US" altLang="ru-RU" sz="1800" b="1">
                <a:latin typeface="Times New Roman" pitchFamily="18" charset="0"/>
                <a:cs typeface="Times New Roman" pitchFamily="18" charset="0"/>
              </a:rPr>
              <a:t>Be</a:t>
            </a:r>
          </a:p>
        </p:txBody>
      </p:sp>
      <p:sp>
        <p:nvSpPr>
          <p:cNvPr id="10248" name="TextBox 12"/>
          <p:cNvSpPr txBox="1">
            <a:spLocks noChangeArrowheads="1"/>
          </p:cNvSpPr>
          <p:nvPr/>
        </p:nvSpPr>
        <p:spPr bwMode="auto">
          <a:xfrm>
            <a:off x="7667625" y="3100388"/>
            <a:ext cx="43338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0"/>
              </a:spcBef>
              <a:buFontTx/>
              <a:buNone/>
            </a:pPr>
            <a:r>
              <a:rPr lang="en-US" altLang="ru-RU" sz="1800" b="1" baseline="30000">
                <a:latin typeface="Times New Roman" pitchFamily="18" charset="0"/>
                <a:cs typeface="Times New Roman" pitchFamily="18" charset="0"/>
              </a:rPr>
              <a:t>9</a:t>
            </a:r>
            <a:r>
              <a:rPr lang="en-US" altLang="ru-RU" sz="1800" b="1">
                <a:latin typeface="Times New Roman" pitchFamily="18" charset="0"/>
                <a:cs typeface="Times New Roman" pitchFamily="18" charset="0"/>
              </a:rPr>
              <a:t>B</a:t>
            </a:r>
          </a:p>
        </p:txBody>
      </p:sp>
      <p:graphicFrame>
        <p:nvGraphicFramePr>
          <p:cNvPr id="10" name="Таблица 9"/>
          <p:cNvGraphicFramePr>
            <a:graphicFrameLocks noGrp="1"/>
          </p:cNvGraphicFramePr>
          <p:nvPr/>
        </p:nvGraphicFramePr>
        <p:xfrm>
          <a:off x="84138" y="2371725"/>
          <a:ext cx="2338387" cy="2689225"/>
        </p:xfrm>
        <a:graphic>
          <a:graphicData uri="http://schemas.openxmlformats.org/drawingml/2006/table">
            <a:tbl>
              <a:tblPr/>
              <a:tblGrid>
                <a:gridCol w="1269516">
                  <a:extLst>
                    <a:ext uri="{9D8B030D-6E8A-4147-A177-3AD203B41FA5}">
                      <a16:colId xmlns="" xmlns:a16="http://schemas.microsoft.com/office/drawing/2014/main" val="20000"/>
                    </a:ext>
                  </a:extLst>
                </a:gridCol>
                <a:gridCol w="1068871">
                  <a:extLst>
                    <a:ext uri="{9D8B030D-6E8A-4147-A177-3AD203B41FA5}">
                      <a16:colId xmlns="" xmlns:a16="http://schemas.microsoft.com/office/drawing/2014/main" val="20001"/>
                    </a:ext>
                  </a:extLst>
                </a:gridCol>
              </a:tblGrid>
              <a:tr h="376916">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000000"/>
                          </a:solidFill>
                          <a:effectLst/>
                          <a:latin typeface="Times New Roman" pitchFamily="18" charset="0"/>
                          <a:cs typeface="Times New Roman" pitchFamily="18" charset="0"/>
                        </a:rPr>
                        <a:t>Channel</a:t>
                      </a:r>
                      <a:endParaRPr kumimoji="0" lang="ru-RU" sz="20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23" marR="6852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000000"/>
                          </a:solidFill>
                          <a:effectLst/>
                          <a:latin typeface="Times New Roman" pitchFamily="18" charset="0"/>
                          <a:cs typeface="Times New Roman" pitchFamily="18" charset="0"/>
                        </a:rPr>
                        <a:t>Ratio</a:t>
                      </a:r>
                      <a:endParaRPr kumimoji="0" lang="ru-RU" sz="20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23" marR="6852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0"/>
                  </a:ext>
                </a:extLst>
              </a:tr>
              <a:tr h="4874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000000"/>
                          </a:solidFill>
                          <a:effectLst/>
                          <a:latin typeface="Times New Roman" pitchFamily="18" charset="0"/>
                          <a:cs typeface="Times New Roman" pitchFamily="18" charset="0"/>
                        </a:rPr>
                        <a:t>2He + </a:t>
                      </a:r>
                      <a:r>
                        <a:rPr kumimoji="0" lang="ru-RU" sz="2000" b="1" i="0" u="none" strike="noStrike" cap="none" normalizeH="0" baseline="0" dirty="0" smtClean="0">
                          <a:ln>
                            <a:noFill/>
                          </a:ln>
                          <a:solidFill>
                            <a:srgbClr val="000000"/>
                          </a:solidFill>
                          <a:effectLst/>
                          <a:latin typeface="Times New Roman" pitchFamily="18" charset="0"/>
                          <a:cs typeface="Times New Roman" pitchFamily="18" charset="0"/>
                        </a:rPr>
                        <a:t>2</a:t>
                      </a:r>
                      <a:r>
                        <a:rPr kumimoji="0" lang="en-US" sz="2000" b="1" i="0" u="none" strike="noStrike" cap="none" normalizeH="0" baseline="0" dirty="0" smtClean="0">
                          <a:ln>
                            <a:noFill/>
                          </a:ln>
                          <a:solidFill>
                            <a:srgbClr val="000000"/>
                          </a:solidFill>
                          <a:effectLst/>
                          <a:latin typeface="Times New Roman" pitchFamily="18" charset="0"/>
                          <a:cs typeface="Times New Roman" pitchFamily="18" charset="0"/>
                        </a:rPr>
                        <a:t>H</a:t>
                      </a:r>
                      <a:endParaRPr kumimoji="0" lang="ru-RU" sz="20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23" marR="6852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cs typeface="Times New Roman" pitchFamily="18" charset="0"/>
                        </a:rPr>
                        <a:t>82%</a:t>
                      </a:r>
                      <a:endParaRPr kumimoji="0" lang="ru-RU" sz="20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23" marR="6852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r h="365906">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000000"/>
                          </a:solidFill>
                          <a:effectLst/>
                          <a:latin typeface="Times New Roman" pitchFamily="18" charset="0"/>
                          <a:cs typeface="Times New Roman" pitchFamily="18" charset="0"/>
                        </a:rPr>
                        <a:t>He + </a:t>
                      </a:r>
                      <a:r>
                        <a:rPr kumimoji="0" lang="ru-RU" sz="2000" b="1" i="0" u="none" strike="noStrike" cap="none" normalizeH="0" baseline="0" dirty="0" smtClean="0">
                          <a:ln>
                            <a:noFill/>
                          </a:ln>
                          <a:solidFill>
                            <a:srgbClr val="000000"/>
                          </a:solidFill>
                          <a:effectLst/>
                          <a:latin typeface="Times New Roman" pitchFamily="18" charset="0"/>
                          <a:cs typeface="Times New Roman" pitchFamily="18" charset="0"/>
                        </a:rPr>
                        <a:t>4</a:t>
                      </a:r>
                      <a:r>
                        <a:rPr kumimoji="0" lang="en-US" sz="2000" b="1" i="0" u="none" strike="noStrike" cap="none" normalizeH="0" baseline="0" dirty="0" smtClean="0">
                          <a:ln>
                            <a:noFill/>
                          </a:ln>
                          <a:solidFill>
                            <a:srgbClr val="000000"/>
                          </a:solidFill>
                          <a:effectLst/>
                          <a:latin typeface="Times New Roman" pitchFamily="18" charset="0"/>
                          <a:cs typeface="Times New Roman" pitchFamily="18" charset="0"/>
                        </a:rPr>
                        <a:t>H</a:t>
                      </a:r>
                      <a:endParaRPr kumimoji="0" lang="ru-RU" sz="20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23" marR="6852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000000"/>
                          </a:solidFill>
                          <a:effectLst/>
                          <a:latin typeface="Times New Roman" pitchFamily="18" charset="0"/>
                          <a:cs typeface="Times New Roman" pitchFamily="18" charset="0"/>
                        </a:rPr>
                        <a:t>5%</a:t>
                      </a:r>
                      <a:endParaRPr kumimoji="0" lang="ru-RU" sz="20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23" marR="6852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2"/>
                  </a:ext>
                </a:extLst>
              </a:tr>
              <a:tr h="361259">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Times New Roman" pitchFamily="18" charset="0"/>
                          <a:cs typeface="Times New Roman" pitchFamily="18" charset="0"/>
                        </a:rPr>
                        <a:t>6</a:t>
                      </a:r>
                      <a:r>
                        <a:rPr kumimoji="0" lang="en-US" sz="2000" b="1" i="0" u="none" strike="noStrike" cap="none" normalizeH="0" baseline="0" dirty="0" smtClean="0">
                          <a:ln>
                            <a:noFill/>
                          </a:ln>
                          <a:solidFill>
                            <a:schemeClr val="tx1"/>
                          </a:solidFill>
                          <a:effectLst/>
                          <a:latin typeface="Times New Roman" pitchFamily="18" charset="0"/>
                          <a:cs typeface="Times New Roman" pitchFamily="18" charset="0"/>
                        </a:rPr>
                        <a:t>H</a:t>
                      </a:r>
                      <a:endParaRPr kumimoji="0" lang="ru-RU" sz="20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23" marR="6852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cs typeface="Times New Roman" pitchFamily="18" charset="0"/>
                        </a:rPr>
                        <a:t>4%</a:t>
                      </a:r>
                      <a:endParaRPr kumimoji="0" lang="ru-RU" sz="20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23" marR="6852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3"/>
                  </a:ext>
                </a:extLst>
              </a:tr>
              <a:tr h="363213">
                <a:tc>
                  <a:txBody>
                    <a:bodyPr/>
                    <a:lstStyle/>
                    <a:p>
                      <a:pPr algn="ctr"/>
                      <a:r>
                        <a:rPr lang="en-US" sz="1800" b="1" dirty="0" smtClean="0">
                          <a:latin typeface="Times New Roman" panose="02020603050405020304" pitchFamily="18" charset="0"/>
                          <a:cs typeface="Times New Roman" panose="02020603050405020304" pitchFamily="18" charset="0"/>
                        </a:rPr>
                        <a:t>3He</a:t>
                      </a:r>
                      <a:endParaRPr lang="ru-RU" sz="1800" b="1" dirty="0">
                        <a:latin typeface="Times New Roman" panose="02020603050405020304" pitchFamily="18" charset="0"/>
                        <a:cs typeface="Times New Roman" panose="02020603050405020304" pitchFamily="18" charset="0"/>
                      </a:endParaRPr>
                    </a:p>
                  </a:txBody>
                  <a:tcPr marL="68523" marR="6852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r>
                        <a:rPr lang="en-US" sz="1800" b="1" dirty="0" smtClean="0">
                          <a:latin typeface="Times New Roman" panose="02020603050405020304" pitchFamily="18" charset="0"/>
                          <a:cs typeface="Times New Roman" panose="02020603050405020304" pitchFamily="18" charset="0"/>
                        </a:rPr>
                        <a:t>3%</a:t>
                      </a:r>
                      <a:endParaRPr lang="ru-RU" sz="1800" b="1" dirty="0">
                        <a:latin typeface="Times New Roman" panose="02020603050405020304" pitchFamily="18" charset="0"/>
                        <a:cs typeface="Times New Roman" panose="02020603050405020304" pitchFamily="18" charset="0"/>
                      </a:endParaRPr>
                    </a:p>
                  </a:txBody>
                  <a:tcPr marL="68523" marR="6852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4"/>
                  </a:ext>
                </a:extLst>
              </a:tr>
              <a:tr h="361394">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cs typeface="Times New Roman" pitchFamily="18" charset="0"/>
                        </a:rPr>
                        <a:t>Li + 3H</a:t>
                      </a:r>
                      <a:endParaRPr kumimoji="0" lang="ru-RU" sz="20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23" marR="6852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cs typeface="Times New Roman" pitchFamily="18" charset="0"/>
                        </a:rPr>
                        <a:t>3%</a:t>
                      </a:r>
                      <a:endParaRPr kumimoji="0" lang="ru-RU" sz="20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23" marR="6852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5"/>
                  </a:ext>
                </a:extLst>
              </a:tr>
              <a:tr h="373112">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000000"/>
                          </a:solidFill>
                          <a:effectLst/>
                          <a:latin typeface="Times New Roman" pitchFamily="18" charset="0"/>
                          <a:cs typeface="Times New Roman" pitchFamily="18" charset="0"/>
                        </a:rPr>
                        <a:t>Be + He</a:t>
                      </a:r>
                      <a:endParaRPr kumimoji="0" lang="ru-RU" sz="20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23" marR="6852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000000"/>
                          </a:solidFill>
                          <a:effectLst/>
                          <a:latin typeface="Times New Roman" pitchFamily="18" charset="0"/>
                          <a:cs typeface="Times New Roman" pitchFamily="18" charset="0"/>
                        </a:rPr>
                        <a:t>1%</a:t>
                      </a:r>
                      <a:endParaRPr kumimoji="0" lang="ru-RU" sz="20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23" marR="6852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6"/>
                  </a:ext>
                </a:extLst>
              </a:tr>
            </a:tbl>
          </a:graphicData>
        </a:graphic>
      </p:graphicFrame>
      <p:pic>
        <p:nvPicPr>
          <p:cNvPr id="10275" name="Рисунок 1"/>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5088" y="5060950"/>
            <a:ext cx="2254250" cy="1751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4849990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538288"/>
            <a:ext cx="5348288" cy="520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Прямоугольник 3"/>
          <p:cNvSpPr/>
          <p:nvPr/>
        </p:nvSpPr>
        <p:spPr>
          <a:xfrm>
            <a:off x="5292725" y="2492375"/>
            <a:ext cx="3743325" cy="2586038"/>
          </a:xfrm>
          <a:prstGeom prst="rect">
            <a:avLst/>
          </a:prstGeom>
        </p:spPr>
        <p:txBody>
          <a:bodyPr>
            <a:spAutoFit/>
          </a:bodyPr>
          <a:lstStyle/>
          <a:p>
            <a:pPr algn="just">
              <a:defRPr/>
            </a:pPr>
            <a:r>
              <a:rPr lang="en-US" sz="1600" b="1" dirty="0">
                <a:effectLst>
                  <a:outerShdw blurRad="38100" dist="38100" dir="2700000" algn="tl">
                    <a:srgbClr val="000000">
                      <a:alpha val="43137"/>
                    </a:srgbClr>
                  </a:outerShdw>
                </a:effectLst>
                <a:latin typeface="Times New Roman" pitchFamily="18" charset="0"/>
                <a:cs typeface="Times New Roman" pitchFamily="18" charset="0"/>
              </a:rPr>
              <a:t>Distributions over energy </a:t>
            </a:r>
            <a:r>
              <a:rPr lang="en-US" sz="1600" b="1" i="1" dirty="0">
                <a:effectLst>
                  <a:outerShdw blurRad="38100" dist="38100" dir="2700000" algn="tl">
                    <a:srgbClr val="000000">
                      <a:alpha val="43137"/>
                    </a:srgbClr>
                  </a:outerShdw>
                </a:effectLst>
                <a:latin typeface="Times New Roman" pitchFamily="18" charset="0"/>
                <a:cs typeface="Times New Roman" pitchFamily="18" charset="0"/>
              </a:rPr>
              <a:t>Q</a:t>
            </a:r>
            <a:r>
              <a:rPr lang="en-US" sz="1600" b="1" baseline="-25000" dirty="0">
                <a:effectLst>
                  <a:outerShdw blurRad="38100" dist="38100" dir="2700000" algn="tl">
                    <a:srgbClr val="000000">
                      <a:alpha val="43137"/>
                    </a:srgbClr>
                  </a:outerShdw>
                </a:effectLst>
                <a:latin typeface="Times New Roman" pitchFamily="18" charset="0"/>
                <a:cs typeface="Times New Roman" pitchFamily="18" charset="0"/>
              </a:rPr>
              <a:t>2α2</a:t>
            </a:r>
            <a:r>
              <a:rPr lang="en-US" sz="1600" b="1" i="1" baseline="-25000" dirty="0">
                <a:effectLst>
                  <a:outerShdw blurRad="38100" dist="38100" dir="2700000" algn="tl">
                    <a:srgbClr val="000000">
                      <a:alpha val="43137"/>
                    </a:srgbClr>
                  </a:outerShdw>
                </a:effectLst>
                <a:latin typeface="Times New Roman" pitchFamily="18" charset="0"/>
                <a:cs typeface="Times New Roman" pitchFamily="18" charset="0"/>
              </a:rPr>
              <a:t>p</a:t>
            </a:r>
            <a:r>
              <a:rPr lang="en-US" sz="1600" b="1" dirty="0">
                <a:effectLst>
                  <a:outerShdw blurRad="38100" dist="38100" dir="2700000" algn="tl">
                    <a:srgbClr val="000000">
                      <a:alpha val="43137"/>
                    </a:srgbClr>
                  </a:outerShdw>
                </a:effectLst>
                <a:latin typeface="Times New Roman" pitchFamily="18" charset="0"/>
                <a:cs typeface="Times New Roman" pitchFamily="18" charset="0"/>
              </a:rPr>
              <a:t> of all “white” stars </a:t>
            </a:r>
            <a:r>
              <a:rPr lang="en-US" sz="1600" b="1" baseline="30000" dirty="0">
                <a:effectLst>
                  <a:outerShdw blurRad="38100" dist="38100" dir="2700000" algn="tl">
                    <a:srgbClr val="000000">
                      <a:alpha val="43137"/>
                    </a:srgbClr>
                  </a:outerShdw>
                </a:effectLst>
                <a:latin typeface="Times New Roman" pitchFamily="18" charset="0"/>
                <a:cs typeface="Times New Roman" pitchFamily="18" charset="0"/>
              </a:rPr>
              <a:t>10</a:t>
            </a:r>
            <a:r>
              <a:rPr lang="en-US" sz="1600" b="1" dirty="0">
                <a:effectLst>
                  <a:outerShdw blurRad="38100" dist="38100" dir="2700000" algn="tl">
                    <a:srgbClr val="000000">
                      <a:alpha val="43137"/>
                    </a:srgbClr>
                  </a:outerShdw>
                </a:effectLst>
                <a:latin typeface="Times New Roman" pitchFamily="18" charset="0"/>
                <a:cs typeface="Times New Roman" pitchFamily="18" charset="0"/>
              </a:rPr>
              <a:t>C → 2He + 2H (dashed) and the ones with the presence of </a:t>
            </a:r>
            <a:r>
              <a:rPr lang="en-US" sz="1600" b="1" baseline="30000" dirty="0">
                <a:effectLst>
                  <a:outerShdw blurRad="38100" dist="38100" dir="2700000" algn="tl">
                    <a:srgbClr val="000000">
                      <a:alpha val="43137"/>
                    </a:srgbClr>
                  </a:outerShdw>
                </a:effectLst>
                <a:latin typeface="Times New Roman" pitchFamily="18" charset="0"/>
                <a:cs typeface="Times New Roman" pitchFamily="18" charset="0"/>
              </a:rPr>
              <a:t>9</a:t>
            </a:r>
            <a:r>
              <a:rPr lang="en-US" sz="1600" b="1" dirty="0">
                <a:effectLst>
                  <a:outerShdw blurRad="38100" dist="38100" dir="2700000" algn="tl">
                    <a:srgbClr val="000000">
                      <a:alpha val="43137"/>
                    </a:srgbClr>
                  </a:outerShdw>
                </a:effectLst>
                <a:latin typeface="Times New Roman" pitchFamily="18" charset="0"/>
                <a:cs typeface="Times New Roman" pitchFamily="18" charset="0"/>
              </a:rPr>
              <a:t>B (solid). The distribution </a:t>
            </a:r>
            <a:r>
              <a:rPr lang="en-US" sz="1600" b="1" i="1" dirty="0">
                <a:effectLst>
                  <a:outerShdw blurRad="38100" dist="38100" dir="2700000" algn="tl">
                    <a:srgbClr val="000000">
                      <a:alpha val="43137"/>
                    </a:srgbClr>
                  </a:outerShdw>
                </a:effectLst>
                <a:latin typeface="Times New Roman" pitchFamily="18" charset="0"/>
                <a:cs typeface="Times New Roman" pitchFamily="18" charset="0"/>
              </a:rPr>
              <a:t>Q</a:t>
            </a:r>
            <a:r>
              <a:rPr lang="en-US" sz="1600" b="1" baseline="-25000" dirty="0">
                <a:effectLst>
                  <a:outerShdw blurRad="38100" dist="38100" dir="2700000" algn="tl">
                    <a:srgbClr val="000000">
                      <a:alpha val="43137"/>
                    </a:srgbClr>
                  </a:outerShdw>
                </a:effectLst>
                <a:latin typeface="Times New Roman" pitchFamily="18" charset="0"/>
                <a:cs typeface="Times New Roman" pitchFamily="18" charset="0"/>
              </a:rPr>
              <a:t>2α2</a:t>
            </a:r>
            <a:r>
              <a:rPr lang="en-US" sz="1600" b="1" i="1" baseline="-25000" dirty="0">
                <a:effectLst>
                  <a:outerShdw blurRad="38100" dist="38100" dir="2700000" algn="tl">
                    <a:srgbClr val="000000">
                      <a:alpha val="43137"/>
                    </a:srgbClr>
                  </a:outerShdw>
                </a:effectLst>
                <a:latin typeface="Times New Roman" pitchFamily="18" charset="0"/>
                <a:cs typeface="Times New Roman" pitchFamily="18" charset="0"/>
              </a:rPr>
              <a:t>p </a:t>
            </a:r>
            <a:r>
              <a:rPr lang="en-US" sz="1600" b="1" dirty="0">
                <a:effectLst>
                  <a:outerShdw blurRad="38100" dist="38100" dir="2700000" algn="tl">
                    <a:srgbClr val="000000">
                      <a:alpha val="43137"/>
                    </a:srgbClr>
                  </a:outerShdw>
                </a:effectLst>
                <a:latin typeface="Times New Roman" pitchFamily="18" charset="0"/>
                <a:cs typeface="Times New Roman" pitchFamily="18" charset="0"/>
              </a:rPr>
              <a:t>for the </a:t>
            </a:r>
            <a:r>
              <a:rPr lang="en-US" sz="1600" b="1" baseline="30000" dirty="0">
                <a:effectLst>
                  <a:outerShdw blurRad="38100" dist="38100" dir="2700000" algn="tl">
                    <a:srgbClr val="000000">
                      <a:alpha val="43137"/>
                    </a:srgbClr>
                  </a:outerShdw>
                </a:effectLst>
                <a:latin typeface="Times New Roman" pitchFamily="18" charset="0"/>
                <a:cs typeface="Times New Roman" pitchFamily="18" charset="0"/>
              </a:rPr>
              <a:t>10</a:t>
            </a:r>
            <a:r>
              <a:rPr lang="en-US" sz="1600" b="1" dirty="0">
                <a:effectLst>
                  <a:outerShdw blurRad="38100" dist="38100" dir="2700000" algn="tl">
                    <a:srgbClr val="000000">
                      <a:alpha val="43137"/>
                    </a:srgbClr>
                  </a:outerShdw>
                </a:effectLst>
                <a:latin typeface="Times New Roman" pitchFamily="18" charset="0"/>
                <a:cs typeface="Times New Roman" pitchFamily="18" charset="0"/>
              </a:rPr>
              <a:t>C stars containing </a:t>
            </a:r>
            <a:r>
              <a:rPr lang="en-US" sz="1600" b="1" baseline="30000" dirty="0">
                <a:effectLst>
                  <a:outerShdw blurRad="38100" dist="38100" dir="2700000" algn="tl">
                    <a:srgbClr val="000000">
                      <a:alpha val="43137"/>
                    </a:srgbClr>
                  </a:outerShdw>
                </a:effectLst>
                <a:latin typeface="Times New Roman" pitchFamily="18" charset="0"/>
                <a:cs typeface="Times New Roman" pitchFamily="18" charset="0"/>
              </a:rPr>
              <a:t>9</a:t>
            </a:r>
            <a:r>
              <a:rPr lang="en-US" sz="1600" b="1" dirty="0">
                <a:effectLst>
                  <a:outerShdw blurRad="38100" dist="38100" dir="2700000" algn="tl">
                    <a:srgbClr val="000000">
                      <a:alpha val="43137"/>
                    </a:srgbClr>
                  </a:outerShdw>
                </a:effectLst>
                <a:latin typeface="Times New Roman" pitchFamily="18" charset="0"/>
                <a:cs typeface="Times New Roman" pitchFamily="18" charset="0"/>
              </a:rPr>
              <a:t>B decays</a:t>
            </a:r>
            <a:r>
              <a:rPr lang="ru-RU" sz="1600" b="1" dirty="0">
                <a:effectLst>
                  <a:outerShdw blurRad="38100" dist="38100" dir="2700000" algn="tl">
                    <a:srgbClr val="000000">
                      <a:alpha val="43137"/>
                    </a:srgbClr>
                  </a:outerShdw>
                </a:effectLst>
                <a:latin typeface="Times New Roman" pitchFamily="18" charset="0"/>
                <a:cs typeface="Times New Roman" pitchFamily="18" charset="0"/>
              </a:rPr>
              <a:t> </a:t>
            </a:r>
            <a:r>
              <a:rPr lang="en-US" sz="1600" b="1" dirty="0">
                <a:effectLst>
                  <a:outerShdw blurRad="38100" dist="38100" dir="2700000" algn="tl">
                    <a:srgbClr val="000000">
                      <a:alpha val="43137"/>
                    </a:srgbClr>
                  </a:outerShdw>
                </a:effectLst>
                <a:latin typeface="Times New Roman" pitchFamily="18" charset="0"/>
                <a:cs typeface="Times New Roman" pitchFamily="18" charset="0"/>
              </a:rPr>
              <a:t>features the distinct peak with a maximum at 4.1 ± 0.3 MeV at RMS of 2.0 MeV. The peak statistics present 17 ± 4% of the total number of the </a:t>
            </a:r>
            <a:r>
              <a:rPr lang="en-US" sz="1600" b="1" baseline="30000" dirty="0">
                <a:effectLst>
                  <a:outerShdw blurRad="38100" dist="38100" dir="2700000" algn="tl">
                    <a:srgbClr val="000000">
                      <a:alpha val="43137"/>
                    </a:srgbClr>
                  </a:outerShdw>
                </a:effectLst>
                <a:latin typeface="Times New Roman" pitchFamily="18" charset="0"/>
                <a:cs typeface="Times New Roman" pitchFamily="18" charset="0"/>
              </a:rPr>
              <a:t>10</a:t>
            </a:r>
            <a:r>
              <a:rPr lang="en-US" sz="1600" b="1" dirty="0">
                <a:effectLst>
                  <a:outerShdw blurRad="38100" dist="38100" dir="2700000" algn="tl">
                    <a:srgbClr val="000000">
                      <a:alpha val="43137"/>
                    </a:srgbClr>
                  </a:outerShdw>
                </a:effectLst>
                <a:latin typeface="Times New Roman" pitchFamily="18" charset="0"/>
                <a:cs typeface="Times New Roman" pitchFamily="18" charset="0"/>
              </a:rPr>
              <a:t>C “white” stars or 65 ± 14% of those containing </a:t>
            </a:r>
            <a:r>
              <a:rPr lang="en-US" b="1" baseline="30000" dirty="0">
                <a:effectLst>
                  <a:outerShdw blurRad="38100" dist="38100" dir="2700000" algn="tl">
                    <a:srgbClr val="000000">
                      <a:alpha val="43137"/>
                    </a:srgbClr>
                  </a:outerShdw>
                </a:effectLst>
                <a:latin typeface="Times New Roman" pitchFamily="18" charset="0"/>
                <a:cs typeface="Times New Roman" pitchFamily="18" charset="0"/>
              </a:rPr>
              <a:t>9</a:t>
            </a:r>
            <a:r>
              <a:rPr lang="en-US" b="1" dirty="0">
                <a:effectLst>
                  <a:outerShdw blurRad="38100" dist="38100" dir="2700000" algn="tl">
                    <a:srgbClr val="000000">
                      <a:alpha val="43137"/>
                    </a:srgbClr>
                  </a:outerShdw>
                </a:effectLst>
                <a:latin typeface="Times New Roman" pitchFamily="18" charset="0"/>
                <a:cs typeface="Times New Roman" pitchFamily="18" charset="0"/>
              </a:rPr>
              <a:t>B decays.</a:t>
            </a:r>
            <a:endParaRPr lang="ru-RU" b="1"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14340" name="TextBox 4"/>
          <p:cNvSpPr txBox="1">
            <a:spLocks noChangeArrowheads="1"/>
          </p:cNvSpPr>
          <p:nvPr/>
        </p:nvSpPr>
        <p:spPr bwMode="auto">
          <a:xfrm>
            <a:off x="5651500" y="692150"/>
            <a:ext cx="720725" cy="369888"/>
          </a:xfrm>
          <a:prstGeom prst="rect">
            <a:avLst/>
          </a:prstGeom>
          <a:solidFill>
            <a:schemeClr val="bg1"/>
          </a:solidFill>
          <a:ln w="9525">
            <a:solidFill>
              <a:schemeClr val="bg1"/>
            </a:solidFill>
            <a:miter lim="800000"/>
            <a:headEnd/>
            <a:tailEnd/>
          </a:ln>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a:t>      </a:t>
            </a:r>
            <a:endParaRPr lang="ru-RU" altLang="en-US"/>
          </a:p>
        </p:txBody>
      </p:sp>
      <p:pic>
        <p:nvPicPr>
          <p:cNvPr id="14341" name="Picture 5" descr="C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76600" y="1916113"/>
            <a:ext cx="1511300" cy="133826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4342"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l="1955" t="3499" r="2394" b="53294"/>
          <a:stretch>
            <a:fillRect/>
          </a:stretch>
        </p:blipFill>
        <p:spPr bwMode="auto">
          <a:xfrm>
            <a:off x="0" y="0"/>
            <a:ext cx="9144000" cy="150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52338307"/>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2659</TotalTime>
  <Words>2812</Words>
  <Application>Microsoft Office PowerPoint</Application>
  <PresentationFormat>Экран (4:3)</PresentationFormat>
  <Paragraphs>237</Paragraphs>
  <Slides>31</Slides>
  <Notes>7</Notes>
  <HiddenSlides>0</HiddenSlides>
  <MMClips>0</MMClips>
  <ScaleCrop>false</ScaleCrop>
  <HeadingPairs>
    <vt:vector size="6" baseType="variant">
      <vt:variant>
        <vt:lpstr>Тема</vt:lpstr>
      </vt:variant>
      <vt:variant>
        <vt:i4>1</vt:i4>
      </vt:variant>
      <vt:variant>
        <vt:lpstr>Внедренные серверы OLE</vt:lpstr>
      </vt:variant>
      <vt:variant>
        <vt:i4>2</vt:i4>
      </vt:variant>
      <vt:variant>
        <vt:lpstr>Заголовки слайдов</vt:lpstr>
      </vt:variant>
      <vt:variant>
        <vt:i4>31</vt:i4>
      </vt:variant>
    </vt:vector>
  </HeadingPairs>
  <TitlesOfParts>
    <vt:vector size="34" baseType="lpstr">
      <vt:lpstr>Тема Office</vt:lpstr>
      <vt:lpstr>Photo Editor Photo</vt:lpstr>
      <vt:lpstr>Equation</vt:lpstr>
      <vt:lpstr>HOYLE STATE AND UNSTABLE NUCLEI IN DISSOCIATION OF RELATIVISTIC NUCLEI</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Reconstruction of 9B nucleus</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Coherent dissociation of 16O → 4α at 4.5 A GeV/c </vt:lpstr>
      <vt:lpstr>Coherent dissociation of 16O → 4α at 4.5 A GeV/c </vt:lpstr>
      <vt:lpstr>Search for 16O →2 8Be events </vt:lpstr>
      <vt:lpstr>Презентация PowerPoint</vt:lpstr>
      <vt:lpstr>Fragmentation of relativistic 22Ne nucleus</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Развитие исследований легких ядер в релятивистской диссоциации</dc:title>
  <dc:creator>Андрей Зайцев</dc:creator>
  <cp:lastModifiedBy>Andrei</cp:lastModifiedBy>
  <cp:revision>124</cp:revision>
  <dcterms:created xsi:type="dcterms:W3CDTF">2019-04-13T08:43:15Z</dcterms:created>
  <dcterms:modified xsi:type="dcterms:W3CDTF">2020-10-12T06:42:27Z</dcterms:modified>
</cp:coreProperties>
</file>