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6" r:id="rId2"/>
  </p:sldMasterIdLst>
  <p:notesMasterIdLst>
    <p:notesMasterId r:id="rId22"/>
  </p:notesMasterIdLst>
  <p:sldIdLst>
    <p:sldId id="303" r:id="rId3"/>
    <p:sldId id="314" r:id="rId4"/>
    <p:sldId id="262" r:id="rId5"/>
    <p:sldId id="318" r:id="rId6"/>
    <p:sldId id="293" r:id="rId7"/>
    <p:sldId id="294" r:id="rId8"/>
    <p:sldId id="336" r:id="rId9"/>
    <p:sldId id="338" r:id="rId10"/>
    <p:sldId id="340" r:id="rId11"/>
    <p:sldId id="339" r:id="rId12"/>
    <p:sldId id="341" r:id="rId13"/>
    <p:sldId id="342" r:id="rId14"/>
    <p:sldId id="302" r:id="rId15"/>
    <p:sldId id="298" r:id="rId16"/>
    <p:sldId id="343" r:id="rId17"/>
    <p:sldId id="344" r:id="rId18"/>
    <p:sldId id="332" r:id="rId19"/>
    <p:sldId id="345" r:id="rId20"/>
    <p:sldId id="29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AACCF2"/>
    <a:srgbClr val="17F0F5"/>
    <a:srgbClr val="045A5C"/>
    <a:srgbClr val="035C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3955" autoAdjust="0"/>
  </p:normalViewPr>
  <p:slideViewPr>
    <p:cSldViewPr>
      <p:cViewPr varScale="1">
        <p:scale>
          <a:sx n="86" d="100"/>
          <a:sy n="86" d="100"/>
        </p:scale>
        <p:origin x="1354" y="77"/>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8970B55-F66C-46D0-9D1D-C9F2C6D6AA86}" type="datetimeFigureOut">
              <a:rPr lang="en-US" smtClean="0"/>
              <a:t>10/16/20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6879198-D721-48F6-B177-EAF87ED8B4A3}" type="slidenum">
              <a:rPr lang="en-US" smtClean="0"/>
              <a:t>‹#›</a:t>
            </a:fld>
            <a:endParaRPr lang="en-US"/>
          </a:p>
        </p:txBody>
      </p:sp>
    </p:spTree>
    <p:extLst>
      <p:ext uri="{BB962C8B-B14F-4D97-AF65-F5344CB8AC3E}">
        <p14:creationId xmlns:p14="http://schemas.microsoft.com/office/powerpoint/2010/main" val="3059562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E8AF9734-E0A1-4242-89EC-9A43E9528F02}" type="datetime1">
              <a:rPr lang="en-US" smtClean="0"/>
              <a:t>10/16/20</a:t>
            </a:fld>
            <a:endParaRPr lang="en-US"/>
          </a:p>
        </p:txBody>
      </p:sp>
      <p:sp>
        <p:nvSpPr>
          <p:cNvPr id="17" name="Footer Placeholder 16"/>
          <p:cNvSpPr>
            <a:spLocks noGrp="1"/>
          </p:cNvSpPr>
          <p:nvPr>
            <p:ph type="ftr" sz="quarter" idx="11"/>
          </p:nvPr>
        </p:nvSpPr>
        <p:spPr/>
        <p:txBody>
          <a:bodyPr/>
          <a:lstStyle/>
          <a:p>
            <a:r>
              <a:rPr lang="en-US"/>
              <a:t>Department of Physics, Jagannath University                                                                         ICPSDT-2019  </a:t>
            </a:r>
          </a:p>
        </p:txBody>
      </p:sp>
      <p:sp>
        <p:nvSpPr>
          <p:cNvPr id="29" name="Slide Number Placeholder 28"/>
          <p:cNvSpPr>
            <a:spLocks noGrp="1"/>
          </p:cNvSpPr>
          <p:nvPr>
            <p:ph type="sldNum" sz="quarter" idx="12"/>
          </p:nvPr>
        </p:nvSpPr>
        <p:spPr/>
        <p:txBody>
          <a:bodyPr/>
          <a:lstStyle/>
          <a:p>
            <a:fld id="{8012D033-C5EE-438C-AAFE-FA75D734261D}" type="slidenum">
              <a:rPr lang="en-US" smtClean="0"/>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a:t>Click to edit Master title style</a:t>
            </a:r>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B0FCFEB-68F7-4DE5-840C-BD5FDD1B564D}" type="datetime1">
              <a:rPr lang="en-US" smtClean="0"/>
              <a:t>10/16/20</a:t>
            </a:fld>
            <a:endParaRPr lang="en-US"/>
          </a:p>
        </p:txBody>
      </p:sp>
      <p:sp>
        <p:nvSpPr>
          <p:cNvPr id="5" name="Footer Placeholder 4"/>
          <p:cNvSpPr>
            <a:spLocks noGrp="1"/>
          </p:cNvSpPr>
          <p:nvPr>
            <p:ph type="ftr" sz="quarter" idx="11"/>
          </p:nvPr>
        </p:nvSpPr>
        <p:spPr/>
        <p:txBody>
          <a:bodyPr/>
          <a:lstStyle/>
          <a:p>
            <a:r>
              <a:rPr lang="en-US"/>
              <a:t>Department of Physics, Jagannath University                                                                         ICPSDT-2019  </a:t>
            </a:r>
          </a:p>
        </p:txBody>
      </p:sp>
      <p:sp>
        <p:nvSpPr>
          <p:cNvPr id="6" name="Slide Number Placeholder 5"/>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a:t>Click to edit Master title style</a:t>
            </a:r>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719585B7-6996-4B2D-92D6-4A14C8B42DDC}" type="datetime1">
              <a:rPr lang="en-US" smtClean="0"/>
              <a:t>10/16/20</a:t>
            </a:fld>
            <a:endParaRPr lang="en-US"/>
          </a:p>
        </p:txBody>
      </p:sp>
      <p:sp>
        <p:nvSpPr>
          <p:cNvPr id="5" name="Footer Placeholder 4"/>
          <p:cNvSpPr>
            <a:spLocks noGrp="1"/>
          </p:cNvSpPr>
          <p:nvPr>
            <p:ph type="ftr" sz="quarter" idx="11"/>
          </p:nvPr>
        </p:nvSpPr>
        <p:spPr/>
        <p:txBody>
          <a:bodyPr/>
          <a:lstStyle/>
          <a:p>
            <a:r>
              <a:rPr lang="en-US"/>
              <a:t>Department of Physics, Jagannath University                                                                         ICPSDT-2019  </a:t>
            </a:r>
          </a:p>
        </p:txBody>
      </p:sp>
      <p:sp>
        <p:nvSpPr>
          <p:cNvPr id="6" name="Slide Number Placeholder 5"/>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0799BB-0D6D-4130-A56D-5C4587771C24}"/>
              </a:ext>
            </a:extLst>
          </p:cNvPr>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64FC7A54-6703-4882-8021-B6DBA3909C11}"/>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17B223E9-57C3-49F0-B3C9-C82A1B3C5096}"/>
              </a:ext>
            </a:extLst>
          </p:cNvPr>
          <p:cNvSpPr>
            <a:spLocks noGrp="1"/>
          </p:cNvSpPr>
          <p:nvPr>
            <p:ph type="dt" sz="half" idx="10"/>
          </p:nvPr>
        </p:nvSpPr>
        <p:spPr/>
        <p:txBody>
          <a:bodyPr/>
          <a:lstStyle/>
          <a:p>
            <a:fld id="{5F4A5112-B293-4767-8DD0-6B6D67309B2D}" type="datetime1">
              <a:rPr lang="en-US" smtClean="0"/>
              <a:t>10/16/20</a:t>
            </a:fld>
            <a:endParaRPr lang="en-US"/>
          </a:p>
        </p:txBody>
      </p:sp>
      <p:sp>
        <p:nvSpPr>
          <p:cNvPr id="5" name="Footer Placeholder 4">
            <a:extLst>
              <a:ext uri="{FF2B5EF4-FFF2-40B4-BE49-F238E27FC236}">
                <a16:creationId xmlns:a16="http://schemas.microsoft.com/office/drawing/2014/main" id="{8E4D0921-3897-4B66-BF7D-9497E17A775D}"/>
              </a:ext>
            </a:extLst>
          </p:cNvPr>
          <p:cNvSpPr>
            <a:spLocks noGrp="1"/>
          </p:cNvSpPr>
          <p:nvPr>
            <p:ph type="ftr" sz="quarter" idx="11"/>
          </p:nvPr>
        </p:nvSpPr>
        <p:spPr/>
        <p:txBody>
          <a:bodyPr/>
          <a:lstStyle/>
          <a:p>
            <a:r>
              <a:rPr lang="en-US"/>
              <a:t>Department of Physics, Jagannath University                                                                         ICPSDT-2019  </a:t>
            </a:r>
          </a:p>
        </p:txBody>
      </p:sp>
      <p:sp>
        <p:nvSpPr>
          <p:cNvPr id="6" name="Slide Number Placeholder 5">
            <a:extLst>
              <a:ext uri="{FF2B5EF4-FFF2-40B4-BE49-F238E27FC236}">
                <a16:creationId xmlns:a16="http://schemas.microsoft.com/office/drawing/2014/main" id="{D548A377-E1E3-467D-9569-F891F8B18756}"/>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962050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62AB2-5374-40A7-9659-90FB0206A1D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3B6475E-4939-43B9-B64B-FC4FC0E5CE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CAFEE4-6140-4368-B76D-8E0AADACD08A}"/>
              </a:ext>
            </a:extLst>
          </p:cNvPr>
          <p:cNvSpPr>
            <a:spLocks noGrp="1"/>
          </p:cNvSpPr>
          <p:nvPr>
            <p:ph type="dt" sz="half" idx="10"/>
          </p:nvPr>
        </p:nvSpPr>
        <p:spPr/>
        <p:txBody>
          <a:bodyPr/>
          <a:lstStyle/>
          <a:p>
            <a:fld id="{270003CD-0A88-4F85-B015-87E3348AACBE}" type="datetime1">
              <a:rPr lang="en-US" smtClean="0"/>
              <a:t>10/16/20</a:t>
            </a:fld>
            <a:endParaRPr lang="en-US"/>
          </a:p>
        </p:txBody>
      </p:sp>
      <p:sp>
        <p:nvSpPr>
          <p:cNvPr id="5" name="Footer Placeholder 4">
            <a:extLst>
              <a:ext uri="{FF2B5EF4-FFF2-40B4-BE49-F238E27FC236}">
                <a16:creationId xmlns:a16="http://schemas.microsoft.com/office/drawing/2014/main" id="{00240F54-B48E-4740-A421-E272DB7D22CF}"/>
              </a:ext>
            </a:extLst>
          </p:cNvPr>
          <p:cNvSpPr>
            <a:spLocks noGrp="1"/>
          </p:cNvSpPr>
          <p:nvPr>
            <p:ph type="ftr" sz="quarter" idx="11"/>
          </p:nvPr>
        </p:nvSpPr>
        <p:spPr/>
        <p:txBody>
          <a:bodyPr/>
          <a:lstStyle/>
          <a:p>
            <a:r>
              <a:rPr lang="en-US"/>
              <a:t>Department of Physics, Jagannath University                                                                         ICPSDT-2019  </a:t>
            </a:r>
          </a:p>
        </p:txBody>
      </p:sp>
      <p:sp>
        <p:nvSpPr>
          <p:cNvPr id="6" name="Slide Number Placeholder 5">
            <a:extLst>
              <a:ext uri="{FF2B5EF4-FFF2-40B4-BE49-F238E27FC236}">
                <a16:creationId xmlns:a16="http://schemas.microsoft.com/office/drawing/2014/main" id="{7C920474-6FB6-4A6F-A325-DE51D2351931}"/>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8213219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9C9F0-C329-4CB0-817A-757FB32C936C}"/>
              </a:ext>
            </a:extLst>
          </p:cNvPr>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6C3878FF-A6E9-4F51-890D-FE2255F4B2EF}"/>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72DE816-8766-4C9D-A303-097C1A88B928}"/>
              </a:ext>
            </a:extLst>
          </p:cNvPr>
          <p:cNvSpPr>
            <a:spLocks noGrp="1"/>
          </p:cNvSpPr>
          <p:nvPr>
            <p:ph type="dt" sz="half" idx="10"/>
          </p:nvPr>
        </p:nvSpPr>
        <p:spPr/>
        <p:txBody>
          <a:bodyPr/>
          <a:lstStyle/>
          <a:p>
            <a:fld id="{4F61C0B8-CB15-4287-A27E-C8C5181A910B}" type="datetime1">
              <a:rPr lang="en-US" smtClean="0"/>
              <a:t>10/16/20</a:t>
            </a:fld>
            <a:endParaRPr lang="en-US"/>
          </a:p>
        </p:txBody>
      </p:sp>
      <p:sp>
        <p:nvSpPr>
          <p:cNvPr id="5" name="Footer Placeholder 4">
            <a:extLst>
              <a:ext uri="{FF2B5EF4-FFF2-40B4-BE49-F238E27FC236}">
                <a16:creationId xmlns:a16="http://schemas.microsoft.com/office/drawing/2014/main" id="{70DC6512-26B1-4885-9F8D-AF0BE64509A6}"/>
              </a:ext>
            </a:extLst>
          </p:cNvPr>
          <p:cNvSpPr>
            <a:spLocks noGrp="1"/>
          </p:cNvSpPr>
          <p:nvPr>
            <p:ph type="ftr" sz="quarter" idx="11"/>
          </p:nvPr>
        </p:nvSpPr>
        <p:spPr/>
        <p:txBody>
          <a:bodyPr/>
          <a:lstStyle/>
          <a:p>
            <a:r>
              <a:rPr lang="en-US"/>
              <a:t>Department of Physics, Jagannath University                                                                         ICPSDT-2019  </a:t>
            </a:r>
          </a:p>
        </p:txBody>
      </p:sp>
      <p:sp>
        <p:nvSpPr>
          <p:cNvPr id="6" name="Slide Number Placeholder 5">
            <a:extLst>
              <a:ext uri="{FF2B5EF4-FFF2-40B4-BE49-F238E27FC236}">
                <a16:creationId xmlns:a16="http://schemas.microsoft.com/office/drawing/2014/main" id="{B801CE16-30AA-4AB3-8454-E77D9B0D095A}"/>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360802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56598C-08B2-4D02-941D-2A7DBC91BF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90A0A3-DB02-47ED-8548-F3F90EA5311A}"/>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945D1B-AD2A-452E-9CD0-2A215AFF0A1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E5B19E-C6A0-43D0-80F9-0F9A0F0468CF}"/>
              </a:ext>
            </a:extLst>
          </p:cNvPr>
          <p:cNvSpPr>
            <a:spLocks noGrp="1"/>
          </p:cNvSpPr>
          <p:nvPr>
            <p:ph type="dt" sz="half" idx="10"/>
          </p:nvPr>
        </p:nvSpPr>
        <p:spPr/>
        <p:txBody>
          <a:bodyPr/>
          <a:lstStyle/>
          <a:p>
            <a:fld id="{78F39A19-3EDC-4841-9AA1-2E7D92155825}" type="datetime1">
              <a:rPr lang="en-US" smtClean="0"/>
              <a:t>10/16/20</a:t>
            </a:fld>
            <a:endParaRPr lang="en-US"/>
          </a:p>
        </p:txBody>
      </p:sp>
      <p:sp>
        <p:nvSpPr>
          <p:cNvPr id="6" name="Footer Placeholder 5">
            <a:extLst>
              <a:ext uri="{FF2B5EF4-FFF2-40B4-BE49-F238E27FC236}">
                <a16:creationId xmlns:a16="http://schemas.microsoft.com/office/drawing/2014/main" id="{FAB21C9C-C822-4187-8FC3-7FFC048DC4D7}"/>
              </a:ext>
            </a:extLst>
          </p:cNvPr>
          <p:cNvSpPr>
            <a:spLocks noGrp="1"/>
          </p:cNvSpPr>
          <p:nvPr>
            <p:ph type="ftr" sz="quarter" idx="11"/>
          </p:nvPr>
        </p:nvSpPr>
        <p:spPr/>
        <p:txBody>
          <a:bodyPr/>
          <a:lstStyle/>
          <a:p>
            <a:r>
              <a:rPr lang="en-US"/>
              <a:t>Department of Physics, Jagannath University                                                                         ICPSDT-2019  </a:t>
            </a:r>
          </a:p>
        </p:txBody>
      </p:sp>
      <p:sp>
        <p:nvSpPr>
          <p:cNvPr id="7" name="Slide Number Placeholder 6">
            <a:extLst>
              <a:ext uri="{FF2B5EF4-FFF2-40B4-BE49-F238E27FC236}">
                <a16:creationId xmlns:a16="http://schemas.microsoft.com/office/drawing/2014/main" id="{D0DD07FE-6269-47F4-9645-93D05443C9A8}"/>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2611491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310ABC-7EF1-40E9-B564-C09F94714123}"/>
              </a:ext>
            </a:extLst>
          </p:cNvPr>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0996656-B54F-4898-BE99-03640A831C56}"/>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B4023446-6D44-44D4-BC39-DE5C10FF0779}"/>
              </a:ext>
            </a:extLst>
          </p:cNvPr>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01CAA59-09E7-44BE-9C9C-1D4147AE35F7}"/>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D925DDC-D140-4136-BB72-AB8DCDE7F187}"/>
              </a:ext>
            </a:extLst>
          </p:cNvPr>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E6E737C-968E-480E-BB34-7ABCAB52D829}"/>
              </a:ext>
            </a:extLst>
          </p:cNvPr>
          <p:cNvSpPr>
            <a:spLocks noGrp="1"/>
          </p:cNvSpPr>
          <p:nvPr>
            <p:ph type="dt" sz="half" idx="10"/>
          </p:nvPr>
        </p:nvSpPr>
        <p:spPr/>
        <p:txBody>
          <a:bodyPr/>
          <a:lstStyle/>
          <a:p>
            <a:fld id="{B4FD0BA3-0EF6-4C9F-862B-7799F1DB5F74}" type="datetime1">
              <a:rPr lang="en-US" smtClean="0"/>
              <a:t>10/16/20</a:t>
            </a:fld>
            <a:endParaRPr lang="en-US"/>
          </a:p>
        </p:txBody>
      </p:sp>
      <p:sp>
        <p:nvSpPr>
          <p:cNvPr id="8" name="Footer Placeholder 7">
            <a:extLst>
              <a:ext uri="{FF2B5EF4-FFF2-40B4-BE49-F238E27FC236}">
                <a16:creationId xmlns:a16="http://schemas.microsoft.com/office/drawing/2014/main" id="{DC35EB58-1E0A-471B-AFAA-1C866E3A80A8}"/>
              </a:ext>
            </a:extLst>
          </p:cNvPr>
          <p:cNvSpPr>
            <a:spLocks noGrp="1"/>
          </p:cNvSpPr>
          <p:nvPr>
            <p:ph type="ftr" sz="quarter" idx="11"/>
          </p:nvPr>
        </p:nvSpPr>
        <p:spPr/>
        <p:txBody>
          <a:bodyPr/>
          <a:lstStyle/>
          <a:p>
            <a:r>
              <a:rPr lang="en-US"/>
              <a:t>Department of Physics, Jagannath University                                                                         ICPSDT-2019  </a:t>
            </a:r>
          </a:p>
        </p:txBody>
      </p:sp>
      <p:sp>
        <p:nvSpPr>
          <p:cNvPr id="9" name="Slide Number Placeholder 8">
            <a:extLst>
              <a:ext uri="{FF2B5EF4-FFF2-40B4-BE49-F238E27FC236}">
                <a16:creationId xmlns:a16="http://schemas.microsoft.com/office/drawing/2014/main" id="{0369D8DF-8571-4D0E-80D1-348E2A31A49C}"/>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7866982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BBC241-27FD-4776-8972-E50A39BC0E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7A92843-742D-4574-9C1C-B6A6A4CE4517}"/>
              </a:ext>
            </a:extLst>
          </p:cNvPr>
          <p:cNvSpPr>
            <a:spLocks noGrp="1"/>
          </p:cNvSpPr>
          <p:nvPr>
            <p:ph type="dt" sz="half" idx="10"/>
          </p:nvPr>
        </p:nvSpPr>
        <p:spPr/>
        <p:txBody>
          <a:bodyPr/>
          <a:lstStyle/>
          <a:p>
            <a:fld id="{BA499170-9F38-4C00-8063-00E7CB8A979E}" type="datetime1">
              <a:rPr lang="en-US" smtClean="0"/>
              <a:t>10/16/20</a:t>
            </a:fld>
            <a:endParaRPr lang="en-US"/>
          </a:p>
        </p:txBody>
      </p:sp>
      <p:sp>
        <p:nvSpPr>
          <p:cNvPr id="4" name="Footer Placeholder 3">
            <a:extLst>
              <a:ext uri="{FF2B5EF4-FFF2-40B4-BE49-F238E27FC236}">
                <a16:creationId xmlns:a16="http://schemas.microsoft.com/office/drawing/2014/main" id="{BD0B01EB-83E7-4695-91A3-42A61DA41210}"/>
              </a:ext>
            </a:extLst>
          </p:cNvPr>
          <p:cNvSpPr>
            <a:spLocks noGrp="1"/>
          </p:cNvSpPr>
          <p:nvPr>
            <p:ph type="ftr" sz="quarter" idx="11"/>
          </p:nvPr>
        </p:nvSpPr>
        <p:spPr/>
        <p:txBody>
          <a:bodyPr/>
          <a:lstStyle/>
          <a:p>
            <a:r>
              <a:rPr lang="en-US"/>
              <a:t>Department of Physics, Jagannath University                                                                         ICPSDT-2019  </a:t>
            </a:r>
          </a:p>
        </p:txBody>
      </p:sp>
      <p:sp>
        <p:nvSpPr>
          <p:cNvPr id="5" name="Slide Number Placeholder 4">
            <a:extLst>
              <a:ext uri="{FF2B5EF4-FFF2-40B4-BE49-F238E27FC236}">
                <a16:creationId xmlns:a16="http://schemas.microsoft.com/office/drawing/2014/main" id="{18927DF0-4A8D-46E1-B2A4-29200EE06214}"/>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9947366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4D1C41-820A-4444-B64F-52AA5B0E8C88}"/>
              </a:ext>
            </a:extLst>
          </p:cNvPr>
          <p:cNvSpPr>
            <a:spLocks noGrp="1"/>
          </p:cNvSpPr>
          <p:nvPr>
            <p:ph type="dt" sz="half" idx="10"/>
          </p:nvPr>
        </p:nvSpPr>
        <p:spPr/>
        <p:txBody>
          <a:bodyPr/>
          <a:lstStyle/>
          <a:p>
            <a:fld id="{4715DCA0-F962-4FFD-84B1-BC0D3AEA1879}" type="datetime1">
              <a:rPr lang="en-US" smtClean="0"/>
              <a:t>10/16/20</a:t>
            </a:fld>
            <a:endParaRPr lang="en-US"/>
          </a:p>
        </p:txBody>
      </p:sp>
      <p:sp>
        <p:nvSpPr>
          <p:cNvPr id="3" name="Footer Placeholder 2">
            <a:extLst>
              <a:ext uri="{FF2B5EF4-FFF2-40B4-BE49-F238E27FC236}">
                <a16:creationId xmlns:a16="http://schemas.microsoft.com/office/drawing/2014/main" id="{BEB817A4-614B-42DB-AC55-4A2E01122DB0}"/>
              </a:ext>
            </a:extLst>
          </p:cNvPr>
          <p:cNvSpPr>
            <a:spLocks noGrp="1"/>
          </p:cNvSpPr>
          <p:nvPr>
            <p:ph type="ftr" sz="quarter" idx="11"/>
          </p:nvPr>
        </p:nvSpPr>
        <p:spPr/>
        <p:txBody>
          <a:bodyPr/>
          <a:lstStyle/>
          <a:p>
            <a:r>
              <a:rPr lang="en-US"/>
              <a:t>Department of Physics, Jagannath University                                                                         ICPSDT-2019  </a:t>
            </a:r>
          </a:p>
        </p:txBody>
      </p:sp>
      <p:sp>
        <p:nvSpPr>
          <p:cNvPr id="4" name="Slide Number Placeholder 3">
            <a:extLst>
              <a:ext uri="{FF2B5EF4-FFF2-40B4-BE49-F238E27FC236}">
                <a16:creationId xmlns:a16="http://schemas.microsoft.com/office/drawing/2014/main" id="{522A4BD5-CA3D-4640-A075-DCCA66DA1135}"/>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40925395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E60B89-F66E-4500-9833-ABFCB5AF5A20}"/>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B128FA38-022E-4AB3-89FF-D95D900DC22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8EBB95C-1CF8-42E2-8D0F-78CFF51F6CC5}"/>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23F83D27-E0F5-43BD-8D83-E0077BB92274}"/>
              </a:ext>
            </a:extLst>
          </p:cNvPr>
          <p:cNvSpPr>
            <a:spLocks noGrp="1"/>
          </p:cNvSpPr>
          <p:nvPr>
            <p:ph type="dt" sz="half" idx="10"/>
          </p:nvPr>
        </p:nvSpPr>
        <p:spPr/>
        <p:txBody>
          <a:bodyPr/>
          <a:lstStyle/>
          <a:p>
            <a:fld id="{E4D4D335-EE4C-420E-87BE-1D7F0BBED280}" type="datetime1">
              <a:rPr lang="en-US" smtClean="0"/>
              <a:t>10/16/20</a:t>
            </a:fld>
            <a:endParaRPr lang="en-US"/>
          </a:p>
        </p:txBody>
      </p:sp>
      <p:sp>
        <p:nvSpPr>
          <p:cNvPr id="6" name="Footer Placeholder 5">
            <a:extLst>
              <a:ext uri="{FF2B5EF4-FFF2-40B4-BE49-F238E27FC236}">
                <a16:creationId xmlns:a16="http://schemas.microsoft.com/office/drawing/2014/main" id="{74C38C18-DCFF-4A62-9C1A-5ADF49F7A671}"/>
              </a:ext>
            </a:extLst>
          </p:cNvPr>
          <p:cNvSpPr>
            <a:spLocks noGrp="1"/>
          </p:cNvSpPr>
          <p:nvPr>
            <p:ph type="ftr" sz="quarter" idx="11"/>
          </p:nvPr>
        </p:nvSpPr>
        <p:spPr/>
        <p:txBody>
          <a:bodyPr/>
          <a:lstStyle/>
          <a:p>
            <a:r>
              <a:rPr lang="en-US"/>
              <a:t>Department of Physics, Jagannath University                                                                         ICPSDT-2019  </a:t>
            </a:r>
          </a:p>
        </p:txBody>
      </p:sp>
      <p:sp>
        <p:nvSpPr>
          <p:cNvPr id="7" name="Slide Number Placeholder 6">
            <a:extLst>
              <a:ext uri="{FF2B5EF4-FFF2-40B4-BE49-F238E27FC236}">
                <a16:creationId xmlns:a16="http://schemas.microsoft.com/office/drawing/2014/main" id="{5FAC0110-9D49-4F84-AC79-F848F478B37E}"/>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29164062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F5C1C4FD-920A-4693-AD5F-6767A1CF0584}" type="datetime1">
              <a:rPr lang="en-US" smtClean="0"/>
              <a:t>10/16/20</a:t>
            </a:fld>
            <a:endParaRPr lang="en-US"/>
          </a:p>
        </p:txBody>
      </p:sp>
      <p:sp>
        <p:nvSpPr>
          <p:cNvPr id="5" name="Footer Placeholder 4"/>
          <p:cNvSpPr>
            <a:spLocks noGrp="1"/>
          </p:cNvSpPr>
          <p:nvPr>
            <p:ph type="ftr" sz="quarter" idx="11"/>
          </p:nvPr>
        </p:nvSpPr>
        <p:spPr/>
        <p:txBody>
          <a:bodyPr/>
          <a:lstStyle/>
          <a:p>
            <a:r>
              <a:rPr lang="en-US"/>
              <a:t>Department of Physics, Jagannath University                                                                         ICPSDT-2019  </a:t>
            </a:r>
          </a:p>
        </p:txBody>
      </p:sp>
      <p:sp>
        <p:nvSpPr>
          <p:cNvPr id="6" name="Slide Number Placeholder 5"/>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97FBE-AF34-4461-B1F2-EB923F3427B2}"/>
              </a:ext>
            </a:extLst>
          </p:cNvPr>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FD648F8-B991-4EB9-B0CC-EF8FF205824A}"/>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AF5B0B86-AA1D-4094-80B8-141FCEA3E3D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160ABAF8-BAC3-4B37-98C0-82A28F040B90}"/>
              </a:ext>
            </a:extLst>
          </p:cNvPr>
          <p:cNvSpPr>
            <a:spLocks noGrp="1"/>
          </p:cNvSpPr>
          <p:nvPr>
            <p:ph type="dt" sz="half" idx="10"/>
          </p:nvPr>
        </p:nvSpPr>
        <p:spPr/>
        <p:txBody>
          <a:bodyPr/>
          <a:lstStyle/>
          <a:p>
            <a:fld id="{6F832463-58B7-4025-B558-3E8771D1ECC6}" type="datetime1">
              <a:rPr lang="en-US" smtClean="0"/>
              <a:t>10/16/20</a:t>
            </a:fld>
            <a:endParaRPr lang="en-US"/>
          </a:p>
        </p:txBody>
      </p:sp>
      <p:sp>
        <p:nvSpPr>
          <p:cNvPr id="6" name="Footer Placeholder 5">
            <a:extLst>
              <a:ext uri="{FF2B5EF4-FFF2-40B4-BE49-F238E27FC236}">
                <a16:creationId xmlns:a16="http://schemas.microsoft.com/office/drawing/2014/main" id="{5A72B125-1DE4-4B78-A33B-DD40DCA92063}"/>
              </a:ext>
            </a:extLst>
          </p:cNvPr>
          <p:cNvSpPr>
            <a:spLocks noGrp="1"/>
          </p:cNvSpPr>
          <p:nvPr>
            <p:ph type="ftr" sz="quarter" idx="11"/>
          </p:nvPr>
        </p:nvSpPr>
        <p:spPr/>
        <p:txBody>
          <a:bodyPr/>
          <a:lstStyle/>
          <a:p>
            <a:r>
              <a:rPr lang="en-US"/>
              <a:t>Department of Physics, Jagannath University                                                                         ICPSDT-2019  </a:t>
            </a:r>
          </a:p>
        </p:txBody>
      </p:sp>
      <p:sp>
        <p:nvSpPr>
          <p:cNvPr id="7" name="Slide Number Placeholder 6">
            <a:extLst>
              <a:ext uri="{FF2B5EF4-FFF2-40B4-BE49-F238E27FC236}">
                <a16:creationId xmlns:a16="http://schemas.microsoft.com/office/drawing/2014/main" id="{B7C6D06A-C432-462C-9720-2481A8B2E80D}"/>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58721751"/>
      </p:ext>
    </p:extLst>
  </p:cSld>
  <p:clrMapOvr>
    <a:masterClrMapping/>
  </p:clrMapOvr>
  <p:hf sldNum="0"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FE7E1-E53A-4FE4-BFFC-ED16B5DC53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BFCD358-A3ED-42B9-9579-7B2FB0AD1E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A06CCD-E437-44A3-B4A2-10737A6B0C24}"/>
              </a:ext>
            </a:extLst>
          </p:cNvPr>
          <p:cNvSpPr>
            <a:spLocks noGrp="1"/>
          </p:cNvSpPr>
          <p:nvPr>
            <p:ph type="dt" sz="half" idx="10"/>
          </p:nvPr>
        </p:nvSpPr>
        <p:spPr/>
        <p:txBody>
          <a:bodyPr/>
          <a:lstStyle/>
          <a:p>
            <a:fld id="{7B061628-49AA-49AD-BB1C-5E057D38A09F}" type="datetime1">
              <a:rPr lang="en-US" smtClean="0"/>
              <a:t>10/16/20</a:t>
            </a:fld>
            <a:endParaRPr lang="en-US"/>
          </a:p>
        </p:txBody>
      </p:sp>
      <p:sp>
        <p:nvSpPr>
          <p:cNvPr id="5" name="Footer Placeholder 4">
            <a:extLst>
              <a:ext uri="{FF2B5EF4-FFF2-40B4-BE49-F238E27FC236}">
                <a16:creationId xmlns:a16="http://schemas.microsoft.com/office/drawing/2014/main" id="{223428CA-B8C5-4BF6-BDFD-BDD0D7A19EF7}"/>
              </a:ext>
            </a:extLst>
          </p:cNvPr>
          <p:cNvSpPr>
            <a:spLocks noGrp="1"/>
          </p:cNvSpPr>
          <p:nvPr>
            <p:ph type="ftr" sz="quarter" idx="11"/>
          </p:nvPr>
        </p:nvSpPr>
        <p:spPr/>
        <p:txBody>
          <a:bodyPr/>
          <a:lstStyle/>
          <a:p>
            <a:r>
              <a:rPr lang="en-US"/>
              <a:t>Department of Physics, Jagannath University                                                                         ICPSDT-2019  </a:t>
            </a:r>
          </a:p>
        </p:txBody>
      </p:sp>
      <p:sp>
        <p:nvSpPr>
          <p:cNvPr id="6" name="Slide Number Placeholder 5">
            <a:extLst>
              <a:ext uri="{FF2B5EF4-FFF2-40B4-BE49-F238E27FC236}">
                <a16:creationId xmlns:a16="http://schemas.microsoft.com/office/drawing/2014/main" id="{23A39203-D4B1-4551-AAFA-90459CF286B7}"/>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4832327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01D1D0-6F55-4B4F-A5F9-B4088EBA54C6}"/>
              </a:ext>
            </a:extLst>
          </p:cNvPr>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6378C3-5B62-45DC-9766-B9489936F794}"/>
              </a:ext>
            </a:extLst>
          </p:cNvPr>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0532EF-A220-4BC1-8182-4DBA66B396C1}"/>
              </a:ext>
            </a:extLst>
          </p:cNvPr>
          <p:cNvSpPr>
            <a:spLocks noGrp="1"/>
          </p:cNvSpPr>
          <p:nvPr>
            <p:ph type="dt" sz="half" idx="10"/>
          </p:nvPr>
        </p:nvSpPr>
        <p:spPr/>
        <p:txBody>
          <a:bodyPr/>
          <a:lstStyle/>
          <a:p>
            <a:fld id="{0742DE88-B272-430C-9EC9-22FBA5977D6E}" type="datetime1">
              <a:rPr lang="en-US" smtClean="0"/>
              <a:t>10/16/20</a:t>
            </a:fld>
            <a:endParaRPr lang="en-US"/>
          </a:p>
        </p:txBody>
      </p:sp>
      <p:sp>
        <p:nvSpPr>
          <p:cNvPr id="5" name="Footer Placeholder 4">
            <a:extLst>
              <a:ext uri="{FF2B5EF4-FFF2-40B4-BE49-F238E27FC236}">
                <a16:creationId xmlns:a16="http://schemas.microsoft.com/office/drawing/2014/main" id="{DF2EC28D-CEA1-49B0-8FB3-31A61C9B49E3}"/>
              </a:ext>
            </a:extLst>
          </p:cNvPr>
          <p:cNvSpPr>
            <a:spLocks noGrp="1"/>
          </p:cNvSpPr>
          <p:nvPr>
            <p:ph type="ftr" sz="quarter" idx="11"/>
          </p:nvPr>
        </p:nvSpPr>
        <p:spPr/>
        <p:txBody>
          <a:bodyPr/>
          <a:lstStyle/>
          <a:p>
            <a:r>
              <a:rPr lang="en-US"/>
              <a:t>Department of Physics, Jagannath University                                                                         ICPSDT-2019  </a:t>
            </a:r>
          </a:p>
        </p:txBody>
      </p:sp>
      <p:sp>
        <p:nvSpPr>
          <p:cNvPr id="6" name="Slide Number Placeholder 5">
            <a:extLst>
              <a:ext uri="{FF2B5EF4-FFF2-40B4-BE49-F238E27FC236}">
                <a16:creationId xmlns:a16="http://schemas.microsoft.com/office/drawing/2014/main" id="{9E797CB3-51B4-4464-841F-7D7A15AC8BCF}"/>
              </a:ext>
            </a:extLst>
          </p:cNvPr>
          <p:cNvSpPr>
            <a:spLocks noGrp="1"/>
          </p:cNvSpPr>
          <p:nvPr>
            <p:ph type="sldNum" sz="quarter" idx="12"/>
          </p:nvPr>
        </p:nvSpPr>
        <p:spPr/>
        <p:txBody>
          <a:bodyPr/>
          <a:lstStyle/>
          <a:p>
            <a:fld id="{8012D033-C5EE-438C-AAFE-FA75D734261D}" type="slidenum">
              <a:rPr lang="en-US" smtClean="0"/>
              <a:t>‹#›</a:t>
            </a:fld>
            <a:endParaRPr lang="en-US"/>
          </a:p>
        </p:txBody>
      </p:sp>
    </p:spTree>
    <p:extLst>
      <p:ext uri="{BB962C8B-B14F-4D97-AF65-F5344CB8AC3E}">
        <p14:creationId xmlns:p14="http://schemas.microsoft.com/office/powerpoint/2010/main" val="3035929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FCE2AC4-7821-48B5-9BD0-F82839514A10}" type="datetime1">
              <a:rPr lang="en-US" smtClean="0"/>
              <a:t>10/16/20</a:t>
            </a:fld>
            <a:endParaRPr lang="en-US"/>
          </a:p>
        </p:txBody>
      </p:sp>
      <p:sp>
        <p:nvSpPr>
          <p:cNvPr id="5" name="Footer Placeholder 4"/>
          <p:cNvSpPr>
            <a:spLocks noGrp="1"/>
          </p:cNvSpPr>
          <p:nvPr>
            <p:ph type="ftr" sz="quarter" idx="11"/>
          </p:nvPr>
        </p:nvSpPr>
        <p:spPr/>
        <p:txBody>
          <a:bodyPr/>
          <a:lstStyle/>
          <a:p>
            <a:r>
              <a:rPr lang="en-US"/>
              <a:t>Department of Physics, Jagannath University                                                                         ICPSDT-2019  </a:t>
            </a:r>
          </a:p>
        </p:txBody>
      </p:sp>
      <p:sp>
        <p:nvSpPr>
          <p:cNvPr id="6" name="Slide Number Placeholder 5"/>
          <p:cNvSpPr>
            <a:spLocks noGrp="1"/>
          </p:cNvSpPr>
          <p:nvPr>
            <p:ph type="sldNum" sz="quarter" idx="12"/>
          </p:nvPr>
        </p:nvSpPr>
        <p:spPr/>
        <p:txBody>
          <a:bodyPr/>
          <a:lstStyle/>
          <a:p>
            <a:fld id="{8012D033-C5EE-438C-AAFE-FA75D734261D}" type="slidenum">
              <a:rPr lang="en-US" smtClean="0"/>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a:t>Click to edit Master title style</a:t>
            </a:r>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a:t>Click to edit Master title style</a:t>
            </a:r>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BD94841C-D547-4C4A-8CCA-5F5ADF1ADF1B}" type="datetime1">
              <a:rPr lang="en-US" smtClean="0"/>
              <a:t>10/16/20</a:t>
            </a:fld>
            <a:endParaRPr lang="en-US"/>
          </a:p>
        </p:txBody>
      </p:sp>
      <p:sp>
        <p:nvSpPr>
          <p:cNvPr id="6" name="Footer Placeholder 5"/>
          <p:cNvSpPr>
            <a:spLocks noGrp="1"/>
          </p:cNvSpPr>
          <p:nvPr>
            <p:ph type="ftr" sz="quarter" idx="11"/>
          </p:nvPr>
        </p:nvSpPr>
        <p:spPr/>
        <p:txBody>
          <a:bodyPr/>
          <a:lstStyle/>
          <a:p>
            <a:r>
              <a:rPr lang="en-US"/>
              <a:t>Department of Physics, Jagannath University                                                                         ICPSDT-2019  </a:t>
            </a:r>
          </a:p>
        </p:txBody>
      </p:sp>
      <p:sp>
        <p:nvSpPr>
          <p:cNvPr id="7" name="Slide Number Placeholder 6"/>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a:t>Click to edit Master title style</a:t>
            </a:r>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E2B6F72A-9D73-4EA3-A865-4D1BB4619F5C}" type="datetime1">
              <a:rPr lang="en-US" smtClean="0"/>
              <a:t>10/16/20</a:t>
            </a:fld>
            <a:endParaRPr lang="en-US"/>
          </a:p>
        </p:txBody>
      </p:sp>
      <p:sp>
        <p:nvSpPr>
          <p:cNvPr id="8" name="Footer Placeholder 7"/>
          <p:cNvSpPr>
            <a:spLocks noGrp="1"/>
          </p:cNvSpPr>
          <p:nvPr>
            <p:ph type="ftr" sz="quarter" idx="11"/>
          </p:nvPr>
        </p:nvSpPr>
        <p:spPr/>
        <p:txBody>
          <a:bodyPr/>
          <a:lstStyle/>
          <a:p>
            <a:r>
              <a:rPr lang="en-US"/>
              <a:t>Department of Physics, Jagannath University                                                                         ICPSDT-2019  </a:t>
            </a:r>
          </a:p>
        </p:txBody>
      </p:sp>
      <p:sp>
        <p:nvSpPr>
          <p:cNvPr id="9" name="Slide Number Placeholder 8"/>
          <p:cNvSpPr>
            <a:spLocks noGrp="1"/>
          </p:cNvSpPr>
          <p:nvPr>
            <p:ph type="sldNum" sz="quarter" idx="12"/>
          </p:nvPr>
        </p:nvSpPr>
        <p:spPr/>
        <p:txBody>
          <a:bodyPr/>
          <a:lstStyle/>
          <a:p>
            <a:fld id="{8012D033-C5EE-438C-AAFE-FA75D734261D}" type="slidenum">
              <a:rPr lang="en-US" smtClean="0"/>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a:t>Click to edit Master title style</a:t>
            </a:r>
          </a:p>
        </p:txBody>
      </p:sp>
      <p:sp>
        <p:nvSpPr>
          <p:cNvPr id="3" name="Date Placeholder 2"/>
          <p:cNvSpPr>
            <a:spLocks noGrp="1"/>
          </p:cNvSpPr>
          <p:nvPr>
            <p:ph type="dt" sz="half" idx="10"/>
          </p:nvPr>
        </p:nvSpPr>
        <p:spPr/>
        <p:txBody>
          <a:bodyPr/>
          <a:lstStyle/>
          <a:p>
            <a:fld id="{DD15C84B-D245-41ED-B5B6-F50DCCEFC041}" type="datetime1">
              <a:rPr lang="en-US" smtClean="0"/>
              <a:t>10/16/20</a:t>
            </a:fld>
            <a:endParaRPr lang="en-US"/>
          </a:p>
        </p:txBody>
      </p:sp>
      <p:sp>
        <p:nvSpPr>
          <p:cNvPr id="4" name="Footer Placeholder 3"/>
          <p:cNvSpPr>
            <a:spLocks noGrp="1"/>
          </p:cNvSpPr>
          <p:nvPr>
            <p:ph type="ftr" sz="quarter" idx="11"/>
          </p:nvPr>
        </p:nvSpPr>
        <p:spPr/>
        <p:txBody>
          <a:bodyPr/>
          <a:lstStyle/>
          <a:p>
            <a:r>
              <a:rPr lang="en-US"/>
              <a:t>Department of Physics, Jagannath University                                                                         ICPSDT-2019  </a:t>
            </a:r>
          </a:p>
        </p:txBody>
      </p:sp>
      <p:sp>
        <p:nvSpPr>
          <p:cNvPr id="5" name="Slide Number Placeholder 4"/>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4A0186-43DF-424F-A572-DFBF78EDE605}" type="datetime1">
              <a:rPr lang="en-US" smtClean="0"/>
              <a:t>10/16/20</a:t>
            </a:fld>
            <a:endParaRPr lang="en-US"/>
          </a:p>
        </p:txBody>
      </p:sp>
      <p:sp>
        <p:nvSpPr>
          <p:cNvPr id="3" name="Footer Placeholder 2"/>
          <p:cNvSpPr>
            <a:spLocks noGrp="1"/>
          </p:cNvSpPr>
          <p:nvPr>
            <p:ph type="ftr" sz="quarter" idx="11"/>
          </p:nvPr>
        </p:nvSpPr>
        <p:spPr/>
        <p:txBody>
          <a:bodyPr/>
          <a:lstStyle/>
          <a:p>
            <a:r>
              <a:rPr lang="en-US"/>
              <a:t>Department of Physics, Jagannath University                                                                         ICPSDT-2019  </a:t>
            </a:r>
          </a:p>
        </p:txBody>
      </p:sp>
      <p:sp>
        <p:nvSpPr>
          <p:cNvPr id="4" name="Slide Number Placeholder 3"/>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a:t>Click to edit Master title style</a:t>
            </a:r>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2584ACE6-BBCA-4EC4-8836-B7469531BC42}" type="datetime1">
              <a:rPr lang="en-US" smtClean="0"/>
              <a:t>10/16/20</a:t>
            </a:fld>
            <a:endParaRPr lang="en-US"/>
          </a:p>
        </p:txBody>
      </p:sp>
      <p:sp>
        <p:nvSpPr>
          <p:cNvPr id="6" name="Footer Placeholder 5"/>
          <p:cNvSpPr>
            <a:spLocks noGrp="1"/>
          </p:cNvSpPr>
          <p:nvPr>
            <p:ph type="ftr" sz="quarter" idx="11"/>
          </p:nvPr>
        </p:nvSpPr>
        <p:spPr/>
        <p:txBody>
          <a:bodyPr/>
          <a:lstStyle/>
          <a:p>
            <a:r>
              <a:rPr lang="en-US"/>
              <a:t>Department of Physics, Jagannath University                                                                         ICPSDT-2019  </a:t>
            </a:r>
          </a:p>
        </p:txBody>
      </p:sp>
      <p:sp>
        <p:nvSpPr>
          <p:cNvPr id="7" name="Slide Number Placeholder 6"/>
          <p:cNvSpPr>
            <a:spLocks noGrp="1"/>
          </p:cNvSpPr>
          <p:nvPr>
            <p:ph type="sldNum" sz="quarter" idx="12"/>
          </p:nvPr>
        </p:nvSpPr>
        <p:spPr/>
        <p:txBody>
          <a:bodyPr/>
          <a:lstStyle/>
          <a:p>
            <a:fld id="{8012D033-C5EE-438C-AAFE-FA75D734261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a:t>Click to edit Master title style</a:t>
            </a:r>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a:t>Click icon to add picture</a:t>
            </a:r>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CFA2ADF7-C958-45D8-9113-F4E0E93CDEDC}" type="datetime1">
              <a:rPr lang="en-US" smtClean="0"/>
              <a:t>10/16/20</a:t>
            </a:fld>
            <a:endParaRPr lang="en-US"/>
          </a:p>
        </p:txBody>
      </p:sp>
      <p:sp>
        <p:nvSpPr>
          <p:cNvPr id="6" name="Footer Placeholder 5"/>
          <p:cNvSpPr>
            <a:spLocks noGrp="1"/>
          </p:cNvSpPr>
          <p:nvPr>
            <p:ph type="ftr" sz="quarter" idx="11"/>
          </p:nvPr>
        </p:nvSpPr>
        <p:spPr>
          <a:xfrm>
            <a:off x="914400" y="55499"/>
            <a:ext cx="5562600" cy="365125"/>
          </a:xfrm>
        </p:spPr>
        <p:txBody>
          <a:bodyPr/>
          <a:lstStyle/>
          <a:p>
            <a:r>
              <a:rPr lang="en-US"/>
              <a:t>Department of Physics, Jagannath University                                                                         ICPSDT-2019  </a:t>
            </a:r>
          </a:p>
        </p:txBody>
      </p:sp>
      <p:sp>
        <p:nvSpPr>
          <p:cNvPr id="7" name="Slide Number Placeholder 6"/>
          <p:cNvSpPr>
            <a:spLocks noGrp="1"/>
          </p:cNvSpPr>
          <p:nvPr>
            <p:ph type="sldNum" sz="quarter" idx="12"/>
          </p:nvPr>
        </p:nvSpPr>
        <p:spPr>
          <a:xfrm>
            <a:off x="8610600" y="55499"/>
            <a:ext cx="457200" cy="365125"/>
          </a:xfrm>
        </p:spPr>
        <p:txBody>
          <a:bodyPr/>
          <a:lstStyle/>
          <a:p>
            <a:fld id="{8012D033-C5EE-438C-AAFE-FA75D734261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93735">
              <a:schemeClr val="accent4">
                <a:lumMod val="20000"/>
                <a:lumOff val="80000"/>
              </a:schemeClr>
            </a:gs>
            <a:gs pos="0">
              <a:schemeClr val="bg1">
                <a:shade val="100000"/>
                <a:satMod val="150000"/>
              </a:schemeClr>
            </a:gs>
            <a:gs pos="96000">
              <a:schemeClr val="bg2">
                <a:lumMod val="20000"/>
                <a:lumOff val="80000"/>
              </a:schemeClr>
            </a:gs>
            <a:gs pos="100000">
              <a:schemeClr val="bg2">
                <a:tint val="88000"/>
                <a:satMod val="400000"/>
              </a:schemeClr>
            </a:gs>
          </a:gsLst>
          <a:lin ang="5400000" scaled="0"/>
          <a:tileRect/>
        </a:gradFill>
        <a:effectLst/>
      </p:bgPr>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a:t>Click to edit Master title style</a:t>
            </a:r>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106B665-20B8-4ECB-9A5B-153833E5D495}" type="datetime1">
              <a:rPr lang="en-US" smtClean="0"/>
              <a:t>10/16/20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US"/>
              <a:t>Department of Physics, Jagannath University                                                                         ICPSDT-2019  </a:t>
            </a:r>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12D033-C5EE-438C-AAFE-FA75D734261D}"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18878A-4D55-4501-B118-ABFC9210C12D}"/>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02E623D-9E50-42B4-83F6-C074DBA87B76}"/>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A16416-5FD8-44FE-AF89-EBBB3FAE4852}"/>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106B665-20B8-4ECB-9A5B-153833E5D495}" type="datetime1">
              <a:rPr lang="en-US" smtClean="0"/>
              <a:t>10/16/20</a:t>
            </a:fld>
            <a:endParaRPr lang="en-US"/>
          </a:p>
        </p:txBody>
      </p:sp>
      <p:sp>
        <p:nvSpPr>
          <p:cNvPr id="5" name="Footer Placeholder 4">
            <a:extLst>
              <a:ext uri="{FF2B5EF4-FFF2-40B4-BE49-F238E27FC236}">
                <a16:creationId xmlns:a16="http://schemas.microsoft.com/office/drawing/2014/main" id="{D89DE2AA-07DD-4C61-BA87-E4436DDC916F}"/>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Department of Physics, Jagannath University                                                                         ICPSDT-2019  </a:t>
            </a:r>
          </a:p>
        </p:txBody>
      </p:sp>
      <p:sp>
        <p:nvSpPr>
          <p:cNvPr id="6" name="Slide Number Placeholder 5">
            <a:extLst>
              <a:ext uri="{FF2B5EF4-FFF2-40B4-BE49-F238E27FC236}">
                <a16:creationId xmlns:a16="http://schemas.microsoft.com/office/drawing/2014/main" id="{DFC42229-F380-4F36-8A3A-B4F29A163BD6}"/>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012D033-C5EE-438C-AAFE-FA75D734261D}" type="slidenum">
              <a:rPr lang="en-US" smtClean="0"/>
              <a:t>‹#›</a:t>
            </a:fld>
            <a:endParaRPr lang="en-US"/>
          </a:p>
        </p:txBody>
      </p:sp>
    </p:spTree>
    <p:extLst>
      <p:ext uri="{BB962C8B-B14F-4D97-AF65-F5344CB8AC3E}">
        <p14:creationId xmlns:p14="http://schemas.microsoft.com/office/powerpoint/2010/main" val="95100965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4.wmf"/><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13.wmf"/><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18.xml"/><Relationship Id="rId1" Type="http://schemas.openxmlformats.org/officeDocument/2006/relationships/vmlDrawing" Target="../drawings/vmlDrawing3.vml"/><Relationship Id="rId6" Type="http://schemas.openxmlformats.org/officeDocument/2006/relationships/image" Target="../media/image17.wmf"/><Relationship Id="rId5" Type="http://schemas.openxmlformats.org/officeDocument/2006/relationships/oleObject" Target="../embeddings/oleObject5.bin"/><Relationship Id="rId4" Type="http://schemas.openxmlformats.org/officeDocument/2006/relationships/image" Target="../media/image16.wmf"/></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8.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029" y="473214"/>
            <a:ext cx="8891583" cy="990600"/>
          </a:xfrm>
        </p:spPr>
        <p:txBody>
          <a:bodyPr>
            <a:noAutofit/>
          </a:bodyPr>
          <a:lstStyle/>
          <a:p>
            <a:pPr algn="ctr"/>
            <a:r>
              <a:rPr lang="en-US" sz="3200" b="1" cap="none" dirty="0">
                <a:solidFill>
                  <a:srgbClr val="FF0000"/>
                </a:solidFill>
                <a:latin typeface="Arial" pitchFamily="34" charset="0"/>
                <a:cs typeface="Arial" pitchFamily="34" charset="0"/>
              </a:rPr>
              <a:t>Potential Description of </a:t>
            </a:r>
            <a:r>
              <a:rPr lang="en-US" sz="3200" b="1" cap="none" dirty="0">
                <a:solidFill>
                  <a:srgbClr val="FF0000"/>
                </a:solidFill>
                <a:latin typeface="Symbol" pitchFamily="18" charset="2"/>
                <a:cs typeface="Arial" pitchFamily="34" charset="0"/>
              </a:rPr>
              <a:t>a+</a:t>
            </a:r>
            <a:r>
              <a:rPr lang="en-US" sz="3200" b="1" cap="none" baseline="30000" dirty="0">
                <a:solidFill>
                  <a:srgbClr val="FF0000"/>
                </a:solidFill>
                <a:latin typeface="Arial" pitchFamily="34" charset="0"/>
                <a:cs typeface="Arial" pitchFamily="34" charset="0"/>
              </a:rPr>
              <a:t>208</a:t>
            </a:r>
            <a:r>
              <a:rPr lang="en-US" sz="3200" b="1" cap="none" dirty="0">
                <a:solidFill>
                  <a:srgbClr val="FF0000"/>
                </a:solidFill>
                <a:latin typeface="Arial" pitchFamily="34" charset="0"/>
                <a:cs typeface="Arial" pitchFamily="34" charset="0"/>
              </a:rPr>
              <a:t>Pb Elastic Scattering</a:t>
            </a:r>
            <a:endParaRPr lang="en-US" sz="3200" cap="none" dirty="0">
              <a:solidFill>
                <a:srgbClr val="FF0000"/>
              </a:solidFill>
              <a:latin typeface="Arial" pitchFamily="34" charset="0"/>
              <a:cs typeface="Arial" pitchFamily="34" charset="0"/>
            </a:endParaRPr>
          </a:p>
        </p:txBody>
      </p:sp>
      <p:sp>
        <p:nvSpPr>
          <p:cNvPr id="3" name="Content Placeholder 2"/>
          <p:cNvSpPr>
            <a:spLocks noGrp="1"/>
          </p:cNvSpPr>
          <p:nvPr>
            <p:ph idx="4294967295"/>
          </p:nvPr>
        </p:nvSpPr>
        <p:spPr>
          <a:xfrm>
            <a:off x="819987" y="1670328"/>
            <a:ext cx="7504024" cy="1676400"/>
          </a:xfrm>
        </p:spPr>
        <p:txBody>
          <a:bodyPr>
            <a:normAutofit fontScale="77500" lnSpcReduction="20000"/>
          </a:bodyPr>
          <a:lstStyle/>
          <a:p>
            <a:pPr marL="68580" indent="0" algn="ctr">
              <a:lnSpc>
                <a:spcPct val="120000"/>
              </a:lnSpc>
              <a:spcBef>
                <a:spcPts val="0"/>
              </a:spcBef>
              <a:spcAft>
                <a:spcPts val="600"/>
              </a:spcAft>
              <a:buNone/>
            </a:pPr>
            <a:r>
              <a:rPr lang="en-US" sz="3000" u="sng" dirty="0">
                <a:solidFill>
                  <a:srgbClr val="002060"/>
                </a:solidFill>
                <a:latin typeface="Calibri" pitchFamily="34" charset="0"/>
                <a:ea typeface="Tahoma" pitchFamily="34" charset="0"/>
                <a:cs typeface="Calibri" pitchFamily="34" charset="0"/>
              </a:rPr>
              <a:t>M </a:t>
            </a:r>
            <a:r>
              <a:rPr lang="en-US" sz="3000" u="sng" dirty="0" err="1">
                <a:solidFill>
                  <a:srgbClr val="002060"/>
                </a:solidFill>
                <a:latin typeface="Calibri" pitchFamily="34" charset="0"/>
                <a:ea typeface="Tahoma" pitchFamily="34" charset="0"/>
                <a:cs typeface="Calibri" pitchFamily="34" charset="0"/>
              </a:rPr>
              <a:t>Nure</a:t>
            </a:r>
            <a:r>
              <a:rPr lang="en-US" sz="3000" u="sng" dirty="0">
                <a:solidFill>
                  <a:srgbClr val="002060"/>
                </a:solidFill>
                <a:latin typeface="Calibri" pitchFamily="34" charset="0"/>
                <a:ea typeface="Tahoma" pitchFamily="34" charset="0"/>
                <a:cs typeface="Calibri" pitchFamily="34" charset="0"/>
              </a:rPr>
              <a:t> </a:t>
            </a:r>
            <a:r>
              <a:rPr lang="en-US" sz="3000" u="sng" dirty="0" err="1">
                <a:solidFill>
                  <a:srgbClr val="002060"/>
                </a:solidFill>
                <a:latin typeface="Calibri" pitchFamily="34" charset="0"/>
                <a:ea typeface="Tahoma" pitchFamily="34" charset="0"/>
                <a:cs typeface="Calibri" pitchFamily="34" charset="0"/>
              </a:rPr>
              <a:t>Alam</a:t>
            </a:r>
            <a:r>
              <a:rPr lang="en-US" sz="3000" u="sng" dirty="0">
                <a:solidFill>
                  <a:srgbClr val="002060"/>
                </a:solidFill>
                <a:latin typeface="Calibri" pitchFamily="34" charset="0"/>
                <a:ea typeface="Tahoma" pitchFamily="34" charset="0"/>
                <a:cs typeface="Calibri" pitchFamily="34" charset="0"/>
              </a:rPr>
              <a:t> Abdullah</a:t>
            </a:r>
            <a:r>
              <a:rPr lang="en-US" sz="3000" dirty="0">
                <a:solidFill>
                  <a:srgbClr val="002060"/>
                </a:solidFill>
                <a:latin typeface="Calibri" pitchFamily="34" charset="0"/>
                <a:ea typeface="Tahoma" pitchFamily="34" charset="0"/>
                <a:cs typeface="Calibri" pitchFamily="34" charset="0"/>
              </a:rPr>
              <a:t>, M Zahid Hasan, </a:t>
            </a:r>
            <a:r>
              <a:rPr lang="en-US" sz="3000" dirty="0" err="1">
                <a:solidFill>
                  <a:srgbClr val="002060"/>
                </a:solidFill>
                <a:latin typeface="Calibri" pitchFamily="34" charset="0"/>
                <a:ea typeface="Tahoma" pitchFamily="34" charset="0"/>
                <a:cs typeface="Calibri" pitchFamily="34" charset="0"/>
              </a:rPr>
              <a:t>Sinthia</a:t>
            </a:r>
            <a:r>
              <a:rPr lang="en-US" sz="3000" dirty="0">
                <a:solidFill>
                  <a:srgbClr val="002060"/>
                </a:solidFill>
                <a:latin typeface="Calibri" pitchFamily="34" charset="0"/>
                <a:ea typeface="Tahoma" pitchFamily="34" charset="0"/>
                <a:cs typeface="Calibri" pitchFamily="34" charset="0"/>
              </a:rPr>
              <a:t> </a:t>
            </a:r>
            <a:r>
              <a:rPr lang="en-US" sz="3000" dirty="0" err="1">
                <a:solidFill>
                  <a:srgbClr val="002060"/>
                </a:solidFill>
                <a:latin typeface="Calibri" pitchFamily="34" charset="0"/>
                <a:ea typeface="Tahoma" pitchFamily="34" charset="0"/>
                <a:cs typeface="Calibri" pitchFamily="34" charset="0"/>
              </a:rPr>
              <a:t>Binte</a:t>
            </a:r>
            <a:r>
              <a:rPr lang="en-US" sz="3000" dirty="0">
                <a:solidFill>
                  <a:srgbClr val="002060"/>
                </a:solidFill>
                <a:latin typeface="Calibri" pitchFamily="34" charset="0"/>
                <a:ea typeface="Tahoma" pitchFamily="34" charset="0"/>
                <a:cs typeface="Calibri" pitchFamily="34" charset="0"/>
              </a:rPr>
              <a:t> </a:t>
            </a:r>
            <a:r>
              <a:rPr lang="en-US" sz="3000" dirty="0" err="1">
                <a:solidFill>
                  <a:srgbClr val="002060"/>
                </a:solidFill>
                <a:latin typeface="Calibri" pitchFamily="34" charset="0"/>
                <a:ea typeface="Tahoma" pitchFamily="34" charset="0"/>
                <a:cs typeface="Calibri" pitchFamily="34" charset="0"/>
              </a:rPr>
              <a:t>Kholil</a:t>
            </a:r>
            <a:r>
              <a:rPr lang="en-US" sz="3000" dirty="0">
                <a:solidFill>
                  <a:srgbClr val="002060"/>
                </a:solidFill>
                <a:latin typeface="Calibri" pitchFamily="34" charset="0"/>
                <a:ea typeface="Tahoma" pitchFamily="34" charset="0"/>
                <a:cs typeface="Calibri" pitchFamily="34" charset="0"/>
              </a:rPr>
              <a:t> and Dipika Rani </a:t>
            </a:r>
            <a:r>
              <a:rPr lang="en-US" sz="3000" dirty="0" err="1">
                <a:solidFill>
                  <a:srgbClr val="002060"/>
                </a:solidFill>
                <a:latin typeface="Calibri" pitchFamily="34" charset="0"/>
                <a:ea typeface="Tahoma" pitchFamily="34" charset="0"/>
                <a:cs typeface="Calibri" pitchFamily="34" charset="0"/>
              </a:rPr>
              <a:t>Sarker</a:t>
            </a:r>
            <a:br>
              <a:rPr lang="en-US" sz="3500" b="0" dirty="0">
                <a:solidFill>
                  <a:srgbClr val="0033CC"/>
                </a:solidFill>
                <a:latin typeface="Tahoma" pitchFamily="34" charset="0"/>
                <a:ea typeface="Tahoma" pitchFamily="34" charset="0"/>
                <a:cs typeface="Tahoma" pitchFamily="34" charset="0"/>
              </a:rPr>
            </a:br>
            <a:endParaRPr lang="en-US" sz="1900" b="0" dirty="0">
              <a:solidFill>
                <a:srgbClr val="0033CC"/>
              </a:solidFill>
              <a:latin typeface="Tahoma" pitchFamily="34" charset="0"/>
              <a:ea typeface="Tahoma" pitchFamily="34" charset="0"/>
              <a:cs typeface="Tahoma" pitchFamily="34" charset="0"/>
            </a:endParaRPr>
          </a:p>
          <a:p>
            <a:pPr marL="68580" indent="0" algn="ctr">
              <a:lnSpc>
                <a:spcPct val="120000"/>
              </a:lnSpc>
              <a:spcBef>
                <a:spcPts val="0"/>
              </a:spcBef>
              <a:spcAft>
                <a:spcPts val="600"/>
              </a:spcAft>
              <a:buNone/>
            </a:pPr>
            <a:r>
              <a:rPr lang="en-US" sz="2200" b="0" dirty="0">
                <a:solidFill>
                  <a:srgbClr val="C00000"/>
                </a:solidFill>
                <a:latin typeface="Tahoma" pitchFamily="34" charset="0"/>
                <a:ea typeface="Tahoma" pitchFamily="34" charset="0"/>
                <a:cs typeface="Tahoma" pitchFamily="34" charset="0"/>
              </a:rPr>
              <a:t>Department of Physics, Jagannath University, Dhaka-1100 Bangladesh</a:t>
            </a:r>
          </a:p>
          <a:p>
            <a:pPr marL="68580" indent="0" algn="ctr">
              <a:spcBef>
                <a:spcPts val="0"/>
              </a:spcBef>
            </a:pPr>
            <a:endParaRPr lang="en-US" sz="2900" b="0" dirty="0">
              <a:latin typeface="Tahoma" pitchFamily="34" charset="0"/>
              <a:ea typeface="Tahoma" pitchFamily="34" charset="0"/>
              <a:cs typeface="Tahoma" pitchFamily="34" charset="0"/>
            </a:endParaRPr>
          </a:p>
          <a:p>
            <a:pPr marL="68580" indent="0" algn="ctr">
              <a:spcBef>
                <a:spcPts val="0"/>
              </a:spcBef>
              <a:buNone/>
            </a:pPr>
            <a:endParaRPr lang="en-US" sz="2600" dirty="0">
              <a:solidFill>
                <a:srgbClr val="002060"/>
              </a:solidFill>
              <a:latin typeface="Calibri" pitchFamily="34" charset="0"/>
              <a:ea typeface="Tahoma" pitchFamily="34" charset="0"/>
              <a:cs typeface="Calibri" pitchFamily="34" charset="0"/>
            </a:endParaRPr>
          </a:p>
          <a:p>
            <a:pPr marL="68580" indent="0" algn="just">
              <a:spcBef>
                <a:spcPts val="0"/>
              </a:spcBef>
              <a:buNone/>
            </a:pPr>
            <a:endParaRPr lang="en-US" sz="2000" b="0" dirty="0">
              <a:latin typeface="Tahoma" pitchFamily="34" charset="0"/>
              <a:ea typeface="Tahoma" pitchFamily="34" charset="0"/>
              <a:cs typeface="Tahoma" pitchFamily="34" charset="0"/>
            </a:endParaRPr>
          </a:p>
        </p:txBody>
      </p:sp>
      <p:sp>
        <p:nvSpPr>
          <p:cNvPr id="5" name="Rectangle 4"/>
          <p:cNvSpPr/>
          <p:nvPr/>
        </p:nvSpPr>
        <p:spPr>
          <a:xfrm>
            <a:off x="126208" y="4800600"/>
            <a:ext cx="8891583" cy="707886"/>
          </a:xfrm>
          <a:prstGeom prst="rect">
            <a:avLst/>
          </a:prstGeom>
        </p:spPr>
        <p:txBody>
          <a:bodyPr wrap="square">
            <a:spAutoFit/>
          </a:bodyPr>
          <a:lstStyle/>
          <a:p>
            <a:pPr algn="ctr">
              <a:spcAft>
                <a:spcPts val="600"/>
              </a:spcAft>
            </a:pPr>
            <a:r>
              <a:rPr lang="en-US" sz="2000" b="0" dirty="0">
                <a:solidFill>
                  <a:srgbClr val="7030A0"/>
                </a:solidFill>
                <a:latin typeface="Tahoma" pitchFamily="34" charset="0"/>
                <a:ea typeface="Tahoma" pitchFamily="34" charset="0"/>
                <a:cs typeface="Tahoma" pitchFamily="34" charset="0"/>
              </a:rPr>
              <a:t>LXX International Conference “NUCLEUS-2020. Nuclear physics and elementary particle physics. Nuclear physics technologies”</a:t>
            </a:r>
            <a:endParaRPr lang="en-US" sz="2000" dirty="0">
              <a:solidFill>
                <a:srgbClr val="7030A0"/>
              </a:solidFill>
              <a:latin typeface="Arial" panose="020B0604020202020204" pitchFamily="34" charset="0"/>
              <a:cs typeface="Arial" panose="020B0604020202020204" pitchFamily="34" charset="0"/>
            </a:endParaRPr>
          </a:p>
        </p:txBody>
      </p:sp>
      <p:pic>
        <p:nvPicPr>
          <p:cNvPr id="21506" name="Picture 2" descr="Image result for Jagannath University Dhaka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86200" y="5715000"/>
            <a:ext cx="1083056"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07728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1" y="1066800"/>
            <a:ext cx="3064496" cy="4661533"/>
          </a:xfrm>
          <a:prstGeom prst="rect">
            <a:avLst/>
          </a:prstGeom>
        </p:spPr>
        <p:txBody>
          <a:bodyPr wrap="square">
            <a:spAutoFit/>
          </a:bodyPr>
          <a:lstStyle/>
          <a:p>
            <a:pPr algn="just">
              <a:lnSpc>
                <a:spcPct val="120000"/>
              </a:lnSpc>
            </a:pPr>
            <a:endParaRPr lang="en-US" sz="700" dirty="0">
              <a:solidFill>
                <a:srgbClr val="002060"/>
              </a:solidFill>
              <a:latin typeface="Arial" pitchFamily="34" charset="0"/>
              <a:cs typeface="Arial" pitchFamily="34" charset="0"/>
            </a:endParaRPr>
          </a:p>
          <a:p>
            <a:pPr algn="just">
              <a:lnSpc>
                <a:spcPct val="120000"/>
              </a:lnSpc>
            </a:pPr>
            <a:r>
              <a:rPr lang="en-US" sz="1600" dirty="0" err="1">
                <a:latin typeface="Calibri body"/>
                <a:cs typeface="Arial" pitchFamily="34" charset="0"/>
              </a:rPr>
              <a:t>Basak</a:t>
            </a:r>
            <a:r>
              <a:rPr lang="en-US" sz="1600" dirty="0">
                <a:latin typeface="Calibri body"/>
                <a:cs typeface="Arial" pitchFamily="34" charset="0"/>
              </a:rPr>
              <a:t> </a:t>
            </a:r>
            <a:r>
              <a:rPr lang="en-US" sz="1600" i="1" dirty="0">
                <a:latin typeface="Calibri body"/>
                <a:cs typeface="Arial" pitchFamily="34" charset="0"/>
              </a:rPr>
              <a:t>et al. </a:t>
            </a:r>
            <a:r>
              <a:rPr lang="en-US" sz="1600" dirty="0">
                <a:latin typeface="Calibri body"/>
                <a:cs typeface="Arial" pitchFamily="34" charset="0"/>
              </a:rPr>
              <a:t>successfully extended the approach of using the NM potential, derived from a realistic two-nucleon (NN) potential using the EDF method, to reproduce simultaneously </a:t>
            </a:r>
          </a:p>
          <a:p>
            <a:pPr marL="400050" indent="-400050" algn="just">
              <a:lnSpc>
                <a:spcPct val="120000"/>
              </a:lnSpc>
              <a:buFont typeface="Arial" panose="020B0604020202020204" pitchFamily="34" charset="0"/>
              <a:buChar char="•"/>
            </a:pPr>
            <a:r>
              <a:rPr lang="en-US" sz="1600" dirty="0">
                <a:latin typeface="Calibri body"/>
                <a:cs typeface="Arial" pitchFamily="34" charset="0"/>
              </a:rPr>
              <a:t>the elastic scattering cross-sections and </a:t>
            </a:r>
          </a:p>
          <a:p>
            <a:pPr marL="400050" indent="-400050" algn="just">
              <a:lnSpc>
                <a:spcPct val="120000"/>
              </a:lnSpc>
              <a:buFont typeface="Arial" panose="020B0604020202020204" pitchFamily="34" charset="0"/>
              <a:buChar char="•"/>
            </a:pPr>
            <a:r>
              <a:rPr lang="en-US" sz="1600" dirty="0">
                <a:latin typeface="Calibri body"/>
                <a:cs typeface="Arial" pitchFamily="34" charset="0"/>
              </a:rPr>
              <a:t>the vector analyzing power data for </a:t>
            </a:r>
            <a:r>
              <a:rPr lang="en-US" sz="1600" baseline="30000" dirty="0">
                <a:latin typeface="Calibri body"/>
                <a:cs typeface="Arial" pitchFamily="34" charset="0"/>
              </a:rPr>
              <a:t>6</a:t>
            </a:r>
            <a:r>
              <a:rPr lang="en-US" sz="1600" i="1" baseline="30000" dirty="0">
                <a:latin typeface="Calibri body"/>
                <a:cs typeface="Arial" pitchFamily="34" charset="0"/>
              </a:rPr>
              <a:t>,</a:t>
            </a:r>
            <a:r>
              <a:rPr lang="en-US" sz="1600" baseline="30000" dirty="0">
                <a:latin typeface="Calibri body"/>
                <a:cs typeface="Arial" pitchFamily="34" charset="0"/>
              </a:rPr>
              <a:t>7</a:t>
            </a:r>
            <a:r>
              <a:rPr lang="en-US" sz="1600" dirty="0">
                <a:latin typeface="Calibri body"/>
                <a:cs typeface="Arial" pitchFamily="34" charset="0"/>
              </a:rPr>
              <a:t>Li projectiles on </a:t>
            </a:r>
            <a:r>
              <a:rPr lang="en-US" sz="1600" baseline="30000" dirty="0">
                <a:latin typeface="Calibri body"/>
                <a:cs typeface="Arial" pitchFamily="34" charset="0"/>
              </a:rPr>
              <a:t>12</a:t>
            </a:r>
            <a:r>
              <a:rPr lang="en-US" sz="1600" dirty="0">
                <a:latin typeface="Calibri body"/>
                <a:cs typeface="Arial" pitchFamily="34" charset="0"/>
              </a:rPr>
              <a:t>C, </a:t>
            </a:r>
            <a:r>
              <a:rPr lang="en-US" sz="1600" baseline="30000" dirty="0">
                <a:latin typeface="Calibri body"/>
                <a:cs typeface="Arial" pitchFamily="34" charset="0"/>
              </a:rPr>
              <a:t>26</a:t>
            </a:r>
            <a:r>
              <a:rPr lang="en-US" sz="1600" dirty="0">
                <a:latin typeface="Calibri body"/>
                <a:cs typeface="Arial" pitchFamily="34" charset="0"/>
              </a:rPr>
              <a:t>Mg, </a:t>
            </a:r>
            <a:r>
              <a:rPr lang="en-US" sz="1600" baseline="30000" dirty="0">
                <a:latin typeface="Calibri body"/>
                <a:cs typeface="Arial" pitchFamily="34" charset="0"/>
              </a:rPr>
              <a:t>58</a:t>
            </a:r>
            <a:r>
              <a:rPr lang="en-US" sz="1600" dirty="0">
                <a:latin typeface="Calibri body"/>
                <a:cs typeface="Arial" pitchFamily="34" charset="0"/>
              </a:rPr>
              <a:t>Ni and </a:t>
            </a:r>
            <a:r>
              <a:rPr lang="en-US" sz="1600" baseline="30000" dirty="0">
                <a:latin typeface="Calibri body"/>
                <a:cs typeface="Arial" pitchFamily="34" charset="0"/>
              </a:rPr>
              <a:t>120</a:t>
            </a:r>
            <a:r>
              <a:rPr lang="en-US" sz="1600" dirty="0">
                <a:latin typeface="Calibri body"/>
                <a:cs typeface="Arial" pitchFamily="34" charset="0"/>
              </a:rPr>
              <a:t>Sn</a:t>
            </a:r>
          </a:p>
          <a:p>
            <a:pPr marL="285750" indent="-285750" algn="just">
              <a:lnSpc>
                <a:spcPct val="120000"/>
              </a:lnSpc>
              <a:buFont typeface="Arial" panose="020B0604020202020204" pitchFamily="34" charset="0"/>
              <a:buChar char="•"/>
            </a:pPr>
            <a:r>
              <a:rPr lang="en-US" sz="1600" dirty="0">
                <a:latin typeface="Calibri body"/>
                <a:cs typeface="Arial" pitchFamily="34" charset="0"/>
              </a:rPr>
              <a:t>without adjusting the shape or depth parameters of the EDF-derived potentials.</a:t>
            </a:r>
          </a:p>
          <a:p>
            <a:pPr algn="just">
              <a:lnSpc>
                <a:spcPct val="120000"/>
              </a:lnSpc>
            </a:pPr>
            <a:endParaRPr lang="en-US" i="1" dirty="0">
              <a:latin typeface="Times New Roman" pitchFamily="18" charset="0"/>
              <a:cs typeface="Times New Roman" pitchFamily="18" charset="0"/>
            </a:endParaRPr>
          </a:p>
        </p:txBody>
      </p:sp>
      <p:pic>
        <p:nvPicPr>
          <p:cNvPr id="5" name="Picture 4">
            <a:extLst>
              <a:ext uri="{FF2B5EF4-FFF2-40B4-BE49-F238E27FC236}">
                <a16:creationId xmlns:a16="http://schemas.microsoft.com/office/drawing/2014/main" id="{B038551E-F9D8-40AB-84B5-31B0D4D4423C}"/>
              </a:ext>
            </a:extLst>
          </p:cNvPr>
          <p:cNvPicPr>
            <a:picLocks noChangeAspect="1"/>
          </p:cNvPicPr>
          <p:nvPr/>
        </p:nvPicPr>
        <p:blipFill>
          <a:blip r:embed="rId2"/>
          <a:stretch>
            <a:fillRect/>
          </a:stretch>
        </p:blipFill>
        <p:spPr>
          <a:xfrm>
            <a:off x="3445497" y="478658"/>
            <a:ext cx="5516251" cy="5899894"/>
          </a:xfrm>
          <a:prstGeom prst="rect">
            <a:avLst/>
          </a:prstGeom>
        </p:spPr>
      </p:pic>
      <p:sp>
        <p:nvSpPr>
          <p:cNvPr id="2" name="Rectangle 1"/>
          <p:cNvSpPr/>
          <p:nvPr/>
        </p:nvSpPr>
        <p:spPr>
          <a:xfrm>
            <a:off x="4049697" y="6378552"/>
            <a:ext cx="5151748" cy="338554"/>
          </a:xfrm>
          <a:prstGeom prst="rect">
            <a:avLst/>
          </a:prstGeom>
        </p:spPr>
        <p:txBody>
          <a:bodyPr wrap="square">
            <a:spAutoFit/>
          </a:bodyPr>
          <a:lstStyle/>
          <a:p>
            <a:pPr algn="just"/>
            <a:r>
              <a:rPr lang="en-US" sz="1600" i="1" dirty="0">
                <a:latin typeface="Times New Roman" pitchFamily="18" charset="0"/>
                <a:cs typeface="Times New Roman" pitchFamily="18" charset="0"/>
              </a:rPr>
              <a:t>A. K. </a:t>
            </a:r>
            <a:r>
              <a:rPr lang="en-US" sz="1600" i="1" dirty="0" err="1">
                <a:latin typeface="Times New Roman" pitchFamily="18" charset="0"/>
                <a:cs typeface="Times New Roman" pitchFamily="18" charset="0"/>
              </a:rPr>
              <a:t>Basak</a:t>
            </a:r>
            <a:r>
              <a:rPr lang="en-US" sz="1600" i="1" dirty="0">
                <a:latin typeface="Times New Roman" pitchFamily="18" charset="0"/>
                <a:cs typeface="Times New Roman" pitchFamily="18" charset="0"/>
              </a:rPr>
              <a:t> et al, </a:t>
            </a:r>
            <a:r>
              <a:rPr lang="en-US" sz="1600" i="1" dirty="0" err="1">
                <a:latin typeface="Times New Roman" pitchFamily="18" charset="0"/>
                <a:cs typeface="Times New Roman" pitchFamily="18" charset="0"/>
              </a:rPr>
              <a:t>Europhys</a:t>
            </a:r>
            <a:r>
              <a:rPr lang="en-US" sz="1600" i="1" dirty="0">
                <a:latin typeface="Times New Roman" pitchFamily="18" charset="0"/>
                <a:cs typeface="Times New Roman" pitchFamily="18" charset="0"/>
              </a:rPr>
              <a:t>. </a:t>
            </a:r>
            <a:r>
              <a:rPr lang="en-US" sz="1600" i="1" dirty="0" err="1">
                <a:latin typeface="Times New Roman" pitchFamily="18" charset="0"/>
                <a:cs typeface="Times New Roman" pitchFamily="18" charset="0"/>
              </a:rPr>
              <a:t>Lett</a:t>
            </a:r>
            <a:r>
              <a:rPr lang="en-US" sz="1600" i="1" dirty="0">
                <a:latin typeface="Times New Roman" pitchFamily="18" charset="0"/>
                <a:cs typeface="Times New Roman" pitchFamily="18" charset="0"/>
              </a:rPr>
              <a:t>. 94  (2011) 62002.</a:t>
            </a:r>
            <a:r>
              <a:rPr lang="en-US" sz="1600" dirty="0">
                <a:solidFill>
                  <a:srgbClr val="002060"/>
                </a:solidFill>
                <a:latin typeface="Arial" pitchFamily="34" charset="0"/>
                <a:cs typeface="Arial" pitchFamily="34" charset="0"/>
              </a:rPr>
              <a:t> </a:t>
            </a:r>
            <a:endParaRPr lang="en-US" sz="1600" dirty="0">
              <a:solidFill>
                <a:srgbClr val="002060"/>
              </a:solidFill>
            </a:endParaRPr>
          </a:p>
        </p:txBody>
      </p:sp>
      <p:sp>
        <p:nvSpPr>
          <p:cNvPr id="7" name="Title 3">
            <a:extLst>
              <a:ext uri="{FF2B5EF4-FFF2-40B4-BE49-F238E27FC236}">
                <a16:creationId xmlns:a16="http://schemas.microsoft.com/office/drawing/2014/main" id="{BD9CAF2E-BA38-497B-B680-8CE2FE96FC46}"/>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solidFill>
                  <a:srgbClr val="FF0000"/>
                </a:solidFill>
                <a:latin typeface="Arial" pitchFamily="34" charset="0"/>
                <a:cs typeface="Arial" pitchFamily="34" charset="0"/>
              </a:rPr>
              <a:t>Non-monotonic (NM) potential</a:t>
            </a:r>
            <a:endParaRPr lang="en-US" sz="2800" dirty="0"/>
          </a:p>
        </p:txBody>
      </p:sp>
    </p:spTree>
    <p:extLst>
      <p:ext uri="{BB962C8B-B14F-4D97-AF65-F5344CB8AC3E}">
        <p14:creationId xmlns:p14="http://schemas.microsoft.com/office/powerpoint/2010/main" val="3304837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1000" y="1066800"/>
            <a:ext cx="8458200" cy="4513800"/>
          </a:xfrm>
          <a:prstGeom prst="rect">
            <a:avLst/>
          </a:prstGeom>
        </p:spPr>
        <p:txBody>
          <a:bodyPr wrap="square">
            <a:spAutoFit/>
          </a:bodyPr>
          <a:lstStyle/>
          <a:p>
            <a:pPr algn="just">
              <a:lnSpc>
                <a:spcPct val="120000"/>
              </a:lnSpc>
            </a:pPr>
            <a:endParaRPr lang="en-US" sz="700" dirty="0">
              <a:solidFill>
                <a:srgbClr val="002060"/>
              </a:solidFill>
              <a:latin typeface="Arial" pitchFamily="34" charset="0"/>
              <a:cs typeface="Arial" pitchFamily="34" charset="0"/>
            </a:endParaRPr>
          </a:p>
          <a:p>
            <a:pPr algn="just">
              <a:lnSpc>
                <a:spcPct val="120000"/>
              </a:lnSpc>
            </a:pPr>
            <a:r>
              <a:rPr lang="en-US" dirty="0">
                <a:solidFill>
                  <a:srgbClr val="002060"/>
                </a:solidFill>
                <a:latin typeface="Calibri body"/>
                <a:cs typeface="Arial" pitchFamily="34" charset="0"/>
              </a:rPr>
              <a:t>Strikingly, their analysis correctly described the observed opposite signs in the elastic scattering VAP data for </a:t>
            </a:r>
            <a:r>
              <a:rPr lang="en-US" baseline="30000" dirty="0">
                <a:solidFill>
                  <a:srgbClr val="002060"/>
                </a:solidFill>
                <a:latin typeface="Calibri body"/>
                <a:cs typeface="Arial" pitchFamily="34" charset="0"/>
              </a:rPr>
              <a:t>6</a:t>
            </a:r>
            <a:r>
              <a:rPr lang="en-US" dirty="0">
                <a:solidFill>
                  <a:srgbClr val="002060"/>
                </a:solidFill>
                <a:latin typeface="Calibri body"/>
                <a:cs typeface="Arial" pitchFamily="34" charset="0"/>
              </a:rPr>
              <a:t>Li and </a:t>
            </a:r>
            <a:r>
              <a:rPr lang="en-US" baseline="30000" dirty="0">
                <a:solidFill>
                  <a:srgbClr val="002060"/>
                </a:solidFill>
                <a:latin typeface="Calibri body"/>
                <a:cs typeface="Arial" pitchFamily="34" charset="0"/>
              </a:rPr>
              <a:t>7</a:t>
            </a:r>
            <a:r>
              <a:rPr lang="en-US" dirty="0">
                <a:solidFill>
                  <a:srgbClr val="002060"/>
                </a:solidFill>
                <a:latin typeface="Calibri body"/>
                <a:cs typeface="Arial" pitchFamily="34" charset="0"/>
              </a:rPr>
              <a:t>Li of the same energy incident on </a:t>
            </a:r>
            <a:r>
              <a:rPr lang="en-US" baseline="30000" dirty="0">
                <a:solidFill>
                  <a:srgbClr val="002060"/>
                </a:solidFill>
                <a:latin typeface="Calibri body"/>
                <a:cs typeface="Arial" pitchFamily="34" charset="0"/>
              </a:rPr>
              <a:t>58</a:t>
            </a:r>
            <a:r>
              <a:rPr lang="en-US" dirty="0">
                <a:solidFill>
                  <a:srgbClr val="002060"/>
                </a:solidFill>
                <a:latin typeface="Calibri body"/>
                <a:cs typeface="Arial" pitchFamily="34" charset="0"/>
              </a:rPr>
              <a:t>Ni and </a:t>
            </a:r>
            <a:r>
              <a:rPr lang="en-US" baseline="30000" dirty="0">
                <a:solidFill>
                  <a:srgbClr val="002060"/>
                </a:solidFill>
                <a:latin typeface="Calibri body"/>
                <a:cs typeface="Arial" pitchFamily="34" charset="0"/>
              </a:rPr>
              <a:t>120</a:t>
            </a:r>
            <a:r>
              <a:rPr lang="en-US" dirty="0">
                <a:solidFill>
                  <a:srgbClr val="002060"/>
                </a:solidFill>
                <a:latin typeface="Calibri body"/>
                <a:cs typeface="Arial" pitchFamily="34" charset="0"/>
              </a:rPr>
              <a:t>Sn nuclei. </a:t>
            </a:r>
          </a:p>
          <a:p>
            <a:pPr algn="just">
              <a:lnSpc>
                <a:spcPct val="120000"/>
              </a:lnSpc>
            </a:pPr>
            <a:endParaRPr lang="en-US" dirty="0">
              <a:solidFill>
                <a:srgbClr val="002060"/>
              </a:solidFill>
              <a:latin typeface="Calibri body"/>
              <a:cs typeface="Arial" pitchFamily="34" charset="0"/>
            </a:endParaRPr>
          </a:p>
          <a:p>
            <a:pPr algn="just">
              <a:lnSpc>
                <a:spcPct val="120000"/>
              </a:lnSpc>
            </a:pPr>
            <a:r>
              <a:rPr lang="en-US" dirty="0">
                <a:solidFill>
                  <a:srgbClr val="002060"/>
                </a:solidFill>
                <a:latin typeface="Calibri body"/>
                <a:cs typeface="Arial" pitchFamily="34" charset="0"/>
              </a:rPr>
              <a:t>These successes are attributed to the following features:</a:t>
            </a:r>
          </a:p>
          <a:p>
            <a:pPr algn="just">
              <a:lnSpc>
                <a:spcPct val="120000"/>
              </a:lnSpc>
            </a:pPr>
            <a:endParaRPr lang="en-US" dirty="0">
              <a:solidFill>
                <a:srgbClr val="002060"/>
              </a:solidFill>
              <a:latin typeface="Calibri body"/>
              <a:cs typeface="Arial" pitchFamily="34" charset="0"/>
            </a:endParaRPr>
          </a:p>
          <a:p>
            <a:pPr marL="514350" indent="-514350" algn="just">
              <a:lnSpc>
                <a:spcPct val="120000"/>
              </a:lnSpc>
              <a:buAutoNum type="romanLcParenBoth"/>
            </a:pPr>
            <a:r>
              <a:rPr lang="en-US" dirty="0">
                <a:solidFill>
                  <a:srgbClr val="002060"/>
                </a:solidFill>
                <a:latin typeface="Calibri body"/>
                <a:cs typeface="Arial" pitchFamily="34" charset="0"/>
              </a:rPr>
              <a:t>the NM nature of the central real potential arising from the use of the Pauli effect in the EDF theory</a:t>
            </a:r>
          </a:p>
          <a:p>
            <a:pPr algn="just">
              <a:lnSpc>
                <a:spcPct val="120000"/>
              </a:lnSpc>
            </a:pPr>
            <a:endParaRPr lang="en-US" dirty="0">
              <a:solidFill>
                <a:srgbClr val="002060"/>
              </a:solidFill>
              <a:latin typeface="Calibri body"/>
              <a:cs typeface="Arial" pitchFamily="34" charset="0"/>
            </a:endParaRPr>
          </a:p>
          <a:p>
            <a:pPr algn="just">
              <a:lnSpc>
                <a:spcPct val="120000"/>
              </a:lnSpc>
            </a:pPr>
            <a:r>
              <a:rPr lang="en-US" dirty="0">
                <a:solidFill>
                  <a:srgbClr val="002060"/>
                </a:solidFill>
                <a:latin typeface="Calibri body"/>
                <a:cs typeface="Arial" pitchFamily="34" charset="0"/>
              </a:rPr>
              <a:t>(ii)   optimum use of empirical absorption</a:t>
            </a:r>
          </a:p>
          <a:p>
            <a:pPr algn="just">
              <a:lnSpc>
                <a:spcPct val="120000"/>
              </a:lnSpc>
            </a:pPr>
            <a:endParaRPr lang="en-US" dirty="0">
              <a:solidFill>
                <a:srgbClr val="002060"/>
              </a:solidFill>
              <a:latin typeface="Calibri body"/>
              <a:cs typeface="Arial" pitchFamily="34" charset="0"/>
            </a:endParaRPr>
          </a:p>
          <a:p>
            <a:pPr marL="514350" indent="-514350" algn="just">
              <a:lnSpc>
                <a:spcPct val="120000"/>
              </a:lnSpc>
              <a:buAutoNum type="romanLcParenBoth" startAt="3"/>
            </a:pPr>
            <a:r>
              <a:rPr lang="en-US" dirty="0">
                <a:solidFill>
                  <a:srgbClr val="002060"/>
                </a:solidFill>
                <a:latin typeface="Calibri body"/>
                <a:cs typeface="Arial" pitchFamily="34" charset="0"/>
              </a:rPr>
              <a:t>an appropriate choice of the effective SO potential of either sign,  being a manifestation of the projectile excitation process.</a:t>
            </a:r>
            <a:endParaRPr lang="en-US" dirty="0">
              <a:latin typeface="Calibri body"/>
              <a:cs typeface="Arial" pitchFamily="34" charset="0"/>
            </a:endParaRPr>
          </a:p>
          <a:p>
            <a:pPr algn="just">
              <a:lnSpc>
                <a:spcPct val="120000"/>
              </a:lnSpc>
            </a:pPr>
            <a:endParaRPr lang="en-US" i="1" dirty="0">
              <a:latin typeface="Times New Roman" pitchFamily="18" charset="0"/>
              <a:cs typeface="Times New Roman" pitchFamily="18" charset="0"/>
            </a:endParaRPr>
          </a:p>
        </p:txBody>
      </p:sp>
      <p:sp>
        <p:nvSpPr>
          <p:cNvPr id="7" name="Title 3">
            <a:extLst>
              <a:ext uri="{FF2B5EF4-FFF2-40B4-BE49-F238E27FC236}">
                <a16:creationId xmlns:a16="http://schemas.microsoft.com/office/drawing/2014/main" id="{BD9CAF2E-BA38-497B-B680-8CE2FE96FC46}"/>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solidFill>
                  <a:srgbClr val="FF0000"/>
                </a:solidFill>
                <a:latin typeface="Arial" pitchFamily="34" charset="0"/>
                <a:cs typeface="Arial" pitchFamily="34" charset="0"/>
              </a:rPr>
              <a:t>Non-monotonic (NM) potential</a:t>
            </a:r>
            <a:endParaRPr lang="en-US" sz="2800" dirty="0"/>
          </a:p>
        </p:txBody>
      </p:sp>
    </p:spTree>
    <p:extLst>
      <p:ext uri="{BB962C8B-B14F-4D97-AF65-F5344CB8AC3E}">
        <p14:creationId xmlns:p14="http://schemas.microsoft.com/office/powerpoint/2010/main" val="3627342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381000" y="1066800"/>
                <a:ext cx="8458200" cy="4135106"/>
              </a:xfrm>
              <a:prstGeom prst="rect">
                <a:avLst/>
              </a:prstGeom>
            </p:spPr>
            <p:txBody>
              <a:bodyPr wrap="square">
                <a:spAutoFit/>
              </a:bodyPr>
              <a:lstStyle/>
              <a:p>
                <a:pPr algn="just">
                  <a:lnSpc>
                    <a:spcPct val="120000"/>
                  </a:lnSpc>
                </a:pPr>
                <a:endParaRPr lang="en-US" sz="700" dirty="0">
                  <a:solidFill>
                    <a:srgbClr val="002060"/>
                  </a:solidFill>
                  <a:latin typeface="Arial" pitchFamily="34" charset="0"/>
                  <a:cs typeface="Arial" pitchFamily="34" charset="0"/>
                </a:endParaRPr>
              </a:p>
              <a:p>
                <a:pPr algn="just"/>
                <a:r>
                  <a:rPr lang="en-US" sz="1900" dirty="0">
                    <a:solidFill>
                      <a:schemeClr val="tx1"/>
                    </a:solidFill>
                    <a:latin typeface="Calibri body"/>
                    <a:cs typeface="Arial" pitchFamily="34" charset="0"/>
                  </a:rPr>
                  <a:t>Code used: </a:t>
                </a:r>
              </a:p>
              <a:p>
                <a:pPr algn="just"/>
                <a:r>
                  <a:rPr lang="en-US" dirty="0">
                    <a:solidFill>
                      <a:schemeClr val="tx1"/>
                    </a:solidFill>
                    <a:latin typeface="Calibri body"/>
                    <a:cs typeface="Arial" pitchFamily="34" charset="0"/>
                  </a:rPr>
                  <a:t> </a:t>
                </a:r>
              </a:p>
              <a:p>
                <a:pPr algn="just"/>
                <a:r>
                  <a:rPr lang="en-US" dirty="0">
                    <a:solidFill>
                      <a:schemeClr val="tx1"/>
                    </a:solidFill>
                    <a:latin typeface="Calibri body"/>
                    <a:cs typeface="Arial" pitchFamily="34" charset="0"/>
                  </a:rPr>
                  <a:t>SCAT2	</a:t>
                </a:r>
                <a:r>
                  <a:rPr lang="en-US" i="1" dirty="0">
                    <a:solidFill>
                      <a:srgbClr val="0070C0"/>
                    </a:solidFill>
                    <a:latin typeface="Calibri body"/>
                    <a:cs typeface="Times New Roman" pitchFamily="18" charset="0"/>
                  </a:rPr>
                  <a:t> [</a:t>
                </a:r>
                <a:r>
                  <a:rPr lang="en-US" i="1" dirty="0">
                    <a:solidFill>
                      <a:srgbClr val="002060"/>
                    </a:solidFill>
                    <a:latin typeface="Calibri body"/>
                    <a:cs typeface="Times New Roman" pitchFamily="18" charset="0"/>
                  </a:rPr>
                  <a:t>O. </a:t>
                </a:r>
                <a:r>
                  <a:rPr lang="en-US" i="1" dirty="0" err="1">
                    <a:solidFill>
                      <a:srgbClr val="002060"/>
                    </a:solidFill>
                    <a:latin typeface="Calibri body"/>
                    <a:cs typeface="Times New Roman" pitchFamily="18" charset="0"/>
                  </a:rPr>
                  <a:t>Bersillon</a:t>
                </a:r>
                <a:r>
                  <a:rPr lang="en-US" i="1" dirty="0">
                    <a:solidFill>
                      <a:srgbClr val="002060"/>
                    </a:solidFill>
                    <a:latin typeface="Calibri body"/>
                    <a:cs typeface="Times New Roman" pitchFamily="18" charset="0"/>
                  </a:rPr>
                  <a:t>, The code SCAT2, NEA 0829, private communication.</a:t>
                </a:r>
              </a:p>
              <a:p>
                <a:pPr algn="just"/>
                <a:endParaRPr lang="en-US" dirty="0">
                  <a:solidFill>
                    <a:schemeClr val="tx1"/>
                  </a:solidFill>
                  <a:latin typeface="Calibri body"/>
                  <a:cs typeface="Arial" pitchFamily="34" charset="0"/>
                </a:endParaRPr>
              </a:p>
              <a:p>
                <a:pPr lvl="0" algn="just">
                  <a:defRPr/>
                </a:pPr>
                <a:r>
                  <a:rPr lang="en-US" kern="0" dirty="0">
                    <a:solidFill>
                      <a:sysClr val="windowText" lastClr="000000">
                        <a:lumMod val="10000"/>
                      </a:sysClr>
                    </a:solidFill>
                    <a:latin typeface="Calibri body"/>
                    <a:ea typeface="Tahoma" pitchFamily="34" charset="0"/>
                    <a:cs typeface="Tahoma" pitchFamily="34" charset="0"/>
                  </a:rPr>
                  <a:t>SFRESCO </a:t>
                </a:r>
                <a:r>
                  <a:rPr lang="en-US" dirty="0">
                    <a:latin typeface="Calibri body"/>
                    <a:ea typeface="Tahoma" pitchFamily="34" charset="0"/>
                    <a:cs typeface="Tahoma" pitchFamily="34" charset="0"/>
                  </a:rPr>
                  <a:t>which incorporates the coupled-channels code FRESCO 2.5</a:t>
                </a:r>
              </a:p>
              <a:p>
                <a:pPr algn="just">
                  <a:defRPr/>
                </a:pPr>
                <a:r>
                  <a:rPr lang="en-US" dirty="0">
                    <a:latin typeface="Calibri body"/>
                    <a:ea typeface="Tahoma" pitchFamily="34" charset="0"/>
                    <a:cs typeface="Tahoma" pitchFamily="34" charset="0"/>
                  </a:rPr>
                  <a:t>	</a:t>
                </a:r>
                <a:r>
                  <a:rPr lang="en-US" dirty="0">
                    <a:solidFill>
                      <a:srgbClr val="002060"/>
                    </a:solidFill>
                    <a:latin typeface="Calibri body"/>
                    <a:ea typeface="Tahoma" pitchFamily="34" charset="0"/>
                    <a:cs typeface="Times New Roman" pitchFamily="18" charset="0"/>
                  </a:rPr>
                  <a:t>[</a:t>
                </a:r>
                <a:r>
                  <a:rPr lang="en-US" i="1" dirty="0">
                    <a:solidFill>
                      <a:srgbClr val="002060"/>
                    </a:solidFill>
                    <a:latin typeface="Calibri body"/>
                    <a:ea typeface="Tahoma" pitchFamily="34" charset="0"/>
                    <a:cs typeface="Times New Roman" pitchFamily="18" charset="0"/>
                  </a:rPr>
                  <a:t>I. J. Thompson. Comp. Phys. Rep. 7 (1988) 167.]</a:t>
                </a:r>
              </a:p>
              <a:p>
                <a:pPr algn="just"/>
                <a:endParaRPr lang="en-US" dirty="0">
                  <a:solidFill>
                    <a:schemeClr val="tx1"/>
                  </a:solidFill>
                  <a:latin typeface="Calibri body"/>
                  <a:cs typeface="Arial" pitchFamily="34" charset="0"/>
                </a:endParaRPr>
              </a:p>
              <a:p>
                <a:pPr algn="just"/>
                <a:r>
                  <a:rPr lang="en-US" dirty="0">
                    <a:solidFill>
                      <a:schemeClr val="tx1"/>
                    </a:solidFill>
                    <a:latin typeface="Calibri body"/>
                    <a:cs typeface="Arial" pitchFamily="34" charset="0"/>
                  </a:rPr>
                  <a:t> MINUIT 	[</a:t>
                </a:r>
                <a:r>
                  <a:rPr lang="en-US" i="1" dirty="0">
                    <a:solidFill>
                      <a:srgbClr val="002060"/>
                    </a:solidFill>
                    <a:latin typeface="Calibri body"/>
                    <a:cs typeface="Times New Roman" pitchFamily="18" charset="0"/>
                  </a:rPr>
                  <a:t>F. James and M. </a:t>
                </a:r>
                <a:r>
                  <a:rPr lang="en-US" i="1" dirty="0" err="1">
                    <a:solidFill>
                      <a:srgbClr val="002060"/>
                    </a:solidFill>
                    <a:latin typeface="Calibri body"/>
                    <a:cs typeface="Times New Roman" pitchFamily="18" charset="0"/>
                  </a:rPr>
                  <a:t>Roos</a:t>
                </a:r>
                <a:r>
                  <a:rPr lang="en-US" i="1" dirty="0">
                    <a:solidFill>
                      <a:srgbClr val="002060"/>
                    </a:solidFill>
                    <a:latin typeface="Calibri body"/>
                    <a:cs typeface="Times New Roman" pitchFamily="18" charset="0"/>
                  </a:rPr>
                  <a:t>, Comp. Phys. </a:t>
                </a:r>
                <a:r>
                  <a:rPr lang="en-US" i="1" dirty="0" err="1">
                    <a:solidFill>
                      <a:srgbClr val="002060"/>
                    </a:solidFill>
                    <a:latin typeface="Calibri body"/>
                    <a:cs typeface="Times New Roman" pitchFamily="18" charset="0"/>
                  </a:rPr>
                  <a:t>Commun</a:t>
                </a:r>
                <a:r>
                  <a:rPr lang="en-US" i="1" dirty="0">
                    <a:solidFill>
                      <a:srgbClr val="002060"/>
                    </a:solidFill>
                    <a:latin typeface="Calibri body"/>
                    <a:cs typeface="Times New Roman" pitchFamily="18" charset="0"/>
                  </a:rPr>
                  <a:t>. 10 (1975) 343</a:t>
                </a:r>
                <a:r>
                  <a:rPr lang="en-US" i="1" dirty="0">
                    <a:solidFill>
                      <a:srgbClr val="002060"/>
                    </a:solidFill>
                    <a:latin typeface="Calibri body"/>
                  </a:rPr>
                  <a:t>.]</a:t>
                </a:r>
              </a:p>
              <a:p>
                <a:endParaRPr lang="en-US" i="1" dirty="0">
                  <a:solidFill>
                    <a:srgbClr val="002060"/>
                  </a:solidFill>
                  <a:latin typeface="Calibri body"/>
                </a:endParaRPr>
              </a:p>
              <a:p>
                <a:pPr algn="just"/>
                <a:r>
                  <a:rPr lang="en-US" dirty="0">
                    <a:solidFill>
                      <a:schemeClr val="tx1"/>
                    </a:solidFill>
                    <a:latin typeface="Calibri body"/>
                  </a:rPr>
                  <a:t>A set of parameters is obtained by minimizing </a:t>
                </a:r>
                <a:r>
                  <a:rPr lang="en-US" i="1" dirty="0">
                    <a:solidFill>
                      <a:schemeClr val="tx1"/>
                    </a:solidFill>
                    <a:latin typeface="Symbol" panose="05050102010706020507" pitchFamily="18" charset="2"/>
                  </a:rPr>
                  <a:t>c</a:t>
                </a:r>
                <a:r>
                  <a:rPr lang="en-US" baseline="30000" dirty="0">
                    <a:solidFill>
                      <a:schemeClr val="tx1"/>
                    </a:solidFill>
                    <a:latin typeface="Calibri body"/>
                  </a:rPr>
                  <a:t>2</a:t>
                </a:r>
                <a:r>
                  <a:rPr lang="en-US" dirty="0">
                    <a:solidFill>
                      <a:schemeClr val="tx1"/>
                    </a:solidFill>
                    <a:latin typeface="Calibri body"/>
                  </a:rPr>
                  <a:t> defined as:</a:t>
                </a:r>
              </a:p>
              <a:p>
                <a:pPr algn="just"/>
                <a:endParaRPr lang="en-US" dirty="0">
                  <a:solidFill>
                    <a:schemeClr val="tx1"/>
                  </a:solidFill>
                </a:endParaRPr>
              </a:p>
              <a:p>
                <a:pPr algn="just" eaLnBrk="0" fontAlgn="base" hangingPunct="0">
                  <a:spcBef>
                    <a:spcPct val="0"/>
                  </a:spcBef>
                  <a:spcAft>
                    <a:spcPct val="0"/>
                  </a:spcAft>
                </a:pPr>
                <a:r>
                  <a:rPr lang="en-US" dirty="0">
                    <a:solidFill>
                      <a:schemeClr val="tx1"/>
                    </a:solidFill>
                  </a:rPr>
                  <a:t>		</a:t>
                </a:r>
                <a14:m>
                  <m:oMath xmlns:m="http://schemas.openxmlformats.org/officeDocument/2006/math">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ea typeface="Cambria Math"/>
                          </a:rPr>
                          <m:t>𝜒</m:t>
                        </m:r>
                      </m:e>
                      <m:sup>
                        <m:r>
                          <a:rPr lang="en-US" i="1">
                            <a:solidFill>
                              <a:schemeClr val="tx1"/>
                            </a:solidFill>
                            <a:latin typeface="Cambria Math" panose="02040503050406030204" pitchFamily="18" charset="0"/>
                          </a:rPr>
                          <m:t>2</m:t>
                        </m:r>
                      </m:sup>
                    </m:sSup>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r>
                          <a:rPr lang="en-US" i="1">
                            <a:solidFill>
                              <a:schemeClr val="tx1"/>
                            </a:solidFill>
                            <a:latin typeface="Cambria Math" panose="02040503050406030204" pitchFamily="18" charset="0"/>
                          </a:rPr>
                          <m:t>1</m:t>
                        </m:r>
                      </m:num>
                      <m:den>
                        <m:r>
                          <a:rPr lang="en-US" i="1">
                            <a:solidFill>
                              <a:schemeClr val="tx1"/>
                            </a:solidFill>
                            <a:latin typeface="Cambria Math" panose="02040503050406030204" pitchFamily="18" charset="0"/>
                          </a:rPr>
                          <m:t>𝑁</m:t>
                        </m:r>
                      </m:den>
                    </m:f>
                    <m:nary>
                      <m:naryPr>
                        <m:chr m:val="∑"/>
                        <m:supHide m:val="on"/>
                        <m:ctrlPr>
                          <a:rPr lang="en-US" i="1">
                            <a:solidFill>
                              <a:schemeClr val="tx1"/>
                            </a:solidFill>
                            <a:latin typeface="Cambria Math" panose="02040503050406030204" pitchFamily="18" charset="0"/>
                          </a:rPr>
                        </m:ctrlPr>
                      </m:naryPr>
                      <m:sub>
                        <m:r>
                          <m:rPr>
                            <m:brk m:alnAt="7"/>
                          </m:rPr>
                          <a:rPr lang="en-US" i="1">
                            <a:solidFill>
                              <a:schemeClr val="tx1"/>
                            </a:solidFill>
                            <a:latin typeface="Cambria Math" panose="02040503050406030204" pitchFamily="18" charset="0"/>
                          </a:rPr>
                          <m:t>𝑖</m:t>
                        </m:r>
                      </m:sub>
                      <m:sup/>
                      <m:e>
                        <m:sSup>
                          <m:sSupPr>
                            <m:ctrlPr>
                              <a:rPr lang="en-US" i="1">
                                <a:solidFill>
                                  <a:schemeClr val="tx1"/>
                                </a:solidFill>
                                <a:latin typeface="Cambria Math" panose="02040503050406030204" pitchFamily="18" charset="0"/>
                              </a:rPr>
                            </m:ctrlPr>
                          </m:sSupPr>
                          <m:e>
                            <m:d>
                              <m:dPr>
                                <m:begChr m:val="["/>
                                <m:endChr m:val="]"/>
                                <m:ctrlPr>
                                  <a:rPr lang="en-US" i="1">
                                    <a:solidFill>
                                      <a:schemeClr val="tx1"/>
                                    </a:solidFill>
                                    <a:latin typeface="Cambria Math" panose="02040503050406030204" pitchFamily="18" charset="0"/>
                                  </a:rPr>
                                </m:ctrlPr>
                              </m:dPr>
                              <m:e>
                                <m:f>
                                  <m:fPr>
                                    <m:ctrlPr>
                                      <a:rPr lang="en-US" i="1">
                                        <a:solidFill>
                                          <a:schemeClr val="tx1"/>
                                        </a:solidFill>
                                        <a:latin typeface="Cambria Math" panose="02040503050406030204" pitchFamily="18" charset="0"/>
                                      </a:rPr>
                                    </m:ctrlPr>
                                  </m:fPr>
                                  <m:num>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ea typeface="Cambria Math"/>
                                          </a:rPr>
                                          <m:t>𝜎</m:t>
                                        </m:r>
                                      </m:e>
                                      <m:sub>
                                        <m:r>
                                          <a:rPr lang="en-US" i="1">
                                            <a:solidFill>
                                              <a:schemeClr val="tx1"/>
                                            </a:solidFill>
                                            <a:latin typeface="Cambria Math" panose="02040503050406030204" pitchFamily="18" charset="0"/>
                                          </a:rPr>
                                          <m:t>𝑒𝑥𝑝</m:t>
                                        </m:r>
                                      </m:sub>
                                    </m:sSub>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m:rPr>
                                                <m:sty m:val="p"/>
                                              </m:rPr>
                                              <a:rPr lang="el-GR" i="1">
                                                <a:solidFill>
                                                  <a:schemeClr val="tx1"/>
                                                </a:solidFill>
                                                <a:latin typeface="Cambria Math" panose="02040503050406030204" pitchFamily="18" charset="0"/>
                                                <a:ea typeface="Cambria Math"/>
                                              </a:rPr>
                                              <m:t>Θ</m:t>
                                            </m:r>
                                          </m:e>
                                          <m:sub>
                                            <m:r>
                                              <a:rPr lang="en-US" i="1">
                                                <a:solidFill>
                                                  <a:schemeClr val="tx1"/>
                                                </a:solidFill>
                                                <a:latin typeface="Cambria Math" panose="02040503050406030204" pitchFamily="18" charset="0"/>
                                              </a:rPr>
                                              <m:t>𝑖</m:t>
                                            </m:r>
                                          </m:sub>
                                        </m:sSub>
                                      </m:e>
                                    </m:d>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ea typeface="Cambria Math"/>
                                          </a:rPr>
                                          <m:t>𝜎</m:t>
                                        </m:r>
                                      </m:e>
                                      <m:sub>
                                        <m:r>
                                          <a:rPr lang="en-US" i="1">
                                            <a:solidFill>
                                              <a:schemeClr val="tx1"/>
                                            </a:solidFill>
                                            <a:latin typeface="Cambria Math" panose="02040503050406030204" pitchFamily="18" charset="0"/>
                                          </a:rPr>
                                          <m:t>𝑡h</m:t>
                                        </m:r>
                                      </m:sub>
                                    </m:sSub>
                                    <m:d>
                                      <m:dPr>
                                        <m:ctrlPr>
                                          <a:rPr lang="en-US" i="1">
                                            <a:solidFill>
                                              <a:schemeClr val="tx1"/>
                                            </a:solidFill>
                                            <a:latin typeface="Cambria Math" panose="02040503050406030204" pitchFamily="18" charset="0"/>
                                          </a:rPr>
                                        </m:ctrlPr>
                                      </m:dPr>
                                      <m:e>
                                        <m:sSub>
                                          <m:sSubPr>
                                            <m:ctrlPr>
                                              <a:rPr lang="en-US" i="1">
                                                <a:solidFill>
                                                  <a:schemeClr val="tx1"/>
                                                </a:solidFill>
                                                <a:latin typeface="Cambria Math" panose="02040503050406030204" pitchFamily="18" charset="0"/>
                                              </a:rPr>
                                            </m:ctrlPr>
                                          </m:sSubPr>
                                          <m:e>
                                            <m:r>
                                              <m:rPr>
                                                <m:sty m:val="p"/>
                                              </m:rPr>
                                              <a:rPr lang="el-GR" i="1">
                                                <a:solidFill>
                                                  <a:schemeClr val="tx1"/>
                                                </a:solidFill>
                                                <a:latin typeface="Cambria Math" panose="02040503050406030204" pitchFamily="18" charset="0"/>
                                                <a:ea typeface="Cambria Math"/>
                                              </a:rPr>
                                              <m:t>Θ</m:t>
                                            </m:r>
                                          </m:e>
                                          <m:sub>
                                            <m:r>
                                              <a:rPr lang="en-US" i="1">
                                                <a:solidFill>
                                                  <a:schemeClr val="tx1"/>
                                                </a:solidFill>
                                                <a:latin typeface="Cambria Math" panose="02040503050406030204" pitchFamily="18" charset="0"/>
                                              </a:rPr>
                                              <m:t>𝑖</m:t>
                                            </m:r>
                                          </m:sub>
                                        </m:sSub>
                                      </m:e>
                                    </m:d>
                                  </m:num>
                                  <m:den>
                                    <m:r>
                                      <m:rPr>
                                        <m:sty m:val="p"/>
                                      </m:rPr>
                                      <a:rPr lang="el-GR" i="1">
                                        <a:solidFill>
                                          <a:schemeClr val="tx1"/>
                                        </a:solidFill>
                                        <a:latin typeface="Cambria Math" panose="02040503050406030204" pitchFamily="18" charset="0"/>
                                        <a:ea typeface="Cambria Math"/>
                                      </a:rPr>
                                      <m:t>Δ</m:t>
                                    </m:r>
                                    <m:sSub>
                                      <m:sSubPr>
                                        <m:ctrlPr>
                                          <a:rPr lang="el-GR" i="1">
                                            <a:solidFill>
                                              <a:schemeClr val="tx1"/>
                                            </a:solidFill>
                                            <a:latin typeface="Cambria Math" panose="02040503050406030204" pitchFamily="18" charset="0"/>
                                            <a:ea typeface="Cambria Math"/>
                                          </a:rPr>
                                        </m:ctrlPr>
                                      </m:sSubPr>
                                      <m:e>
                                        <m:r>
                                          <a:rPr lang="el-GR" i="1">
                                            <a:solidFill>
                                              <a:schemeClr val="tx1"/>
                                            </a:solidFill>
                                            <a:latin typeface="Cambria Math" panose="02040503050406030204" pitchFamily="18" charset="0"/>
                                            <a:ea typeface="Cambria Math"/>
                                          </a:rPr>
                                          <m:t>𝜎</m:t>
                                        </m:r>
                                      </m:e>
                                      <m:sub>
                                        <m:r>
                                          <a:rPr lang="en-US" i="1">
                                            <a:solidFill>
                                              <a:schemeClr val="tx1"/>
                                            </a:solidFill>
                                            <a:latin typeface="Cambria Math" panose="02040503050406030204" pitchFamily="18" charset="0"/>
                                            <a:ea typeface="Cambria Math"/>
                                          </a:rPr>
                                          <m:t>𝑒𝑥𝑝</m:t>
                                        </m:r>
                                      </m:sub>
                                    </m:sSub>
                                    <m:d>
                                      <m:dPr>
                                        <m:ctrlPr>
                                          <a:rPr lang="el-GR" i="1">
                                            <a:solidFill>
                                              <a:schemeClr val="tx1"/>
                                            </a:solidFill>
                                            <a:latin typeface="Cambria Math" panose="02040503050406030204" pitchFamily="18" charset="0"/>
                                            <a:ea typeface="Cambria Math"/>
                                          </a:rPr>
                                        </m:ctrlPr>
                                      </m:dPr>
                                      <m:e>
                                        <m:sSub>
                                          <m:sSubPr>
                                            <m:ctrlPr>
                                              <a:rPr lang="el-GR" i="1">
                                                <a:solidFill>
                                                  <a:schemeClr val="tx1"/>
                                                </a:solidFill>
                                                <a:latin typeface="Cambria Math" panose="02040503050406030204" pitchFamily="18" charset="0"/>
                                                <a:ea typeface="Cambria Math"/>
                                              </a:rPr>
                                            </m:ctrlPr>
                                          </m:sSubPr>
                                          <m:e>
                                            <m:r>
                                              <m:rPr>
                                                <m:sty m:val="p"/>
                                              </m:rPr>
                                              <a:rPr lang="el-GR" i="1">
                                                <a:solidFill>
                                                  <a:schemeClr val="tx1"/>
                                                </a:solidFill>
                                                <a:latin typeface="Cambria Math" panose="02040503050406030204" pitchFamily="18" charset="0"/>
                                                <a:ea typeface="Cambria Math"/>
                                              </a:rPr>
                                              <m:t>Θ</m:t>
                                            </m:r>
                                          </m:e>
                                          <m:sub>
                                            <m:r>
                                              <a:rPr lang="en-US" i="1">
                                                <a:solidFill>
                                                  <a:schemeClr val="tx1"/>
                                                </a:solidFill>
                                                <a:latin typeface="Cambria Math" panose="02040503050406030204" pitchFamily="18" charset="0"/>
                                                <a:ea typeface="Cambria Math"/>
                                              </a:rPr>
                                              <m:t>𝑖</m:t>
                                            </m:r>
                                          </m:sub>
                                        </m:sSub>
                                      </m:e>
                                    </m:d>
                                  </m:den>
                                </m:f>
                              </m:e>
                            </m:d>
                          </m:e>
                          <m:sup>
                            <m:r>
                              <a:rPr lang="en-US" i="1">
                                <a:solidFill>
                                  <a:schemeClr val="tx1"/>
                                </a:solidFill>
                                <a:latin typeface="Cambria Math" panose="02040503050406030204" pitchFamily="18" charset="0"/>
                              </a:rPr>
                              <m:t>2</m:t>
                            </m:r>
                          </m:sup>
                        </m:sSup>
                      </m:e>
                    </m:nary>
                  </m:oMath>
                </a14:m>
                <a:r>
                  <a:rPr lang="en-US" dirty="0">
                    <a:solidFill>
                      <a:schemeClr val="tx1"/>
                    </a:solidFill>
                  </a:rPr>
                  <a:t>.</a:t>
                </a:r>
                <a:r>
                  <a:rPr lang="en-US" dirty="0">
                    <a:latin typeface="Calibri body"/>
                    <a:cs typeface="Arial" pitchFamily="34" charset="0"/>
                  </a:rPr>
                  <a:t>			(8)</a:t>
                </a:r>
                <a:endParaRPr lang="en-US" dirty="0">
                  <a:solidFill>
                    <a:schemeClr val="tx1"/>
                  </a:solidFill>
                </a:endParaRPr>
              </a:p>
              <a:p>
                <a:pPr algn="just">
                  <a:lnSpc>
                    <a:spcPct val="120000"/>
                  </a:lnSpc>
                </a:pPr>
                <a:endParaRPr lang="en-US" i="1" dirty="0">
                  <a:latin typeface="Times New Roman" pitchFamily="18" charset="0"/>
                  <a:cs typeface="Times New Roman" pitchFamily="18"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381000" y="1066800"/>
                <a:ext cx="8458200" cy="4135106"/>
              </a:xfrm>
              <a:prstGeom prst="rect">
                <a:avLst/>
              </a:prstGeom>
              <a:blipFill>
                <a:blip r:embed="rId2"/>
                <a:stretch>
                  <a:fillRect l="-721"/>
                </a:stretch>
              </a:blipFill>
            </p:spPr>
            <p:txBody>
              <a:bodyPr/>
              <a:lstStyle/>
              <a:p>
                <a:r>
                  <a:rPr lang="en-US">
                    <a:noFill/>
                  </a:rPr>
                  <a:t> </a:t>
                </a:r>
              </a:p>
            </p:txBody>
          </p:sp>
        </mc:Fallback>
      </mc:AlternateContent>
      <p:sp>
        <p:nvSpPr>
          <p:cNvPr id="7" name="Title 3">
            <a:extLst>
              <a:ext uri="{FF2B5EF4-FFF2-40B4-BE49-F238E27FC236}">
                <a16:creationId xmlns:a16="http://schemas.microsoft.com/office/drawing/2014/main" id="{BD9CAF2E-BA38-497B-B680-8CE2FE96FC46}"/>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solidFill>
                  <a:srgbClr val="FF0000"/>
                </a:solidFill>
                <a:latin typeface="Arial" pitchFamily="34" charset="0"/>
                <a:cs typeface="Arial" pitchFamily="34" charset="0"/>
              </a:rPr>
              <a:t>Analysis</a:t>
            </a:r>
            <a:endParaRPr lang="en-US" sz="2800" dirty="0"/>
          </a:p>
        </p:txBody>
      </p:sp>
    </p:spTree>
    <p:extLst>
      <p:ext uri="{BB962C8B-B14F-4D97-AF65-F5344CB8AC3E}">
        <p14:creationId xmlns:p14="http://schemas.microsoft.com/office/powerpoint/2010/main" val="3199153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flipV="1">
            <a:off x="0" y="-1"/>
            <a:ext cx="844061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13" name="Rectangle 12"/>
          <p:cNvSpPr/>
          <p:nvPr/>
        </p:nvSpPr>
        <p:spPr>
          <a:xfrm>
            <a:off x="381000" y="5894455"/>
            <a:ext cx="8153400" cy="734945"/>
          </a:xfrm>
          <a:prstGeom prst="rect">
            <a:avLst/>
          </a:prstGeom>
        </p:spPr>
        <p:txBody>
          <a:bodyPr wrap="square">
            <a:spAutoFit/>
          </a:bodyPr>
          <a:lstStyle/>
          <a:p>
            <a:pPr>
              <a:lnSpc>
                <a:spcPct val="120000"/>
              </a:lnSpc>
            </a:pPr>
            <a:r>
              <a:rPr lang="en-US" b="1" dirty="0"/>
              <a:t>Fig. 2</a:t>
            </a:r>
            <a:r>
              <a:rPr lang="en-US" dirty="0"/>
              <a:t>. The predicted cross sections for the </a:t>
            </a:r>
            <a:r>
              <a:rPr lang="en-US" dirty="0">
                <a:latin typeface="Symbol" pitchFamily="18" charset="2"/>
              </a:rPr>
              <a:t>a</a:t>
            </a:r>
            <a:r>
              <a:rPr lang="en-US" dirty="0"/>
              <a:t>+</a:t>
            </a:r>
            <a:r>
              <a:rPr lang="en-US" baseline="30000" dirty="0"/>
              <a:t>209</a:t>
            </a:r>
            <a:r>
              <a:rPr lang="en-US" dirty="0"/>
              <a:t>Pb elastic scattering using the MSF potentials at </a:t>
            </a:r>
            <a:r>
              <a:rPr lang="en-US" i="1" dirty="0"/>
              <a:t>E</a:t>
            </a:r>
            <a:r>
              <a:rPr lang="en-US" i="1" baseline="-25000" dirty="0"/>
              <a:t>α</a:t>
            </a:r>
            <a:r>
              <a:rPr lang="en-US" dirty="0"/>
              <a:t> = 19.0-50.0 MeV. The open circles are the experimental data.</a:t>
            </a:r>
          </a:p>
        </p:txBody>
      </p:sp>
      <p:pic>
        <p:nvPicPr>
          <p:cNvPr id="8" name="Picture 7">
            <a:extLst>
              <a:ext uri="{FF2B5EF4-FFF2-40B4-BE49-F238E27FC236}">
                <a16:creationId xmlns:a16="http://schemas.microsoft.com/office/drawing/2014/main" id="{422DABBA-4F1F-4CAD-9ED3-97CEC8F59A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65000" y="12649200"/>
            <a:ext cx="5410198" cy="5131805"/>
          </a:xfrm>
          <a:prstGeom prst="rect">
            <a:avLst/>
          </a:prstGeom>
        </p:spPr>
      </p:pic>
      <p:sp>
        <p:nvSpPr>
          <p:cNvPr id="3" name="Title 3">
            <a:extLst>
              <a:ext uri="{FF2B5EF4-FFF2-40B4-BE49-F238E27FC236}">
                <a16:creationId xmlns:a16="http://schemas.microsoft.com/office/drawing/2014/main" id="{4B12A4BA-44AD-464C-9A70-3D51CCAA1342}"/>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Results of MSF</a:t>
            </a:r>
            <a:endParaRPr lang="en-US" sz="3000" b="1" dirty="0">
              <a:solidFill>
                <a:srgbClr val="FF0000"/>
              </a:solidFill>
            </a:endParaRPr>
          </a:p>
        </p:txBody>
      </p:sp>
      <p:graphicFrame>
        <p:nvGraphicFramePr>
          <p:cNvPr id="7" name="Object 6">
            <a:extLst>
              <a:ext uri="{FF2B5EF4-FFF2-40B4-BE49-F238E27FC236}">
                <a16:creationId xmlns:a16="http://schemas.microsoft.com/office/drawing/2014/main" id="{23230AE0-DE53-46F6-89D8-58BD0BD79032}"/>
              </a:ext>
            </a:extLst>
          </p:cNvPr>
          <p:cNvGraphicFramePr>
            <a:graphicFrameLocks noChangeAspect="1"/>
          </p:cNvGraphicFramePr>
          <p:nvPr>
            <p:extLst>
              <p:ext uri="{D42A27DB-BD31-4B8C-83A1-F6EECF244321}">
                <p14:modId xmlns:p14="http://schemas.microsoft.com/office/powerpoint/2010/main" val="2670172055"/>
              </p:ext>
            </p:extLst>
          </p:nvPr>
        </p:nvGraphicFramePr>
        <p:xfrm>
          <a:off x="457200" y="457200"/>
          <a:ext cx="3810000" cy="5410200"/>
        </p:xfrm>
        <a:graphic>
          <a:graphicData uri="http://schemas.openxmlformats.org/presentationml/2006/ole">
            <mc:AlternateContent xmlns:mc="http://schemas.openxmlformats.org/markup-compatibility/2006">
              <mc:Choice xmlns:v="urn:schemas-microsoft-com:vml" Requires="v">
                <p:oleObj spid="_x0000_s26720" name="SPW 10.0 Graph" r:id="rId4" imgW="4359600" imgH="4932000" progId="SigmaPlotGraphicObject.9">
                  <p:embed/>
                </p:oleObj>
              </mc:Choice>
              <mc:Fallback>
                <p:oleObj name="SPW 10.0 Graph" r:id="rId4" imgW="4359600" imgH="4932000" progId="SigmaPlotGraphicObject.9">
                  <p:embed/>
                  <p:pic>
                    <p:nvPicPr>
                      <p:cNvPr id="5" name="Object 4"/>
                      <p:cNvPicPr>
                        <a:picLocks noChangeAspect="1" noChangeArrowheads="1"/>
                      </p:cNvPicPr>
                      <p:nvPr/>
                    </p:nvPicPr>
                    <p:blipFill>
                      <a:blip r:embed="rId5"/>
                      <a:srcRect/>
                      <a:stretch>
                        <a:fillRect/>
                      </a:stretch>
                    </p:blipFill>
                    <p:spPr bwMode="auto">
                      <a:xfrm>
                        <a:off x="457200" y="457200"/>
                        <a:ext cx="3810000" cy="5410200"/>
                      </a:xfrm>
                      <a:prstGeom prst="rect">
                        <a:avLst/>
                      </a:prstGeom>
                      <a:noFill/>
                    </p:spPr>
                  </p:pic>
                </p:oleObj>
              </mc:Fallback>
            </mc:AlternateContent>
          </a:graphicData>
        </a:graphic>
      </p:graphicFrame>
      <p:graphicFrame>
        <p:nvGraphicFramePr>
          <p:cNvPr id="6" name="Object 5">
            <a:extLst>
              <a:ext uri="{FF2B5EF4-FFF2-40B4-BE49-F238E27FC236}">
                <a16:creationId xmlns:a16="http://schemas.microsoft.com/office/drawing/2014/main" id="{8141EB32-879D-476F-B3EA-89BFBA35EBA4}"/>
              </a:ext>
            </a:extLst>
          </p:cNvPr>
          <p:cNvGraphicFramePr>
            <a:graphicFrameLocks noChangeAspect="1"/>
          </p:cNvGraphicFramePr>
          <p:nvPr>
            <p:extLst>
              <p:ext uri="{D42A27DB-BD31-4B8C-83A1-F6EECF244321}">
                <p14:modId xmlns:p14="http://schemas.microsoft.com/office/powerpoint/2010/main" val="2463264420"/>
              </p:ext>
            </p:extLst>
          </p:nvPr>
        </p:nvGraphicFramePr>
        <p:xfrm>
          <a:off x="4495800" y="609600"/>
          <a:ext cx="4038600" cy="5284855"/>
        </p:xfrm>
        <a:graphic>
          <a:graphicData uri="http://schemas.openxmlformats.org/presentationml/2006/ole">
            <mc:AlternateContent xmlns:mc="http://schemas.openxmlformats.org/markup-compatibility/2006">
              <mc:Choice xmlns:v="urn:schemas-microsoft-com:vml" Requires="v">
                <p:oleObj spid="_x0000_s26721" name="SPW 10.0 Graph" r:id="rId6" imgW="5414040" imgH="6116400" progId="SigmaPlotGraphicObject.9">
                  <p:embed/>
                </p:oleObj>
              </mc:Choice>
              <mc:Fallback>
                <p:oleObj name="SPW 10.0 Graph" r:id="rId6" imgW="5414040" imgH="6116400" progId="SigmaPlotGraphicObject.9">
                  <p:embed/>
                  <p:pic>
                    <p:nvPicPr>
                      <p:cNvPr id="0" name=""/>
                      <p:cNvPicPr/>
                      <p:nvPr/>
                    </p:nvPicPr>
                    <p:blipFill>
                      <a:blip r:embed="rId7"/>
                      <a:stretch>
                        <a:fillRect/>
                      </a:stretch>
                    </p:blipFill>
                    <p:spPr>
                      <a:xfrm>
                        <a:off x="4495800" y="609600"/>
                        <a:ext cx="4038600" cy="5284855"/>
                      </a:xfrm>
                      <a:prstGeom prst="rect">
                        <a:avLst/>
                      </a:prstGeom>
                    </p:spPr>
                  </p:pic>
                </p:oleObj>
              </mc:Fallback>
            </mc:AlternateContent>
          </a:graphicData>
        </a:graphic>
      </p:graphicFrame>
    </p:spTree>
    <p:extLst>
      <p:ext uri="{BB962C8B-B14F-4D97-AF65-F5344CB8AC3E}">
        <p14:creationId xmlns:p14="http://schemas.microsoft.com/office/powerpoint/2010/main" val="2218187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560143"/>
            <a:ext cx="8628888" cy="615553"/>
          </a:xfrm>
          <a:prstGeom prst="rect">
            <a:avLst/>
          </a:prstGeom>
        </p:spPr>
        <p:txBody>
          <a:bodyPr wrap="square">
            <a:spAutoFit/>
          </a:bodyPr>
          <a:lstStyle/>
          <a:p>
            <a:pPr lvl="0" algn="just"/>
            <a:r>
              <a:rPr lang="en-US" sz="1700" b="1" dirty="0">
                <a:latin typeface="Arial Narrow" pitchFamily="34" charset="0"/>
              </a:rPr>
              <a:t>Table 1. </a:t>
            </a:r>
            <a:r>
              <a:rPr lang="en-US" sz="1700" dirty="0">
                <a:latin typeface="Arial Narrow" pitchFamily="34" charset="0"/>
              </a:rPr>
              <a:t>Energy independent parameters and the deduced results for </a:t>
            </a:r>
            <a:r>
              <a:rPr lang="en-US" sz="1700" dirty="0">
                <a:latin typeface="Symbol" panose="05050102010706020507" pitchFamily="18" charset="2"/>
              </a:rPr>
              <a:t>a</a:t>
            </a:r>
            <a:r>
              <a:rPr lang="en-US" sz="1700" dirty="0">
                <a:latin typeface="Arial Narrow" pitchFamily="34" charset="0"/>
              </a:rPr>
              <a:t>+</a:t>
            </a:r>
            <a:r>
              <a:rPr lang="en-US" sz="1700" baseline="30000" dirty="0">
                <a:latin typeface="Arial Narrow" pitchFamily="34" charset="0"/>
              </a:rPr>
              <a:t>208</a:t>
            </a:r>
            <a:r>
              <a:rPr lang="en-US" sz="1700" dirty="0">
                <a:latin typeface="Arial Narrow" pitchFamily="34" charset="0"/>
              </a:rPr>
              <a:t>Pb elastic scattering. </a:t>
            </a:r>
            <a:r>
              <a:rPr lang="en-US" sz="1700" i="1" dirty="0">
                <a:latin typeface="Times New Roman" pitchFamily="18" charset="0"/>
                <a:cs typeface="Times New Roman" pitchFamily="18" charset="0"/>
              </a:rPr>
              <a:t>ρ</a:t>
            </a:r>
            <a:r>
              <a:rPr lang="en-US" sz="1700" i="1" baseline="-25000" dirty="0">
                <a:latin typeface="Times New Roman" pitchFamily="18" charset="0"/>
                <a:cs typeface="Times New Roman" pitchFamily="18" charset="0"/>
              </a:rPr>
              <a:t>0α</a:t>
            </a:r>
            <a:r>
              <a:rPr lang="en-US" sz="1700" dirty="0">
                <a:latin typeface="Times New Roman" pitchFamily="18" charset="0"/>
                <a:cs typeface="Times New Roman" pitchFamily="18" charset="0"/>
              </a:rPr>
              <a:t> and </a:t>
            </a:r>
            <a:r>
              <a:rPr lang="en-US" sz="1700" i="1" dirty="0">
                <a:latin typeface="Times New Roman" pitchFamily="18" charset="0"/>
                <a:cs typeface="Times New Roman" pitchFamily="18" charset="0"/>
              </a:rPr>
              <a:t>ρ</a:t>
            </a:r>
            <a:r>
              <a:rPr lang="en-US" sz="1700" i="1" baseline="-25000" dirty="0">
                <a:latin typeface="Times New Roman" pitchFamily="18" charset="0"/>
                <a:cs typeface="Times New Roman" pitchFamily="18" charset="0"/>
              </a:rPr>
              <a:t>0N</a:t>
            </a:r>
            <a:r>
              <a:rPr lang="en-US" sz="1700" dirty="0">
                <a:latin typeface="Times New Roman" pitchFamily="18" charset="0"/>
                <a:cs typeface="Times New Roman" pitchFamily="18" charset="0"/>
              </a:rPr>
              <a:t> are in fm</a:t>
            </a:r>
            <a:r>
              <a:rPr lang="en-US" sz="1700" baseline="30000" dirty="0">
                <a:latin typeface="Times New Roman" pitchFamily="18" charset="0"/>
                <a:cs typeface="Times New Roman" pitchFamily="18" charset="0"/>
              </a:rPr>
              <a:t>-3</a:t>
            </a:r>
            <a:r>
              <a:rPr lang="en-US" sz="1700" dirty="0">
                <a:latin typeface="Times New Roman" pitchFamily="18" charset="0"/>
                <a:cs typeface="Times New Roman" pitchFamily="18" charset="0"/>
              </a:rPr>
              <a:t>; </a:t>
            </a:r>
            <a:r>
              <a:rPr lang="en-US" sz="1700" i="1" dirty="0">
                <a:latin typeface="Times New Roman" pitchFamily="18" charset="0"/>
                <a:cs typeface="Times New Roman" pitchFamily="18" charset="0"/>
              </a:rPr>
              <a:t>c</a:t>
            </a:r>
            <a:r>
              <a:rPr lang="en-US" sz="1700" i="1" baseline="-25000" dirty="0">
                <a:latin typeface="Times New Roman" pitchFamily="18" charset="0"/>
                <a:cs typeface="Times New Roman" pitchFamily="18" charset="0"/>
              </a:rPr>
              <a:t>α</a:t>
            </a:r>
            <a:r>
              <a:rPr lang="en-US" sz="1700" dirty="0">
                <a:latin typeface="Times New Roman" pitchFamily="18" charset="0"/>
                <a:cs typeface="Times New Roman" pitchFamily="18" charset="0"/>
              </a:rPr>
              <a:t>, </a:t>
            </a:r>
            <a:r>
              <a:rPr lang="en-US" sz="1700" i="1" dirty="0" err="1">
                <a:latin typeface="Times New Roman" pitchFamily="18" charset="0"/>
                <a:cs typeface="Times New Roman" pitchFamily="18" charset="0"/>
              </a:rPr>
              <a:t>c</a:t>
            </a:r>
            <a:r>
              <a:rPr lang="en-US" sz="1700" i="1" baseline="-25000" dirty="0" err="1">
                <a:latin typeface="Times New Roman" pitchFamily="18" charset="0"/>
                <a:cs typeface="Times New Roman" pitchFamily="18" charset="0"/>
              </a:rPr>
              <a:t>N</a:t>
            </a:r>
            <a:r>
              <a:rPr lang="en-US" sz="1700" dirty="0">
                <a:latin typeface="Times New Roman" pitchFamily="18" charset="0"/>
                <a:cs typeface="Times New Roman" pitchFamily="18" charset="0"/>
              </a:rPr>
              <a:t>, </a:t>
            </a:r>
            <a:r>
              <a:rPr lang="en-US" sz="1700" i="1" dirty="0">
                <a:latin typeface="Times New Roman" pitchFamily="18" charset="0"/>
                <a:cs typeface="Times New Roman" pitchFamily="18" charset="0"/>
              </a:rPr>
              <a:t>a</a:t>
            </a:r>
            <a:r>
              <a:rPr lang="en-US" sz="1700" i="1" baseline="-25000" dirty="0">
                <a:latin typeface="Times New Roman" pitchFamily="18" charset="0"/>
                <a:cs typeface="Times New Roman" pitchFamily="18" charset="0"/>
              </a:rPr>
              <a:t>α</a:t>
            </a:r>
            <a:r>
              <a:rPr lang="en-US" sz="1700" dirty="0">
                <a:latin typeface="Times New Roman" pitchFamily="18" charset="0"/>
                <a:cs typeface="Times New Roman" pitchFamily="18" charset="0"/>
              </a:rPr>
              <a:t>= </a:t>
            </a:r>
            <a:r>
              <a:rPr lang="en-US" sz="1700" i="1" dirty="0" err="1">
                <a:latin typeface="Times New Roman" pitchFamily="18" charset="0"/>
                <a:cs typeface="Times New Roman" pitchFamily="18" charset="0"/>
              </a:rPr>
              <a:t>a</a:t>
            </a:r>
            <a:r>
              <a:rPr lang="en-US" sz="1700" i="1" baseline="-25000" dirty="0" err="1">
                <a:latin typeface="Times New Roman" pitchFamily="18" charset="0"/>
                <a:cs typeface="Times New Roman" pitchFamily="18" charset="0"/>
              </a:rPr>
              <a:t>N</a:t>
            </a:r>
            <a:r>
              <a:rPr lang="en-US" sz="1700" dirty="0">
                <a:latin typeface="Times New Roman" pitchFamily="18" charset="0"/>
                <a:cs typeface="Times New Roman" pitchFamily="18" charset="0"/>
              </a:rPr>
              <a:t> and </a:t>
            </a:r>
            <a:r>
              <a:rPr lang="en-US" sz="1700" i="1" dirty="0" err="1">
                <a:latin typeface="Times New Roman" pitchFamily="18" charset="0"/>
                <a:cs typeface="Times New Roman" pitchFamily="18" charset="0"/>
              </a:rPr>
              <a:t>R</a:t>
            </a:r>
            <a:r>
              <a:rPr lang="en-US" sz="1700" i="1" baseline="-25000" dirty="0" err="1">
                <a:latin typeface="Times New Roman" pitchFamily="18" charset="0"/>
                <a:cs typeface="Times New Roman" pitchFamily="18" charset="0"/>
              </a:rPr>
              <a:t>rms</a:t>
            </a:r>
            <a:r>
              <a:rPr lang="en-US" sz="1700" dirty="0">
                <a:latin typeface="Times New Roman" pitchFamily="18" charset="0"/>
                <a:cs typeface="Times New Roman" pitchFamily="18" charset="0"/>
              </a:rPr>
              <a:t> in fm. </a:t>
            </a:r>
            <a:endParaRPr lang="en-US" sz="1700" dirty="0">
              <a:latin typeface="Arial Narrow" pitchFamily="34" charset="0"/>
            </a:endParaRPr>
          </a:p>
        </p:txBody>
      </p:sp>
      <p:sp>
        <p:nvSpPr>
          <p:cNvPr id="2" name="Title 3">
            <a:extLst>
              <a:ext uri="{FF2B5EF4-FFF2-40B4-BE49-F238E27FC236}">
                <a16:creationId xmlns:a16="http://schemas.microsoft.com/office/drawing/2014/main" id="{3AF0FBB8-9293-492D-A1EA-4760E084AAE5}"/>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Results of MSF</a:t>
            </a:r>
            <a:endParaRPr lang="en-US" sz="3000" b="1" dirty="0">
              <a:solidFill>
                <a:srgbClr val="FF0000"/>
              </a:solidFill>
            </a:endParaRPr>
          </a:p>
        </p:txBody>
      </p:sp>
      <p:graphicFrame>
        <p:nvGraphicFramePr>
          <p:cNvPr id="3" name="Table 2">
            <a:extLst>
              <a:ext uri="{FF2B5EF4-FFF2-40B4-BE49-F238E27FC236}">
                <a16:creationId xmlns:a16="http://schemas.microsoft.com/office/drawing/2014/main" id="{BED5ED5B-73E6-486C-BEBF-09D213C38A1E}"/>
              </a:ext>
            </a:extLst>
          </p:cNvPr>
          <p:cNvGraphicFramePr>
            <a:graphicFrameLocks noGrp="1"/>
          </p:cNvGraphicFramePr>
          <p:nvPr/>
        </p:nvGraphicFramePr>
        <p:xfrm>
          <a:off x="228600" y="1287959"/>
          <a:ext cx="8458200" cy="921841"/>
        </p:xfrm>
        <a:graphic>
          <a:graphicData uri="http://schemas.openxmlformats.org/drawingml/2006/table">
            <a:tbl>
              <a:tblPr firstRow="1" bandRow="1">
                <a:tableStyleId>{2D5ABB26-0587-4C30-8999-92F81FD0307C}</a:tableStyleId>
              </a:tblPr>
              <a:tblGrid>
                <a:gridCol w="762000">
                  <a:extLst>
                    <a:ext uri="{9D8B030D-6E8A-4147-A177-3AD203B41FA5}">
                      <a16:colId xmlns:a16="http://schemas.microsoft.com/office/drawing/2014/main" val="20000"/>
                    </a:ext>
                  </a:extLst>
                </a:gridCol>
                <a:gridCol w="987972">
                  <a:extLst>
                    <a:ext uri="{9D8B030D-6E8A-4147-A177-3AD203B41FA5}">
                      <a16:colId xmlns:a16="http://schemas.microsoft.com/office/drawing/2014/main" val="20001"/>
                    </a:ext>
                  </a:extLst>
                </a:gridCol>
                <a:gridCol w="802071">
                  <a:extLst>
                    <a:ext uri="{9D8B030D-6E8A-4147-A177-3AD203B41FA5}">
                      <a16:colId xmlns:a16="http://schemas.microsoft.com/office/drawing/2014/main" val="20002"/>
                    </a:ext>
                  </a:extLst>
                </a:gridCol>
                <a:gridCol w="729155">
                  <a:extLst>
                    <a:ext uri="{9D8B030D-6E8A-4147-A177-3AD203B41FA5}">
                      <a16:colId xmlns:a16="http://schemas.microsoft.com/office/drawing/2014/main" val="20003"/>
                    </a:ext>
                  </a:extLst>
                </a:gridCol>
                <a:gridCol w="729155">
                  <a:extLst>
                    <a:ext uri="{9D8B030D-6E8A-4147-A177-3AD203B41FA5}">
                      <a16:colId xmlns:a16="http://schemas.microsoft.com/office/drawing/2014/main" val="20004"/>
                    </a:ext>
                  </a:extLst>
                </a:gridCol>
                <a:gridCol w="1093733">
                  <a:extLst>
                    <a:ext uri="{9D8B030D-6E8A-4147-A177-3AD203B41FA5}">
                      <a16:colId xmlns:a16="http://schemas.microsoft.com/office/drawing/2014/main" val="20005"/>
                    </a:ext>
                  </a:extLst>
                </a:gridCol>
                <a:gridCol w="874986">
                  <a:extLst>
                    <a:ext uri="{9D8B030D-6E8A-4147-A177-3AD203B41FA5}">
                      <a16:colId xmlns:a16="http://schemas.microsoft.com/office/drawing/2014/main" val="20006"/>
                    </a:ext>
                  </a:extLst>
                </a:gridCol>
                <a:gridCol w="729155">
                  <a:extLst>
                    <a:ext uri="{9D8B030D-6E8A-4147-A177-3AD203B41FA5}">
                      <a16:colId xmlns:a16="http://schemas.microsoft.com/office/drawing/2014/main" val="20007"/>
                    </a:ext>
                  </a:extLst>
                </a:gridCol>
                <a:gridCol w="656240">
                  <a:extLst>
                    <a:ext uri="{9D8B030D-6E8A-4147-A177-3AD203B41FA5}">
                      <a16:colId xmlns:a16="http://schemas.microsoft.com/office/drawing/2014/main" val="20008"/>
                    </a:ext>
                  </a:extLst>
                </a:gridCol>
                <a:gridCol w="1093733">
                  <a:extLst>
                    <a:ext uri="{9D8B030D-6E8A-4147-A177-3AD203B41FA5}">
                      <a16:colId xmlns:a16="http://schemas.microsoft.com/office/drawing/2014/main" val="20009"/>
                    </a:ext>
                  </a:extLst>
                </a:gridCol>
              </a:tblGrid>
              <a:tr h="379601">
                <a:tc>
                  <a:txBody>
                    <a:bodyPr/>
                    <a:lstStyle/>
                    <a:p>
                      <a:pPr>
                        <a:lnSpc>
                          <a:spcPct val="100000"/>
                        </a:lnSpc>
                        <a:spcBef>
                          <a:spcPts val="0"/>
                        </a:spcBef>
                        <a:spcAft>
                          <a:spcPts val="0"/>
                        </a:spcAft>
                      </a:pPr>
                      <a:r>
                        <a:rPr lang="en-US" sz="1600" dirty="0"/>
                        <a:t>Target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en-US" sz="1600" i="1" kern="1200" dirty="0">
                          <a:solidFill>
                            <a:schemeClr val="tx1"/>
                          </a:solidFill>
                          <a:effectLst/>
                          <a:latin typeface="Symbol" panose="05050102010706020507" pitchFamily="18" charset="2"/>
                        </a:rPr>
                        <a:t>r</a:t>
                      </a:r>
                      <a:r>
                        <a:rPr lang="en-US" sz="1600" i="1" kern="1200" baseline="-25000" dirty="0">
                          <a:solidFill>
                            <a:schemeClr val="tx1"/>
                          </a:solidFill>
                          <a:effectLst/>
                        </a:rPr>
                        <a:t>0α</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en-US" sz="1600" i="1" kern="1200" dirty="0">
                          <a:solidFill>
                            <a:schemeClr val="tx1"/>
                          </a:solidFill>
                          <a:effectLst/>
                          <a:latin typeface="Symbol" panose="05050102010706020507" pitchFamily="18" charset="2"/>
                        </a:rPr>
                        <a:t>r</a:t>
                      </a:r>
                      <a:r>
                        <a:rPr lang="en-US" sz="1600" i="1" kern="1200" baseline="-25000" dirty="0">
                          <a:solidFill>
                            <a:schemeClr val="tx1"/>
                          </a:solidFill>
                          <a:effectLst/>
                        </a:rPr>
                        <a:t>0N</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00000"/>
                        </a:lnSpc>
                        <a:spcBef>
                          <a:spcPts val="0"/>
                        </a:spcBef>
                        <a:spcAft>
                          <a:spcPts val="0"/>
                        </a:spcAft>
                      </a:pPr>
                      <a:r>
                        <a:rPr lang="en-US" sz="1600" i="1" kern="1200" dirty="0">
                          <a:solidFill>
                            <a:schemeClr val="tx1"/>
                          </a:solidFill>
                          <a:effectLst/>
                        </a:rPr>
                        <a:t>c</a:t>
                      </a:r>
                      <a:r>
                        <a:rPr lang="en-US" sz="1600" i="1" kern="1200" baseline="-25000" dirty="0">
                          <a:solidFill>
                            <a:schemeClr val="tx1"/>
                          </a:solidFill>
                          <a:effectLst/>
                        </a:rPr>
                        <a:t>α</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i="1" dirty="0" err="1">
                          <a:effectLst/>
                        </a:rPr>
                        <a:t>c</a:t>
                      </a:r>
                      <a:r>
                        <a:rPr lang="en-US" sz="1600" i="1" baseline="-25000" dirty="0" err="1">
                          <a:effectLst/>
                        </a:rPr>
                        <a:t>N</a:t>
                      </a:r>
                      <a:endParaRPr lang="en-US" sz="1600" i="1" baseline="-25000" dirty="0">
                        <a:effectLst/>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i="1" dirty="0">
                          <a:effectLst/>
                          <a:latin typeface="Times New Roman" panose="02020603050405020304" pitchFamily="18" charset="0"/>
                          <a:cs typeface="Times New Roman" panose="02020603050405020304" pitchFamily="18" charset="0"/>
                        </a:rPr>
                        <a:t>a</a:t>
                      </a:r>
                      <a:r>
                        <a:rPr lang="en-US" sz="1600" baseline="-25000" dirty="0">
                          <a:effectLst/>
                        </a:rPr>
                        <a:t>α </a:t>
                      </a:r>
                      <a:r>
                        <a:rPr lang="en-US" sz="1600" dirty="0">
                          <a:effectLst/>
                        </a:rPr>
                        <a:t>= </a:t>
                      </a:r>
                      <a:r>
                        <a:rPr lang="en-US" sz="1600" i="1" dirty="0" err="1">
                          <a:effectLst/>
                          <a:latin typeface="Times New Roman" panose="02020603050405020304" pitchFamily="18" charset="0"/>
                          <a:cs typeface="Times New Roman" panose="02020603050405020304" pitchFamily="18" charset="0"/>
                        </a:rPr>
                        <a:t>a</a:t>
                      </a:r>
                      <a:r>
                        <a:rPr lang="en-US" sz="1600" baseline="-25000" dirty="0" err="1">
                          <a:effectLst/>
                        </a:rPr>
                        <a:t>N</a:t>
                      </a:r>
                      <a:endParaRPr lang="en-US" sz="1600" baseline="-25000" dirty="0">
                        <a:effectLst/>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effectLst/>
                        </a:rPr>
                        <a:t>4A</a:t>
                      </a:r>
                      <a:r>
                        <a:rPr lang="en-US" sz="1600" baseline="-25000" dirty="0">
                          <a:effectLst/>
                        </a:rPr>
                        <a:t>α</a:t>
                      </a: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effectLst/>
                        </a:rPr>
                        <a:t>A</a:t>
                      </a:r>
                      <a:r>
                        <a:rPr lang="en-US" sz="1600" baseline="-25000" dirty="0">
                          <a:effectLst/>
                        </a:rPr>
                        <a:t>N</a:t>
                      </a: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dirty="0">
                          <a:effectLst/>
                        </a:rPr>
                        <a:t>A</a:t>
                      </a:r>
                      <a:r>
                        <a:rPr lang="en-US" sz="1600" baseline="-25000" dirty="0">
                          <a:effectLst/>
                        </a:rPr>
                        <a:t>T</a:t>
                      </a: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i="1" dirty="0" err="1">
                          <a:effectLst/>
                        </a:rPr>
                        <a:t>R</a:t>
                      </a:r>
                      <a:r>
                        <a:rPr lang="en-US" sz="1600" i="1" baseline="-25000" dirty="0" err="1">
                          <a:effectLst/>
                        </a:rPr>
                        <a:t>rms</a:t>
                      </a:r>
                      <a:endParaRPr lang="en-US" sz="1600" i="1" baseline="-25000" dirty="0">
                        <a:effectLst/>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42240">
                <a:tc>
                  <a:txBody>
                    <a:bodyPr/>
                    <a:lstStyle/>
                    <a:p>
                      <a:pPr>
                        <a:lnSpc>
                          <a:spcPct val="100000"/>
                        </a:lnSpc>
                        <a:spcBef>
                          <a:spcPts val="0"/>
                        </a:spcBef>
                      </a:pPr>
                      <a:r>
                        <a:rPr lang="en-US" sz="1600" b="0" kern="1200" baseline="30000" dirty="0">
                          <a:solidFill>
                            <a:schemeClr val="tx1"/>
                          </a:solidFill>
                          <a:effectLst/>
                        </a:rPr>
                        <a:t>208</a:t>
                      </a:r>
                      <a:r>
                        <a:rPr lang="en-US" sz="1600" b="0" kern="1200" dirty="0">
                          <a:solidFill>
                            <a:schemeClr val="tx1"/>
                          </a:solidFill>
                          <a:effectLst/>
                        </a:rPr>
                        <a:t>Pb</a:t>
                      </a:r>
                      <a:endParaRPr lang="en-US" sz="1600" b="0" dirty="0">
                        <a:latin typeface="Calibri body"/>
                        <a:cs typeface="Times New Roman" pitchFamily="18" charset="0"/>
                      </a:endParaRP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0.0347</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0.192</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6.62</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3.0</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0.546</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180.0</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28.0</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208</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00000"/>
                        </a:lnSpc>
                        <a:spcBef>
                          <a:spcPts val="0"/>
                        </a:spcBef>
                        <a:spcAft>
                          <a:spcPts val="0"/>
                        </a:spcAft>
                      </a:pPr>
                      <a:r>
                        <a:rPr lang="en-US" sz="1600" b="0" dirty="0">
                          <a:effectLst/>
                        </a:rPr>
                        <a:t>5.514</a:t>
                      </a:r>
                      <a:endParaRPr lang="en-US" sz="1600" b="0" dirty="0">
                        <a:effectLst/>
                        <a:latin typeface="Calibri body"/>
                        <a:ea typeface="Calibri"/>
                        <a:cs typeface="Times New Roman"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14" name="TextBox 13">
            <a:extLst>
              <a:ext uri="{FF2B5EF4-FFF2-40B4-BE49-F238E27FC236}">
                <a16:creationId xmlns:a16="http://schemas.microsoft.com/office/drawing/2014/main" id="{B4302C5D-2FF3-4272-9FDA-9F0FD237EE5B}"/>
              </a:ext>
            </a:extLst>
          </p:cNvPr>
          <p:cNvSpPr txBox="1"/>
          <p:nvPr/>
        </p:nvSpPr>
        <p:spPr>
          <a:xfrm>
            <a:off x="228600" y="2417058"/>
            <a:ext cx="8628888" cy="630942"/>
          </a:xfrm>
          <a:prstGeom prst="rect">
            <a:avLst/>
          </a:prstGeom>
          <a:noFill/>
        </p:spPr>
        <p:txBody>
          <a:bodyPr wrap="square">
            <a:spAutoFit/>
          </a:bodyPr>
          <a:lstStyle/>
          <a:p>
            <a:pPr algn="just"/>
            <a:r>
              <a:rPr lang="en-US" sz="1700" b="1" dirty="0">
                <a:latin typeface="Calibri body"/>
                <a:cs typeface="Times New Roman" pitchFamily="18" charset="0"/>
              </a:rPr>
              <a:t>Table 2.</a:t>
            </a:r>
            <a:r>
              <a:rPr lang="en-US" sz="1700" dirty="0">
                <a:latin typeface="Calibri body"/>
                <a:cs typeface="Times New Roman" pitchFamily="18" charset="0"/>
              </a:rPr>
              <a:t> Energy dependent parameters along-with the volume integrals and </a:t>
            </a:r>
            <a:r>
              <a:rPr lang="en-US" sz="1700" i="1" dirty="0">
                <a:latin typeface="Calibri body"/>
                <a:cs typeface="Times New Roman" pitchFamily="18" charset="0"/>
              </a:rPr>
              <a:t>χ</a:t>
            </a:r>
            <a:r>
              <a:rPr lang="en-US" sz="1700" i="1" baseline="30000" dirty="0">
                <a:latin typeface="Calibri body"/>
                <a:cs typeface="Times New Roman" pitchFamily="18" charset="0"/>
              </a:rPr>
              <a:t>2</a:t>
            </a:r>
            <a:r>
              <a:rPr lang="en-US" sz="1700" dirty="0">
                <a:latin typeface="Calibri body"/>
                <a:cs typeface="Times New Roman" pitchFamily="18" charset="0"/>
              </a:rPr>
              <a:t>. </a:t>
            </a:r>
            <a:r>
              <a:rPr lang="en-US" sz="1700" i="1" dirty="0" err="1">
                <a:latin typeface="Calibri body"/>
                <a:cs typeface="Times New Roman" pitchFamily="18" charset="0"/>
              </a:rPr>
              <a:t>E</a:t>
            </a:r>
            <a:r>
              <a:rPr lang="en-US" sz="1700" i="1" baseline="-25000" dirty="0" err="1">
                <a:latin typeface="Calibri body"/>
                <a:cs typeface="Times New Roman" pitchFamily="18" charset="0"/>
              </a:rPr>
              <a:t>a</a:t>
            </a:r>
            <a:r>
              <a:rPr lang="en-US" sz="1700" dirty="0">
                <a:latin typeface="Calibri body"/>
                <a:cs typeface="Times New Roman" pitchFamily="18" charset="0"/>
              </a:rPr>
              <a:t>, and the depth parameters </a:t>
            </a:r>
            <a:r>
              <a:rPr lang="en-US" sz="1700" i="1" dirty="0">
                <a:latin typeface="Calibri body"/>
                <a:cs typeface="Times New Roman" pitchFamily="18" charset="0"/>
              </a:rPr>
              <a:t>V</a:t>
            </a:r>
            <a:r>
              <a:rPr lang="en-US" sz="1700" i="1" baseline="-25000" dirty="0">
                <a:latin typeface="Calibri body"/>
                <a:cs typeface="Times New Roman" pitchFamily="18" charset="0"/>
              </a:rPr>
              <a:t>R</a:t>
            </a:r>
            <a:r>
              <a:rPr lang="en-US" sz="1700" dirty="0">
                <a:latin typeface="Calibri body"/>
                <a:cs typeface="Times New Roman" pitchFamily="18" charset="0"/>
              </a:rPr>
              <a:t> and</a:t>
            </a:r>
            <a:r>
              <a:rPr lang="en-US" sz="1700" i="1" dirty="0">
                <a:latin typeface="Calibri body"/>
                <a:cs typeface="Times New Roman" pitchFamily="18" charset="0"/>
              </a:rPr>
              <a:t> W</a:t>
            </a:r>
            <a:r>
              <a:rPr lang="en-US" sz="1700" i="1" baseline="-25000" dirty="0">
                <a:latin typeface="Calibri body"/>
                <a:cs typeface="Times New Roman" pitchFamily="18" charset="0"/>
              </a:rPr>
              <a:t>0 </a:t>
            </a:r>
            <a:r>
              <a:rPr lang="en-US" sz="1700" dirty="0">
                <a:latin typeface="Calibri body"/>
                <a:cs typeface="Times New Roman" pitchFamily="18" charset="0"/>
              </a:rPr>
              <a:t>are in MeV; </a:t>
            </a:r>
            <a:r>
              <a:rPr lang="en-US" sz="1700" i="1" dirty="0" err="1">
                <a:latin typeface="Calibri body"/>
                <a:cs typeface="Times New Roman" pitchFamily="18" charset="0"/>
              </a:rPr>
              <a:t>μ</a:t>
            </a:r>
            <a:r>
              <a:rPr lang="en-US" sz="1700" i="1" baseline="-25000" dirty="0" err="1">
                <a:latin typeface="Calibri body"/>
                <a:cs typeface="Times New Roman" pitchFamily="18" charset="0"/>
              </a:rPr>
              <a:t>R</a:t>
            </a:r>
            <a:r>
              <a:rPr lang="en-US" sz="1700" dirty="0">
                <a:latin typeface="Calibri body"/>
                <a:cs typeface="Times New Roman" pitchFamily="18" charset="0"/>
              </a:rPr>
              <a:t> in fm</a:t>
            </a:r>
            <a:r>
              <a:rPr lang="en-US" sz="1700" baseline="30000" dirty="0">
                <a:latin typeface="Calibri body"/>
                <a:cs typeface="Times New Roman" pitchFamily="18" charset="0"/>
              </a:rPr>
              <a:t>-1</a:t>
            </a:r>
            <a:r>
              <a:rPr lang="en-US" sz="1700" dirty="0">
                <a:latin typeface="Calibri body"/>
                <a:cs typeface="Times New Roman" pitchFamily="18" charset="0"/>
              </a:rPr>
              <a:t>; </a:t>
            </a:r>
            <a:r>
              <a:rPr lang="en-US" sz="1700" i="1" dirty="0">
                <a:latin typeface="Calibri body"/>
                <a:cs typeface="Times New Roman" pitchFamily="18" charset="0"/>
              </a:rPr>
              <a:t>R</a:t>
            </a:r>
            <a:r>
              <a:rPr lang="en-US" sz="1700" i="1" baseline="-25000" dirty="0">
                <a:latin typeface="Calibri body"/>
                <a:cs typeface="Times New Roman" pitchFamily="18" charset="0"/>
              </a:rPr>
              <a:t>W</a:t>
            </a:r>
            <a:r>
              <a:rPr lang="en-US" sz="1700" dirty="0">
                <a:latin typeface="Calibri body"/>
                <a:cs typeface="Times New Roman" pitchFamily="18" charset="0"/>
              </a:rPr>
              <a:t> in </a:t>
            </a:r>
            <a:r>
              <a:rPr lang="en-US" sz="1700" dirty="0" err="1">
                <a:latin typeface="Calibri body"/>
                <a:cs typeface="Times New Roman" pitchFamily="18" charset="0"/>
              </a:rPr>
              <a:t>fm</a:t>
            </a:r>
            <a:r>
              <a:rPr lang="en-US" sz="1700" dirty="0">
                <a:latin typeface="Calibri body"/>
                <a:cs typeface="Times New Roman" pitchFamily="18" charset="0"/>
              </a:rPr>
              <a:t>; and </a:t>
            </a:r>
            <a:r>
              <a:rPr lang="en-US" sz="1700" i="1" dirty="0">
                <a:latin typeface="Calibri body"/>
                <a:cs typeface="Times New Roman" pitchFamily="18" charset="0"/>
              </a:rPr>
              <a:t>J</a:t>
            </a:r>
            <a:r>
              <a:rPr lang="en-US" sz="1700" i="1" baseline="-25000" dirty="0">
                <a:latin typeface="Calibri body"/>
                <a:cs typeface="Times New Roman" pitchFamily="18" charset="0"/>
              </a:rPr>
              <a:t>R</a:t>
            </a:r>
            <a:r>
              <a:rPr lang="en-US" sz="1700" dirty="0">
                <a:latin typeface="Calibri body"/>
                <a:cs typeface="Times New Roman" pitchFamily="18" charset="0"/>
              </a:rPr>
              <a:t>/(4</a:t>
            </a:r>
            <a:r>
              <a:rPr lang="en-US" sz="1700" i="1" dirty="0">
                <a:latin typeface="Calibri body"/>
                <a:cs typeface="Times New Roman" pitchFamily="18" charset="0"/>
              </a:rPr>
              <a:t>A</a:t>
            </a:r>
            <a:r>
              <a:rPr lang="en-US" sz="1700" dirty="0">
                <a:latin typeface="Calibri body"/>
                <a:cs typeface="Times New Roman" pitchFamily="18" charset="0"/>
              </a:rPr>
              <a:t>) and </a:t>
            </a:r>
            <a:r>
              <a:rPr lang="en-US" sz="1700" i="1" dirty="0">
                <a:latin typeface="Calibri body"/>
                <a:cs typeface="Times New Roman" pitchFamily="18" charset="0"/>
              </a:rPr>
              <a:t>J</a:t>
            </a:r>
            <a:r>
              <a:rPr lang="en-US" sz="1700" i="1" baseline="-25000" dirty="0">
                <a:latin typeface="Calibri body"/>
                <a:cs typeface="Times New Roman" pitchFamily="18" charset="0"/>
              </a:rPr>
              <a:t>I</a:t>
            </a:r>
            <a:r>
              <a:rPr lang="en-US" sz="1700" dirty="0">
                <a:latin typeface="Calibri body"/>
                <a:cs typeface="Times New Roman" pitchFamily="18" charset="0"/>
              </a:rPr>
              <a:t>/(4</a:t>
            </a:r>
            <a:r>
              <a:rPr lang="en-US" sz="1700" i="1" dirty="0">
                <a:latin typeface="Calibri body"/>
                <a:cs typeface="Times New Roman" pitchFamily="18" charset="0"/>
              </a:rPr>
              <a:t>A</a:t>
            </a:r>
            <a:r>
              <a:rPr lang="en-US" sz="1700" dirty="0">
                <a:latin typeface="Calibri body"/>
                <a:cs typeface="Times New Roman" pitchFamily="18" charset="0"/>
              </a:rPr>
              <a:t>) in </a:t>
            </a:r>
            <a:r>
              <a:rPr lang="en-US" dirty="0">
                <a:latin typeface="Times New Roman" pitchFamily="18" charset="0"/>
                <a:cs typeface="Times New Roman" pitchFamily="18" charset="0"/>
              </a:rPr>
              <a:t>MeV.fm</a:t>
            </a:r>
            <a:r>
              <a:rPr lang="en-US" baseline="30000" dirty="0">
                <a:latin typeface="Times New Roman" pitchFamily="18" charset="0"/>
                <a:cs typeface="Times New Roman" pitchFamily="18" charset="0"/>
              </a:rPr>
              <a:t>3</a:t>
            </a:r>
            <a:r>
              <a:rPr lang="en-US" dirty="0">
                <a:latin typeface="Times New Roman" pitchFamily="18" charset="0"/>
                <a:cs typeface="Times New Roman" pitchFamily="18" charset="0"/>
              </a:rPr>
              <a:t>. </a:t>
            </a:r>
          </a:p>
        </p:txBody>
      </p:sp>
      <p:graphicFrame>
        <p:nvGraphicFramePr>
          <p:cNvPr id="15" name="Table 15">
            <a:extLst>
              <a:ext uri="{FF2B5EF4-FFF2-40B4-BE49-F238E27FC236}">
                <a16:creationId xmlns:a16="http://schemas.microsoft.com/office/drawing/2014/main" id="{053D149D-AC28-4E97-BF70-F67D02A2A929}"/>
              </a:ext>
            </a:extLst>
          </p:cNvPr>
          <p:cNvGraphicFramePr>
            <a:graphicFrameLocks noGrp="1"/>
          </p:cNvGraphicFramePr>
          <p:nvPr>
            <p:extLst>
              <p:ext uri="{D42A27DB-BD31-4B8C-83A1-F6EECF244321}">
                <p14:modId xmlns:p14="http://schemas.microsoft.com/office/powerpoint/2010/main" val="1932140514"/>
              </p:ext>
            </p:extLst>
          </p:nvPr>
        </p:nvGraphicFramePr>
        <p:xfrm>
          <a:off x="381000" y="3147629"/>
          <a:ext cx="8229600" cy="3337560"/>
        </p:xfrm>
        <a:graphic>
          <a:graphicData uri="http://schemas.openxmlformats.org/drawingml/2006/table">
            <a:tbl>
              <a:tblPr firstRow="1" bandRow="1">
                <a:tableStyleId>{C083E6E3-FA7D-4D7B-A595-EF9225AFEA82}</a:tableStyleId>
              </a:tblPr>
              <a:tblGrid>
                <a:gridCol w="838200">
                  <a:extLst>
                    <a:ext uri="{9D8B030D-6E8A-4147-A177-3AD203B41FA5}">
                      <a16:colId xmlns:a16="http://schemas.microsoft.com/office/drawing/2014/main" val="998101369"/>
                    </a:ext>
                  </a:extLst>
                </a:gridCol>
                <a:gridCol w="1143000">
                  <a:extLst>
                    <a:ext uri="{9D8B030D-6E8A-4147-A177-3AD203B41FA5}">
                      <a16:colId xmlns:a16="http://schemas.microsoft.com/office/drawing/2014/main" val="2841103901"/>
                    </a:ext>
                  </a:extLst>
                </a:gridCol>
                <a:gridCol w="838200">
                  <a:extLst>
                    <a:ext uri="{9D8B030D-6E8A-4147-A177-3AD203B41FA5}">
                      <a16:colId xmlns:a16="http://schemas.microsoft.com/office/drawing/2014/main" val="304659609"/>
                    </a:ext>
                  </a:extLst>
                </a:gridCol>
                <a:gridCol w="1143000">
                  <a:extLst>
                    <a:ext uri="{9D8B030D-6E8A-4147-A177-3AD203B41FA5}">
                      <a16:colId xmlns:a16="http://schemas.microsoft.com/office/drawing/2014/main" val="2225708974"/>
                    </a:ext>
                  </a:extLst>
                </a:gridCol>
                <a:gridCol w="762000">
                  <a:extLst>
                    <a:ext uri="{9D8B030D-6E8A-4147-A177-3AD203B41FA5}">
                      <a16:colId xmlns:a16="http://schemas.microsoft.com/office/drawing/2014/main" val="3472837698"/>
                    </a:ext>
                  </a:extLst>
                </a:gridCol>
                <a:gridCol w="1295400">
                  <a:extLst>
                    <a:ext uri="{9D8B030D-6E8A-4147-A177-3AD203B41FA5}">
                      <a16:colId xmlns:a16="http://schemas.microsoft.com/office/drawing/2014/main" val="1414569746"/>
                    </a:ext>
                  </a:extLst>
                </a:gridCol>
                <a:gridCol w="1295400">
                  <a:extLst>
                    <a:ext uri="{9D8B030D-6E8A-4147-A177-3AD203B41FA5}">
                      <a16:colId xmlns:a16="http://schemas.microsoft.com/office/drawing/2014/main" val="2661133367"/>
                    </a:ext>
                  </a:extLst>
                </a:gridCol>
                <a:gridCol w="914400">
                  <a:extLst>
                    <a:ext uri="{9D8B030D-6E8A-4147-A177-3AD203B41FA5}">
                      <a16:colId xmlns:a16="http://schemas.microsoft.com/office/drawing/2014/main" val="2325158709"/>
                    </a:ext>
                  </a:extLst>
                </a:gridCol>
              </a:tblGrid>
              <a:tr h="370840">
                <a:tc>
                  <a:txBody>
                    <a:bodyPr/>
                    <a:lstStyle/>
                    <a:p>
                      <a:r>
                        <a:rPr lang="en-US" sz="1700" b="0" i="1" dirty="0" err="1">
                          <a:latin typeface="Times New Roman" panose="02020603050405020304" pitchFamily="18" charset="0"/>
                          <a:cs typeface="Times New Roman" panose="02020603050405020304" pitchFamily="18" charset="0"/>
                        </a:rPr>
                        <a:t>E</a:t>
                      </a:r>
                      <a:r>
                        <a:rPr lang="en-US" sz="1700" b="0" i="1" baseline="-25000" dirty="0" err="1">
                          <a:latin typeface="Symbol" panose="05050102010706020507" pitchFamily="18" charset="2"/>
                          <a:cs typeface="Times New Roman" panose="02020603050405020304" pitchFamily="18" charset="0"/>
                        </a:rPr>
                        <a:t>a</a:t>
                      </a:r>
                      <a:endParaRPr lang="en-US" sz="1700" b="0" i="1" baseline="-25000" dirty="0">
                        <a:latin typeface="Symbol" panose="05050102010706020507" pitchFamily="18" charset="2"/>
                        <a:cs typeface="Times New Roman" panose="02020603050405020304" pitchFamily="18" charset="0"/>
                      </a:endParaRPr>
                    </a:p>
                  </a:txBody>
                  <a:tcPr/>
                </a:tc>
                <a:tc>
                  <a:txBody>
                    <a:bodyPr/>
                    <a:lstStyle/>
                    <a:p>
                      <a:pPr algn="ctr"/>
                      <a:r>
                        <a:rPr lang="en-US" sz="1700" b="0" i="1" dirty="0">
                          <a:latin typeface="Times New Roman" panose="02020603050405020304" pitchFamily="18" charset="0"/>
                          <a:cs typeface="Times New Roman" panose="02020603050405020304" pitchFamily="18" charset="0"/>
                        </a:rPr>
                        <a:t>V</a:t>
                      </a:r>
                      <a:r>
                        <a:rPr lang="en-US" sz="1700" b="0" i="1" baseline="-25000" dirty="0">
                          <a:latin typeface="Times New Roman" panose="02020603050405020304" pitchFamily="18" charset="0"/>
                          <a:cs typeface="Times New Roman" panose="02020603050405020304" pitchFamily="18" charset="0"/>
                        </a:rPr>
                        <a:t>R</a:t>
                      </a:r>
                    </a:p>
                  </a:txBody>
                  <a:tcPr/>
                </a:tc>
                <a:tc>
                  <a:txBody>
                    <a:bodyPr/>
                    <a:lstStyle/>
                    <a:p>
                      <a:pPr algn="ctr"/>
                      <a:r>
                        <a:rPr lang="en-US" sz="1700" b="0" i="1" dirty="0" err="1">
                          <a:latin typeface="Symbol" panose="05050102010706020507" pitchFamily="18" charset="2"/>
                          <a:cs typeface="Times New Roman" panose="02020603050405020304" pitchFamily="18" charset="0"/>
                        </a:rPr>
                        <a:t>m</a:t>
                      </a:r>
                      <a:r>
                        <a:rPr lang="en-US" sz="1700" b="0" i="1" baseline="-25000" dirty="0" err="1">
                          <a:latin typeface="Times New Roman" panose="02020603050405020304" pitchFamily="18" charset="0"/>
                          <a:cs typeface="Times New Roman" panose="02020603050405020304" pitchFamily="18" charset="0"/>
                        </a:rPr>
                        <a:t>R</a:t>
                      </a:r>
                      <a:endParaRPr lang="en-US" sz="1700" b="0" i="1" baseline="-25000" dirty="0">
                        <a:latin typeface="Times New Roman" panose="02020603050405020304" pitchFamily="18" charset="0"/>
                        <a:cs typeface="Times New Roman" panose="02020603050405020304" pitchFamily="18" charset="0"/>
                      </a:endParaRPr>
                    </a:p>
                  </a:txBody>
                  <a:tcPr/>
                </a:tc>
                <a:tc>
                  <a:txBody>
                    <a:bodyPr/>
                    <a:lstStyle/>
                    <a:p>
                      <a:pPr algn="ctr"/>
                      <a:r>
                        <a:rPr lang="en-US" sz="1700" b="0" i="1" dirty="0">
                          <a:latin typeface="Times New Roman" panose="02020603050405020304" pitchFamily="18" charset="0"/>
                          <a:cs typeface="Times New Roman" panose="02020603050405020304" pitchFamily="18" charset="0"/>
                        </a:rPr>
                        <a:t>W</a:t>
                      </a:r>
                      <a:r>
                        <a:rPr lang="en-US" sz="1700" b="0" baseline="-25000" dirty="0">
                          <a:latin typeface="Times New Roman" panose="02020603050405020304" pitchFamily="18" charset="0"/>
                          <a:cs typeface="Times New Roman" panose="02020603050405020304" pitchFamily="18" charset="0"/>
                        </a:rPr>
                        <a:t>0</a:t>
                      </a:r>
                    </a:p>
                  </a:txBody>
                  <a:tcPr/>
                </a:tc>
                <a:tc>
                  <a:txBody>
                    <a:bodyPr/>
                    <a:lstStyle/>
                    <a:p>
                      <a:pPr algn="ctr"/>
                      <a:r>
                        <a:rPr lang="en-US" sz="1700" b="0" i="1" dirty="0">
                          <a:latin typeface="Times New Roman" panose="02020603050405020304" pitchFamily="18" charset="0"/>
                          <a:cs typeface="Times New Roman" panose="02020603050405020304" pitchFamily="18" charset="0"/>
                        </a:rPr>
                        <a:t>R</a:t>
                      </a:r>
                      <a:r>
                        <a:rPr lang="en-US" sz="1700" b="0" i="1" baseline="-25000" dirty="0">
                          <a:latin typeface="Times New Roman" panose="02020603050405020304" pitchFamily="18" charset="0"/>
                          <a:cs typeface="Times New Roman" panose="02020603050405020304" pitchFamily="18" charset="0"/>
                        </a:rPr>
                        <a:t>W</a:t>
                      </a:r>
                    </a:p>
                  </a:txBody>
                  <a:tcPr/>
                </a:tc>
                <a:tc>
                  <a:txBody>
                    <a:bodyPr/>
                    <a:lstStyle/>
                    <a:p>
                      <a:pPr algn="ctr"/>
                      <a:r>
                        <a:rPr lang="en-US" sz="1700" b="0" i="1" dirty="0">
                          <a:latin typeface="Times New Roman" panose="02020603050405020304" pitchFamily="18" charset="0"/>
                          <a:cs typeface="Times New Roman" panose="02020603050405020304" pitchFamily="18" charset="0"/>
                        </a:rPr>
                        <a:t>J</a:t>
                      </a:r>
                      <a:r>
                        <a:rPr lang="en-US" sz="1700" b="0" i="1" baseline="-25000" dirty="0">
                          <a:latin typeface="Times New Roman" panose="02020603050405020304" pitchFamily="18" charset="0"/>
                          <a:cs typeface="Times New Roman" panose="02020603050405020304" pitchFamily="18" charset="0"/>
                        </a:rPr>
                        <a:t>R</a:t>
                      </a:r>
                      <a:r>
                        <a:rPr lang="en-US" sz="1700" b="0" dirty="0">
                          <a:latin typeface="Times New Roman" panose="02020603050405020304" pitchFamily="18" charset="0"/>
                          <a:cs typeface="Times New Roman" panose="02020603050405020304" pitchFamily="18" charset="0"/>
                        </a:rPr>
                        <a:t>/(4</a:t>
                      </a:r>
                      <a:r>
                        <a:rPr lang="en-US" sz="1700" b="0" i="1" dirty="0">
                          <a:latin typeface="Times New Roman" panose="02020603050405020304" pitchFamily="18" charset="0"/>
                          <a:cs typeface="Times New Roman" panose="02020603050405020304" pitchFamily="18" charset="0"/>
                        </a:rPr>
                        <a:t>A</a:t>
                      </a:r>
                      <a:r>
                        <a:rPr lang="en-US" sz="1700" b="0" dirty="0">
                          <a:latin typeface="Times New Roman" panose="02020603050405020304" pitchFamily="18" charset="0"/>
                          <a:cs typeface="Times New Roman" panose="02020603050405020304" pitchFamily="18" charset="0"/>
                        </a:rPr>
                        <a:t>)</a:t>
                      </a:r>
                    </a:p>
                  </a:txBody>
                  <a:tcPr/>
                </a:tc>
                <a:tc>
                  <a:txBody>
                    <a:bodyPr/>
                    <a:lstStyle/>
                    <a:p>
                      <a:pPr algn="ctr"/>
                      <a:r>
                        <a:rPr lang="en-US" sz="1700" b="0" i="1" dirty="0">
                          <a:latin typeface="Times New Roman" panose="02020603050405020304" pitchFamily="18" charset="0"/>
                          <a:cs typeface="Times New Roman" panose="02020603050405020304" pitchFamily="18" charset="0"/>
                        </a:rPr>
                        <a:t>J</a:t>
                      </a:r>
                      <a:r>
                        <a:rPr lang="en-US" sz="1700" b="0" i="1" baseline="-25000" dirty="0">
                          <a:latin typeface="Times New Roman" panose="02020603050405020304" pitchFamily="18" charset="0"/>
                          <a:cs typeface="Times New Roman" panose="02020603050405020304" pitchFamily="18" charset="0"/>
                        </a:rPr>
                        <a:t>I</a:t>
                      </a:r>
                      <a:r>
                        <a:rPr lang="en-US" sz="1700" b="0" dirty="0">
                          <a:latin typeface="Times New Roman" panose="02020603050405020304" pitchFamily="18" charset="0"/>
                          <a:cs typeface="Times New Roman" panose="02020603050405020304" pitchFamily="18" charset="0"/>
                        </a:rPr>
                        <a:t>/(4</a:t>
                      </a:r>
                      <a:r>
                        <a:rPr lang="en-US" sz="1700" b="0" i="1" dirty="0">
                          <a:latin typeface="Times New Roman" panose="02020603050405020304" pitchFamily="18" charset="0"/>
                          <a:cs typeface="Times New Roman" panose="02020603050405020304" pitchFamily="18" charset="0"/>
                        </a:rPr>
                        <a:t>A</a:t>
                      </a:r>
                      <a:r>
                        <a:rPr lang="en-US" sz="1700" b="0" dirty="0">
                          <a:latin typeface="Times New Roman" panose="02020603050405020304" pitchFamily="18" charset="0"/>
                          <a:cs typeface="Times New Roman" panose="02020603050405020304" pitchFamily="18" charset="0"/>
                        </a:rPr>
                        <a:t>)</a:t>
                      </a:r>
                    </a:p>
                  </a:txBody>
                  <a:tcPr/>
                </a:tc>
                <a:tc>
                  <a:txBody>
                    <a:bodyPr/>
                    <a:lstStyle/>
                    <a:p>
                      <a:pPr algn="ctr"/>
                      <a:r>
                        <a:rPr lang="en-US" sz="1700" b="0" i="1" dirty="0">
                          <a:latin typeface="Symbol" panose="05050102010706020507" pitchFamily="18" charset="2"/>
                          <a:cs typeface="Times New Roman" panose="02020603050405020304" pitchFamily="18" charset="0"/>
                        </a:rPr>
                        <a:t>c</a:t>
                      </a:r>
                      <a:r>
                        <a:rPr lang="en-US" sz="1700" b="0" baseline="30000" dirty="0">
                          <a:latin typeface="Times New Roman" panose="02020603050405020304" pitchFamily="18" charset="0"/>
                          <a:cs typeface="Times New Roman" panose="02020603050405020304" pitchFamily="18" charset="0"/>
                        </a:rPr>
                        <a:t>2</a:t>
                      </a:r>
                    </a:p>
                  </a:txBody>
                  <a:tcPr/>
                </a:tc>
                <a:extLst>
                  <a:ext uri="{0D108BD9-81ED-4DB2-BD59-A6C34878D82A}">
                    <a16:rowId xmlns:a16="http://schemas.microsoft.com/office/drawing/2014/main" val="3378420493"/>
                  </a:ext>
                </a:extLst>
              </a:tr>
              <a:tr h="370840">
                <a:tc>
                  <a:txBody>
                    <a:bodyPr/>
                    <a:lstStyle/>
                    <a:p>
                      <a:r>
                        <a:rPr lang="en-US" sz="1600" dirty="0"/>
                        <a:t>19.0</a:t>
                      </a:r>
                    </a:p>
                  </a:txBody>
                  <a:tcPr/>
                </a:tc>
                <a:tc>
                  <a:txBody>
                    <a:bodyPr/>
                    <a:lstStyle/>
                    <a:p>
                      <a:pPr algn="ctr"/>
                      <a:r>
                        <a:rPr lang="en-US" sz="1600" dirty="0"/>
                        <a:t>15.0</a:t>
                      </a:r>
                    </a:p>
                  </a:txBody>
                  <a:tcPr/>
                </a:tc>
                <a:tc>
                  <a:txBody>
                    <a:bodyPr/>
                    <a:lstStyle/>
                    <a:p>
                      <a:pPr algn="ctr"/>
                      <a:r>
                        <a:rPr lang="en-US" sz="1600" dirty="0"/>
                        <a:t>0.60</a:t>
                      </a:r>
                    </a:p>
                  </a:txBody>
                  <a:tcPr/>
                </a:tc>
                <a:tc>
                  <a:txBody>
                    <a:bodyPr/>
                    <a:lstStyle/>
                    <a:p>
                      <a:pPr algn="ctr"/>
                      <a:r>
                        <a:rPr lang="en-US" sz="1600" dirty="0"/>
                        <a:t>18.0</a:t>
                      </a:r>
                    </a:p>
                  </a:txBody>
                  <a:tcPr/>
                </a:tc>
                <a:tc>
                  <a:txBody>
                    <a:bodyPr/>
                    <a:lstStyle/>
                    <a:p>
                      <a:pPr algn="ctr"/>
                      <a:r>
                        <a:rPr lang="en-US" sz="1600" dirty="0"/>
                        <a:t>7.20</a:t>
                      </a:r>
                    </a:p>
                  </a:txBody>
                  <a:tcPr/>
                </a:tc>
                <a:tc>
                  <a:txBody>
                    <a:bodyPr/>
                    <a:lstStyle/>
                    <a:p>
                      <a:pPr algn="ctr"/>
                      <a:r>
                        <a:rPr lang="en-US" sz="1600" dirty="0"/>
                        <a:t>-397.4</a:t>
                      </a:r>
                    </a:p>
                  </a:txBody>
                  <a:tcPr/>
                </a:tc>
                <a:tc>
                  <a:txBody>
                    <a:bodyPr/>
                    <a:lstStyle/>
                    <a:p>
                      <a:pPr algn="ctr"/>
                      <a:r>
                        <a:rPr lang="en-US" sz="1600" dirty="0"/>
                        <a:t>-41.52</a:t>
                      </a:r>
                    </a:p>
                  </a:txBody>
                  <a:tcPr/>
                </a:tc>
                <a:tc>
                  <a:txBody>
                    <a:bodyPr/>
                    <a:lstStyle/>
                    <a:p>
                      <a:pPr algn="ctr"/>
                      <a:r>
                        <a:rPr lang="en-US" sz="1600" dirty="0"/>
                        <a:t>1.81</a:t>
                      </a:r>
                    </a:p>
                  </a:txBody>
                  <a:tcPr/>
                </a:tc>
                <a:extLst>
                  <a:ext uri="{0D108BD9-81ED-4DB2-BD59-A6C34878D82A}">
                    <a16:rowId xmlns:a16="http://schemas.microsoft.com/office/drawing/2014/main" val="1531274526"/>
                  </a:ext>
                </a:extLst>
              </a:tr>
              <a:tr h="370840">
                <a:tc>
                  <a:txBody>
                    <a:bodyPr/>
                    <a:lstStyle/>
                    <a:p>
                      <a:r>
                        <a:rPr lang="en-US" sz="1600" dirty="0"/>
                        <a:t>20.0</a:t>
                      </a:r>
                    </a:p>
                  </a:txBody>
                  <a:tcPr/>
                </a:tc>
                <a:tc>
                  <a:txBody>
                    <a:bodyPr/>
                    <a:lstStyle/>
                    <a:p>
                      <a:pPr algn="ctr"/>
                      <a:r>
                        <a:rPr lang="en-US" sz="1600" dirty="0"/>
                        <a:t>20.0</a:t>
                      </a:r>
                    </a:p>
                  </a:txBody>
                  <a:tcPr/>
                </a:tc>
                <a:tc>
                  <a:txBody>
                    <a:bodyPr/>
                    <a:lstStyle/>
                    <a:p>
                      <a:pPr algn="ctr"/>
                      <a:endParaRPr lang="en-US" sz="1600"/>
                    </a:p>
                  </a:txBody>
                  <a:tcPr/>
                </a:tc>
                <a:tc>
                  <a:txBody>
                    <a:bodyPr/>
                    <a:lstStyle/>
                    <a:p>
                      <a:pPr algn="ctr"/>
                      <a:r>
                        <a:rPr lang="en-US" sz="1600" dirty="0"/>
                        <a:t>19.0</a:t>
                      </a:r>
                    </a:p>
                  </a:txBody>
                  <a:tcPr/>
                </a:tc>
                <a:tc>
                  <a:txBody>
                    <a:bodyPr/>
                    <a:lstStyle/>
                    <a:p>
                      <a:pPr algn="ctr"/>
                      <a:endParaRPr lang="en-US" sz="1600"/>
                    </a:p>
                  </a:txBody>
                  <a:tcPr/>
                </a:tc>
                <a:tc>
                  <a:txBody>
                    <a:bodyPr/>
                    <a:lstStyle/>
                    <a:p>
                      <a:pPr algn="ctr"/>
                      <a:r>
                        <a:rPr lang="en-US" sz="1600" dirty="0"/>
                        <a:t>-391.1</a:t>
                      </a:r>
                    </a:p>
                  </a:txBody>
                  <a:tcPr/>
                </a:tc>
                <a:tc>
                  <a:txBody>
                    <a:bodyPr/>
                    <a:lstStyle/>
                    <a:p>
                      <a:pPr algn="ctr"/>
                      <a:r>
                        <a:rPr lang="en-US" sz="1600" dirty="0"/>
                        <a:t>-43.83</a:t>
                      </a:r>
                    </a:p>
                  </a:txBody>
                  <a:tcPr/>
                </a:tc>
                <a:tc>
                  <a:txBody>
                    <a:bodyPr/>
                    <a:lstStyle/>
                    <a:p>
                      <a:pPr algn="ctr"/>
                      <a:r>
                        <a:rPr lang="en-US" sz="1600" dirty="0"/>
                        <a:t>1.74</a:t>
                      </a:r>
                    </a:p>
                  </a:txBody>
                  <a:tcPr/>
                </a:tc>
                <a:extLst>
                  <a:ext uri="{0D108BD9-81ED-4DB2-BD59-A6C34878D82A}">
                    <a16:rowId xmlns:a16="http://schemas.microsoft.com/office/drawing/2014/main" val="1392793396"/>
                  </a:ext>
                </a:extLst>
              </a:tr>
              <a:tr h="370840">
                <a:tc>
                  <a:txBody>
                    <a:bodyPr/>
                    <a:lstStyle/>
                    <a:p>
                      <a:r>
                        <a:rPr lang="en-US" sz="1600" dirty="0"/>
                        <a:t>22.0</a:t>
                      </a:r>
                    </a:p>
                  </a:txBody>
                  <a:tcPr/>
                </a:tc>
                <a:tc>
                  <a:txBody>
                    <a:bodyPr/>
                    <a:lstStyle/>
                    <a:p>
                      <a:pPr algn="ctr"/>
                      <a:r>
                        <a:rPr lang="en-US" sz="1600" dirty="0"/>
                        <a:t>25.0</a:t>
                      </a:r>
                    </a:p>
                  </a:txBody>
                  <a:tcPr/>
                </a:tc>
                <a:tc>
                  <a:txBody>
                    <a:bodyPr/>
                    <a:lstStyle/>
                    <a:p>
                      <a:pPr algn="ctr"/>
                      <a:endParaRPr lang="en-US" sz="1600" dirty="0"/>
                    </a:p>
                  </a:txBody>
                  <a:tcPr/>
                </a:tc>
                <a:tc>
                  <a:txBody>
                    <a:bodyPr/>
                    <a:lstStyle/>
                    <a:p>
                      <a:pPr algn="ctr"/>
                      <a:r>
                        <a:rPr lang="en-US" sz="1600" dirty="0"/>
                        <a:t>24.0</a:t>
                      </a:r>
                    </a:p>
                  </a:txBody>
                  <a:tcPr/>
                </a:tc>
                <a:tc>
                  <a:txBody>
                    <a:bodyPr/>
                    <a:lstStyle/>
                    <a:p>
                      <a:pPr algn="ctr"/>
                      <a:endParaRPr lang="en-US" sz="1600"/>
                    </a:p>
                  </a:txBody>
                  <a:tcPr/>
                </a:tc>
                <a:tc>
                  <a:txBody>
                    <a:bodyPr/>
                    <a:lstStyle/>
                    <a:p>
                      <a:pPr algn="ctr"/>
                      <a:r>
                        <a:rPr lang="en-US" sz="1600" dirty="0"/>
                        <a:t>-384.8</a:t>
                      </a:r>
                    </a:p>
                  </a:txBody>
                  <a:tcPr/>
                </a:tc>
                <a:tc>
                  <a:txBody>
                    <a:bodyPr/>
                    <a:lstStyle/>
                    <a:p>
                      <a:pPr algn="ctr"/>
                      <a:r>
                        <a:rPr lang="en-US" sz="1600" dirty="0"/>
                        <a:t>-55.36</a:t>
                      </a:r>
                    </a:p>
                  </a:txBody>
                  <a:tcPr/>
                </a:tc>
                <a:tc>
                  <a:txBody>
                    <a:bodyPr/>
                    <a:lstStyle/>
                    <a:p>
                      <a:pPr algn="ctr"/>
                      <a:r>
                        <a:rPr lang="en-US" sz="1600" dirty="0"/>
                        <a:t>0.31</a:t>
                      </a:r>
                    </a:p>
                  </a:txBody>
                  <a:tcPr/>
                </a:tc>
                <a:extLst>
                  <a:ext uri="{0D108BD9-81ED-4DB2-BD59-A6C34878D82A}">
                    <a16:rowId xmlns:a16="http://schemas.microsoft.com/office/drawing/2014/main" val="986768571"/>
                  </a:ext>
                </a:extLst>
              </a:tr>
              <a:tr h="370840">
                <a:tc>
                  <a:txBody>
                    <a:bodyPr/>
                    <a:lstStyle/>
                    <a:p>
                      <a:r>
                        <a:rPr lang="en-US" sz="1600" dirty="0"/>
                        <a:t>23.5</a:t>
                      </a:r>
                    </a:p>
                  </a:txBody>
                  <a:tcPr/>
                </a:tc>
                <a:tc>
                  <a:txBody>
                    <a:bodyPr/>
                    <a:lstStyle/>
                    <a:p>
                      <a:pPr algn="ctr"/>
                      <a:r>
                        <a:rPr lang="en-US" sz="1600" dirty="0"/>
                        <a:t>30.0</a:t>
                      </a:r>
                    </a:p>
                  </a:txBody>
                  <a:tcPr/>
                </a:tc>
                <a:tc>
                  <a:txBody>
                    <a:bodyPr/>
                    <a:lstStyle/>
                    <a:p>
                      <a:pPr algn="ctr"/>
                      <a:endParaRPr lang="en-US" sz="1600" dirty="0"/>
                    </a:p>
                  </a:txBody>
                  <a:tcPr/>
                </a:tc>
                <a:tc>
                  <a:txBody>
                    <a:bodyPr/>
                    <a:lstStyle/>
                    <a:p>
                      <a:pPr algn="ctr"/>
                      <a:r>
                        <a:rPr lang="en-US" sz="1600" dirty="0"/>
                        <a:t>29.0</a:t>
                      </a:r>
                    </a:p>
                  </a:txBody>
                  <a:tcPr/>
                </a:tc>
                <a:tc>
                  <a:txBody>
                    <a:bodyPr/>
                    <a:lstStyle/>
                    <a:p>
                      <a:pPr algn="ctr"/>
                      <a:endParaRPr lang="en-US" sz="1600"/>
                    </a:p>
                  </a:txBody>
                  <a:tcPr/>
                </a:tc>
                <a:tc>
                  <a:txBody>
                    <a:bodyPr/>
                    <a:lstStyle/>
                    <a:p>
                      <a:pPr algn="ctr"/>
                      <a:r>
                        <a:rPr lang="en-US" sz="1600" dirty="0"/>
                        <a:t>-378.4</a:t>
                      </a:r>
                    </a:p>
                  </a:txBody>
                  <a:tcPr/>
                </a:tc>
                <a:tc>
                  <a:txBody>
                    <a:bodyPr/>
                    <a:lstStyle/>
                    <a:p>
                      <a:pPr algn="ctr"/>
                      <a:r>
                        <a:rPr lang="en-US" sz="1600" dirty="0"/>
                        <a:t>-66.90</a:t>
                      </a:r>
                    </a:p>
                  </a:txBody>
                  <a:tcPr/>
                </a:tc>
                <a:tc>
                  <a:txBody>
                    <a:bodyPr/>
                    <a:lstStyle/>
                    <a:p>
                      <a:pPr algn="ctr"/>
                      <a:r>
                        <a:rPr lang="en-US" sz="1600" dirty="0"/>
                        <a:t>2.59</a:t>
                      </a:r>
                    </a:p>
                  </a:txBody>
                  <a:tcPr/>
                </a:tc>
                <a:extLst>
                  <a:ext uri="{0D108BD9-81ED-4DB2-BD59-A6C34878D82A}">
                    <a16:rowId xmlns:a16="http://schemas.microsoft.com/office/drawing/2014/main" val="2061829224"/>
                  </a:ext>
                </a:extLst>
              </a:tr>
              <a:tr h="370840">
                <a:tc>
                  <a:txBody>
                    <a:bodyPr/>
                    <a:lstStyle/>
                    <a:p>
                      <a:r>
                        <a:rPr lang="en-US" sz="1600" dirty="0"/>
                        <a:t>26.0</a:t>
                      </a:r>
                    </a:p>
                  </a:txBody>
                  <a:tcPr/>
                </a:tc>
                <a:tc>
                  <a:txBody>
                    <a:bodyPr/>
                    <a:lstStyle/>
                    <a:p>
                      <a:pPr algn="ctr"/>
                      <a:r>
                        <a:rPr lang="en-US" sz="1600" dirty="0"/>
                        <a:t>40.0</a:t>
                      </a:r>
                    </a:p>
                  </a:txBody>
                  <a:tcPr/>
                </a:tc>
                <a:tc>
                  <a:txBody>
                    <a:bodyPr/>
                    <a:lstStyle/>
                    <a:p>
                      <a:pPr algn="ctr"/>
                      <a:endParaRPr lang="en-US" sz="1600"/>
                    </a:p>
                  </a:txBody>
                  <a:tcPr/>
                </a:tc>
                <a:tc>
                  <a:txBody>
                    <a:bodyPr/>
                    <a:lstStyle/>
                    <a:p>
                      <a:pPr algn="ctr"/>
                      <a:r>
                        <a:rPr lang="en-US" sz="1600" dirty="0"/>
                        <a:t>40.0</a:t>
                      </a:r>
                    </a:p>
                  </a:txBody>
                  <a:tcPr/>
                </a:tc>
                <a:tc>
                  <a:txBody>
                    <a:bodyPr/>
                    <a:lstStyle/>
                    <a:p>
                      <a:pPr algn="ctr"/>
                      <a:endParaRPr lang="en-US" sz="1600" dirty="0"/>
                    </a:p>
                  </a:txBody>
                  <a:tcPr/>
                </a:tc>
                <a:tc>
                  <a:txBody>
                    <a:bodyPr/>
                    <a:lstStyle/>
                    <a:p>
                      <a:pPr algn="ctr"/>
                      <a:r>
                        <a:rPr lang="en-US" sz="1600" dirty="0"/>
                        <a:t>-366.0</a:t>
                      </a:r>
                    </a:p>
                  </a:txBody>
                  <a:tcPr/>
                </a:tc>
                <a:tc>
                  <a:txBody>
                    <a:bodyPr/>
                    <a:lstStyle/>
                    <a:p>
                      <a:pPr algn="ctr"/>
                      <a:r>
                        <a:rPr lang="en-US" sz="1600" dirty="0"/>
                        <a:t>-92.27</a:t>
                      </a:r>
                    </a:p>
                  </a:txBody>
                  <a:tcPr/>
                </a:tc>
                <a:tc>
                  <a:txBody>
                    <a:bodyPr/>
                    <a:lstStyle/>
                    <a:p>
                      <a:pPr algn="ctr"/>
                      <a:r>
                        <a:rPr lang="en-US" sz="1600" dirty="0"/>
                        <a:t>3.57</a:t>
                      </a:r>
                    </a:p>
                  </a:txBody>
                  <a:tcPr/>
                </a:tc>
                <a:extLst>
                  <a:ext uri="{0D108BD9-81ED-4DB2-BD59-A6C34878D82A}">
                    <a16:rowId xmlns:a16="http://schemas.microsoft.com/office/drawing/2014/main" val="3874779379"/>
                  </a:ext>
                </a:extLst>
              </a:tr>
              <a:tr h="370840">
                <a:tc>
                  <a:txBody>
                    <a:bodyPr/>
                    <a:lstStyle/>
                    <a:p>
                      <a:r>
                        <a:rPr lang="en-US" sz="1600" dirty="0"/>
                        <a:t>27.6</a:t>
                      </a:r>
                    </a:p>
                  </a:txBody>
                  <a:tcPr/>
                </a:tc>
                <a:tc>
                  <a:txBody>
                    <a:bodyPr/>
                    <a:lstStyle/>
                    <a:p>
                      <a:pPr algn="ctr"/>
                      <a:r>
                        <a:rPr lang="en-US" sz="1600" dirty="0"/>
                        <a:t>50.0</a:t>
                      </a:r>
                    </a:p>
                  </a:txBody>
                  <a:tcPr/>
                </a:tc>
                <a:tc>
                  <a:txBody>
                    <a:bodyPr/>
                    <a:lstStyle/>
                    <a:p>
                      <a:pPr algn="ctr"/>
                      <a:endParaRPr lang="en-US" sz="1600"/>
                    </a:p>
                  </a:txBody>
                  <a:tcPr/>
                </a:tc>
                <a:tc>
                  <a:txBody>
                    <a:bodyPr/>
                    <a:lstStyle/>
                    <a:p>
                      <a:pPr algn="ctr"/>
                      <a:r>
                        <a:rPr lang="en-US" sz="1600" dirty="0"/>
                        <a:t>40.0</a:t>
                      </a:r>
                    </a:p>
                  </a:txBody>
                  <a:tcPr/>
                </a:tc>
                <a:tc>
                  <a:txBody>
                    <a:bodyPr/>
                    <a:lstStyle/>
                    <a:p>
                      <a:pPr algn="ctr"/>
                      <a:endParaRPr lang="en-US" sz="1600"/>
                    </a:p>
                  </a:txBody>
                  <a:tcPr/>
                </a:tc>
                <a:tc>
                  <a:txBody>
                    <a:bodyPr/>
                    <a:lstStyle/>
                    <a:p>
                      <a:pPr algn="ctr"/>
                      <a:r>
                        <a:rPr lang="en-US" sz="1600" dirty="0"/>
                        <a:t>-353.5</a:t>
                      </a:r>
                    </a:p>
                  </a:txBody>
                  <a:tcPr/>
                </a:tc>
                <a:tc>
                  <a:txBody>
                    <a:bodyPr/>
                    <a:lstStyle/>
                    <a:p>
                      <a:pPr algn="ctr"/>
                      <a:r>
                        <a:rPr lang="en-US" sz="1600" dirty="0"/>
                        <a:t>-92.27</a:t>
                      </a:r>
                    </a:p>
                  </a:txBody>
                  <a:tcPr/>
                </a:tc>
                <a:tc>
                  <a:txBody>
                    <a:bodyPr/>
                    <a:lstStyle/>
                    <a:p>
                      <a:pPr algn="ctr"/>
                      <a:r>
                        <a:rPr lang="en-US" sz="1600" dirty="0"/>
                        <a:t>7.57</a:t>
                      </a:r>
                    </a:p>
                  </a:txBody>
                  <a:tcPr/>
                </a:tc>
                <a:extLst>
                  <a:ext uri="{0D108BD9-81ED-4DB2-BD59-A6C34878D82A}">
                    <a16:rowId xmlns:a16="http://schemas.microsoft.com/office/drawing/2014/main" val="3520783793"/>
                  </a:ext>
                </a:extLst>
              </a:tr>
              <a:tr h="370840">
                <a:tc>
                  <a:txBody>
                    <a:bodyPr/>
                    <a:lstStyle/>
                    <a:p>
                      <a:r>
                        <a:rPr lang="en-US" sz="1600" dirty="0"/>
                        <a:t>40.0</a:t>
                      </a:r>
                    </a:p>
                  </a:txBody>
                  <a:tcPr/>
                </a:tc>
                <a:tc>
                  <a:txBody>
                    <a:bodyPr/>
                    <a:lstStyle/>
                    <a:p>
                      <a:pPr algn="ctr"/>
                      <a:r>
                        <a:rPr lang="en-US" sz="1600" dirty="0"/>
                        <a:t>55.0</a:t>
                      </a:r>
                    </a:p>
                  </a:txBody>
                  <a:tcPr/>
                </a:tc>
                <a:tc>
                  <a:txBody>
                    <a:bodyPr/>
                    <a:lstStyle/>
                    <a:p>
                      <a:pPr algn="ctr"/>
                      <a:endParaRPr lang="en-US" sz="1600"/>
                    </a:p>
                  </a:txBody>
                  <a:tcPr/>
                </a:tc>
                <a:tc>
                  <a:txBody>
                    <a:bodyPr/>
                    <a:lstStyle/>
                    <a:p>
                      <a:pPr algn="ctr"/>
                      <a:r>
                        <a:rPr lang="en-US" sz="1600" dirty="0"/>
                        <a:t>42.0</a:t>
                      </a:r>
                    </a:p>
                  </a:txBody>
                  <a:tcPr/>
                </a:tc>
                <a:tc>
                  <a:txBody>
                    <a:bodyPr/>
                    <a:lstStyle/>
                    <a:p>
                      <a:pPr algn="ctr"/>
                      <a:endParaRPr lang="en-US" sz="1600"/>
                    </a:p>
                  </a:txBody>
                  <a:tcPr/>
                </a:tc>
                <a:tc>
                  <a:txBody>
                    <a:bodyPr/>
                    <a:lstStyle/>
                    <a:p>
                      <a:pPr algn="ctr"/>
                      <a:r>
                        <a:rPr lang="en-US" sz="1600" dirty="0"/>
                        <a:t>-347.2</a:t>
                      </a:r>
                    </a:p>
                  </a:txBody>
                  <a:tcPr/>
                </a:tc>
                <a:tc>
                  <a:txBody>
                    <a:bodyPr/>
                    <a:lstStyle/>
                    <a:p>
                      <a:pPr algn="ctr"/>
                      <a:r>
                        <a:rPr lang="en-US" sz="1600" dirty="0"/>
                        <a:t>-96.88</a:t>
                      </a:r>
                    </a:p>
                  </a:txBody>
                  <a:tcPr/>
                </a:tc>
                <a:tc>
                  <a:txBody>
                    <a:bodyPr/>
                    <a:lstStyle/>
                    <a:p>
                      <a:pPr algn="ctr"/>
                      <a:r>
                        <a:rPr lang="en-US" sz="1600" dirty="0"/>
                        <a:t>3.86</a:t>
                      </a:r>
                    </a:p>
                  </a:txBody>
                  <a:tcPr/>
                </a:tc>
                <a:extLst>
                  <a:ext uri="{0D108BD9-81ED-4DB2-BD59-A6C34878D82A}">
                    <a16:rowId xmlns:a16="http://schemas.microsoft.com/office/drawing/2014/main" val="369534787"/>
                  </a:ext>
                </a:extLst>
              </a:tr>
              <a:tr h="370840">
                <a:tc>
                  <a:txBody>
                    <a:bodyPr/>
                    <a:lstStyle/>
                    <a:p>
                      <a:r>
                        <a:rPr lang="en-US" sz="1600" dirty="0"/>
                        <a:t>50.0</a:t>
                      </a:r>
                    </a:p>
                  </a:txBody>
                  <a:tcPr/>
                </a:tc>
                <a:tc>
                  <a:txBody>
                    <a:bodyPr/>
                    <a:lstStyle/>
                    <a:p>
                      <a:pPr algn="ctr"/>
                      <a:r>
                        <a:rPr lang="en-US" sz="1600" dirty="0"/>
                        <a:t>65.0</a:t>
                      </a:r>
                    </a:p>
                  </a:txBody>
                  <a:tcPr/>
                </a:tc>
                <a:tc>
                  <a:txBody>
                    <a:bodyPr/>
                    <a:lstStyle/>
                    <a:p>
                      <a:pPr algn="ctr"/>
                      <a:endParaRPr lang="en-US" sz="1600"/>
                    </a:p>
                  </a:txBody>
                  <a:tcPr/>
                </a:tc>
                <a:tc>
                  <a:txBody>
                    <a:bodyPr/>
                    <a:lstStyle/>
                    <a:p>
                      <a:pPr algn="ctr"/>
                      <a:r>
                        <a:rPr lang="en-US" sz="1600" dirty="0"/>
                        <a:t>45.0</a:t>
                      </a:r>
                    </a:p>
                  </a:txBody>
                  <a:tcPr/>
                </a:tc>
                <a:tc>
                  <a:txBody>
                    <a:bodyPr/>
                    <a:lstStyle/>
                    <a:p>
                      <a:pPr algn="ctr"/>
                      <a:endParaRPr lang="en-US" sz="1600"/>
                    </a:p>
                  </a:txBody>
                  <a:tcPr/>
                </a:tc>
                <a:tc>
                  <a:txBody>
                    <a:bodyPr/>
                    <a:lstStyle/>
                    <a:p>
                      <a:pPr algn="ctr"/>
                      <a:r>
                        <a:rPr lang="en-US" sz="1600" dirty="0"/>
                        <a:t>-328.5</a:t>
                      </a:r>
                    </a:p>
                  </a:txBody>
                  <a:tcPr/>
                </a:tc>
                <a:tc>
                  <a:txBody>
                    <a:bodyPr/>
                    <a:lstStyle/>
                    <a:p>
                      <a:pPr algn="ctr"/>
                      <a:r>
                        <a:rPr lang="en-US" sz="1600" dirty="0"/>
                        <a:t>-103.8</a:t>
                      </a:r>
                    </a:p>
                  </a:txBody>
                  <a:tcPr/>
                </a:tc>
                <a:tc>
                  <a:txBody>
                    <a:bodyPr/>
                    <a:lstStyle/>
                    <a:p>
                      <a:pPr algn="ctr"/>
                      <a:r>
                        <a:rPr lang="en-US" sz="1600" dirty="0"/>
                        <a:t>3.78</a:t>
                      </a:r>
                    </a:p>
                  </a:txBody>
                  <a:tcPr/>
                </a:tc>
                <a:extLst>
                  <a:ext uri="{0D108BD9-81ED-4DB2-BD59-A6C34878D82A}">
                    <a16:rowId xmlns:a16="http://schemas.microsoft.com/office/drawing/2014/main" val="2958689683"/>
                  </a:ext>
                </a:extLst>
              </a:tr>
            </a:tbl>
          </a:graphicData>
        </a:graphic>
      </p:graphicFrame>
    </p:spTree>
    <p:extLst>
      <p:ext uri="{BB962C8B-B14F-4D97-AF65-F5344CB8AC3E}">
        <p14:creationId xmlns:p14="http://schemas.microsoft.com/office/powerpoint/2010/main" val="279341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3AF0FBB8-9293-492D-A1EA-4760E084AAE5}"/>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Results of NM</a:t>
            </a:r>
            <a:endParaRPr lang="en-US" sz="3000" b="1" dirty="0">
              <a:solidFill>
                <a:srgbClr val="FF0000"/>
              </a:solidFill>
            </a:endParaRPr>
          </a:p>
        </p:txBody>
      </p:sp>
      <p:graphicFrame>
        <p:nvGraphicFramePr>
          <p:cNvPr id="6" name="Object 5">
            <a:extLst>
              <a:ext uri="{FF2B5EF4-FFF2-40B4-BE49-F238E27FC236}">
                <a16:creationId xmlns:a16="http://schemas.microsoft.com/office/drawing/2014/main" id="{A30D7285-1A48-4F3E-98A5-60F103CFA818}"/>
              </a:ext>
            </a:extLst>
          </p:cNvPr>
          <p:cNvGraphicFramePr>
            <a:graphicFrameLocks noChangeAspect="1"/>
          </p:cNvGraphicFramePr>
          <p:nvPr>
            <p:extLst>
              <p:ext uri="{D42A27DB-BD31-4B8C-83A1-F6EECF244321}">
                <p14:modId xmlns:p14="http://schemas.microsoft.com/office/powerpoint/2010/main" val="244001294"/>
              </p:ext>
            </p:extLst>
          </p:nvPr>
        </p:nvGraphicFramePr>
        <p:xfrm>
          <a:off x="4343400" y="492712"/>
          <a:ext cx="4114800" cy="5277499"/>
        </p:xfrm>
        <a:graphic>
          <a:graphicData uri="http://schemas.openxmlformats.org/presentationml/2006/ole">
            <mc:AlternateContent xmlns:mc="http://schemas.openxmlformats.org/markup-compatibility/2006">
              <mc:Choice xmlns:v="urn:schemas-microsoft-com:vml" Requires="v">
                <p:oleObj spid="_x0000_s28716" name="SPW 10.0 Graph" r:id="rId3" imgW="5794200" imgH="7432920" progId="SigmaPlotGraphicObject.9">
                  <p:embed/>
                </p:oleObj>
              </mc:Choice>
              <mc:Fallback>
                <p:oleObj name="SPW 10.0 Graph" r:id="rId3" imgW="5794200" imgH="7432920" progId="SigmaPlotGraphicObject.9">
                  <p:embed/>
                  <p:pic>
                    <p:nvPicPr>
                      <p:cNvPr id="0" name=""/>
                      <p:cNvPicPr/>
                      <p:nvPr/>
                    </p:nvPicPr>
                    <p:blipFill>
                      <a:blip r:embed="rId4"/>
                      <a:stretch>
                        <a:fillRect/>
                      </a:stretch>
                    </p:blipFill>
                    <p:spPr>
                      <a:xfrm>
                        <a:off x="4343400" y="492712"/>
                        <a:ext cx="4114800" cy="5277499"/>
                      </a:xfrm>
                      <a:prstGeom prst="rect">
                        <a:avLst/>
                      </a:prstGeom>
                    </p:spPr>
                  </p:pic>
                </p:oleObj>
              </mc:Fallback>
            </mc:AlternateContent>
          </a:graphicData>
        </a:graphic>
      </p:graphicFrame>
      <p:sp>
        <p:nvSpPr>
          <p:cNvPr id="8" name="Rectangle 7">
            <a:extLst>
              <a:ext uri="{FF2B5EF4-FFF2-40B4-BE49-F238E27FC236}">
                <a16:creationId xmlns:a16="http://schemas.microsoft.com/office/drawing/2014/main" id="{2C8A6B10-AFA1-437C-82E3-D80AB8442103}"/>
              </a:ext>
            </a:extLst>
          </p:cNvPr>
          <p:cNvSpPr/>
          <p:nvPr/>
        </p:nvSpPr>
        <p:spPr>
          <a:xfrm>
            <a:off x="429087" y="5810333"/>
            <a:ext cx="8153400" cy="958980"/>
          </a:xfrm>
          <a:prstGeom prst="rect">
            <a:avLst/>
          </a:prstGeom>
        </p:spPr>
        <p:txBody>
          <a:bodyPr wrap="square">
            <a:spAutoFit/>
          </a:bodyPr>
          <a:lstStyle/>
          <a:p>
            <a:pPr>
              <a:lnSpc>
                <a:spcPct val="120000"/>
              </a:lnSpc>
            </a:pPr>
            <a:r>
              <a:rPr lang="en-US" sz="1600" b="1" dirty="0"/>
              <a:t>Fig. 3</a:t>
            </a:r>
            <a:r>
              <a:rPr lang="en-US" sz="1600" dirty="0"/>
              <a:t>. The predicted cross sections for the </a:t>
            </a:r>
            <a:r>
              <a:rPr lang="en-US" sz="1600" dirty="0">
                <a:latin typeface="Symbol" pitchFamily="18" charset="2"/>
              </a:rPr>
              <a:t>a</a:t>
            </a:r>
            <a:r>
              <a:rPr lang="en-US" sz="1600" dirty="0"/>
              <a:t>+</a:t>
            </a:r>
            <a:r>
              <a:rPr lang="en-US" sz="1600" baseline="30000" dirty="0"/>
              <a:t>209</a:t>
            </a:r>
            <a:r>
              <a:rPr lang="en-US" sz="1600" dirty="0"/>
              <a:t>Pb elastic scattering using the NM potentials with unshifted repulsive core (green broken lines) and shifted repulsive core (red solid lines) at </a:t>
            </a:r>
            <a:r>
              <a:rPr lang="en-US" sz="1600" i="1" dirty="0"/>
              <a:t>E</a:t>
            </a:r>
            <a:r>
              <a:rPr lang="en-US" sz="1600" i="1" baseline="-25000" dirty="0"/>
              <a:t>α</a:t>
            </a:r>
            <a:r>
              <a:rPr lang="en-US" sz="1600" dirty="0"/>
              <a:t> = 19.0-50.0 MeV are compared to the experimental data (open circles).</a:t>
            </a:r>
          </a:p>
        </p:txBody>
      </p:sp>
      <p:graphicFrame>
        <p:nvGraphicFramePr>
          <p:cNvPr id="9" name="Object 8">
            <a:extLst>
              <a:ext uri="{FF2B5EF4-FFF2-40B4-BE49-F238E27FC236}">
                <a16:creationId xmlns:a16="http://schemas.microsoft.com/office/drawing/2014/main" id="{21DFDD1A-D30C-417B-8B60-B768AB679633}"/>
              </a:ext>
            </a:extLst>
          </p:cNvPr>
          <p:cNvGraphicFramePr>
            <a:graphicFrameLocks noChangeAspect="1"/>
          </p:cNvGraphicFramePr>
          <p:nvPr>
            <p:extLst>
              <p:ext uri="{D42A27DB-BD31-4B8C-83A1-F6EECF244321}">
                <p14:modId xmlns:p14="http://schemas.microsoft.com/office/powerpoint/2010/main" val="4150430259"/>
              </p:ext>
            </p:extLst>
          </p:nvPr>
        </p:nvGraphicFramePr>
        <p:xfrm>
          <a:off x="394239" y="501022"/>
          <a:ext cx="3949161" cy="5269189"/>
        </p:xfrm>
        <a:graphic>
          <a:graphicData uri="http://schemas.openxmlformats.org/presentationml/2006/ole">
            <mc:AlternateContent xmlns:mc="http://schemas.openxmlformats.org/markup-compatibility/2006">
              <mc:Choice xmlns:v="urn:schemas-microsoft-com:vml" Requires="v">
                <p:oleObj spid="_x0000_s28717" name="SPW 10.0 Graph" r:id="rId5" imgW="5803560" imgH="7947720" progId="SigmaPlotGraphicObject.9">
                  <p:embed/>
                </p:oleObj>
              </mc:Choice>
              <mc:Fallback>
                <p:oleObj name="SPW 10.0 Graph" r:id="rId5" imgW="5803560" imgH="7947720" progId="SigmaPlotGraphicObject.9">
                  <p:embed/>
                  <p:pic>
                    <p:nvPicPr>
                      <p:cNvPr id="0" name=""/>
                      <p:cNvPicPr/>
                      <p:nvPr/>
                    </p:nvPicPr>
                    <p:blipFill>
                      <a:blip r:embed="rId6"/>
                      <a:stretch>
                        <a:fillRect/>
                      </a:stretch>
                    </p:blipFill>
                    <p:spPr>
                      <a:xfrm>
                        <a:off x="394239" y="501022"/>
                        <a:ext cx="3949161" cy="5269189"/>
                      </a:xfrm>
                      <a:prstGeom prst="rect">
                        <a:avLst/>
                      </a:prstGeom>
                    </p:spPr>
                  </p:pic>
                </p:oleObj>
              </mc:Fallback>
            </mc:AlternateContent>
          </a:graphicData>
        </a:graphic>
      </p:graphicFrame>
    </p:spTree>
    <p:extLst>
      <p:ext uri="{BB962C8B-B14F-4D97-AF65-F5344CB8AC3E}">
        <p14:creationId xmlns:p14="http://schemas.microsoft.com/office/powerpoint/2010/main" val="3074154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3AF0FBB8-9293-492D-A1EA-4760E084AAE5}"/>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Results of NM</a:t>
            </a:r>
            <a:endParaRPr lang="en-US" sz="3000" b="1" dirty="0">
              <a:solidFill>
                <a:srgbClr val="FF0000"/>
              </a:solidFill>
            </a:endParaRPr>
          </a:p>
        </p:txBody>
      </p:sp>
      <p:graphicFrame>
        <p:nvGraphicFramePr>
          <p:cNvPr id="3" name="Table 3">
            <a:extLst>
              <a:ext uri="{FF2B5EF4-FFF2-40B4-BE49-F238E27FC236}">
                <a16:creationId xmlns:a16="http://schemas.microsoft.com/office/drawing/2014/main" id="{378ACEB2-1527-4060-B425-65EB2E46D368}"/>
              </a:ext>
            </a:extLst>
          </p:cNvPr>
          <p:cNvGraphicFramePr>
            <a:graphicFrameLocks noGrp="1"/>
          </p:cNvGraphicFramePr>
          <p:nvPr>
            <p:extLst>
              <p:ext uri="{D42A27DB-BD31-4B8C-83A1-F6EECF244321}">
                <p14:modId xmlns:p14="http://schemas.microsoft.com/office/powerpoint/2010/main" val="446497711"/>
              </p:ext>
            </p:extLst>
          </p:nvPr>
        </p:nvGraphicFramePr>
        <p:xfrm>
          <a:off x="381000" y="1226403"/>
          <a:ext cx="8153403" cy="983397"/>
        </p:xfrm>
        <a:graphic>
          <a:graphicData uri="http://schemas.openxmlformats.org/drawingml/2006/table">
            <a:tbl>
              <a:tblPr firstRow="1" bandRow="1">
                <a:tableStyleId>{69012ECD-51FC-41F1-AA8D-1B2483CD663E}</a:tableStyleId>
              </a:tblPr>
              <a:tblGrid>
                <a:gridCol w="1295400">
                  <a:extLst>
                    <a:ext uri="{9D8B030D-6E8A-4147-A177-3AD203B41FA5}">
                      <a16:colId xmlns:a16="http://schemas.microsoft.com/office/drawing/2014/main" val="2431062395"/>
                    </a:ext>
                  </a:extLst>
                </a:gridCol>
                <a:gridCol w="838200">
                  <a:extLst>
                    <a:ext uri="{9D8B030D-6E8A-4147-A177-3AD203B41FA5}">
                      <a16:colId xmlns:a16="http://schemas.microsoft.com/office/drawing/2014/main" val="3865200861"/>
                    </a:ext>
                  </a:extLst>
                </a:gridCol>
                <a:gridCol w="762000">
                  <a:extLst>
                    <a:ext uri="{9D8B030D-6E8A-4147-A177-3AD203B41FA5}">
                      <a16:colId xmlns:a16="http://schemas.microsoft.com/office/drawing/2014/main" val="3455412010"/>
                    </a:ext>
                  </a:extLst>
                </a:gridCol>
                <a:gridCol w="789110">
                  <a:extLst>
                    <a:ext uri="{9D8B030D-6E8A-4147-A177-3AD203B41FA5}">
                      <a16:colId xmlns:a16="http://schemas.microsoft.com/office/drawing/2014/main" val="3982829842"/>
                    </a:ext>
                  </a:extLst>
                </a:gridCol>
                <a:gridCol w="862379">
                  <a:extLst>
                    <a:ext uri="{9D8B030D-6E8A-4147-A177-3AD203B41FA5}">
                      <a16:colId xmlns:a16="http://schemas.microsoft.com/office/drawing/2014/main" val="517431192"/>
                    </a:ext>
                  </a:extLst>
                </a:gridCol>
                <a:gridCol w="862379">
                  <a:extLst>
                    <a:ext uri="{9D8B030D-6E8A-4147-A177-3AD203B41FA5}">
                      <a16:colId xmlns:a16="http://schemas.microsoft.com/office/drawing/2014/main" val="1921275190"/>
                    </a:ext>
                  </a:extLst>
                </a:gridCol>
                <a:gridCol w="862379">
                  <a:extLst>
                    <a:ext uri="{9D8B030D-6E8A-4147-A177-3AD203B41FA5}">
                      <a16:colId xmlns:a16="http://schemas.microsoft.com/office/drawing/2014/main" val="1437936383"/>
                    </a:ext>
                  </a:extLst>
                </a:gridCol>
                <a:gridCol w="862381">
                  <a:extLst>
                    <a:ext uri="{9D8B030D-6E8A-4147-A177-3AD203B41FA5}">
                      <a16:colId xmlns:a16="http://schemas.microsoft.com/office/drawing/2014/main" val="3158923163"/>
                    </a:ext>
                  </a:extLst>
                </a:gridCol>
                <a:gridCol w="1019175">
                  <a:extLst>
                    <a:ext uri="{9D8B030D-6E8A-4147-A177-3AD203B41FA5}">
                      <a16:colId xmlns:a16="http://schemas.microsoft.com/office/drawing/2014/main" val="2834446579"/>
                    </a:ext>
                  </a:extLst>
                </a:gridCol>
              </a:tblGrid>
              <a:tr h="373797">
                <a:tc>
                  <a:txBody>
                    <a:bodyPr/>
                    <a:lstStyle/>
                    <a:p>
                      <a:pPr marL="0" marR="0">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a:t>
                      </a:r>
                      <a:r>
                        <a:rPr lang="en-US" sz="1600" b="0" i="0" dirty="0">
                          <a:effectLst/>
                          <a:latin typeface="Times New Roman" panose="02020603050405020304" pitchFamily="18" charset="0"/>
                          <a:ea typeface="Calibri" panose="020F0502020204030204" pitchFamily="34" charset="0"/>
                          <a:cs typeface="Vrinda" panose="020B0502040204020203" pitchFamily="34" charset="0"/>
                        </a:rPr>
                        <a:t>Set</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V</a:t>
                      </a:r>
                      <a:r>
                        <a:rPr lang="en-US" sz="1600" b="0" i="0" baseline="-25000" dirty="0">
                          <a:effectLst/>
                          <a:latin typeface="Times New Roman" panose="02020603050405020304" pitchFamily="18" charset="0"/>
                          <a:ea typeface="Calibri" panose="020F0502020204030204" pitchFamily="34" charset="0"/>
                          <a:cs typeface="Vrinda" panose="020B0502040204020203" pitchFamily="34" charset="0"/>
                        </a:rPr>
                        <a:t>0</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R</a:t>
                      </a:r>
                      <a:r>
                        <a:rPr lang="en-US" sz="1600" b="0" i="0" baseline="-25000" dirty="0">
                          <a:effectLst/>
                          <a:latin typeface="Times New Roman" panose="02020603050405020304" pitchFamily="18" charset="0"/>
                          <a:ea typeface="Calibri" panose="020F0502020204030204" pitchFamily="34" charset="0"/>
                          <a:cs typeface="Vrinda" panose="020B0502040204020203" pitchFamily="34" charset="0"/>
                        </a:rPr>
                        <a:t>0</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a</a:t>
                      </a:r>
                      <a:r>
                        <a:rPr lang="en-US" sz="1600" b="0" i="0" baseline="-25000" dirty="0">
                          <a:effectLst/>
                          <a:latin typeface="Times New Roman" panose="02020603050405020304" pitchFamily="18" charset="0"/>
                          <a:ea typeface="Calibri" panose="020F0502020204030204" pitchFamily="34" charset="0"/>
                          <a:cs typeface="Vrinda" panose="020B0502040204020203" pitchFamily="34" charset="0"/>
                        </a:rPr>
                        <a:t>0</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V</a:t>
                      </a:r>
                      <a:r>
                        <a:rPr lang="en-US" sz="1600" b="0" i="0" baseline="-25000" dirty="0">
                          <a:effectLst/>
                          <a:latin typeface="Times New Roman" panose="02020603050405020304" pitchFamily="18" charset="0"/>
                          <a:ea typeface="Calibri" panose="020F0502020204030204" pitchFamily="34" charset="0"/>
                          <a:cs typeface="Vrinda" panose="020B0502040204020203" pitchFamily="34" charset="0"/>
                        </a:rPr>
                        <a:t>1</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D</a:t>
                      </a:r>
                      <a:r>
                        <a:rPr lang="en-US" sz="1600" b="0" i="0" baseline="-25000" dirty="0">
                          <a:effectLst/>
                          <a:latin typeface="Times New Roman" panose="02020603050405020304" pitchFamily="18" charset="0"/>
                          <a:ea typeface="Calibri" panose="020F0502020204030204" pitchFamily="34" charset="0"/>
                          <a:cs typeface="Vrinda" panose="020B0502040204020203" pitchFamily="34" charset="0"/>
                        </a:rPr>
                        <a:t>1</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R</a:t>
                      </a:r>
                      <a:r>
                        <a:rPr lang="en-US" sz="1600" b="0" i="0" baseline="-25000" dirty="0">
                          <a:effectLst/>
                          <a:latin typeface="Times New Roman" panose="02020603050405020304" pitchFamily="18" charset="0"/>
                          <a:ea typeface="Calibri" panose="020F0502020204030204" pitchFamily="34" charset="0"/>
                          <a:cs typeface="Vrinda" panose="020B0502040204020203" pitchFamily="34" charset="0"/>
                        </a:rPr>
                        <a:t>1</a:t>
                      </a:r>
                      <a:endParaRPr lang="en-US" sz="1600" b="0" i="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 R</a:t>
                      </a:r>
                      <a:r>
                        <a:rPr lang="en-US" sz="1600" b="0" i="1" baseline="-25000" dirty="0">
                          <a:effectLst/>
                          <a:latin typeface="Times New Roman" panose="02020603050405020304" pitchFamily="18" charset="0"/>
                          <a:ea typeface="Calibri" panose="020F0502020204030204" pitchFamily="34" charset="0"/>
                          <a:cs typeface="Vrinda" panose="020B0502040204020203" pitchFamily="34" charset="0"/>
                        </a:rPr>
                        <a:t>C</a:t>
                      </a:r>
                      <a:endParaRPr lang="en-US" sz="1600" b="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600" b="0" i="1" dirty="0">
                          <a:effectLst/>
                          <a:latin typeface="Times New Roman" panose="02020603050405020304" pitchFamily="18" charset="0"/>
                          <a:ea typeface="Calibri" panose="020F0502020204030204" pitchFamily="34" charset="0"/>
                          <a:cs typeface="Vrinda" panose="020B0502040204020203" pitchFamily="34" charset="0"/>
                        </a:rPr>
                        <a:t>J</a:t>
                      </a:r>
                      <a:r>
                        <a:rPr lang="en-US" sz="1600" b="0" i="1" baseline="-25000" dirty="0">
                          <a:effectLst/>
                          <a:latin typeface="Times New Roman" panose="02020603050405020304" pitchFamily="18" charset="0"/>
                          <a:ea typeface="Calibri" panose="020F0502020204030204" pitchFamily="34" charset="0"/>
                          <a:cs typeface="Vrinda" panose="020B0502040204020203" pitchFamily="34" charset="0"/>
                        </a:rPr>
                        <a:t>R</a:t>
                      </a:r>
                      <a:r>
                        <a:rPr lang="en-US" sz="1600" b="0" i="1" dirty="0">
                          <a:effectLst/>
                          <a:latin typeface="Times New Roman" panose="02020603050405020304" pitchFamily="18" charset="0"/>
                          <a:ea typeface="Calibri" panose="020F0502020204030204" pitchFamily="34" charset="0"/>
                          <a:cs typeface="Vrinda" panose="020B0502040204020203" pitchFamily="34" charset="0"/>
                        </a:rPr>
                        <a:t>/(4A)</a:t>
                      </a:r>
                      <a:endParaRPr lang="en-US" sz="1600" b="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93610858"/>
                  </a:ext>
                </a:extLst>
              </a:tr>
              <a:tr h="381000">
                <a:tc>
                  <a:txBody>
                    <a:bodyPr/>
                    <a:lstStyle/>
                    <a:p>
                      <a:pPr marL="0" marR="0">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Set-1 (</a:t>
                      </a:r>
                      <a:r>
                        <a:rPr lang="en-US" sz="1400" i="1" dirty="0">
                          <a:effectLst/>
                          <a:latin typeface="Times New Roman" panose="02020603050405020304" pitchFamily="18" charset="0"/>
                          <a:ea typeface="Calibri" panose="020F0502020204030204" pitchFamily="34" charset="0"/>
                          <a:cs typeface="Vrinda" panose="020B0502040204020203" pitchFamily="34" charset="0"/>
                        </a:rPr>
                        <a:t>D</a:t>
                      </a:r>
                      <a:r>
                        <a:rPr lang="en-US" sz="1400" baseline="-25000" dirty="0">
                          <a:effectLst/>
                          <a:latin typeface="Times New Roman" panose="02020603050405020304" pitchFamily="18" charset="0"/>
                          <a:ea typeface="Calibri" panose="020F0502020204030204" pitchFamily="34" charset="0"/>
                          <a:cs typeface="Vrinda" panose="020B0502040204020203" pitchFamily="34" charset="0"/>
                        </a:rPr>
                        <a:t>1</a:t>
                      </a:r>
                      <a:r>
                        <a:rPr lang="en-US" sz="1400" dirty="0">
                          <a:effectLst/>
                          <a:latin typeface="Times New Roman" panose="02020603050405020304" pitchFamily="18" charset="0"/>
                          <a:ea typeface="Calibri" panose="020F0502020204030204" pitchFamily="34" charset="0"/>
                          <a:cs typeface="Vrinda" panose="020B0502040204020203" pitchFamily="34" charset="0"/>
                        </a:rPr>
                        <a:t> = 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w="6350" cap="flat" cmpd="sng" algn="ctr">
                      <a:noFill/>
                      <a:prstDash val="solid"/>
                      <a:miter lim="800000"/>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11.49</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7.674</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0.2876</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141.7</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0.00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2.610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10.5</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-100.0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w="6350" cap="flat" cmpd="sng" algn="ctr">
                      <a:noFill/>
                      <a:prstDash val="solid"/>
                      <a:miter lim="800000"/>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tcPr>
                </a:tc>
                <a:extLst>
                  <a:ext uri="{0D108BD9-81ED-4DB2-BD59-A6C34878D82A}">
                    <a16:rowId xmlns:a16="http://schemas.microsoft.com/office/drawing/2014/main" val="790747770"/>
                  </a:ext>
                </a:extLst>
              </a:tr>
              <a:tr h="228600">
                <a:tc>
                  <a:txBody>
                    <a:bodyPr/>
                    <a:lstStyle/>
                    <a:p>
                      <a:pPr marL="0" marR="0">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Set-2 (</a:t>
                      </a:r>
                      <a:r>
                        <a:rPr lang="en-US" sz="1400" i="1" dirty="0">
                          <a:effectLst/>
                          <a:latin typeface="Times New Roman" panose="02020603050405020304" pitchFamily="18" charset="0"/>
                          <a:ea typeface="Calibri" panose="020F0502020204030204" pitchFamily="34" charset="0"/>
                          <a:cs typeface="Vrinda" panose="020B0502040204020203" pitchFamily="34" charset="0"/>
                        </a:rPr>
                        <a:t>D</a:t>
                      </a:r>
                      <a:r>
                        <a:rPr lang="en-US" sz="1400" baseline="-25000" dirty="0">
                          <a:effectLst/>
                          <a:latin typeface="Times New Roman" panose="02020603050405020304" pitchFamily="18" charset="0"/>
                          <a:ea typeface="Calibri" panose="020F0502020204030204" pitchFamily="34" charset="0"/>
                          <a:cs typeface="Vrinda" panose="020B0502040204020203" pitchFamily="34" charset="0"/>
                        </a:rPr>
                        <a:t>1</a:t>
                      </a:r>
                      <a:r>
                        <a:rPr lang="en-US" sz="1400" dirty="0">
                          <a:effectLst/>
                          <a:latin typeface="Times New Roman" panose="02020603050405020304" pitchFamily="18" charset="0"/>
                          <a:ea typeface="Calibri" panose="020F0502020204030204" pitchFamily="34" charset="0"/>
                          <a:cs typeface="Vrinda" panose="020B0502040204020203" pitchFamily="34" charset="0"/>
                        </a:rPr>
                        <a:t> ≠ 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w="6350" cap="flat" cmpd="sng" algn="ctr">
                      <a:noFill/>
                      <a:prstDash val="solid"/>
                      <a:miter lim="800000"/>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14.50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7.3648</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0.3650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40.465</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2.00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2.60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10.5</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-100.0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marL="68580" marR="68580" marT="0" marB="0">
                    <a:lnL>
                      <a:noFill/>
                    </a:lnL>
                    <a:lnR w="6350" cap="flat" cmpd="sng" algn="ctr">
                      <a:noFill/>
                      <a:prstDash val="solid"/>
                      <a:miter lim="800000"/>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47457816"/>
                  </a:ext>
                </a:extLst>
              </a:tr>
            </a:tbl>
          </a:graphicData>
        </a:graphic>
      </p:graphicFrame>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8803F8DD-25CC-492E-B322-6F93C255D7D6}"/>
                  </a:ext>
                </a:extLst>
              </p:cNvPr>
              <p:cNvSpPr/>
              <p:nvPr/>
            </p:nvSpPr>
            <p:spPr>
              <a:xfrm>
                <a:off x="304800" y="560143"/>
                <a:ext cx="8458200" cy="584775"/>
              </a:xfrm>
              <a:prstGeom prst="rect">
                <a:avLst/>
              </a:prstGeom>
              <a:solidFill>
                <a:schemeClr val="accent2">
                  <a:lumMod val="20000"/>
                  <a:lumOff val="80000"/>
                </a:schemeClr>
              </a:solidFill>
            </p:spPr>
            <p:txBody>
              <a:bodyPr wrap="square">
                <a:spAutoFit/>
              </a:bodyPr>
              <a:lstStyle/>
              <a:p>
                <a:pPr lvl="0" algn="just"/>
                <a:r>
                  <a:rPr lang="en-US" sz="1600" dirty="0">
                    <a:latin typeface="Calibri body"/>
                    <a:cs typeface="Times New Roman" panose="02020603050405020304" pitchFamily="18" charset="0"/>
                  </a:rPr>
                  <a:t>Table 3. The real part of the NM potentials for the fits to the </a:t>
                </a:r>
                <a:r>
                  <a:rPr lang="en-US" sz="1600" dirty="0">
                    <a:latin typeface="Symbol" panose="05050102010706020507" pitchFamily="18" charset="2"/>
                    <a:cs typeface="Times New Roman" panose="02020603050405020304" pitchFamily="18" charset="0"/>
                  </a:rPr>
                  <a:t>a</a:t>
                </a:r>
                <a:r>
                  <a:rPr lang="en-US" sz="1600" dirty="0">
                    <a:latin typeface="Calibri body"/>
                    <a:cs typeface="Times New Roman" panose="02020603050405020304" pitchFamily="18" charset="0"/>
                  </a:rPr>
                  <a:t>+</a:t>
                </a:r>
                <a:r>
                  <a:rPr lang="en-US" sz="1600" baseline="30000" dirty="0">
                    <a:latin typeface="Calibri body"/>
                    <a:cs typeface="Times New Roman" panose="02020603050405020304" pitchFamily="18" charset="0"/>
                  </a:rPr>
                  <a:t>208</a:t>
                </a:r>
                <a:r>
                  <a:rPr lang="en-US" sz="1600" dirty="0">
                    <a:latin typeface="Calibri body"/>
                    <a:cs typeface="Times New Roman" panose="02020603050405020304" pitchFamily="18" charset="0"/>
                  </a:rPr>
                  <a:t>Pb elastic scattering at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ea typeface="Cambria Math" panose="02040503050406030204" pitchFamily="18" charset="0"/>
                          </a:rPr>
                          <m:t>𝛼</m:t>
                        </m:r>
                      </m:sub>
                    </m:sSub>
                    <m:r>
                      <a:rPr lang="en-US" sz="1600" b="0" i="1" smtClean="0">
                        <a:latin typeface="Cambria Math" panose="02040503050406030204" pitchFamily="18" charset="0"/>
                      </a:rPr>
                      <m:t>=19.0−50.0</m:t>
                    </m:r>
                  </m:oMath>
                </a14:m>
                <a:r>
                  <a:rPr lang="en-US" sz="1600" dirty="0">
                    <a:latin typeface="Calibri body"/>
                    <a:cs typeface="Times New Roman" panose="02020603050405020304" pitchFamily="18" charset="0"/>
                  </a:rPr>
                  <a:t> MeV. </a:t>
                </a:r>
                <a:r>
                  <a:rPr lang="en-US" sz="1600" i="1" dirty="0">
                    <a:latin typeface="Calibri body"/>
                    <a:cs typeface="Times New Roman" panose="02020603050405020304" pitchFamily="18" charset="0"/>
                  </a:rPr>
                  <a:t>V</a:t>
                </a:r>
                <a:r>
                  <a:rPr lang="en-US" sz="1600" baseline="-25000" dirty="0">
                    <a:latin typeface="Calibri body"/>
                    <a:cs typeface="Times New Roman" panose="02020603050405020304" pitchFamily="18" charset="0"/>
                  </a:rPr>
                  <a:t>0</a:t>
                </a:r>
                <a:r>
                  <a:rPr lang="en-US" sz="1600" dirty="0">
                    <a:latin typeface="Calibri body"/>
                    <a:cs typeface="Times New Roman" panose="02020603050405020304" pitchFamily="18" charset="0"/>
                  </a:rPr>
                  <a:t> and </a:t>
                </a:r>
                <a:r>
                  <a:rPr lang="en-US" sz="1600" i="1" dirty="0">
                    <a:latin typeface="Calibri body"/>
                    <a:cs typeface="Times New Roman" panose="02020603050405020304" pitchFamily="18" charset="0"/>
                  </a:rPr>
                  <a:t>V</a:t>
                </a:r>
                <a:r>
                  <a:rPr lang="en-US" sz="1600" baseline="-25000" dirty="0">
                    <a:latin typeface="Calibri body"/>
                    <a:cs typeface="Times New Roman" panose="02020603050405020304" pitchFamily="18" charset="0"/>
                  </a:rPr>
                  <a:t>1</a:t>
                </a:r>
                <a:r>
                  <a:rPr lang="en-US" sz="1600" dirty="0">
                    <a:latin typeface="Calibri body"/>
                    <a:cs typeface="Times New Roman" panose="02020603050405020304" pitchFamily="18" charset="0"/>
                  </a:rPr>
                  <a:t> in MeV, and </a:t>
                </a:r>
                <a:r>
                  <a:rPr lang="en-US" sz="1600" i="1" dirty="0">
                    <a:latin typeface="Calibri body"/>
                    <a:cs typeface="Times New Roman" panose="02020603050405020304" pitchFamily="18" charset="0"/>
                  </a:rPr>
                  <a:t>R</a:t>
                </a:r>
                <a:r>
                  <a:rPr lang="en-US" sz="1600" baseline="-25000" dirty="0">
                    <a:latin typeface="Calibri body"/>
                    <a:cs typeface="Times New Roman" panose="02020603050405020304" pitchFamily="18" charset="0"/>
                  </a:rPr>
                  <a:t>0</a:t>
                </a:r>
                <a:r>
                  <a:rPr lang="en-US" sz="1600" dirty="0">
                    <a:latin typeface="Calibri body"/>
                    <a:cs typeface="Times New Roman" panose="02020603050405020304" pitchFamily="18" charset="0"/>
                  </a:rPr>
                  <a:t>, </a:t>
                </a:r>
                <a:r>
                  <a:rPr lang="en-US" sz="1600" i="1" dirty="0">
                    <a:latin typeface="Calibri body"/>
                    <a:cs typeface="Times New Roman" panose="02020603050405020304" pitchFamily="18" charset="0"/>
                  </a:rPr>
                  <a:t>a</a:t>
                </a:r>
                <a:r>
                  <a:rPr lang="en-US" sz="1600" baseline="-25000" dirty="0">
                    <a:latin typeface="Calibri body"/>
                    <a:cs typeface="Times New Roman" panose="02020603050405020304" pitchFamily="18" charset="0"/>
                  </a:rPr>
                  <a:t>0</a:t>
                </a:r>
                <a:r>
                  <a:rPr lang="en-US" sz="1600" dirty="0">
                    <a:latin typeface="Calibri body"/>
                    <a:cs typeface="Times New Roman" panose="02020603050405020304" pitchFamily="18" charset="0"/>
                  </a:rPr>
                  <a:t>, </a:t>
                </a:r>
                <a:r>
                  <a:rPr lang="en-US" sz="1600" i="1" dirty="0">
                    <a:latin typeface="Calibri body"/>
                    <a:cs typeface="Times New Roman" panose="02020603050405020304" pitchFamily="18" charset="0"/>
                  </a:rPr>
                  <a:t>D</a:t>
                </a:r>
                <a:r>
                  <a:rPr lang="en-US" sz="1600" baseline="-25000" dirty="0">
                    <a:latin typeface="Calibri body"/>
                    <a:cs typeface="Times New Roman" panose="02020603050405020304" pitchFamily="18" charset="0"/>
                  </a:rPr>
                  <a:t>1</a:t>
                </a:r>
                <a:r>
                  <a:rPr lang="en-US" sz="1600" dirty="0">
                    <a:latin typeface="Calibri body"/>
                    <a:cs typeface="Times New Roman" panose="02020603050405020304" pitchFamily="18" charset="0"/>
                  </a:rPr>
                  <a:t>, </a:t>
                </a:r>
                <a:r>
                  <a:rPr lang="en-US" sz="1600" i="1" dirty="0">
                    <a:latin typeface="Calibri body"/>
                    <a:cs typeface="Times New Roman" panose="02020603050405020304" pitchFamily="18" charset="0"/>
                  </a:rPr>
                  <a:t>R</a:t>
                </a:r>
                <a:r>
                  <a:rPr lang="en-US" sz="1600" baseline="-25000" dirty="0">
                    <a:latin typeface="Calibri body"/>
                    <a:cs typeface="Times New Roman" panose="02020603050405020304" pitchFamily="18" charset="0"/>
                  </a:rPr>
                  <a:t>1</a:t>
                </a:r>
                <a:r>
                  <a:rPr lang="en-US" sz="1600" dirty="0">
                    <a:latin typeface="Calibri body"/>
                    <a:cs typeface="Times New Roman" panose="02020603050405020304" pitchFamily="18" charset="0"/>
                  </a:rPr>
                  <a:t> and </a:t>
                </a:r>
                <a:r>
                  <a:rPr lang="en-US" sz="1600" i="1" dirty="0">
                    <a:latin typeface="Calibri body"/>
                    <a:cs typeface="Times New Roman" panose="02020603050405020304" pitchFamily="18" charset="0"/>
                  </a:rPr>
                  <a:t>R</a:t>
                </a:r>
                <a:r>
                  <a:rPr lang="en-US" sz="1600" i="1" baseline="-25000" dirty="0">
                    <a:latin typeface="Calibri body"/>
                    <a:cs typeface="Times New Roman" panose="02020603050405020304" pitchFamily="18" charset="0"/>
                  </a:rPr>
                  <a:t>C</a:t>
                </a:r>
                <a:r>
                  <a:rPr lang="en-US" sz="1600" dirty="0">
                    <a:latin typeface="Calibri body"/>
                    <a:cs typeface="Times New Roman" panose="02020603050405020304" pitchFamily="18" charset="0"/>
                  </a:rPr>
                  <a:t> in fm. </a:t>
                </a:r>
              </a:p>
            </p:txBody>
          </p:sp>
        </mc:Choice>
        <mc:Fallback xmlns="">
          <p:sp>
            <p:nvSpPr>
              <p:cNvPr id="4" name="Rectangle 3">
                <a:extLst>
                  <a:ext uri="{FF2B5EF4-FFF2-40B4-BE49-F238E27FC236}">
                    <a16:creationId xmlns:a16="http://schemas.microsoft.com/office/drawing/2014/main" id="{8803F8DD-25CC-492E-B322-6F93C255D7D6}"/>
                  </a:ext>
                </a:extLst>
              </p:cNvPr>
              <p:cNvSpPr>
                <a:spLocks noRot="1" noChangeAspect="1" noMove="1" noResize="1" noEditPoints="1" noAdjustHandles="1" noChangeArrowheads="1" noChangeShapeType="1" noTextEdit="1"/>
              </p:cNvSpPr>
              <p:nvPr/>
            </p:nvSpPr>
            <p:spPr>
              <a:xfrm>
                <a:off x="304800" y="560143"/>
                <a:ext cx="8458200" cy="584775"/>
              </a:xfrm>
              <a:prstGeom prst="rect">
                <a:avLst/>
              </a:prstGeom>
              <a:blipFill>
                <a:blip r:embed="rId2"/>
                <a:stretch>
                  <a:fillRect l="-360" t="-4167" r="-288" b="-12500"/>
                </a:stretch>
              </a:blipFill>
            </p:spPr>
            <p:txBody>
              <a:bodyPr/>
              <a:lstStyle/>
              <a:p>
                <a:r>
                  <a:rPr lang="en-US">
                    <a:noFill/>
                  </a:rPr>
                  <a:t> </a:t>
                </a:r>
              </a:p>
            </p:txBody>
          </p:sp>
        </mc:Fallback>
      </mc:AlternateContent>
      <p:graphicFrame>
        <p:nvGraphicFramePr>
          <p:cNvPr id="5" name="Table 9">
            <a:extLst>
              <a:ext uri="{FF2B5EF4-FFF2-40B4-BE49-F238E27FC236}">
                <a16:creationId xmlns:a16="http://schemas.microsoft.com/office/drawing/2014/main" id="{629F8719-3BAE-46F1-B667-10968266EA38}"/>
              </a:ext>
            </a:extLst>
          </p:cNvPr>
          <p:cNvGraphicFramePr>
            <a:graphicFrameLocks noGrp="1"/>
          </p:cNvGraphicFramePr>
          <p:nvPr>
            <p:extLst>
              <p:ext uri="{D42A27DB-BD31-4B8C-83A1-F6EECF244321}">
                <p14:modId xmlns:p14="http://schemas.microsoft.com/office/powerpoint/2010/main" val="2481244994"/>
              </p:ext>
            </p:extLst>
          </p:nvPr>
        </p:nvGraphicFramePr>
        <p:xfrm>
          <a:off x="304800" y="3167544"/>
          <a:ext cx="8534399" cy="3424672"/>
        </p:xfrm>
        <a:graphic>
          <a:graphicData uri="http://schemas.openxmlformats.org/drawingml/2006/table">
            <a:tbl>
              <a:tblPr firstRow="1" bandRow="1">
                <a:tableStyleId>{5C22544A-7EE6-4342-B048-85BDC9FD1C3A}</a:tableStyleId>
              </a:tblPr>
              <a:tblGrid>
                <a:gridCol w="457200">
                  <a:extLst>
                    <a:ext uri="{9D8B030D-6E8A-4147-A177-3AD203B41FA5}">
                      <a16:colId xmlns:a16="http://schemas.microsoft.com/office/drawing/2014/main" val="66745694"/>
                    </a:ext>
                  </a:extLst>
                </a:gridCol>
                <a:gridCol w="533400">
                  <a:extLst>
                    <a:ext uri="{9D8B030D-6E8A-4147-A177-3AD203B41FA5}">
                      <a16:colId xmlns:a16="http://schemas.microsoft.com/office/drawing/2014/main" val="4074264480"/>
                    </a:ext>
                  </a:extLst>
                </a:gridCol>
                <a:gridCol w="533400">
                  <a:extLst>
                    <a:ext uri="{9D8B030D-6E8A-4147-A177-3AD203B41FA5}">
                      <a16:colId xmlns:a16="http://schemas.microsoft.com/office/drawing/2014/main" val="152698266"/>
                    </a:ext>
                  </a:extLst>
                </a:gridCol>
                <a:gridCol w="457200">
                  <a:extLst>
                    <a:ext uri="{9D8B030D-6E8A-4147-A177-3AD203B41FA5}">
                      <a16:colId xmlns:a16="http://schemas.microsoft.com/office/drawing/2014/main" val="1497629308"/>
                    </a:ext>
                  </a:extLst>
                </a:gridCol>
                <a:gridCol w="685800">
                  <a:extLst>
                    <a:ext uri="{9D8B030D-6E8A-4147-A177-3AD203B41FA5}">
                      <a16:colId xmlns:a16="http://schemas.microsoft.com/office/drawing/2014/main" val="3543716444"/>
                    </a:ext>
                  </a:extLst>
                </a:gridCol>
                <a:gridCol w="685800">
                  <a:extLst>
                    <a:ext uri="{9D8B030D-6E8A-4147-A177-3AD203B41FA5}">
                      <a16:colId xmlns:a16="http://schemas.microsoft.com/office/drawing/2014/main" val="3600097373"/>
                    </a:ext>
                  </a:extLst>
                </a:gridCol>
                <a:gridCol w="629918">
                  <a:extLst>
                    <a:ext uri="{9D8B030D-6E8A-4147-A177-3AD203B41FA5}">
                      <a16:colId xmlns:a16="http://schemas.microsoft.com/office/drawing/2014/main" val="719978109"/>
                    </a:ext>
                  </a:extLst>
                </a:gridCol>
                <a:gridCol w="568960">
                  <a:extLst>
                    <a:ext uri="{9D8B030D-6E8A-4147-A177-3AD203B41FA5}">
                      <a16:colId xmlns:a16="http://schemas.microsoft.com/office/drawing/2014/main" val="2835796028"/>
                    </a:ext>
                  </a:extLst>
                </a:gridCol>
                <a:gridCol w="568960">
                  <a:extLst>
                    <a:ext uri="{9D8B030D-6E8A-4147-A177-3AD203B41FA5}">
                      <a16:colId xmlns:a16="http://schemas.microsoft.com/office/drawing/2014/main" val="3876762613"/>
                    </a:ext>
                  </a:extLst>
                </a:gridCol>
                <a:gridCol w="568960">
                  <a:extLst>
                    <a:ext uri="{9D8B030D-6E8A-4147-A177-3AD203B41FA5}">
                      <a16:colId xmlns:a16="http://schemas.microsoft.com/office/drawing/2014/main" val="1524696119"/>
                    </a:ext>
                  </a:extLst>
                </a:gridCol>
                <a:gridCol w="568960">
                  <a:extLst>
                    <a:ext uri="{9D8B030D-6E8A-4147-A177-3AD203B41FA5}">
                      <a16:colId xmlns:a16="http://schemas.microsoft.com/office/drawing/2014/main" val="2066832053"/>
                    </a:ext>
                  </a:extLst>
                </a:gridCol>
                <a:gridCol w="523242">
                  <a:extLst>
                    <a:ext uri="{9D8B030D-6E8A-4147-A177-3AD203B41FA5}">
                      <a16:colId xmlns:a16="http://schemas.microsoft.com/office/drawing/2014/main" val="375780722"/>
                    </a:ext>
                  </a:extLst>
                </a:gridCol>
                <a:gridCol w="457200">
                  <a:extLst>
                    <a:ext uri="{9D8B030D-6E8A-4147-A177-3AD203B41FA5}">
                      <a16:colId xmlns:a16="http://schemas.microsoft.com/office/drawing/2014/main" val="27210936"/>
                    </a:ext>
                  </a:extLst>
                </a:gridCol>
                <a:gridCol w="726439">
                  <a:extLst>
                    <a:ext uri="{9D8B030D-6E8A-4147-A177-3AD203B41FA5}">
                      <a16:colId xmlns:a16="http://schemas.microsoft.com/office/drawing/2014/main" val="3326738702"/>
                    </a:ext>
                  </a:extLst>
                </a:gridCol>
                <a:gridCol w="568960">
                  <a:extLst>
                    <a:ext uri="{9D8B030D-6E8A-4147-A177-3AD203B41FA5}">
                      <a16:colId xmlns:a16="http://schemas.microsoft.com/office/drawing/2014/main" val="761039155"/>
                    </a:ext>
                  </a:extLst>
                </a:gridCol>
              </a:tblGrid>
              <a:tr h="370840">
                <a:tc rowSpan="2">
                  <a:txBody>
                    <a:bodyPr/>
                    <a:lstStyle/>
                    <a:p>
                      <a:r>
                        <a:rPr lang="en-US" sz="1400" b="1" i="1" kern="1200" dirty="0" err="1">
                          <a:solidFill>
                            <a:schemeClr val="lt1"/>
                          </a:solidFill>
                          <a:effectLst/>
                          <a:latin typeface="+mn-lt"/>
                          <a:ea typeface="+mn-ea"/>
                          <a:cs typeface="+mn-cs"/>
                        </a:rPr>
                        <a:t>E</a:t>
                      </a:r>
                      <a:r>
                        <a:rPr lang="en-US" sz="1400" b="1" i="1" kern="1200" baseline="-25000" dirty="0" err="1">
                          <a:solidFill>
                            <a:schemeClr val="lt1"/>
                          </a:solidFill>
                          <a:effectLst/>
                          <a:latin typeface="+mn-lt"/>
                          <a:ea typeface="+mn-ea"/>
                          <a:cs typeface="+mn-cs"/>
                        </a:rPr>
                        <a:t>a</a:t>
                      </a:r>
                      <a:endParaRPr lang="en-US" sz="1400" b="0" dirty="0"/>
                    </a:p>
                  </a:txBody>
                  <a:tcPr/>
                </a:tc>
                <a:tc gridSpan="7">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Set-1 (</a:t>
                      </a:r>
                      <a:r>
                        <a:rPr lang="en-US" sz="1400" i="1" dirty="0">
                          <a:effectLst/>
                          <a:latin typeface="Times New Roman" panose="02020603050405020304" pitchFamily="18" charset="0"/>
                          <a:ea typeface="Calibri" panose="020F0502020204030204" pitchFamily="34" charset="0"/>
                          <a:cs typeface="Vrinda" panose="020B0502040204020203" pitchFamily="34" charset="0"/>
                        </a:rPr>
                        <a:t>D</a:t>
                      </a:r>
                      <a:r>
                        <a:rPr lang="en-US" sz="1400" baseline="-25000" dirty="0">
                          <a:effectLst/>
                          <a:latin typeface="Times New Roman" panose="02020603050405020304" pitchFamily="18" charset="0"/>
                          <a:ea typeface="Calibri" panose="020F0502020204030204" pitchFamily="34" charset="0"/>
                          <a:cs typeface="Vrinda" panose="020B0502040204020203" pitchFamily="34" charset="0"/>
                        </a:rPr>
                        <a:t>1</a:t>
                      </a:r>
                      <a:r>
                        <a:rPr lang="en-US" sz="1400" dirty="0">
                          <a:effectLst/>
                          <a:latin typeface="Times New Roman" panose="02020603050405020304" pitchFamily="18" charset="0"/>
                          <a:ea typeface="Calibri" panose="020F0502020204030204" pitchFamily="34" charset="0"/>
                          <a:cs typeface="Vrinda" panose="020B0502040204020203" pitchFamily="34" charset="0"/>
                        </a:rPr>
                        <a:t> = 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gridSpan="7">
                  <a:txBody>
                    <a:bodyPr/>
                    <a:lstStyle/>
                    <a:p>
                      <a:pPr marL="0" marR="0" algn="ctr">
                        <a:lnSpc>
                          <a:spcPct val="107000"/>
                        </a:lnSpc>
                        <a:spcBef>
                          <a:spcPts val="0"/>
                        </a:spcBef>
                        <a:spcAft>
                          <a:spcPts val="0"/>
                        </a:spcAft>
                      </a:pPr>
                      <a:r>
                        <a:rPr lang="en-US" sz="1400" dirty="0">
                          <a:effectLst/>
                          <a:latin typeface="Times New Roman" panose="02020603050405020304" pitchFamily="18" charset="0"/>
                          <a:ea typeface="Calibri" panose="020F0502020204030204" pitchFamily="34" charset="0"/>
                          <a:cs typeface="Vrinda" panose="020B0502040204020203" pitchFamily="34" charset="0"/>
                        </a:rPr>
                        <a:t>Set-2  (</a:t>
                      </a:r>
                      <a:r>
                        <a:rPr lang="en-US" sz="1400" i="1" dirty="0">
                          <a:effectLst/>
                          <a:latin typeface="Times New Roman" panose="02020603050405020304" pitchFamily="18" charset="0"/>
                          <a:ea typeface="Calibri" panose="020F0502020204030204" pitchFamily="34" charset="0"/>
                          <a:cs typeface="Vrinda" panose="020B0502040204020203" pitchFamily="34" charset="0"/>
                        </a:rPr>
                        <a:t>D</a:t>
                      </a:r>
                      <a:r>
                        <a:rPr lang="en-US" sz="1400" baseline="-25000" dirty="0">
                          <a:effectLst/>
                          <a:latin typeface="Times New Roman" panose="02020603050405020304" pitchFamily="18" charset="0"/>
                          <a:ea typeface="Calibri" panose="020F0502020204030204" pitchFamily="34" charset="0"/>
                          <a:cs typeface="Vrinda" panose="020B0502040204020203" pitchFamily="34" charset="0"/>
                        </a:rPr>
                        <a:t>1</a:t>
                      </a:r>
                      <a:r>
                        <a:rPr lang="en-US" sz="1400" dirty="0">
                          <a:effectLst/>
                          <a:latin typeface="Times New Roman" panose="02020603050405020304" pitchFamily="18" charset="0"/>
                          <a:ea typeface="Calibri" panose="020F0502020204030204" pitchFamily="34" charset="0"/>
                          <a:cs typeface="Vrinda" panose="020B0502040204020203" pitchFamily="34" charset="0"/>
                        </a:rPr>
                        <a:t> ≠ 0)</a:t>
                      </a:r>
                      <a:endParaRPr lang="en-US" sz="1100" dirty="0">
                        <a:effectLst/>
                        <a:latin typeface="Calibri" panose="020F0502020204030204" pitchFamily="34" charset="0"/>
                        <a:ea typeface="Calibri" panose="020F0502020204030204" pitchFamily="34" charset="0"/>
                        <a:cs typeface="Vrinda" panose="020B0502040204020203" pitchFamily="34" charset="0"/>
                      </a:endParaRPr>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tc hMerge="1">
                  <a:txBody>
                    <a:bodyPr/>
                    <a:lstStyle/>
                    <a:p>
                      <a:endParaRPr lang="en-US" sz="1300" b="0" dirty="0"/>
                    </a:p>
                  </a:txBody>
                  <a:tcPr/>
                </a:tc>
                <a:extLst>
                  <a:ext uri="{0D108BD9-81ED-4DB2-BD59-A6C34878D82A}">
                    <a16:rowId xmlns:a16="http://schemas.microsoft.com/office/drawing/2014/main" val="1201596675"/>
                  </a:ext>
                </a:extLst>
              </a:tr>
              <a:tr h="370840">
                <a:tc vMerge="1">
                  <a:txBody>
                    <a:bodyPr/>
                    <a:lstStyle/>
                    <a:p>
                      <a:endParaRPr lang="en-US" dirty="0"/>
                    </a:p>
                  </a:txBody>
                  <a:tcPr/>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W</a:t>
                      </a:r>
                      <a:r>
                        <a:rPr lang="en-US" sz="1100" baseline="-25000" dirty="0">
                          <a:effectLst/>
                          <a:latin typeface="Times New Roman" panose="02020603050405020304" pitchFamily="18" charset="0"/>
                          <a:ea typeface="Times New Roman" panose="02020603050405020304" pitchFamily="18" charset="0"/>
                          <a:cs typeface="Vrinda" panose="020B0502040204020203" pitchFamily="34" charset="0"/>
                        </a:rPr>
                        <a:t>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R</a:t>
                      </a:r>
                      <a:r>
                        <a:rPr lang="en-US" sz="1100" i="1" baseline="-25000" dirty="0">
                          <a:effectLst/>
                          <a:latin typeface="Times New Roman" panose="02020603050405020304" pitchFamily="18" charset="0"/>
                          <a:ea typeface="Times New Roman" panose="02020603050405020304" pitchFamily="18" charset="0"/>
                          <a:cs typeface="Vrinda" panose="020B0502040204020203" pitchFamily="34" charset="0"/>
                        </a:rPr>
                        <a:t>W</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a:effectLst/>
                          <a:latin typeface="Times New Roman" panose="02020603050405020304" pitchFamily="18" charset="0"/>
                          <a:ea typeface="Times New Roman" panose="02020603050405020304" pitchFamily="18" charset="0"/>
                          <a:cs typeface="Vrinda" panose="020B0502040204020203" pitchFamily="34" charset="0"/>
                        </a:rPr>
                        <a:t>W</a:t>
                      </a:r>
                      <a:r>
                        <a:rPr lang="en-US" sz="1100" i="1" baseline="-25000">
                          <a:effectLst/>
                          <a:latin typeface="Times New Roman" panose="02020603050405020304" pitchFamily="18" charset="0"/>
                          <a:ea typeface="Times New Roman" panose="02020603050405020304" pitchFamily="18" charset="0"/>
                          <a:cs typeface="Vrinda" panose="020B0502040204020203" pitchFamily="34" charset="0"/>
                        </a:rPr>
                        <a:t>S</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a:effectLst/>
                          <a:latin typeface="Times New Roman" panose="02020603050405020304" pitchFamily="18" charset="0"/>
                          <a:ea typeface="Times New Roman" panose="02020603050405020304" pitchFamily="18" charset="0"/>
                          <a:cs typeface="Vrinda" panose="020B0502040204020203" pitchFamily="34" charset="0"/>
                        </a:rPr>
                        <a:t>D</a:t>
                      </a:r>
                      <a:r>
                        <a:rPr lang="en-US" sz="1100" i="1" baseline="-25000">
                          <a:effectLst/>
                          <a:latin typeface="Times New Roman" panose="02020603050405020304" pitchFamily="18" charset="0"/>
                          <a:ea typeface="Times New Roman" panose="02020603050405020304" pitchFamily="18" charset="0"/>
                          <a:cs typeface="Vrinda" panose="020B0502040204020203" pitchFamily="34" charset="0"/>
                        </a:rPr>
                        <a:t>S</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R</a:t>
                      </a:r>
                      <a:r>
                        <a:rPr lang="en-US" sz="1100" i="1" baseline="-25000" dirty="0">
                          <a:effectLst/>
                          <a:latin typeface="Times New Roman" panose="02020603050405020304" pitchFamily="18" charset="0"/>
                          <a:ea typeface="Times New Roman" panose="02020603050405020304" pitchFamily="18" charset="0"/>
                          <a:cs typeface="Vrinda" panose="020B0502040204020203" pitchFamily="34" charset="0"/>
                        </a:rPr>
                        <a:t>S</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J</a:t>
                      </a:r>
                      <a:r>
                        <a:rPr lang="en-US" sz="1100" i="1" baseline="-25000" dirty="0">
                          <a:effectLst/>
                          <a:latin typeface="Times New Roman" panose="02020603050405020304" pitchFamily="18" charset="0"/>
                          <a:ea typeface="Times New Roman" panose="02020603050405020304" pitchFamily="18" charset="0"/>
                          <a:cs typeface="Vrinda" panose="020B0502040204020203" pitchFamily="34" charset="0"/>
                        </a:rPr>
                        <a:t>I</a:t>
                      </a:r>
                      <a:r>
                        <a:rPr lang="en-US" sz="1100" dirty="0">
                          <a:effectLst/>
                          <a:latin typeface="Times New Roman" panose="02020603050405020304" pitchFamily="18" charset="0"/>
                          <a:ea typeface="Times New Roman" panose="02020603050405020304" pitchFamily="18" charset="0"/>
                          <a:cs typeface="Vrinda" panose="020B0502040204020203" pitchFamily="34" charset="0"/>
                        </a:rPr>
                        <a:t>/(4</a:t>
                      </a: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A</a:t>
                      </a:r>
                      <a:r>
                        <a:rPr lang="en-US" sz="1100" dirty="0">
                          <a:effectLst/>
                          <a:latin typeface="Times New Roman" panose="02020603050405020304" pitchFamily="18" charset="0"/>
                          <a:ea typeface="Times New Roman" panose="02020603050405020304" pitchFamily="18" charset="0"/>
                          <a:cs typeface="Vrinda" panose="020B0502040204020203" pitchFamily="34" charset="0"/>
                        </a:rPr>
                        <a:t>)</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dirty="0">
                          <a:effectLst/>
                          <a:latin typeface="Symbol" panose="05050102010706020507" pitchFamily="18" charset="2"/>
                          <a:ea typeface="Times New Roman" panose="02020603050405020304" pitchFamily="18" charset="0"/>
                          <a:cs typeface="Times New Roman" panose="02020603050405020304" pitchFamily="18" charset="0"/>
                        </a:rPr>
                        <a:t>  </a:t>
                      </a:r>
                      <a:r>
                        <a:rPr lang="en-US" sz="1100" i="1" dirty="0">
                          <a:effectLst/>
                          <a:latin typeface="Symbol" panose="05050102010706020507" pitchFamily="18" charset="2"/>
                          <a:ea typeface="Times New Roman" panose="02020603050405020304" pitchFamily="18" charset="0"/>
                          <a:cs typeface="Times New Roman" panose="02020603050405020304" pitchFamily="18" charset="0"/>
                        </a:rPr>
                        <a:t>c</a:t>
                      </a:r>
                      <a:r>
                        <a:rPr lang="en-US" sz="1100" baseline="30000" dirty="0">
                          <a:effectLst/>
                          <a:latin typeface="Times New Roman" panose="02020603050405020304" pitchFamily="18" charset="0"/>
                          <a:ea typeface="Times New Roman" panose="02020603050405020304" pitchFamily="18" charset="0"/>
                          <a:cs typeface="Vrinda" panose="020B0502040204020203" pitchFamily="34" charset="0"/>
                        </a:rPr>
                        <a:t>2</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W</a:t>
                      </a:r>
                      <a:r>
                        <a:rPr lang="en-US" sz="1100" baseline="-25000" dirty="0">
                          <a:effectLst/>
                          <a:latin typeface="Times New Roman" panose="02020603050405020304" pitchFamily="18" charset="0"/>
                          <a:ea typeface="Times New Roman" panose="02020603050405020304" pitchFamily="18" charset="0"/>
                          <a:cs typeface="Vrinda" panose="020B0502040204020203" pitchFamily="34" charset="0"/>
                        </a:rPr>
                        <a:t>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a:effectLst/>
                          <a:latin typeface="Times New Roman" panose="02020603050405020304" pitchFamily="18" charset="0"/>
                          <a:ea typeface="Times New Roman" panose="02020603050405020304" pitchFamily="18" charset="0"/>
                          <a:cs typeface="Vrinda" panose="020B0502040204020203" pitchFamily="34" charset="0"/>
                        </a:rPr>
                        <a:t>R</a:t>
                      </a:r>
                      <a:r>
                        <a:rPr lang="en-US" sz="1100" i="1" baseline="-25000">
                          <a:effectLst/>
                          <a:latin typeface="Times New Roman" panose="02020603050405020304" pitchFamily="18" charset="0"/>
                          <a:ea typeface="Times New Roman" panose="02020603050405020304" pitchFamily="18" charset="0"/>
                          <a:cs typeface="Vrinda" panose="020B0502040204020203" pitchFamily="34" charset="0"/>
                        </a:rPr>
                        <a:t>W</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a:effectLst/>
                          <a:latin typeface="Times New Roman" panose="02020603050405020304" pitchFamily="18" charset="0"/>
                          <a:ea typeface="Times New Roman" panose="02020603050405020304" pitchFamily="18" charset="0"/>
                          <a:cs typeface="Vrinda" panose="020B0502040204020203" pitchFamily="34" charset="0"/>
                        </a:rPr>
                        <a:t>W</a:t>
                      </a:r>
                      <a:r>
                        <a:rPr lang="en-US" sz="1100" i="1" baseline="-25000">
                          <a:effectLst/>
                          <a:latin typeface="Times New Roman" panose="02020603050405020304" pitchFamily="18" charset="0"/>
                          <a:ea typeface="Times New Roman" panose="02020603050405020304" pitchFamily="18" charset="0"/>
                          <a:cs typeface="Vrinda" panose="020B0502040204020203" pitchFamily="34" charset="0"/>
                        </a:rPr>
                        <a:t>S</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a:effectLst/>
                          <a:latin typeface="Times New Roman" panose="02020603050405020304" pitchFamily="18" charset="0"/>
                          <a:ea typeface="Times New Roman" panose="02020603050405020304" pitchFamily="18" charset="0"/>
                          <a:cs typeface="Vrinda" panose="020B0502040204020203" pitchFamily="34" charset="0"/>
                        </a:rPr>
                        <a:t>D</a:t>
                      </a:r>
                      <a:r>
                        <a:rPr lang="en-US" sz="1100" i="1" baseline="-25000">
                          <a:effectLst/>
                          <a:latin typeface="Times New Roman" panose="02020603050405020304" pitchFamily="18" charset="0"/>
                          <a:ea typeface="Times New Roman" panose="02020603050405020304" pitchFamily="18" charset="0"/>
                          <a:cs typeface="Vrinda" panose="020B0502040204020203" pitchFamily="34" charset="0"/>
                        </a:rPr>
                        <a:t>S</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R</a:t>
                      </a:r>
                      <a:r>
                        <a:rPr lang="en-US" sz="1100" i="1" baseline="-25000" dirty="0">
                          <a:effectLst/>
                          <a:latin typeface="Times New Roman" panose="02020603050405020304" pitchFamily="18" charset="0"/>
                          <a:ea typeface="Times New Roman" panose="02020603050405020304" pitchFamily="18" charset="0"/>
                          <a:cs typeface="Vrinda" panose="020B0502040204020203" pitchFamily="34" charset="0"/>
                        </a:rPr>
                        <a:t>S</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J</a:t>
                      </a:r>
                      <a:r>
                        <a:rPr lang="en-US" sz="1100" i="1" baseline="-25000" dirty="0">
                          <a:effectLst/>
                          <a:latin typeface="Times New Roman" panose="02020603050405020304" pitchFamily="18" charset="0"/>
                          <a:ea typeface="Times New Roman" panose="02020603050405020304" pitchFamily="18" charset="0"/>
                          <a:cs typeface="Vrinda" panose="020B0502040204020203" pitchFamily="34" charset="0"/>
                        </a:rPr>
                        <a:t>I</a:t>
                      </a:r>
                      <a:r>
                        <a:rPr lang="en-US" sz="1100" dirty="0">
                          <a:effectLst/>
                          <a:latin typeface="Times New Roman" panose="02020603050405020304" pitchFamily="18" charset="0"/>
                          <a:ea typeface="Times New Roman" panose="02020603050405020304" pitchFamily="18" charset="0"/>
                          <a:cs typeface="Vrinda" panose="020B0502040204020203" pitchFamily="34" charset="0"/>
                        </a:rPr>
                        <a:t>/(4</a:t>
                      </a:r>
                      <a:r>
                        <a:rPr lang="en-US" sz="1100" i="1" dirty="0">
                          <a:effectLst/>
                          <a:latin typeface="Times New Roman" panose="02020603050405020304" pitchFamily="18" charset="0"/>
                          <a:ea typeface="Times New Roman" panose="02020603050405020304" pitchFamily="18" charset="0"/>
                          <a:cs typeface="Vrinda" panose="020B0502040204020203" pitchFamily="34" charset="0"/>
                        </a:rPr>
                        <a:t>A</a:t>
                      </a:r>
                      <a:r>
                        <a:rPr lang="en-US" sz="1100" dirty="0">
                          <a:effectLst/>
                          <a:latin typeface="Times New Roman" panose="02020603050405020304" pitchFamily="18" charset="0"/>
                          <a:ea typeface="Times New Roman" panose="02020603050405020304" pitchFamily="18" charset="0"/>
                          <a:cs typeface="Vrinda" panose="020B0502040204020203" pitchFamily="34" charset="0"/>
                        </a:rPr>
                        <a:t>)</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tc>
                  <a:txBody>
                    <a:bodyPr/>
                    <a:lstStyle/>
                    <a:p>
                      <a:pPr marL="0" marR="0" algn="ctr">
                        <a:lnSpc>
                          <a:spcPct val="150000"/>
                        </a:lnSpc>
                        <a:spcBef>
                          <a:spcPts val="0"/>
                        </a:spcBef>
                        <a:spcAft>
                          <a:spcPts val="1000"/>
                        </a:spcAft>
                      </a:pPr>
                      <a:r>
                        <a:rPr lang="en-US" sz="1100" dirty="0">
                          <a:effectLst/>
                          <a:latin typeface="Symbol" panose="05050102010706020507" pitchFamily="18" charset="2"/>
                          <a:ea typeface="Times New Roman" panose="02020603050405020304" pitchFamily="18" charset="0"/>
                          <a:cs typeface="Times New Roman" panose="02020603050405020304" pitchFamily="18" charset="0"/>
                        </a:rPr>
                        <a:t>  </a:t>
                      </a:r>
                      <a:r>
                        <a:rPr lang="en-US" sz="1100" i="1" dirty="0">
                          <a:effectLst/>
                          <a:latin typeface="Symbol" panose="05050102010706020507" pitchFamily="18" charset="2"/>
                          <a:ea typeface="Times New Roman" panose="02020603050405020304" pitchFamily="18" charset="0"/>
                          <a:cs typeface="Times New Roman" panose="02020603050405020304" pitchFamily="18" charset="0"/>
                        </a:rPr>
                        <a:t>c</a:t>
                      </a:r>
                      <a:r>
                        <a:rPr lang="en-US" sz="1100" baseline="30000" dirty="0">
                          <a:effectLst/>
                          <a:latin typeface="Times New Roman" panose="02020603050405020304" pitchFamily="18" charset="0"/>
                          <a:ea typeface="Times New Roman" panose="02020603050405020304" pitchFamily="18" charset="0"/>
                          <a:cs typeface="Vrinda" panose="020B0502040204020203" pitchFamily="34" charset="0"/>
                        </a:rPr>
                        <a:t>2</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tc>
                <a:extLst>
                  <a:ext uri="{0D108BD9-81ED-4DB2-BD59-A6C34878D82A}">
                    <a16:rowId xmlns:a16="http://schemas.microsoft.com/office/drawing/2014/main" val="4280732586"/>
                  </a:ext>
                </a:extLst>
              </a:tr>
              <a:tr h="370840">
                <a:tc>
                  <a:txBody>
                    <a:bodyPr/>
                    <a:lstStyle/>
                    <a:p>
                      <a:pPr marL="0" marR="0">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19.0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15.0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1.0007</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5.20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6.450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1.5874</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-99.45</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0.014</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10.0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1.0007</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2.20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6.445</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1.587</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-42.35</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0.0060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251068265"/>
                  </a:ext>
                </a:extLst>
              </a:tr>
              <a:tr h="291936">
                <a:tc>
                  <a:txBody>
                    <a:bodyPr/>
                    <a:lstStyle/>
                    <a:p>
                      <a:pPr marL="0" marR="0">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20.0</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1.102</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0.919</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35940174"/>
                  </a:ext>
                </a:extLst>
              </a:tr>
              <a:tr h="370840">
                <a:tc>
                  <a:txBody>
                    <a:bodyPr/>
                    <a:lstStyle/>
                    <a:p>
                      <a:pPr marL="0" marR="0">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22.0</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0.089</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0.085</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3762742047"/>
                  </a:ext>
                </a:extLst>
              </a:tr>
              <a:tr h="312256">
                <a:tc>
                  <a:txBody>
                    <a:bodyPr/>
                    <a:lstStyle/>
                    <a:p>
                      <a:pPr marL="0" marR="0">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23.5</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0.151</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0.055</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941524279"/>
                  </a:ext>
                </a:extLst>
              </a:tr>
              <a:tr h="370840">
                <a:tc>
                  <a:txBody>
                    <a:bodyPr/>
                    <a:lstStyle/>
                    <a:p>
                      <a:pPr marL="0" marR="0">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26.0</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38.9</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1.0409</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2.75</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6.3954</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1.2946</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-44.35</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0.057</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40.0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-44.45</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0.115</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1694508832"/>
                  </a:ext>
                </a:extLst>
              </a:tr>
              <a:tr h="370840">
                <a:tc>
                  <a:txBody>
                    <a:bodyPr/>
                    <a:lstStyle/>
                    <a:p>
                      <a:pPr marL="0" marR="0">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27.6</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129.5</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1.0007</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8.37</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6.450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1.5874</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-167.31</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0.0617</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25.0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3.20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-62.32</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0.787</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3929153615"/>
                  </a:ext>
                </a:extLst>
              </a:tr>
              <a:tr h="172720">
                <a:tc>
                  <a:txBody>
                    <a:bodyPr/>
                    <a:lstStyle/>
                    <a:p>
                      <a:pPr marL="0" marR="0">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40.0</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5.20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-107.06</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0.376</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32.0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3.20</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a:effectLst/>
                          <a:latin typeface="Times New Roman" panose="02020603050405020304" pitchFamily="18" charset="0"/>
                          <a:ea typeface="Times New Roman" panose="02020603050405020304" pitchFamily="18" charset="0"/>
                          <a:cs typeface="Vrinda" panose="020B0502040204020203" pitchFamily="34" charset="0"/>
                        </a:rPr>
                        <a:t>-62.81</a:t>
                      </a:r>
                      <a:endParaRPr lang="en-US" sz="105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100" dirty="0">
                          <a:effectLst/>
                          <a:latin typeface="Times New Roman" panose="02020603050405020304" pitchFamily="18" charset="0"/>
                          <a:ea typeface="Times New Roman" panose="02020603050405020304" pitchFamily="18" charset="0"/>
                          <a:cs typeface="Vrinda" panose="020B0502040204020203" pitchFamily="34" charset="0"/>
                        </a:rPr>
                        <a:t>1.01</a:t>
                      </a:r>
                      <a:endParaRPr lang="en-US" sz="105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3772629469"/>
                  </a:ext>
                </a:extLst>
              </a:tr>
              <a:tr h="370840">
                <a:tc>
                  <a:txBody>
                    <a:bodyPr/>
                    <a:lstStyle/>
                    <a:p>
                      <a:pPr marL="0" marR="0">
                        <a:lnSpc>
                          <a:spcPct val="150000"/>
                        </a:lnSpc>
                        <a:spcBef>
                          <a:spcPts val="0"/>
                        </a:spcBef>
                        <a:spcAft>
                          <a:spcPts val="1000"/>
                        </a:spcAft>
                      </a:pPr>
                      <a:r>
                        <a:rPr lang="en-US" sz="1200" dirty="0">
                          <a:effectLst/>
                          <a:latin typeface="Times New Roman" panose="02020603050405020304" pitchFamily="18" charset="0"/>
                          <a:ea typeface="Times New Roman" panose="02020603050405020304" pitchFamily="18" charset="0"/>
                          <a:cs typeface="Vrinda" panose="020B0502040204020203" pitchFamily="34" charset="0"/>
                        </a:rPr>
                        <a:t>50.0</a:t>
                      </a:r>
                      <a:endParaRPr lang="en-US" sz="110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dirty="0">
                          <a:effectLst/>
                          <a:latin typeface="Times New Roman" panose="02020603050405020304" pitchFamily="18" charset="0"/>
                          <a:ea typeface="Times New Roman" panose="02020603050405020304" pitchFamily="18" charset="0"/>
                          <a:cs typeface="Vrinda" panose="020B0502040204020203" pitchFamily="34" charset="0"/>
                        </a:rPr>
                        <a:t>8.80</a:t>
                      </a:r>
                      <a:endParaRPr lang="en-US" sz="110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-175.16</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dirty="0">
                          <a:effectLst/>
                          <a:latin typeface="Times New Roman" panose="02020603050405020304" pitchFamily="18" charset="0"/>
                          <a:ea typeface="Times New Roman" panose="02020603050405020304" pitchFamily="18" charset="0"/>
                          <a:cs typeface="Vrinda" panose="020B0502040204020203" pitchFamily="34" charset="0"/>
                        </a:rPr>
                        <a:t>1.896</a:t>
                      </a:r>
                      <a:endParaRPr lang="en-US" sz="110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dirty="0">
                          <a:effectLst/>
                          <a:latin typeface="Times New Roman" panose="02020603050405020304" pitchFamily="18" charset="0"/>
                          <a:ea typeface="Times New Roman" panose="02020603050405020304" pitchFamily="18" charset="0"/>
                          <a:cs typeface="Vrinda" panose="020B0502040204020203" pitchFamily="34" charset="0"/>
                        </a:rPr>
                        <a:t>30.0</a:t>
                      </a:r>
                      <a:endParaRPr lang="en-US" sz="110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dirty="0">
                          <a:effectLst/>
                          <a:latin typeface="Times New Roman" panose="02020603050405020304" pitchFamily="18" charset="0"/>
                          <a:ea typeface="Times New Roman" panose="02020603050405020304" pitchFamily="18" charset="0"/>
                          <a:cs typeface="Vrinda" panose="020B0502040204020203" pitchFamily="34" charset="0"/>
                        </a:rPr>
                        <a:t>5.20</a:t>
                      </a:r>
                      <a:endParaRPr lang="en-US" sz="110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 </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a:effectLst/>
                          <a:latin typeface="Times New Roman" panose="02020603050405020304" pitchFamily="18" charset="0"/>
                          <a:ea typeface="Times New Roman" panose="02020603050405020304" pitchFamily="18" charset="0"/>
                          <a:cs typeface="Vrinda" panose="020B0502040204020203" pitchFamily="34" charset="0"/>
                        </a:rPr>
                        <a:t>-100.50</a:t>
                      </a:r>
                      <a:endParaRPr lang="en-US" sz="110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tc>
                  <a:txBody>
                    <a:bodyPr/>
                    <a:lstStyle/>
                    <a:p>
                      <a:pPr marL="0" marR="0" algn="ctr">
                        <a:lnSpc>
                          <a:spcPct val="150000"/>
                        </a:lnSpc>
                        <a:spcBef>
                          <a:spcPts val="0"/>
                        </a:spcBef>
                        <a:spcAft>
                          <a:spcPts val="1000"/>
                        </a:spcAft>
                      </a:pPr>
                      <a:r>
                        <a:rPr lang="en-US" sz="1200" dirty="0">
                          <a:effectLst/>
                          <a:latin typeface="Times New Roman" panose="02020603050405020304" pitchFamily="18" charset="0"/>
                          <a:ea typeface="Times New Roman" panose="02020603050405020304" pitchFamily="18" charset="0"/>
                          <a:cs typeface="Vrinda" panose="020B0502040204020203" pitchFamily="34" charset="0"/>
                        </a:rPr>
                        <a:t>2.69</a:t>
                      </a:r>
                      <a:endParaRPr lang="en-US" sz="1100" dirty="0">
                        <a:effectLst/>
                        <a:latin typeface="Calibri" panose="020F0502020204030204" pitchFamily="34" charset="0"/>
                        <a:ea typeface="Times New Roman" panose="02020603050405020304" pitchFamily="18" charset="0"/>
                        <a:cs typeface="Vrinda" panose="020B0502040204020203" pitchFamily="34" charset="0"/>
                      </a:endParaRPr>
                    </a:p>
                  </a:txBody>
                  <a:tcPr marL="68580" marR="68580" marT="0" marB="0" anchor="ctr"/>
                </a:tc>
                <a:extLst>
                  <a:ext uri="{0D108BD9-81ED-4DB2-BD59-A6C34878D82A}">
                    <a16:rowId xmlns:a16="http://schemas.microsoft.com/office/drawing/2014/main" val="1280195393"/>
                  </a:ext>
                </a:extLst>
              </a:tr>
            </a:tbl>
          </a:graphicData>
        </a:graphic>
      </p:graphicFrame>
      <p:sp>
        <p:nvSpPr>
          <p:cNvPr id="11" name="TextBox 10">
            <a:extLst>
              <a:ext uri="{FF2B5EF4-FFF2-40B4-BE49-F238E27FC236}">
                <a16:creationId xmlns:a16="http://schemas.microsoft.com/office/drawing/2014/main" id="{EEF6704E-7ECE-4E2E-98E1-2DD4F28A2689}"/>
              </a:ext>
            </a:extLst>
          </p:cNvPr>
          <p:cNvSpPr txBox="1"/>
          <p:nvPr/>
        </p:nvSpPr>
        <p:spPr>
          <a:xfrm>
            <a:off x="266701" y="2438400"/>
            <a:ext cx="8534398" cy="584775"/>
          </a:xfrm>
          <a:prstGeom prst="rect">
            <a:avLst/>
          </a:prstGeom>
          <a:solidFill>
            <a:schemeClr val="accent2">
              <a:lumMod val="20000"/>
              <a:lumOff val="80000"/>
            </a:schemeClr>
          </a:solidFill>
        </p:spPr>
        <p:txBody>
          <a:bodyPr wrap="square">
            <a:spAutoFit/>
          </a:bodyPr>
          <a:lstStyle/>
          <a:p>
            <a:pPr marL="0" marR="0" algn="just">
              <a:spcBef>
                <a:spcPts val="0"/>
              </a:spcBef>
              <a:spcAft>
                <a:spcPts val="1000"/>
              </a:spcAft>
            </a:pPr>
            <a:r>
              <a:rPr lang="en-US" sz="1600" dirty="0">
                <a:effectLst/>
                <a:latin typeface="Times New Roman" panose="02020603050405020304" pitchFamily="18" charset="0"/>
                <a:ea typeface="Times New Roman" panose="02020603050405020304" pitchFamily="18" charset="0"/>
                <a:cs typeface="Vrinda" panose="020B0502040204020203" pitchFamily="34" charset="0"/>
              </a:rPr>
              <a:t>Table 4. The imaginary parameters of the NM potentials for fits to the </a:t>
            </a:r>
            <a:r>
              <a:rPr lang="en-US" sz="1600" i="1" dirty="0">
                <a:effectLst/>
                <a:latin typeface="Symbol" panose="05050102010706020507" pitchFamily="18" charset="2"/>
                <a:ea typeface="Times New Roman" panose="02020603050405020304" pitchFamily="18" charset="0"/>
                <a:cs typeface="Times New Roman" panose="02020603050405020304" pitchFamily="18" charset="0"/>
              </a:rPr>
              <a:t>a</a:t>
            </a:r>
            <a:r>
              <a:rPr lang="en-US" sz="1600" dirty="0">
                <a:effectLst/>
                <a:latin typeface="Symbol" panose="05050102010706020507" pitchFamily="18" charset="2"/>
                <a:ea typeface="Times New Roman" panose="02020603050405020304" pitchFamily="18" charset="0"/>
                <a:cs typeface="Times New Roman" panose="02020603050405020304" pitchFamily="18" charset="0"/>
              </a:rPr>
              <a:t>+</a:t>
            </a:r>
            <a:r>
              <a:rPr lang="en-US" sz="1600" baseline="30000" dirty="0">
                <a:effectLst/>
                <a:latin typeface="Times New Roman" panose="02020603050405020304" pitchFamily="18" charset="0"/>
                <a:ea typeface="Times New Roman" panose="02020603050405020304" pitchFamily="18" charset="0"/>
                <a:cs typeface="Vrinda" panose="020B0502040204020203" pitchFamily="34" charset="0"/>
              </a:rPr>
              <a:t>208</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Pb elastic scattering data. </a:t>
            </a:r>
            <a:r>
              <a:rPr lang="en-US" sz="1600" i="1" dirty="0">
                <a:effectLst/>
                <a:latin typeface="Times New Roman" panose="02020603050405020304" pitchFamily="18" charset="0"/>
                <a:ea typeface="Times New Roman" panose="02020603050405020304" pitchFamily="18" charset="0"/>
                <a:cs typeface="Vrinda" panose="020B0502040204020203" pitchFamily="34" charset="0"/>
              </a:rPr>
              <a:t>W</a:t>
            </a:r>
            <a:r>
              <a:rPr lang="en-US" sz="1600" baseline="-25000" dirty="0">
                <a:effectLst/>
                <a:latin typeface="Times New Roman" panose="02020603050405020304" pitchFamily="18" charset="0"/>
                <a:ea typeface="Times New Roman" panose="02020603050405020304" pitchFamily="18" charset="0"/>
                <a:cs typeface="Vrinda" panose="020B0502040204020203" pitchFamily="34" charset="0"/>
              </a:rPr>
              <a:t>0</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and </a:t>
            </a:r>
            <a:r>
              <a:rPr lang="en-US" sz="1600" i="1" dirty="0" err="1">
                <a:effectLst/>
                <a:latin typeface="Times New Roman" panose="02020603050405020304" pitchFamily="18" charset="0"/>
                <a:ea typeface="Times New Roman" panose="02020603050405020304" pitchFamily="18" charset="0"/>
                <a:cs typeface="Vrinda" panose="020B0502040204020203" pitchFamily="34" charset="0"/>
              </a:rPr>
              <a:t>Ws</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are in MeV; </a:t>
            </a:r>
            <a:r>
              <a:rPr lang="en-US" sz="1600" i="1" dirty="0">
                <a:effectLst/>
                <a:latin typeface="Times New Roman" panose="02020603050405020304" pitchFamily="18" charset="0"/>
                <a:ea typeface="Times New Roman" panose="02020603050405020304" pitchFamily="18" charset="0"/>
                <a:cs typeface="Vrinda" panose="020B0502040204020203" pitchFamily="34" charset="0"/>
              </a:rPr>
              <a:t>R</a:t>
            </a:r>
            <a:r>
              <a:rPr lang="en-US" sz="1600" i="1" baseline="-25000" dirty="0">
                <a:effectLst/>
                <a:latin typeface="Times New Roman" panose="02020603050405020304" pitchFamily="18" charset="0"/>
                <a:ea typeface="Times New Roman" panose="02020603050405020304" pitchFamily="18" charset="0"/>
                <a:cs typeface="Vrinda" panose="020B0502040204020203" pitchFamily="34" charset="0"/>
              </a:rPr>
              <a:t>S</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a:t>
            </a:r>
            <a:r>
              <a:rPr lang="en-US" sz="1600" i="1" dirty="0">
                <a:effectLst/>
                <a:latin typeface="Times New Roman" panose="02020603050405020304" pitchFamily="18" charset="0"/>
                <a:ea typeface="Times New Roman" panose="02020603050405020304" pitchFamily="18" charset="0"/>
                <a:cs typeface="Vrinda" panose="020B0502040204020203" pitchFamily="34" charset="0"/>
              </a:rPr>
              <a:t>R</a:t>
            </a:r>
            <a:r>
              <a:rPr lang="en-US" sz="1600" i="1" baseline="-25000" dirty="0">
                <a:effectLst/>
                <a:latin typeface="Times New Roman" panose="02020603050405020304" pitchFamily="18" charset="0"/>
                <a:ea typeface="Times New Roman" panose="02020603050405020304" pitchFamily="18" charset="0"/>
                <a:cs typeface="Vrinda" panose="020B0502040204020203" pitchFamily="34" charset="0"/>
              </a:rPr>
              <a:t>W</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a:t>
            </a:r>
            <a:r>
              <a:rPr lang="en-US" sz="1600" i="1" dirty="0">
                <a:effectLst/>
                <a:latin typeface="Times New Roman" panose="02020603050405020304" pitchFamily="18" charset="0"/>
                <a:ea typeface="Times New Roman" panose="02020603050405020304" pitchFamily="18" charset="0"/>
                <a:cs typeface="Vrinda" panose="020B0502040204020203" pitchFamily="34" charset="0"/>
              </a:rPr>
              <a:t>D</a:t>
            </a:r>
            <a:r>
              <a:rPr lang="en-US" sz="1600" i="1" baseline="-25000" dirty="0">
                <a:effectLst/>
                <a:latin typeface="Times New Roman" panose="02020603050405020304" pitchFamily="18" charset="0"/>
                <a:ea typeface="Times New Roman" panose="02020603050405020304" pitchFamily="18" charset="0"/>
                <a:cs typeface="Vrinda" panose="020B0502040204020203" pitchFamily="34" charset="0"/>
              </a:rPr>
              <a:t>S</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in </a:t>
            </a:r>
            <a:r>
              <a:rPr lang="en-US" sz="1600" dirty="0" err="1">
                <a:effectLst/>
                <a:latin typeface="Times New Roman" panose="02020603050405020304" pitchFamily="18" charset="0"/>
                <a:ea typeface="Times New Roman" panose="02020603050405020304" pitchFamily="18" charset="0"/>
                <a:cs typeface="Vrinda" panose="020B0502040204020203" pitchFamily="34" charset="0"/>
              </a:rPr>
              <a:t>fm</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a:t>
            </a:r>
            <a:r>
              <a:rPr lang="en-US" sz="1600" i="1" dirty="0">
                <a:effectLst/>
                <a:latin typeface="Times New Roman" panose="02020603050405020304" pitchFamily="18" charset="0"/>
                <a:ea typeface="Times New Roman" panose="02020603050405020304" pitchFamily="18" charset="0"/>
                <a:cs typeface="Vrinda" panose="020B0502040204020203" pitchFamily="34" charset="0"/>
              </a:rPr>
              <a:t>J</a:t>
            </a:r>
            <a:r>
              <a:rPr lang="en-US" sz="1600" i="1" baseline="-25000" dirty="0">
                <a:effectLst/>
                <a:latin typeface="Times New Roman" panose="02020603050405020304" pitchFamily="18" charset="0"/>
                <a:ea typeface="Times New Roman" panose="02020603050405020304" pitchFamily="18" charset="0"/>
                <a:cs typeface="Vrinda" panose="020B0502040204020203" pitchFamily="34" charset="0"/>
              </a:rPr>
              <a:t>I</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/(4</a:t>
            </a:r>
            <a:r>
              <a:rPr lang="en-US" sz="1600" i="1" dirty="0">
                <a:effectLst/>
                <a:latin typeface="Times New Roman" panose="02020603050405020304" pitchFamily="18" charset="0"/>
                <a:ea typeface="Times New Roman" panose="02020603050405020304" pitchFamily="18" charset="0"/>
                <a:cs typeface="Vrinda" panose="020B0502040204020203" pitchFamily="34" charset="0"/>
              </a:rPr>
              <a:t>A</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in MeV.fm</a:t>
            </a:r>
            <a:r>
              <a:rPr lang="en-US" sz="1600" baseline="30000" dirty="0">
                <a:effectLst/>
                <a:latin typeface="Times New Roman" panose="02020603050405020304" pitchFamily="18" charset="0"/>
                <a:ea typeface="Times New Roman" panose="02020603050405020304" pitchFamily="18" charset="0"/>
                <a:cs typeface="Vrinda" panose="020B0502040204020203" pitchFamily="34" charset="0"/>
              </a:rPr>
              <a:t>3</a:t>
            </a:r>
            <a:r>
              <a:rPr lang="en-US" sz="1600" dirty="0">
                <a:effectLst/>
                <a:latin typeface="Times New Roman" panose="02020603050405020304" pitchFamily="18" charset="0"/>
                <a:ea typeface="Times New Roman" panose="02020603050405020304" pitchFamily="18" charset="0"/>
                <a:cs typeface="Vrinda" panose="020B0502040204020203" pitchFamily="34" charset="0"/>
              </a:rPr>
              <a:t>. </a:t>
            </a:r>
            <a:endParaRPr lang="en-US" sz="1600" dirty="0">
              <a:effectLst/>
              <a:latin typeface="Calibri" panose="020F0502020204030204" pitchFamily="34" charset="0"/>
              <a:ea typeface="Times New Roman" panose="02020603050405020304" pitchFamily="18" charset="0"/>
              <a:cs typeface="Vrinda" panose="020B0502040204020203" pitchFamily="34" charset="0"/>
            </a:endParaRPr>
          </a:p>
        </p:txBody>
      </p:sp>
    </p:spTree>
    <p:extLst>
      <p:ext uri="{BB962C8B-B14F-4D97-AF65-F5344CB8AC3E}">
        <p14:creationId xmlns:p14="http://schemas.microsoft.com/office/powerpoint/2010/main" val="1046549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0"/>
            <a:ext cx="9144000" cy="533400"/>
          </a:xfrm>
          <a:solidFill>
            <a:srgbClr val="002060"/>
          </a:solidFill>
        </p:spPr>
        <p:txBody>
          <a:bodyPr>
            <a:normAutofit fontScale="90000"/>
          </a:bodyPr>
          <a:lstStyle/>
          <a:p>
            <a:pPr algn="ctr"/>
            <a:r>
              <a:rPr lang="en-US" b="1" cap="none" dirty="0">
                <a:solidFill>
                  <a:srgbClr val="FF0000"/>
                </a:solidFill>
                <a:latin typeface="Arial" pitchFamily="34" charset="0"/>
                <a:cs typeface="Arial" pitchFamily="34" charset="0"/>
              </a:rPr>
              <a:t>Discussion and Conclusions</a:t>
            </a:r>
            <a:endParaRPr lang="en-US" cap="none" dirty="0"/>
          </a:p>
        </p:txBody>
      </p:sp>
      <p:sp>
        <p:nvSpPr>
          <p:cNvPr id="6" name="Rectangle 5"/>
          <p:cNvSpPr/>
          <p:nvPr/>
        </p:nvSpPr>
        <p:spPr>
          <a:xfrm>
            <a:off x="448733" y="838200"/>
            <a:ext cx="8458200" cy="5382436"/>
          </a:xfrm>
          <a:prstGeom prst="rect">
            <a:avLst/>
          </a:prstGeom>
        </p:spPr>
        <p:txBody>
          <a:bodyPr wrap="square">
            <a:spAutoFit/>
          </a:bodyPr>
          <a:lstStyle/>
          <a:p>
            <a:pPr marL="342900" indent="-342900" algn="just">
              <a:lnSpc>
                <a:spcPct val="120000"/>
              </a:lnSpc>
              <a:buFont typeface="Wingdings" pitchFamily="2" charset="2"/>
              <a:buChar char="§"/>
            </a:pPr>
            <a:r>
              <a:rPr lang="en-US" sz="2000" dirty="0">
                <a:solidFill>
                  <a:srgbClr val="002060"/>
                </a:solidFill>
              </a:rPr>
              <a:t>Both the MSF and NM potentials satisfactorily describe the </a:t>
            </a:r>
            <a:r>
              <a:rPr lang="en-US" sz="2000" dirty="0">
                <a:solidFill>
                  <a:srgbClr val="002060"/>
                </a:solidFill>
                <a:latin typeface="Symbol" pitchFamily="18" charset="2"/>
              </a:rPr>
              <a:t>a</a:t>
            </a:r>
            <a:r>
              <a:rPr lang="en-US" sz="2000" dirty="0">
                <a:solidFill>
                  <a:srgbClr val="002060"/>
                </a:solidFill>
              </a:rPr>
              <a:t>+</a:t>
            </a:r>
            <a:r>
              <a:rPr lang="en-US" sz="2000" baseline="30000" dirty="0">
                <a:solidFill>
                  <a:srgbClr val="002060"/>
                </a:solidFill>
              </a:rPr>
              <a:t>209</a:t>
            </a:r>
            <a:r>
              <a:rPr lang="en-US" sz="2000" dirty="0">
                <a:solidFill>
                  <a:srgbClr val="002060"/>
                </a:solidFill>
              </a:rPr>
              <a:t>Bi elastic scattering data.</a:t>
            </a:r>
          </a:p>
          <a:p>
            <a:pPr marL="342900" indent="-342900" algn="just">
              <a:lnSpc>
                <a:spcPct val="120000"/>
              </a:lnSpc>
              <a:buFont typeface="Wingdings" pitchFamily="2" charset="2"/>
              <a:buChar char="§"/>
            </a:pPr>
            <a:r>
              <a:rPr lang="en-US" sz="2000" dirty="0">
                <a:solidFill>
                  <a:srgbClr val="002060"/>
                </a:solidFill>
              </a:rPr>
              <a:t>However, the MSF potential slightly underestimates the cross sections at 27.6 MeV. This may be due to the lack of proper density parameters. To the best of our knowledge, there is no density distributions available in the literature for </a:t>
            </a:r>
            <a:r>
              <a:rPr lang="en-US" sz="2000" baseline="30000" dirty="0">
                <a:solidFill>
                  <a:srgbClr val="002060"/>
                </a:solidFill>
              </a:rPr>
              <a:t>208</a:t>
            </a:r>
            <a:r>
              <a:rPr lang="en-US" sz="2000" dirty="0">
                <a:solidFill>
                  <a:srgbClr val="002060"/>
                </a:solidFill>
              </a:rPr>
              <a:t>Pb and as so we have used density distribution of </a:t>
            </a:r>
            <a:r>
              <a:rPr lang="en-US" sz="2000" baseline="30000" dirty="0">
                <a:solidFill>
                  <a:srgbClr val="002060"/>
                </a:solidFill>
              </a:rPr>
              <a:t>207</a:t>
            </a:r>
            <a:r>
              <a:rPr lang="en-US" sz="2000" dirty="0">
                <a:solidFill>
                  <a:srgbClr val="002060"/>
                </a:solidFill>
              </a:rPr>
              <a:t>Pb.</a:t>
            </a:r>
          </a:p>
          <a:p>
            <a:pPr algn="just">
              <a:lnSpc>
                <a:spcPct val="120000"/>
              </a:lnSpc>
            </a:pPr>
            <a:endParaRPr lang="en-GB" sz="900" dirty="0"/>
          </a:p>
          <a:p>
            <a:pPr marL="342900" indent="-342900" algn="just">
              <a:lnSpc>
                <a:spcPct val="120000"/>
              </a:lnSpc>
              <a:buFont typeface="Wingdings" pitchFamily="2" charset="2"/>
              <a:buChar char="§"/>
            </a:pPr>
            <a:r>
              <a:rPr lang="en-GB" sz="2000" dirty="0"/>
              <a:t>The derived MSF potential does not need any renormalization for a satisfactory description of the data over the entire energy range.</a:t>
            </a:r>
          </a:p>
          <a:p>
            <a:pPr algn="just">
              <a:lnSpc>
                <a:spcPct val="120000"/>
              </a:lnSpc>
            </a:pPr>
            <a:endParaRPr lang="en-GB" sz="1000" dirty="0"/>
          </a:p>
          <a:p>
            <a:pPr marL="342900" indent="-342900" algn="just">
              <a:lnSpc>
                <a:spcPct val="120000"/>
              </a:lnSpc>
              <a:buFont typeface="Wingdings" pitchFamily="2" charset="2"/>
              <a:buChar char="§"/>
            </a:pPr>
            <a:r>
              <a:rPr lang="en-GB" sz="2000" dirty="0"/>
              <a:t>The addition of the repulsive component conforms to the Pauli exclusion principle.</a:t>
            </a:r>
          </a:p>
          <a:p>
            <a:pPr algn="just">
              <a:lnSpc>
                <a:spcPct val="120000"/>
              </a:lnSpc>
            </a:pPr>
            <a:endParaRPr lang="en-GB" sz="1000" dirty="0"/>
          </a:p>
          <a:p>
            <a:pPr marL="342900" indent="-342900" algn="just">
              <a:lnSpc>
                <a:spcPct val="120000"/>
              </a:lnSpc>
              <a:buFont typeface="Wingdings" pitchFamily="2" charset="2"/>
              <a:buChar char="§"/>
            </a:pPr>
            <a:r>
              <a:rPr lang="en-GB" sz="2000" dirty="0"/>
              <a:t>The radius </a:t>
            </a:r>
            <a:r>
              <a:rPr lang="en-GB" sz="2000" i="1" dirty="0" err="1"/>
              <a:t>c</a:t>
            </a:r>
            <a:r>
              <a:rPr lang="en-GB" sz="2000" i="1" baseline="-25000" dirty="0" err="1"/>
              <a:t>N</a:t>
            </a:r>
            <a:r>
              <a:rPr lang="en-GB" sz="2000" dirty="0"/>
              <a:t> = 3.0 </a:t>
            </a:r>
            <a:r>
              <a:rPr lang="en-GB" sz="2000" dirty="0" err="1"/>
              <a:t>fm</a:t>
            </a:r>
            <a:r>
              <a:rPr lang="en-GB" sz="2000" dirty="0"/>
              <a:t> of the </a:t>
            </a:r>
            <a:r>
              <a:rPr lang="en-GB" sz="2000" dirty="0" err="1"/>
              <a:t>unclustered</a:t>
            </a:r>
            <a:r>
              <a:rPr lang="en-GB" sz="2000" dirty="0"/>
              <a:t> nucleonic distribution is much less that </a:t>
            </a:r>
            <a:r>
              <a:rPr lang="en-GB" sz="2000" i="1" dirty="0"/>
              <a:t>c</a:t>
            </a:r>
            <a:r>
              <a:rPr lang="en-GB" sz="2000" baseline="-25000" dirty="0">
                <a:sym typeface="Symbol"/>
              </a:rPr>
              <a:t></a:t>
            </a:r>
            <a:r>
              <a:rPr lang="en-GB" sz="2000" dirty="0"/>
              <a:t> = 6.62 </a:t>
            </a:r>
            <a:r>
              <a:rPr lang="en-GB" sz="2000" dirty="0" err="1"/>
              <a:t>fm</a:t>
            </a:r>
            <a:r>
              <a:rPr lang="en-GB" sz="2000" dirty="0"/>
              <a:t> of the </a:t>
            </a:r>
            <a:r>
              <a:rPr lang="en-GB" sz="2000" dirty="0">
                <a:latin typeface="Symbol" pitchFamily="18" charset="2"/>
              </a:rPr>
              <a:t>a</a:t>
            </a:r>
            <a:r>
              <a:rPr lang="en-GB" sz="2000" dirty="0"/>
              <a:t>-like clusters.</a:t>
            </a:r>
          </a:p>
          <a:p>
            <a:pPr algn="just">
              <a:lnSpc>
                <a:spcPct val="120000"/>
              </a:lnSpc>
            </a:pPr>
            <a:endParaRPr lang="en-GB" sz="1000" dirty="0"/>
          </a:p>
          <a:p>
            <a:pPr algn="just">
              <a:lnSpc>
                <a:spcPct val="120000"/>
              </a:lnSpc>
            </a:pPr>
            <a:endParaRPr lang="en-US" sz="800" dirty="0">
              <a:ea typeface="Times New Roman" panose="02020603050405020304" pitchFamily="18" charset="0"/>
            </a:endParaRPr>
          </a:p>
        </p:txBody>
      </p:sp>
    </p:spTree>
    <p:extLst>
      <p:ext uri="{BB962C8B-B14F-4D97-AF65-F5344CB8AC3E}">
        <p14:creationId xmlns:p14="http://schemas.microsoft.com/office/powerpoint/2010/main" val="25308604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idx="4294967295"/>
          </p:nvPr>
        </p:nvSpPr>
        <p:spPr>
          <a:xfrm>
            <a:off x="0" y="0"/>
            <a:ext cx="9144000" cy="533400"/>
          </a:xfrm>
          <a:solidFill>
            <a:srgbClr val="002060"/>
          </a:solidFill>
        </p:spPr>
        <p:txBody>
          <a:bodyPr>
            <a:normAutofit fontScale="90000"/>
          </a:bodyPr>
          <a:lstStyle/>
          <a:p>
            <a:pPr algn="ctr"/>
            <a:r>
              <a:rPr lang="en-US" b="1" cap="none" dirty="0">
                <a:solidFill>
                  <a:srgbClr val="FF0000"/>
                </a:solidFill>
                <a:latin typeface="Arial" pitchFamily="34" charset="0"/>
                <a:cs typeface="Arial" pitchFamily="34" charset="0"/>
              </a:rPr>
              <a:t>Discussion and Conclusions</a:t>
            </a:r>
            <a:endParaRPr lang="en-US" cap="none" dirty="0"/>
          </a:p>
        </p:txBody>
      </p:sp>
      <mc:AlternateContent xmlns:mc="http://schemas.openxmlformats.org/markup-compatibility/2006" xmlns:a14="http://schemas.microsoft.com/office/drawing/2010/main">
        <mc:Choice Requires="a14">
          <p:sp>
            <p:nvSpPr>
              <p:cNvPr id="6" name="Rectangle 5"/>
              <p:cNvSpPr/>
              <p:nvPr/>
            </p:nvSpPr>
            <p:spPr>
              <a:xfrm>
                <a:off x="342900" y="685800"/>
                <a:ext cx="8458200" cy="5385320"/>
              </a:xfrm>
              <a:prstGeom prst="rect">
                <a:avLst/>
              </a:prstGeom>
            </p:spPr>
            <p:txBody>
              <a:bodyPr wrap="square">
                <a:spAutoFit/>
              </a:bodyPr>
              <a:lstStyle/>
              <a:p>
                <a:pPr algn="just">
                  <a:lnSpc>
                    <a:spcPct val="120000"/>
                  </a:lnSpc>
                </a:pPr>
                <a:endParaRPr lang="en-GB" sz="1000" dirty="0"/>
              </a:p>
              <a:p>
                <a:pPr marL="342900" indent="-342900" algn="just">
                  <a:lnSpc>
                    <a:spcPct val="120000"/>
                  </a:lnSpc>
                  <a:buFont typeface="Arial" panose="020B0604020202020204" pitchFamily="34" charset="0"/>
                  <a:buChar char="•"/>
                </a:pPr>
                <a:r>
                  <a:rPr lang="en-US" sz="2000" dirty="0">
                    <a:ea typeface="Times New Roman" panose="02020603050405020304" pitchFamily="18" charset="0"/>
                  </a:rPr>
                  <a:t>In the case of NM potential, the fits are excellent using both unshifted repulsive core with </a:t>
                </a:r>
                <a14:m>
                  <m:oMath xmlns:m="http://schemas.openxmlformats.org/officeDocument/2006/math">
                    <m:sSub>
                      <m:sSubPr>
                        <m:ctrlPr>
                          <a:rPr lang="en-US" sz="2000" i="1" smtClean="0">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𝐷</m:t>
                        </m:r>
                      </m:e>
                      <m:sub>
                        <m:r>
                          <a:rPr lang="en-US" sz="2000" i="1">
                            <a:latin typeface="Cambria Math" panose="02040503050406030204" pitchFamily="18" charset="0"/>
                            <a:ea typeface="Times New Roman" panose="02020603050405020304" pitchFamily="18" charset="0"/>
                          </a:rPr>
                          <m:t>1</m:t>
                        </m:r>
                      </m:sub>
                    </m:sSub>
                    <m:r>
                      <a:rPr lang="en-US" sz="2000" i="1">
                        <a:latin typeface="Cambria Math" panose="02040503050406030204" pitchFamily="18" charset="0"/>
                        <a:ea typeface="Times New Roman" panose="02020603050405020304" pitchFamily="18" charset="0"/>
                      </a:rPr>
                      <m:t>=0</m:t>
                    </m:r>
                  </m:oMath>
                </a14:m>
                <a:r>
                  <a:rPr lang="en-US" sz="2000" dirty="0">
                    <a:ea typeface="Times New Roman" panose="02020603050405020304" pitchFamily="18" charset="0"/>
                  </a:rPr>
                  <a:t>  and shifted repulsive core with </a:t>
                </a:r>
                <a14:m>
                  <m:oMath xmlns:m="http://schemas.openxmlformats.org/officeDocument/2006/math">
                    <m:sSub>
                      <m:sSubPr>
                        <m:ctrlPr>
                          <a:rPr lang="en-US" sz="2000" i="1">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𝐷</m:t>
                        </m:r>
                      </m:e>
                      <m:sub>
                        <m:r>
                          <a:rPr lang="en-US" sz="2000" i="1">
                            <a:latin typeface="Cambria Math" panose="02040503050406030204" pitchFamily="18" charset="0"/>
                            <a:ea typeface="Times New Roman" panose="02020603050405020304" pitchFamily="18" charset="0"/>
                          </a:rPr>
                          <m:t>1</m:t>
                        </m:r>
                      </m:sub>
                    </m:sSub>
                    <m:r>
                      <a:rPr lang="en-US" sz="2000" i="1">
                        <a:latin typeface="Cambria Math" panose="02040503050406030204" pitchFamily="18" charset="0"/>
                        <a:ea typeface="Times New Roman" panose="02020603050405020304" pitchFamily="18" charset="0"/>
                      </a:rPr>
                      <m:t>≠0</m:t>
                    </m:r>
                  </m:oMath>
                </a14:m>
                <a:r>
                  <a:rPr lang="en-US" sz="2000" dirty="0">
                    <a:ea typeface="Times New Roman" panose="02020603050405020304" pitchFamily="18" charset="0"/>
                  </a:rPr>
                  <a:t>. </a:t>
                </a:r>
              </a:p>
              <a:p>
                <a:pPr marL="342900" indent="-342900" algn="just">
                  <a:lnSpc>
                    <a:spcPct val="120000"/>
                  </a:lnSpc>
                  <a:buFont typeface="Arial" panose="020B0604020202020204" pitchFamily="34" charset="0"/>
                  <a:buChar char="•"/>
                </a:pPr>
                <a:endParaRPr lang="en-US" sz="1000" dirty="0">
                  <a:ea typeface="Times New Roman" panose="02020603050405020304" pitchFamily="18" charset="0"/>
                </a:endParaRPr>
              </a:p>
              <a:p>
                <a:pPr marL="342900" indent="-342900" algn="just">
                  <a:lnSpc>
                    <a:spcPct val="120000"/>
                  </a:lnSpc>
                  <a:buFont typeface="Arial" panose="020B0604020202020204" pitchFamily="34" charset="0"/>
                  <a:buChar char="•"/>
                </a:pPr>
                <a:r>
                  <a:rPr lang="en-US" sz="2000" dirty="0">
                    <a:ea typeface="Times New Roman" panose="02020603050405020304" pitchFamily="18" charset="0"/>
                  </a:rPr>
                  <a:t>However, the total </a:t>
                </a:r>
                <a:r>
                  <a:rPr lang="en-US" sz="2000" dirty="0">
                    <a:latin typeface="Symbol" panose="05050102010706020507" pitchFamily="18" charset="2"/>
                    <a:ea typeface="Times New Roman" panose="02020603050405020304" pitchFamily="18" charset="0"/>
                  </a:rPr>
                  <a:t>c</a:t>
                </a:r>
                <a:r>
                  <a:rPr lang="en-US" sz="2000" baseline="30000" dirty="0">
                    <a:ea typeface="Times New Roman" panose="02020603050405020304" pitchFamily="18" charset="0"/>
                  </a:rPr>
                  <a:t>2</a:t>
                </a:r>
                <a:r>
                  <a:rPr lang="en-US" sz="2000" dirty="0">
                    <a:ea typeface="Times New Roman" panose="02020603050405020304" pitchFamily="18" charset="0"/>
                  </a:rPr>
                  <a:t>-value </a:t>
                </a:r>
                <a14:m>
                  <m:oMath xmlns:m="http://schemas.openxmlformats.org/officeDocument/2006/math">
                    <m:d>
                      <m:dPr>
                        <m:ctrlPr>
                          <a:rPr lang="en-US" sz="2000" i="1">
                            <a:latin typeface="Cambria Math" panose="02040503050406030204" pitchFamily="18" charset="0"/>
                            <a:ea typeface="Times New Roman" panose="02020603050405020304" pitchFamily="18" charset="0"/>
                          </a:rPr>
                        </m:ctrlPr>
                      </m:dPr>
                      <m:e>
                        <m:nary>
                          <m:naryPr>
                            <m:chr m:val="∑"/>
                            <m:limLoc m:val="undOvr"/>
                            <m:ctrlPr>
                              <a:rPr lang="en-US" sz="2000" i="1">
                                <a:latin typeface="Cambria Math" panose="02040503050406030204" pitchFamily="18" charset="0"/>
                                <a:ea typeface="Times New Roman" panose="02020603050405020304" pitchFamily="18" charset="0"/>
                              </a:rPr>
                            </m:ctrlPr>
                          </m:naryPr>
                          <m:sub>
                            <m:r>
                              <a:rPr lang="en-US" sz="2000" i="1">
                                <a:latin typeface="Cambria Math" panose="02040503050406030204" pitchFamily="18" charset="0"/>
                                <a:ea typeface="Times New Roman" panose="02020603050405020304" pitchFamily="18" charset="0"/>
                              </a:rPr>
                              <m:t>𝑖</m:t>
                            </m:r>
                          </m:sub>
                          <m:sup/>
                          <m:e>
                            <m:sSup>
                              <m:sSupPr>
                                <m:ctrlPr>
                                  <a:rPr lang="en-US" sz="2000" i="1">
                                    <a:latin typeface="Cambria Math" panose="02040503050406030204" pitchFamily="18" charset="0"/>
                                    <a:ea typeface="Times New Roman" panose="02020603050405020304" pitchFamily="18" charset="0"/>
                                  </a:rPr>
                                </m:ctrlPr>
                              </m:sSupPr>
                              <m:e>
                                <m:sSub>
                                  <m:sSubPr>
                                    <m:ctrlPr>
                                      <a:rPr lang="en-US" sz="2000" i="1">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𝜒</m:t>
                                    </m:r>
                                  </m:e>
                                  <m:sub>
                                    <m:r>
                                      <a:rPr lang="en-US" sz="2000" i="1">
                                        <a:latin typeface="Cambria Math" panose="02040503050406030204" pitchFamily="18" charset="0"/>
                                        <a:ea typeface="Times New Roman" panose="02020603050405020304" pitchFamily="18" charset="0"/>
                                      </a:rPr>
                                      <m:t>𝑖</m:t>
                                    </m:r>
                                  </m:sub>
                                </m:sSub>
                              </m:e>
                              <m:sup>
                                <m:r>
                                  <a:rPr lang="en-US" sz="2000" i="1">
                                    <a:latin typeface="Cambria Math" panose="02040503050406030204" pitchFamily="18" charset="0"/>
                                    <a:ea typeface="Times New Roman" panose="02020603050405020304" pitchFamily="18" charset="0"/>
                                  </a:rPr>
                                  <m:t>2</m:t>
                                </m:r>
                              </m:sup>
                            </m:sSup>
                            <m:r>
                              <a:rPr lang="en-US" sz="2000" i="1">
                                <a:latin typeface="Cambria Math" panose="02040503050406030204" pitchFamily="18" charset="0"/>
                                <a:ea typeface="Times New Roman" panose="02020603050405020304" pitchFamily="18" charset="0"/>
                              </a:rPr>
                              <m:t>=3.747</m:t>
                            </m:r>
                          </m:e>
                        </m:nary>
                      </m:e>
                    </m:d>
                    <m:r>
                      <a:rPr lang="en-US" sz="2000" i="1">
                        <a:latin typeface="Cambria Math" panose="02040503050406030204" pitchFamily="18" charset="0"/>
                        <a:ea typeface="Times New Roman" panose="02020603050405020304" pitchFamily="18" charset="0"/>
                      </a:rPr>
                      <m:t> </m:t>
                    </m:r>
                  </m:oMath>
                </a14:m>
                <a:r>
                  <a:rPr lang="en-US" sz="2000" dirty="0">
                    <a:ea typeface="Times New Roman" panose="02020603050405020304" pitchFamily="18" charset="0"/>
                  </a:rPr>
                  <a:t>for potentials with </a:t>
                </a:r>
                <a14:m>
                  <m:oMath xmlns:m="http://schemas.openxmlformats.org/officeDocument/2006/math">
                    <m:sSub>
                      <m:sSubPr>
                        <m:ctrlPr>
                          <a:rPr lang="en-US" sz="2000" i="1">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𝐷</m:t>
                        </m:r>
                      </m:e>
                      <m:sub>
                        <m:r>
                          <a:rPr lang="en-US" sz="2000" i="1">
                            <a:latin typeface="Cambria Math" panose="02040503050406030204" pitchFamily="18" charset="0"/>
                            <a:ea typeface="Times New Roman" panose="02020603050405020304" pitchFamily="18" charset="0"/>
                          </a:rPr>
                          <m:t>1</m:t>
                        </m:r>
                      </m:sub>
                    </m:sSub>
                    <m:r>
                      <a:rPr lang="en-US" sz="2000" i="1">
                        <a:latin typeface="Cambria Math" panose="02040503050406030204" pitchFamily="18" charset="0"/>
                        <a:ea typeface="Times New Roman" panose="02020603050405020304" pitchFamily="18" charset="0"/>
                      </a:rPr>
                      <m:t>=0</m:t>
                    </m:r>
                  </m:oMath>
                </a14:m>
                <a:r>
                  <a:rPr lang="en-US" sz="2000" dirty="0">
                    <a:ea typeface="Times New Roman" panose="02020603050405020304" pitchFamily="18" charset="0"/>
                  </a:rPr>
                  <a:t> has been found to be lower than that </a:t>
                </a:r>
                <a14:m>
                  <m:oMath xmlns:m="http://schemas.openxmlformats.org/officeDocument/2006/math">
                    <m:d>
                      <m:dPr>
                        <m:ctrlPr>
                          <a:rPr lang="en-US" sz="2000" i="1">
                            <a:latin typeface="Cambria Math" panose="02040503050406030204" pitchFamily="18" charset="0"/>
                            <a:ea typeface="Times New Roman" panose="02020603050405020304" pitchFamily="18" charset="0"/>
                          </a:rPr>
                        </m:ctrlPr>
                      </m:dPr>
                      <m:e>
                        <m:nary>
                          <m:naryPr>
                            <m:chr m:val="∑"/>
                            <m:limLoc m:val="undOvr"/>
                            <m:ctrlPr>
                              <a:rPr lang="en-US" sz="2000" i="1">
                                <a:latin typeface="Cambria Math" panose="02040503050406030204" pitchFamily="18" charset="0"/>
                                <a:ea typeface="Times New Roman" panose="02020603050405020304" pitchFamily="18" charset="0"/>
                              </a:rPr>
                            </m:ctrlPr>
                          </m:naryPr>
                          <m:sub>
                            <m:r>
                              <a:rPr lang="en-US" sz="2000" i="1">
                                <a:latin typeface="Cambria Math" panose="02040503050406030204" pitchFamily="18" charset="0"/>
                                <a:ea typeface="Times New Roman" panose="02020603050405020304" pitchFamily="18" charset="0"/>
                              </a:rPr>
                              <m:t>𝑖</m:t>
                            </m:r>
                          </m:sub>
                          <m:sup/>
                          <m:e>
                            <m:sSup>
                              <m:sSupPr>
                                <m:ctrlPr>
                                  <a:rPr lang="en-US" sz="2000" i="1">
                                    <a:latin typeface="Cambria Math" panose="02040503050406030204" pitchFamily="18" charset="0"/>
                                    <a:ea typeface="Times New Roman" panose="02020603050405020304" pitchFamily="18" charset="0"/>
                                  </a:rPr>
                                </m:ctrlPr>
                              </m:sSupPr>
                              <m:e>
                                <m:sSub>
                                  <m:sSubPr>
                                    <m:ctrlPr>
                                      <a:rPr lang="en-US" sz="2000" i="1">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𝜒</m:t>
                                    </m:r>
                                  </m:e>
                                  <m:sub>
                                    <m:r>
                                      <a:rPr lang="en-US" sz="2000" i="1">
                                        <a:latin typeface="Cambria Math" panose="02040503050406030204" pitchFamily="18" charset="0"/>
                                        <a:ea typeface="Times New Roman" panose="02020603050405020304" pitchFamily="18" charset="0"/>
                                      </a:rPr>
                                      <m:t>𝑖</m:t>
                                    </m:r>
                                  </m:sub>
                                </m:sSub>
                              </m:e>
                              <m:sup>
                                <m:r>
                                  <a:rPr lang="en-US" sz="2000" i="1">
                                    <a:latin typeface="Cambria Math" panose="02040503050406030204" pitchFamily="18" charset="0"/>
                                    <a:ea typeface="Times New Roman" panose="02020603050405020304" pitchFamily="18" charset="0"/>
                                  </a:rPr>
                                  <m:t>2</m:t>
                                </m:r>
                              </m:sup>
                            </m:sSup>
                            <m:r>
                              <a:rPr lang="en-US" sz="2000" i="1">
                                <a:latin typeface="Cambria Math" panose="02040503050406030204" pitchFamily="18" charset="0"/>
                                <a:ea typeface="Times New Roman" panose="02020603050405020304" pitchFamily="18" charset="0"/>
                              </a:rPr>
                              <m:t>=</m:t>
                            </m:r>
                            <m:r>
                              <a:rPr lang="en-US" sz="2000" b="0" i="1" smtClean="0">
                                <a:latin typeface="Cambria Math" panose="02040503050406030204" pitchFamily="18" charset="0"/>
                                <a:ea typeface="Times New Roman" panose="02020603050405020304" pitchFamily="18" charset="0"/>
                              </a:rPr>
                              <m:t>5.667</m:t>
                            </m:r>
                          </m:e>
                        </m:nary>
                      </m:e>
                    </m:d>
                  </m:oMath>
                </a14:m>
                <a:r>
                  <a:rPr lang="en-US" sz="2000" dirty="0">
                    <a:ea typeface="Times New Roman" panose="02020603050405020304" pitchFamily="18" charset="0"/>
                  </a:rPr>
                  <a:t> for potentials with </a:t>
                </a:r>
                <a14:m>
                  <m:oMath xmlns:m="http://schemas.openxmlformats.org/officeDocument/2006/math">
                    <m:sSub>
                      <m:sSubPr>
                        <m:ctrlPr>
                          <a:rPr lang="en-US" sz="2000" i="1">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𝐷</m:t>
                        </m:r>
                      </m:e>
                      <m:sub>
                        <m:r>
                          <a:rPr lang="en-US" sz="2000" i="1">
                            <a:latin typeface="Cambria Math" panose="02040503050406030204" pitchFamily="18" charset="0"/>
                            <a:ea typeface="Times New Roman" panose="02020603050405020304" pitchFamily="18" charset="0"/>
                          </a:rPr>
                          <m:t>1</m:t>
                        </m:r>
                      </m:sub>
                    </m:sSub>
                    <m:r>
                      <a:rPr lang="en-US" sz="2000" i="1">
                        <a:latin typeface="Cambria Math" panose="02040503050406030204" pitchFamily="18" charset="0"/>
                        <a:ea typeface="Times New Roman" panose="02020603050405020304" pitchFamily="18" charset="0"/>
                      </a:rPr>
                      <m:t>≠0</m:t>
                    </m:r>
                  </m:oMath>
                </a14:m>
                <a:r>
                  <a:rPr lang="en-US" sz="2000" dirty="0">
                    <a:ea typeface="Times New Roman" panose="02020603050405020304" pitchFamily="18" charset="0"/>
                  </a:rPr>
                  <a:t>.</a:t>
                </a:r>
              </a:p>
              <a:p>
                <a:pPr algn="just">
                  <a:lnSpc>
                    <a:spcPct val="120000"/>
                  </a:lnSpc>
                </a:pPr>
                <a:endParaRPr lang="en-US" sz="1000" dirty="0">
                  <a:ea typeface="Times New Roman" panose="02020603050405020304" pitchFamily="18" charset="0"/>
                </a:endParaRPr>
              </a:p>
              <a:p>
                <a:pPr marL="342900" indent="-342900" algn="just">
                  <a:lnSpc>
                    <a:spcPct val="120000"/>
                  </a:lnSpc>
                  <a:buFont typeface="Arial" panose="020B0604020202020204" pitchFamily="34" charset="0"/>
                  <a:buChar char="•"/>
                </a:pPr>
                <a:r>
                  <a:rPr lang="en-US" sz="2000" dirty="0">
                    <a:ea typeface="Times New Roman" panose="02020603050405020304" pitchFamily="18" charset="0"/>
                  </a:rPr>
                  <a:t>The potential with </a:t>
                </a:r>
                <a14:m>
                  <m:oMath xmlns:m="http://schemas.openxmlformats.org/officeDocument/2006/math">
                    <m:sSub>
                      <m:sSubPr>
                        <m:ctrlPr>
                          <a:rPr lang="en-US" sz="2000" i="1" smtClean="0">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𝐷</m:t>
                        </m:r>
                      </m:e>
                      <m:sub>
                        <m:r>
                          <a:rPr lang="en-US" sz="2000" i="1">
                            <a:latin typeface="Cambria Math" panose="02040503050406030204" pitchFamily="18" charset="0"/>
                            <a:ea typeface="Times New Roman" panose="02020603050405020304" pitchFamily="18" charset="0"/>
                          </a:rPr>
                          <m:t>1</m:t>
                        </m:r>
                      </m:sub>
                    </m:sSub>
                    <m:r>
                      <a:rPr lang="en-US" sz="2000" i="1">
                        <a:latin typeface="Cambria Math" panose="02040503050406030204" pitchFamily="18" charset="0"/>
                        <a:ea typeface="Times New Roman" panose="02020603050405020304" pitchFamily="18" charset="0"/>
                      </a:rPr>
                      <m:t>=0</m:t>
                    </m:r>
                  </m:oMath>
                </a14:m>
                <a:r>
                  <a:rPr lang="en-US" sz="2000" dirty="0">
                    <a:ea typeface="Times New Roman" panose="02020603050405020304" pitchFamily="18" charset="0"/>
                  </a:rPr>
                  <a:t>  and that with </a:t>
                </a:r>
                <a14:m>
                  <m:oMath xmlns:m="http://schemas.openxmlformats.org/officeDocument/2006/math">
                    <m:sSub>
                      <m:sSubPr>
                        <m:ctrlPr>
                          <a:rPr lang="en-US" sz="2000" i="1">
                            <a:latin typeface="Cambria Math" panose="02040503050406030204" pitchFamily="18" charset="0"/>
                            <a:ea typeface="Times New Roman" panose="02020603050405020304" pitchFamily="18" charset="0"/>
                          </a:rPr>
                        </m:ctrlPr>
                      </m:sSubPr>
                      <m:e>
                        <m:r>
                          <a:rPr lang="en-US" sz="2000" i="1">
                            <a:latin typeface="Cambria Math" panose="02040503050406030204" pitchFamily="18" charset="0"/>
                            <a:ea typeface="Times New Roman" panose="02020603050405020304" pitchFamily="18" charset="0"/>
                          </a:rPr>
                          <m:t>𝐷</m:t>
                        </m:r>
                      </m:e>
                      <m:sub>
                        <m:r>
                          <a:rPr lang="en-US" sz="2000" i="1">
                            <a:latin typeface="Cambria Math" panose="02040503050406030204" pitchFamily="18" charset="0"/>
                            <a:ea typeface="Times New Roman" panose="02020603050405020304" pitchFamily="18" charset="0"/>
                          </a:rPr>
                          <m:t>1</m:t>
                        </m:r>
                      </m:sub>
                    </m:sSub>
                    <m:r>
                      <a:rPr lang="en-US" sz="2000" i="1">
                        <a:latin typeface="Cambria Math" panose="02040503050406030204" pitchFamily="18" charset="0"/>
                        <a:ea typeface="Times New Roman" panose="02020603050405020304" pitchFamily="18" charset="0"/>
                      </a:rPr>
                      <m:t>≠0</m:t>
                    </m:r>
                  </m:oMath>
                </a14:m>
                <a:r>
                  <a:rPr lang="en-US" sz="2000" dirty="0">
                    <a:ea typeface="Times New Roman" panose="02020603050405020304" pitchFamily="18" charset="0"/>
                  </a:rPr>
                  <a:t> mainly differ in the central region of the target nucleus.</a:t>
                </a:r>
              </a:p>
              <a:p>
                <a:pPr marL="342900" indent="-342900" algn="just">
                  <a:lnSpc>
                    <a:spcPct val="120000"/>
                  </a:lnSpc>
                  <a:buFont typeface="Arial" panose="020B0604020202020204" pitchFamily="34" charset="0"/>
                  <a:buChar char="•"/>
                </a:pPr>
                <a:endParaRPr lang="en-US" sz="1000" dirty="0">
                  <a:ea typeface="Times New Roman" panose="02020603050405020304" pitchFamily="18" charset="0"/>
                </a:endParaRPr>
              </a:p>
              <a:p>
                <a:pPr marL="342900" indent="-342900" algn="just">
                  <a:lnSpc>
                    <a:spcPct val="120000"/>
                  </a:lnSpc>
                  <a:buFont typeface="Arial" panose="020B0604020202020204" pitchFamily="34" charset="0"/>
                  <a:buChar char="•"/>
                </a:pPr>
                <a:r>
                  <a:rPr lang="en-US" sz="2000" dirty="0">
                    <a:ea typeface="Times New Roman" panose="02020603050405020304" pitchFamily="18" charset="0"/>
                  </a:rPr>
                  <a:t>From the closeness of the fits to the data and the nearly same </a:t>
                </a:r>
                <a:r>
                  <a:rPr lang="en-US" sz="2000" i="1" dirty="0">
                    <a:latin typeface="Symbol" panose="05050102010706020507" pitchFamily="18" charset="2"/>
                    <a:ea typeface="Times New Roman" panose="02020603050405020304" pitchFamily="18" charset="0"/>
                  </a:rPr>
                  <a:t>c</a:t>
                </a:r>
                <a:r>
                  <a:rPr lang="en-US" sz="2000" baseline="30000" dirty="0">
                    <a:ea typeface="Times New Roman" panose="02020603050405020304" pitchFamily="18" charset="0"/>
                  </a:rPr>
                  <a:t>2</a:t>
                </a:r>
                <a:r>
                  <a:rPr lang="en-US" sz="2000" dirty="0">
                    <a:ea typeface="Times New Roman" panose="02020603050405020304" pitchFamily="18" charset="0"/>
                  </a:rPr>
                  <a:t>-value suggest that the </a:t>
                </a:r>
                <a:r>
                  <a:rPr lang="en-US" sz="2000" dirty="0">
                    <a:solidFill>
                      <a:srgbClr val="FF00FF"/>
                    </a:solidFill>
                    <a:ea typeface="Times New Roman" panose="02020603050405020304" pitchFamily="18" charset="0"/>
                  </a:rPr>
                  <a:t>scattering is dominated by potentials at nuclear surface</a:t>
                </a:r>
                <a:r>
                  <a:rPr lang="en-US" sz="2000" dirty="0">
                    <a:ea typeface="Times New Roman" panose="02020603050405020304" pitchFamily="18" charset="0"/>
                  </a:rPr>
                  <a:t>.</a:t>
                </a:r>
              </a:p>
              <a:p>
                <a:pPr marL="342900" indent="-342900" algn="just">
                  <a:lnSpc>
                    <a:spcPct val="120000"/>
                  </a:lnSpc>
                  <a:buFont typeface="Arial" panose="020B0604020202020204" pitchFamily="34" charset="0"/>
                  <a:buChar char="•"/>
                </a:pPr>
                <a:endParaRPr lang="en-US" sz="2000" dirty="0"/>
              </a:p>
              <a:p>
                <a:pPr marL="342900" indent="-342900" algn="just">
                  <a:lnSpc>
                    <a:spcPct val="120000"/>
                  </a:lnSpc>
                  <a:buFont typeface="Arial" panose="020B0604020202020204" pitchFamily="34" charset="0"/>
                  <a:buChar char="•"/>
                </a:pPr>
                <a:r>
                  <a:rPr lang="en-US" sz="2000" dirty="0">
                    <a:solidFill>
                      <a:srgbClr val="FF0000"/>
                    </a:solidFill>
                  </a:rPr>
                  <a:t>Thus the MSF and NM potentials have been proved to be successful in explaining the </a:t>
                </a:r>
                <a:r>
                  <a:rPr lang="en-US" sz="2000" i="1" dirty="0">
                    <a:solidFill>
                      <a:srgbClr val="FF0000"/>
                    </a:solidFill>
                    <a:latin typeface="Symbol" panose="05050102010706020507" pitchFamily="18" charset="2"/>
                  </a:rPr>
                  <a:t>a</a:t>
                </a:r>
                <a:r>
                  <a:rPr lang="en-US" sz="2000" dirty="0">
                    <a:solidFill>
                      <a:srgbClr val="FF0000"/>
                    </a:solidFill>
                  </a:rPr>
                  <a:t> elastic scattering on </a:t>
                </a:r>
                <a:r>
                  <a:rPr lang="en-US" sz="2000" baseline="30000" dirty="0">
                    <a:solidFill>
                      <a:srgbClr val="FF0000"/>
                    </a:solidFill>
                  </a:rPr>
                  <a:t>208</a:t>
                </a:r>
                <a:r>
                  <a:rPr lang="en-US" sz="2000" dirty="0">
                    <a:solidFill>
                      <a:srgbClr val="FF0000"/>
                    </a:solidFill>
                  </a:rPr>
                  <a:t>Pb.</a:t>
                </a:r>
                <a:endParaRPr lang="en-GB" sz="2000" dirty="0">
                  <a:solidFill>
                    <a:srgbClr val="FF0000"/>
                  </a:solidFill>
                </a:endParaRPr>
              </a:p>
            </p:txBody>
          </p:sp>
        </mc:Choice>
        <mc:Fallback xmlns="">
          <p:sp>
            <p:nvSpPr>
              <p:cNvPr id="6" name="Rectangle 5"/>
              <p:cNvSpPr>
                <a:spLocks noRot="1" noChangeAspect="1" noMove="1" noResize="1" noEditPoints="1" noAdjustHandles="1" noChangeArrowheads="1" noChangeShapeType="1" noTextEdit="1"/>
              </p:cNvSpPr>
              <p:nvPr/>
            </p:nvSpPr>
            <p:spPr>
              <a:xfrm>
                <a:off x="342900" y="685800"/>
                <a:ext cx="8458200" cy="5385320"/>
              </a:xfrm>
              <a:prstGeom prst="rect">
                <a:avLst/>
              </a:prstGeom>
              <a:blipFill>
                <a:blip r:embed="rId2"/>
                <a:stretch>
                  <a:fillRect l="-648" r="-720" b="-1019"/>
                </a:stretch>
              </a:blipFill>
            </p:spPr>
            <p:txBody>
              <a:bodyPr/>
              <a:lstStyle/>
              <a:p>
                <a:r>
                  <a:rPr lang="en-US">
                    <a:noFill/>
                  </a:rPr>
                  <a:t> </a:t>
                </a:r>
              </a:p>
            </p:txBody>
          </p:sp>
        </mc:Fallback>
      </mc:AlternateContent>
    </p:spTree>
    <p:extLst>
      <p:ext uri="{BB962C8B-B14F-4D97-AF65-F5344CB8AC3E}">
        <p14:creationId xmlns:p14="http://schemas.microsoft.com/office/powerpoint/2010/main" val="4458597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106ECDD-A5FF-4B3B-960F-495CBA781525}"/>
              </a:ext>
            </a:extLst>
          </p:cNvPr>
          <p:cNvSpPr/>
          <p:nvPr/>
        </p:nvSpPr>
        <p:spPr>
          <a:xfrm>
            <a:off x="1066800" y="2850177"/>
            <a:ext cx="7315200" cy="923330"/>
          </a:xfrm>
          <a:prstGeom prst="rect">
            <a:avLst/>
          </a:prstGeom>
        </p:spPr>
        <p:style>
          <a:lnRef idx="1">
            <a:schemeClr val="accent4"/>
          </a:lnRef>
          <a:fillRef idx="3">
            <a:schemeClr val="accent4"/>
          </a:fillRef>
          <a:effectRef idx="2">
            <a:schemeClr val="accent4"/>
          </a:effectRef>
          <a:fontRef idx="minor">
            <a:schemeClr val="lt1"/>
          </a:fontRef>
        </p:style>
        <p:txBody>
          <a:bodyPr wrap="square" anchor="ctr">
            <a:spAutoFit/>
          </a:bodyPr>
          <a:lstStyle/>
          <a:p>
            <a:pPr algn="ctr"/>
            <a:r>
              <a:rPr lang="en-US" sz="3600" dirty="0">
                <a:solidFill>
                  <a:schemeClr val="bg1"/>
                </a:solidFill>
              </a:rPr>
              <a:t>THANK YOU FOR YOUR PATIENCE</a:t>
            </a:r>
          </a:p>
          <a:p>
            <a:endParaRPr lang="en-US" dirty="0"/>
          </a:p>
        </p:txBody>
      </p:sp>
    </p:spTree>
    <p:extLst>
      <p:ext uri="{BB962C8B-B14F-4D97-AF65-F5344CB8AC3E}">
        <p14:creationId xmlns:p14="http://schemas.microsoft.com/office/powerpoint/2010/main" val="475483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762000"/>
            <a:ext cx="8153400" cy="2480103"/>
          </a:xfrm>
          <a:prstGeom prst="rect">
            <a:avLst/>
          </a:prstGeom>
        </p:spPr>
        <p:txBody>
          <a:bodyPr wrap="square">
            <a:spAutoFit/>
          </a:bodyPr>
          <a:lstStyle/>
          <a:p>
            <a:pPr marL="342900" indent="-342900" algn="just">
              <a:lnSpc>
                <a:spcPct val="120000"/>
              </a:lnSpc>
              <a:spcBef>
                <a:spcPct val="20000"/>
              </a:spcBef>
              <a:buFont typeface="Arial" panose="020B0604020202020204" pitchFamily="34" charset="0"/>
              <a:buChar char="•"/>
              <a:defRPr/>
            </a:pPr>
            <a:r>
              <a:rPr lang="en-US" dirty="0">
                <a:solidFill>
                  <a:srgbClr val="7030A0"/>
                </a:solidFill>
                <a:latin typeface="Calibri body"/>
                <a:ea typeface="Tahoma" pitchFamily="34" charset="0"/>
                <a:cs typeface="Tahoma" pitchFamily="34" charset="0"/>
              </a:rPr>
              <a:t>Nuclear structure </a:t>
            </a:r>
            <a:r>
              <a:rPr lang="en-US" dirty="0">
                <a:latin typeface="Calibri body"/>
                <a:ea typeface="Tahoma" pitchFamily="34" charset="0"/>
                <a:cs typeface="Tahoma" pitchFamily="34" charset="0"/>
              </a:rPr>
              <a:t>	        </a:t>
            </a:r>
            <a:r>
              <a:rPr lang="en-US" dirty="0">
                <a:solidFill>
                  <a:srgbClr val="00B050"/>
                </a:solidFill>
                <a:latin typeface="Calibri body"/>
                <a:ea typeface="Tahoma" pitchFamily="34" charset="0"/>
                <a:cs typeface="Tahoma" pitchFamily="34" charset="0"/>
              </a:rPr>
              <a:t>nucleus-nucleus interaction potential</a:t>
            </a:r>
          </a:p>
          <a:p>
            <a:pPr algn="just">
              <a:lnSpc>
                <a:spcPct val="120000"/>
              </a:lnSpc>
              <a:spcBef>
                <a:spcPct val="20000"/>
              </a:spcBef>
              <a:defRPr/>
            </a:pPr>
            <a:endParaRPr lang="en-US" sz="300" dirty="0">
              <a:latin typeface="Calibri body"/>
              <a:cs typeface="Arial" pitchFamily="34" charset="0"/>
            </a:endParaRPr>
          </a:p>
          <a:p>
            <a:pPr marL="342900" indent="-342900" algn="just">
              <a:lnSpc>
                <a:spcPct val="120000"/>
              </a:lnSpc>
              <a:spcBef>
                <a:spcPct val="20000"/>
              </a:spcBef>
              <a:buFont typeface="Arial" panose="020B0604020202020204" pitchFamily="34" charset="0"/>
              <a:buChar char="•"/>
              <a:defRPr/>
            </a:pPr>
            <a:r>
              <a:rPr lang="en-US" dirty="0">
                <a:solidFill>
                  <a:srgbClr val="7030A0"/>
                </a:solidFill>
                <a:latin typeface="Calibri body"/>
                <a:ea typeface="Tahoma" pitchFamily="34" charset="0"/>
                <a:cs typeface="Tahoma" pitchFamily="34" charset="0"/>
              </a:rPr>
              <a:t>Nuclear scattering due to nuclear forces </a:t>
            </a:r>
            <a:r>
              <a:rPr lang="en-US" dirty="0">
                <a:latin typeface="Calibri body"/>
                <a:ea typeface="Tahoma" pitchFamily="34" charset="0"/>
                <a:cs typeface="Tahoma" pitchFamily="34" charset="0"/>
              </a:rPr>
              <a:t>(to </a:t>
            </a:r>
            <a:r>
              <a:rPr lang="en-US" dirty="0" err="1">
                <a:latin typeface="Calibri body"/>
                <a:ea typeface="Tahoma" pitchFamily="34" charset="0"/>
                <a:cs typeface="Tahoma" pitchFamily="34" charset="0"/>
              </a:rPr>
              <a:t>analyse</a:t>
            </a:r>
            <a:r>
              <a:rPr lang="en-US" dirty="0">
                <a:latin typeface="Calibri body"/>
                <a:ea typeface="Tahoma" pitchFamily="34" charset="0"/>
                <a:cs typeface="Tahoma" pitchFamily="34" charset="0"/>
              </a:rPr>
              <a:t> the experimental angular distribution of the emitted particles) </a:t>
            </a:r>
          </a:p>
          <a:p>
            <a:pPr marL="342900" indent="-342900" algn="just">
              <a:lnSpc>
                <a:spcPct val="120000"/>
              </a:lnSpc>
              <a:spcBef>
                <a:spcPct val="20000"/>
              </a:spcBef>
              <a:buFont typeface="Arial" panose="020B0604020202020204" pitchFamily="34" charset="0"/>
              <a:buChar char="•"/>
              <a:defRPr/>
            </a:pPr>
            <a:endParaRPr lang="en-US" sz="1100" dirty="0">
              <a:latin typeface="Calibri body"/>
              <a:ea typeface="Tahoma" pitchFamily="34" charset="0"/>
              <a:cs typeface="Tahoma" pitchFamily="34" charset="0"/>
            </a:endParaRPr>
          </a:p>
          <a:p>
            <a:pPr algn="just">
              <a:lnSpc>
                <a:spcPct val="120000"/>
              </a:lnSpc>
              <a:spcBef>
                <a:spcPct val="20000"/>
              </a:spcBef>
              <a:defRPr/>
            </a:pPr>
            <a:r>
              <a:rPr lang="en-US" dirty="0">
                <a:latin typeface="Calibri body"/>
                <a:ea typeface="Tahoma" pitchFamily="34" charset="0"/>
                <a:cs typeface="Tahoma" pitchFamily="34" charset="0"/>
              </a:rPr>
              <a:t>		   </a:t>
            </a:r>
            <a:r>
              <a:rPr lang="en-US" dirty="0">
                <a:solidFill>
                  <a:srgbClr val="00B050"/>
                </a:solidFill>
                <a:latin typeface="Calibri body"/>
                <a:ea typeface="Tahoma" pitchFamily="34" charset="0"/>
                <a:cs typeface="Tahoma" pitchFamily="34" charset="0"/>
              </a:rPr>
              <a:t>Nuclear potential</a:t>
            </a:r>
          </a:p>
          <a:p>
            <a:pPr algn="just">
              <a:lnSpc>
                <a:spcPct val="120000"/>
              </a:lnSpc>
              <a:spcBef>
                <a:spcPct val="20000"/>
              </a:spcBef>
              <a:defRPr/>
            </a:pPr>
            <a:endParaRPr lang="en-US" sz="400" dirty="0">
              <a:solidFill>
                <a:srgbClr val="00B050"/>
              </a:solidFill>
              <a:latin typeface="Calibri body"/>
              <a:cs typeface="Arial" pitchFamily="34" charset="0"/>
            </a:endParaRPr>
          </a:p>
          <a:p>
            <a:pPr marL="342900" indent="-342900" algn="just">
              <a:spcBef>
                <a:spcPct val="20000"/>
              </a:spcBef>
              <a:buFont typeface="Arial" panose="020B0604020202020204" pitchFamily="34" charset="0"/>
              <a:buChar char="•"/>
              <a:defRPr/>
            </a:pPr>
            <a:r>
              <a:rPr lang="en-US" u="sng" dirty="0">
                <a:solidFill>
                  <a:srgbClr val="7030A0"/>
                </a:solidFill>
                <a:latin typeface="Calibri body"/>
                <a:ea typeface="Tahoma" pitchFamily="34" charset="0"/>
                <a:cs typeface="Tahoma" pitchFamily="34" charset="0"/>
              </a:rPr>
              <a:t>The optical model (OM) potential</a:t>
            </a:r>
            <a:r>
              <a:rPr lang="en-US" dirty="0">
                <a:latin typeface="Calibri body"/>
                <a:ea typeface="Tahoma" pitchFamily="34" charset="0"/>
                <a:cs typeface="Tahoma" pitchFamily="34" charset="0"/>
              </a:rPr>
              <a:t> is pretty well known to explain the phenomena.</a:t>
            </a:r>
            <a:endParaRPr lang="en-US" dirty="0">
              <a:ln>
                <a:solidFill>
                  <a:schemeClr val="tx1">
                    <a:lumMod val="50000"/>
                    <a:lumOff val="50000"/>
                  </a:schemeClr>
                </a:solidFill>
              </a:ln>
              <a:latin typeface="Calibri body"/>
              <a:ea typeface="Tahoma" pitchFamily="34" charset="0"/>
              <a:cs typeface="Tahoma" pitchFamily="34" charset="0"/>
            </a:endParaRPr>
          </a:p>
          <a:p>
            <a:pPr algn="just">
              <a:lnSpc>
                <a:spcPct val="120000"/>
              </a:lnSpc>
              <a:spcBef>
                <a:spcPct val="20000"/>
              </a:spcBef>
              <a:defRPr/>
            </a:pPr>
            <a:endParaRPr lang="en-US" sz="800" b="1" u="sng" dirty="0">
              <a:ln>
                <a:solidFill>
                  <a:schemeClr val="tx1">
                    <a:lumMod val="50000"/>
                    <a:lumOff val="50000"/>
                  </a:schemeClr>
                </a:solidFill>
              </a:ln>
              <a:ea typeface="Calibri"/>
              <a:cs typeface="Arial" pitchFamily="34" charset="0"/>
            </a:endParaRPr>
          </a:p>
        </p:txBody>
      </p:sp>
      <p:sp>
        <p:nvSpPr>
          <p:cNvPr id="2" name="Right Arrow 1"/>
          <p:cNvSpPr/>
          <p:nvPr/>
        </p:nvSpPr>
        <p:spPr>
          <a:xfrm>
            <a:off x="2895600" y="914400"/>
            <a:ext cx="640080" cy="182880"/>
          </a:xfrm>
          <a:prstGeom prst="right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rgbClr val="FF0000"/>
              </a:solidFill>
            </a:endParaRPr>
          </a:p>
        </p:txBody>
      </p:sp>
      <p:sp>
        <p:nvSpPr>
          <p:cNvPr id="5" name="Down Arrow 4"/>
          <p:cNvSpPr/>
          <p:nvPr/>
        </p:nvSpPr>
        <p:spPr>
          <a:xfrm>
            <a:off x="3215640" y="1905000"/>
            <a:ext cx="137160" cy="304800"/>
          </a:xfrm>
          <a:prstGeom prst="down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 name="Right Arrow 5"/>
          <p:cNvSpPr/>
          <p:nvPr/>
        </p:nvSpPr>
        <p:spPr>
          <a:xfrm>
            <a:off x="3916754" y="3393563"/>
            <a:ext cx="640080" cy="166255"/>
          </a:xfrm>
          <a:prstGeom prst="rightArrow">
            <a:avLst/>
          </a:prstGeom>
          <a:solidFill>
            <a:srgbClr val="FF00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rgbClr val="FF0000"/>
              </a:solidFill>
            </a:endParaRPr>
          </a:p>
        </p:txBody>
      </p:sp>
      <p:sp>
        <p:nvSpPr>
          <p:cNvPr id="7" name="Title 3">
            <a:extLst>
              <a:ext uri="{FF2B5EF4-FFF2-40B4-BE49-F238E27FC236}">
                <a16:creationId xmlns:a16="http://schemas.microsoft.com/office/drawing/2014/main" id="{25FC818F-995B-4E78-B93A-28026A128ED4}"/>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rmAutofit fontScale="90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b="1">
                <a:solidFill>
                  <a:srgbClr val="FF0000"/>
                </a:solidFill>
                <a:latin typeface="Arial" pitchFamily="34" charset="0"/>
                <a:cs typeface="Arial" pitchFamily="34" charset="0"/>
              </a:rPr>
              <a:t>Introduction</a:t>
            </a:r>
            <a:endParaRPr lang="en-US" dirty="0"/>
          </a:p>
        </p:txBody>
      </p:sp>
      <p:pic>
        <p:nvPicPr>
          <p:cNvPr id="11" name="Picture 10">
            <a:extLst>
              <a:ext uri="{FF2B5EF4-FFF2-40B4-BE49-F238E27FC236}">
                <a16:creationId xmlns:a16="http://schemas.microsoft.com/office/drawing/2014/main" id="{2CC7189C-3625-40D3-B5C7-F51BB32A2DC5}"/>
              </a:ext>
            </a:extLst>
          </p:cNvPr>
          <p:cNvPicPr>
            <a:picLocks noChangeAspect="1"/>
          </p:cNvPicPr>
          <p:nvPr/>
        </p:nvPicPr>
        <p:blipFill>
          <a:blip r:embed="rId2"/>
          <a:stretch>
            <a:fillRect/>
          </a:stretch>
        </p:blipFill>
        <p:spPr>
          <a:xfrm>
            <a:off x="5638799" y="3581400"/>
            <a:ext cx="3370555" cy="1447800"/>
          </a:xfrm>
          <a:prstGeom prst="rect">
            <a:avLst/>
          </a:prstGeom>
        </p:spPr>
      </p:pic>
      <p:sp>
        <p:nvSpPr>
          <p:cNvPr id="13" name="TextBox 12">
            <a:extLst>
              <a:ext uri="{FF2B5EF4-FFF2-40B4-BE49-F238E27FC236}">
                <a16:creationId xmlns:a16="http://schemas.microsoft.com/office/drawing/2014/main" id="{2C08A181-99BB-4B4C-8855-0712001B1FAF}"/>
              </a:ext>
            </a:extLst>
          </p:cNvPr>
          <p:cNvSpPr txBox="1"/>
          <p:nvPr/>
        </p:nvSpPr>
        <p:spPr>
          <a:xfrm>
            <a:off x="474955" y="3275567"/>
            <a:ext cx="5003307" cy="3136243"/>
          </a:xfrm>
          <a:prstGeom prst="rect">
            <a:avLst/>
          </a:prstGeom>
          <a:noFill/>
        </p:spPr>
        <p:txBody>
          <a:bodyPr wrap="square">
            <a:spAutoFit/>
          </a:bodyPr>
          <a:lstStyle/>
          <a:p>
            <a:pPr marL="342900" indent="-342900" algn="just">
              <a:spcBef>
                <a:spcPct val="20000"/>
              </a:spcBef>
              <a:buFont typeface="Arial" panose="020B0604020202020204" pitchFamily="34" charset="0"/>
              <a:buChar char="•"/>
              <a:defRPr/>
            </a:pPr>
            <a:r>
              <a:rPr lang="en-US" dirty="0">
                <a:solidFill>
                  <a:srgbClr val="7030A0"/>
                </a:solidFill>
                <a:latin typeface="Calibri body"/>
                <a:ea typeface="Tahoma" pitchFamily="34" charset="0"/>
                <a:cs typeface="Tahoma" pitchFamily="34" charset="0"/>
              </a:rPr>
              <a:t>Alpha-particle elastic scattering 	</a:t>
            </a:r>
            <a:r>
              <a:rPr lang="en-US" dirty="0">
                <a:latin typeface="Calibri body"/>
                <a:ea typeface="Tahoma" pitchFamily="34" charset="0"/>
                <a:cs typeface="Tahoma" pitchFamily="34" charset="0"/>
              </a:rPr>
              <a:t>         </a:t>
            </a:r>
            <a:r>
              <a:rPr lang="en-US" dirty="0">
                <a:solidFill>
                  <a:srgbClr val="00B050"/>
                </a:solidFill>
                <a:latin typeface="Calibri body"/>
                <a:ea typeface="Tahoma" pitchFamily="34" charset="0"/>
                <a:cs typeface="Tahoma" pitchFamily="34" charset="0"/>
              </a:rPr>
              <a:t>ALAS</a:t>
            </a:r>
            <a:r>
              <a:rPr lang="en-US" dirty="0">
                <a:latin typeface="Calibri body"/>
                <a:ea typeface="Tahoma" pitchFamily="34" charset="0"/>
                <a:cs typeface="Tahoma" pitchFamily="34" charset="0"/>
              </a:rPr>
              <a:t> (Anomaly in Large Angle Scattering)</a:t>
            </a:r>
          </a:p>
          <a:p>
            <a:pPr algn="just">
              <a:spcBef>
                <a:spcPct val="20000"/>
              </a:spcBef>
              <a:defRPr/>
            </a:pPr>
            <a:endParaRPr lang="en-US" sz="400" dirty="0">
              <a:latin typeface="Calibri body"/>
              <a:ea typeface="Tahoma" pitchFamily="34" charset="0"/>
              <a:cs typeface="Tahoma" pitchFamily="34" charset="0"/>
            </a:endParaRPr>
          </a:p>
          <a:p>
            <a:pPr marL="342900" indent="-342900" algn="just">
              <a:spcBef>
                <a:spcPct val="20000"/>
              </a:spcBef>
              <a:buFont typeface="Arial" panose="020B0604020202020204" pitchFamily="34" charset="0"/>
              <a:buChar char="•"/>
              <a:defRPr/>
            </a:pPr>
            <a:r>
              <a:rPr lang="en-US" dirty="0">
                <a:solidFill>
                  <a:srgbClr val="7030A0"/>
                </a:solidFill>
                <a:latin typeface="Calibri body"/>
                <a:ea typeface="Tahoma" pitchFamily="34" charset="0"/>
                <a:cs typeface="Tahoma" pitchFamily="34" charset="0"/>
              </a:rPr>
              <a:t>ALAS is prominent but not unique to A ≈ 4n </a:t>
            </a:r>
            <a:r>
              <a:rPr lang="en-US" dirty="0">
                <a:latin typeface="Calibri body"/>
                <a:ea typeface="Tahoma" pitchFamily="34" charset="0"/>
                <a:cs typeface="Tahoma" pitchFamily="34" charset="0"/>
              </a:rPr>
              <a:t>(n = 1, 2, 3, …) nuclei and for A ≤ 50.</a:t>
            </a:r>
          </a:p>
          <a:p>
            <a:pPr algn="just">
              <a:spcBef>
                <a:spcPct val="20000"/>
              </a:spcBef>
              <a:defRPr/>
            </a:pPr>
            <a:endParaRPr lang="en-US" sz="400" dirty="0">
              <a:latin typeface="Calibri body"/>
              <a:ea typeface="Tahoma" pitchFamily="34" charset="0"/>
              <a:cs typeface="Tahoma" pitchFamily="34" charset="0"/>
            </a:endParaRPr>
          </a:p>
          <a:p>
            <a:pPr marL="342900" indent="-342900" algn="just">
              <a:spcBef>
                <a:spcPct val="20000"/>
              </a:spcBef>
              <a:spcAft>
                <a:spcPts val="1200"/>
              </a:spcAft>
              <a:buFont typeface="Arial" panose="020B0604020202020204" pitchFamily="34" charset="0"/>
              <a:buChar char="•"/>
              <a:defRPr/>
            </a:pPr>
            <a:r>
              <a:rPr lang="en-US" dirty="0">
                <a:latin typeface="Calibri body"/>
                <a:ea typeface="Tahoma" pitchFamily="34" charset="0"/>
                <a:cs typeface="Tahoma" pitchFamily="34" charset="0"/>
              </a:rPr>
              <a:t>Beyond this region, the ALAS effect rapidly dies down giving rise to the “</a:t>
            </a:r>
            <a:r>
              <a:rPr lang="en-US" dirty="0">
                <a:solidFill>
                  <a:srgbClr val="7030A0"/>
                </a:solidFill>
                <a:latin typeface="Calibri body"/>
                <a:ea typeface="Tahoma" pitchFamily="34" charset="0"/>
                <a:cs typeface="Tahoma" pitchFamily="34" charset="0"/>
              </a:rPr>
              <a:t>rainbow scattering</a:t>
            </a:r>
            <a:r>
              <a:rPr lang="en-US" dirty="0">
                <a:latin typeface="Calibri body"/>
                <a:ea typeface="Tahoma" pitchFamily="34" charset="0"/>
                <a:cs typeface="Tahoma" pitchFamily="34" charset="0"/>
              </a:rPr>
              <a:t>”.</a:t>
            </a:r>
          </a:p>
          <a:p>
            <a:pPr algn="just">
              <a:spcBef>
                <a:spcPct val="20000"/>
              </a:spcBef>
              <a:spcAft>
                <a:spcPts val="1200"/>
              </a:spcAft>
              <a:defRPr/>
            </a:pPr>
            <a:endParaRPr lang="en-US" sz="1000" baseline="-25000" dirty="0">
              <a:latin typeface="Calibri body"/>
              <a:ea typeface="Tahoma" pitchFamily="34" charset="0"/>
              <a:cs typeface="Tahoma" pitchFamily="34" charset="0"/>
            </a:endParaRPr>
          </a:p>
          <a:p>
            <a:pPr algn="just">
              <a:defRPr/>
            </a:pPr>
            <a:r>
              <a:rPr lang="en-US" sz="1500" i="1" dirty="0">
                <a:latin typeface="Times New Roman" panose="02020603050405020304" pitchFamily="18" charset="0"/>
                <a:cs typeface="Times New Roman" panose="02020603050405020304" pitchFamily="18" charset="0"/>
              </a:rPr>
              <a:t>K.W. Kemper, A.W. </a:t>
            </a:r>
            <a:r>
              <a:rPr lang="en-US" sz="1500" i="1" dirty="0" err="1">
                <a:latin typeface="Times New Roman" panose="02020603050405020304" pitchFamily="18" charset="0"/>
                <a:cs typeface="Times New Roman" panose="02020603050405020304" pitchFamily="18" charset="0"/>
              </a:rPr>
              <a:t>Obst</a:t>
            </a:r>
            <a:r>
              <a:rPr lang="en-US" sz="1500" i="1" dirty="0">
                <a:latin typeface="Times New Roman" panose="02020603050405020304" pitchFamily="18" charset="0"/>
                <a:cs typeface="Times New Roman" panose="02020603050405020304" pitchFamily="18" charset="0"/>
              </a:rPr>
              <a:t> and </a:t>
            </a:r>
            <a:r>
              <a:rPr lang="en-US" sz="1500" i="1" dirty="0" err="1">
                <a:latin typeface="Times New Roman" panose="02020603050405020304" pitchFamily="18" charset="0"/>
                <a:cs typeface="Times New Roman" panose="02020603050405020304" pitchFamily="18" charset="0"/>
              </a:rPr>
              <a:t>and</a:t>
            </a:r>
            <a:r>
              <a:rPr lang="en-US" sz="1500" i="1" dirty="0">
                <a:latin typeface="Times New Roman" panose="02020603050405020304" pitchFamily="18" charset="0"/>
                <a:cs typeface="Times New Roman" panose="02020603050405020304" pitchFamily="18" charset="0"/>
              </a:rPr>
              <a:t> R.L. White, Phys. Rev. C</a:t>
            </a:r>
            <a:r>
              <a:rPr lang="en-US" sz="1500" b="1" i="1" dirty="0">
                <a:latin typeface="Times New Roman" panose="02020603050405020304" pitchFamily="18" charset="0"/>
                <a:cs typeface="Times New Roman" panose="02020603050405020304" pitchFamily="18" charset="0"/>
              </a:rPr>
              <a:t> </a:t>
            </a:r>
            <a:r>
              <a:rPr lang="en-US" sz="1500" i="1" dirty="0">
                <a:latin typeface="Times New Roman" panose="02020603050405020304" pitchFamily="18" charset="0"/>
                <a:cs typeface="Times New Roman" panose="02020603050405020304" pitchFamily="18" charset="0"/>
              </a:rPr>
              <a:t>6 (1972) 2090.</a:t>
            </a:r>
            <a:endParaRPr lang="en-US" sz="1500" dirty="0">
              <a:latin typeface="Times New Roman" panose="02020603050405020304" pitchFamily="18" charset="0"/>
              <a:cs typeface="Times New Roman" panose="02020603050405020304" pitchFamily="18" charset="0"/>
            </a:endParaRPr>
          </a:p>
          <a:p>
            <a:pPr algn="just">
              <a:defRPr/>
            </a:pPr>
            <a:r>
              <a:rPr lang="en-US" sz="1500" i="1" dirty="0">
                <a:latin typeface="Times New Roman" panose="02020603050405020304" pitchFamily="18" charset="0"/>
                <a:cs typeface="Times New Roman" panose="02020603050405020304" pitchFamily="18" charset="0"/>
              </a:rPr>
              <a:t>L. </a:t>
            </a:r>
            <a:r>
              <a:rPr lang="en-US" sz="1500" i="1" dirty="0" err="1">
                <a:latin typeface="Times New Roman" panose="02020603050405020304" pitchFamily="18" charset="0"/>
                <a:cs typeface="Times New Roman" panose="02020603050405020304" pitchFamily="18" charset="0"/>
              </a:rPr>
              <a:t>Jarczyk</a:t>
            </a:r>
            <a:r>
              <a:rPr lang="en-US" sz="1500" i="1" dirty="0">
                <a:latin typeface="Times New Roman" panose="02020603050405020304" pitchFamily="18" charset="0"/>
                <a:cs typeface="Times New Roman" panose="02020603050405020304" pitchFamily="18" charset="0"/>
              </a:rPr>
              <a:t> et al., Acta Phys. Pol. B 7 (1976) 53.</a:t>
            </a:r>
            <a:endParaRPr lang="en-US"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B842B989-3606-46EE-A59E-86CCD2A83174}"/>
              </a:ext>
            </a:extLst>
          </p:cNvPr>
          <p:cNvSpPr txBox="1"/>
          <p:nvPr/>
        </p:nvSpPr>
        <p:spPr>
          <a:xfrm>
            <a:off x="7777060" y="3308845"/>
            <a:ext cx="1143001" cy="369332"/>
          </a:xfrm>
          <a:prstGeom prst="rect">
            <a:avLst/>
          </a:prstGeom>
          <a:solidFill>
            <a:schemeClr val="bg1"/>
          </a:solidFill>
        </p:spPr>
        <p:txBody>
          <a:bodyPr wrap="square">
            <a:spAutoFit/>
          </a:bodyPr>
          <a:lstStyle/>
          <a:p>
            <a:r>
              <a:rPr lang="en-US" sz="1500" dirty="0">
                <a:latin typeface="Calibri body"/>
                <a:ea typeface="Tahoma" pitchFamily="34" charset="0"/>
                <a:cs typeface="Tahoma" pitchFamily="34" charset="0"/>
              </a:rPr>
              <a:t>ALAS</a:t>
            </a:r>
          </a:p>
          <a:p>
            <a:r>
              <a:rPr lang="en-US" sz="300" dirty="0">
                <a:latin typeface="Calibri body"/>
                <a:ea typeface="Tahoma" pitchFamily="34" charset="0"/>
                <a:cs typeface="Tahoma" pitchFamily="34" charset="0"/>
              </a:rPr>
              <a:t> </a:t>
            </a:r>
            <a:endParaRPr lang="en-US" sz="300" dirty="0"/>
          </a:p>
        </p:txBody>
      </p:sp>
      <p:cxnSp>
        <p:nvCxnSpPr>
          <p:cNvPr id="17" name="Straight Arrow Connector 16">
            <a:extLst>
              <a:ext uri="{FF2B5EF4-FFF2-40B4-BE49-F238E27FC236}">
                <a16:creationId xmlns:a16="http://schemas.microsoft.com/office/drawing/2014/main" id="{F07A568F-EADB-4C6F-92C7-419B82912081}"/>
              </a:ext>
            </a:extLst>
          </p:cNvPr>
          <p:cNvCxnSpPr>
            <a:cxnSpLocks/>
          </p:cNvCxnSpPr>
          <p:nvPr/>
        </p:nvCxnSpPr>
        <p:spPr>
          <a:xfrm>
            <a:off x="8225903" y="3621327"/>
            <a:ext cx="408743" cy="291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D6D1AC60-CD92-4AEA-8EA3-DECC6E42F6FE}"/>
              </a:ext>
            </a:extLst>
          </p:cNvPr>
          <p:cNvSpPr/>
          <p:nvPr/>
        </p:nvSpPr>
        <p:spPr>
          <a:xfrm>
            <a:off x="8611340" y="3549155"/>
            <a:ext cx="301841" cy="960701"/>
          </a:xfrm>
          <a:custGeom>
            <a:avLst/>
            <a:gdLst>
              <a:gd name="connsiteX0" fmla="*/ 133165 w 301841"/>
              <a:gd name="connsiteY0" fmla="*/ 64057 h 960701"/>
              <a:gd name="connsiteX1" fmla="*/ 88777 w 301841"/>
              <a:gd name="connsiteY1" fmla="*/ 72934 h 960701"/>
              <a:gd name="connsiteX2" fmla="*/ 71021 w 301841"/>
              <a:gd name="connsiteY2" fmla="*/ 126200 h 960701"/>
              <a:gd name="connsiteX3" fmla="*/ 62143 w 301841"/>
              <a:gd name="connsiteY3" fmla="*/ 161711 h 960701"/>
              <a:gd name="connsiteX4" fmla="*/ 44388 w 301841"/>
              <a:gd name="connsiteY4" fmla="*/ 214977 h 960701"/>
              <a:gd name="connsiteX5" fmla="*/ 26633 w 301841"/>
              <a:gd name="connsiteY5" fmla="*/ 294876 h 960701"/>
              <a:gd name="connsiteX6" fmla="*/ 17755 w 301841"/>
              <a:gd name="connsiteY6" fmla="*/ 374775 h 960701"/>
              <a:gd name="connsiteX7" fmla="*/ 8877 w 301841"/>
              <a:gd name="connsiteY7" fmla="*/ 401408 h 960701"/>
              <a:gd name="connsiteX8" fmla="*/ 0 w 301841"/>
              <a:gd name="connsiteY8" fmla="*/ 445796 h 960701"/>
              <a:gd name="connsiteX9" fmla="*/ 8877 w 301841"/>
              <a:gd name="connsiteY9" fmla="*/ 685494 h 960701"/>
              <a:gd name="connsiteX10" fmla="*/ 17755 w 301841"/>
              <a:gd name="connsiteY10" fmla="*/ 712127 h 960701"/>
              <a:gd name="connsiteX11" fmla="*/ 35510 w 301841"/>
              <a:gd name="connsiteY11" fmla="*/ 809781 h 960701"/>
              <a:gd name="connsiteX12" fmla="*/ 62143 w 301841"/>
              <a:gd name="connsiteY12" fmla="*/ 898558 h 960701"/>
              <a:gd name="connsiteX13" fmla="*/ 71021 w 301841"/>
              <a:gd name="connsiteY13" fmla="*/ 925191 h 960701"/>
              <a:gd name="connsiteX14" fmla="*/ 124287 w 301841"/>
              <a:gd name="connsiteY14" fmla="*/ 960701 h 960701"/>
              <a:gd name="connsiteX15" fmla="*/ 195309 w 301841"/>
              <a:gd name="connsiteY15" fmla="*/ 951824 h 960701"/>
              <a:gd name="connsiteX16" fmla="*/ 213064 w 301841"/>
              <a:gd name="connsiteY16" fmla="*/ 898558 h 960701"/>
              <a:gd name="connsiteX17" fmla="*/ 230819 w 301841"/>
              <a:gd name="connsiteY17" fmla="*/ 880802 h 960701"/>
              <a:gd name="connsiteX18" fmla="*/ 239697 w 301841"/>
              <a:gd name="connsiteY18" fmla="*/ 854169 h 960701"/>
              <a:gd name="connsiteX19" fmla="*/ 257452 w 301841"/>
              <a:gd name="connsiteY19" fmla="*/ 827536 h 960701"/>
              <a:gd name="connsiteX20" fmla="*/ 266330 w 301841"/>
              <a:gd name="connsiteY20" fmla="*/ 792026 h 960701"/>
              <a:gd name="connsiteX21" fmla="*/ 284085 w 301841"/>
              <a:gd name="connsiteY21" fmla="*/ 738760 h 960701"/>
              <a:gd name="connsiteX22" fmla="*/ 292963 w 301841"/>
              <a:gd name="connsiteY22" fmla="*/ 712127 h 960701"/>
              <a:gd name="connsiteX23" fmla="*/ 301841 w 301841"/>
              <a:gd name="connsiteY23" fmla="*/ 685494 h 960701"/>
              <a:gd name="connsiteX24" fmla="*/ 292963 w 301841"/>
              <a:gd name="connsiteY24" fmla="*/ 605595 h 960701"/>
              <a:gd name="connsiteX25" fmla="*/ 284085 w 301841"/>
              <a:gd name="connsiteY25" fmla="*/ 578962 h 960701"/>
              <a:gd name="connsiteX26" fmla="*/ 275208 w 301841"/>
              <a:gd name="connsiteY26" fmla="*/ 543451 h 960701"/>
              <a:gd name="connsiteX27" fmla="*/ 266330 w 301841"/>
              <a:gd name="connsiteY27" fmla="*/ 490185 h 960701"/>
              <a:gd name="connsiteX28" fmla="*/ 257452 w 301841"/>
              <a:gd name="connsiteY28" fmla="*/ 463552 h 960701"/>
              <a:gd name="connsiteX29" fmla="*/ 248575 w 301841"/>
              <a:gd name="connsiteY29" fmla="*/ 419163 h 960701"/>
              <a:gd name="connsiteX30" fmla="*/ 239697 w 301841"/>
              <a:gd name="connsiteY30" fmla="*/ 392530 h 960701"/>
              <a:gd name="connsiteX31" fmla="*/ 230819 w 301841"/>
              <a:gd name="connsiteY31" fmla="*/ 348142 h 960701"/>
              <a:gd name="connsiteX32" fmla="*/ 213064 w 301841"/>
              <a:gd name="connsiteY32" fmla="*/ 294876 h 960701"/>
              <a:gd name="connsiteX33" fmla="*/ 204186 w 301841"/>
              <a:gd name="connsiteY33" fmla="*/ 232732 h 960701"/>
              <a:gd name="connsiteX34" fmla="*/ 195309 w 301841"/>
              <a:gd name="connsiteY34" fmla="*/ 179466 h 960701"/>
              <a:gd name="connsiteX35" fmla="*/ 168676 w 301841"/>
              <a:gd name="connsiteY35" fmla="*/ 19668 h 960701"/>
              <a:gd name="connsiteX36" fmla="*/ 150920 w 301841"/>
              <a:gd name="connsiteY36" fmla="*/ 1913 h 960701"/>
              <a:gd name="connsiteX37" fmla="*/ 97654 w 301841"/>
              <a:gd name="connsiteY37" fmla="*/ 1913 h 960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01841" h="960701">
                <a:moveTo>
                  <a:pt x="133165" y="64057"/>
                </a:moveTo>
                <a:cubicBezTo>
                  <a:pt x="118369" y="67016"/>
                  <a:pt x="99447" y="62265"/>
                  <a:pt x="88777" y="72934"/>
                </a:cubicBezTo>
                <a:cubicBezTo>
                  <a:pt x="75543" y="86168"/>
                  <a:pt x="75560" y="108043"/>
                  <a:pt x="71021" y="126200"/>
                </a:cubicBezTo>
                <a:cubicBezTo>
                  <a:pt x="68062" y="138037"/>
                  <a:pt x="65649" y="150024"/>
                  <a:pt x="62143" y="161711"/>
                </a:cubicBezTo>
                <a:cubicBezTo>
                  <a:pt x="56765" y="179637"/>
                  <a:pt x="48059" y="196625"/>
                  <a:pt x="44388" y="214977"/>
                </a:cubicBezTo>
                <a:cubicBezTo>
                  <a:pt x="33117" y="271329"/>
                  <a:pt x="39169" y="244726"/>
                  <a:pt x="26633" y="294876"/>
                </a:cubicBezTo>
                <a:cubicBezTo>
                  <a:pt x="23674" y="321509"/>
                  <a:pt x="22161" y="348343"/>
                  <a:pt x="17755" y="374775"/>
                </a:cubicBezTo>
                <a:cubicBezTo>
                  <a:pt x="16217" y="384006"/>
                  <a:pt x="11147" y="392329"/>
                  <a:pt x="8877" y="401408"/>
                </a:cubicBezTo>
                <a:cubicBezTo>
                  <a:pt x="5217" y="416046"/>
                  <a:pt x="2959" y="431000"/>
                  <a:pt x="0" y="445796"/>
                </a:cubicBezTo>
                <a:cubicBezTo>
                  <a:pt x="2959" y="525695"/>
                  <a:pt x="3559" y="605717"/>
                  <a:pt x="8877" y="685494"/>
                </a:cubicBezTo>
                <a:cubicBezTo>
                  <a:pt x="9499" y="694831"/>
                  <a:pt x="16081" y="702920"/>
                  <a:pt x="17755" y="712127"/>
                </a:cubicBezTo>
                <a:cubicBezTo>
                  <a:pt x="50809" y="893915"/>
                  <a:pt x="10062" y="720710"/>
                  <a:pt x="35510" y="809781"/>
                </a:cubicBezTo>
                <a:cubicBezTo>
                  <a:pt x="62336" y="903673"/>
                  <a:pt x="19963" y="772017"/>
                  <a:pt x="62143" y="898558"/>
                </a:cubicBezTo>
                <a:cubicBezTo>
                  <a:pt x="65102" y="907436"/>
                  <a:pt x="63235" y="920000"/>
                  <a:pt x="71021" y="925191"/>
                </a:cubicBezTo>
                <a:lnTo>
                  <a:pt x="124287" y="960701"/>
                </a:lnTo>
                <a:cubicBezTo>
                  <a:pt x="147961" y="957742"/>
                  <a:pt x="175764" y="965506"/>
                  <a:pt x="195309" y="951824"/>
                </a:cubicBezTo>
                <a:cubicBezTo>
                  <a:pt x="210642" y="941091"/>
                  <a:pt x="199830" y="911792"/>
                  <a:pt x="213064" y="898558"/>
                </a:cubicBezTo>
                <a:lnTo>
                  <a:pt x="230819" y="880802"/>
                </a:lnTo>
                <a:cubicBezTo>
                  <a:pt x="233778" y="871924"/>
                  <a:pt x="235512" y="862539"/>
                  <a:pt x="239697" y="854169"/>
                </a:cubicBezTo>
                <a:cubicBezTo>
                  <a:pt x="244469" y="844626"/>
                  <a:pt x="253249" y="837343"/>
                  <a:pt x="257452" y="827536"/>
                </a:cubicBezTo>
                <a:cubicBezTo>
                  <a:pt x="262258" y="816322"/>
                  <a:pt x="262824" y="803712"/>
                  <a:pt x="266330" y="792026"/>
                </a:cubicBezTo>
                <a:cubicBezTo>
                  <a:pt x="271708" y="774100"/>
                  <a:pt x="278167" y="756515"/>
                  <a:pt x="284085" y="738760"/>
                </a:cubicBezTo>
                <a:lnTo>
                  <a:pt x="292963" y="712127"/>
                </a:lnTo>
                <a:lnTo>
                  <a:pt x="301841" y="685494"/>
                </a:lnTo>
                <a:cubicBezTo>
                  <a:pt x="298882" y="658861"/>
                  <a:pt x="297369" y="632027"/>
                  <a:pt x="292963" y="605595"/>
                </a:cubicBezTo>
                <a:cubicBezTo>
                  <a:pt x="291425" y="596364"/>
                  <a:pt x="286656" y="587960"/>
                  <a:pt x="284085" y="578962"/>
                </a:cubicBezTo>
                <a:cubicBezTo>
                  <a:pt x="280733" y="567230"/>
                  <a:pt x="277601" y="555415"/>
                  <a:pt x="275208" y="543451"/>
                </a:cubicBezTo>
                <a:cubicBezTo>
                  <a:pt x="271678" y="525800"/>
                  <a:pt x="270235" y="507757"/>
                  <a:pt x="266330" y="490185"/>
                </a:cubicBezTo>
                <a:cubicBezTo>
                  <a:pt x="264300" y="481050"/>
                  <a:pt x="259722" y="472631"/>
                  <a:pt x="257452" y="463552"/>
                </a:cubicBezTo>
                <a:cubicBezTo>
                  <a:pt x="253792" y="448913"/>
                  <a:pt x="252235" y="433802"/>
                  <a:pt x="248575" y="419163"/>
                </a:cubicBezTo>
                <a:cubicBezTo>
                  <a:pt x="246305" y="410084"/>
                  <a:pt x="241967" y="401608"/>
                  <a:pt x="239697" y="392530"/>
                </a:cubicBezTo>
                <a:cubicBezTo>
                  <a:pt x="236037" y="377892"/>
                  <a:pt x="234789" y="362699"/>
                  <a:pt x="230819" y="348142"/>
                </a:cubicBezTo>
                <a:cubicBezTo>
                  <a:pt x="225895" y="330086"/>
                  <a:pt x="213064" y="294876"/>
                  <a:pt x="213064" y="294876"/>
                </a:cubicBezTo>
                <a:cubicBezTo>
                  <a:pt x="210105" y="274161"/>
                  <a:pt x="207368" y="253414"/>
                  <a:pt x="204186" y="232732"/>
                </a:cubicBezTo>
                <a:cubicBezTo>
                  <a:pt x="201449" y="214941"/>
                  <a:pt x="197297" y="197356"/>
                  <a:pt x="195309" y="179466"/>
                </a:cubicBezTo>
                <a:cubicBezTo>
                  <a:pt x="194781" y="174710"/>
                  <a:pt x="192497" y="43488"/>
                  <a:pt x="168676" y="19668"/>
                </a:cubicBezTo>
                <a:cubicBezTo>
                  <a:pt x="162757" y="13750"/>
                  <a:pt x="159040" y="3943"/>
                  <a:pt x="150920" y="1913"/>
                </a:cubicBezTo>
                <a:cubicBezTo>
                  <a:pt x="133695" y="-2393"/>
                  <a:pt x="115409" y="1913"/>
                  <a:pt x="97654" y="1913"/>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extLst>
              <a:ext uri="{FF2B5EF4-FFF2-40B4-BE49-F238E27FC236}">
                <a16:creationId xmlns:a16="http://schemas.microsoft.com/office/drawing/2014/main" id="{BFE29581-7621-4CC6-A468-29490322E4D0}"/>
              </a:ext>
            </a:extLst>
          </p:cNvPr>
          <p:cNvPicPr>
            <a:picLocks noChangeAspect="1"/>
          </p:cNvPicPr>
          <p:nvPr/>
        </p:nvPicPr>
        <p:blipFill>
          <a:blip r:embed="rId3"/>
          <a:stretch>
            <a:fillRect/>
          </a:stretch>
        </p:blipFill>
        <p:spPr>
          <a:xfrm>
            <a:off x="5925843" y="5053495"/>
            <a:ext cx="2969581" cy="1652105"/>
          </a:xfrm>
          <a:prstGeom prst="rect">
            <a:avLst/>
          </a:prstGeom>
        </p:spPr>
      </p:pic>
      <p:sp>
        <p:nvSpPr>
          <p:cNvPr id="24" name="TextBox 23">
            <a:extLst>
              <a:ext uri="{FF2B5EF4-FFF2-40B4-BE49-F238E27FC236}">
                <a16:creationId xmlns:a16="http://schemas.microsoft.com/office/drawing/2014/main" id="{55011B63-2767-4574-AAAC-F0E60493C93A}"/>
              </a:ext>
            </a:extLst>
          </p:cNvPr>
          <p:cNvSpPr txBox="1"/>
          <p:nvPr/>
        </p:nvSpPr>
        <p:spPr>
          <a:xfrm>
            <a:off x="6181075" y="5657671"/>
            <a:ext cx="1143001" cy="1138773"/>
          </a:xfrm>
          <a:prstGeom prst="rect">
            <a:avLst/>
          </a:prstGeom>
          <a:solidFill>
            <a:schemeClr val="bg1"/>
          </a:solidFill>
        </p:spPr>
        <p:txBody>
          <a:bodyPr wrap="square">
            <a:spAutoFit/>
          </a:bodyPr>
          <a:lstStyle/>
          <a:p>
            <a:endParaRPr lang="en-US" dirty="0">
              <a:solidFill>
                <a:srgbClr val="00B050"/>
              </a:solidFill>
              <a:latin typeface="Calibri body"/>
              <a:ea typeface="Tahoma" pitchFamily="34" charset="0"/>
              <a:cs typeface="Tahoma" pitchFamily="34" charset="0"/>
            </a:endParaRPr>
          </a:p>
          <a:p>
            <a:r>
              <a:rPr lang="en-US" sz="1600" dirty="0">
                <a:latin typeface="Calibri body"/>
                <a:ea typeface="Tahoma" pitchFamily="34" charset="0"/>
                <a:cs typeface="Tahoma" pitchFamily="34" charset="0"/>
              </a:rPr>
              <a:t>Rainbow</a:t>
            </a:r>
          </a:p>
          <a:p>
            <a:r>
              <a:rPr lang="en-US" sz="1600" dirty="0">
                <a:latin typeface="Calibri body"/>
                <a:ea typeface="Tahoma" pitchFamily="34" charset="0"/>
                <a:cs typeface="Tahoma" pitchFamily="34" charset="0"/>
              </a:rPr>
              <a:t>Scattering</a:t>
            </a:r>
          </a:p>
          <a:p>
            <a:endParaRPr lang="en-US" dirty="0">
              <a:solidFill>
                <a:srgbClr val="00B050"/>
              </a:solidFill>
              <a:latin typeface="Calibri body"/>
              <a:ea typeface="Tahoma" pitchFamily="34" charset="0"/>
              <a:cs typeface="Tahoma" pitchFamily="34" charset="0"/>
            </a:endParaRPr>
          </a:p>
        </p:txBody>
      </p:sp>
      <p:sp>
        <p:nvSpPr>
          <p:cNvPr id="27" name="Freeform: Shape 26">
            <a:extLst>
              <a:ext uri="{FF2B5EF4-FFF2-40B4-BE49-F238E27FC236}">
                <a16:creationId xmlns:a16="http://schemas.microsoft.com/office/drawing/2014/main" id="{453BFC2F-2F5D-41A8-B3D0-9E91D2332DB1}"/>
              </a:ext>
            </a:extLst>
          </p:cNvPr>
          <p:cNvSpPr/>
          <p:nvPr/>
        </p:nvSpPr>
        <p:spPr>
          <a:xfrm>
            <a:off x="6910526" y="5390604"/>
            <a:ext cx="1242874" cy="1314996"/>
          </a:xfrm>
          <a:custGeom>
            <a:avLst/>
            <a:gdLst>
              <a:gd name="connsiteX0" fmla="*/ 0 w 1242874"/>
              <a:gd name="connsiteY0" fmla="*/ 0 h 1314996"/>
              <a:gd name="connsiteX1" fmla="*/ 26633 w 1242874"/>
              <a:gd name="connsiteY1" fmla="*/ 124287 h 1314996"/>
              <a:gd name="connsiteX2" fmla="*/ 35511 w 1242874"/>
              <a:gd name="connsiteY2" fmla="*/ 150920 h 1314996"/>
              <a:gd name="connsiteX3" fmla="*/ 71022 w 1242874"/>
              <a:gd name="connsiteY3" fmla="*/ 204186 h 1314996"/>
              <a:gd name="connsiteX4" fmla="*/ 88777 w 1242874"/>
              <a:gd name="connsiteY4" fmla="*/ 221942 h 1314996"/>
              <a:gd name="connsiteX5" fmla="*/ 150921 w 1242874"/>
              <a:gd name="connsiteY5" fmla="*/ 301841 h 1314996"/>
              <a:gd name="connsiteX6" fmla="*/ 195309 w 1242874"/>
              <a:gd name="connsiteY6" fmla="*/ 381740 h 1314996"/>
              <a:gd name="connsiteX7" fmla="*/ 230820 w 1242874"/>
              <a:gd name="connsiteY7" fmla="*/ 426128 h 1314996"/>
              <a:gd name="connsiteX8" fmla="*/ 248575 w 1242874"/>
              <a:gd name="connsiteY8" fmla="*/ 461639 h 1314996"/>
              <a:gd name="connsiteX9" fmla="*/ 257453 w 1242874"/>
              <a:gd name="connsiteY9" fmla="*/ 488272 h 1314996"/>
              <a:gd name="connsiteX10" fmla="*/ 301841 w 1242874"/>
              <a:gd name="connsiteY10" fmla="*/ 541538 h 1314996"/>
              <a:gd name="connsiteX11" fmla="*/ 310719 w 1242874"/>
              <a:gd name="connsiteY11" fmla="*/ 568171 h 1314996"/>
              <a:gd name="connsiteX12" fmla="*/ 328474 w 1242874"/>
              <a:gd name="connsiteY12" fmla="*/ 594804 h 1314996"/>
              <a:gd name="connsiteX13" fmla="*/ 346229 w 1242874"/>
              <a:gd name="connsiteY13" fmla="*/ 630314 h 1314996"/>
              <a:gd name="connsiteX14" fmla="*/ 363985 w 1242874"/>
              <a:gd name="connsiteY14" fmla="*/ 648070 h 1314996"/>
              <a:gd name="connsiteX15" fmla="*/ 381740 w 1242874"/>
              <a:gd name="connsiteY15" fmla="*/ 674703 h 1314996"/>
              <a:gd name="connsiteX16" fmla="*/ 408373 w 1242874"/>
              <a:gd name="connsiteY16" fmla="*/ 701336 h 1314996"/>
              <a:gd name="connsiteX17" fmla="*/ 426128 w 1242874"/>
              <a:gd name="connsiteY17" fmla="*/ 727969 h 1314996"/>
              <a:gd name="connsiteX18" fmla="*/ 443884 w 1242874"/>
              <a:gd name="connsiteY18" fmla="*/ 745724 h 1314996"/>
              <a:gd name="connsiteX19" fmla="*/ 461639 w 1242874"/>
              <a:gd name="connsiteY19" fmla="*/ 772357 h 1314996"/>
              <a:gd name="connsiteX20" fmla="*/ 488272 w 1242874"/>
              <a:gd name="connsiteY20" fmla="*/ 790112 h 1314996"/>
              <a:gd name="connsiteX21" fmla="*/ 497150 w 1242874"/>
              <a:gd name="connsiteY21" fmla="*/ 816745 h 1314996"/>
              <a:gd name="connsiteX22" fmla="*/ 541538 w 1242874"/>
              <a:gd name="connsiteY22" fmla="*/ 861134 h 1314996"/>
              <a:gd name="connsiteX23" fmla="*/ 568171 w 1242874"/>
              <a:gd name="connsiteY23" fmla="*/ 887767 h 1314996"/>
              <a:gd name="connsiteX24" fmla="*/ 594804 w 1242874"/>
              <a:gd name="connsiteY24" fmla="*/ 905522 h 1314996"/>
              <a:gd name="connsiteX25" fmla="*/ 621437 w 1242874"/>
              <a:gd name="connsiteY25" fmla="*/ 932155 h 1314996"/>
              <a:gd name="connsiteX26" fmla="*/ 648070 w 1242874"/>
              <a:gd name="connsiteY26" fmla="*/ 949910 h 1314996"/>
              <a:gd name="connsiteX27" fmla="*/ 665825 w 1242874"/>
              <a:gd name="connsiteY27" fmla="*/ 967666 h 1314996"/>
              <a:gd name="connsiteX28" fmla="*/ 692458 w 1242874"/>
              <a:gd name="connsiteY28" fmla="*/ 976544 h 1314996"/>
              <a:gd name="connsiteX29" fmla="*/ 736847 w 1242874"/>
              <a:gd name="connsiteY29" fmla="*/ 1020932 h 1314996"/>
              <a:gd name="connsiteX30" fmla="*/ 754602 w 1242874"/>
              <a:gd name="connsiteY30" fmla="*/ 1047565 h 1314996"/>
              <a:gd name="connsiteX31" fmla="*/ 781235 w 1242874"/>
              <a:gd name="connsiteY31" fmla="*/ 1065320 h 1314996"/>
              <a:gd name="connsiteX32" fmla="*/ 816746 w 1242874"/>
              <a:gd name="connsiteY32" fmla="*/ 1109709 h 1314996"/>
              <a:gd name="connsiteX33" fmla="*/ 843379 w 1242874"/>
              <a:gd name="connsiteY33" fmla="*/ 1118586 h 1314996"/>
              <a:gd name="connsiteX34" fmla="*/ 870012 w 1242874"/>
              <a:gd name="connsiteY34" fmla="*/ 1145219 h 1314996"/>
              <a:gd name="connsiteX35" fmla="*/ 887767 w 1242874"/>
              <a:gd name="connsiteY35" fmla="*/ 1171852 h 1314996"/>
              <a:gd name="connsiteX36" fmla="*/ 914400 w 1242874"/>
              <a:gd name="connsiteY36" fmla="*/ 1180730 h 1314996"/>
              <a:gd name="connsiteX37" fmla="*/ 932156 w 1242874"/>
              <a:gd name="connsiteY37" fmla="*/ 1207363 h 1314996"/>
              <a:gd name="connsiteX38" fmla="*/ 985422 w 1242874"/>
              <a:gd name="connsiteY38" fmla="*/ 1233996 h 1314996"/>
              <a:gd name="connsiteX39" fmla="*/ 1012055 w 1242874"/>
              <a:gd name="connsiteY39" fmla="*/ 1260629 h 1314996"/>
              <a:gd name="connsiteX40" fmla="*/ 1100831 w 1242874"/>
              <a:gd name="connsiteY40" fmla="*/ 1287262 h 1314996"/>
              <a:gd name="connsiteX41" fmla="*/ 1127464 w 1242874"/>
              <a:gd name="connsiteY41" fmla="*/ 1305017 h 1314996"/>
              <a:gd name="connsiteX42" fmla="*/ 1242874 w 1242874"/>
              <a:gd name="connsiteY42" fmla="*/ 1305017 h 1314996"/>
              <a:gd name="connsiteX43" fmla="*/ 1233996 w 1242874"/>
              <a:gd name="connsiteY43" fmla="*/ 1189608 h 1314996"/>
              <a:gd name="connsiteX44" fmla="*/ 1216241 w 1242874"/>
              <a:gd name="connsiteY44" fmla="*/ 1136342 h 1314996"/>
              <a:gd name="connsiteX45" fmla="*/ 1207363 w 1242874"/>
              <a:gd name="connsiteY45" fmla="*/ 1109709 h 1314996"/>
              <a:gd name="connsiteX46" fmla="*/ 1171853 w 1242874"/>
              <a:gd name="connsiteY46" fmla="*/ 1065320 h 1314996"/>
              <a:gd name="connsiteX47" fmla="*/ 1162975 w 1242874"/>
              <a:gd name="connsiteY47" fmla="*/ 1038687 h 1314996"/>
              <a:gd name="connsiteX48" fmla="*/ 1145220 w 1242874"/>
              <a:gd name="connsiteY48" fmla="*/ 1012054 h 1314996"/>
              <a:gd name="connsiteX49" fmla="*/ 1127464 w 1242874"/>
              <a:gd name="connsiteY49" fmla="*/ 958788 h 1314996"/>
              <a:gd name="connsiteX50" fmla="*/ 1118587 w 1242874"/>
              <a:gd name="connsiteY50" fmla="*/ 932155 h 1314996"/>
              <a:gd name="connsiteX51" fmla="*/ 1083076 w 1242874"/>
              <a:gd name="connsiteY51" fmla="*/ 896644 h 1314996"/>
              <a:gd name="connsiteX52" fmla="*/ 1038688 w 1242874"/>
              <a:gd name="connsiteY52" fmla="*/ 816745 h 1314996"/>
              <a:gd name="connsiteX53" fmla="*/ 994299 w 1242874"/>
              <a:gd name="connsiteY53" fmla="*/ 772357 h 1314996"/>
              <a:gd name="connsiteX54" fmla="*/ 985422 w 1242874"/>
              <a:gd name="connsiteY54" fmla="*/ 745724 h 1314996"/>
              <a:gd name="connsiteX55" fmla="*/ 949911 w 1242874"/>
              <a:gd name="connsiteY55" fmla="*/ 710213 h 1314996"/>
              <a:gd name="connsiteX56" fmla="*/ 941033 w 1242874"/>
              <a:gd name="connsiteY56" fmla="*/ 683580 h 1314996"/>
              <a:gd name="connsiteX57" fmla="*/ 905523 w 1242874"/>
              <a:gd name="connsiteY57" fmla="*/ 630314 h 1314996"/>
              <a:gd name="connsiteX58" fmla="*/ 878890 w 1242874"/>
              <a:gd name="connsiteY58" fmla="*/ 577048 h 1314996"/>
              <a:gd name="connsiteX59" fmla="*/ 861134 w 1242874"/>
              <a:gd name="connsiteY59" fmla="*/ 559293 h 1314996"/>
              <a:gd name="connsiteX60" fmla="*/ 825623 w 1242874"/>
              <a:gd name="connsiteY60" fmla="*/ 506027 h 1314996"/>
              <a:gd name="connsiteX61" fmla="*/ 772357 w 1242874"/>
              <a:gd name="connsiteY61" fmla="*/ 452761 h 1314996"/>
              <a:gd name="connsiteX62" fmla="*/ 754602 w 1242874"/>
              <a:gd name="connsiteY62" fmla="*/ 426128 h 1314996"/>
              <a:gd name="connsiteX63" fmla="*/ 692458 w 1242874"/>
              <a:gd name="connsiteY63" fmla="*/ 372862 h 1314996"/>
              <a:gd name="connsiteX64" fmla="*/ 648070 w 1242874"/>
              <a:gd name="connsiteY64" fmla="*/ 319596 h 1314996"/>
              <a:gd name="connsiteX65" fmla="*/ 621437 w 1242874"/>
              <a:gd name="connsiteY65" fmla="*/ 301841 h 1314996"/>
              <a:gd name="connsiteX66" fmla="*/ 577049 w 1242874"/>
              <a:gd name="connsiteY66" fmla="*/ 275208 h 1314996"/>
              <a:gd name="connsiteX67" fmla="*/ 506027 w 1242874"/>
              <a:gd name="connsiteY67" fmla="*/ 213064 h 1314996"/>
              <a:gd name="connsiteX68" fmla="*/ 461639 w 1242874"/>
              <a:gd name="connsiteY68" fmla="*/ 177553 h 1314996"/>
              <a:gd name="connsiteX69" fmla="*/ 408373 w 1242874"/>
              <a:gd name="connsiteY69" fmla="*/ 133165 h 1314996"/>
              <a:gd name="connsiteX70" fmla="*/ 381740 w 1242874"/>
              <a:gd name="connsiteY70" fmla="*/ 124287 h 1314996"/>
              <a:gd name="connsiteX71" fmla="*/ 355107 w 1242874"/>
              <a:gd name="connsiteY71" fmla="*/ 106532 h 1314996"/>
              <a:gd name="connsiteX72" fmla="*/ 301841 w 1242874"/>
              <a:gd name="connsiteY72" fmla="*/ 88777 h 1314996"/>
              <a:gd name="connsiteX73" fmla="*/ 275208 w 1242874"/>
              <a:gd name="connsiteY73" fmla="*/ 79899 h 1314996"/>
              <a:gd name="connsiteX74" fmla="*/ 221942 w 1242874"/>
              <a:gd name="connsiteY74" fmla="*/ 53266 h 1314996"/>
              <a:gd name="connsiteX75" fmla="*/ 124288 w 1242874"/>
              <a:gd name="connsiteY75" fmla="*/ 35510 h 1314996"/>
              <a:gd name="connsiteX76" fmla="*/ 62144 w 1242874"/>
              <a:gd name="connsiteY76" fmla="*/ 17755 h 1314996"/>
              <a:gd name="connsiteX77" fmla="*/ 88777 w 1242874"/>
              <a:gd name="connsiteY77" fmla="*/ 26633 h 1314996"/>
              <a:gd name="connsiteX78" fmla="*/ 142043 w 1242874"/>
              <a:gd name="connsiteY78" fmla="*/ 35510 h 1314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1242874" h="1314996">
                <a:moveTo>
                  <a:pt x="0" y="0"/>
                </a:moveTo>
                <a:cubicBezTo>
                  <a:pt x="11199" y="89589"/>
                  <a:pt x="1334" y="48390"/>
                  <a:pt x="26633" y="124287"/>
                </a:cubicBezTo>
                <a:cubicBezTo>
                  <a:pt x="29592" y="133165"/>
                  <a:pt x="28894" y="144303"/>
                  <a:pt x="35511" y="150920"/>
                </a:cubicBezTo>
                <a:cubicBezTo>
                  <a:pt x="76220" y="191632"/>
                  <a:pt x="28024" y="139690"/>
                  <a:pt x="71022" y="204186"/>
                </a:cubicBezTo>
                <a:cubicBezTo>
                  <a:pt x="75665" y="211150"/>
                  <a:pt x="83755" y="215246"/>
                  <a:pt x="88777" y="221942"/>
                </a:cubicBezTo>
                <a:cubicBezTo>
                  <a:pt x="152486" y="306888"/>
                  <a:pt x="96706" y="247626"/>
                  <a:pt x="150921" y="301841"/>
                </a:cubicBezTo>
                <a:cubicBezTo>
                  <a:pt x="166546" y="348719"/>
                  <a:pt x="154607" y="320687"/>
                  <a:pt x="195309" y="381740"/>
                </a:cubicBezTo>
                <a:cubicBezTo>
                  <a:pt x="217708" y="415339"/>
                  <a:pt x="205518" y="400828"/>
                  <a:pt x="230820" y="426128"/>
                </a:cubicBezTo>
                <a:cubicBezTo>
                  <a:pt x="236738" y="437965"/>
                  <a:pt x="243362" y="449475"/>
                  <a:pt x="248575" y="461639"/>
                </a:cubicBezTo>
                <a:cubicBezTo>
                  <a:pt x="252261" y="470240"/>
                  <a:pt x="252262" y="480486"/>
                  <a:pt x="257453" y="488272"/>
                </a:cubicBezTo>
                <a:cubicBezTo>
                  <a:pt x="296721" y="547174"/>
                  <a:pt x="272795" y="483447"/>
                  <a:pt x="301841" y="541538"/>
                </a:cubicBezTo>
                <a:cubicBezTo>
                  <a:pt x="306026" y="549908"/>
                  <a:pt x="306534" y="559801"/>
                  <a:pt x="310719" y="568171"/>
                </a:cubicBezTo>
                <a:cubicBezTo>
                  <a:pt x="315491" y="577714"/>
                  <a:pt x="323180" y="585540"/>
                  <a:pt x="328474" y="594804"/>
                </a:cubicBezTo>
                <a:cubicBezTo>
                  <a:pt x="335040" y="606294"/>
                  <a:pt x="338888" y="619303"/>
                  <a:pt x="346229" y="630314"/>
                </a:cubicBezTo>
                <a:cubicBezTo>
                  <a:pt x="350872" y="637278"/>
                  <a:pt x="358756" y="641534"/>
                  <a:pt x="363985" y="648070"/>
                </a:cubicBezTo>
                <a:cubicBezTo>
                  <a:pt x="370650" y="656402"/>
                  <a:pt x="374910" y="666506"/>
                  <a:pt x="381740" y="674703"/>
                </a:cubicBezTo>
                <a:cubicBezTo>
                  <a:pt x="389777" y="684348"/>
                  <a:pt x="400336" y="691691"/>
                  <a:pt x="408373" y="701336"/>
                </a:cubicBezTo>
                <a:cubicBezTo>
                  <a:pt x="415203" y="709533"/>
                  <a:pt x="419463" y="719638"/>
                  <a:pt x="426128" y="727969"/>
                </a:cubicBezTo>
                <a:cubicBezTo>
                  <a:pt x="431357" y="734505"/>
                  <a:pt x="438655" y="739188"/>
                  <a:pt x="443884" y="745724"/>
                </a:cubicBezTo>
                <a:cubicBezTo>
                  <a:pt x="450549" y="754055"/>
                  <a:pt x="454094" y="764812"/>
                  <a:pt x="461639" y="772357"/>
                </a:cubicBezTo>
                <a:cubicBezTo>
                  <a:pt x="469184" y="779902"/>
                  <a:pt x="479394" y="784194"/>
                  <a:pt x="488272" y="790112"/>
                </a:cubicBezTo>
                <a:cubicBezTo>
                  <a:pt x="491231" y="798990"/>
                  <a:pt x="491535" y="809259"/>
                  <a:pt x="497150" y="816745"/>
                </a:cubicBezTo>
                <a:cubicBezTo>
                  <a:pt x="509705" y="833485"/>
                  <a:pt x="526742" y="846338"/>
                  <a:pt x="541538" y="861134"/>
                </a:cubicBezTo>
                <a:cubicBezTo>
                  <a:pt x="550416" y="870012"/>
                  <a:pt x="557725" y="880803"/>
                  <a:pt x="568171" y="887767"/>
                </a:cubicBezTo>
                <a:cubicBezTo>
                  <a:pt x="577049" y="893685"/>
                  <a:pt x="586607" y="898692"/>
                  <a:pt x="594804" y="905522"/>
                </a:cubicBezTo>
                <a:cubicBezTo>
                  <a:pt x="604449" y="913559"/>
                  <a:pt x="611792" y="924118"/>
                  <a:pt x="621437" y="932155"/>
                </a:cubicBezTo>
                <a:cubicBezTo>
                  <a:pt x="629634" y="938985"/>
                  <a:pt x="639739" y="943245"/>
                  <a:pt x="648070" y="949910"/>
                </a:cubicBezTo>
                <a:cubicBezTo>
                  <a:pt x="654606" y="955139"/>
                  <a:pt x="658648" y="963360"/>
                  <a:pt x="665825" y="967666"/>
                </a:cubicBezTo>
                <a:cubicBezTo>
                  <a:pt x="673849" y="972481"/>
                  <a:pt x="683580" y="973585"/>
                  <a:pt x="692458" y="976544"/>
                </a:cubicBezTo>
                <a:cubicBezTo>
                  <a:pt x="707254" y="991340"/>
                  <a:pt x="725240" y="1003521"/>
                  <a:pt x="736847" y="1020932"/>
                </a:cubicBezTo>
                <a:cubicBezTo>
                  <a:pt x="742765" y="1029810"/>
                  <a:pt x="747057" y="1040020"/>
                  <a:pt x="754602" y="1047565"/>
                </a:cubicBezTo>
                <a:cubicBezTo>
                  <a:pt x="762147" y="1055110"/>
                  <a:pt x="772357" y="1059402"/>
                  <a:pt x="781235" y="1065320"/>
                </a:cubicBezTo>
                <a:cubicBezTo>
                  <a:pt x="789300" y="1077417"/>
                  <a:pt x="802690" y="1101275"/>
                  <a:pt x="816746" y="1109709"/>
                </a:cubicBezTo>
                <a:cubicBezTo>
                  <a:pt x="824770" y="1114524"/>
                  <a:pt x="834501" y="1115627"/>
                  <a:pt x="843379" y="1118586"/>
                </a:cubicBezTo>
                <a:cubicBezTo>
                  <a:pt x="852257" y="1127464"/>
                  <a:pt x="861975" y="1135574"/>
                  <a:pt x="870012" y="1145219"/>
                </a:cubicBezTo>
                <a:cubicBezTo>
                  <a:pt x="876842" y="1153416"/>
                  <a:pt x="879436" y="1165187"/>
                  <a:pt x="887767" y="1171852"/>
                </a:cubicBezTo>
                <a:cubicBezTo>
                  <a:pt x="895074" y="1177698"/>
                  <a:pt x="905522" y="1177771"/>
                  <a:pt x="914400" y="1180730"/>
                </a:cubicBezTo>
                <a:cubicBezTo>
                  <a:pt x="920319" y="1189608"/>
                  <a:pt x="924611" y="1199818"/>
                  <a:pt x="932156" y="1207363"/>
                </a:cubicBezTo>
                <a:cubicBezTo>
                  <a:pt x="949365" y="1224572"/>
                  <a:pt x="963761" y="1226776"/>
                  <a:pt x="985422" y="1233996"/>
                </a:cubicBezTo>
                <a:cubicBezTo>
                  <a:pt x="994300" y="1242874"/>
                  <a:pt x="1001080" y="1254532"/>
                  <a:pt x="1012055" y="1260629"/>
                </a:cubicBezTo>
                <a:cubicBezTo>
                  <a:pt x="1029736" y="1270451"/>
                  <a:pt x="1077908" y="1281531"/>
                  <a:pt x="1100831" y="1287262"/>
                </a:cubicBezTo>
                <a:cubicBezTo>
                  <a:pt x="1109709" y="1293180"/>
                  <a:pt x="1117170" y="1302210"/>
                  <a:pt x="1127464" y="1305017"/>
                </a:cubicBezTo>
                <a:cubicBezTo>
                  <a:pt x="1186587" y="1321141"/>
                  <a:pt x="1192086" y="1315175"/>
                  <a:pt x="1242874" y="1305017"/>
                </a:cubicBezTo>
                <a:cubicBezTo>
                  <a:pt x="1239915" y="1266547"/>
                  <a:pt x="1240014" y="1227719"/>
                  <a:pt x="1233996" y="1189608"/>
                </a:cubicBezTo>
                <a:cubicBezTo>
                  <a:pt x="1231077" y="1171121"/>
                  <a:pt x="1222159" y="1154097"/>
                  <a:pt x="1216241" y="1136342"/>
                </a:cubicBezTo>
                <a:cubicBezTo>
                  <a:pt x="1213282" y="1127464"/>
                  <a:pt x="1212554" y="1117495"/>
                  <a:pt x="1207363" y="1109709"/>
                </a:cubicBezTo>
                <a:cubicBezTo>
                  <a:pt x="1184965" y="1076112"/>
                  <a:pt x="1197152" y="1090621"/>
                  <a:pt x="1171853" y="1065320"/>
                </a:cubicBezTo>
                <a:cubicBezTo>
                  <a:pt x="1168894" y="1056442"/>
                  <a:pt x="1167160" y="1047057"/>
                  <a:pt x="1162975" y="1038687"/>
                </a:cubicBezTo>
                <a:cubicBezTo>
                  <a:pt x="1158203" y="1029144"/>
                  <a:pt x="1149553" y="1021804"/>
                  <a:pt x="1145220" y="1012054"/>
                </a:cubicBezTo>
                <a:cubicBezTo>
                  <a:pt x="1137619" y="994951"/>
                  <a:pt x="1133382" y="976543"/>
                  <a:pt x="1127464" y="958788"/>
                </a:cubicBezTo>
                <a:cubicBezTo>
                  <a:pt x="1124505" y="949910"/>
                  <a:pt x="1125204" y="938772"/>
                  <a:pt x="1118587" y="932155"/>
                </a:cubicBezTo>
                <a:lnTo>
                  <a:pt x="1083076" y="896644"/>
                </a:lnTo>
                <a:cubicBezTo>
                  <a:pt x="1071913" y="863155"/>
                  <a:pt x="1069212" y="847268"/>
                  <a:pt x="1038688" y="816745"/>
                </a:cubicBezTo>
                <a:lnTo>
                  <a:pt x="994299" y="772357"/>
                </a:lnTo>
                <a:cubicBezTo>
                  <a:pt x="991340" y="763479"/>
                  <a:pt x="990861" y="753339"/>
                  <a:pt x="985422" y="745724"/>
                </a:cubicBezTo>
                <a:cubicBezTo>
                  <a:pt x="975692" y="732102"/>
                  <a:pt x="949911" y="710213"/>
                  <a:pt x="949911" y="710213"/>
                </a:cubicBezTo>
                <a:cubicBezTo>
                  <a:pt x="946952" y="701335"/>
                  <a:pt x="945578" y="691760"/>
                  <a:pt x="941033" y="683580"/>
                </a:cubicBezTo>
                <a:cubicBezTo>
                  <a:pt x="930670" y="664926"/>
                  <a:pt x="912271" y="650558"/>
                  <a:pt x="905523" y="630314"/>
                </a:cubicBezTo>
                <a:cubicBezTo>
                  <a:pt x="896147" y="602186"/>
                  <a:pt x="898557" y="601631"/>
                  <a:pt x="878890" y="577048"/>
                </a:cubicBezTo>
                <a:cubicBezTo>
                  <a:pt x="873661" y="570512"/>
                  <a:pt x="866156" y="565989"/>
                  <a:pt x="861134" y="559293"/>
                </a:cubicBezTo>
                <a:cubicBezTo>
                  <a:pt x="848330" y="542222"/>
                  <a:pt x="840712" y="521116"/>
                  <a:pt x="825623" y="506027"/>
                </a:cubicBezTo>
                <a:cubicBezTo>
                  <a:pt x="807868" y="488272"/>
                  <a:pt x="786285" y="473654"/>
                  <a:pt x="772357" y="452761"/>
                </a:cubicBezTo>
                <a:cubicBezTo>
                  <a:pt x="766439" y="443883"/>
                  <a:pt x="762147" y="433673"/>
                  <a:pt x="754602" y="426128"/>
                </a:cubicBezTo>
                <a:cubicBezTo>
                  <a:pt x="714442" y="385968"/>
                  <a:pt x="734883" y="436501"/>
                  <a:pt x="692458" y="372862"/>
                </a:cubicBezTo>
                <a:cubicBezTo>
                  <a:pt x="675000" y="346675"/>
                  <a:pt x="673703" y="340957"/>
                  <a:pt x="648070" y="319596"/>
                </a:cubicBezTo>
                <a:cubicBezTo>
                  <a:pt x="639873" y="312766"/>
                  <a:pt x="629768" y="308506"/>
                  <a:pt x="621437" y="301841"/>
                </a:cubicBezTo>
                <a:cubicBezTo>
                  <a:pt x="586619" y="273986"/>
                  <a:pt x="623302" y="290624"/>
                  <a:pt x="577049" y="275208"/>
                </a:cubicBezTo>
                <a:cubicBezTo>
                  <a:pt x="525115" y="223274"/>
                  <a:pt x="550071" y="242426"/>
                  <a:pt x="506027" y="213064"/>
                </a:cubicBezTo>
                <a:cubicBezTo>
                  <a:pt x="466319" y="153501"/>
                  <a:pt x="513095" y="211858"/>
                  <a:pt x="461639" y="177553"/>
                </a:cubicBezTo>
                <a:cubicBezTo>
                  <a:pt x="402737" y="138285"/>
                  <a:pt x="466464" y="162211"/>
                  <a:pt x="408373" y="133165"/>
                </a:cubicBezTo>
                <a:cubicBezTo>
                  <a:pt x="400003" y="128980"/>
                  <a:pt x="390110" y="128472"/>
                  <a:pt x="381740" y="124287"/>
                </a:cubicBezTo>
                <a:cubicBezTo>
                  <a:pt x="372197" y="119515"/>
                  <a:pt x="364857" y="110865"/>
                  <a:pt x="355107" y="106532"/>
                </a:cubicBezTo>
                <a:cubicBezTo>
                  <a:pt x="338004" y="98931"/>
                  <a:pt x="319596" y="94695"/>
                  <a:pt x="301841" y="88777"/>
                </a:cubicBezTo>
                <a:cubicBezTo>
                  <a:pt x="292963" y="85818"/>
                  <a:pt x="282994" y="85090"/>
                  <a:pt x="275208" y="79899"/>
                </a:cubicBezTo>
                <a:cubicBezTo>
                  <a:pt x="249171" y="62541"/>
                  <a:pt x="251345" y="60617"/>
                  <a:pt x="221942" y="53266"/>
                </a:cubicBezTo>
                <a:cubicBezTo>
                  <a:pt x="157344" y="37116"/>
                  <a:pt x="195491" y="51333"/>
                  <a:pt x="124288" y="35510"/>
                </a:cubicBezTo>
                <a:cubicBezTo>
                  <a:pt x="105453" y="31325"/>
                  <a:pt x="81473" y="17755"/>
                  <a:pt x="62144" y="17755"/>
                </a:cubicBezTo>
                <a:cubicBezTo>
                  <a:pt x="52786" y="17755"/>
                  <a:pt x="79779" y="24062"/>
                  <a:pt x="88777" y="26633"/>
                </a:cubicBezTo>
                <a:cubicBezTo>
                  <a:pt x="124871" y="36945"/>
                  <a:pt x="114589" y="35510"/>
                  <a:pt x="142043" y="3551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A70DAD83-0618-4C8C-BECE-81CFF4D14818}"/>
              </a:ext>
            </a:extLst>
          </p:cNvPr>
          <p:cNvSpPr txBox="1"/>
          <p:nvPr/>
        </p:nvSpPr>
        <p:spPr>
          <a:xfrm>
            <a:off x="6612754" y="3288268"/>
            <a:ext cx="869642" cy="369332"/>
          </a:xfrm>
          <a:prstGeom prst="rect">
            <a:avLst/>
          </a:prstGeom>
          <a:solidFill>
            <a:schemeClr val="bg1"/>
          </a:solidFill>
        </p:spPr>
        <p:txBody>
          <a:bodyPr wrap="square">
            <a:spAutoFit/>
          </a:bodyPr>
          <a:lstStyle/>
          <a:p>
            <a:r>
              <a:rPr lang="en-US" dirty="0">
                <a:latin typeface="Symbol" panose="05050102010706020507" pitchFamily="18" charset="2"/>
                <a:ea typeface="Tahoma" pitchFamily="34" charset="0"/>
                <a:cs typeface="Tahoma" pitchFamily="34" charset="0"/>
              </a:rPr>
              <a:t>a</a:t>
            </a:r>
            <a:r>
              <a:rPr lang="en-US" dirty="0">
                <a:latin typeface="Calibri body"/>
                <a:ea typeface="Tahoma" pitchFamily="34" charset="0"/>
                <a:cs typeface="Tahoma" pitchFamily="34" charset="0"/>
              </a:rPr>
              <a:t>+</a:t>
            </a:r>
            <a:r>
              <a:rPr lang="en-US" baseline="30000" dirty="0">
                <a:latin typeface="Calibri body"/>
                <a:ea typeface="Tahoma" pitchFamily="34" charset="0"/>
                <a:cs typeface="Tahoma" pitchFamily="34" charset="0"/>
              </a:rPr>
              <a:t>16</a:t>
            </a:r>
            <a:r>
              <a:rPr lang="en-US" dirty="0">
                <a:latin typeface="Calibri body"/>
                <a:ea typeface="Tahoma" pitchFamily="34" charset="0"/>
                <a:cs typeface="Tahoma" pitchFamily="34" charset="0"/>
              </a:rPr>
              <a:t>O</a:t>
            </a:r>
            <a:endParaRPr lang="en-US" dirty="0"/>
          </a:p>
        </p:txBody>
      </p:sp>
      <p:cxnSp>
        <p:nvCxnSpPr>
          <p:cNvPr id="33" name="Straight Arrow Connector 32">
            <a:extLst>
              <a:ext uri="{FF2B5EF4-FFF2-40B4-BE49-F238E27FC236}">
                <a16:creationId xmlns:a16="http://schemas.microsoft.com/office/drawing/2014/main" id="{A3E426B7-E297-4C60-A94F-71E09249A880}"/>
              </a:ext>
            </a:extLst>
          </p:cNvPr>
          <p:cNvCxnSpPr>
            <a:cxnSpLocks/>
          </p:cNvCxnSpPr>
          <p:nvPr/>
        </p:nvCxnSpPr>
        <p:spPr>
          <a:xfrm flipV="1">
            <a:off x="6910526" y="5791200"/>
            <a:ext cx="252274" cy="2286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59BC0559-A8BB-4491-9F9E-0120B9048C14}"/>
              </a:ext>
            </a:extLst>
          </p:cNvPr>
          <p:cNvSpPr txBox="1"/>
          <p:nvPr/>
        </p:nvSpPr>
        <p:spPr>
          <a:xfrm>
            <a:off x="7739851" y="4904054"/>
            <a:ext cx="1023150" cy="1200329"/>
          </a:xfrm>
          <a:prstGeom prst="rect">
            <a:avLst/>
          </a:prstGeom>
          <a:solidFill>
            <a:schemeClr val="bg1"/>
          </a:solidFill>
        </p:spPr>
        <p:txBody>
          <a:bodyPr wrap="square">
            <a:spAutoFit/>
          </a:bodyPr>
          <a:lstStyle/>
          <a:p>
            <a:r>
              <a:rPr lang="en-US" dirty="0">
                <a:solidFill>
                  <a:schemeClr val="bg1"/>
                </a:solidFill>
                <a:latin typeface="Calibri body"/>
                <a:ea typeface="Tahoma" pitchFamily="34" charset="0"/>
                <a:cs typeface="Tahoma" pitchFamily="34" charset="0"/>
              </a:rPr>
              <a:t>Rainbow</a:t>
            </a:r>
          </a:p>
          <a:p>
            <a:r>
              <a:rPr lang="en-US" dirty="0">
                <a:solidFill>
                  <a:schemeClr val="bg1"/>
                </a:solidFill>
                <a:latin typeface="Calibri body"/>
                <a:ea typeface="Tahoma" pitchFamily="34" charset="0"/>
                <a:cs typeface="Tahoma" pitchFamily="34" charset="0"/>
              </a:rPr>
              <a:t>Scattering</a:t>
            </a:r>
          </a:p>
          <a:p>
            <a:endParaRPr lang="en-US" dirty="0">
              <a:solidFill>
                <a:srgbClr val="00B050"/>
              </a:solidFill>
              <a:latin typeface="Calibri body"/>
              <a:ea typeface="Tahoma" pitchFamily="34" charset="0"/>
              <a:cs typeface="Tahoma" pitchFamily="34" charset="0"/>
            </a:endParaRPr>
          </a:p>
        </p:txBody>
      </p:sp>
      <p:sp>
        <p:nvSpPr>
          <p:cNvPr id="43" name="TextBox 42">
            <a:extLst>
              <a:ext uri="{FF2B5EF4-FFF2-40B4-BE49-F238E27FC236}">
                <a16:creationId xmlns:a16="http://schemas.microsoft.com/office/drawing/2014/main" id="{491E87B8-41D3-45C5-8DA1-0830C53F339A}"/>
              </a:ext>
            </a:extLst>
          </p:cNvPr>
          <p:cNvSpPr txBox="1"/>
          <p:nvPr/>
        </p:nvSpPr>
        <p:spPr>
          <a:xfrm>
            <a:off x="6902758" y="5040868"/>
            <a:ext cx="869642" cy="369332"/>
          </a:xfrm>
          <a:prstGeom prst="rect">
            <a:avLst/>
          </a:prstGeom>
          <a:solidFill>
            <a:schemeClr val="bg1"/>
          </a:solidFill>
        </p:spPr>
        <p:txBody>
          <a:bodyPr wrap="square">
            <a:spAutoFit/>
          </a:bodyPr>
          <a:lstStyle/>
          <a:p>
            <a:r>
              <a:rPr lang="en-US" dirty="0">
                <a:latin typeface="Symbol" panose="05050102010706020507" pitchFamily="18" charset="2"/>
                <a:ea typeface="Tahoma" pitchFamily="34" charset="0"/>
                <a:cs typeface="Tahoma" pitchFamily="34" charset="0"/>
              </a:rPr>
              <a:t>a</a:t>
            </a:r>
            <a:r>
              <a:rPr lang="en-US" dirty="0">
                <a:latin typeface="Calibri body"/>
                <a:ea typeface="Tahoma" pitchFamily="34" charset="0"/>
                <a:cs typeface="Tahoma" pitchFamily="34" charset="0"/>
              </a:rPr>
              <a:t>+</a:t>
            </a:r>
            <a:r>
              <a:rPr lang="en-US" baseline="30000" dirty="0">
                <a:latin typeface="Calibri body"/>
                <a:ea typeface="Tahoma" pitchFamily="34" charset="0"/>
                <a:cs typeface="Tahoma" pitchFamily="34" charset="0"/>
              </a:rPr>
              <a:t>90</a:t>
            </a:r>
            <a:r>
              <a:rPr lang="en-US" dirty="0">
                <a:latin typeface="Calibri body"/>
                <a:ea typeface="Tahoma" pitchFamily="34" charset="0"/>
                <a:cs typeface="Tahoma" pitchFamily="34" charset="0"/>
              </a:rPr>
              <a:t>Zr</a:t>
            </a:r>
            <a:endParaRPr lang="en-US" dirty="0"/>
          </a:p>
        </p:txBody>
      </p:sp>
      <p:sp>
        <p:nvSpPr>
          <p:cNvPr id="44" name="TextBox 43">
            <a:extLst>
              <a:ext uri="{FF2B5EF4-FFF2-40B4-BE49-F238E27FC236}">
                <a16:creationId xmlns:a16="http://schemas.microsoft.com/office/drawing/2014/main" id="{BE6EB1BE-D6E1-4EFD-B0F6-74A462B97A3F}"/>
              </a:ext>
            </a:extLst>
          </p:cNvPr>
          <p:cNvSpPr txBox="1"/>
          <p:nvPr/>
        </p:nvSpPr>
        <p:spPr>
          <a:xfrm>
            <a:off x="6201242" y="4666704"/>
            <a:ext cx="1023150" cy="369332"/>
          </a:xfrm>
          <a:prstGeom prst="rect">
            <a:avLst/>
          </a:prstGeom>
          <a:solidFill>
            <a:schemeClr val="bg1"/>
          </a:solidFill>
        </p:spPr>
        <p:txBody>
          <a:bodyPr wrap="square">
            <a:spAutoFit/>
          </a:bodyPr>
          <a:lstStyle/>
          <a:p>
            <a:endParaRPr lang="en-US" dirty="0">
              <a:solidFill>
                <a:srgbClr val="00B050"/>
              </a:solidFill>
              <a:latin typeface="Calibri body"/>
              <a:ea typeface="Tahoma" pitchFamily="34" charset="0"/>
              <a:cs typeface="Tahoma" pitchFamily="34" charset="0"/>
            </a:endParaRPr>
          </a:p>
        </p:txBody>
      </p:sp>
    </p:spTree>
    <p:extLst>
      <p:ext uri="{BB962C8B-B14F-4D97-AF65-F5344CB8AC3E}">
        <p14:creationId xmlns:p14="http://schemas.microsoft.com/office/powerpoint/2010/main" val="895531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ppt_x"/>
                                          </p:val>
                                        </p:tav>
                                        <p:tav tm="100000">
                                          <p:val>
                                            <p:strVal val="#ppt_x"/>
                                          </p:val>
                                        </p:tav>
                                      </p:tavLst>
                                    </p:anim>
                                    <p:anim calcmode="lin" valueType="num">
                                      <p:cBhvr additive="base">
                                        <p:cTn id="14"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ppt_x"/>
                                          </p:val>
                                        </p:tav>
                                        <p:tav tm="100000">
                                          <p:val>
                                            <p:strVal val="#ppt_x"/>
                                          </p:val>
                                        </p:tav>
                                      </p:tavLst>
                                    </p:anim>
                                    <p:anim calcmode="lin" valueType="num">
                                      <p:cBhvr additive="base">
                                        <p:cTn id="2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500" fill="hold"/>
                                        <p:tgtEl>
                                          <p:spTgt spid="22"/>
                                        </p:tgtEl>
                                        <p:attrNameLst>
                                          <p:attrName>ppt_x</p:attrName>
                                        </p:attrNameLst>
                                      </p:cBhvr>
                                      <p:tavLst>
                                        <p:tav tm="0">
                                          <p:val>
                                            <p:strVal val="#ppt_x"/>
                                          </p:val>
                                        </p:tav>
                                        <p:tav tm="100000">
                                          <p:val>
                                            <p:strVal val="#ppt_x"/>
                                          </p:val>
                                        </p:tav>
                                      </p:tavLst>
                                    </p:anim>
                                    <p:anim calcmode="lin" valueType="num">
                                      <p:cBhvr additive="base">
                                        <p:cTn id="3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ppt_x"/>
                                          </p:val>
                                        </p:tav>
                                        <p:tav tm="100000">
                                          <p:val>
                                            <p:strVal val="#ppt_x"/>
                                          </p:val>
                                        </p:tav>
                                      </p:tavLst>
                                    </p:anim>
                                    <p:anim calcmode="lin" valueType="num">
                                      <p:cBhvr additive="base">
                                        <p:cTn id="38"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27"/>
                                        </p:tgtEl>
                                        <p:attrNameLst>
                                          <p:attrName>style.visibility</p:attrName>
                                        </p:attrNameLst>
                                      </p:cBhvr>
                                      <p:to>
                                        <p:strVal val="visible"/>
                                      </p:to>
                                    </p:set>
                                    <p:anim calcmode="lin" valueType="num">
                                      <p:cBhvr additive="base">
                                        <p:cTn id="43" dur="500" fill="hold"/>
                                        <p:tgtEl>
                                          <p:spTgt spid="27"/>
                                        </p:tgtEl>
                                        <p:attrNameLst>
                                          <p:attrName>ppt_x</p:attrName>
                                        </p:attrNameLst>
                                      </p:cBhvr>
                                      <p:tavLst>
                                        <p:tav tm="0">
                                          <p:val>
                                            <p:strVal val="#ppt_x"/>
                                          </p:val>
                                        </p:tav>
                                        <p:tav tm="100000">
                                          <p:val>
                                            <p:strVal val="#ppt_x"/>
                                          </p:val>
                                        </p:tav>
                                      </p:tavLst>
                                    </p:anim>
                                    <p:anim calcmode="lin" valueType="num">
                                      <p:cBhvr additive="base">
                                        <p:cTn id="44"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additive="base">
                                        <p:cTn id="49" dur="500" fill="hold"/>
                                        <p:tgtEl>
                                          <p:spTgt spid="24"/>
                                        </p:tgtEl>
                                        <p:attrNameLst>
                                          <p:attrName>ppt_x</p:attrName>
                                        </p:attrNameLst>
                                      </p:cBhvr>
                                      <p:tavLst>
                                        <p:tav tm="0">
                                          <p:val>
                                            <p:strVal val="#ppt_x"/>
                                          </p:val>
                                        </p:tav>
                                        <p:tav tm="100000">
                                          <p:val>
                                            <p:strVal val="#ppt_x"/>
                                          </p:val>
                                        </p:tav>
                                      </p:tavLst>
                                    </p:anim>
                                    <p:anim calcmode="lin" valueType="num">
                                      <p:cBhvr additive="base">
                                        <p:cTn id="50"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4" grpId="0" animBg="1"/>
      <p:bldP spid="27" grpId="0" animBg="1"/>
      <p:bldP spid="31" grpId="0" animBg="1"/>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21458"/>
            <a:ext cx="9144000" cy="457200"/>
          </a:xfrm>
          <a:solidFill>
            <a:srgbClr val="002060"/>
          </a:solidFill>
        </p:spPr>
        <p:txBody>
          <a:bodyPr>
            <a:normAutofit fontScale="90000"/>
          </a:bodyPr>
          <a:lstStyle/>
          <a:p>
            <a:pPr algn="ctr"/>
            <a:r>
              <a:rPr lang="en-US" b="1" cap="none" dirty="0">
                <a:solidFill>
                  <a:srgbClr val="FF0000"/>
                </a:solidFill>
                <a:latin typeface="Arial" pitchFamily="34" charset="0"/>
                <a:cs typeface="Arial" pitchFamily="34" charset="0"/>
              </a:rPr>
              <a:t>Introduction</a:t>
            </a:r>
            <a:endParaRPr lang="en-US" cap="none" dirty="0"/>
          </a:p>
        </p:txBody>
      </p:sp>
      <p:sp>
        <p:nvSpPr>
          <p:cNvPr id="5" name="Rectangle 4"/>
          <p:cNvSpPr/>
          <p:nvPr/>
        </p:nvSpPr>
        <p:spPr>
          <a:xfrm>
            <a:off x="304800" y="635863"/>
            <a:ext cx="8686800" cy="5725670"/>
          </a:xfrm>
          <a:prstGeom prst="rect">
            <a:avLst/>
          </a:prstGeom>
        </p:spPr>
        <p:txBody>
          <a:bodyPr wrap="square">
            <a:spAutoFit/>
          </a:bodyPr>
          <a:lstStyle/>
          <a:p>
            <a:pPr algn="ctr">
              <a:lnSpc>
                <a:spcPct val="150000"/>
              </a:lnSpc>
              <a:defRPr/>
            </a:pPr>
            <a:r>
              <a:rPr lang="en-US" sz="1000" b="1" dirty="0">
                <a:latin typeface="Arial" pitchFamily="34" charset="0"/>
                <a:cs typeface="Arial" pitchFamily="34" charset="0"/>
              </a:rPr>
              <a:t>   </a:t>
            </a:r>
            <a:r>
              <a:rPr lang="en-US" sz="2000" b="1" dirty="0">
                <a:solidFill>
                  <a:srgbClr val="FF0000"/>
                </a:solidFill>
                <a:latin typeface="Arial" pitchFamily="34" charset="0"/>
                <a:cs typeface="Arial" pitchFamily="34" charset="0"/>
              </a:rPr>
              <a:t>Optical model (OM) potential</a:t>
            </a:r>
            <a:endParaRPr lang="en-US" sz="1000" b="1" dirty="0">
              <a:solidFill>
                <a:srgbClr val="FF0000"/>
              </a:solidFill>
              <a:latin typeface="Arial" pitchFamily="34" charset="0"/>
              <a:cs typeface="Arial" pitchFamily="34" charset="0"/>
            </a:endParaRPr>
          </a:p>
          <a:p>
            <a:pPr algn="just">
              <a:lnSpc>
                <a:spcPct val="15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defRPr/>
            </a:pPr>
            <a:r>
              <a:rPr lang="en-US" dirty="0">
                <a:cs typeface="Arial" pitchFamily="34" charset="0"/>
              </a:rPr>
              <a:t>       </a:t>
            </a:r>
            <a:r>
              <a:rPr lang="en-US" dirty="0">
                <a:solidFill>
                  <a:srgbClr val="00B050"/>
                </a:solidFill>
                <a:cs typeface="Arial" pitchFamily="34" charset="0"/>
              </a:rPr>
              <a:t>      </a:t>
            </a:r>
          </a:p>
          <a:p>
            <a:pPr algn="just">
              <a:lnSpc>
                <a:spcPct val="12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defRPr/>
            </a:pPr>
            <a:endParaRPr lang="en-US" dirty="0">
              <a:cs typeface="Arial" pitchFamily="34" charset="0"/>
            </a:endParaRPr>
          </a:p>
          <a:p>
            <a:pPr algn="just">
              <a:lnSpc>
                <a:spcPct val="120000"/>
              </a:lnSpc>
              <a:spcBef>
                <a:spcPts val="400"/>
              </a:spcBef>
              <a:defRPr/>
            </a:pPr>
            <a:endParaRPr lang="en-US" sz="300" i="1" dirty="0">
              <a:solidFill>
                <a:schemeClr val="bg1"/>
              </a:solidFill>
              <a:latin typeface="Times New Roman" pitchFamily="18" charset="0"/>
              <a:cs typeface="Times New Roman" pitchFamily="18" charset="0"/>
            </a:endParaRPr>
          </a:p>
          <a:p>
            <a:pPr algn="just">
              <a:lnSpc>
                <a:spcPct val="120000"/>
              </a:lnSpc>
              <a:spcBef>
                <a:spcPts val="400"/>
              </a:spcBef>
              <a:defRPr/>
            </a:pPr>
            <a:r>
              <a:rPr lang="en-US" sz="1500" i="1" dirty="0">
                <a:latin typeface="Times New Roman" pitchFamily="18" charset="0"/>
                <a:cs typeface="Times New Roman" pitchFamily="18" charset="0"/>
              </a:rPr>
              <a:t>K.W. Kemper, A.W. </a:t>
            </a:r>
            <a:r>
              <a:rPr lang="en-US" sz="1500" i="1" dirty="0" err="1">
                <a:latin typeface="Times New Roman" pitchFamily="18" charset="0"/>
                <a:cs typeface="Times New Roman" pitchFamily="18" charset="0"/>
              </a:rPr>
              <a:t>Obst</a:t>
            </a:r>
            <a:r>
              <a:rPr lang="en-US" sz="1500" i="1" dirty="0">
                <a:latin typeface="Times New Roman" pitchFamily="18" charset="0"/>
                <a:cs typeface="Times New Roman" pitchFamily="18" charset="0"/>
              </a:rPr>
              <a:t> and R.L. White, Phys. Rev. C 6 (1972) 2090.</a:t>
            </a:r>
          </a:p>
          <a:p>
            <a:r>
              <a:rPr lang="en-US" sz="1500" i="1" dirty="0">
                <a:latin typeface="Times New Roman" pitchFamily="18" charset="0"/>
                <a:cs typeface="Times New Roman" pitchFamily="18" charset="0"/>
              </a:rPr>
              <a:t>F. Michel et al, Phys. Rev. C 28 (1983) 1904.</a:t>
            </a:r>
          </a:p>
          <a:p>
            <a:pPr algn="just">
              <a:lnSpc>
                <a:spcPct val="120000"/>
              </a:lnSpc>
              <a:defRPr/>
            </a:pPr>
            <a:endParaRPr lang="en-US" sz="600" dirty="0">
              <a:cs typeface="Arial" pitchFamily="34" charset="0"/>
            </a:endParaRPr>
          </a:p>
          <a:p>
            <a:pPr algn="just">
              <a:lnSpc>
                <a:spcPct val="120000"/>
              </a:lnSpc>
              <a:defRPr/>
            </a:pPr>
            <a:endParaRPr lang="en-US" sz="100" dirty="0">
              <a:cs typeface="Arial" pitchFamily="34" charset="0"/>
            </a:endParaRPr>
          </a:p>
          <a:p>
            <a:pPr algn="just">
              <a:defRPr/>
            </a:pPr>
            <a:r>
              <a:rPr lang="en-US" i="1" dirty="0">
                <a:cs typeface="Times New Roman" pitchFamily="18" charset="0"/>
              </a:rPr>
              <a:t>			</a:t>
            </a:r>
            <a:r>
              <a:rPr lang="en-US" sz="1500" i="1" dirty="0">
                <a:latin typeface="Times New Roman" pitchFamily="18" charset="0"/>
                <a:cs typeface="Times New Roman" pitchFamily="18" charset="0"/>
              </a:rPr>
              <a:t>M. E. </a:t>
            </a:r>
            <a:r>
              <a:rPr lang="en-US" sz="1500" i="1" dirty="0" err="1">
                <a:latin typeface="Times New Roman" pitchFamily="18" charset="0"/>
                <a:cs typeface="Times New Roman" pitchFamily="18" charset="0"/>
              </a:rPr>
              <a:t>Brandan</a:t>
            </a:r>
            <a:r>
              <a:rPr lang="en-US" sz="1500" i="1" dirty="0">
                <a:latin typeface="Times New Roman" pitchFamily="18" charset="0"/>
                <a:cs typeface="Times New Roman" pitchFamily="18" charset="0"/>
              </a:rPr>
              <a:t> and G. R. </a:t>
            </a:r>
            <a:r>
              <a:rPr lang="en-US" sz="1500" i="1" dirty="0" err="1">
                <a:latin typeface="Times New Roman" pitchFamily="18" charset="0"/>
                <a:cs typeface="Times New Roman" pitchFamily="18" charset="0"/>
              </a:rPr>
              <a:t>Satchler</a:t>
            </a:r>
            <a:r>
              <a:rPr lang="en-US" sz="1500" i="1" dirty="0">
                <a:latin typeface="Times New Roman" pitchFamily="18" charset="0"/>
                <a:cs typeface="Times New Roman" pitchFamily="18" charset="0"/>
              </a:rPr>
              <a:t> Phys. Rep. 285 (1997) 143.</a:t>
            </a:r>
          </a:p>
          <a:p>
            <a:pPr algn="just">
              <a:defRPr/>
            </a:pPr>
            <a:r>
              <a:rPr lang="en-US" sz="1500" i="1" dirty="0">
                <a:latin typeface="Times New Roman" pitchFamily="18" charset="0"/>
                <a:cs typeface="Times New Roman" pitchFamily="18" charset="0"/>
              </a:rPr>
              <a:t>			M. N. A. Abdullah et al, Eur Phys J. A  18 (2003) 65</a:t>
            </a:r>
          </a:p>
          <a:p>
            <a:pPr algn="just">
              <a:defRPr/>
            </a:pPr>
            <a:r>
              <a:rPr lang="en-US" sz="1500" i="1" dirty="0">
                <a:latin typeface="Times New Roman" pitchFamily="18" charset="0"/>
                <a:cs typeface="Times New Roman" pitchFamily="18" charset="0"/>
              </a:rPr>
              <a:t>			M. N. A. Abdullah et al, </a:t>
            </a:r>
            <a:r>
              <a:rPr lang="en-US" sz="1500" i="1" dirty="0" err="1">
                <a:latin typeface="Times New Roman" pitchFamily="18" charset="0"/>
                <a:cs typeface="Times New Roman" pitchFamily="18" charset="0"/>
              </a:rPr>
              <a:t>Nucl</a:t>
            </a:r>
            <a:r>
              <a:rPr lang="en-US" sz="1500" i="1" dirty="0">
                <a:latin typeface="Times New Roman" pitchFamily="18" charset="0"/>
                <a:cs typeface="Times New Roman" pitchFamily="18" charset="0"/>
              </a:rPr>
              <a:t>. Phys. A  760 (2005) 40.</a:t>
            </a:r>
          </a:p>
          <a:p>
            <a:pPr algn="just">
              <a:defRPr/>
            </a:pPr>
            <a:r>
              <a:rPr lang="en-US" sz="1500" i="1" dirty="0">
                <a:latin typeface="Times New Roman" pitchFamily="18" charset="0"/>
                <a:cs typeface="Times New Roman" pitchFamily="18" charset="0"/>
              </a:rPr>
              <a:t>			K. A. </a:t>
            </a:r>
            <a:r>
              <a:rPr lang="en-US" sz="1500" i="1" dirty="0" err="1">
                <a:latin typeface="Times New Roman" pitchFamily="18" charset="0"/>
                <a:cs typeface="Times New Roman" pitchFamily="18" charset="0"/>
              </a:rPr>
              <a:t>Brueckner</a:t>
            </a:r>
            <a:r>
              <a:rPr lang="en-US" sz="1500" i="1" dirty="0">
                <a:latin typeface="Times New Roman" pitchFamily="18" charset="0"/>
                <a:cs typeface="Times New Roman" pitchFamily="18" charset="0"/>
              </a:rPr>
              <a:t>, S. A. Coon and J. </a:t>
            </a:r>
            <a:r>
              <a:rPr lang="en-US" sz="1500" i="1" dirty="0" err="1">
                <a:latin typeface="Times New Roman" pitchFamily="18" charset="0"/>
                <a:cs typeface="Times New Roman" pitchFamily="18" charset="0"/>
              </a:rPr>
              <a:t>Dabrowski</a:t>
            </a:r>
            <a:r>
              <a:rPr lang="en-US" sz="1500" i="1" dirty="0">
                <a:latin typeface="Times New Roman" pitchFamily="18" charset="0"/>
                <a:cs typeface="Times New Roman" pitchFamily="18" charset="0"/>
              </a:rPr>
              <a:t>, Phys. Rev. 168 (1968) 1184.</a:t>
            </a:r>
          </a:p>
        </p:txBody>
      </p:sp>
      <p:cxnSp>
        <p:nvCxnSpPr>
          <p:cNvPr id="3" name="Straight Connector 2"/>
          <p:cNvCxnSpPr/>
          <p:nvPr/>
        </p:nvCxnSpPr>
        <p:spPr>
          <a:xfrm>
            <a:off x="4572000" y="1219200"/>
            <a:ext cx="0" cy="38100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2362200" y="1600200"/>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362200" y="1600200"/>
            <a:ext cx="0" cy="38100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6934200" y="1600200"/>
            <a:ext cx="0" cy="381000"/>
          </a:xfrm>
          <a:prstGeom prst="line">
            <a:avLst/>
          </a:prstGeom>
        </p:spPr>
        <p:style>
          <a:lnRef idx="1">
            <a:schemeClr val="dk1"/>
          </a:lnRef>
          <a:fillRef idx="0">
            <a:schemeClr val="dk1"/>
          </a:fillRef>
          <a:effectRef idx="0">
            <a:schemeClr val="dk1"/>
          </a:effectRef>
          <a:fontRef idx="minor">
            <a:schemeClr val="tx1"/>
          </a:fontRef>
        </p:style>
      </p:cxnSp>
      <p:sp>
        <p:nvSpPr>
          <p:cNvPr id="10" name="Rectangle 9"/>
          <p:cNvSpPr/>
          <p:nvPr/>
        </p:nvSpPr>
        <p:spPr>
          <a:xfrm>
            <a:off x="533400" y="1981200"/>
            <a:ext cx="4267200" cy="2585323"/>
          </a:xfrm>
          <a:prstGeom prst="rect">
            <a:avLst/>
          </a:prstGeom>
        </p:spPr>
        <p:txBody>
          <a:bodyPr wrap="square">
            <a:spAutoFit/>
          </a:bodyPr>
          <a:lstStyle/>
          <a:p>
            <a:pPr algn="ctr"/>
            <a:r>
              <a:rPr lang="en-US" dirty="0">
                <a:solidFill>
                  <a:srgbClr val="7030A0"/>
                </a:solidFill>
                <a:cs typeface="Arial" pitchFamily="34" charset="0"/>
              </a:rPr>
              <a:t>Phenomenological OM potential</a:t>
            </a:r>
          </a:p>
          <a:p>
            <a:pPr algn="ctr"/>
            <a:r>
              <a:rPr lang="en-US" dirty="0">
                <a:cs typeface="Arial" pitchFamily="34" charset="0"/>
              </a:rPr>
              <a:t>(obtained empirically from the direct analysis of the elastic scattering data)</a:t>
            </a:r>
          </a:p>
          <a:p>
            <a:pPr algn="ctr"/>
            <a:endParaRPr lang="en-US" dirty="0">
              <a:cs typeface="Arial" pitchFamily="34" charset="0"/>
            </a:endParaRPr>
          </a:p>
          <a:p>
            <a:r>
              <a:rPr lang="en-US" dirty="0">
                <a:solidFill>
                  <a:srgbClr val="0070C0"/>
                </a:solidFill>
                <a:cs typeface="Arial" pitchFamily="34" charset="0"/>
              </a:rPr>
              <a:t>             (i) Woods-Saxon (WS)</a:t>
            </a:r>
          </a:p>
          <a:p>
            <a:r>
              <a:rPr lang="en-US" dirty="0">
                <a:solidFill>
                  <a:srgbClr val="0070C0"/>
                </a:solidFill>
                <a:cs typeface="Arial" pitchFamily="34" charset="0"/>
              </a:rPr>
              <a:t>             (ii) squared Woods-Saxon (SWS)</a:t>
            </a:r>
          </a:p>
          <a:p>
            <a:endParaRPr lang="en-US" dirty="0">
              <a:cs typeface="Arial" pitchFamily="34" charset="0"/>
            </a:endParaRPr>
          </a:p>
          <a:p>
            <a:r>
              <a:rPr lang="en-US" dirty="0">
                <a:cs typeface="Arial" pitchFamily="34" charset="0"/>
              </a:rPr>
              <a:t>Problem 	          suffer from discrete 	   </a:t>
            </a:r>
          </a:p>
          <a:p>
            <a:r>
              <a:rPr lang="en-US" dirty="0">
                <a:cs typeface="Arial" pitchFamily="34" charset="0"/>
              </a:rPr>
              <a:t>                           and continuous ambiguities</a:t>
            </a:r>
            <a:endParaRPr lang="en-US" dirty="0">
              <a:solidFill>
                <a:srgbClr val="7030A0"/>
              </a:solidFill>
            </a:endParaRPr>
          </a:p>
        </p:txBody>
      </p:sp>
      <p:sp>
        <p:nvSpPr>
          <p:cNvPr id="11" name="Rectangle 10"/>
          <p:cNvSpPr/>
          <p:nvPr/>
        </p:nvSpPr>
        <p:spPr>
          <a:xfrm>
            <a:off x="4572000" y="2057400"/>
            <a:ext cx="4267200" cy="2585323"/>
          </a:xfrm>
          <a:prstGeom prst="rect">
            <a:avLst/>
          </a:prstGeom>
        </p:spPr>
        <p:txBody>
          <a:bodyPr wrap="square">
            <a:spAutoFit/>
          </a:bodyPr>
          <a:lstStyle/>
          <a:p>
            <a:pPr algn="ctr"/>
            <a:r>
              <a:rPr lang="en-US" dirty="0">
                <a:solidFill>
                  <a:srgbClr val="7030A0"/>
                </a:solidFill>
                <a:cs typeface="Arial" pitchFamily="34" charset="0"/>
              </a:rPr>
              <a:t>OM potentials is derived microscopically or semi-microscopically </a:t>
            </a:r>
          </a:p>
          <a:p>
            <a:pPr algn="ctr"/>
            <a:endParaRPr lang="en-US" dirty="0">
              <a:solidFill>
                <a:srgbClr val="7030A0"/>
              </a:solidFill>
              <a:cs typeface="Arial" pitchFamily="34" charset="0"/>
            </a:endParaRPr>
          </a:p>
          <a:p>
            <a:r>
              <a:rPr lang="en-US" dirty="0">
                <a:solidFill>
                  <a:schemeClr val="accent2">
                    <a:lumMod val="75000"/>
                  </a:schemeClr>
                </a:solidFill>
                <a:cs typeface="Arial" pitchFamily="34" charset="0"/>
              </a:rPr>
              <a:t>    (i)  Folded (both double-folded and  </a:t>
            </a:r>
          </a:p>
          <a:p>
            <a:r>
              <a:rPr lang="en-US" dirty="0">
                <a:solidFill>
                  <a:schemeClr val="accent2">
                    <a:lumMod val="75000"/>
                  </a:schemeClr>
                </a:solidFill>
                <a:cs typeface="Arial" pitchFamily="34" charset="0"/>
              </a:rPr>
              <a:t>            single-folded)</a:t>
            </a:r>
          </a:p>
          <a:p>
            <a:r>
              <a:rPr lang="en-US" dirty="0">
                <a:solidFill>
                  <a:schemeClr val="accent2">
                    <a:lumMod val="75000"/>
                  </a:schemeClr>
                </a:solidFill>
                <a:cs typeface="Arial" pitchFamily="34" charset="0"/>
              </a:rPr>
              <a:t>    (ii) non-monotonic (NM) </a:t>
            </a:r>
            <a:r>
              <a:rPr lang="en-US" dirty="0">
                <a:solidFill>
                  <a:srgbClr val="C00000"/>
                </a:solidFill>
                <a:cs typeface="Arial" pitchFamily="34" charset="0"/>
              </a:rPr>
              <a:t>- </a:t>
            </a:r>
            <a:r>
              <a:rPr lang="en-US" dirty="0">
                <a:cs typeface="Arial" pitchFamily="34" charset="0"/>
              </a:rPr>
              <a:t>derived from   </a:t>
            </a:r>
          </a:p>
          <a:p>
            <a:r>
              <a:rPr lang="en-US" dirty="0">
                <a:cs typeface="Arial" pitchFamily="34" charset="0"/>
              </a:rPr>
              <a:t>         the EDF theory of </a:t>
            </a:r>
            <a:r>
              <a:rPr lang="en-US" dirty="0" err="1">
                <a:cs typeface="Arial" pitchFamily="34" charset="0"/>
              </a:rPr>
              <a:t>Brueckner</a:t>
            </a:r>
            <a:r>
              <a:rPr lang="en-US" dirty="0">
                <a:cs typeface="Arial" pitchFamily="34" charset="0"/>
              </a:rPr>
              <a:t>, Coon  </a:t>
            </a:r>
          </a:p>
          <a:p>
            <a:r>
              <a:rPr lang="en-US" dirty="0">
                <a:cs typeface="Arial" pitchFamily="34" charset="0"/>
              </a:rPr>
              <a:t>         and </a:t>
            </a:r>
            <a:r>
              <a:rPr lang="en-US" dirty="0" err="1">
                <a:cs typeface="Arial" pitchFamily="34" charset="0"/>
              </a:rPr>
              <a:t>Dabrowski</a:t>
            </a:r>
            <a:r>
              <a:rPr lang="en-US" dirty="0">
                <a:cs typeface="Arial" pitchFamily="34" charset="0"/>
              </a:rPr>
              <a:t> (BCD).</a:t>
            </a:r>
          </a:p>
          <a:p>
            <a:endParaRPr lang="en-US" dirty="0">
              <a:solidFill>
                <a:srgbClr val="C00000"/>
              </a:solidFill>
            </a:endParaRPr>
          </a:p>
        </p:txBody>
      </p:sp>
      <p:sp>
        <p:nvSpPr>
          <p:cNvPr id="12" name="Down Arrow 11"/>
          <p:cNvSpPr/>
          <p:nvPr/>
        </p:nvSpPr>
        <p:spPr>
          <a:xfrm>
            <a:off x="2514600" y="2819400"/>
            <a:ext cx="76200" cy="26583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a:off x="1461854" y="4020844"/>
            <a:ext cx="533400" cy="1524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a:off x="6477000" y="2647519"/>
            <a:ext cx="76200" cy="265837"/>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338618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4294967295"/>
          </p:nvPr>
        </p:nvSpPr>
        <p:spPr>
          <a:xfrm>
            <a:off x="228600" y="958850"/>
            <a:ext cx="4572000" cy="4940300"/>
          </a:xfrm>
        </p:spPr>
        <p:txBody>
          <a:bodyPr>
            <a:normAutofit/>
          </a:bodyPr>
          <a:lstStyle/>
          <a:p>
            <a:pPr marL="340614" indent="-285750">
              <a:lnSpc>
                <a:spcPct val="120000"/>
              </a:lnSpc>
              <a:buFont typeface="Arial" pitchFamily="34" charset="0"/>
              <a:buChar char="•"/>
            </a:pPr>
            <a:r>
              <a:rPr lang="en-US" sz="1800" b="0" dirty="0">
                <a:solidFill>
                  <a:srgbClr val="002060"/>
                </a:solidFill>
                <a:cs typeface="Arial" pitchFamily="34" charset="0"/>
              </a:rPr>
              <a:t>Traditional double folded (DF) of effective </a:t>
            </a:r>
            <a:r>
              <a:rPr lang="en-US" sz="1800" b="0" i="1" dirty="0">
                <a:solidFill>
                  <a:srgbClr val="002060"/>
                </a:solidFill>
                <a:cs typeface="Arial" pitchFamily="34" charset="0"/>
              </a:rPr>
              <a:t>N-N </a:t>
            </a:r>
            <a:r>
              <a:rPr lang="en-US" sz="1800" b="0" dirty="0">
                <a:solidFill>
                  <a:srgbClr val="002060"/>
                </a:solidFill>
                <a:cs typeface="Arial" pitchFamily="34" charset="0"/>
              </a:rPr>
              <a:t>interaction and single folded (SF) of either </a:t>
            </a:r>
            <a:r>
              <a:rPr lang="en-US" sz="1800" b="0" i="1" dirty="0">
                <a:solidFill>
                  <a:srgbClr val="002060"/>
                </a:solidFill>
                <a:latin typeface="Symbol" panose="05050102010706020507" pitchFamily="18" charset="2"/>
                <a:cs typeface="Arial" pitchFamily="34" charset="0"/>
              </a:rPr>
              <a:t>a</a:t>
            </a:r>
            <a:r>
              <a:rPr lang="en-US" sz="1800" b="0" i="1" dirty="0">
                <a:solidFill>
                  <a:srgbClr val="002060"/>
                </a:solidFill>
                <a:cs typeface="Arial" pitchFamily="34" charset="0"/>
              </a:rPr>
              <a:t>-N</a:t>
            </a:r>
            <a:r>
              <a:rPr lang="en-US" sz="1800" b="0" dirty="0">
                <a:solidFill>
                  <a:srgbClr val="002060"/>
                </a:solidFill>
                <a:cs typeface="Arial" pitchFamily="34" charset="0"/>
              </a:rPr>
              <a:t> or </a:t>
            </a:r>
            <a:r>
              <a:rPr lang="en-US" sz="1800" b="0" i="1" dirty="0">
                <a:solidFill>
                  <a:srgbClr val="002060"/>
                </a:solidFill>
                <a:latin typeface="Symbol" panose="05050102010706020507" pitchFamily="18" charset="2"/>
                <a:cs typeface="Arial" pitchFamily="34" charset="0"/>
              </a:rPr>
              <a:t>a-a</a:t>
            </a:r>
            <a:r>
              <a:rPr lang="en-US" sz="1800" b="0" dirty="0">
                <a:solidFill>
                  <a:srgbClr val="002060"/>
                </a:solidFill>
                <a:cs typeface="Arial" pitchFamily="34" charset="0"/>
              </a:rPr>
              <a:t> potentials need </a:t>
            </a:r>
            <a:r>
              <a:rPr lang="en-US" sz="1800" b="0" dirty="0">
                <a:solidFill>
                  <a:srgbClr val="7030A0"/>
                </a:solidFill>
                <a:cs typeface="Arial" pitchFamily="34" charset="0"/>
              </a:rPr>
              <a:t>renormalizations</a:t>
            </a:r>
            <a:r>
              <a:rPr lang="en-US" sz="1800" b="0" dirty="0">
                <a:cs typeface="Arial" pitchFamily="34" charset="0"/>
              </a:rPr>
              <a:t> at different incident energies.</a:t>
            </a:r>
          </a:p>
          <a:p>
            <a:pPr algn="just">
              <a:lnSpc>
                <a:spcPct val="120000"/>
              </a:lnSpc>
            </a:pPr>
            <a:endParaRPr lang="en-US" sz="800" dirty="0">
              <a:cs typeface="Arial" pitchFamily="34" charset="0"/>
            </a:endParaRPr>
          </a:p>
          <a:p>
            <a:pPr marL="340614" indent="-285750" algn="just">
              <a:lnSpc>
                <a:spcPct val="120000"/>
              </a:lnSpc>
              <a:buFont typeface="Arial" pitchFamily="34" charset="0"/>
              <a:buChar char="•"/>
            </a:pPr>
            <a:r>
              <a:rPr lang="en-US" sz="1800" b="0" dirty="0">
                <a:cs typeface="Arial" pitchFamily="34" charset="0"/>
              </a:rPr>
              <a:t>In 2003, we proposed a </a:t>
            </a:r>
            <a:r>
              <a:rPr lang="en-US" sz="1800" b="0" dirty="0">
                <a:solidFill>
                  <a:srgbClr val="C00000"/>
                </a:solidFill>
                <a:cs typeface="Arial" pitchFamily="34" charset="0"/>
              </a:rPr>
              <a:t>single-folding model the resulting potential from which does not need any renormalizatio</a:t>
            </a:r>
            <a:r>
              <a:rPr lang="en-US" sz="1800" dirty="0">
                <a:solidFill>
                  <a:srgbClr val="C00000"/>
                </a:solidFill>
                <a:cs typeface="Arial" pitchFamily="34" charset="0"/>
              </a:rPr>
              <a:t>n.</a:t>
            </a:r>
          </a:p>
          <a:p>
            <a:pPr marL="340614" indent="-285750" algn="just">
              <a:lnSpc>
                <a:spcPct val="120000"/>
              </a:lnSpc>
              <a:buFont typeface="Arial" pitchFamily="34" charset="0"/>
              <a:buChar char="•"/>
            </a:pPr>
            <a:endParaRPr lang="en-US" sz="500" dirty="0">
              <a:solidFill>
                <a:srgbClr val="0070C0"/>
              </a:solidFill>
              <a:cs typeface="Arial" pitchFamily="34" charset="0"/>
            </a:endParaRPr>
          </a:p>
          <a:p>
            <a:pPr marL="340614" indent="-285750" algn="just">
              <a:lnSpc>
                <a:spcPct val="120000"/>
              </a:lnSpc>
              <a:buFont typeface="Arial" pitchFamily="34" charset="0"/>
              <a:buChar char="•"/>
            </a:pPr>
            <a:endParaRPr lang="en-US" sz="500" dirty="0">
              <a:solidFill>
                <a:srgbClr val="0070C0"/>
              </a:solidFill>
              <a:cs typeface="Arial" pitchFamily="34" charset="0"/>
            </a:endParaRPr>
          </a:p>
          <a:p>
            <a:pPr algn="just"/>
            <a:r>
              <a:rPr lang="en-US" sz="1500" b="0" i="1" dirty="0">
                <a:solidFill>
                  <a:srgbClr val="002060"/>
                </a:solidFill>
                <a:latin typeface="Times New Roman" pitchFamily="18" charset="0"/>
                <a:cs typeface="Times New Roman" pitchFamily="18" charset="0"/>
              </a:rPr>
              <a:t>M. N. A. Abdullah et al., Eur. Phys. J. A 18 (2003) 65.</a:t>
            </a:r>
          </a:p>
          <a:p>
            <a:pPr algn="just"/>
            <a:r>
              <a:rPr lang="en-GB" sz="1500" b="0" i="1" dirty="0">
                <a:solidFill>
                  <a:srgbClr val="002060"/>
                </a:solidFill>
                <a:latin typeface="Times New Roman" pitchFamily="18" charset="0"/>
                <a:cs typeface="Times New Roman" pitchFamily="18" charset="0"/>
              </a:rPr>
              <a:t>M. N. A. Abdullah et al., </a:t>
            </a:r>
            <a:r>
              <a:rPr lang="en-US" sz="1500" b="0" i="1" dirty="0">
                <a:solidFill>
                  <a:srgbClr val="002060"/>
                </a:solidFill>
                <a:latin typeface="Times New Roman" pitchFamily="18" charset="0"/>
                <a:cs typeface="Times New Roman" pitchFamily="18" charset="0"/>
              </a:rPr>
              <a:t>Phys. </a:t>
            </a:r>
            <a:r>
              <a:rPr lang="en-US" sz="1500" b="0" i="1" dirty="0" err="1">
                <a:solidFill>
                  <a:srgbClr val="002060"/>
                </a:solidFill>
                <a:latin typeface="Times New Roman" pitchFamily="18" charset="0"/>
                <a:cs typeface="Times New Roman" pitchFamily="18" charset="0"/>
              </a:rPr>
              <a:t>Lett</a:t>
            </a:r>
            <a:r>
              <a:rPr lang="en-US" sz="1500" b="0" i="1" dirty="0">
                <a:solidFill>
                  <a:srgbClr val="002060"/>
                </a:solidFill>
                <a:latin typeface="Times New Roman" pitchFamily="18" charset="0"/>
                <a:cs typeface="Times New Roman" pitchFamily="18" charset="0"/>
              </a:rPr>
              <a:t>. B 571 (2003) 45.</a:t>
            </a:r>
          </a:p>
          <a:p>
            <a:pPr algn="just">
              <a:lnSpc>
                <a:spcPct val="120000"/>
              </a:lnSpc>
            </a:pPr>
            <a:endParaRPr lang="en-US" sz="1800" i="1" dirty="0">
              <a:solidFill>
                <a:srgbClr val="0070C0"/>
              </a:solidFill>
              <a:latin typeface="Times New Roman" pitchFamily="18" charset="0"/>
              <a:cs typeface="Times New Roman" pitchFamily="18" charset="0"/>
            </a:endParaRPr>
          </a:p>
          <a:p>
            <a:endParaRPr lang="en-US" dirty="0"/>
          </a:p>
        </p:txBody>
      </p:sp>
      <p:sp>
        <p:nvSpPr>
          <p:cNvPr id="4" name="Rectangle 3"/>
          <p:cNvSpPr/>
          <p:nvPr/>
        </p:nvSpPr>
        <p:spPr>
          <a:xfrm>
            <a:off x="4495800" y="6316121"/>
            <a:ext cx="4572000" cy="362022"/>
          </a:xfrm>
          <a:prstGeom prst="rect">
            <a:avLst/>
          </a:prstGeom>
        </p:spPr>
        <p:txBody>
          <a:bodyPr>
            <a:spAutoFit/>
          </a:bodyPr>
          <a:lstStyle/>
          <a:p>
            <a:pPr algn="just">
              <a:lnSpc>
                <a:spcPct val="120000"/>
              </a:lnSpc>
            </a:pPr>
            <a:r>
              <a:rPr lang="en-US" sz="1600" b="0" i="1" dirty="0">
                <a:solidFill>
                  <a:srgbClr val="002060"/>
                </a:solidFill>
                <a:latin typeface="Times New Roman" pitchFamily="18" charset="0"/>
                <a:cs typeface="Times New Roman" pitchFamily="18" charset="0"/>
              </a:rPr>
              <a:t>M. N. A. Abdullah et al., Eur. Phys. J. A 18 (2003) 65</a:t>
            </a:r>
            <a:endParaRPr lang="en-US" sz="1600" b="1" i="1" dirty="0">
              <a:solidFill>
                <a:srgbClr val="002060"/>
              </a:solidFill>
              <a:latin typeface="Times New Roman" pitchFamily="18" charset="0"/>
              <a:cs typeface="Times New Roman" pitchFamily="18" charset="0"/>
            </a:endParaRPr>
          </a:p>
        </p:txBody>
      </p:sp>
      <p:sp>
        <p:nvSpPr>
          <p:cNvPr id="7" name="Title 3">
            <a:extLst>
              <a:ext uri="{FF2B5EF4-FFF2-40B4-BE49-F238E27FC236}">
                <a16:creationId xmlns:a16="http://schemas.microsoft.com/office/drawing/2014/main" id="{267DB072-8091-404D-8A92-128230358CD7}"/>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rmAutofit fontScale="90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b="1" dirty="0">
                <a:solidFill>
                  <a:srgbClr val="FF0000"/>
                </a:solidFill>
                <a:latin typeface="Arial" pitchFamily="34" charset="0"/>
                <a:cs typeface="Arial" pitchFamily="34" charset="0"/>
              </a:rPr>
              <a:t>Introduction</a:t>
            </a:r>
            <a:endParaRPr lang="en-US" dirty="0"/>
          </a:p>
        </p:txBody>
      </p:sp>
      <p:pic>
        <p:nvPicPr>
          <p:cNvPr id="5" name="Picture 4">
            <a:extLst>
              <a:ext uri="{FF2B5EF4-FFF2-40B4-BE49-F238E27FC236}">
                <a16:creationId xmlns:a16="http://schemas.microsoft.com/office/drawing/2014/main" id="{E269BD29-8C19-4F2F-86EE-934AE9C1BF96}"/>
              </a:ext>
            </a:extLst>
          </p:cNvPr>
          <p:cNvPicPr>
            <a:picLocks noChangeAspect="1"/>
          </p:cNvPicPr>
          <p:nvPr/>
        </p:nvPicPr>
        <p:blipFill>
          <a:blip r:embed="rId2"/>
          <a:stretch>
            <a:fillRect/>
          </a:stretch>
        </p:blipFill>
        <p:spPr>
          <a:xfrm>
            <a:off x="4800600" y="745387"/>
            <a:ext cx="4334522" cy="5418153"/>
          </a:xfrm>
          <a:prstGeom prst="rect">
            <a:avLst/>
          </a:prstGeom>
        </p:spPr>
      </p:pic>
    </p:spTree>
    <p:extLst>
      <p:ext uri="{BB962C8B-B14F-4D97-AF65-F5344CB8AC3E}">
        <p14:creationId xmlns:p14="http://schemas.microsoft.com/office/powerpoint/2010/main" val="3776630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06500" y="4892470"/>
            <a:ext cx="7327900" cy="461665"/>
          </a:xfrm>
          <a:prstGeom prst="rect">
            <a:avLst/>
          </a:prstGeom>
        </p:spPr>
        <p:txBody>
          <a:bodyPr wrap="square">
            <a:spAutoFit/>
          </a:bodyPr>
          <a:lstStyle/>
          <a:p>
            <a:pPr lvl="0" algn="ctr"/>
            <a:endParaRPr kumimoji="1" lang="en-US" sz="600" b="1" i="1" dirty="0">
              <a:solidFill>
                <a:srgbClr val="00B0F0"/>
              </a:solidFill>
              <a:latin typeface="Arial Narrow" pitchFamily="34" charset="0"/>
              <a:cs typeface="Arial" pitchFamily="34" charset="0"/>
            </a:endParaRPr>
          </a:p>
          <a:p>
            <a:pPr algn="ctr"/>
            <a:r>
              <a:rPr lang="en-US" i="1" dirty="0">
                <a:solidFill>
                  <a:srgbClr val="002060"/>
                </a:solidFill>
                <a:latin typeface="Times New Roman" pitchFamily="18" charset="0"/>
                <a:cs typeface="Times New Roman" pitchFamily="18" charset="0"/>
              </a:rPr>
              <a:t>.</a:t>
            </a:r>
            <a:endParaRPr lang="en-US" b="1" i="1" dirty="0">
              <a:solidFill>
                <a:srgbClr val="00B0F0"/>
              </a:solidFill>
              <a:latin typeface="Times New Roman" pitchFamily="18" charset="0"/>
              <a:cs typeface="Times New Roman" pitchFamily="18" charset="0"/>
            </a:endParaRPr>
          </a:p>
        </p:txBody>
      </p:sp>
      <p:sp>
        <p:nvSpPr>
          <p:cNvPr id="5" name="Oval 15"/>
          <p:cNvSpPr>
            <a:spLocks noChangeArrowheads="1"/>
          </p:cNvSpPr>
          <p:nvPr/>
        </p:nvSpPr>
        <p:spPr bwMode="auto">
          <a:xfrm>
            <a:off x="3679825" y="685800"/>
            <a:ext cx="2500897" cy="2438400"/>
          </a:xfrm>
          <a:prstGeom prst="ellipse">
            <a:avLst/>
          </a:prstGeom>
          <a:solidFill>
            <a:srgbClr val="FFFFFF"/>
          </a:solidFill>
          <a:ln w="9525">
            <a:solidFill>
              <a:srgbClr val="000080"/>
            </a:solidFill>
            <a:round/>
            <a:headEnd/>
            <a:tailEnd/>
          </a:ln>
        </p:spPr>
        <p:txBody>
          <a:bodyPr/>
          <a:lstStyle/>
          <a:p>
            <a:endParaRPr lang="en-US" altLang="en-US" dirty="0">
              <a:latin typeface="Tahoma" pitchFamily="34" charset="0"/>
            </a:endParaRPr>
          </a:p>
        </p:txBody>
      </p:sp>
      <p:sp>
        <p:nvSpPr>
          <p:cNvPr id="8" name="Line 13"/>
          <p:cNvSpPr>
            <a:spLocks noChangeShapeType="1"/>
          </p:cNvSpPr>
          <p:nvPr/>
        </p:nvSpPr>
        <p:spPr bwMode="auto">
          <a:xfrm>
            <a:off x="717726" y="1905000"/>
            <a:ext cx="4251325" cy="0"/>
          </a:xfrm>
          <a:prstGeom prst="line">
            <a:avLst/>
          </a:prstGeom>
          <a:ln>
            <a:headEnd type="triangle" w="med" len="med"/>
            <a:tailEnd/>
          </a:ln>
        </p:spPr>
        <p:style>
          <a:lnRef idx="1">
            <a:schemeClr val="dk1"/>
          </a:lnRef>
          <a:fillRef idx="0">
            <a:schemeClr val="dk1"/>
          </a:fillRef>
          <a:effectRef idx="0">
            <a:schemeClr val="dk1"/>
          </a:effectRef>
          <a:fontRef idx="minor">
            <a:schemeClr val="tx1"/>
          </a:fontRef>
        </p:style>
        <p:txBody>
          <a:bodyPr/>
          <a:lstStyle/>
          <a:p>
            <a:endParaRPr lang="en-US" dirty="0"/>
          </a:p>
        </p:txBody>
      </p:sp>
      <p:sp>
        <p:nvSpPr>
          <p:cNvPr id="9" name="Line 14"/>
          <p:cNvSpPr>
            <a:spLocks noChangeShapeType="1"/>
          </p:cNvSpPr>
          <p:nvPr/>
        </p:nvSpPr>
        <p:spPr bwMode="auto">
          <a:xfrm flipH="1" flipV="1">
            <a:off x="4795035" y="1040166"/>
            <a:ext cx="182880" cy="86868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endParaRPr lang="en-US" dirty="0"/>
          </a:p>
        </p:txBody>
      </p:sp>
      <p:sp>
        <p:nvSpPr>
          <p:cNvPr id="10" name="Line 15"/>
          <p:cNvSpPr>
            <a:spLocks noChangeShapeType="1"/>
          </p:cNvSpPr>
          <p:nvPr/>
        </p:nvSpPr>
        <p:spPr bwMode="auto">
          <a:xfrm>
            <a:off x="4982618" y="1905000"/>
            <a:ext cx="548640" cy="274320"/>
          </a:xfrm>
          <a:prstGeom prst="line">
            <a:avLst/>
          </a:prstGeom>
          <a:ln>
            <a:headEnd/>
            <a:tailEnd type="triangle" w="med" len="med"/>
          </a:ln>
        </p:spPr>
        <p:style>
          <a:lnRef idx="1">
            <a:schemeClr val="dk1"/>
          </a:lnRef>
          <a:fillRef idx="0">
            <a:schemeClr val="dk1"/>
          </a:fillRef>
          <a:effectRef idx="0">
            <a:schemeClr val="dk1"/>
          </a:effectRef>
          <a:fontRef idx="minor">
            <a:schemeClr val="tx1"/>
          </a:fontRef>
        </p:style>
        <p:txBody>
          <a:bodyPr/>
          <a:lstStyle/>
          <a:p>
            <a:endParaRPr lang="en-US" dirty="0"/>
          </a:p>
        </p:txBody>
      </p:sp>
      <p:sp>
        <p:nvSpPr>
          <p:cNvPr id="11" name="TextBox 30"/>
          <p:cNvSpPr txBox="1">
            <a:spLocks noChangeArrowheads="1"/>
          </p:cNvSpPr>
          <p:nvPr/>
        </p:nvSpPr>
        <p:spPr bwMode="auto">
          <a:xfrm>
            <a:off x="4548693" y="1303771"/>
            <a:ext cx="457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i="1" dirty="0">
                <a:latin typeface="Arial Narrow" pitchFamily="34" charset="0"/>
                <a:cs typeface="Tahoma" pitchFamily="34" charset="0"/>
              </a:rPr>
              <a:t>r</a:t>
            </a:r>
            <a:r>
              <a:rPr lang="el-GR" altLang="en-US" sz="2400" i="1" baseline="-25000" dirty="0">
                <a:latin typeface="Arial Narrow" pitchFamily="34" charset="0"/>
                <a:cs typeface="Tahoma" pitchFamily="34" charset="0"/>
              </a:rPr>
              <a:t>α</a:t>
            </a:r>
            <a:endParaRPr lang="en-US" altLang="en-US" sz="2400" i="1" baseline="-25000" dirty="0">
              <a:latin typeface="Arial Narrow" pitchFamily="34" charset="0"/>
              <a:cs typeface="Tahoma" pitchFamily="34" charset="0"/>
            </a:endParaRPr>
          </a:p>
        </p:txBody>
      </p:sp>
      <p:sp>
        <p:nvSpPr>
          <p:cNvPr id="13" name="Oval 15"/>
          <p:cNvSpPr>
            <a:spLocks noChangeArrowheads="1"/>
          </p:cNvSpPr>
          <p:nvPr/>
        </p:nvSpPr>
        <p:spPr bwMode="auto">
          <a:xfrm>
            <a:off x="509170" y="1717088"/>
            <a:ext cx="365760" cy="365760"/>
          </a:xfrm>
          <a:prstGeom prst="ellipse">
            <a:avLst/>
          </a:prstGeom>
          <a:solidFill>
            <a:srgbClr val="0000FF">
              <a:alpha val="60000"/>
            </a:srgb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solidFill>
                <a:srgbClr val="0070C0"/>
              </a:solidFill>
              <a:latin typeface="Tahoma" pitchFamily="34" charset="0"/>
            </a:endParaRPr>
          </a:p>
        </p:txBody>
      </p:sp>
      <p:sp>
        <p:nvSpPr>
          <p:cNvPr id="14" name="Oval 15"/>
          <p:cNvSpPr>
            <a:spLocks noChangeArrowheads="1"/>
          </p:cNvSpPr>
          <p:nvPr/>
        </p:nvSpPr>
        <p:spPr bwMode="auto">
          <a:xfrm>
            <a:off x="5701000" y="1371600"/>
            <a:ext cx="365760" cy="365760"/>
          </a:xfrm>
          <a:prstGeom prst="ellipse">
            <a:avLst/>
          </a:prstGeom>
          <a:solidFill>
            <a:srgbClr val="0000FF">
              <a:alpha val="51000"/>
            </a:srgbClr>
          </a:solidFill>
          <a:ln w="9525">
            <a:solidFill>
              <a:srgbClr val="002060"/>
            </a:solid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solidFill>
                <a:srgbClr val="0070C0"/>
              </a:solidFill>
              <a:latin typeface="Tahoma" pitchFamily="34" charset="0"/>
            </a:endParaRPr>
          </a:p>
        </p:txBody>
      </p:sp>
      <p:sp>
        <p:nvSpPr>
          <p:cNvPr id="17" name="Oval 19"/>
          <p:cNvSpPr>
            <a:spLocks noChangeArrowheads="1"/>
          </p:cNvSpPr>
          <p:nvPr/>
        </p:nvSpPr>
        <p:spPr bwMode="auto">
          <a:xfrm flipH="1">
            <a:off x="4288993" y="1554811"/>
            <a:ext cx="182880" cy="182880"/>
          </a:xfrm>
          <a:prstGeom prst="ellipse">
            <a:avLst/>
          </a:prstGeom>
          <a:solidFill>
            <a:srgbClr val="FF0000"/>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latin typeface="Tahoma" pitchFamily="34" charset="0"/>
            </a:endParaRPr>
          </a:p>
        </p:txBody>
      </p:sp>
      <p:sp>
        <p:nvSpPr>
          <p:cNvPr id="19" name="TextBox 31"/>
          <p:cNvSpPr txBox="1">
            <a:spLocks noChangeArrowheads="1"/>
          </p:cNvSpPr>
          <p:nvPr/>
        </p:nvSpPr>
        <p:spPr bwMode="auto">
          <a:xfrm>
            <a:off x="4945744" y="1864312"/>
            <a:ext cx="457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i="1" dirty="0">
                <a:latin typeface="Arial Narrow" pitchFamily="34" charset="0"/>
                <a:cs typeface="Tahoma" pitchFamily="34" charset="0"/>
              </a:rPr>
              <a:t>r</a:t>
            </a:r>
            <a:r>
              <a:rPr lang="en-US" altLang="en-US" sz="2400" i="1" baseline="-25000" dirty="0">
                <a:latin typeface="Arial Narrow" pitchFamily="34" charset="0"/>
                <a:cs typeface="Tahoma" pitchFamily="34" charset="0"/>
              </a:rPr>
              <a:t>N</a:t>
            </a:r>
          </a:p>
        </p:txBody>
      </p:sp>
      <p:sp>
        <p:nvSpPr>
          <p:cNvPr id="20" name="TextBox 32"/>
          <p:cNvSpPr txBox="1">
            <a:spLocks noChangeArrowheads="1"/>
          </p:cNvSpPr>
          <p:nvPr/>
        </p:nvSpPr>
        <p:spPr bwMode="auto">
          <a:xfrm>
            <a:off x="2202229" y="1872852"/>
            <a:ext cx="457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ltLang="en-US" sz="2400" b="1" i="1" dirty="0">
                <a:latin typeface="Tahoma" pitchFamily="34" charset="0"/>
                <a:cs typeface="Tahoma" pitchFamily="34" charset="0"/>
              </a:rPr>
              <a:t>R</a:t>
            </a:r>
            <a:endParaRPr lang="en-US" altLang="en-US" sz="2400" b="1" i="1" baseline="-25000" dirty="0">
              <a:latin typeface="Tahoma" pitchFamily="34" charset="0"/>
              <a:cs typeface="Tahoma" pitchFamily="34" charset="0"/>
            </a:endParaRPr>
          </a:p>
        </p:txBody>
      </p:sp>
      <p:sp>
        <p:nvSpPr>
          <p:cNvPr id="21" name="Text Box 16"/>
          <p:cNvSpPr txBox="1">
            <a:spLocks noChangeArrowheads="1"/>
          </p:cNvSpPr>
          <p:nvPr/>
        </p:nvSpPr>
        <p:spPr bwMode="auto">
          <a:xfrm>
            <a:off x="290094" y="2058973"/>
            <a:ext cx="1025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000" dirty="0">
                <a:latin typeface="Arial Narrow" pitchFamily="34" charset="0"/>
                <a:cs typeface="Tahoma" pitchFamily="34" charset="0"/>
              </a:rPr>
              <a:t>Alpha</a:t>
            </a:r>
          </a:p>
        </p:txBody>
      </p:sp>
      <p:sp>
        <p:nvSpPr>
          <p:cNvPr id="22" name="Text Box 17"/>
          <p:cNvSpPr txBox="1">
            <a:spLocks noChangeArrowheads="1"/>
          </p:cNvSpPr>
          <p:nvPr/>
        </p:nvSpPr>
        <p:spPr bwMode="auto">
          <a:xfrm>
            <a:off x="4572000" y="3105090"/>
            <a:ext cx="10985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sz="2000" dirty="0">
                <a:latin typeface="Arial Narrow" pitchFamily="34" charset="0"/>
                <a:cs typeface="Tahoma" pitchFamily="34" charset="0"/>
              </a:rPr>
              <a:t>Target</a:t>
            </a:r>
          </a:p>
        </p:txBody>
      </p:sp>
      <p:sp>
        <p:nvSpPr>
          <p:cNvPr id="23" name="Text Box 20"/>
          <p:cNvSpPr txBox="1">
            <a:spLocks noChangeArrowheads="1"/>
          </p:cNvSpPr>
          <p:nvPr/>
        </p:nvSpPr>
        <p:spPr bwMode="auto">
          <a:xfrm>
            <a:off x="7134225" y="1443248"/>
            <a:ext cx="1025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dirty="0">
                <a:latin typeface="Arial Narrow" pitchFamily="34" charset="0"/>
                <a:cs typeface="Tahoma" pitchFamily="34" charset="0"/>
              </a:rPr>
              <a:t>Alpha</a:t>
            </a:r>
          </a:p>
        </p:txBody>
      </p:sp>
      <p:sp>
        <p:nvSpPr>
          <p:cNvPr id="24" name="Text Box 21"/>
          <p:cNvSpPr txBox="1">
            <a:spLocks noChangeArrowheads="1"/>
          </p:cNvSpPr>
          <p:nvPr/>
        </p:nvSpPr>
        <p:spPr bwMode="auto">
          <a:xfrm>
            <a:off x="7113737" y="2076406"/>
            <a:ext cx="131921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altLang="en-US" dirty="0">
                <a:latin typeface="Arial Narrow" pitchFamily="34" charset="0"/>
                <a:cs typeface="Tahoma" pitchFamily="34" charset="0"/>
              </a:rPr>
              <a:t>Nucleon</a:t>
            </a:r>
          </a:p>
        </p:txBody>
      </p:sp>
      <p:sp>
        <p:nvSpPr>
          <p:cNvPr id="4" name="Title 3">
            <a:extLst>
              <a:ext uri="{FF2B5EF4-FFF2-40B4-BE49-F238E27FC236}">
                <a16:creationId xmlns:a16="http://schemas.microsoft.com/office/drawing/2014/main" id="{790350CD-8A1A-4FE2-A937-EC50AC6A15A4}"/>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Our Folding Model</a:t>
            </a:r>
            <a:endParaRPr lang="en-US" sz="3000" b="1" dirty="0">
              <a:solidFill>
                <a:srgbClr val="FF0000"/>
              </a:solidFill>
            </a:endParaRPr>
          </a:p>
        </p:txBody>
      </p:sp>
      <p:sp>
        <p:nvSpPr>
          <p:cNvPr id="31" name="Oval 19">
            <a:extLst>
              <a:ext uri="{FF2B5EF4-FFF2-40B4-BE49-F238E27FC236}">
                <a16:creationId xmlns:a16="http://schemas.microsoft.com/office/drawing/2014/main" id="{499F4597-E4D5-48C6-8647-A88A731BF07A}"/>
              </a:ext>
            </a:extLst>
          </p:cNvPr>
          <p:cNvSpPr>
            <a:spLocks noChangeArrowheads="1"/>
          </p:cNvSpPr>
          <p:nvPr/>
        </p:nvSpPr>
        <p:spPr bwMode="auto">
          <a:xfrm flipH="1">
            <a:off x="4601630" y="2178729"/>
            <a:ext cx="182880" cy="182880"/>
          </a:xfrm>
          <a:prstGeom prst="ellipse">
            <a:avLst/>
          </a:prstGeom>
          <a:solidFill>
            <a:srgbClr val="FF0000"/>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latin typeface="Tahoma" pitchFamily="34" charset="0"/>
            </a:endParaRPr>
          </a:p>
        </p:txBody>
      </p:sp>
      <p:sp>
        <p:nvSpPr>
          <p:cNvPr id="33" name="Oval 19">
            <a:extLst>
              <a:ext uri="{FF2B5EF4-FFF2-40B4-BE49-F238E27FC236}">
                <a16:creationId xmlns:a16="http://schemas.microsoft.com/office/drawing/2014/main" id="{4092903C-C081-4FCD-8AE1-85F79CC46C7F}"/>
              </a:ext>
            </a:extLst>
          </p:cNvPr>
          <p:cNvSpPr>
            <a:spLocks noChangeArrowheads="1"/>
          </p:cNvSpPr>
          <p:nvPr/>
        </p:nvSpPr>
        <p:spPr bwMode="auto">
          <a:xfrm flipH="1">
            <a:off x="5181600" y="1371600"/>
            <a:ext cx="182880" cy="182880"/>
          </a:xfrm>
          <a:prstGeom prst="ellipse">
            <a:avLst/>
          </a:prstGeom>
          <a:solidFill>
            <a:srgbClr val="FF0000"/>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latin typeface="Tahoma" pitchFamily="34" charset="0"/>
            </a:endParaRPr>
          </a:p>
        </p:txBody>
      </p:sp>
      <p:sp>
        <p:nvSpPr>
          <p:cNvPr id="35" name="Oval 19">
            <a:extLst>
              <a:ext uri="{FF2B5EF4-FFF2-40B4-BE49-F238E27FC236}">
                <a16:creationId xmlns:a16="http://schemas.microsoft.com/office/drawing/2014/main" id="{50B4BD12-4050-4488-B917-EA7E848E5D75}"/>
              </a:ext>
            </a:extLst>
          </p:cNvPr>
          <p:cNvSpPr>
            <a:spLocks noChangeArrowheads="1"/>
          </p:cNvSpPr>
          <p:nvPr/>
        </p:nvSpPr>
        <p:spPr bwMode="auto">
          <a:xfrm flipH="1">
            <a:off x="5417844" y="2066278"/>
            <a:ext cx="182880" cy="182880"/>
          </a:xfrm>
          <a:prstGeom prst="ellipse">
            <a:avLst/>
          </a:prstGeom>
          <a:solidFill>
            <a:srgbClr val="FF0000"/>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latin typeface="Tahoma" pitchFamily="34" charset="0"/>
            </a:endParaRPr>
          </a:p>
        </p:txBody>
      </p:sp>
      <p:sp>
        <p:nvSpPr>
          <p:cNvPr id="37" name="Oval 19">
            <a:extLst>
              <a:ext uri="{FF2B5EF4-FFF2-40B4-BE49-F238E27FC236}">
                <a16:creationId xmlns:a16="http://schemas.microsoft.com/office/drawing/2014/main" id="{B99E81AA-9181-4CA7-B0A8-1618A3F079D7}"/>
              </a:ext>
            </a:extLst>
          </p:cNvPr>
          <p:cNvSpPr>
            <a:spLocks noChangeArrowheads="1"/>
          </p:cNvSpPr>
          <p:nvPr/>
        </p:nvSpPr>
        <p:spPr bwMode="auto">
          <a:xfrm flipH="1">
            <a:off x="6838105" y="2150454"/>
            <a:ext cx="182880" cy="182880"/>
          </a:xfrm>
          <a:prstGeom prst="ellipse">
            <a:avLst/>
          </a:prstGeom>
          <a:solidFill>
            <a:srgbClr val="FF0000"/>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latin typeface="Tahoma" pitchFamily="34" charset="0"/>
            </a:endParaRPr>
          </a:p>
        </p:txBody>
      </p:sp>
      <p:sp>
        <p:nvSpPr>
          <p:cNvPr id="39" name="Oval 15">
            <a:extLst>
              <a:ext uri="{FF2B5EF4-FFF2-40B4-BE49-F238E27FC236}">
                <a16:creationId xmlns:a16="http://schemas.microsoft.com/office/drawing/2014/main" id="{C811EE9D-833A-4C48-B34F-197088C4BE6A}"/>
              </a:ext>
            </a:extLst>
          </p:cNvPr>
          <p:cNvSpPr>
            <a:spLocks noChangeArrowheads="1"/>
          </p:cNvSpPr>
          <p:nvPr/>
        </p:nvSpPr>
        <p:spPr bwMode="auto">
          <a:xfrm>
            <a:off x="4128251" y="2450597"/>
            <a:ext cx="365760" cy="365760"/>
          </a:xfrm>
          <a:prstGeom prst="ellipse">
            <a:avLst/>
          </a:prstGeom>
          <a:solidFill>
            <a:srgbClr val="0000FF">
              <a:alpha val="51000"/>
            </a:srgb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solidFill>
                <a:srgbClr val="0070C0"/>
              </a:solidFill>
              <a:latin typeface="Tahoma" pitchFamily="34" charset="0"/>
            </a:endParaRPr>
          </a:p>
        </p:txBody>
      </p:sp>
      <p:sp>
        <p:nvSpPr>
          <p:cNvPr id="41" name="Oval 15">
            <a:extLst>
              <a:ext uri="{FF2B5EF4-FFF2-40B4-BE49-F238E27FC236}">
                <a16:creationId xmlns:a16="http://schemas.microsoft.com/office/drawing/2014/main" id="{3DF4BC60-02BF-46A3-B6F6-928D8DF341C5}"/>
              </a:ext>
            </a:extLst>
          </p:cNvPr>
          <p:cNvSpPr>
            <a:spLocks noChangeArrowheads="1"/>
          </p:cNvSpPr>
          <p:nvPr/>
        </p:nvSpPr>
        <p:spPr bwMode="auto">
          <a:xfrm>
            <a:off x="6730615" y="1489961"/>
            <a:ext cx="365760" cy="365760"/>
          </a:xfrm>
          <a:prstGeom prst="ellipse">
            <a:avLst/>
          </a:prstGeom>
          <a:solidFill>
            <a:srgbClr val="0000FF">
              <a:alpha val="46000"/>
            </a:srgb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solidFill>
                <a:srgbClr val="0070C0"/>
              </a:solidFill>
              <a:latin typeface="Tahoma" pitchFamily="34" charset="0"/>
            </a:endParaRPr>
          </a:p>
        </p:txBody>
      </p:sp>
      <p:sp>
        <p:nvSpPr>
          <p:cNvPr id="43" name="Oval 15">
            <a:extLst>
              <a:ext uri="{FF2B5EF4-FFF2-40B4-BE49-F238E27FC236}">
                <a16:creationId xmlns:a16="http://schemas.microsoft.com/office/drawing/2014/main" id="{55159474-055E-4FE6-A686-7BF4706580A8}"/>
              </a:ext>
            </a:extLst>
          </p:cNvPr>
          <p:cNvSpPr>
            <a:spLocks noChangeArrowheads="1"/>
          </p:cNvSpPr>
          <p:nvPr/>
        </p:nvSpPr>
        <p:spPr bwMode="auto">
          <a:xfrm>
            <a:off x="4601630" y="762000"/>
            <a:ext cx="365760" cy="365760"/>
          </a:xfrm>
          <a:prstGeom prst="ellipse">
            <a:avLst/>
          </a:prstGeom>
          <a:solidFill>
            <a:srgbClr val="0000FF">
              <a:alpha val="52000"/>
            </a:srgbClr>
          </a:solidFill>
          <a:ln w="9525">
            <a:noFill/>
            <a:round/>
            <a:headEnd/>
            <a:tailEnd/>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lstStyle/>
          <a:p>
            <a:pPr>
              <a:defRPr/>
            </a:pPr>
            <a:endParaRPr lang="en-US" dirty="0">
              <a:solidFill>
                <a:srgbClr val="0070C0"/>
              </a:solidFill>
              <a:latin typeface="Tahoma" pitchFamily="34" charset="0"/>
            </a:endParaRPr>
          </a:p>
        </p:txBody>
      </p:sp>
      <p:sp>
        <p:nvSpPr>
          <p:cNvPr id="45" name="TextBox 44">
            <a:extLst>
              <a:ext uri="{FF2B5EF4-FFF2-40B4-BE49-F238E27FC236}">
                <a16:creationId xmlns:a16="http://schemas.microsoft.com/office/drawing/2014/main" id="{95A418A2-FD34-4BAA-867F-B51A9AD10EAD}"/>
              </a:ext>
            </a:extLst>
          </p:cNvPr>
          <p:cNvSpPr txBox="1"/>
          <p:nvPr/>
        </p:nvSpPr>
        <p:spPr>
          <a:xfrm>
            <a:off x="388316" y="3671574"/>
            <a:ext cx="8426627" cy="2816156"/>
          </a:xfrm>
          <a:prstGeom prst="rect">
            <a:avLst/>
          </a:prstGeom>
          <a:noFill/>
        </p:spPr>
        <p:txBody>
          <a:bodyPr wrap="square">
            <a:spAutoFit/>
          </a:bodyPr>
          <a:lstStyle/>
          <a:p>
            <a:pPr algn="just">
              <a:spcAft>
                <a:spcPts val="0"/>
              </a:spcAft>
            </a:pPr>
            <a:r>
              <a:rPr lang="en-US" u="sng" dirty="0">
                <a:latin typeface="Calibri body"/>
                <a:cs typeface="Times New Roman" pitchFamily="18" charset="0"/>
              </a:rPr>
              <a:t>Assumptions</a:t>
            </a:r>
            <a:r>
              <a:rPr lang="en-US" u="sng" dirty="0">
                <a:latin typeface="Calibri body"/>
                <a:cs typeface="Calibri" pitchFamily="34" charset="0"/>
              </a:rPr>
              <a:t>:</a:t>
            </a:r>
          </a:p>
          <a:p>
            <a:pPr algn="just">
              <a:spcAft>
                <a:spcPts val="0"/>
              </a:spcAft>
            </a:pPr>
            <a:r>
              <a:rPr lang="en-US" sz="1200" dirty="0">
                <a:latin typeface="Calibri body"/>
                <a:cs typeface="Calibri" pitchFamily="34" charset="0"/>
              </a:rPr>
              <a:t> </a:t>
            </a:r>
          </a:p>
          <a:p>
            <a:pPr marL="514350" indent="-514350" algn="just">
              <a:buAutoNum type="romanLcPeriod"/>
            </a:pPr>
            <a:r>
              <a:rPr lang="en-US" dirty="0">
                <a:latin typeface="Calibri body"/>
                <a:cs typeface="Calibri" pitchFamily="34" charset="0"/>
              </a:rPr>
              <a:t>the nucleons in the target are considered primarily in the </a:t>
            </a:r>
            <a:r>
              <a:rPr lang="en-US" i="1" dirty="0">
                <a:latin typeface="Symbol" panose="05050102010706020507" pitchFamily="18" charset="2"/>
                <a:cs typeface="Calibri" pitchFamily="34" charset="0"/>
              </a:rPr>
              <a:t>a</a:t>
            </a:r>
            <a:r>
              <a:rPr lang="en-US" dirty="0">
                <a:latin typeface="Calibri body"/>
                <a:cs typeface="Calibri" pitchFamily="34" charset="0"/>
              </a:rPr>
              <a:t>–cluster configuration, and rest in an </a:t>
            </a:r>
            <a:r>
              <a:rPr lang="en-US" dirty="0" err="1">
                <a:latin typeface="Calibri body"/>
                <a:cs typeface="Calibri" pitchFamily="34" charset="0"/>
              </a:rPr>
              <a:t>unclustered</a:t>
            </a:r>
            <a:r>
              <a:rPr lang="en-US" dirty="0">
                <a:latin typeface="Calibri body"/>
                <a:cs typeface="Calibri" pitchFamily="34" charset="0"/>
              </a:rPr>
              <a:t> nucleonic configuration</a:t>
            </a:r>
          </a:p>
          <a:p>
            <a:pPr marL="514350" indent="-514350" algn="just">
              <a:buAutoNum type="romanLcPeriod"/>
            </a:pPr>
            <a:endParaRPr lang="en-US" sz="1050" dirty="0">
              <a:latin typeface="Calibri body"/>
              <a:cs typeface="Calibri" pitchFamily="34" charset="0"/>
            </a:endParaRPr>
          </a:p>
          <a:p>
            <a:pPr marL="514350" indent="-514350" algn="just">
              <a:buAutoNum type="romanLcPeriod"/>
            </a:pPr>
            <a:r>
              <a:rPr lang="en-US" dirty="0">
                <a:latin typeface="Calibri body"/>
                <a:cs typeface="Calibri" pitchFamily="34" charset="0"/>
              </a:rPr>
              <a:t>the wave function of a nucleus can be </a:t>
            </a:r>
            <a:r>
              <a:rPr lang="en-US" sz="1800" b="0" i="0" dirty="0">
                <a:solidFill>
                  <a:srgbClr val="000000"/>
                </a:solidFill>
                <a:effectLst/>
                <a:latin typeface="Calibri body"/>
              </a:rPr>
              <a:t>considered as the product of wave functions</a:t>
            </a:r>
            <a:br>
              <a:rPr lang="en-US" sz="1800" b="0" i="0" dirty="0">
                <a:solidFill>
                  <a:srgbClr val="000000"/>
                </a:solidFill>
                <a:effectLst/>
                <a:latin typeface="Calibri body"/>
              </a:rPr>
            </a:br>
            <a:r>
              <a:rPr lang="en-US" sz="1800" b="0" i="0" dirty="0">
                <a:solidFill>
                  <a:srgbClr val="000000"/>
                </a:solidFill>
                <a:effectLst/>
                <a:latin typeface="Calibri body"/>
              </a:rPr>
              <a:t>of </a:t>
            </a:r>
            <a:r>
              <a:rPr lang="en-US" sz="1800" b="0" i="1" dirty="0">
                <a:solidFill>
                  <a:srgbClr val="000000"/>
                </a:solidFill>
                <a:effectLst/>
                <a:latin typeface="Symbol" panose="05050102010706020507" pitchFamily="18" charset="2"/>
              </a:rPr>
              <a:t>a</a:t>
            </a:r>
            <a:r>
              <a:rPr lang="en-US" sz="1800" b="0" i="0" dirty="0">
                <a:solidFill>
                  <a:srgbClr val="000000"/>
                </a:solidFill>
                <a:effectLst/>
                <a:latin typeface="Calibri body"/>
              </a:rPr>
              <a:t>-like configurations and those of </a:t>
            </a:r>
            <a:r>
              <a:rPr lang="en-US" sz="1800" b="0" i="0" dirty="0" err="1">
                <a:solidFill>
                  <a:srgbClr val="000000"/>
                </a:solidFill>
                <a:effectLst/>
                <a:latin typeface="Calibri body"/>
              </a:rPr>
              <a:t>unclustered</a:t>
            </a:r>
            <a:r>
              <a:rPr lang="en-US" sz="1800" b="0" i="0" dirty="0">
                <a:solidFill>
                  <a:srgbClr val="000000"/>
                </a:solidFill>
                <a:effectLst/>
                <a:latin typeface="Calibri body"/>
              </a:rPr>
              <a:t> nucleonic</a:t>
            </a:r>
            <a:br>
              <a:rPr lang="en-US" sz="1800" b="0" i="0" dirty="0">
                <a:solidFill>
                  <a:srgbClr val="000000"/>
                </a:solidFill>
                <a:effectLst/>
                <a:latin typeface="Calibri body"/>
              </a:rPr>
            </a:br>
            <a:r>
              <a:rPr lang="en-US" sz="1800" b="0" i="0" dirty="0">
                <a:solidFill>
                  <a:srgbClr val="000000"/>
                </a:solidFill>
                <a:effectLst/>
                <a:latin typeface="Calibri body"/>
              </a:rPr>
              <a:t>configurations</a:t>
            </a:r>
          </a:p>
          <a:p>
            <a:pPr marL="514350" indent="-514350" algn="just">
              <a:buAutoNum type="romanLcPeriod"/>
            </a:pPr>
            <a:endParaRPr lang="en-US" sz="800" b="0" i="0" dirty="0">
              <a:solidFill>
                <a:srgbClr val="000000"/>
              </a:solidFill>
              <a:effectLst/>
              <a:latin typeface="Calibri body"/>
            </a:endParaRPr>
          </a:p>
          <a:p>
            <a:pPr marL="514350" indent="-514350" algn="just">
              <a:buAutoNum type="romanLcPeriod"/>
            </a:pPr>
            <a:r>
              <a:rPr lang="en-US" dirty="0">
                <a:solidFill>
                  <a:srgbClr val="000000"/>
                </a:solidFill>
                <a:latin typeface="Calibri body"/>
              </a:rPr>
              <a:t>This l</a:t>
            </a:r>
            <a:r>
              <a:rPr lang="en-US" sz="1800" b="0" i="0" dirty="0">
                <a:solidFill>
                  <a:srgbClr val="000000"/>
                </a:solidFill>
                <a:effectLst/>
                <a:latin typeface="Calibri body"/>
              </a:rPr>
              <a:t>eads to a sum of two folding potentials, one convoluted over </a:t>
            </a:r>
            <a:r>
              <a:rPr lang="en-US" sz="1800" b="0" i="1" dirty="0">
                <a:solidFill>
                  <a:srgbClr val="000000"/>
                </a:solidFill>
                <a:effectLst/>
                <a:latin typeface="Symbol" panose="05050102010706020507" pitchFamily="18" charset="2"/>
              </a:rPr>
              <a:t>a</a:t>
            </a:r>
            <a:r>
              <a:rPr lang="en-US" sz="1800" b="0" i="0" dirty="0">
                <a:solidFill>
                  <a:srgbClr val="000000"/>
                </a:solidFill>
                <a:effectLst/>
                <a:latin typeface="Calibri body"/>
              </a:rPr>
              <a:t>-density distribution and another over nucleonic density distribution.</a:t>
            </a:r>
            <a:endParaRPr lang="en-US" dirty="0">
              <a:latin typeface="Calibri body"/>
              <a:cs typeface="Calibri" pitchFamily="34" charset="0"/>
            </a:endParaRPr>
          </a:p>
        </p:txBody>
      </p:sp>
    </p:spTree>
    <p:extLst>
      <p:ext uri="{BB962C8B-B14F-4D97-AF65-F5344CB8AC3E}">
        <p14:creationId xmlns:p14="http://schemas.microsoft.com/office/powerpoint/2010/main" val="21020536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533400" y="763168"/>
                <a:ext cx="8229600" cy="5549020"/>
              </a:xfrm>
              <a:prstGeom prst="rect">
                <a:avLst/>
              </a:prstGeom>
            </p:spPr>
            <p:txBody>
              <a:bodyPr wrap="square">
                <a:spAutoFit/>
              </a:bodyPr>
              <a:lstStyle/>
              <a:p>
                <a:pPr algn="just">
                  <a:spcAft>
                    <a:spcPts val="1200"/>
                  </a:spcAft>
                </a:pPr>
                <a:r>
                  <a:rPr lang="en-US" sz="2000" b="0" u="sng" dirty="0">
                    <a:solidFill>
                      <a:srgbClr val="002060"/>
                    </a:solidFill>
                    <a:cs typeface="Calibri" pitchFamily="34" charset="0"/>
                  </a:rPr>
                  <a:t>The modified single folded (MSF) real nuclear potential:</a:t>
                </a:r>
              </a:p>
              <a:p>
                <a:pPr algn="just"/>
                <a:endParaRPr lang="en-US" sz="1000" b="0" dirty="0">
                  <a:latin typeface="Cambria Math"/>
                  <a:cs typeface="Calibri" pitchFamily="34" charset="0"/>
                </a:endParaRPr>
              </a:p>
              <a:p>
                <a:pPr algn="just"/>
                <a14:m>
                  <m:oMath xmlns:m="http://schemas.openxmlformats.org/officeDocument/2006/math">
                    <m:r>
                      <a:rPr lang="en-US" i="1">
                        <a:latin typeface="Cambria Math" panose="02040503050406030204" pitchFamily="18" charset="0"/>
                        <a:cs typeface="Calibri" pitchFamily="34" charset="0"/>
                      </a:rPr>
                      <m:t>𝑈</m:t>
                    </m:r>
                    <m:d>
                      <m:dPr>
                        <m:ctrlPr>
                          <a:rPr lang="en-US" i="1">
                            <a:latin typeface="Cambria Math" panose="02040503050406030204" pitchFamily="18" charset="0"/>
                            <a:cs typeface="Calibri" pitchFamily="34" charset="0"/>
                          </a:rPr>
                        </m:ctrlPr>
                      </m:dPr>
                      <m:e>
                        <m:r>
                          <a:rPr lang="en-US" i="1">
                            <a:latin typeface="Cambria Math" panose="02040503050406030204" pitchFamily="18" charset="0"/>
                            <a:cs typeface="Calibri" pitchFamily="34" charset="0"/>
                          </a:rPr>
                          <m:t>𝑅</m:t>
                        </m:r>
                      </m:e>
                    </m:d>
                    <m:r>
                      <a:rPr lang="en-US" i="1">
                        <a:latin typeface="Cambria Math" panose="02040503050406030204" pitchFamily="18" charset="0"/>
                        <a:cs typeface="Calibri" pitchFamily="34" charset="0"/>
                      </a:rPr>
                      <m:t>= </m:t>
                    </m:r>
                    <m:nary>
                      <m:naryPr>
                        <m:limLoc m:val="undOvr"/>
                        <m:subHide m:val="on"/>
                        <m:supHide m:val="on"/>
                        <m:ctrlPr>
                          <a:rPr lang="en-US" i="1">
                            <a:latin typeface="Cambria Math" panose="02040503050406030204" pitchFamily="18" charset="0"/>
                            <a:cs typeface="Calibri" pitchFamily="34" charset="0"/>
                          </a:rPr>
                        </m:ctrlPr>
                      </m:naryPr>
                      <m:sub/>
                      <m:sup/>
                      <m:e>
                        <m:sSub>
                          <m:sSubPr>
                            <m:ctrlPr>
                              <a:rPr lang="en-US" i="1">
                                <a:latin typeface="Cambria Math" panose="02040503050406030204" pitchFamily="18" charset="0"/>
                                <a:cs typeface="Calibri" pitchFamily="34" charset="0"/>
                              </a:rPr>
                            </m:ctrlPr>
                          </m:sSubPr>
                          <m:e>
                            <m:r>
                              <a:rPr lang="en-US" i="1">
                                <a:latin typeface="Cambria Math" panose="02040503050406030204" pitchFamily="18" charset="0"/>
                                <a:ea typeface="Cambria Math"/>
                                <a:cs typeface="Calibri" pitchFamily="34" charset="0"/>
                              </a:rPr>
                              <m:t>𝜌</m:t>
                            </m:r>
                          </m:e>
                          <m:sub>
                            <m:r>
                              <a:rPr lang="en-US" i="1">
                                <a:latin typeface="Cambria Math" panose="02040503050406030204" pitchFamily="18" charset="0"/>
                                <a:ea typeface="Cambria Math"/>
                                <a:cs typeface="Calibri" pitchFamily="34" charset="0"/>
                              </a:rPr>
                              <m:t>𝛼</m:t>
                            </m:r>
                          </m:sub>
                        </m:sSub>
                        <m:d>
                          <m:dPr>
                            <m:ctrlPr>
                              <a:rPr lang="en-US" i="1">
                                <a:latin typeface="Cambria Math" panose="02040503050406030204" pitchFamily="18" charset="0"/>
                                <a:cs typeface="Calibri" pitchFamily="34" charset="0"/>
                              </a:rPr>
                            </m:ctrlPr>
                          </m:dPr>
                          <m:e>
                            <m:sSub>
                              <m:sSubPr>
                                <m:ctrlPr>
                                  <a:rPr lang="en-US" i="1">
                                    <a:latin typeface="Cambria Math" panose="02040503050406030204" pitchFamily="18" charset="0"/>
                                    <a:cs typeface="Calibri" pitchFamily="34" charset="0"/>
                                  </a:rPr>
                                </m:ctrlPr>
                              </m:sSub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𝑟</m:t>
                                    </m:r>
                                  </m:e>
                                </m:acc>
                              </m:e>
                              <m:sub>
                                <m:r>
                                  <a:rPr lang="en-US" i="1">
                                    <a:latin typeface="Cambria Math" panose="02040503050406030204" pitchFamily="18" charset="0"/>
                                    <a:ea typeface="Cambria Math"/>
                                    <a:cs typeface="Calibri" pitchFamily="34" charset="0"/>
                                  </a:rPr>
                                  <m:t>𝛼</m:t>
                                </m:r>
                              </m:sub>
                            </m:sSub>
                          </m:e>
                        </m:d>
                        <m:sSub>
                          <m:sSubPr>
                            <m:ctrlPr>
                              <a:rPr lang="en-US" i="1">
                                <a:latin typeface="Cambria Math" panose="02040503050406030204" pitchFamily="18" charset="0"/>
                                <a:cs typeface="Calibri" pitchFamily="34" charset="0"/>
                              </a:rPr>
                            </m:ctrlPr>
                          </m:sSubPr>
                          <m:e>
                            <m:r>
                              <a:rPr lang="en-US" i="1">
                                <a:latin typeface="Cambria Math" panose="02040503050406030204" pitchFamily="18" charset="0"/>
                                <a:cs typeface="Calibri" pitchFamily="34" charset="0"/>
                              </a:rPr>
                              <m:t>𝑉</m:t>
                            </m:r>
                          </m:e>
                          <m:sub>
                            <m:r>
                              <a:rPr lang="en-US" i="1">
                                <a:latin typeface="Cambria Math" panose="02040503050406030204" pitchFamily="18" charset="0"/>
                                <a:ea typeface="Cambria Math"/>
                                <a:cs typeface="Calibri" pitchFamily="34" charset="0"/>
                              </a:rPr>
                              <m:t>𝛼𝛼</m:t>
                            </m:r>
                          </m:sub>
                        </m:sSub>
                        <m:d>
                          <m:dPr>
                            <m:ctrlPr>
                              <a:rPr lang="en-US" i="1">
                                <a:latin typeface="Cambria Math" panose="02040503050406030204" pitchFamily="18" charset="0"/>
                                <a:cs typeface="Calibri" pitchFamily="34" charset="0"/>
                              </a:rPr>
                            </m:ctrlPr>
                          </m:dPr>
                          <m:e>
                            <m:d>
                              <m:dPr>
                                <m:begChr m:val="|"/>
                                <m:endChr m:val="|"/>
                                <m:ctrlPr>
                                  <a:rPr lang="en-US" i="1">
                                    <a:latin typeface="Cambria Math" panose="02040503050406030204" pitchFamily="18" charset="0"/>
                                    <a:cs typeface="Calibri" pitchFamily="34" charset="0"/>
                                  </a:rPr>
                                </m:ctrlPr>
                              </m:d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𝑅</m:t>
                                    </m:r>
                                  </m:e>
                                </m:acc>
                                <m:r>
                                  <a:rPr lang="en-US" i="1">
                                    <a:latin typeface="Cambria Math" panose="02040503050406030204" pitchFamily="18" charset="0"/>
                                    <a:cs typeface="Calibri" pitchFamily="34" charset="0"/>
                                  </a:rPr>
                                  <m:t>−</m:t>
                                </m:r>
                                <m:sSub>
                                  <m:sSubPr>
                                    <m:ctrlPr>
                                      <a:rPr lang="en-US" i="1">
                                        <a:latin typeface="Cambria Math" panose="02040503050406030204" pitchFamily="18" charset="0"/>
                                        <a:cs typeface="Calibri" pitchFamily="34" charset="0"/>
                                      </a:rPr>
                                    </m:ctrlPr>
                                  </m:sSub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𝑟</m:t>
                                        </m:r>
                                      </m:e>
                                    </m:acc>
                                  </m:e>
                                  <m:sub>
                                    <m:r>
                                      <a:rPr lang="en-US" i="1">
                                        <a:latin typeface="Cambria Math" panose="02040503050406030204" pitchFamily="18" charset="0"/>
                                        <a:ea typeface="Cambria Math"/>
                                        <a:cs typeface="Calibri" pitchFamily="34" charset="0"/>
                                      </a:rPr>
                                      <m:t>𝛼</m:t>
                                    </m:r>
                                  </m:sub>
                                </m:sSub>
                              </m:e>
                            </m:d>
                          </m:e>
                        </m:d>
                        <m:sSup>
                          <m:sSupPr>
                            <m:ctrlPr>
                              <a:rPr lang="en-US" i="1">
                                <a:latin typeface="Cambria Math" panose="02040503050406030204" pitchFamily="18" charset="0"/>
                                <a:cs typeface="Calibri" pitchFamily="34" charset="0"/>
                              </a:rPr>
                            </m:ctrlPr>
                          </m:sSupPr>
                          <m:e>
                            <m:r>
                              <a:rPr lang="en-US" i="1">
                                <a:latin typeface="Cambria Math" panose="02040503050406030204" pitchFamily="18" charset="0"/>
                                <a:cs typeface="Calibri" pitchFamily="34" charset="0"/>
                              </a:rPr>
                              <m:t>𝑑</m:t>
                            </m:r>
                          </m:e>
                          <m:sup>
                            <m:r>
                              <a:rPr lang="en-US" i="1">
                                <a:latin typeface="Cambria Math" panose="02040503050406030204" pitchFamily="18" charset="0"/>
                                <a:cs typeface="Calibri" pitchFamily="34" charset="0"/>
                              </a:rPr>
                              <m:t>3</m:t>
                            </m:r>
                          </m:sup>
                        </m:sSup>
                        <m:sSub>
                          <m:sSubPr>
                            <m:ctrlPr>
                              <a:rPr lang="en-US" i="1">
                                <a:latin typeface="Cambria Math" panose="02040503050406030204" pitchFamily="18" charset="0"/>
                                <a:cs typeface="Calibri" pitchFamily="34" charset="0"/>
                              </a:rPr>
                            </m:ctrlPr>
                          </m:sSub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𝑟</m:t>
                                </m:r>
                              </m:e>
                            </m:acc>
                          </m:e>
                          <m:sub>
                            <m:r>
                              <a:rPr lang="en-US" i="1">
                                <a:latin typeface="Cambria Math" panose="02040503050406030204" pitchFamily="18" charset="0"/>
                                <a:ea typeface="Cambria Math"/>
                                <a:cs typeface="Calibri" pitchFamily="34" charset="0"/>
                              </a:rPr>
                              <m:t>𝛼</m:t>
                            </m:r>
                          </m:sub>
                        </m:sSub>
                        <m:r>
                          <a:rPr lang="en-US" i="1">
                            <a:latin typeface="Cambria Math" panose="02040503050406030204" pitchFamily="18" charset="0"/>
                            <a:cs typeface="Calibri" pitchFamily="34" charset="0"/>
                          </a:rPr>
                          <m:t>+</m:t>
                        </m:r>
                      </m:e>
                    </m:nary>
                    <m:nary>
                      <m:naryPr>
                        <m:limLoc m:val="undOvr"/>
                        <m:subHide m:val="on"/>
                        <m:supHide m:val="on"/>
                        <m:ctrlPr>
                          <a:rPr lang="en-US" i="1">
                            <a:latin typeface="Cambria Math" panose="02040503050406030204" pitchFamily="18" charset="0"/>
                            <a:cs typeface="Calibri" pitchFamily="34" charset="0"/>
                          </a:rPr>
                        </m:ctrlPr>
                      </m:naryPr>
                      <m:sub/>
                      <m:sup/>
                      <m:e>
                        <m:sSub>
                          <m:sSubPr>
                            <m:ctrlPr>
                              <a:rPr lang="en-US" i="1">
                                <a:latin typeface="Cambria Math" panose="02040503050406030204" pitchFamily="18" charset="0"/>
                                <a:cs typeface="Calibri" pitchFamily="34" charset="0"/>
                              </a:rPr>
                            </m:ctrlPr>
                          </m:sSubPr>
                          <m:e>
                            <m:r>
                              <a:rPr lang="en-US" i="1">
                                <a:latin typeface="Cambria Math" panose="02040503050406030204" pitchFamily="18" charset="0"/>
                                <a:ea typeface="Cambria Math"/>
                                <a:cs typeface="Calibri" pitchFamily="34" charset="0"/>
                              </a:rPr>
                              <m:t>𝜌</m:t>
                            </m:r>
                          </m:e>
                          <m:sub>
                            <m:r>
                              <a:rPr lang="en-US" i="1">
                                <a:latin typeface="Cambria Math" panose="02040503050406030204" pitchFamily="18" charset="0"/>
                                <a:cs typeface="Calibri" pitchFamily="34" charset="0"/>
                              </a:rPr>
                              <m:t>𝑁</m:t>
                            </m:r>
                          </m:sub>
                        </m:sSub>
                        <m:d>
                          <m:dPr>
                            <m:ctrlPr>
                              <a:rPr lang="en-US" i="1">
                                <a:latin typeface="Cambria Math" panose="02040503050406030204" pitchFamily="18" charset="0"/>
                                <a:cs typeface="Calibri" pitchFamily="34" charset="0"/>
                              </a:rPr>
                            </m:ctrlPr>
                          </m:dPr>
                          <m:e>
                            <m:sSub>
                              <m:sSubPr>
                                <m:ctrlPr>
                                  <a:rPr lang="en-US" i="1">
                                    <a:latin typeface="Cambria Math" panose="02040503050406030204" pitchFamily="18" charset="0"/>
                                    <a:cs typeface="Calibri" pitchFamily="34" charset="0"/>
                                  </a:rPr>
                                </m:ctrlPr>
                              </m:sSub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𝑟</m:t>
                                    </m:r>
                                  </m:e>
                                </m:acc>
                              </m:e>
                              <m:sub>
                                <m:r>
                                  <a:rPr lang="en-US" i="1">
                                    <a:latin typeface="Cambria Math" panose="02040503050406030204" pitchFamily="18" charset="0"/>
                                    <a:cs typeface="Calibri" pitchFamily="34" charset="0"/>
                                  </a:rPr>
                                  <m:t>𝑁</m:t>
                                </m:r>
                              </m:sub>
                            </m:sSub>
                          </m:e>
                        </m:d>
                        <m:sSub>
                          <m:sSubPr>
                            <m:ctrlPr>
                              <a:rPr lang="en-US" i="1">
                                <a:latin typeface="Cambria Math" panose="02040503050406030204" pitchFamily="18" charset="0"/>
                                <a:cs typeface="Calibri" pitchFamily="34" charset="0"/>
                              </a:rPr>
                            </m:ctrlPr>
                          </m:sSubPr>
                          <m:e>
                            <m:r>
                              <a:rPr lang="en-US" i="1">
                                <a:latin typeface="Cambria Math" panose="02040503050406030204" pitchFamily="18" charset="0"/>
                                <a:cs typeface="Calibri" pitchFamily="34" charset="0"/>
                              </a:rPr>
                              <m:t>𝑉</m:t>
                            </m:r>
                          </m:e>
                          <m:sub>
                            <m:r>
                              <a:rPr lang="en-US" i="1">
                                <a:latin typeface="Cambria Math" panose="02040503050406030204" pitchFamily="18" charset="0"/>
                                <a:ea typeface="Cambria Math"/>
                                <a:cs typeface="Calibri" pitchFamily="34" charset="0"/>
                              </a:rPr>
                              <m:t>𝛼</m:t>
                            </m:r>
                            <m:r>
                              <a:rPr lang="en-US" i="1">
                                <a:latin typeface="Cambria Math" panose="02040503050406030204" pitchFamily="18" charset="0"/>
                                <a:ea typeface="Cambria Math"/>
                                <a:cs typeface="Calibri" pitchFamily="34" charset="0"/>
                              </a:rPr>
                              <m:t>𝑁</m:t>
                            </m:r>
                          </m:sub>
                        </m:sSub>
                        <m:d>
                          <m:dPr>
                            <m:ctrlPr>
                              <a:rPr lang="en-US" i="1">
                                <a:latin typeface="Cambria Math" panose="02040503050406030204" pitchFamily="18" charset="0"/>
                                <a:cs typeface="Calibri" pitchFamily="34" charset="0"/>
                              </a:rPr>
                            </m:ctrlPr>
                          </m:dPr>
                          <m:e>
                            <m:d>
                              <m:dPr>
                                <m:begChr m:val="|"/>
                                <m:endChr m:val="|"/>
                                <m:ctrlPr>
                                  <a:rPr lang="en-US" i="1">
                                    <a:latin typeface="Cambria Math" panose="02040503050406030204" pitchFamily="18" charset="0"/>
                                    <a:cs typeface="Calibri" pitchFamily="34" charset="0"/>
                                  </a:rPr>
                                </m:ctrlPr>
                              </m:d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𝑅</m:t>
                                    </m:r>
                                  </m:e>
                                </m:acc>
                                <m:r>
                                  <a:rPr lang="en-US" i="1">
                                    <a:latin typeface="Cambria Math" panose="02040503050406030204" pitchFamily="18" charset="0"/>
                                    <a:cs typeface="Calibri" pitchFamily="34" charset="0"/>
                                  </a:rPr>
                                  <m:t>−</m:t>
                                </m:r>
                                <m:sSub>
                                  <m:sSubPr>
                                    <m:ctrlPr>
                                      <a:rPr lang="en-US" i="1">
                                        <a:latin typeface="Cambria Math" panose="02040503050406030204" pitchFamily="18" charset="0"/>
                                        <a:cs typeface="Calibri" pitchFamily="34" charset="0"/>
                                      </a:rPr>
                                    </m:ctrlPr>
                                  </m:sSub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𝑟</m:t>
                                        </m:r>
                                      </m:e>
                                    </m:acc>
                                  </m:e>
                                  <m:sub>
                                    <m:r>
                                      <a:rPr lang="en-US" i="1">
                                        <a:latin typeface="Cambria Math" panose="02040503050406030204" pitchFamily="18" charset="0"/>
                                        <a:cs typeface="Calibri" pitchFamily="34" charset="0"/>
                                      </a:rPr>
                                      <m:t>𝑁</m:t>
                                    </m:r>
                                  </m:sub>
                                </m:sSub>
                              </m:e>
                            </m:d>
                          </m:e>
                        </m:d>
                        <m:sSup>
                          <m:sSupPr>
                            <m:ctrlPr>
                              <a:rPr lang="en-US" i="1">
                                <a:latin typeface="Cambria Math" panose="02040503050406030204" pitchFamily="18" charset="0"/>
                                <a:cs typeface="Calibri" pitchFamily="34" charset="0"/>
                              </a:rPr>
                            </m:ctrlPr>
                          </m:sSupPr>
                          <m:e>
                            <m:r>
                              <a:rPr lang="en-US" i="1">
                                <a:latin typeface="Cambria Math" panose="02040503050406030204" pitchFamily="18" charset="0"/>
                                <a:cs typeface="Calibri" pitchFamily="34" charset="0"/>
                              </a:rPr>
                              <m:t>𝑑</m:t>
                            </m:r>
                          </m:e>
                          <m:sup>
                            <m:r>
                              <a:rPr lang="en-US" i="1">
                                <a:latin typeface="Cambria Math" panose="02040503050406030204" pitchFamily="18" charset="0"/>
                                <a:cs typeface="Calibri" pitchFamily="34" charset="0"/>
                              </a:rPr>
                              <m:t>3</m:t>
                            </m:r>
                          </m:sup>
                        </m:sSup>
                        <m:sSub>
                          <m:sSubPr>
                            <m:ctrlPr>
                              <a:rPr lang="en-US" i="1">
                                <a:latin typeface="Cambria Math" panose="02040503050406030204" pitchFamily="18" charset="0"/>
                                <a:cs typeface="Calibri" pitchFamily="34" charset="0"/>
                              </a:rPr>
                            </m:ctrlPr>
                          </m:sSubPr>
                          <m:e>
                            <m:acc>
                              <m:accPr>
                                <m:chr m:val="⃗"/>
                                <m:ctrlPr>
                                  <a:rPr lang="en-US" i="1">
                                    <a:latin typeface="Cambria Math" panose="02040503050406030204" pitchFamily="18" charset="0"/>
                                    <a:cs typeface="Calibri" pitchFamily="34" charset="0"/>
                                  </a:rPr>
                                </m:ctrlPr>
                              </m:accPr>
                              <m:e>
                                <m:r>
                                  <a:rPr lang="en-US" i="1">
                                    <a:latin typeface="Cambria Math" panose="02040503050406030204" pitchFamily="18" charset="0"/>
                                    <a:cs typeface="Calibri" pitchFamily="34" charset="0"/>
                                  </a:rPr>
                                  <m:t>𝑟</m:t>
                                </m:r>
                              </m:e>
                            </m:acc>
                          </m:e>
                          <m:sub>
                            <m:r>
                              <a:rPr lang="en-US" i="1">
                                <a:latin typeface="Cambria Math" panose="02040503050406030204" pitchFamily="18" charset="0"/>
                                <a:cs typeface="Calibri" pitchFamily="34" charset="0"/>
                              </a:rPr>
                              <m:t>𝑁</m:t>
                            </m:r>
                          </m:sub>
                        </m:sSub>
                        <m:r>
                          <a:rPr lang="en-US" i="1">
                            <a:latin typeface="Cambria Math" panose="02040503050406030204" pitchFamily="18" charset="0"/>
                            <a:cs typeface="Calibri" pitchFamily="34" charset="0"/>
                          </a:rPr>
                          <m:t>.</m:t>
                        </m:r>
                      </m:e>
                    </m:nary>
                  </m:oMath>
                </a14:m>
                <a:r>
                  <a:rPr lang="en-US" dirty="0">
                    <a:cs typeface="Calibri" pitchFamily="34" charset="0"/>
                  </a:rPr>
                  <a:t>		(1)</a:t>
                </a:r>
              </a:p>
              <a:p>
                <a:pPr algn="just"/>
                <a:endParaRPr lang="en-US" dirty="0">
                  <a:cs typeface="Calibri" pitchFamily="34" charset="0"/>
                </a:endParaRPr>
              </a:p>
              <a:p>
                <a:pPr algn="just"/>
                <a:r>
                  <a:rPr lang="en-US" dirty="0">
                    <a:solidFill>
                      <a:schemeClr val="tx1"/>
                    </a:solidFill>
                    <a:latin typeface="Symbol" pitchFamily="18" charset="2"/>
                  </a:rPr>
                  <a:t>a-a</a:t>
                </a:r>
                <a:r>
                  <a:rPr lang="en-US" dirty="0">
                    <a:solidFill>
                      <a:schemeClr val="tx1"/>
                    </a:solidFill>
                    <a:cs typeface="Calibri" pitchFamily="34" charset="0"/>
                  </a:rPr>
                  <a:t> potential:	</a:t>
                </a:r>
                <a14:m>
                  <m:oMath xmlns:m="http://schemas.openxmlformats.org/officeDocument/2006/math">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𝑉</m:t>
                        </m:r>
                      </m:e>
                      <m:sub>
                        <m:r>
                          <a:rPr lang="en-US" i="1">
                            <a:solidFill>
                              <a:schemeClr val="tx1"/>
                            </a:solidFill>
                            <a:latin typeface="Cambria Math" panose="02040503050406030204" pitchFamily="18" charset="0"/>
                            <a:ea typeface="Cambria Math"/>
                            <a:cs typeface="Calibri" pitchFamily="34" charset="0"/>
                          </a:rPr>
                          <m:t>𝛼𝛼</m:t>
                        </m:r>
                      </m:sub>
                    </m:sSub>
                    <m:d>
                      <m:dPr>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panose="02040503050406030204" pitchFamily="18" charset="0"/>
                            <a:cs typeface="Calibri" pitchFamily="34" charset="0"/>
                          </a:rPr>
                          <m:t>𝑟</m:t>
                        </m:r>
                      </m:e>
                    </m:d>
                    <m:r>
                      <a:rPr lang="en-US" i="1">
                        <a:solidFill>
                          <a:schemeClr val="tx1"/>
                        </a:solidFill>
                        <a:latin typeface="Cambria Math" panose="02040503050406030204" pitchFamily="18" charset="0"/>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𝑉</m:t>
                        </m:r>
                      </m:e>
                      <m:sub>
                        <m:r>
                          <a:rPr lang="en-US" i="1">
                            <a:solidFill>
                              <a:schemeClr val="tx1"/>
                            </a:solidFill>
                            <a:latin typeface="Cambria Math" panose="02040503050406030204" pitchFamily="18" charset="0"/>
                            <a:cs typeface="Calibri" pitchFamily="34" charset="0"/>
                          </a:rPr>
                          <m:t>𝑅</m:t>
                        </m:r>
                      </m:sub>
                    </m:sSub>
                    <m:r>
                      <a:rPr lang="en-US" i="1">
                        <a:solidFill>
                          <a:schemeClr val="tx1"/>
                        </a:solidFill>
                        <a:latin typeface="Cambria Math" panose="02040503050406030204" pitchFamily="18" charset="0"/>
                        <a:cs typeface="Calibri" pitchFamily="34" charset="0"/>
                      </a:rPr>
                      <m:t> </m:t>
                    </m:r>
                    <m:r>
                      <a:rPr lang="en-US" i="1">
                        <a:solidFill>
                          <a:schemeClr val="tx1"/>
                        </a:solidFill>
                        <a:latin typeface="Cambria Math" panose="02040503050406030204" pitchFamily="18" charset="0"/>
                        <a:cs typeface="Calibri" pitchFamily="34" charset="0"/>
                      </a:rPr>
                      <m:t>𝑒𝑥𝑝</m:t>
                    </m:r>
                    <m:d>
                      <m:dPr>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panose="02040503050406030204" pitchFamily="18" charset="0"/>
                            <a:cs typeface="Calibri" pitchFamily="34" charset="0"/>
                          </a:rPr>
                          <m:t>−</m:t>
                        </m:r>
                        <m:sSup>
                          <m:sSupPr>
                            <m:ctrlPr>
                              <a:rPr lang="en-US" i="1">
                                <a:solidFill>
                                  <a:schemeClr val="tx1"/>
                                </a:solidFill>
                                <a:latin typeface="Cambria Math" panose="02040503050406030204" pitchFamily="18" charset="0"/>
                                <a:cs typeface="Calibri" pitchFamily="34" charset="0"/>
                              </a:rPr>
                            </m:ctrlPr>
                          </m:sSupPr>
                          <m:e>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ea typeface="Cambria Math"/>
                                    <a:cs typeface="Calibri" pitchFamily="34" charset="0"/>
                                  </a:rPr>
                                  <m:t>𝜇</m:t>
                                </m:r>
                              </m:e>
                              <m:sub>
                                <m:r>
                                  <a:rPr lang="en-US" i="1">
                                    <a:solidFill>
                                      <a:schemeClr val="tx1"/>
                                    </a:solidFill>
                                    <a:latin typeface="Cambria Math" panose="02040503050406030204" pitchFamily="18" charset="0"/>
                                    <a:cs typeface="Calibri" pitchFamily="34" charset="0"/>
                                  </a:rPr>
                                  <m:t>𝑅</m:t>
                                </m:r>
                              </m:sub>
                            </m:sSub>
                          </m:e>
                          <m:sup>
                            <m:r>
                              <a:rPr lang="en-US" i="1">
                                <a:solidFill>
                                  <a:schemeClr val="tx1"/>
                                </a:solidFill>
                                <a:latin typeface="Cambria Math" panose="02040503050406030204" pitchFamily="18" charset="0"/>
                                <a:cs typeface="Calibri" pitchFamily="34" charset="0"/>
                              </a:rPr>
                              <m:t>2</m:t>
                            </m:r>
                          </m:sup>
                        </m:sSup>
                        <m:sSup>
                          <m:sSupPr>
                            <m:ctrlPr>
                              <a:rPr lang="en-US" i="1">
                                <a:solidFill>
                                  <a:schemeClr val="tx1"/>
                                </a:solidFill>
                                <a:latin typeface="Cambria Math" panose="02040503050406030204" pitchFamily="18" charset="0"/>
                                <a:cs typeface="Calibri" pitchFamily="34" charset="0"/>
                              </a:rPr>
                            </m:ctrlPr>
                          </m:sSupPr>
                          <m:e>
                            <m:r>
                              <a:rPr lang="en-US" i="1">
                                <a:solidFill>
                                  <a:schemeClr val="tx1"/>
                                </a:solidFill>
                                <a:latin typeface="Cambria Math" panose="02040503050406030204" pitchFamily="18" charset="0"/>
                                <a:cs typeface="Calibri" pitchFamily="34" charset="0"/>
                              </a:rPr>
                              <m:t>𝑟</m:t>
                            </m:r>
                          </m:e>
                          <m:sup>
                            <m:r>
                              <a:rPr lang="en-US" i="1">
                                <a:solidFill>
                                  <a:schemeClr val="tx1"/>
                                </a:solidFill>
                                <a:latin typeface="Cambria Math" panose="02040503050406030204" pitchFamily="18" charset="0"/>
                                <a:cs typeface="Calibri" pitchFamily="34" charset="0"/>
                              </a:rPr>
                              <m:t>2</m:t>
                            </m:r>
                          </m:sup>
                        </m:sSup>
                      </m:e>
                    </m:d>
                    <m:r>
                      <a:rPr lang="en-US" i="1">
                        <a:solidFill>
                          <a:schemeClr val="tx1"/>
                        </a:solidFill>
                        <a:latin typeface="Cambria Math" panose="02040503050406030204" pitchFamily="18" charset="0"/>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𝑉</m:t>
                        </m:r>
                      </m:e>
                      <m:sub>
                        <m:r>
                          <a:rPr lang="en-US" i="1">
                            <a:solidFill>
                              <a:schemeClr val="tx1"/>
                            </a:solidFill>
                            <a:latin typeface="Cambria Math" panose="02040503050406030204" pitchFamily="18" charset="0"/>
                            <a:cs typeface="Calibri" pitchFamily="34" charset="0"/>
                          </a:rPr>
                          <m:t>𝐴</m:t>
                        </m:r>
                      </m:sub>
                    </m:sSub>
                    <m:r>
                      <a:rPr lang="en-US" i="1">
                        <a:solidFill>
                          <a:schemeClr val="tx1"/>
                        </a:solidFill>
                        <a:latin typeface="Cambria Math" panose="02040503050406030204" pitchFamily="18" charset="0"/>
                        <a:cs typeface="Calibri" pitchFamily="34" charset="0"/>
                      </a:rPr>
                      <m:t> </m:t>
                    </m:r>
                    <m:r>
                      <a:rPr lang="en-US" i="1">
                        <a:solidFill>
                          <a:schemeClr val="tx1"/>
                        </a:solidFill>
                        <a:latin typeface="Cambria Math" panose="02040503050406030204" pitchFamily="18" charset="0"/>
                        <a:cs typeface="Calibri" pitchFamily="34" charset="0"/>
                      </a:rPr>
                      <m:t>𝑒𝑥𝑝</m:t>
                    </m:r>
                    <m:d>
                      <m:dPr>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panose="02040503050406030204" pitchFamily="18" charset="0"/>
                            <a:cs typeface="Calibri" pitchFamily="34" charset="0"/>
                          </a:rPr>
                          <m:t>−</m:t>
                        </m:r>
                        <m:sSup>
                          <m:sSupPr>
                            <m:ctrlPr>
                              <a:rPr lang="en-US" i="1">
                                <a:solidFill>
                                  <a:schemeClr val="tx1"/>
                                </a:solidFill>
                                <a:latin typeface="Cambria Math" panose="02040503050406030204" pitchFamily="18" charset="0"/>
                                <a:cs typeface="Calibri" pitchFamily="34" charset="0"/>
                              </a:rPr>
                            </m:ctrlPr>
                          </m:sSupPr>
                          <m:e>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ea typeface="Cambria Math"/>
                                    <a:cs typeface="Calibri" pitchFamily="34" charset="0"/>
                                  </a:rPr>
                                  <m:t>𝜇</m:t>
                                </m:r>
                              </m:e>
                              <m:sub>
                                <m:r>
                                  <a:rPr lang="en-US" i="1">
                                    <a:solidFill>
                                      <a:schemeClr val="tx1"/>
                                    </a:solidFill>
                                    <a:latin typeface="Cambria Math" panose="02040503050406030204" pitchFamily="18" charset="0"/>
                                    <a:cs typeface="Calibri" pitchFamily="34" charset="0"/>
                                  </a:rPr>
                                  <m:t>𝐴</m:t>
                                </m:r>
                              </m:sub>
                            </m:sSub>
                          </m:e>
                          <m:sup>
                            <m:r>
                              <a:rPr lang="en-US" i="1">
                                <a:solidFill>
                                  <a:schemeClr val="tx1"/>
                                </a:solidFill>
                                <a:latin typeface="Cambria Math" panose="02040503050406030204" pitchFamily="18" charset="0"/>
                                <a:cs typeface="Calibri" pitchFamily="34" charset="0"/>
                              </a:rPr>
                              <m:t>2</m:t>
                            </m:r>
                          </m:sup>
                        </m:sSup>
                        <m:sSup>
                          <m:sSupPr>
                            <m:ctrlPr>
                              <a:rPr lang="en-US" i="1">
                                <a:solidFill>
                                  <a:schemeClr val="tx1"/>
                                </a:solidFill>
                                <a:latin typeface="Cambria Math" panose="02040503050406030204" pitchFamily="18" charset="0"/>
                                <a:cs typeface="Calibri" pitchFamily="34" charset="0"/>
                              </a:rPr>
                            </m:ctrlPr>
                          </m:sSupPr>
                          <m:e>
                            <m:r>
                              <a:rPr lang="en-US" i="1">
                                <a:solidFill>
                                  <a:schemeClr val="tx1"/>
                                </a:solidFill>
                                <a:latin typeface="Cambria Math" panose="02040503050406030204" pitchFamily="18" charset="0"/>
                                <a:cs typeface="Calibri" pitchFamily="34" charset="0"/>
                              </a:rPr>
                              <m:t>𝑟</m:t>
                            </m:r>
                          </m:e>
                          <m:sup>
                            <m:r>
                              <a:rPr lang="en-US" i="1">
                                <a:solidFill>
                                  <a:schemeClr val="tx1"/>
                                </a:solidFill>
                                <a:latin typeface="Cambria Math" panose="02040503050406030204" pitchFamily="18" charset="0"/>
                                <a:cs typeface="Calibri" pitchFamily="34" charset="0"/>
                              </a:rPr>
                              <m:t>2</m:t>
                            </m:r>
                          </m:sup>
                        </m:sSup>
                      </m:e>
                    </m:d>
                    <m:r>
                      <a:rPr lang="en-US">
                        <a:solidFill>
                          <a:schemeClr val="tx1"/>
                        </a:solidFill>
                        <a:latin typeface="Cambria Math" panose="02040503050406030204" pitchFamily="18" charset="0"/>
                        <a:cs typeface="Calibri" pitchFamily="34" charset="0"/>
                      </a:rPr>
                      <m:t>. </m:t>
                    </m:r>
                  </m:oMath>
                </a14:m>
                <a:r>
                  <a:rPr lang="en-US" dirty="0">
                    <a:solidFill>
                      <a:schemeClr val="tx1"/>
                    </a:solidFill>
                    <a:cs typeface="Calibri" pitchFamily="34" charset="0"/>
                  </a:rPr>
                  <a:t>		(2)</a:t>
                </a:r>
              </a:p>
              <a:p>
                <a:pPr algn="just"/>
                <a:endParaRPr lang="en-US" dirty="0">
                  <a:solidFill>
                    <a:schemeClr val="tx1"/>
                  </a:solidFill>
                  <a:cs typeface="Calibri" pitchFamily="34" charset="0"/>
                </a:endParaRPr>
              </a:p>
              <a:p>
                <a:pPr algn="just"/>
                <a:r>
                  <a:rPr lang="en-US" dirty="0">
                    <a:solidFill>
                      <a:schemeClr val="tx1"/>
                    </a:solidFill>
                    <a:latin typeface="Symbol" pitchFamily="18" charset="2"/>
                  </a:rPr>
                  <a:t>a</a:t>
                </a:r>
                <a:r>
                  <a:rPr lang="en-US" dirty="0">
                    <a:solidFill>
                      <a:schemeClr val="tx1"/>
                    </a:solidFill>
                    <a:latin typeface="Symbol" pitchFamily="18" charset="2"/>
                    <a:cs typeface="Calibri" pitchFamily="34" charset="0"/>
                  </a:rPr>
                  <a:t>-</a:t>
                </a:r>
                <a:r>
                  <a:rPr lang="en-US" dirty="0">
                    <a:solidFill>
                      <a:schemeClr val="tx1"/>
                    </a:solidFill>
                    <a:cs typeface="Calibri" pitchFamily="34" charset="0"/>
                  </a:rPr>
                  <a:t>N potential:	</a:t>
                </a:r>
                <a14:m>
                  <m:oMath xmlns:m="http://schemas.openxmlformats.org/officeDocument/2006/math">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𝑉</m:t>
                        </m:r>
                      </m:e>
                      <m:sub>
                        <m:r>
                          <a:rPr lang="en-US" i="1">
                            <a:solidFill>
                              <a:schemeClr val="tx1"/>
                            </a:solidFill>
                            <a:latin typeface="Cambria Math" panose="02040503050406030204" pitchFamily="18" charset="0"/>
                            <a:ea typeface="Cambria Math"/>
                            <a:cs typeface="Calibri" pitchFamily="34" charset="0"/>
                          </a:rPr>
                          <m:t>𝛼</m:t>
                        </m:r>
                        <m:r>
                          <a:rPr lang="en-US" i="1">
                            <a:solidFill>
                              <a:schemeClr val="tx1"/>
                            </a:solidFill>
                            <a:latin typeface="Cambria Math" panose="02040503050406030204" pitchFamily="18" charset="0"/>
                            <a:ea typeface="Cambria Math"/>
                            <a:cs typeface="Calibri" pitchFamily="34" charset="0"/>
                          </a:rPr>
                          <m:t>𝑁</m:t>
                        </m:r>
                      </m:sub>
                    </m:sSub>
                    <m:d>
                      <m:dPr>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panose="02040503050406030204" pitchFamily="18" charset="0"/>
                            <a:cs typeface="Calibri" pitchFamily="34" charset="0"/>
                          </a:rPr>
                          <m:t>𝑟</m:t>
                        </m:r>
                      </m:e>
                    </m:d>
                    <m:r>
                      <a:rPr lang="en-US" i="1">
                        <a:solidFill>
                          <a:schemeClr val="tx1"/>
                        </a:solidFill>
                        <a:latin typeface="Cambria Math" panose="02040503050406030204" pitchFamily="18" charset="0"/>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𝑉</m:t>
                        </m:r>
                      </m:e>
                      <m:sub>
                        <m:r>
                          <a:rPr lang="en-US" i="1">
                            <a:solidFill>
                              <a:schemeClr val="tx1"/>
                            </a:solidFill>
                            <a:latin typeface="Cambria Math" panose="02040503050406030204" pitchFamily="18" charset="0"/>
                            <a:cs typeface="Calibri" pitchFamily="34" charset="0"/>
                          </a:rPr>
                          <m:t>0</m:t>
                        </m:r>
                      </m:sub>
                    </m:sSub>
                    <m:r>
                      <a:rPr lang="en-US" i="1">
                        <a:solidFill>
                          <a:schemeClr val="tx1"/>
                        </a:solidFill>
                        <a:latin typeface="Cambria Math" panose="02040503050406030204" pitchFamily="18" charset="0"/>
                        <a:cs typeface="Calibri" pitchFamily="34" charset="0"/>
                      </a:rPr>
                      <m:t> </m:t>
                    </m:r>
                    <m:r>
                      <a:rPr lang="en-US" i="1">
                        <a:solidFill>
                          <a:schemeClr val="tx1"/>
                        </a:solidFill>
                        <a:latin typeface="Cambria Math" panose="02040503050406030204" pitchFamily="18" charset="0"/>
                        <a:cs typeface="Calibri" pitchFamily="34" charset="0"/>
                      </a:rPr>
                      <m:t>𝑒𝑥𝑝</m:t>
                    </m:r>
                    <m:d>
                      <m:dPr>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panose="02040503050406030204" pitchFamily="18" charset="0"/>
                            <a:cs typeface="Calibri" pitchFamily="34" charset="0"/>
                          </a:rPr>
                          <m:t>−</m:t>
                        </m:r>
                        <m:sSup>
                          <m:sSupPr>
                            <m:ctrlPr>
                              <a:rPr lang="en-US" i="1">
                                <a:solidFill>
                                  <a:schemeClr val="tx1"/>
                                </a:solidFill>
                                <a:latin typeface="Cambria Math" panose="02040503050406030204" pitchFamily="18" charset="0"/>
                                <a:cs typeface="Calibri" pitchFamily="34" charset="0"/>
                              </a:rPr>
                            </m:ctrlPr>
                          </m:sSupPr>
                          <m:e>
                            <m:r>
                              <a:rPr lang="en-US" i="1">
                                <a:solidFill>
                                  <a:schemeClr val="tx1"/>
                                </a:solidFill>
                                <a:latin typeface="Cambria Math" panose="02040503050406030204" pitchFamily="18" charset="0"/>
                                <a:cs typeface="Calibri" pitchFamily="34" charset="0"/>
                              </a:rPr>
                              <m:t>𝑘</m:t>
                            </m:r>
                          </m:e>
                          <m:sup>
                            <m:r>
                              <a:rPr lang="en-US" i="1">
                                <a:solidFill>
                                  <a:schemeClr val="tx1"/>
                                </a:solidFill>
                                <a:latin typeface="Cambria Math" panose="02040503050406030204" pitchFamily="18" charset="0"/>
                                <a:cs typeface="Calibri" pitchFamily="34" charset="0"/>
                              </a:rPr>
                              <m:t>2</m:t>
                            </m:r>
                          </m:sup>
                        </m:sSup>
                        <m:sSup>
                          <m:sSupPr>
                            <m:ctrlPr>
                              <a:rPr lang="en-US" i="1">
                                <a:solidFill>
                                  <a:schemeClr val="tx1"/>
                                </a:solidFill>
                                <a:latin typeface="Cambria Math" panose="02040503050406030204" pitchFamily="18" charset="0"/>
                                <a:cs typeface="Calibri" pitchFamily="34" charset="0"/>
                              </a:rPr>
                            </m:ctrlPr>
                          </m:sSupPr>
                          <m:e>
                            <m:r>
                              <a:rPr lang="en-US" i="1">
                                <a:solidFill>
                                  <a:schemeClr val="tx1"/>
                                </a:solidFill>
                                <a:latin typeface="Cambria Math" panose="02040503050406030204" pitchFamily="18" charset="0"/>
                                <a:cs typeface="Calibri" pitchFamily="34" charset="0"/>
                              </a:rPr>
                              <m:t>𝑟</m:t>
                            </m:r>
                          </m:e>
                          <m:sup>
                            <m:r>
                              <a:rPr lang="en-US" i="1">
                                <a:solidFill>
                                  <a:schemeClr val="tx1"/>
                                </a:solidFill>
                                <a:latin typeface="Cambria Math" panose="02040503050406030204" pitchFamily="18" charset="0"/>
                                <a:cs typeface="Calibri" pitchFamily="34" charset="0"/>
                              </a:rPr>
                              <m:t>2</m:t>
                            </m:r>
                          </m:sup>
                        </m:sSup>
                      </m:e>
                    </m:d>
                    <m:r>
                      <a:rPr lang="en-US">
                        <a:solidFill>
                          <a:schemeClr val="tx1"/>
                        </a:solidFill>
                        <a:latin typeface="Cambria Math" panose="02040503050406030204" pitchFamily="18" charset="0"/>
                        <a:cs typeface="Calibri" pitchFamily="34" charset="0"/>
                      </a:rPr>
                      <m:t>.</m:t>
                    </m:r>
                  </m:oMath>
                </a14:m>
                <a:r>
                  <a:rPr lang="en-US" dirty="0">
                    <a:solidFill>
                      <a:schemeClr val="tx1"/>
                    </a:solidFill>
                    <a:cs typeface="Calibri" pitchFamily="34" charset="0"/>
                  </a:rPr>
                  <a:t>				(3)</a:t>
                </a:r>
              </a:p>
              <a:p>
                <a:pPr algn="just"/>
                <a:endParaRPr lang="en-US" dirty="0">
                  <a:solidFill>
                    <a:schemeClr val="tx1"/>
                  </a:solidFill>
                  <a:cs typeface="Calibri" pitchFamily="34" charset="0"/>
                </a:endParaRPr>
              </a:p>
              <a:p>
                <a:pPr algn="just" eaLnBrk="0" fontAlgn="base" hangingPunct="0">
                  <a:spcBef>
                    <a:spcPct val="0"/>
                  </a:spcBef>
                  <a:spcAft>
                    <a:spcPct val="0"/>
                  </a:spcAft>
                  <a:tabLst>
                    <a:tab pos="228600" algn="l"/>
                  </a:tabLst>
                </a:pPr>
                <a:r>
                  <a:rPr lang="en-US" dirty="0">
                    <a:solidFill>
                      <a:schemeClr val="tx1"/>
                    </a:solidFill>
                  </a:rPr>
                  <a:t>The parameter values are:</a:t>
                </a:r>
              </a:p>
              <a:p>
                <a:pPr algn="just" eaLnBrk="0" fontAlgn="base" hangingPunct="0">
                  <a:spcBef>
                    <a:spcPct val="0"/>
                  </a:spcBef>
                  <a:spcAft>
                    <a:spcPct val="0"/>
                  </a:spcAft>
                  <a:tabLst>
                    <a:tab pos="228600" algn="l"/>
                  </a:tabLst>
                </a:pPr>
                <a:endParaRPr lang="en-US" dirty="0">
                  <a:solidFill>
                    <a:schemeClr val="tx1"/>
                  </a:solidFill>
                </a:endParaRPr>
              </a:p>
              <a:p>
                <a:pPr algn="just" eaLnBrk="0" fontAlgn="base" hangingPunct="0">
                  <a:spcBef>
                    <a:spcPct val="0"/>
                  </a:spcBef>
                  <a:spcAft>
                    <a:spcPct val="0"/>
                  </a:spcAft>
                  <a:tabLst>
                    <a:tab pos="228600" algn="l"/>
                  </a:tabLst>
                </a:pPr>
                <a:r>
                  <a:rPr lang="en-US" dirty="0">
                    <a:solidFill>
                      <a:schemeClr val="tx1"/>
                    </a:solidFill>
                  </a:rPr>
                  <a:t>	</a:t>
                </a:r>
                <a:r>
                  <a:rPr lang="en-US" i="1" dirty="0">
                    <a:solidFill>
                      <a:schemeClr val="tx1"/>
                    </a:solidFill>
                  </a:rPr>
                  <a:t>V</a:t>
                </a:r>
                <a:r>
                  <a:rPr lang="en-US" i="1" baseline="-25000" dirty="0">
                    <a:solidFill>
                      <a:schemeClr val="tx1"/>
                    </a:solidFill>
                  </a:rPr>
                  <a:t>A</a:t>
                </a:r>
                <a:r>
                  <a:rPr lang="en-US" dirty="0">
                    <a:solidFill>
                      <a:schemeClr val="tx1"/>
                    </a:solidFill>
                  </a:rPr>
                  <a:t> = 122.62 MeV, </a:t>
                </a:r>
                <a:r>
                  <a:rPr lang="en-US" i="1" dirty="0">
                    <a:solidFill>
                      <a:schemeClr val="tx1"/>
                    </a:solidFill>
                  </a:rPr>
                  <a:t>µ</a:t>
                </a:r>
                <a:r>
                  <a:rPr lang="en-US" i="1" baseline="-25000" dirty="0">
                    <a:solidFill>
                      <a:schemeClr val="tx1"/>
                    </a:solidFill>
                  </a:rPr>
                  <a:t>A</a:t>
                </a:r>
                <a:r>
                  <a:rPr lang="en-US" dirty="0">
                    <a:solidFill>
                      <a:schemeClr val="tx1"/>
                    </a:solidFill>
                  </a:rPr>
                  <a:t> = 0.469 fm</a:t>
                </a:r>
                <a:r>
                  <a:rPr lang="en-US" baseline="30000" dirty="0">
                    <a:solidFill>
                      <a:schemeClr val="tx1"/>
                    </a:solidFill>
                  </a:rPr>
                  <a:t>-1 </a:t>
                </a:r>
                <a:r>
                  <a:rPr lang="en-US" baseline="30000" dirty="0"/>
                  <a:t> </a:t>
                </a:r>
              </a:p>
              <a:p>
                <a:pPr algn="just" eaLnBrk="0" fontAlgn="base" hangingPunct="0">
                  <a:spcBef>
                    <a:spcPct val="0"/>
                  </a:spcBef>
                  <a:spcAft>
                    <a:spcPct val="0"/>
                  </a:spcAft>
                  <a:tabLst>
                    <a:tab pos="228600" algn="l"/>
                  </a:tabLst>
                </a:pPr>
                <a:r>
                  <a:rPr lang="en-US" baseline="30000" dirty="0">
                    <a:solidFill>
                      <a:schemeClr val="tx1"/>
                    </a:solidFill>
                  </a:rPr>
                  <a:t>			</a:t>
                </a:r>
                <a:r>
                  <a:rPr lang="en-US" sz="1600" dirty="0">
                    <a:solidFill>
                      <a:srgbClr val="002060"/>
                    </a:solidFill>
                  </a:rPr>
                  <a:t>[</a:t>
                </a:r>
                <a:r>
                  <a:rPr lang="en-US" sz="1600" i="1" dirty="0">
                    <a:solidFill>
                      <a:srgbClr val="002060"/>
                    </a:solidFill>
                    <a:latin typeface="Times New Roman" pitchFamily="18" charset="0"/>
                    <a:cs typeface="Times New Roman" pitchFamily="18" charset="0"/>
                  </a:rPr>
                  <a:t>B. Buck, H. Friedrich, C. Wheatley, </a:t>
                </a:r>
                <a:r>
                  <a:rPr lang="en-US" sz="1600" i="1" dirty="0" err="1">
                    <a:solidFill>
                      <a:srgbClr val="002060"/>
                    </a:solidFill>
                    <a:latin typeface="Times New Roman" pitchFamily="18" charset="0"/>
                    <a:cs typeface="Times New Roman" pitchFamily="18" charset="0"/>
                  </a:rPr>
                  <a:t>Nucl</a:t>
                </a:r>
                <a:r>
                  <a:rPr lang="en-US" sz="1600" i="1" dirty="0">
                    <a:solidFill>
                      <a:srgbClr val="002060"/>
                    </a:solidFill>
                    <a:latin typeface="Times New Roman" pitchFamily="18" charset="0"/>
                    <a:cs typeface="Times New Roman" pitchFamily="18" charset="0"/>
                  </a:rPr>
                  <a:t>. Phys. A 275 (1977) 241.</a:t>
                </a:r>
                <a:r>
                  <a:rPr lang="en-US" sz="1600" dirty="0">
                    <a:solidFill>
                      <a:srgbClr val="002060"/>
                    </a:solidFill>
                    <a:latin typeface="Times New Roman" pitchFamily="18" charset="0"/>
                    <a:cs typeface="Times New Roman" pitchFamily="18" charset="0"/>
                  </a:rPr>
                  <a:t>]</a:t>
                </a:r>
              </a:p>
              <a:p>
                <a:pPr algn="just" eaLnBrk="0" fontAlgn="base" hangingPunct="0">
                  <a:spcBef>
                    <a:spcPct val="0"/>
                  </a:spcBef>
                  <a:spcAft>
                    <a:spcPct val="0"/>
                  </a:spcAft>
                  <a:tabLst>
                    <a:tab pos="228600" algn="l"/>
                  </a:tabLst>
                </a:pPr>
                <a:endParaRPr lang="en-US" dirty="0">
                  <a:solidFill>
                    <a:srgbClr val="002060"/>
                  </a:solidFill>
                </a:endParaRPr>
              </a:p>
              <a:p>
                <a:pPr algn="just" eaLnBrk="0" fontAlgn="base" hangingPunct="0">
                  <a:spcBef>
                    <a:spcPct val="0"/>
                  </a:spcBef>
                  <a:spcAft>
                    <a:spcPct val="0"/>
                  </a:spcAft>
                  <a:tabLst>
                    <a:tab pos="228600" algn="l"/>
                  </a:tabLst>
                </a:pPr>
                <a:r>
                  <a:rPr lang="en-US" i="1" dirty="0">
                    <a:solidFill>
                      <a:schemeClr val="tx1"/>
                    </a:solidFill>
                  </a:rPr>
                  <a:t>	V</a:t>
                </a:r>
                <a:r>
                  <a:rPr lang="en-US" baseline="-25000" dirty="0">
                    <a:solidFill>
                      <a:schemeClr val="tx1"/>
                    </a:solidFill>
                  </a:rPr>
                  <a:t>0</a:t>
                </a:r>
                <a:r>
                  <a:rPr lang="en-US" dirty="0">
                    <a:solidFill>
                      <a:schemeClr val="tx1"/>
                    </a:solidFill>
                  </a:rPr>
                  <a:t> = 47.3 MeV and </a:t>
                </a:r>
                <a:r>
                  <a:rPr lang="en-US" i="1" dirty="0">
                    <a:solidFill>
                      <a:schemeClr val="tx1"/>
                    </a:solidFill>
                  </a:rPr>
                  <a:t>K</a:t>
                </a:r>
                <a:r>
                  <a:rPr lang="en-US" dirty="0">
                    <a:solidFill>
                      <a:schemeClr val="tx1"/>
                    </a:solidFill>
                  </a:rPr>
                  <a:t> = 0.435 fm</a:t>
                </a:r>
                <a:r>
                  <a:rPr lang="en-US" baseline="30000" dirty="0">
                    <a:solidFill>
                      <a:schemeClr val="tx1"/>
                    </a:solidFill>
                  </a:rPr>
                  <a:t>-1</a:t>
                </a:r>
                <a:r>
                  <a:rPr lang="en-US" dirty="0">
                    <a:solidFill>
                      <a:schemeClr val="tx1"/>
                    </a:solidFill>
                  </a:rPr>
                  <a:t> </a:t>
                </a:r>
              </a:p>
              <a:p>
                <a:pPr algn="just" eaLnBrk="0" fontAlgn="base" hangingPunct="0">
                  <a:spcBef>
                    <a:spcPct val="0"/>
                  </a:spcBef>
                  <a:spcAft>
                    <a:spcPct val="0"/>
                  </a:spcAft>
                  <a:tabLst>
                    <a:tab pos="228600" algn="l"/>
                  </a:tabLst>
                </a:pPr>
                <a:r>
                  <a:rPr lang="en-US" dirty="0"/>
                  <a:t>			</a:t>
                </a:r>
                <a:r>
                  <a:rPr lang="en-US" sz="1600" dirty="0">
                    <a:solidFill>
                      <a:srgbClr val="002060"/>
                    </a:solidFill>
                  </a:rPr>
                  <a:t>[</a:t>
                </a:r>
                <a:r>
                  <a:rPr lang="en-US" sz="1600" i="1" dirty="0">
                    <a:solidFill>
                      <a:srgbClr val="002060"/>
                    </a:solidFill>
                    <a:latin typeface="Times New Roman" pitchFamily="18" charset="0"/>
                    <a:cs typeface="Times New Roman" pitchFamily="18" charset="0"/>
                  </a:rPr>
                  <a:t>S. Sack, L. C. </a:t>
                </a:r>
                <a:r>
                  <a:rPr lang="en-US" sz="1600" i="1" dirty="0" err="1">
                    <a:solidFill>
                      <a:srgbClr val="002060"/>
                    </a:solidFill>
                    <a:latin typeface="Times New Roman" pitchFamily="18" charset="0"/>
                    <a:cs typeface="Times New Roman" pitchFamily="18" charset="0"/>
                  </a:rPr>
                  <a:t>Biedenharn</a:t>
                </a:r>
                <a:r>
                  <a:rPr lang="en-US" sz="1600" i="1" dirty="0">
                    <a:solidFill>
                      <a:srgbClr val="002060"/>
                    </a:solidFill>
                    <a:latin typeface="Times New Roman" pitchFamily="18" charset="0"/>
                    <a:cs typeface="Times New Roman" pitchFamily="18" charset="0"/>
                  </a:rPr>
                  <a:t>, G. </a:t>
                </a:r>
                <a:r>
                  <a:rPr lang="en-US" sz="1600" i="1" dirty="0" err="1">
                    <a:solidFill>
                      <a:srgbClr val="002060"/>
                    </a:solidFill>
                    <a:latin typeface="Times New Roman" pitchFamily="18" charset="0"/>
                    <a:cs typeface="Times New Roman" pitchFamily="18" charset="0"/>
                  </a:rPr>
                  <a:t>Breit</a:t>
                </a:r>
                <a:r>
                  <a:rPr lang="en-US" sz="1600" i="1" dirty="0">
                    <a:solidFill>
                      <a:srgbClr val="002060"/>
                    </a:solidFill>
                    <a:latin typeface="Times New Roman" pitchFamily="18" charset="0"/>
                    <a:cs typeface="Times New Roman" pitchFamily="18" charset="0"/>
                  </a:rPr>
                  <a:t>, Phys. Rev. 93 (1954) 321.</a:t>
                </a:r>
                <a:r>
                  <a:rPr lang="en-US" sz="1600" dirty="0">
                    <a:solidFill>
                      <a:srgbClr val="002060"/>
                    </a:solidFill>
                    <a:latin typeface="Times New Roman" pitchFamily="18" charset="0"/>
                    <a:cs typeface="Times New Roman" pitchFamily="18" charset="0"/>
                  </a:rPr>
                  <a:t>]</a:t>
                </a:r>
              </a:p>
              <a:p>
                <a:pPr algn="just" eaLnBrk="0" fontAlgn="base" hangingPunct="0">
                  <a:spcBef>
                    <a:spcPct val="0"/>
                  </a:spcBef>
                  <a:spcAft>
                    <a:spcPct val="0"/>
                  </a:spcAft>
                  <a:tabLst>
                    <a:tab pos="228600" algn="l"/>
                  </a:tabLst>
                </a:pPr>
                <a:endParaRPr lang="en-US" sz="1600" dirty="0">
                  <a:cs typeface="Calibri" pitchFamily="34" charset="0"/>
                </a:endParaRPr>
              </a:p>
              <a:p>
                <a:pPr algn="just"/>
                <a:r>
                  <a:rPr lang="en-US" dirty="0">
                    <a:cs typeface="Calibri" pitchFamily="34" charset="0"/>
                  </a:rPr>
                  <a:t>D</a:t>
                </a:r>
                <a:r>
                  <a:rPr lang="en-US" dirty="0">
                    <a:solidFill>
                      <a:schemeClr val="tx1"/>
                    </a:solidFill>
                    <a:cs typeface="Calibri" pitchFamily="34" charset="0"/>
                  </a:rPr>
                  <a:t>ensity distribution used:</a:t>
                </a:r>
              </a:p>
              <a:p>
                <a:pPr algn="just"/>
                <a:r>
                  <a:rPr lang="en-US" dirty="0">
                    <a:cs typeface="Calibri" pitchFamily="34" charset="0"/>
                  </a:rPr>
                  <a:t>	</a:t>
                </a:r>
                <a:r>
                  <a:rPr lang="en-US" dirty="0">
                    <a:solidFill>
                      <a:schemeClr val="tx1"/>
                    </a:solidFill>
                    <a:cs typeface="Calibri" pitchFamily="34" charset="0"/>
                  </a:rPr>
                  <a:t> </a:t>
                </a:r>
                <a14:m>
                  <m:oMath xmlns:m="http://schemas.openxmlformats.org/officeDocument/2006/math">
                    <m:r>
                      <a:rPr lang="en-US" i="1">
                        <a:solidFill>
                          <a:schemeClr val="tx1"/>
                        </a:solidFill>
                        <a:latin typeface="Cambria Math"/>
                        <a:cs typeface="Calibri" pitchFamily="34" charset="0"/>
                      </a:rPr>
                      <m:t> </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a:ea typeface="Cambria Math"/>
                            <a:cs typeface="Calibri" pitchFamily="34" charset="0"/>
                          </a:rPr>
                          <m:t>𝜌</m:t>
                        </m:r>
                      </m:e>
                      <m:sub>
                        <m:r>
                          <a:rPr lang="en-US" i="1">
                            <a:solidFill>
                              <a:schemeClr val="tx1"/>
                            </a:solidFill>
                            <a:latin typeface="Cambria Math"/>
                            <a:cs typeface="Calibri" pitchFamily="34" charset="0"/>
                          </a:rPr>
                          <m:t>𝑖</m:t>
                        </m:r>
                      </m:sub>
                    </m:sSub>
                    <m:d>
                      <m:dPr>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a:cs typeface="Calibri" pitchFamily="34" charset="0"/>
                          </a:rPr>
                          <m:t>𝑟</m:t>
                        </m:r>
                      </m:e>
                    </m:d>
                    <m:r>
                      <a:rPr lang="en-US" i="1">
                        <a:solidFill>
                          <a:schemeClr val="tx1"/>
                        </a:solidFill>
                        <a:latin typeface="Cambria Math"/>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a:ea typeface="Cambria Math"/>
                            <a:cs typeface="Calibri" pitchFamily="34" charset="0"/>
                          </a:rPr>
                          <m:t>𝜌</m:t>
                        </m:r>
                      </m:e>
                      <m:sub>
                        <m:r>
                          <a:rPr lang="en-US" i="1">
                            <a:solidFill>
                              <a:schemeClr val="tx1"/>
                            </a:solidFill>
                            <a:latin typeface="Cambria Math"/>
                            <a:cs typeface="Calibri" pitchFamily="34" charset="0"/>
                          </a:rPr>
                          <m:t>0</m:t>
                        </m:r>
                        <m:r>
                          <a:rPr lang="en-US" i="1">
                            <a:solidFill>
                              <a:schemeClr val="tx1"/>
                            </a:solidFill>
                            <a:latin typeface="Cambria Math"/>
                            <a:cs typeface="Calibri" pitchFamily="34" charset="0"/>
                          </a:rPr>
                          <m:t>𝑖</m:t>
                        </m:r>
                      </m:sub>
                    </m:sSub>
                    <m:sSup>
                      <m:sSupPr>
                        <m:ctrlPr>
                          <a:rPr lang="en-US" i="1">
                            <a:solidFill>
                              <a:schemeClr val="tx1"/>
                            </a:solidFill>
                            <a:latin typeface="Cambria Math" panose="02040503050406030204" pitchFamily="18" charset="0"/>
                            <a:cs typeface="Calibri" pitchFamily="34" charset="0"/>
                          </a:rPr>
                        </m:ctrlPr>
                      </m:sSupPr>
                      <m:e>
                        <m:d>
                          <m:dPr>
                            <m:begChr m:val="["/>
                            <m:endChr m:val="]"/>
                            <m:ctrlPr>
                              <a:rPr lang="en-US" i="1">
                                <a:solidFill>
                                  <a:schemeClr val="tx1"/>
                                </a:solidFill>
                                <a:latin typeface="Cambria Math" panose="02040503050406030204" pitchFamily="18" charset="0"/>
                                <a:cs typeface="Calibri" pitchFamily="34" charset="0"/>
                              </a:rPr>
                            </m:ctrlPr>
                          </m:dPr>
                          <m:e>
                            <m:r>
                              <a:rPr lang="en-US" i="1">
                                <a:solidFill>
                                  <a:schemeClr val="tx1"/>
                                </a:solidFill>
                                <a:latin typeface="Cambria Math"/>
                                <a:cs typeface="Calibri" pitchFamily="34" charset="0"/>
                              </a:rPr>
                              <m:t>1+</m:t>
                            </m:r>
                            <m:r>
                              <a:rPr lang="en-US" i="1">
                                <a:solidFill>
                                  <a:schemeClr val="tx1"/>
                                </a:solidFill>
                                <a:latin typeface="Cambria Math"/>
                                <a:cs typeface="Calibri" pitchFamily="34" charset="0"/>
                              </a:rPr>
                              <m:t>𝑒𝑥𝑝</m:t>
                            </m:r>
                            <m:d>
                              <m:dPr>
                                <m:ctrlPr>
                                  <a:rPr lang="en-US" i="1">
                                    <a:solidFill>
                                      <a:schemeClr val="tx1"/>
                                    </a:solidFill>
                                    <a:latin typeface="Cambria Math" panose="02040503050406030204" pitchFamily="18" charset="0"/>
                                    <a:cs typeface="Calibri" pitchFamily="34" charset="0"/>
                                  </a:rPr>
                                </m:ctrlPr>
                              </m:dPr>
                              <m:e>
                                <m:f>
                                  <m:fPr>
                                    <m:ctrlPr>
                                      <a:rPr lang="en-US" i="1">
                                        <a:solidFill>
                                          <a:schemeClr val="tx1"/>
                                        </a:solidFill>
                                        <a:latin typeface="Cambria Math" panose="02040503050406030204" pitchFamily="18" charset="0"/>
                                        <a:cs typeface="Calibri" pitchFamily="34" charset="0"/>
                                      </a:rPr>
                                    </m:ctrlPr>
                                  </m:fPr>
                                  <m:num>
                                    <m:r>
                                      <a:rPr lang="en-US" i="1">
                                        <a:solidFill>
                                          <a:schemeClr val="tx1"/>
                                        </a:solidFill>
                                        <a:latin typeface="Cambria Math"/>
                                        <a:cs typeface="Calibri" pitchFamily="34" charset="0"/>
                                      </a:rPr>
                                      <m:t>𝑟</m:t>
                                    </m:r>
                                    <m:r>
                                      <a:rPr lang="en-US" i="1">
                                        <a:solidFill>
                                          <a:schemeClr val="tx1"/>
                                        </a:solidFill>
                                        <a:latin typeface="Cambria Math"/>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a:cs typeface="Calibri" pitchFamily="34" charset="0"/>
                                          </a:rPr>
                                          <m:t>𝑐</m:t>
                                        </m:r>
                                      </m:e>
                                      <m:sub>
                                        <m:r>
                                          <a:rPr lang="en-US" i="1">
                                            <a:solidFill>
                                              <a:schemeClr val="tx1"/>
                                            </a:solidFill>
                                            <a:latin typeface="Cambria Math"/>
                                            <a:cs typeface="Calibri" pitchFamily="34" charset="0"/>
                                          </a:rPr>
                                          <m:t>𝑖</m:t>
                                        </m:r>
                                      </m:sub>
                                    </m:sSub>
                                  </m:num>
                                  <m:den>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a:cs typeface="Calibri" pitchFamily="34" charset="0"/>
                                          </a:rPr>
                                          <m:t>𝑎</m:t>
                                        </m:r>
                                      </m:e>
                                      <m:sub>
                                        <m:r>
                                          <a:rPr lang="en-US" i="1">
                                            <a:solidFill>
                                              <a:schemeClr val="tx1"/>
                                            </a:solidFill>
                                            <a:latin typeface="Cambria Math"/>
                                            <a:cs typeface="Calibri" pitchFamily="34" charset="0"/>
                                          </a:rPr>
                                          <m:t>𝑖</m:t>
                                        </m:r>
                                      </m:sub>
                                    </m:sSub>
                                  </m:den>
                                </m:f>
                              </m:e>
                            </m:d>
                          </m:e>
                        </m:d>
                      </m:e>
                      <m:sup>
                        <m:r>
                          <a:rPr lang="en-US" i="1">
                            <a:solidFill>
                              <a:schemeClr val="tx1"/>
                            </a:solidFill>
                            <a:latin typeface="Cambria Math"/>
                            <a:cs typeface="Calibri" pitchFamily="34" charset="0"/>
                          </a:rPr>
                          <m:t>−1</m:t>
                        </m:r>
                      </m:sup>
                    </m:sSup>
                  </m:oMath>
                </a14:m>
                <a:r>
                  <a:rPr lang="en-US" dirty="0">
                    <a:solidFill>
                      <a:schemeClr val="tx1"/>
                    </a:solidFill>
                    <a:cs typeface="Calibri" pitchFamily="34" charset="0"/>
                  </a:rPr>
                  <a:t>, with </a:t>
                </a:r>
                <a14:m>
                  <m:oMath xmlns:m="http://schemas.openxmlformats.org/officeDocument/2006/math">
                    <m:r>
                      <a:rPr lang="en-US" i="1">
                        <a:solidFill>
                          <a:schemeClr val="tx1"/>
                        </a:solidFill>
                        <a:latin typeface="Cambria Math"/>
                        <a:cs typeface="Calibri" pitchFamily="34" charset="0"/>
                      </a:rPr>
                      <m:t>𝑖</m:t>
                    </m:r>
                    <m:r>
                      <a:rPr lang="en-US" i="1">
                        <a:solidFill>
                          <a:schemeClr val="tx1"/>
                        </a:solidFill>
                        <a:latin typeface="Cambria Math"/>
                        <a:cs typeface="Calibri" pitchFamily="34" charset="0"/>
                      </a:rPr>
                      <m:t>=</m:t>
                    </m:r>
                    <m:r>
                      <a:rPr lang="en-US" i="1">
                        <a:solidFill>
                          <a:schemeClr val="tx1"/>
                        </a:solidFill>
                        <a:latin typeface="Cambria Math"/>
                        <a:ea typeface="Cambria Math"/>
                        <a:cs typeface="Calibri" pitchFamily="34" charset="0"/>
                      </a:rPr>
                      <m:t>𝛼</m:t>
                    </m:r>
                    <m:r>
                      <a:rPr lang="en-US" i="1">
                        <a:solidFill>
                          <a:schemeClr val="tx1"/>
                        </a:solidFill>
                        <a:latin typeface="Cambria Math"/>
                        <a:ea typeface="Cambria Math"/>
                        <a:cs typeface="Calibri" pitchFamily="34" charset="0"/>
                      </a:rPr>
                      <m:t>,</m:t>
                    </m:r>
                    <m:r>
                      <a:rPr lang="en-US" i="1">
                        <a:solidFill>
                          <a:schemeClr val="tx1"/>
                        </a:solidFill>
                        <a:latin typeface="Cambria Math"/>
                        <a:ea typeface="Cambria Math"/>
                        <a:cs typeface="Calibri" pitchFamily="34" charset="0"/>
                      </a:rPr>
                      <m:t>𝑁</m:t>
                    </m:r>
                  </m:oMath>
                </a14:m>
                <a:r>
                  <a:rPr lang="en-US" dirty="0">
                    <a:solidFill>
                      <a:schemeClr val="tx1"/>
                    </a:solidFill>
                    <a:cs typeface="Calibri" pitchFamily="34" charset="0"/>
                  </a:rPr>
                  <a:t>			(4)</a:t>
                </a:r>
                <a:endParaRPr lang="en-US" dirty="0">
                  <a:latin typeface="Calibri body"/>
                  <a:cs typeface="Arial" pitchFamily="34" charset="0"/>
                </a:endParaRPr>
              </a:p>
              <a:p>
                <a:pPr algn="just"/>
                <a:endParaRPr lang="en-US" sz="1000" dirty="0">
                  <a:latin typeface="Calibri body"/>
                  <a:cs typeface="Arial"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33400" y="763168"/>
                <a:ext cx="8229600" cy="5549020"/>
              </a:xfrm>
              <a:prstGeom prst="rect">
                <a:avLst/>
              </a:prstGeom>
              <a:blipFill>
                <a:blip r:embed="rId2"/>
                <a:stretch>
                  <a:fillRect l="-815" t="-549"/>
                </a:stretch>
              </a:blipFill>
            </p:spPr>
            <p:txBody>
              <a:bodyPr/>
              <a:lstStyle/>
              <a:p>
                <a:r>
                  <a:rPr lang="en-US">
                    <a:noFill/>
                  </a:rPr>
                  <a:t> </a:t>
                </a:r>
              </a:p>
            </p:txBody>
          </p:sp>
        </mc:Fallback>
      </mc:AlternateContent>
      <p:sp>
        <p:nvSpPr>
          <p:cNvPr id="9" name="Title 3">
            <a:extLst>
              <a:ext uri="{FF2B5EF4-FFF2-40B4-BE49-F238E27FC236}">
                <a16:creationId xmlns:a16="http://schemas.microsoft.com/office/drawing/2014/main" id="{30EF037E-A0A5-4C3D-BB69-628C68667389}"/>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MSF Potential</a:t>
            </a:r>
            <a:endParaRPr lang="en-US" sz="3000" b="1" dirty="0">
              <a:solidFill>
                <a:srgbClr val="FF0000"/>
              </a:solidFill>
            </a:endParaRPr>
          </a:p>
        </p:txBody>
      </p:sp>
    </p:spTree>
    <p:extLst>
      <p:ext uri="{BB962C8B-B14F-4D97-AF65-F5344CB8AC3E}">
        <p14:creationId xmlns:p14="http://schemas.microsoft.com/office/powerpoint/2010/main" val="33589359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Rectangle 4"/>
              <p:cNvSpPr/>
              <p:nvPr/>
            </p:nvSpPr>
            <p:spPr>
              <a:xfrm>
                <a:off x="533400" y="1524000"/>
                <a:ext cx="8229600" cy="3289170"/>
              </a:xfrm>
              <a:prstGeom prst="rect">
                <a:avLst/>
              </a:prstGeom>
            </p:spPr>
            <p:txBody>
              <a:bodyPr wrap="square">
                <a:spAutoFit/>
              </a:bodyPr>
              <a:lstStyle/>
              <a:p>
                <a:pPr algn="just"/>
                <a:endParaRPr lang="en-US" sz="1000" dirty="0">
                  <a:latin typeface="Calibri body"/>
                  <a:cs typeface="Arial" pitchFamily="34" charset="0"/>
                </a:endParaRPr>
              </a:p>
              <a:p>
                <a:pPr algn="just"/>
                <a:r>
                  <a:rPr lang="en-US" dirty="0">
                    <a:latin typeface="Calibri body"/>
                    <a:cs typeface="Arial" pitchFamily="34" charset="0"/>
                  </a:rPr>
                  <a:t>The Imaginary potential:	</a:t>
                </a:r>
                <a14:m>
                  <m:oMath xmlns:m="http://schemas.openxmlformats.org/officeDocument/2006/math">
                    <m:r>
                      <a:rPr lang="en-US" i="1">
                        <a:latin typeface="Cambria Math" panose="02040503050406030204" pitchFamily="18" charset="0"/>
                        <a:cs typeface="Calibri" pitchFamily="34" charset="0"/>
                      </a:rPr>
                      <m:t>𝑊</m:t>
                    </m:r>
                    <m:d>
                      <m:dPr>
                        <m:ctrlPr>
                          <a:rPr lang="en-US" i="1">
                            <a:latin typeface="Cambria Math" panose="02040503050406030204" pitchFamily="18" charset="0"/>
                            <a:cs typeface="Calibri" pitchFamily="34" charset="0"/>
                          </a:rPr>
                        </m:ctrlPr>
                      </m:dPr>
                      <m:e>
                        <m:r>
                          <a:rPr lang="en-US" i="1">
                            <a:latin typeface="Cambria Math" panose="02040503050406030204" pitchFamily="18" charset="0"/>
                            <a:cs typeface="Calibri" pitchFamily="34" charset="0"/>
                          </a:rPr>
                          <m:t>𝑅</m:t>
                        </m:r>
                      </m:e>
                    </m:d>
                    <m:r>
                      <a:rPr lang="en-US" i="1">
                        <a:latin typeface="Cambria Math" panose="02040503050406030204" pitchFamily="18" charset="0"/>
                        <a:cs typeface="Calibri" pitchFamily="34" charset="0"/>
                      </a:rPr>
                      <m:t>=−</m:t>
                    </m:r>
                    <m:sSub>
                      <m:sSubPr>
                        <m:ctrlPr>
                          <a:rPr lang="en-US" i="1">
                            <a:latin typeface="Cambria Math" panose="02040503050406030204" pitchFamily="18" charset="0"/>
                            <a:cs typeface="Calibri" pitchFamily="34" charset="0"/>
                          </a:rPr>
                        </m:ctrlPr>
                      </m:sSubPr>
                      <m:e>
                        <m:r>
                          <a:rPr lang="en-US" i="1">
                            <a:latin typeface="Cambria Math" panose="02040503050406030204" pitchFamily="18" charset="0"/>
                            <a:cs typeface="Calibri" pitchFamily="34" charset="0"/>
                          </a:rPr>
                          <m:t>𝑊</m:t>
                        </m:r>
                      </m:e>
                      <m:sub>
                        <m:r>
                          <a:rPr lang="en-US" i="1">
                            <a:latin typeface="Cambria Math" panose="02040503050406030204" pitchFamily="18" charset="0"/>
                            <a:cs typeface="Calibri" pitchFamily="34" charset="0"/>
                          </a:rPr>
                          <m:t>0</m:t>
                        </m:r>
                      </m:sub>
                    </m:sSub>
                    <m:r>
                      <a:rPr lang="en-US" i="1">
                        <a:latin typeface="Cambria Math" panose="02040503050406030204" pitchFamily="18" charset="0"/>
                        <a:cs typeface="Calibri" pitchFamily="34" charset="0"/>
                      </a:rPr>
                      <m:t> </m:t>
                    </m:r>
                    <m:r>
                      <a:rPr lang="en-US" i="1">
                        <a:latin typeface="Cambria Math" panose="02040503050406030204" pitchFamily="18" charset="0"/>
                        <a:cs typeface="Calibri" pitchFamily="34" charset="0"/>
                      </a:rPr>
                      <m:t>𝑒𝑥𝑝</m:t>
                    </m:r>
                    <m:d>
                      <m:dPr>
                        <m:ctrlPr>
                          <a:rPr lang="en-US" i="1">
                            <a:latin typeface="Cambria Math" panose="02040503050406030204" pitchFamily="18" charset="0"/>
                            <a:cs typeface="Calibri" pitchFamily="34" charset="0"/>
                          </a:rPr>
                        </m:ctrlPr>
                      </m:dPr>
                      <m:e>
                        <m:r>
                          <a:rPr lang="en-US" i="1">
                            <a:latin typeface="Cambria Math" panose="02040503050406030204" pitchFamily="18" charset="0"/>
                            <a:cs typeface="Calibri" pitchFamily="34" charset="0"/>
                          </a:rPr>
                          <m:t>−</m:t>
                        </m:r>
                        <m:f>
                          <m:fPr>
                            <m:ctrlPr>
                              <a:rPr lang="en-US" i="1">
                                <a:latin typeface="Cambria Math" panose="02040503050406030204" pitchFamily="18" charset="0"/>
                                <a:cs typeface="Calibri" pitchFamily="34" charset="0"/>
                              </a:rPr>
                            </m:ctrlPr>
                          </m:fPr>
                          <m:num>
                            <m:sSup>
                              <m:sSupPr>
                                <m:ctrlPr>
                                  <a:rPr lang="en-US" i="1">
                                    <a:latin typeface="Cambria Math" panose="02040503050406030204" pitchFamily="18" charset="0"/>
                                    <a:cs typeface="Calibri" pitchFamily="34" charset="0"/>
                                  </a:rPr>
                                </m:ctrlPr>
                              </m:sSupPr>
                              <m:e>
                                <m:r>
                                  <a:rPr lang="en-US" i="1">
                                    <a:latin typeface="Cambria Math" panose="02040503050406030204" pitchFamily="18" charset="0"/>
                                    <a:cs typeface="Calibri" pitchFamily="34" charset="0"/>
                                  </a:rPr>
                                  <m:t>𝑅</m:t>
                                </m:r>
                              </m:e>
                              <m:sup>
                                <m:r>
                                  <a:rPr lang="en-US" i="1">
                                    <a:latin typeface="Cambria Math" panose="02040503050406030204" pitchFamily="18" charset="0"/>
                                    <a:cs typeface="Calibri" pitchFamily="34" charset="0"/>
                                  </a:rPr>
                                  <m:t>2</m:t>
                                </m:r>
                              </m:sup>
                            </m:sSup>
                          </m:num>
                          <m:den>
                            <m:sSup>
                              <m:sSupPr>
                                <m:ctrlPr>
                                  <a:rPr lang="en-US" i="1">
                                    <a:latin typeface="Cambria Math" panose="02040503050406030204" pitchFamily="18" charset="0"/>
                                    <a:cs typeface="Calibri" pitchFamily="34" charset="0"/>
                                  </a:rPr>
                                </m:ctrlPr>
                              </m:sSupPr>
                              <m:e>
                                <m:sSub>
                                  <m:sSubPr>
                                    <m:ctrlPr>
                                      <a:rPr lang="en-US" i="1">
                                        <a:latin typeface="Cambria Math" panose="02040503050406030204" pitchFamily="18" charset="0"/>
                                        <a:cs typeface="Calibri" pitchFamily="34" charset="0"/>
                                      </a:rPr>
                                    </m:ctrlPr>
                                  </m:sSubPr>
                                  <m:e>
                                    <m:r>
                                      <a:rPr lang="en-US" i="1">
                                        <a:latin typeface="Cambria Math" panose="02040503050406030204" pitchFamily="18" charset="0"/>
                                        <a:cs typeface="Calibri" pitchFamily="34" charset="0"/>
                                      </a:rPr>
                                      <m:t>𝑅</m:t>
                                    </m:r>
                                  </m:e>
                                  <m:sub>
                                    <m:r>
                                      <a:rPr lang="en-US" i="1">
                                        <a:latin typeface="Cambria Math" panose="02040503050406030204" pitchFamily="18" charset="0"/>
                                        <a:cs typeface="Calibri" pitchFamily="34" charset="0"/>
                                      </a:rPr>
                                      <m:t>𝑊</m:t>
                                    </m:r>
                                  </m:sub>
                                </m:sSub>
                              </m:e>
                              <m:sup>
                                <m:r>
                                  <a:rPr lang="en-US" i="1">
                                    <a:latin typeface="Cambria Math" panose="02040503050406030204" pitchFamily="18" charset="0"/>
                                    <a:cs typeface="Calibri" pitchFamily="34" charset="0"/>
                                  </a:rPr>
                                  <m:t>2</m:t>
                                </m:r>
                              </m:sup>
                            </m:sSup>
                          </m:den>
                        </m:f>
                      </m:e>
                    </m:d>
                    <m:r>
                      <a:rPr lang="en-US">
                        <a:latin typeface="Cambria Math" panose="02040503050406030204" pitchFamily="18" charset="0"/>
                        <a:cs typeface="Calibri" pitchFamily="34" charset="0"/>
                      </a:rPr>
                      <m:t>.</m:t>
                    </m:r>
                  </m:oMath>
                </a14:m>
                <a:r>
                  <a:rPr lang="en-US" dirty="0">
                    <a:latin typeface="Calibri body"/>
                    <a:cs typeface="Arial" pitchFamily="34" charset="0"/>
                  </a:rPr>
                  <a:t>			(5)</a:t>
                </a:r>
              </a:p>
              <a:p>
                <a:pPr algn="just"/>
                <a:endParaRPr lang="en-US" sz="1000" dirty="0">
                  <a:latin typeface="Calibri body"/>
                  <a:cs typeface="Arial" pitchFamily="34" charset="0"/>
                </a:endParaRPr>
              </a:p>
              <a:p>
                <a:pPr algn="just"/>
                <a:r>
                  <a:rPr lang="en-US" dirty="0">
                    <a:solidFill>
                      <a:schemeClr val="tx1"/>
                    </a:solidFill>
                    <a:latin typeface="Calibri body"/>
                    <a:cs typeface="Arial" pitchFamily="34" charset="0"/>
                  </a:rPr>
                  <a:t>Coulomb potential:		</a:t>
                </a:r>
                <a14:m>
                  <m:oMath xmlns:m="http://schemas.openxmlformats.org/officeDocument/2006/math">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𝑉</m:t>
                        </m:r>
                      </m:e>
                      <m:sub>
                        <m:r>
                          <a:rPr lang="en-US" i="1">
                            <a:solidFill>
                              <a:schemeClr val="tx1"/>
                            </a:solidFill>
                            <a:latin typeface="Cambria Math" panose="02040503050406030204" pitchFamily="18" charset="0"/>
                          </a:rPr>
                          <m:t>𝐶</m:t>
                        </m:r>
                      </m:sub>
                    </m:sSub>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𝑅</m:t>
                        </m:r>
                      </m:e>
                    </m:d>
                    <m:r>
                      <a:rPr lang="en-US" i="1">
                        <a:solidFill>
                          <a:schemeClr val="tx1"/>
                        </a:solidFill>
                        <a:latin typeface="Cambria Math" panose="02040503050406030204" pitchFamily="18" charset="0"/>
                      </a:rPr>
                      <m:t>=</m:t>
                    </m:r>
                    <m:d>
                      <m:dPr>
                        <m:begChr m:val="{"/>
                        <m:endChr m:val=""/>
                        <m:ctrlPr>
                          <a:rPr lang="en-US" i="1">
                            <a:solidFill>
                              <a:schemeClr val="tx1"/>
                            </a:solidFill>
                            <a:latin typeface="Cambria Math" panose="02040503050406030204" pitchFamily="18" charset="0"/>
                          </a:rPr>
                        </m:ctrlPr>
                      </m:dPr>
                      <m:e>
                        <m:eqArr>
                          <m:eqArrPr>
                            <m:ctrlPr>
                              <a:rPr lang="en-US" i="1">
                                <a:solidFill>
                                  <a:schemeClr val="tx1"/>
                                </a:solidFill>
                                <a:latin typeface="Cambria Math" panose="02040503050406030204" pitchFamily="18" charset="0"/>
                              </a:rPr>
                            </m:ctrlPr>
                          </m:eqArrPr>
                          <m:e>
                            <m:f>
                              <m:fPr>
                                <m:ctrlPr>
                                  <a:rPr lang="en-US" i="1">
                                    <a:solidFill>
                                      <a:schemeClr val="tx1"/>
                                    </a:solidFill>
                                    <a:latin typeface="Cambria Math" panose="02040503050406030204" pitchFamily="18" charset="0"/>
                                  </a:rPr>
                                </m:ctrlPr>
                              </m:fPr>
                              <m:num>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𝑍</m:t>
                                    </m:r>
                                  </m:e>
                                  <m:sub>
                                    <m:r>
                                      <a:rPr lang="en-US" i="1">
                                        <a:solidFill>
                                          <a:schemeClr val="tx1"/>
                                        </a:solidFill>
                                        <a:latin typeface="Cambria Math" panose="02040503050406030204" pitchFamily="18" charset="0"/>
                                      </a:rPr>
                                      <m:t>1</m:t>
                                    </m:r>
                                  </m:sub>
                                </m:sSub>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𝑍</m:t>
                                    </m:r>
                                  </m:e>
                                  <m:sub>
                                    <m:r>
                                      <a:rPr lang="en-US" i="1">
                                        <a:solidFill>
                                          <a:schemeClr val="tx1"/>
                                        </a:solidFill>
                                        <a:latin typeface="Cambria Math" panose="02040503050406030204" pitchFamily="18" charset="0"/>
                                      </a:rPr>
                                      <m:t>2</m:t>
                                    </m:r>
                                  </m:sub>
                                </m:sSub>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𝑒</m:t>
                                    </m:r>
                                  </m:e>
                                  <m:sup>
                                    <m:r>
                                      <a:rPr lang="en-US" i="1">
                                        <a:solidFill>
                                          <a:schemeClr val="tx1"/>
                                        </a:solidFill>
                                        <a:latin typeface="Cambria Math" panose="02040503050406030204" pitchFamily="18" charset="0"/>
                                      </a:rPr>
                                      <m:t>2</m:t>
                                    </m:r>
                                  </m:sup>
                                </m:sSup>
                              </m:num>
                              <m:den>
                                <m:r>
                                  <a:rPr lang="en-US" i="1">
                                    <a:solidFill>
                                      <a:schemeClr val="tx1"/>
                                    </a:solidFill>
                                    <a:latin typeface="Cambria Math" panose="02040503050406030204" pitchFamily="18" charset="0"/>
                                  </a:rPr>
                                  <m:t>2</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𝑅</m:t>
                                    </m:r>
                                  </m:e>
                                  <m:sub>
                                    <m:r>
                                      <a:rPr lang="en-US" i="1">
                                        <a:solidFill>
                                          <a:schemeClr val="tx1"/>
                                        </a:solidFill>
                                        <a:latin typeface="Cambria Math" panose="02040503050406030204" pitchFamily="18" charset="0"/>
                                      </a:rPr>
                                      <m:t>𝐶</m:t>
                                    </m:r>
                                  </m:sub>
                                </m:sSub>
                              </m:den>
                            </m:f>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3−</m:t>
                                </m:r>
                                <m:f>
                                  <m:fPr>
                                    <m:ctrlPr>
                                      <a:rPr lang="en-US" i="1">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𝑅</m:t>
                                        </m:r>
                                      </m:e>
                                      <m:sup>
                                        <m:r>
                                          <a:rPr lang="en-US" i="1">
                                            <a:solidFill>
                                              <a:schemeClr val="tx1"/>
                                            </a:solidFill>
                                            <a:latin typeface="Cambria Math" panose="02040503050406030204" pitchFamily="18" charset="0"/>
                                          </a:rPr>
                                          <m:t>2</m:t>
                                        </m:r>
                                      </m:sup>
                                    </m:sSup>
                                  </m:num>
                                  <m:den>
                                    <m:sSup>
                                      <m:sSupPr>
                                        <m:ctrlPr>
                                          <a:rPr lang="en-US" i="1">
                                            <a:solidFill>
                                              <a:schemeClr val="tx1"/>
                                            </a:solidFill>
                                            <a:latin typeface="Cambria Math" panose="02040503050406030204" pitchFamily="18" charset="0"/>
                                          </a:rPr>
                                        </m:ctrlPr>
                                      </m:sSup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𝑅</m:t>
                                            </m:r>
                                          </m:e>
                                          <m:sub>
                                            <m:r>
                                              <a:rPr lang="en-US" i="1">
                                                <a:solidFill>
                                                  <a:schemeClr val="tx1"/>
                                                </a:solidFill>
                                                <a:latin typeface="Cambria Math" panose="02040503050406030204" pitchFamily="18" charset="0"/>
                                              </a:rPr>
                                              <m:t>𝐶</m:t>
                                            </m:r>
                                          </m:sub>
                                        </m:sSub>
                                      </m:e>
                                      <m:sup>
                                        <m:r>
                                          <a:rPr lang="en-US" i="1">
                                            <a:solidFill>
                                              <a:schemeClr val="tx1"/>
                                            </a:solidFill>
                                            <a:latin typeface="Cambria Math" panose="02040503050406030204" pitchFamily="18" charset="0"/>
                                          </a:rPr>
                                          <m:t>2</m:t>
                                        </m:r>
                                      </m:sup>
                                    </m:sSup>
                                  </m:den>
                                </m:f>
                              </m:e>
                            </m:d>
                            <m:r>
                              <a:rPr lang="en-US" i="1">
                                <a:solidFill>
                                  <a:schemeClr val="tx1"/>
                                </a:solidFill>
                                <a:latin typeface="Cambria Math" panose="02040503050406030204" pitchFamily="18" charset="0"/>
                              </a:rPr>
                              <m:t>,    </m:t>
                            </m:r>
                            <m:r>
                              <a:rPr lang="en-US" i="1">
                                <a:solidFill>
                                  <a:schemeClr val="tx1"/>
                                </a:solidFill>
                                <a:latin typeface="Cambria Math" panose="02040503050406030204" pitchFamily="18" charset="0"/>
                              </a:rPr>
                              <m:t>𝑅</m:t>
                            </m:r>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𝑅</m:t>
                                </m:r>
                              </m:e>
                              <m:sub>
                                <m:r>
                                  <a:rPr lang="en-US" i="1">
                                    <a:solidFill>
                                      <a:schemeClr val="tx1"/>
                                    </a:solidFill>
                                    <a:latin typeface="Cambria Math" panose="02040503050406030204" pitchFamily="18" charset="0"/>
                                  </a:rPr>
                                  <m:t>𝐶</m:t>
                                </m:r>
                              </m:sub>
                            </m:sSub>
                          </m:e>
                          <m:e>
                            <m:f>
                              <m:fPr>
                                <m:ctrlPr>
                                  <a:rPr lang="en-US" i="1">
                                    <a:solidFill>
                                      <a:schemeClr val="tx1"/>
                                    </a:solidFill>
                                    <a:latin typeface="Cambria Math" panose="02040503050406030204" pitchFamily="18" charset="0"/>
                                  </a:rPr>
                                </m:ctrlPr>
                              </m:fPr>
                              <m:num>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𝑍</m:t>
                                    </m:r>
                                  </m:e>
                                  <m:sub>
                                    <m:r>
                                      <a:rPr lang="en-US" i="1">
                                        <a:solidFill>
                                          <a:schemeClr val="tx1"/>
                                        </a:solidFill>
                                        <a:latin typeface="Cambria Math" panose="02040503050406030204" pitchFamily="18" charset="0"/>
                                      </a:rPr>
                                      <m:t>1</m:t>
                                    </m:r>
                                  </m:sub>
                                </m:sSub>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𝑍</m:t>
                                    </m:r>
                                  </m:e>
                                  <m:sub>
                                    <m:r>
                                      <a:rPr lang="en-US" i="1">
                                        <a:solidFill>
                                          <a:schemeClr val="tx1"/>
                                        </a:solidFill>
                                        <a:latin typeface="Cambria Math" panose="02040503050406030204" pitchFamily="18" charset="0"/>
                                      </a:rPr>
                                      <m:t>2</m:t>
                                    </m:r>
                                  </m:sub>
                                </m:sSub>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𝑒</m:t>
                                    </m:r>
                                  </m:e>
                                  <m:sup>
                                    <m:r>
                                      <a:rPr lang="en-US" i="1">
                                        <a:solidFill>
                                          <a:schemeClr val="tx1"/>
                                        </a:solidFill>
                                        <a:latin typeface="Cambria Math" panose="02040503050406030204" pitchFamily="18" charset="0"/>
                                      </a:rPr>
                                      <m:t>2</m:t>
                                    </m:r>
                                  </m:sup>
                                </m:sSup>
                              </m:num>
                              <m:den>
                                <m:r>
                                  <a:rPr lang="en-US" i="1">
                                    <a:solidFill>
                                      <a:schemeClr val="tx1"/>
                                    </a:solidFill>
                                    <a:latin typeface="Cambria Math" panose="02040503050406030204" pitchFamily="18" charset="0"/>
                                  </a:rPr>
                                  <m:t>2</m:t>
                                </m:r>
                                <m:r>
                                  <a:rPr lang="en-US" i="1">
                                    <a:solidFill>
                                      <a:schemeClr val="tx1"/>
                                    </a:solidFill>
                                    <a:latin typeface="Cambria Math" panose="02040503050406030204" pitchFamily="18" charset="0"/>
                                  </a:rPr>
                                  <m:t>𝑟</m:t>
                                </m:r>
                              </m:den>
                            </m:f>
                            <m:r>
                              <a:rPr lang="en-US" i="1">
                                <a:solidFill>
                                  <a:schemeClr val="tx1"/>
                                </a:solidFill>
                                <a:latin typeface="Cambria Math" panose="02040503050406030204" pitchFamily="18" charset="0"/>
                              </a:rPr>
                              <m:t>,  &amp;                   </m:t>
                            </m:r>
                            <m:r>
                              <a:rPr lang="en-US" i="1">
                                <a:solidFill>
                                  <a:schemeClr val="tx1"/>
                                </a:solidFill>
                                <a:latin typeface="Cambria Math" panose="02040503050406030204" pitchFamily="18" charset="0"/>
                              </a:rPr>
                              <m:t>𝑅</m:t>
                            </m:r>
                            <m:r>
                              <a:rPr lang="en-US" i="1">
                                <a:solidFill>
                                  <a:schemeClr val="tx1"/>
                                </a:solidFill>
                                <a:latin typeface="Cambria Math" panose="02040503050406030204" pitchFamily="18" charset="0"/>
                              </a:rPr>
                              <m:t>&gt;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𝑅</m:t>
                                </m:r>
                              </m:e>
                              <m:sub>
                                <m:r>
                                  <a:rPr lang="en-US" i="1">
                                    <a:solidFill>
                                      <a:schemeClr val="tx1"/>
                                    </a:solidFill>
                                    <a:latin typeface="Cambria Math" panose="02040503050406030204" pitchFamily="18" charset="0"/>
                                  </a:rPr>
                                  <m:t>𝐶</m:t>
                                </m:r>
                              </m:sub>
                            </m:sSub>
                            <m:r>
                              <a:rPr lang="en-US" i="1">
                                <a:solidFill>
                                  <a:schemeClr val="tx1"/>
                                </a:solidFill>
                                <a:latin typeface="Cambria Math" panose="02040503050406030204" pitchFamily="18" charset="0"/>
                              </a:rPr>
                              <m:t>.</m:t>
                            </m:r>
                          </m:e>
                        </m:eqArr>
                      </m:e>
                    </m:d>
                  </m:oMath>
                </a14:m>
                <a:r>
                  <a:rPr lang="en-US" dirty="0">
                    <a:solidFill>
                      <a:schemeClr val="tx1"/>
                    </a:solidFill>
                    <a:latin typeface="Calibri body"/>
                    <a:cs typeface="Arial" pitchFamily="34" charset="0"/>
                  </a:rPr>
                  <a:t> 		(6)</a:t>
                </a:r>
              </a:p>
              <a:p>
                <a:pPr algn="just"/>
                <a:endParaRPr lang="en-US" sz="600" dirty="0">
                  <a:solidFill>
                    <a:schemeClr val="tx1"/>
                  </a:solidFill>
                  <a:latin typeface="Calibri body"/>
                  <a:cs typeface="Arial" pitchFamily="34" charset="0"/>
                </a:endParaRPr>
              </a:p>
              <a:p>
                <a:pPr algn="just"/>
                <a:r>
                  <a:rPr lang="en-US" dirty="0">
                    <a:solidFill>
                      <a:schemeClr val="tx1"/>
                    </a:solidFill>
                    <a:latin typeface="Calibri body"/>
                    <a:cs typeface="Arial" pitchFamily="34" charset="0"/>
                  </a:rPr>
                  <a:t>			with </a:t>
                </a:r>
                <a:r>
                  <a:rPr lang="en-US" i="1" dirty="0">
                    <a:solidFill>
                      <a:schemeClr val="tx1"/>
                    </a:solidFill>
                    <a:latin typeface="Calibri body"/>
                    <a:cs typeface="Arial" pitchFamily="34" charset="0"/>
                  </a:rPr>
                  <a:t>R</a:t>
                </a:r>
                <a:r>
                  <a:rPr lang="en-US" i="1" baseline="-25000" dirty="0">
                    <a:solidFill>
                      <a:schemeClr val="tx1"/>
                    </a:solidFill>
                    <a:latin typeface="Calibri body"/>
                    <a:cs typeface="Arial" pitchFamily="34" charset="0"/>
                  </a:rPr>
                  <a:t>C</a:t>
                </a:r>
                <a:r>
                  <a:rPr lang="en-US" baseline="-25000" dirty="0">
                    <a:solidFill>
                      <a:schemeClr val="tx1"/>
                    </a:solidFill>
                    <a:latin typeface="Calibri body"/>
                    <a:cs typeface="Arial" pitchFamily="34" charset="0"/>
                  </a:rPr>
                  <a:t> </a:t>
                </a:r>
                <a:r>
                  <a:rPr lang="en-US" dirty="0">
                    <a:solidFill>
                      <a:schemeClr val="tx1"/>
                    </a:solidFill>
                    <a:latin typeface="Calibri body"/>
                  </a:rPr>
                  <a:t>= 1.35</a:t>
                </a:r>
                <a:r>
                  <a:rPr lang="en-US" dirty="0">
                    <a:solidFill>
                      <a:schemeClr val="tx1"/>
                    </a:solidFill>
                    <a:latin typeface="Calibri body"/>
                    <a:sym typeface="Symbol"/>
                  </a:rPr>
                  <a:t></a:t>
                </a:r>
                <a:r>
                  <a:rPr lang="en-US" i="1" dirty="0">
                    <a:solidFill>
                      <a:schemeClr val="tx1"/>
                    </a:solidFill>
                    <a:latin typeface="Calibri body"/>
                    <a:cs typeface="Arial" pitchFamily="34" charset="0"/>
                  </a:rPr>
                  <a:t>A</a:t>
                </a:r>
                <a:r>
                  <a:rPr lang="en-US" baseline="30000" dirty="0">
                    <a:solidFill>
                      <a:schemeClr val="tx1"/>
                    </a:solidFill>
                    <a:latin typeface="Calibri body"/>
                    <a:cs typeface="Arial" pitchFamily="34" charset="0"/>
                  </a:rPr>
                  <a:t>1/3</a:t>
                </a:r>
                <a:r>
                  <a:rPr lang="en-US" dirty="0">
                    <a:solidFill>
                      <a:schemeClr val="tx1"/>
                    </a:solidFill>
                    <a:latin typeface="Calibri body"/>
                    <a:cs typeface="Arial" pitchFamily="34" charset="0"/>
                  </a:rPr>
                  <a:t>.</a:t>
                </a:r>
              </a:p>
              <a:p>
                <a:pPr algn="just"/>
                <a:r>
                  <a:rPr lang="en-US" dirty="0">
                    <a:solidFill>
                      <a:schemeClr val="tx1"/>
                    </a:solidFill>
                    <a:latin typeface="Calibri body"/>
                  </a:rPr>
                  <a:t> </a:t>
                </a:r>
                <a:endParaRPr lang="en-US" sz="1000" dirty="0">
                  <a:solidFill>
                    <a:schemeClr val="tx1"/>
                  </a:solidFill>
                  <a:latin typeface="Calibri body"/>
                </a:endParaRPr>
              </a:p>
              <a:p>
                <a:pPr algn="just"/>
                <a:r>
                  <a:rPr lang="en-US" dirty="0">
                    <a:solidFill>
                      <a:schemeClr val="tx1"/>
                    </a:solidFill>
                    <a:latin typeface="Calibri body"/>
                    <a:cs typeface="Arial" pitchFamily="34" charset="0"/>
                  </a:rPr>
                  <a:t>Normalization integral:    </a:t>
                </a:r>
                <a14:m>
                  <m:oMath xmlns:m="http://schemas.openxmlformats.org/officeDocument/2006/math">
                    <m:nary>
                      <m:naryPr>
                        <m:limLoc m:val="undOvr"/>
                        <m:subHide m:val="on"/>
                        <m:supHide m:val="on"/>
                        <m:ctrlPr>
                          <a:rPr lang="en-US" i="1">
                            <a:solidFill>
                              <a:schemeClr val="tx1"/>
                            </a:solidFill>
                            <a:latin typeface="Cambria Math" panose="02040503050406030204" pitchFamily="18" charset="0"/>
                            <a:cs typeface="Calibri" pitchFamily="34" charset="0"/>
                          </a:rPr>
                        </m:ctrlPr>
                      </m:naryPr>
                      <m:sub/>
                      <m:sup/>
                      <m:e>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ea typeface="Cambria Math"/>
                                <a:cs typeface="Calibri" pitchFamily="34" charset="0"/>
                              </a:rPr>
                              <m:t>𝜌</m:t>
                            </m:r>
                          </m:e>
                          <m:sub>
                            <m:r>
                              <a:rPr lang="en-US" i="1">
                                <a:solidFill>
                                  <a:schemeClr val="tx1"/>
                                </a:solidFill>
                                <a:latin typeface="Cambria Math" panose="02040503050406030204" pitchFamily="18" charset="0"/>
                                <a:ea typeface="Cambria Math"/>
                                <a:cs typeface="Calibri" pitchFamily="34" charset="0"/>
                              </a:rPr>
                              <m:t>𝛼</m:t>
                            </m:r>
                          </m:sub>
                        </m:sSub>
                        <m:d>
                          <m:dPr>
                            <m:ctrlPr>
                              <a:rPr lang="en-US" i="1">
                                <a:solidFill>
                                  <a:schemeClr val="tx1"/>
                                </a:solidFill>
                                <a:latin typeface="Cambria Math" panose="02040503050406030204" pitchFamily="18" charset="0"/>
                                <a:cs typeface="Calibri" pitchFamily="34" charset="0"/>
                              </a:rPr>
                            </m:ctrlPr>
                          </m:dPr>
                          <m:e>
                            <m:sSub>
                              <m:sSubPr>
                                <m:ctrlPr>
                                  <a:rPr lang="en-US" i="1">
                                    <a:solidFill>
                                      <a:schemeClr val="tx1"/>
                                    </a:solidFill>
                                    <a:latin typeface="Cambria Math" panose="02040503050406030204" pitchFamily="18" charset="0"/>
                                    <a:cs typeface="Calibri" pitchFamily="34" charset="0"/>
                                  </a:rPr>
                                </m:ctrlPr>
                              </m:sSubPr>
                              <m:e>
                                <m:acc>
                                  <m:accPr>
                                    <m:chr m:val="⃗"/>
                                    <m:ctrlPr>
                                      <a:rPr lang="en-US" i="1">
                                        <a:solidFill>
                                          <a:schemeClr val="tx1"/>
                                        </a:solidFill>
                                        <a:latin typeface="Cambria Math" panose="02040503050406030204" pitchFamily="18" charset="0"/>
                                        <a:cs typeface="Calibri" pitchFamily="34" charset="0"/>
                                      </a:rPr>
                                    </m:ctrlPr>
                                  </m:accPr>
                                  <m:e>
                                    <m:r>
                                      <a:rPr lang="en-US" i="1">
                                        <a:solidFill>
                                          <a:schemeClr val="tx1"/>
                                        </a:solidFill>
                                        <a:latin typeface="Cambria Math" panose="02040503050406030204" pitchFamily="18" charset="0"/>
                                        <a:cs typeface="Calibri" pitchFamily="34" charset="0"/>
                                      </a:rPr>
                                      <m:t>𝑟</m:t>
                                    </m:r>
                                  </m:e>
                                </m:acc>
                              </m:e>
                              <m:sub>
                                <m:r>
                                  <a:rPr lang="en-US" i="1">
                                    <a:solidFill>
                                      <a:schemeClr val="tx1"/>
                                    </a:solidFill>
                                    <a:latin typeface="Cambria Math" panose="02040503050406030204" pitchFamily="18" charset="0"/>
                                    <a:ea typeface="Cambria Math"/>
                                    <a:cs typeface="Calibri" pitchFamily="34" charset="0"/>
                                  </a:rPr>
                                  <m:t>𝛼</m:t>
                                </m:r>
                              </m:sub>
                            </m:sSub>
                          </m:e>
                        </m:d>
                        <m:sSup>
                          <m:sSupPr>
                            <m:ctrlPr>
                              <a:rPr lang="en-US" i="1">
                                <a:solidFill>
                                  <a:schemeClr val="tx1"/>
                                </a:solidFill>
                                <a:latin typeface="Cambria Math" panose="02040503050406030204" pitchFamily="18" charset="0"/>
                                <a:cs typeface="Calibri" pitchFamily="34" charset="0"/>
                              </a:rPr>
                            </m:ctrlPr>
                          </m:sSupPr>
                          <m:e>
                            <m:r>
                              <a:rPr lang="en-US" i="1">
                                <a:solidFill>
                                  <a:schemeClr val="tx1"/>
                                </a:solidFill>
                                <a:latin typeface="Cambria Math" panose="02040503050406030204" pitchFamily="18" charset="0"/>
                                <a:cs typeface="Calibri" pitchFamily="34" charset="0"/>
                              </a:rPr>
                              <m:t>𝑑</m:t>
                            </m:r>
                          </m:e>
                          <m:sup>
                            <m:r>
                              <a:rPr lang="en-US" i="1">
                                <a:solidFill>
                                  <a:schemeClr val="tx1"/>
                                </a:solidFill>
                                <a:latin typeface="Cambria Math" panose="02040503050406030204" pitchFamily="18" charset="0"/>
                                <a:cs typeface="Calibri" pitchFamily="34" charset="0"/>
                              </a:rPr>
                              <m:t>3</m:t>
                            </m:r>
                          </m:sup>
                        </m:sSup>
                        <m:sSub>
                          <m:sSubPr>
                            <m:ctrlPr>
                              <a:rPr lang="en-US" i="1">
                                <a:solidFill>
                                  <a:schemeClr val="tx1"/>
                                </a:solidFill>
                                <a:latin typeface="Cambria Math" panose="02040503050406030204" pitchFamily="18" charset="0"/>
                                <a:cs typeface="Calibri" pitchFamily="34" charset="0"/>
                              </a:rPr>
                            </m:ctrlPr>
                          </m:sSubPr>
                          <m:e>
                            <m:acc>
                              <m:accPr>
                                <m:chr m:val="⃗"/>
                                <m:ctrlPr>
                                  <a:rPr lang="en-US" i="1">
                                    <a:solidFill>
                                      <a:schemeClr val="tx1"/>
                                    </a:solidFill>
                                    <a:latin typeface="Cambria Math" panose="02040503050406030204" pitchFamily="18" charset="0"/>
                                    <a:cs typeface="Calibri" pitchFamily="34" charset="0"/>
                                  </a:rPr>
                                </m:ctrlPr>
                              </m:accPr>
                              <m:e>
                                <m:r>
                                  <a:rPr lang="en-US" i="1">
                                    <a:solidFill>
                                      <a:schemeClr val="tx1"/>
                                    </a:solidFill>
                                    <a:latin typeface="Cambria Math" panose="02040503050406030204" pitchFamily="18" charset="0"/>
                                    <a:cs typeface="Calibri" pitchFamily="34" charset="0"/>
                                  </a:rPr>
                                  <m:t>𝑟</m:t>
                                </m:r>
                              </m:e>
                            </m:acc>
                          </m:e>
                          <m:sub>
                            <m:r>
                              <a:rPr lang="en-US" i="1">
                                <a:solidFill>
                                  <a:schemeClr val="tx1"/>
                                </a:solidFill>
                                <a:latin typeface="Cambria Math" panose="02040503050406030204" pitchFamily="18" charset="0"/>
                                <a:ea typeface="Cambria Math"/>
                                <a:cs typeface="Calibri" pitchFamily="34" charset="0"/>
                              </a:rPr>
                              <m:t>𝛼</m:t>
                            </m:r>
                          </m:sub>
                        </m:sSub>
                        <m:r>
                          <a:rPr lang="en-US" i="1">
                            <a:solidFill>
                              <a:schemeClr val="tx1"/>
                            </a:solidFill>
                            <a:latin typeface="Cambria Math" panose="02040503050406030204" pitchFamily="18" charset="0"/>
                            <a:cs typeface="Calibri" pitchFamily="34" charset="0"/>
                          </a:rPr>
                          <m:t>+</m:t>
                        </m:r>
                        <m:nary>
                          <m:naryPr>
                            <m:limLoc m:val="undOvr"/>
                            <m:subHide m:val="on"/>
                            <m:supHide m:val="on"/>
                            <m:ctrlPr>
                              <a:rPr lang="en-US" i="1">
                                <a:solidFill>
                                  <a:schemeClr val="tx1"/>
                                </a:solidFill>
                                <a:latin typeface="Cambria Math" panose="02040503050406030204" pitchFamily="18" charset="0"/>
                                <a:cs typeface="Calibri" pitchFamily="34" charset="0"/>
                              </a:rPr>
                            </m:ctrlPr>
                          </m:naryPr>
                          <m:sub/>
                          <m:sup/>
                          <m:e>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ea typeface="Cambria Math"/>
                                    <a:cs typeface="Calibri" pitchFamily="34" charset="0"/>
                                  </a:rPr>
                                  <m:t>𝜌</m:t>
                                </m:r>
                              </m:e>
                              <m:sub>
                                <m:r>
                                  <a:rPr lang="en-US" i="1">
                                    <a:solidFill>
                                      <a:schemeClr val="tx1"/>
                                    </a:solidFill>
                                    <a:latin typeface="Cambria Math" panose="02040503050406030204" pitchFamily="18" charset="0"/>
                                    <a:cs typeface="Calibri" pitchFamily="34" charset="0"/>
                                  </a:rPr>
                                  <m:t>𝑁</m:t>
                                </m:r>
                              </m:sub>
                            </m:sSub>
                            <m:d>
                              <m:dPr>
                                <m:ctrlPr>
                                  <a:rPr lang="en-US" i="1">
                                    <a:solidFill>
                                      <a:schemeClr val="tx1"/>
                                    </a:solidFill>
                                    <a:latin typeface="Cambria Math" panose="02040503050406030204" pitchFamily="18" charset="0"/>
                                    <a:cs typeface="Calibri" pitchFamily="34" charset="0"/>
                                  </a:rPr>
                                </m:ctrlPr>
                              </m:dPr>
                              <m:e>
                                <m:sSub>
                                  <m:sSubPr>
                                    <m:ctrlPr>
                                      <a:rPr lang="en-US" i="1">
                                        <a:solidFill>
                                          <a:schemeClr val="tx1"/>
                                        </a:solidFill>
                                        <a:latin typeface="Cambria Math" panose="02040503050406030204" pitchFamily="18" charset="0"/>
                                        <a:cs typeface="Calibri" pitchFamily="34" charset="0"/>
                                      </a:rPr>
                                    </m:ctrlPr>
                                  </m:sSubPr>
                                  <m:e>
                                    <m:acc>
                                      <m:accPr>
                                        <m:chr m:val="⃗"/>
                                        <m:ctrlPr>
                                          <a:rPr lang="en-US" i="1">
                                            <a:solidFill>
                                              <a:schemeClr val="tx1"/>
                                            </a:solidFill>
                                            <a:latin typeface="Cambria Math" panose="02040503050406030204" pitchFamily="18" charset="0"/>
                                            <a:cs typeface="Calibri" pitchFamily="34" charset="0"/>
                                          </a:rPr>
                                        </m:ctrlPr>
                                      </m:accPr>
                                      <m:e>
                                        <m:r>
                                          <a:rPr lang="en-US" i="1">
                                            <a:solidFill>
                                              <a:schemeClr val="tx1"/>
                                            </a:solidFill>
                                            <a:latin typeface="Cambria Math" panose="02040503050406030204" pitchFamily="18" charset="0"/>
                                            <a:cs typeface="Calibri" pitchFamily="34" charset="0"/>
                                          </a:rPr>
                                          <m:t>𝑟</m:t>
                                        </m:r>
                                      </m:e>
                                    </m:acc>
                                  </m:e>
                                  <m:sub>
                                    <m:r>
                                      <a:rPr lang="en-US" i="1">
                                        <a:solidFill>
                                          <a:schemeClr val="tx1"/>
                                        </a:solidFill>
                                        <a:latin typeface="Cambria Math" panose="02040503050406030204" pitchFamily="18" charset="0"/>
                                        <a:cs typeface="Calibri" pitchFamily="34" charset="0"/>
                                      </a:rPr>
                                      <m:t>𝑁</m:t>
                                    </m:r>
                                  </m:sub>
                                </m:sSub>
                              </m:e>
                            </m:d>
                            <m:sSup>
                              <m:sSupPr>
                                <m:ctrlPr>
                                  <a:rPr lang="en-US" i="1">
                                    <a:solidFill>
                                      <a:schemeClr val="tx1"/>
                                    </a:solidFill>
                                    <a:latin typeface="Cambria Math" panose="02040503050406030204" pitchFamily="18" charset="0"/>
                                    <a:cs typeface="Calibri" pitchFamily="34" charset="0"/>
                                  </a:rPr>
                                </m:ctrlPr>
                              </m:sSupPr>
                              <m:e>
                                <m:r>
                                  <a:rPr lang="en-US" i="1">
                                    <a:solidFill>
                                      <a:schemeClr val="tx1"/>
                                    </a:solidFill>
                                    <a:latin typeface="Cambria Math" panose="02040503050406030204" pitchFamily="18" charset="0"/>
                                    <a:cs typeface="Calibri" pitchFamily="34" charset="0"/>
                                  </a:rPr>
                                  <m:t>𝑑</m:t>
                                </m:r>
                              </m:e>
                              <m:sup>
                                <m:r>
                                  <a:rPr lang="en-US" i="1">
                                    <a:solidFill>
                                      <a:schemeClr val="tx1"/>
                                    </a:solidFill>
                                    <a:latin typeface="Cambria Math" panose="02040503050406030204" pitchFamily="18" charset="0"/>
                                    <a:cs typeface="Calibri" pitchFamily="34" charset="0"/>
                                  </a:rPr>
                                  <m:t>3</m:t>
                                </m:r>
                              </m:sup>
                            </m:sSup>
                            <m:sSub>
                              <m:sSubPr>
                                <m:ctrlPr>
                                  <a:rPr lang="en-US" i="1">
                                    <a:solidFill>
                                      <a:schemeClr val="tx1"/>
                                    </a:solidFill>
                                    <a:latin typeface="Cambria Math" panose="02040503050406030204" pitchFamily="18" charset="0"/>
                                    <a:cs typeface="Calibri" pitchFamily="34" charset="0"/>
                                  </a:rPr>
                                </m:ctrlPr>
                              </m:sSubPr>
                              <m:e>
                                <m:acc>
                                  <m:accPr>
                                    <m:chr m:val="⃗"/>
                                    <m:ctrlPr>
                                      <a:rPr lang="en-US" i="1">
                                        <a:solidFill>
                                          <a:schemeClr val="tx1"/>
                                        </a:solidFill>
                                        <a:latin typeface="Cambria Math" panose="02040503050406030204" pitchFamily="18" charset="0"/>
                                        <a:cs typeface="Calibri" pitchFamily="34" charset="0"/>
                                      </a:rPr>
                                    </m:ctrlPr>
                                  </m:accPr>
                                  <m:e>
                                    <m:r>
                                      <a:rPr lang="en-US" i="1">
                                        <a:solidFill>
                                          <a:schemeClr val="tx1"/>
                                        </a:solidFill>
                                        <a:latin typeface="Cambria Math" panose="02040503050406030204" pitchFamily="18" charset="0"/>
                                        <a:cs typeface="Calibri" pitchFamily="34" charset="0"/>
                                      </a:rPr>
                                      <m:t>𝑟</m:t>
                                    </m:r>
                                  </m:e>
                                </m:acc>
                              </m:e>
                              <m:sub>
                                <m:r>
                                  <a:rPr lang="en-US" i="1">
                                    <a:solidFill>
                                      <a:schemeClr val="tx1"/>
                                    </a:solidFill>
                                    <a:latin typeface="Cambria Math" panose="02040503050406030204" pitchFamily="18" charset="0"/>
                                    <a:cs typeface="Calibri" pitchFamily="34" charset="0"/>
                                  </a:rPr>
                                  <m:t>𝑁</m:t>
                                </m:r>
                              </m:sub>
                            </m:sSub>
                            <m:r>
                              <a:rPr lang="en-US" i="1">
                                <a:solidFill>
                                  <a:schemeClr val="tx1"/>
                                </a:solidFill>
                                <a:latin typeface="Cambria Math" panose="02040503050406030204" pitchFamily="18" charset="0"/>
                                <a:cs typeface="Calibri" pitchFamily="34" charset="0"/>
                              </a:rPr>
                              <m:t>=4</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𝐴</m:t>
                                </m:r>
                              </m:e>
                              <m:sub>
                                <m:r>
                                  <a:rPr lang="en-US" i="1">
                                    <a:solidFill>
                                      <a:schemeClr val="tx1"/>
                                    </a:solidFill>
                                    <a:latin typeface="Cambria Math" panose="02040503050406030204" pitchFamily="18" charset="0"/>
                                    <a:ea typeface="Cambria Math"/>
                                    <a:cs typeface="Calibri" pitchFamily="34" charset="0"/>
                                  </a:rPr>
                                  <m:t>𝛼</m:t>
                                </m:r>
                              </m:sub>
                            </m:sSub>
                            <m:r>
                              <a:rPr lang="en-US" i="1">
                                <a:solidFill>
                                  <a:schemeClr val="tx1"/>
                                </a:solidFill>
                                <a:latin typeface="Cambria Math" panose="02040503050406030204" pitchFamily="18" charset="0"/>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𝐴</m:t>
                                </m:r>
                              </m:e>
                              <m:sub>
                                <m:r>
                                  <a:rPr lang="en-US" i="1">
                                    <a:solidFill>
                                      <a:schemeClr val="tx1"/>
                                    </a:solidFill>
                                    <a:latin typeface="Cambria Math" panose="02040503050406030204" pitchFamily="18" charset="0"/>
                                    <a:cs typeface="Calibri" pitchFamily="34" charset="0"/>
                                  </a:rPr>
                                  <m:t>𝑁</m:t>
                                </m:r>
                              </m:sub>
                            </m:sSub>
                            <m:r>
                              <a:rPr lang="en-US" i="1">
                                <a:solidFill>
                                  <a:schemeClr val="tx1"/>
                                </a:solidFill>
                                <a:latin typeface="Cambria Math" panose="02040503050406030204" pitchFamily="18" charset="0"/>
                                <a:cs typeface="Calibri" pitchFamily="34" charset="0"/>
                              </a:rPr>
                              <m:t>=</m:t>
                            </m:r>
                            <m:sSub>
                              <m:sSubPr>
                                <m:ctrlPr>
                                  <a:rPr lang="en-US" i="1">
                                    <a:solidFill>
                                      <a:schemeClr val="tx1"/>
                                    </a:solidFill>
                                    <a:latin typeface="Cambria Math" panose="02040503050406030204" pitchFamily="18" charset="0"/>
                                    <a:cs typeface="Calibri" pitchFamily="34" charset="0"/>
                                  </a:rPr>
                                </m:ctrlPr>
                              </m:sSubPr>
                              <m:e>
                                <m:r>
                                  <a:rPr lang="en-US" i="1">
                                    <a:solidFill>
                                      <a:schemeClr val="tx1"/>
                                    </a:solidFill>
                                    <a:latin typeface="Cambria Math" panose="02040503050406030204" pitchFamily="18" charset="0"/>
                                    <a:cs typeface="Calibri" pitchFamily="34" charset="0"/>
                                  </a:rPr>
                                  <m:t>𝐴</m:t>
                                </m:r>
                              </m:e>
                              <m:sub>
                                <m:r>
                                  <a:rPr lang="en-US" i="1">
                                    <a:solidFill>
                                      <a:schemeClr val="tx1"/>
                                    </a:solidFill>
                                    <a:latin typeface="Cambria Math" panose="02040503050406030204" pitchFamily="18" charset="0"/>
                                    <a:cs typeface="Calibri" pitchFamily="34" charset="0"/>
                                  </a:rPr>
                                  <m:t>𝑇</m:t>
                                </m:r>
                              </m:sub>
                            </m:sSub>
                          </m:e>
                        </m:nary>
                      </m:e>
                    </m:nary>
                    <m:r>
                      <a:rPr lang="en-US">
                        <a:solidFill>
                          <a:schemeClr val="tx1"/>
                        </a:solidFill>
                        <a:latin typeface="Cambria Math" panose="02040503050406030204" pitchFamily="18" charset="0"/>
                        <a:cs typeface="Calibri" pitchFamily="34" charset="0"/>
                      </a:rPr>
                      <m:t>.</m:t>
                    </m:r>
                  </m:oMath>
                </a14:m>
                <a:r>
                  <a:rPr lang="en-US" dirty="0">
                    <a:solidFill>
                      <a:schemeClr val="tx1"/>
                    </a:solidFill>
                    <a:latin typeface="Calibri body"/>
                    <a:cs typeface="Arial" pitchFamily="34" charset="0"/>
                  </a:rPr>
                  <a:t>	(7)</a:t>
                </a:r>
              </a:p>
              <a:p>
                <a:pPr algn="just"/>
                <a:endParaRPr lang="en-US" sz="1000" dirty="0">
                  <a:solidFill>
                    <a:schemeClr val="tx1"/>
                  </a:solidFill>
                  <a:latin typeface="Calibri body"/>
                  <a:cs typeface="Arial" pitchFamily="34" charset="0"/>
                </a:endParaRPr>
              </a:p>
              <a:p>
                <a:pPr algn="just"/>
                <a:endParaRPr lang="en-US" dirty="0">
                  <a:latin typeface="Calibri body"/>
                  <a:cs typeface="Arial"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33400" y="1524000"/>
                <a:ext cx="8229600" cy="3289170"/>
              </a:xfrm>
              <a:prstGeom prst="rect">
                <a:avLst/>
              </a:prstGeom>
              <a:blipFill>
                <a:blip r:embed="rId2"/>
                <a:stretch>
                  <a:fillRect l="-667" b="-10370"/>
                </a:stretch>
              </a:blipFill>
            </p:spPr>
            <p:txBody>
              <a:bodyPr/>
              <a:lstStyle/>
              <a:p>
                <a:r>
                  <a:rPr lang="en-US">
                    <a:noFill/>
                  </a:rPr>
                  <a:t> </a:t>
                </a:r>
              </a:p>
            </p:txBody>
          </p:sp>
        </mc:Fallback>
      </mc:AlternateContent>
      <p:sp>
        <p:nvSpPr>
          <p:cNvPr id="9" name="Title 3">
            <a:extLst>
              <a:ext uri="{FF2B5EF4-FFF2-40B4-BE49-F238E27FC236}">
                <a16:creationId xmlns:a16="http://schemas.microsoft.com/office/drawing/2014/main" id="{30EF037E-A0A5-4C3D-BB69-628C68667389}"/>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kumimoji="1" lang="en-US" sz="3000" b="1" dirty="0">
                <a:solidFill>
                  <a:srgbClr val="FF0000"/>
                </a:solidFill>
                <a:latin typeface="Calibri body"/>
                <a:cs typeface="Arial" pitchFamily="34" charset="0"/>
              </a:rPr>
              <a:t>MSF Potential</a:t>
            </a:r>
            <a:endParaRPr lang="en-US" sz="3000" b="1" dirty="0">
              <a:solidFill>
                <a:srgbClr val="FF0000"/>
              </a:solidFill>
            </a:endParaRPr>
          </a:p>
        </p:txBody>
      </p:sp>
    </p:spTree>
    <p:extLst>
      <p:ext uri="{BB962C8B-B14F-4D97-AF65-F5344CB8AC3E}">
        <p14:creationId xmlns:p14="http://schemas.microsoft.com/office/powerpoint/2010/main" val="1071768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Rectangle 3"/>
              <p:cNvSpPr/>
              <p:nvPr/>
            </p:nvSpPr>
            <p:spPr>
              <a:xfrm>
                <a:off x="228600" y="478658"/>
                <a:ext cx="4129596" cy="4638001"/>
              </a:xfrm>
              <a:prstGeom prst="rect">
                <a:avLst/>
              </a:prstGeom>
            </p:spPr>
            <p:txBody>
              <a:bodyPr wrap="square">
                <a:spAutoFit/>
              </a:bodyPr>
              <a:lstStyle/>
              <a:p>
                <a:pPr algn="just">
                  <a:lnSpc>
                    <a:spcPct val="120000"/>
                  </a:lnSpc>
                </a:pPr>
                <a:endParaRPr lang="en-US" sz="700" dirty="0">
                  <a:solidFill>
                    <a:srgbClr val="002060"/>
                  </a:solidFill>
                  <a:latin typeface="Arial" pitchFamily="34" charset="0"/>
                  <a:cs typeface="Arial" pitchFamily="34" charset="0"/>
                </a:endParaRPr>
              </a:p>
              <a:p>
                <a:pPr algn="just">
                  <a:defRPr/>
                </a:pPr>
                <a:r>
                  <a:rPr lang="en-US" dirty="0">
                    <a:solidFill>
                      <a:srgbClr val="002060"/>
                    </a:solidFill>
                    <a:latin typeface="Calibri body"/>
                    <a:cs typeface="Arial" charset="0"/>
                  </a:rPr>
                  <a:t>The analytic form of the NM potential: </a:t>
                </a:r>
              </a:p>
              <a:p>
                <a:pPr algn="just">
                  <a:defRPr/>
                </a:pPr>
                <a:endParaRPr lang="en-US" sz="1000" dirty="0">
                  <a:solidFill>
                    <a:srgbClr val="002060"/>
                  </a:solidFill>
                  <a:latin typeface="Calibri body"/>
                  <a:cs typeface="Arial" charset="0"/>
                </a:endParaRPr>
              </a:p>
              <a:p>
                <a:pPr algn="just">
                  <a:defRPr/>
                </a:pPr>
                <a:r>
                  <a:rPr lang="en-US" dirty="0">
                    <a:latin typeface="Calibri body"/>
                    <a:cs typeface="Arial" charset="0"/>
                  </a:rPr>
                  <a:t>Real part:</a:t>
                </a:r>
              </a:p>
              <a:p>
                <a:pPr algn="just">
                  <a:defRPr/>
                </a:pPr>
                <a14:m>
                  <m:oMathPara xmlns:m="http://schemas.openxmlformats.org/officeDocument/2006/math">
                    <m:oMathParaPr>
                      <m:jc m:val="left"/>
                    </m:oMathParaPr>
                    <m:oMath xmlns:m="http://schemas.openxmlformats.org/officeDocument/2006/math">
                      <m:sSub>
                        <m:sSubPr>
                          <m:ctrlPr>
                            <a:rPr lang="en-US" sz="1400" i="1" smtClean="0">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𝑁𝑀</m:t>
                          </m:r>
                        </m:sub>
                      </m:sSub>
                      <m:d>
                        <m:d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𝑟</m:t>
                          </m:r>
                        </m:e>
                      </m:d>
                      <m:r>
                        <a:rPr lang="en-US" sz="1400" i="1">
                          <a:latin typeface="Cambria Math" panose="02040503050406030204" pitchFamily="18" charset="0"/>
                          <a:ea typeface="Times New Roman" panose="02020603050405020304" pitchFamily="18" charset="0"/>
                          <a:cs typeface="Times New Roman" panose="02020603050405020304" pitchFamily="18" charset="0"/>
                        </a:rPr>
                        <m:t>=</m:t>
                      </m:r>
                      <m:r>
                        <a:rPr lang="en-US" sz="1400" i="1">
                          <a:latin typeface="Cambria Math" panose="02040503050406030204" pitchFamily="18" charset="0"/>
                          <a:ea typeface="Times New Roman" panose="02020603050405020304" pitchFamily="18" charset="0"/>
                        </a:rPr>
                        <m:t>−</m:t>
                      </m:r>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𝑉</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0</m:t>
                          </m:r>
                        </m:sub>
                      </m:sSub>
                      <m:sSup>
                        <m:sSup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pPr>
                        <m:e>
                          <m:d>
                            <m:dPr>
                              <m:begChr m:val="["/>
                              <m:endChr m:val="]"/>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dPr>
                            <m:e>
                              <m:r>
                                <a:rPr lang="en-US" sz="1400" i="1">
                                  <a:latin typeface="Cambria Math" panose="02040503050406030204" pitchFamily="18" charset="0"/>
                                  <a:ea typeface="Times New Roman" panose="02020603050405020304" pitchFamily="18" charset="0"/>
                                  <a:cs typeface="Times New Roman" panose="02020603050405020304" pitchFamily="18" charset="0"/>
                                </a:rPr>
                                <m:t>1+</m:t>
                              </m:r>
                              <m:r>
                                <a:rPr lang="en-US" sz="1400" i="1">
                                  <a:latin typeface="Cambria Math" panose="02040503050406030204" pitchFamily="18" charset="0"/>
                                  <a:ea typeface="Times New Roman" panose="02020603050405020304" pitchFamily="18" charset="0"/>
                                  <a:cs typeface="Times New Roman" panose="02020603050405020304" pitchFamily="18" charset="0"/>
                                </a:rPr>
                                <m:t>𝑒𝑥𝑝</m:t>
                              </m:r>
                              <m:d>
                                <m:d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latin typeface="Cambria Math" panose="02040503050406030204" pitchFamily="18" charset="0"/>
                                          <a:ea typeface="Times New Roman" panose="02020603050405020304" pitchFamily="18" charset="0"/>
                                          <a:cs typeface="Times New Roman" panose="02020603050405020304" pitchFamily="18" charset="0"/>
                                        </a:rPr>
                                        <m:t>𝑟</m:t>
                                      </m:r>
                                      <m:r>
                                        <a:rPr lang="en-US" sz="1400" i="1">
                                          <a:latin typeface="Cambria Math" panose="02040503050406030204" pitchFamily="18" charset="0"/>
                                          <a:ea typeface="Times New Roman" panose="02020603050405020304" pitchFamily="18" charset="0"/>
                                        </a:rPr>
                                        <m:t>−</m:t>
                                      </m:r>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𝑅</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0</m:t>
                                          </m:r>
                                        </m:sub>
                                      </m:sSub>
                                    </m:num>
                                    <m:den>
                                      <m:sSub>
                                        <m:sSubPr>
                                          <m:ctrlPr>
                                            <a:rPr lang="en-US" sz="1400" i="1">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latin typeface="Cambria Math" panose="02040503050406030204" pitchFamily="18" charset="0"/>
                                              <a:ea typeface="Times New Roman" panose="02020603050405020304" pitchFamily="18" charset="0"/>
                                              <a:cs typeface="Times New Roman" panose="02020603050405020304" pitchFamily="18" charset="0"/>
                                            </a:rPr>
                                            <m:t>𝑎</m:t>
                                          </m:r>
                                        </m:e>
                                        <m:sub>
                                          <m:r>
                                            <a:rPr lang="en-US" sz="1400" i="1">
                                              <a:latin typeface="Cambria Math" panose="02040503050406030204" pitchFamily="18" charset="0"/>
                                              <a:ea typeface="Times New Roman" panose="02020603050405020304" pitchFamily="18" charset="0"/>
                                              <a:cs typeface="Times New Roman" panose="02020603050405020304" pitchFamily="18" charset="0"/>
                                            </a:rPr>
                                            <m:t>0</m:t>
                                          </m:r>
                                        </m:sub>
                                      </m:sSub>
                                    </m:den>
                                  </m:f>
                                </m:e>
                              </m:d>
                            </m:e>
                          </m:d>
                        </m:e>
                        <m:sup>
                          <m:r>
                            <a:rPr lang="en-US" sz="1400" i="1">
                              <a:latin typeface="Cambria Math" panose="02040503050406030204" pitchFamily="18" charset="0"/>
                              <a:ea typeface="Times New Roman" panose="02020603050405020304" pitchFamily="18" charset="0"/>
                            </a:rPr>
                            <m:t>−</m:t>
                          </m:r>
                          <m:r>
                            <a:rPr lang="en-US" sz="1400" i="1">
                              <a:latin typeface="Cambria Math" panose="02040503050406030204" pitchFamily="18" charset="0"/>
                              <a:ea typeface="Times New Roman" panose="02020603050405020304" pitchFamily="18" charset="0"/>
                              <a:cs typeface="Times New Roman" panose="02020603050405020304" pitchFamily="18" charset="0"/>
                            </a:rPr>
                            <m:t>1</m:t>
                          </m:r>
                        </m:sup>
                      </m:sSup>
                    </m:oMath>
                  </m:oMathPara>
                </a14:m>
                <a:endParaRPr lang="en-US" sz="1400" i="1" dirty="0">
                  <a:effectLst/>
                  <a:latin typeface="Cambria Math" panose="02040503050406030204" pitchFamily="18" charset="0"/>
                  <a:ea typeface="Times New Roman" panose="02020603050405020304" pitchFamily="18" charset="0"/>
                  <a:cs typeface="Times New Roman" panose="02020603050405020304" pitchFamily="18" charset="0"/>
                </a:endParaRPr>
              </a:p>
              <a:p>
                <a:pPr algn="just">
                  <a:defRPr/>
                </a:pPr>
                <a:r>
                  <a:rPr lang="en-US" sz="1400" dirty="0">
                    <a:effectLst/>
                    <a:ea typeface="Times New Roman" panose="02020603050405020304" pitchFamily="18" charset="0"/>
                    <a:cs typeface="Times New Roman" panose="02020603050405020304" pitchFamily="18" charset="0"/>
                  </a:rPr>
                  <a:t>	</a:t>
                </a:r>
                <a14:m>
                  <m:oMath xmlns:m="http://schemas.openxmlformats.org/officeDocument/2006/math">
                    <m:r>
                      <a:rPr lang="en-US" sz="1400" i="1" smtClean="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1</m:t>
                        </m:r>
                      </m:sub>
                    </m:s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𝑒𝑥𝑝</m:t>
                    </m:r>
                    <m:d>
                      <m:dPr>
                        <m:begChr m:val="["/>
                        <m:endChr m:val="]"/>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dPr>
                      <m:e>
                        <m:r>
                          <a:rPr lang="en-US" sz="1400" i="1">
                            <a:effectLst/>
                            <a:latin typeface="Cambria Math" panose="02040503050406030204" pitchFamily="18" charset="0"/>
                            <a:ea typeface="Times New Roman" panose="02020603050405020304" pitchFamily="18" charset="0"/>
                          </a:rPr>
                          <m:t>−</m:t>
                        </m:r>
                        <m:sSup>
                          <m:sSup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sSupPr>
                          <m:e>
                            <m:d>
                              <m:d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dPr>
                              <m:e>
                                <m:f>
                                  <m:f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fPr>
                                  <m:num>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𝑟</m:t>
                                    </m:r>
                                    <m:r>
                                      <a:rPr lang="en-US" sz="1400" i="1">
                                        <a:effectLst/>
                                        <a:latin typeface="Cambria Math" panose="02040503050406030204" pitchFamily="18" charset="0"/>
                                        <a:ea typeface="Times New Roman" panose="02020603050405020304" pitchFamily="18" charset="0"/>
                                      </a:rPr>
                                      <m:t>−</m:t>
                                    </m:r>
                                    <m:sSub>
                                      <m:sSub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𝐷</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1</m:t>
                                        </m:r>
                                      </m:sub>
                                    </m:sSub>
                                  </m:num>
                                  <m:den>
                                    <m:sSub>
                                      <m:sSub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𝑅</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1</m:t>
                                        </m:r>
                                      </m:sub>
                                    </m:sSub>
                                  </m:den>
                                </m:f>
                              </m:e>
                            </m:d>
                          </m:e>
                          <m:sup>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2</m:t>
                            </m:r>
                          </m:sup>
                        </m:sSup>
                      </m:e>
                    </m:d>
                    <m:r>
                      <a:rPr lang="en-US" sz="1400" i="1" smtClean="0">
                        <a:effectLst/>
                        <a:latin typeface="Cambria Math" panose="02040503050406030204" pitchFamily="18" charset="0"/>
                        <a:ea typeface="Times New Roman" panose="02020603050405020304" pitchFamily="18" charset="0"/>
                        <a:cs typeface="Times New Roman" panose="02020603050405020304" pitchFamily="18" charset="0"/>
                      </a:rPr>
                      <m:t>+</m:t>
                    </m:r>
                    <m:sSub>
                      <m:sSubPr>
                        <m:ctrlPr>
                          <a:rPr lang="en-US" sz="1400" i="1">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𝑉</m:t>
                        </m:r>
                      </m:e>
                      <m: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𝐶</m:t>
                        </m:r>
                      </m:sub>
                    </m:sSub>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m:t>
                    </m:r>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𝑟</m:t>
                    </m:r>
                    <m:r>
                      <a:rPr lang="en-US" sz="1400" i="1">
                        <a:effectLst/>
                        <a:latin typeface="Cambria Math" panose="02040503050406030204" pitchFamily="18" charset="0"/>
                        <a:ea typeface="Times New Roman" panose="02020603050405020304" pitchFamily="18" charset="0"/>
                        <a:cs typeface="Times New Roman" panose="02020603050405020304" pitchFamily="18" charset="0"/>
                      </a:rPr>
                      <m:t>)</m:t>
                    </m:r>
                  </m:oMath>
                </a14:m>
                <a:r>
                  <a:rPr lang="en-US" sz="1400" dirty="0">
                    <a:latin typeface="Arial" charset="0"/>
                    <a:cs typeface="Arial" charset="0"/>
                  </a:rPr>
                  <a:t> </a:t>
                </a:r>
                <a:r>
                  <a:rPr lang="en-US" sz="1600" dirty="0">
                    <a:latin typeface="Arial" charset="0"/>
                    <a:cs typeface="Arial" charset="0"/>
                  </a:rPr>
                  <a:t>	</a:t>
                </a:r>
                <a:r>
                  <a:rPr lang="en-US" sz="1500" dirty="0">
                    <a:latin typeface="Arial" charset="0"/>
                    <a:cs typeface="Arial" charset="0"/>
                  </a:rPr>
                  <a:t>(9)</a:t>
                </a:r>
              </a:p>
              <a:p>
                <a:pPr algn="just">
                  <a:defRPr/>
                </a:pPr>
                <a:endParaRPr lang="en-US" sz="1100" dirty="0">
                  <a:latin typeface="Arial" charset="0"/>
                  <a:cs typeface="Arial" charset="0"/>
                </a:endParaRPr>
              </a:p>
              <a:p>
                <a:pPr algn="just">
                  <a:defRPr/>
                </a:pPr>
                <a:r>
                  <a:rPr lang="en-US" dirty="0">
                    <a:latin typeface="Calibri body"/>
                    <a:cs typeface="Arial" charset="0"/>
                  </a:rPr>
                  <a:t>The potential becomes non-monotonic with the inclusion of the second term.</a:t>
                </a:r>
              </a:p>
              <a:p>
                <a:pPr algn="just">
                  <a:defRPr/>
                </a:pPr>
                <a:endParaRPr lang="en-US" dirty="0">
                  <a:latin typeface="Calibri body"/>
                  <a:cs typeface="Arial" charset="0"/>
                </a:endParaRPr>
              </a:p>
              <a:p>
                <a:pPr algn="just">
                  <a:defRPr/>
                </a:pPr>
                <a:r>
                  <a:rPr lang="en-US" dirty="0">
                    <a:latin typeface="Calibri body"/>
                    <a:cs typeface="Arial" charset="0"/>
                  </a:rPr>
                  <a:t>Imaginary part:</a:t>
                </a:r>
              </a:p>
              <a:p>
                <a:pPr algn="just">
                  <a:defRPr/>
                </a:pPr>
                <a14:m>
                  <m:oMath xmlns:m="http://schemas.openxmlformats.org/officeDocument/2006/math">
                    <m:sSub>
                      <m:sSubPr>
                        <m:ctrlPr>
                          <a:rPr lang="en-US" sz="1500" i="1" smtClean="0">
                            <a:effectLst/>
                            <a:latin typeface="Cambria Math" panose="02040503050406030204" pitchFamily="18" charset="0"/>
                            <a:cs typeface="Times New Roman" panose="02020603050405020304" pitchFamily="18" charset="0"/>
                          </a:rPr>
                        </m:ctrlPr>
                      </m:sSubPr>
                      <m:e>
                        <m:r>
                          <a:rPr lang="en-US" sz="15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US" sz="1500" i="1">
                            <a:effectLst/>
                            <a:latin typeface="Cambria Math" panose="02040503050406030204" pitchFamily="18" charset="0"/>
                            <a:ea typeface="Calibri" panose="020F0502020204030204" pitchFamily="34" charset="0"/>
                            <a:cs typeface="Times New Roman" panose="02020603050405020304" pitchFamily="18" charset="0"/>
                          </a:rPr>
                          <m:t>𝑁𝑀</m:t>
                        </m:r>
                      </m:sub>
                    </m:sSub>
                    <m:r>
                      <a:rPr lang="en-US" sz="1500" i="1">
                        <a:effectLst/>
                        <a:latin typeface="Cambria Math" panose="02040503050406030204" pitchFamily="18" charset="0"/>
                        <a:ea typeface="Calibri" panose="020F0502020204030204" pitchFamily="34" charset="0"/>
                        <a:cs typeface="Times New Roman" panose="02020603050405020304" pitchFamily="18" charset="0"/>
                      </a:rPr>
                      <m:t>(</m:t>
                    </m:r>
                    <m:r>
                      <a:rPr lang="en-US" sz="1500" i="1">
                        <a:effectLst/>
                        <a:latin typeface="Cambria Math" panose="02040503050406030204" pitchFamily="18" charset="0"/>
                        <a:ea typeface="Calibri" panose="020F0502020204030204" pitchFamily="34" charset="0"/>
                        <a:cs typeface="Times New Roman" panose="02020603050405020304" pitchFamily="18" charset="0"/>
                      </a:rPr>
                      <m:t>𝑟</m:t>
                    </m:r>
                    <m:r>
                      <a:rPr lang="en-US" sz="1500" i="1">
                        <a:effectLst/>
                        <a:latin typeface="Cambria Math" panose="02040503050406030204" pitchFamily="18" charset="0"/>
                        <a:ea typeface="Calibri" panose="020F0502020204030204" pitchFamily="34" charset="0"/>
                        <a:cs typeface="Times New Roman" panose="02020603050405020304" pitchFamily="18" charset="0"/>
                      </a:rPr>
                      <m:t>)=−</m:t>
                    </m:r>
                    <m:sSub>
                      <m:sSubPr>
                        <m:ctrlPr>
                          <a:rPr lang="en-US" sz="1500" i="1">
                            <a:effectLst/>
                            <a:latin typeface="Cambria Math" panose="02040503050406030204" pitchFamily="18" charset="0"/>
                            <a:cs typeface="Times New Roman" panose="02020603050405020304" pitchFamily="18" charset="0"/>
                          </a:rPr>
                        </m:ctrlPr>
                      </m:sSubPr>
                      <m:e>
                        <m:r>
                          <a:rPr lang="en-US" sz="15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US" sz="1500" i="1">
                            <a:effectLst/>
                            <a:latin typeface="Cambria Math" panose="02040503050406030204" pitchFamily="18" charset="0"/>
                            <a:ea typeface="Calibri" panose="020F0502020204030204" pitchFamily="34" charset="0"/>
                            <a:cs typeface="Times New Roman" panose="02020603050405020304" pitchFamily="18" charset="0"/>
                          </a:rPr>
                          <m:t>0</m:t>
                        </m:r>
                      </m:sub>
                    </m:sSub>
                    <m:r>
                      <a:rPr lang="en-US" sz="1500" i="1">
                        <a:effectLst/>
                        <a:latin typeface="Cambria Math" panose="02040503050406030204" pitchFamily="18" charset="0"/>
                        <a:ea typeface="Calibri" panose="020F0502020204030204" pitchFamily="34" charset="0"/>
                        <a:cs typeface="Times New Roman" panose="02020603050405020304" pitchFamily="18" charset="0"/>
                      </a:rPr>
                      <m:t>𝑒𝑥𝑝</m:t>
                    </m:r>
                    <m:d>
                      <m:dPr>
                        <m:begChr m:val="["/>
                        <m:endChr m:val="]"/>
                        <m:ctrlPr>
                          <a:rPr lang="en-US" sz="1500" i="1">
                            <a:effectLst/>
                            <a:latin typeface="Cambria Math" panose="02040503050406030204" pitchFamily="18" charset="0"/>
                            <a:cs typeface="Times New Roman" panose="02020603050405020304" pitchFamily="18" charset="0"/>
                          </a:rPr>
                        </m:ctrlPr>
                      </m:dPr>
                      <m:e>
                        <m:r>
                          <a:rPr lang="en-US" sz="1500" i="1">
                            <a:effectLst/>
                            <a:latin typeface="Cambria Math" panose="02040503050406030204" pitchFamily="18" charset="0"/>
                            <a:ea typeface="Calibri" panose="020F0502020204030204" pitchFamily="34" charset="0"/>
                          </a:rPr>
                          <m:t>−</m:t>
                        </m:r>
                        <m:sSup>
                          <m:sSupPr>
                            <m:ctrlPr>
                              <a:rPr lang="en-US" sz="1500" i="1">
                                <a:effectLst/>
                                <a:latin typeface="Cambria Math" panose="02040503050406030204" pitchFamily="18" charset="0"/>
                                <a:cs typeface="Times New Roman" panose="02020603050405020304" pitchFamily="18" charset="0"/>
                              </a:rPr>
                            </m:ctrlPr>
                          </m:sSupPr>
                          <m:e>
                            <m:d>
                              <m:dPr>
                                <m:ctrlPr>
                                  <a:rPr lang="en-US" sz="1500" i="1">
                                    <a:effectLst/>
                                    <a:latin typeface="Cambria Math" panose="02040503050406030204" pitchFamily="18" charset="0"/>
                                    <a:cs typeface="Times New Roman" panose="02020603050405020304" pitchFamily="18" charset="0"/>
                                  </a:rPr>
                                </m:ctrlPr>
                              </m:dPr>
                              <m:e>
                                <m:f>
                                  <m:fPr>
                                    <m:ctrlPr>
                                      <a:rPr lang="en-US" sz="1500" i="1">
                                        <a:effectLst/>
                                        <a:latin typeface="Cambria Math" panose="02040503050406030204" pitchFamily="18" charset="0"/>
                                        <a:cs typeface="Times New Roman" panose="02020603050405020304" pitchFamily="18" charset="0"/>
                                      </a:rPr>
                                    </m:ctrlPr>
                                  </m:fPr>
                                  <m:num>
                                    <m:r>
                                      <a:rPr lang="en-US" sz="1500" i="1">
                                        <a:effectLst/>
                                        <a:latin typeface="Cambria Math" panose="02040503050406030204" pitchFamily="18" charset="0"/>
                                        <a:ea typeface="Calibri" panose="020F0502020204030204" pitchFamily="34" charset="0"/>
                                        <a:cs typeface="Times New Roman" panose="02020603050405020304" pitchFamily="18" charset="0"/>
                                      </a:rPr>
                                      <m:t>𝑟</m:t>
                                    </m:r>
                                  </m:num>
                                  <m:den>
                                    <m:sSub>
                                      <m:sSubPr>
                                        <m:ctrlPr>
                                          <a:rPr lang="en-US" sz="1500" i="1">
                                            <a:effectLst/>
                                            <a:latin typeface="Cambria Math" panose="02040503050406030204" pitchFamily="18" charset="0"/>
                                            <a:cs typeface="Times New Roman" panose="02020603050405020304" pitchFamily="18" charset="0"/>
                                          </a:rPr>
                                        </m:ctrlPr>
                                      </m:sSubPr>
                                      <m:e>
                                        <m:r>
                                          <a:rPr lang="en-US" sz="15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n-US" sz="1500" i="1">
                                            <a:effectLst/>
                                            <a:latin typeface="Cambria Math" panose="02040503050406030204" pitchFamily="18" charset="0"/>
                                            <a:ea typeface="Calibri" panose="020F0502020204030204" pitchFamily="34" charset="0"/>
                                            <a:cs typeface="Times New Roman" panose="02020603050405020304" pitchFamily="18" charset="0"/>
                                          </a:rPr>
                                          <m:t>𝑊</m:t>
                                        </m:r>
                                      </m:sub>
                                    </m:sSub>
                                  </m:den>
                                </m:f>
                              </m:e>
                            </m:d>
                          </m:e>
                          <m:sup>
                            <m:r>
                              <a:rPr lang="en-US" sz="1500" i="1">
                                <a:effectLst/>
                                <a:latin typeface="Cambria Math" panose="02040503050406030204" pitchFamily="18" charset="0"/>
                                <a:ea typeface="Calibri" panose="020F0502020204030204" pitchFamily="34" charset="0"/>
                                <a:cs typeface="Times New Roman" panose="02020603050405020304" pitchFamily="18" charset="0"/>
                              </a:rPr>
                              <m:t>2</m:t>
                            </m:r>
                          </m:sup>
                        </m:sSup>
                      </m:e>
                    </m:d>
                  </m:oMath>
                </a14:m>
                <a:r>
                  <a:rPr lang="en-US" sz="1500" dirty="0">
                    <a:latin typeface="Arial" charset="0"/>
                    <a:cs typeface="Arial" charset="0"/>
                  </a:rPr>
                  <a:t>	</a:t>
                </a:r>
              </a:p>
              <a:p>
                <a:pPr algn="just">
                  <a:defRPr/>
                </a:pPr>
                <a:r>
                  <a:rPr lang="en-US" sz="1500" dirty="0">
                    <a:latin typeface="Arial" charset="0"/>
                    <a:cs typeface="Arial" charset="0"/>
                  </a:rPr>
                  <a:t>	</a:t>
                </a:r>
                <a14:m>
                  <m:oMath xmlns:m="http://schemas.openxmlformats.org/officeDocument/2006/math">
                    <m:r>
                      <a:rPr lang="en-US" sz="1500" i="1" smtClean="0">
                        <a:effectLst/>
                        <a:latin typeface="Cambria Math" panose="02040503050406030204" pitchFamily="18" charset="0"/>
                        <a:ea typeface="Calibri" panose="020F0502020204030204" pitchFamily="34" charset="0"/>
                      </a:rPr>
                      <m:t>−</m:t>
                    </m:r>
                    <m:sSub>
                      <m:sSubPr>
                        <m:ctrlPr>
                          <a:rPr lang="en-US" sz="1500" i="1">
                            <a:effectLst/>
                            <a:latin typeface="Cambria Math" panose="02040503050406030204" pitchFamily="18" charset="0"/>
                            <a:cs typeface="Times New Roman" panose="02020603050405020304" pitchFamily="18" charset="0"/>
                          </a:rPr>
                        </m:ctrlPr>
                      </m:sSubPr>
                      <m:e>
                        <m:r>
                          <a:rPr lang="en-US" sz="1500" i="1">
                            <a:effectLst/>
                            <a:latin typeface="Cambria Math" panose="02040503050406030204" pitchFamily="18" charset="0"/>
                            <a:ea typeface="Calibri" panose="020F0502020204030204" pitchFamily="34" charset="0"/>
                            <a:cs typeface="Times New Roman" panose="02020603050405020304" pitchFamily="18" charset="0"/>
                          </a:rPr>
                          <m:t>𝑊</m:t>
                        </m:r>
                      </m:e>
                      <m:sub>
                        <m:r>
                          <a:rPr lang="en-US" sz="1500" i="1">
                            <a:effectLst/>
                            <a:latin typeface="Cambria Math" panose="02040503050406030204" pitchFamily="18" charset="0"/>
                            <a:ea typeface="Calibri" panose="020F0502020204030204" pitchFamily="34" charset="0"/>
                            <a:cs typeface="Times New Roman" panose="02020603050405020304" pitchFamily="18" charset="0"/>
                          </a:rPr>
                          <m:t>𝑆</m:t>
                        </m:r>
                      </m:sub>
                    </m:sSub>
                    <m:r>
                      <a:rPr lang="en-US" sz="1500" i="1">
                        <a:effectLst/>
                        <a:latin typeface="Cambria Math" panose="02040503050406030204" pitchFamily="18" charset="0"/>
                        <a:ea typeface="Calibri" panose="020F0502020204030204" pitchFamily="34" charset="0"/>
                        <a:cs typeface="Times New Roman" panose="02020603050405020304" pitchFamily="18" charset="0"/>
                      </a:rPr>
                      <m:t>𝑒𝑥𝑝</m:t>
                    </m:r>
                    <m:d>
                      <m:dPr>
                        <m:begChr m:val="["/>
                        <m:endChr m:val="]"/>
                        <m:ctrlPr>
                          <a:rPr lang="en-US" sz="1500" i="1">
                            <a:effectLst/>
                            <a:latin typeface="Cambria Math" panose="02040503050406030204" pitchFamily="18" charset="0"/>
                            <a:cs typeface="Times New Roman" panose="02020603050405020304" pitchFamily="18" charset="0"/>
                          </a:rPr>
                        </m:ctrlPr>
                      </m:dPr>
                      <m:e>
                        <m:r>
                          <a:rPr lang="en-US" sz="1500" i="1">
                            <a:effectLst/>
                            <a:latin typeface="Cambria Math" panose="02040503050406030204" pitchFamily="18" charset="0"/>
                            <a:ea typeface="Calibri" panose="020F0502020204030204" pitchFamily="34" charset="0"/>
                          </a:rPr>
                          <m:t>−</m:t>
                        </m:r>
                        <m:sSup>
                          <m:sSupPr>
                            <m:ctrlPr>
                              <a:rPr lang="en-US" sz="1500" i="1">
                                <a:effectLst/>
                                <a:latin typeface="Cambria Math" panose="02040503050406030204" pitchFamily="18" charset="0"/>
                                <a:cs typeface="Times New Roman" panose="02020603050405020304" pitchFamily="18" charset="0"/>
                              </a:rPr>
                            </m:ctrlPr>
                          </m:sSupPr>
                          <m:e>
                            <m:d>
                              <m:dPr>
                                <m:ctrlPr>
                                  <a:rPr lang="en-US" sz="1500" i="1">
                                    <a:effectLst/>
                                    <a:latin typeface="Cambria Math" panose="02040503050406030204" pitchFamily="18" charset="0"/>
                                    <a:cs typeface="Times New Roman" panose="02020603050405020304" pitchFamily="18" charset="0"/>
                                  </a:rPr>
                                </m:ctrlPr>
                              </m:dPr>
                              <m:e>
                                <m:f>
                                  <m:fPr>
                                    <m:ctrlPr>
                                      <a:rPr lang="en-US" sz="1500" i="1">
                                        <a:effectLst/>
                                        <a:latin typeface="Cambria Math" panose="02040503050406030204" pitchFamily="18" charset="0"/>
                                        <a:cs typeface="Times New Roman" panose="02020603050405020304" pitchFamily="18" charset="0"/>
                                      </a:rPr>
                                    </m:ctrlPr>
                                  </m:fPr>
                                  <m:num>
                                    <m:r>
                                      <a:rPr lang="en-US" sz="1500" i="1">
                                        <a:effectLst/>
                                        <a:latin typeface="Cambria Math" panose="02040503050406030204" pitchFamily="18" charset="0"/>
                                        <a:ea typeface="Calibri" panose="020F0502020204030204" pitchFamily="34" charset="0"/>
                                        <a:cs typeface="Times New Roman" panose="02020603050405020304" pitchFamily="18" charset="0"/>
                                      </a:rPr>
                                      <m:t>𝑟</m:t>
                                    </m:r>
                                    <m:r>
                                      <a:rPr lang="en-US" sz="1500" i="1">
                                        <a:effectLst/>
                                        <a:latin typeface="Cambria Math" panose="02040503050406030204" pitchFamily="18" charset="0"/>
                                        <a:ea typeface="Calibri" panose="020F0502020204030204" pitchFamily="34" charset="0"/>
                                      </a:rPr>
                                      <m:t>−</m:t>
                                    </m:r>
                                    <m:sSub>
                                      <m:sSubPr>
                                        <m:ctrlPr>
                                          <a:rPr lang="en-US" sz="1500" i="1">
                                            <a:effectLst/>
                                            <a:latin typeface="Cambria Math" panose="02040503050406030204" pitchFamily="18" charset="0"/>
                                            <a:cs typeface="Times New Roman" panose="02020603050405020304" pitchFamily="18" charset="0"/>
                                          </a:rPr>
                                        </m:ctrlPr>
                                      </m:sSubPr>
                                      <m:e>
                                        <m:r>
                                          <a:rPr lang="en-US" sz="1500" i="1">
                                            <a:effectLst/>
                                            <a:latin typeface="Cambria Math" panose="02040503050406030204" pitchFamily="18" charset="0"/>
                                            <a:ea typeface="Calibri" panose="020F0502020204030204" pitchFamily="34" charset="0"/>
                                            <a:cs typeface="Times New Roman" panose="02020603050405020304" pitchFamily="18" charset="0"/>
                                          </a:rPr>
                                          <m:t>𝐷</m:t>
                                        </m:r>
                                      </m:e>
                                      <m:sub>
                                        <m:r>
                                          <a:rPr lang="en-US" sz="1500" i="1">
                                            <a:effectLst/>
                                            <a:latin typeface="Cambria Math" panose="02040503050406030204" pitchFamily="18" charset="0"/>
                                            <a:ea typeface="Calibri" panose="020F0502020204030204" pitchFamily="34" charset="0"/>
                                            <a:cs typeface="Times New Roman" panose="02020603050405020304" pitchFamily="18" charset="0"/>
                                          </a:rPr>
                                          <m:t>𝑆</m:t>
                                        </m:r>
                                      </m:sub>
                                    </m:sSub>
                                  </m:num>
                                  <m:den>
                                    <m:sSub>
                                      <m:sSubPr>
                                        <m:ctrlPr>
                                          <a:rPr lang="en-US" sz="1500" i="1">
                                            <a:effectLst/>
                                            <a:latin typeface="Cambria Math" panose="02040503050406030204" pitchFamily="18" charset="0"/>
                                            <a:cs typeface="Times New Roman" panose="02020603050405020304" pitchFamily="18" charset="0"/>
                                          </a:rPr>
                                        </m:ctrlPr>
                                      </m:sSubPr>
                                      <m:e>
                                        <m:r>
                                          <a:rPr lang="en-US" sz="1500" i="1">
                                            <a:effectLst/>
                                            <a:latin typeface="Cambria Math" panose="02040503050406030204" pitchFamily="18" charset="0"/>
                                            <a:ea typeface="Calibri" panose="020F0502020204030204" pitchFamily="34" charset="0"/>
                                            <a:cs typeface="Times New Roman" panose="02020603050405020304" pitchFamily="18" charset="0"/>
                                          </a:rPr>
                                          <m:t>𝑅</m:t>
                                        </m:r>
                                      </m:e>
                                      <m:sub>
                                        <m:r>
                                          <a:rPr lang="en-US" sz="1500" i="1">
                                            <a:effectLst/>
                                            <a:latin typeface="Cambria Math" panose="02040503050406030204" pitchFamily="18" charset="0"/>
                                            <a:ea typeface="Calibri" panose="020F0502020204030204" pitchFamily="34" charset="0"/>
                                            <a:cs typeface="Times New Roman" panose="02020603050405020304" pitchFamily="18" charset="0"/>
                                          </a:rPr>
                                          <m:t>𝑆</m:t>
                                        </m:r>
                                      </m:sub>
                                    </m:sSub>
                                  </m:den>
                                </m:f>
                              </m:e>
                            </m:d>
                          </m:e>
                          <m:sup>
                            <m:r>
                              <a:rPr lang="en-US" sz="1500" i="1">
                                <a:effectLst/>
                                <a:latin typeface="Cambria Math" panose="02040503050406030204" pitchFamily="18" charset="0"/>
                                <a:ea typeface="Calibri" panose="020F0502020204030204" pitchFamily="34" charset="0"/>
                                <a:cs typeface="Times New Roman" panose="02020603050405020304" pitchFamily="18" charset="0"/>
                              </a:rPr>
                              <m:t>2</m:t>
                            </m:r>
                          </m:sup>
                        </m:sSup>
                      </m:e>
                    </m:d>
                  </m:oMath>
                </a14:m>
                <a:r>
                  <a:rPr lang="en-US" sz="1600" dirty="0">
                    <a:effectLst/>
                    <a:latin typeface="Times New Roman" panose="02020603050405020304" pitchFamily="18" charset="0"/>
                    <a:ea typeface="Times New Roman" panose="02020603050405020304" pitchFamily="18" charset="0"/>
                  </a:rPr>
                  <a:t>. </a:t>
                </a:r>
                <a:r>
                  <a:rPr lang="en-US" sz="1600" dirty="0">
                    <a:latin typeface="Arial" charset="0"/>
                    <a:cs typeface="Arial" charset="0"/>
                  </a:rPr>
                  <a:t>               </a:t>
                </a:r>
                <a:r>
                  <a:rPr lang="en-US" sz="1500" dirty="0">
                    <a:latin typeface="Arial" charset="0"/>
                    <a:cs typeface="Arial" charset="0"/>
                  </a:rPr>
                  <a:t>(10)</a:t>
                </a:r>
              </a:p>
              <a:p>
                <a:pPr algn="just">
                  <a:defRPr/>
                </a:pPr>
                <a:endParaRPr lang="en-US" dirty="0">
                  <a:latin typeface="Arial" charset="0"/>
                  <a:cs typeface="Arial" charset="0"/>
                </a:endParaRPr>
              </a:p>
              <a:p>
                <a:pPr algn="just">
                  <a:lnSpc>
                    <a:spcPct val="120000"/>
                  </a:lnSpc>
                </a:pPr>
                <a:endParaRPr lang="en-US" sz="1100" dirty="0">
                  <a:latin typeface="Arial" pitchFamily="34" charset="0"/>
                  <a:cs typeface="Arial" pitchFamily="34" charset="0"/>
                </a:endParaRPr>
              </a:p>
              <a:p>
                <a:pPr>
                  <a:lnSpc>
                    <a:spcPct val="125000"/>
                  </a:lnSpc>
                </a:pPr>
                <a:endParaRPr lang="en-US" sz="1050" dirty="0">
                  <a:latin typeface="Arial" pitchFamily="34" charset="0"/>
                  <a:cs typeface="Arial" pitchFamily="34" charset="0"/>
                </a:endParaRPr>
              </a:p>
            </p:txBody>
          </p:sp>
        </mc:Choice>
        <mc:Fallback xmlns="">
          <p:sp>
            <p:nvSpPr>
              <p:cNvPr id="4" name="Rectangle 3"/>
              <p:cNvSpPr>
                <a:spLocks noRot="1" noChangeAspect="1" noMove="1" noResize="1" noEditPoints="1" noAdjustHandles="1" noChangeArrowheads="1" noChangeShapeType="1" noTextEdit="1"/>
              </p:cNvSpPr>
              <p:nvPr/>
            </p:nvSpPr>
            <p:spPr>
              <a:xfrm>
                <a:off x="228600" y="478658"/>
                <a:ext cx="4129596" cy="4638001"/>
              </a:xfrm>
              <a:prstGeom prst="rect">
                <a:avLst/>
              </a:prstGeom>
              <a:blipFill>
                <a:blip r:embed="rId3"/>
                <a:stretch>
                  <a:fillRect l="-1329" r="-1182"/>
                </a:stretch>
              </a:blipFill>
            </p:spPr>
            <p:txBody>
              <a:bodyPr/>
              <a:lstStyle/>
              <a:p>
                <a:r>
                  <a:rPr lang="en-US">
                    <a:noFill/>
                  </a:rPr>
                  <a:t> </a:t>
                </a:r>
              </a:p>
            </p:txBody>
          </p:sp>
        </mc:Fallback>
      </mc:AlternateContent>
      <p:graphicFrame>
        <p:nvGraphicFramePr>
          <p:cNvPr id="2" name="Object 1"/>
          <p:cNvGraphicFramePr>
            <a:graphicFrameLocks noChangeAspect="1"/>
          </p:cNvGraphicFramePr>
          <p:nvPr>
            <p:extLst>
              <p:ext uri="{D42A27DB-BD31-4B8C-83A1-F6EECF244321}">
                <p14:modId xmlns:p14="http://schemas.microsoft.com/office/powerpoint/2010/main" val="2802217012"/>
              </p:ext>
            </p:extLst>
          </p:nvPr>
        </p:nvGraphicFramePr>
        <p:xfrm>
          <a:off x="4358196" y="250058"/>
          <a:ext cx="4724400" cy="6208660"/>
        </p:xfrm>
        <a:graphic>
          <a:graphicData uri="http://schemas.openxmlformats.org/presentationml/2006/ole">
            <mc:AlternateContent xmlns:mc="http://schemas.openxmlformats.org/markup-compatibility/2006">
              <mc:Choice xmlns:v="urn:schemas-microsoft-com:vml" Requires="v">
                <p:oleObj spid="_x0000_s27689" name="SPW 10.0 Graph" r:id="rId4" imgW="6199560" imgH="8645400" progId="SigmaPlotGraphicObject.9">
                  <p:embed/>
                </p:oleObj>
              </mc:Choice>
              <mc:Fallback>
                <p:oleObj name="SPW 10.0 Graph" r:id="rId4" imgW="6199560" imgH="8645400" progId="SigmaPlotGraphicObject.9">
                  <p:embed/>
                  <p:pic>
                    <p:nvPicPr>
                      <p:cNvPr id="2"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8196" y="250058"/>
                        <a:ext cx="4724400" cy="6208660"/>
                      </a:xfrm>
                      <a:prstGeom prst="rect">
                        <a:avLst/>
                      </a:prstGeom>
                      <a:noFill/>
                      <a:ln>
                        <a:noFill/>
                      </a:ln>
                    </p:spPr>
                  </p:pic>
                </p:oleObj>
              </mc:Fallback>
            </mc:AlternateContent>
          </a:graphicData>
        </a:graphic>
      </p:graphicFrame>
      <p:sp>
        <p:nvSpPr>
          <p:cNvPr id="5" name="Title 3">
            <a:extLst>
              <a:ext uri="{FF2B5EF4-FFF2-40B4-BE49-F238E27FC236}">
                <a16:creationId xmlns:a16="http://schemas.microsoft.com/office/drawing/2014/main" id="{564543AB-051B-4535-851E-13B899132F67}"/>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solidFill>
                  <a:srgbClr val="FF0000"/>
                </a:solidFill>
                <a:latin typeface="Arial" pitchFamily="34" charset="0"/>
                <a:cs typeface="Arial" pitchFamily="34" charset="0"/>
              </a:rPr>
              <a:t>Non-monotonic (NM) potential</a:t>
            </a:r>
            <a:endParaRPr lang="en-US" sz="2800" dirty="0"/>
          </a:p>
        </p:txBody>
      </p:sp>
      <p:sp>
        <p:nvSpPr>
          <p:cNvPr id="9" name="TextBox 8">
            <a:extLst>
              <a:ext uri="{FF2B5EF4-FFF2-40B4-BE49-F238E27FC236}">
                <a16:creationId xmlns:a16="http://schemas.microsoft.com/office/drawing/2014/main" id="{B44C6A9A-6539-4A05-86C6-2D3B51D010A6}"/>
              </a:ext>
            </a:extLst>
          </p:cNvPr>
          <p:cNvSpPr txBox="1"/>
          <p:nvPr/>
        </p:nvSpPr>
        <p:spPr>
          <a:xfrm>
            <a:off x="228600" y="6101320"/>
            <a:ext cx="4572000" cy="657231"/>
          </a:xfrm>
          <a:prstGeom prst="rect">
            <a:avLst/>
          </a:prstGeom>
          <a:noFill/>
        </p:spPr>
        <p:txBody>
          <a:bodyPr wrap="square">
            <a:spAutoFit/>
          </a:bodyPr>
          <a:lstStyle/>
          <a:p>
            <a:pPr algn="just">
              <a:lnSpc>
                <a:spcPct val="120000"/>
              </a:lnSpc>
            </a:pPr>
            <a:r>
              <a:rPr lang="en-US" sz="1600" dirty="0">
                <a:solidFill>
                  <a:srgbClr val="002060"/>
                </a:solidFill>
                <a:latin typeface="Arial" charset="0"/>
                <a:cs typeface="Arial" charset="0"/>
              </a:rPr>
              <a:t>[</a:t>
            </a:r>
            <a:r>
              <a:rPr lang="en-US" sz="1600" i="1" dirty="0">
                <a:solidFill>
                  <a:srgbClr val="002060"/>
                </a:solidFill>
                <a:latin typeface="Times New Roman" panose="02020603050405020304" pitchFamily="18" charset="0"/>
                <a:cs typeface="Times New Roman" panose="02020603050405020304" pitchFamily="18" charset="0"/>
              </a:rPr>
              <a:t>M. N. A. Abdullah et al, </a:t>
            </a:r>
            <a:r>
              <a:rPr lang="en-US" sz="1600" i="1" dirty="0" err="1">
                <a:solidFill>
                  <a:srgbClr val="002060"/>
                </a:solidFill>
                <a:latin typeface="Times New Roman" panose="02020603050405020304" pitchFamily="18" charset="0"/>
                <a:cs typeface="Times New Roman" panose="02020603050405020304" pitchFamily="18" charset="0"/>
              </a:rPr>
              <a:t>Nucl</a:t>
            </a:r>
            <a:r>
              <a:rPr lang="en-US" sz="1600" i="1" dirty="0">
                <a:solidFill>
                  <a:srgbClr val="002060"/>
                </a:solidFill>
                <a:latin typeface="Times New Roman" panose="02020603050405020304" pitchFamily="18" charset="0"/>
                <a:cs typeface="Times New Roman" panose="02020603050405020304" pitchFamily="18" charset="0"/>
              </a:rPr>
              <a:t>. Phys. A 760 (2005) 40.</a:t>
            </a:r>
            <a:r>
              <a:rPr lang="en-US" sz="1600" dirty="0">
                <a:solidFill>
                  <a:srgbClr val="002060"/>
                </a:solidFill>
                <a:latin typeface="Times New Roman" panose="02020603050405020304" pitchFamily="18" charset="0"/>
                <a:cs typeface="Times New Roman" panose="02020603050405020304" pitchFamily="18" charset="0"/>
              </a:rPr>
              <a:t>]</a:t>
            </a:r>
            <a:endParaRPr lang="en-US" sz="1600" dirty="0">
              <a:solidFill>
                <a:srgbClr val="002060"/>
              </a:solidFill>
              <a:latin typeface="Arial" charset="0"/>
              <a:cs typeface="Arial" charset="0"/>
            </a:endParaRPr>
          </a:p>
        </p:txBody>
      </p:sp>
    </p:spTree>
    <p:extLst>
      <p:ext uri="{BB962C8B-B14F-4D97-AF65-F5344CB8AC3E}">
        <p14:creationId xmlns:p14="http://schemas.microsoft.com/office/powerpoint/2010/main" val="277027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4000" y="1134199"/>
            <a:ext cx="3022600" cy="4449167"/>
          </a:xfrm>
          <a:prstGeom prst="rect">
            <a:avLst/>
          </a:prstGeom>
        </p:spPr>
        <p:txBody>
          <a:bodyPr wrap="square">
            <a:spAutoFit/>
          </a:bodyPr>
          <a:lstStyle/>
          <a:p>
            <a:pPr algn="just">
              <a:lnSpc>
                <a:spcPct val="120000"/>
              </a:lnSpc>
            </a:pPr>
            <a:endParaRPr lang="en-US" sz="700" dirty="0">
              <a:solidFill>
                <a:srgbClr val="002060"/>
              </a:solidFill>
              <a:latin typeface="Arial" pitchFamily="34" charset="0"/>
              <a:cs typeface="Arial" pitchFamily="34" charset="0"/>
            </a:endParaRPr>
          </a:p>
          <a:p>
            <a:pPr marL="342900" indent="-342900">
              <a:lnSpc>
                <a:spcPct val="125000"/>
              </a:lnSpc>
              <a:buFont typeface="Arial" panose="020B0604020202020204" pitchFamily="34" charset="0"/>
              <a:buChar char="•"/>
            </a:pPr>
            <a:r>
              <a:rPr lang="en-US" sz="1700" dirty="0" err="1">
                <a:latin typeface="Calibri body"/>
                <a:cs typeface="Arial" pitchFamily="34" charset="0"/>
              </a:rPr>
              <a:t>Hossain</a:t>
            </a:r>
            <a:r>
              <a:rPr lang="en-US" sz="1700" dirty="0">
                <a:latin typeface="Calibri body"/>
                <a:cs typeface="Arial" pitchFamily="34" charset="0"/>
              </a:rPr>
              <a:t> </a:t>
            </a:r>
            <a:r>
              <a:rPr lang="en-US" sz="1700" i="1" dirty="0">
                <a:latin typeface="Calibri body"/>
                <a:cs typeface="Arial" pitchFamily="34" charset="0"/>
              </a:rPr>
              <a:t>et al</a:t>
            </a:r>
            <a:r>
              <a:rPr lang="en-US" sz="1700" dirty="0">
                <a:latin typeface="Calibri body"/>
                <a:cs typeface="Arial" pitchFamily="34" charset="0"/>
              </a:rPr>
              <a:t>. was able to explain the refractive structure of </a:t>
            </a:r>
            <a:r>
              <a:rPr lang="en-US" sz="1700" dirty="0">
                <a:latin typeface="Symbol" panose="05050102010706020507" pitchFamily="18" charset="2"/>
                <a:cs typeface="Arial" pitchFamily="34" charset="0"/>
              </a:rPr>
              <a:t>a</a:t>
            </a:r>
            <a:r>
              <a:rPr lang="en-US" sz="1700" dirty="0">
                <a:latin typeface="Calibri body"/>
                <a:cs typeface="Arial" pitchFamily="34" charset="0"/>
              </a:rPr>
              <a:t>+</a:t>
            </a:r>
            <a:r>
              <a:rPr lang="en-US" sz="1700" baseline="30000" dirty="0">
                <a:latin typeface="Calibri body"/>
                <a:cs typeface="Arial" pitchFamily="34" charset="0"/>
              </a:rPr>
              <a:t>90</a:t>
            </a:r>
            <a:r>
              <a:rPr lang="en-US" sz="1700" dirty="0">
                <a:latin typeface="Calibri body"/>
                <a:cs typeface="Arial" pitchFamily="34" charset="0"/>
              </a:rPr>
              <a:t>Zr elastic scattering using the NM potential derived from the EDF theory.</a:t>
            </a:r>
          </a:p>
          <a:p>
            <a:pPr marL="342900" indent="-342900">
              <a:lnSpc>
                <a:spcPct val="125000"/>
              </a:lnSpc>
              <a:buFont typeface="Arial" panose="020B0604020202020204" pitchFamily="34" charset="0"/>
              <a:buChar char="•"/>
            </a:pPr>
            <a:endParaRPr lang="en-US" sz="1700" dirty="0">
              <a:latin typeface="Calibri body"/>
              <a:cs typeface="Arial" pitchFamily="34" charset="0"/>
            </a:endParaRPr>
          </a:p>
          <a:p>
            <a:pPr marL="342900" indent="-342900">
              <a:lnSpc>
                <a:spcPct val="125000"/>
              </a:lnSpc>
              <a:buFont typeface="Arial" panose="020B0604020202020204" pitchFamily="34" charset="0"/>
              <a:buChar char="•"/>
            </a:pPr>
            <a:r>
              <a:rPr lang="en-US" sz="1700" dirty="0">
                <a:latin typeface="Calibri body"/>
                <a:cs typeface="Arial" pitchFamily="34" charset="0"/>
              </a:rPr>
              <a:t>The potential in the central region of the target nucleus seems to be significant in describing the </a:t>
            </a:r>
            <a:r>
              <a:rPr lang="en-US" sz="1700" dirty="0">
                <a:latin typeface="Symbol" panose="05050102010706020507" pitchFamily="18" charset="2"/>
                <a:cs typeface="Arial" pitchFamily="34" charset="0"/>
              </a:rPr>
              <a:t>a</a:t>
            </a:r>
            <a:r>
              <a:rPr lang="en-US" sz="1700" dirty="0">
                <a:latin typeface="Calibri body"/>
                <a:cs typeface="Arial" pitchFamily="34" charset="0"/>
              </a:rPr>
              <a:t> elastic scattering data on </a:t>
            </a:r>
            <a:r>
              <a:rPr lang="en-US" sz="1700" baseline="30000" dirty="0">
                <a:latin typeface="Calibri body"/>
                <a:cs typeface="Arial" pitchFamily="34" charset="0"/>
              </a:rPr>
              <a:t>90</a:t>
            </a:r>
            <a:r>
              <a:rPr lang="en-US" sz="1700" dirty="0">
                <a:latin typeface="Calibri body"/>
                <a:cs typeface="Arial" pitchFamily="34" charset="0"/>
              </a:rPr>
              <a:t>Zr.</a:t>
            </a:r>
            <a:endParaRPr lang="en-US" sz="1700" dirty="0">
              <a:latin typeface="Calibri body"/>
            </a:endParaRPr>
          </a:p>
          <a:p>
            <a:pPr algn="just">
              <a:lnSpc>
                <a:spcPct val="120000"/>
              </a:lnSpc>
            </a:pPr>
            <a:endParaRPr lang="en-US" i="1" dirty="0">
              <a:latin typeface="Times New Roman" pitchFamily="18" charset="0"/>
              <a:cs typeface="Times New Roman" pitchFamily="18" charset="0"/>
            </a:endParaRPr>
          </a:p>
        </p:txBody>
      </p:sp>
      <p:pic>
        <p:nvPicPr>
          <p:cNvPr id="6" name="Picture 5">
            <a:extLst>
              <a:ext uri="{FF2B5EF4-FFF2-40B4-BE49-F238E27FC236}">
                <a16:creationId xmlns:a16="http://schemas.microsoft.com/office/drawing/2014/main" id="{BC82A186-82D2-4CF5-9F86-9A058BB08F71}"/>
              </a:ext>
            </a:extLst>
          </p:cNvPr>
          <p:cNvPicPr>
            <a:picLocks noChangeAspect="1"/>
          </p:cNvPicPr>
          <p:nvPr/>
        </p:nvPicPr>
        <p:blipFill>
          <a:blip r:embed="rId2"/>
          <a:stretch>
            <a:fillRect/>
          </a:stretch>
        </p:blipFill>
        <p:spPr>
          <a:xfrm>
            <a:off x="6019800" y="688239"/>
            <a:ext cx="3066562" cy="5562600"/>
          </a:xfrm>
          <a:prstGeom prst="rect">
            <a:avLst/>
          </a:prstGeom>
        </p:spPr>
      </p:pic>
      <p:pic>
        <p:nvPicPr>
          <p:cNvPr id="7" name="Picture 6">
            <a:extLst>
              <a:ext uri="{FF2B5EF4-FFF2-40B4-BE49-F238E27FC236}">
                <a16:creationId xmlns:a16="http://schemas.microsoft.com/office/drawing/2014/main" id="{B7139248-7834-4E06-BA3E-8B038470B318}"/>
              </a:ext>
            </a:extLst>
          </p:cNvPr>
          <p:cNvPicPr>
            <a:picLocks noChangeAspect="1"/>
          </p:cNvPicPr>
          <p:nvPr/>
        </p:nvPicPr>
        <p:blipFill>
          <a:blip r:embed="rId3"/>
          <a:stretch>
            <a:fillRect/>
          </a:stretch>
        </p:blipFill>
        <p:spPr>
          <a:xfrm>
            <a:off x="3220562" y="688979"/>
            <a:ext cx="2913537" cy="4260854"/>
          </a:xfrm>
          <a:prstGeom prst="rect">
            <a:avLst/>
          </a:prstGeom>
        </p:spPr>
      </p:pic>
      <p:sp>
        <p:nvSpPr>
          <p:cNvPr id="8" name="Rectangle 7"/>
          <p:cNvSpPr/>
          <p:nvPr/>
        </p:nvSpPr>
        <p:spPr>
          <a:xfrm>
            <a:off x="3124199" y="6357505"/>
            <a:ext cx="6019800" cy="338554"/>
          </a:xfrm>
          <a:prstGeom prst="rect">
            <a:avLst/>
          </a:prstGeom>
        </p:spPr>
        <p:txBody>
          <a:bodyPr wrap="square">
            <a:spAutoFit/>
          </a:bodyPr>
          <a:lstStyle/>
          <a:p>
            <a:r>
              <a:rPr lang="en-US" sz="1600" i="1" dirty="0">
                <a:latin typeface="Times New Roman" pitchFamily="18" charset="0"/>
                <a:cs typeface="Times New Roman" pitchFamily="18" charset="0"/>
              </a:rPr>
              <a:t>S. </a:t>
            </a:r>
            <a:r>
              <a:rPr lang="en-US" sz="1600" i="1" dirty="0" err="1">
                <a:latin typeface="Times New Roman" pitchFamily="18" charset="0"/>
                <a:cs typeface="Times New Roman" pitchFamily="18" charset="0"/>
              </a:rPr>
              <a:t>Hossain</a:t>
            </a:r>
            <a:r>
              <a:rPr lang="en-US" sz="1600" i="1" dirty="0">
                <a:latin typeface="Times New Roman" pitchFamily="18" charset="0"/>
                <a:cs typeface="Times New Roman" pitchFamily="18" charset="0"/>
              </a:rPr>
              <a:t> et al, J. Phys. G: </a:t>
            </a:r>
            <a:r>
              <a:rPr lang="en-US" sz="1600" i="1" dirty="0" err="1">
                <a:latin typeface="Times New Roman" pitchFamily="18" charset="0"/>
                <a:cs typeface="Times New Roman" pitchFamily="18" charset="0"/>
              </a:rPr>
              <a:t>Nucl</a:t>
            </a:r>
            <a:r>
              <a:rPr lang="en-US" sz="1600" i="1" dirty="0">
                <a:latin typeface="Times New Roman" pitchFamily="18" charset="0"/>
                <a:cs typeface="Times New Roman" pitchFamily="18" charset="0"/>
              </a:rPr>
              <a:t>. Part. Phys. 40  (2013) 105109.</a:t>
            </a:r>
          </a:p>
        </p:txBody>
      </p:sp>
      <p:sp>
        <p:nvSpPr>
          <p:cNvPr id="2" name="Title 3">
            <a:extLst>
              <a:ext uri="{FF2B5EF4-FFF2-40B4-BE49-F238E27FC236}">
                <a16:creationId xmlns:a16="http://schemas.microsoft.com/office/drawing/2014/main" id="{3BA18BF4-B2AB-45BB-A739-18D8EC00F097}"/>
              </a:ext>
            </a:extLst>
          </p:cNvPr>
          <p:cNvSpPr txBox="1">
            <a:spLocks/>
          </p:cNvSpPr>
          <p:nvPr/>
        </p:nvSpPr>
        <p:spPr>
          <a:xfrm>
            <a:off x="0" y="21458"/>
            <a:ext cx="9144000" cy="457200"/>
          </a:xfrm>
          <a:prstGeom prst="rect">
            <a:avLst/>
          </a:prstGeom>
          <a:solidFill>
            <a:srgbClr val="002060"/>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solidFill>
                  <a:srgbClr val="FF0000"/>
                </a:solidFill>
                <a:latin typeface="Arial" pitchFamily="34" charset="0"/>
                <a:cs typeface="Arial" pitchFamily="34" charset="0"/>
              </a:rPr>
              <a:t>Non-monotonic (NM) potential</a:t>
            </a:r>
            <a:endParaRPr lang="en-US" sz="2800" dirty="0"/>
          </a:p>
        </p:txBody>
      </p:sp>
    </p:spTree>
    <p:extLst>
      <p:ext uri="{BB962C8B-B14F-4D97-AF65-F5344CB8AC3E}">
        <p14:creationId xmlns:p14="http://schemas.microsoft.com/office/powerpoint/2010/main" val="17676573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3570</TotalTime>
  <Words>2193</Words>
  <Application>Microsoft Office PowerPoint</Application>
  <PresentationFormat>On-screen Show (4:3)</PresentationFormat>
  <Paragraphs>446</Paragraphs>
  <Slides>19</Slides>
  <Notes>0</Notes>
  <HiddenSlides>0</HiddenSlides>
  <MMClips>0</MMClips>
  <ScaleCrop>false</ScaleCrop>
  <HeadingPairs>
    <vt:vector size="8" baseType="variant">
      <vt:variant>
        <vt:lpstr>Fonts Used</vt:lpstr>
      </vt:variant>
      <vt:variant>
        <vt:i4>14</vt:i4>
      </vt:variant>
      <vt:variant>
        <vt:lpstr>Theme</vt:lpstr>
      </vt:variant>
      <vt:variant>
        <vt:i4>2</vt:i4>
      </vt:variant>
      <vt:variant>
        <vt:lpstr>Embedded OLE Servers</vt:lpstr>
      </vt:variant>
      <vt:variant>
        <vt:i4>1</vt:i4>
      </vt:variant>
      <vt:variant>
        <vt:lpstr>Slide Titles</vt:lpstr>
      </vt:variant>
      <vt:variant>
        <vt:i4>19</vt:i4>
      </vt:variant>
    </vt:vector>
  </HeadingPairs>
  <TitlesOfParts>
    <vt:vector size="36" baseType="lpstr">
      <vt:lpstr>Arial</vt:lpstr>
      <vt:lpstr>Arial Narrow</vt:lpstr>
      <vt:lpstr>Calibri</vt:lpstr>
      <vt:lpstr>Calibri body</vt:lpstr>
      <vt:lpstr>Calibri Light</vt:lpstr>
      <vt:lpstr>Cambria Math</vt:lpstr>
      <vt:lpstr>Consolas</vt:lpstr>
      <vt:lpstr>Corbel</vt:lpstr>
      <vt:lpstr>Symbol</vt:lpstr>
      <vt:lpstr>Tahoma</vt:lpstr>
      <vt:lpstr>Times New Roman</vt:lpstr>
      <vt:lpstr>Wingdings</vt:lpstr>
      <vt:lpstr>Wingdings 2</vt:lpstr>
      <vt:lpstr>Wingdings 3</vt:lpstr>
      <vt:lpstr>Metro</vt:lpstr>
      <vt:lpstr>Office Theme</vt:lpstr>
      <vt:lpstr>SPW 10.0 Graph</vt:lpstr>
      <vt:lpstr>Potential Description of a+208Pb Elastic Scattering</vt:lpstr>
      <vt:lpstr>PowerPoint Presentation</vt:lpstr>
      <vt:lpstr>Introduction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Discussion and Conclusions</vt:lpstr>
      <vt:lpstr>Discussion and 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Non-monotonic molecular potential for a+12C elastic scattering </dc:title>
  <dc:creator>Acer</dc:creator>
  <cp:lastModifiedBy>Acer</cp:lastModifiedBy>
  <cp:revision>436</cp:revision>
  <dcterms:created xsi:type="dcterms:W3CDTF">2018-08-23T01:57:22Z</dcterms:created>
  <dcterms:modified xsi:type="dcterms:W3CDTF">2020-10-16T13:04:52Z</dcterms:modified>
</cp:coreProperties>
</file>