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6" r:id="rId1"/>
  </p:sldMasterIdLst>
  <p:notesMasterIdLst>
    <p:notesMasterId r:id="rId25"/>
  </p:notesMasterIdLst>
  <p:sldIdLst>
    <p:sldId id="574" r:id="rId2"/>
    <p:sldId id="636" r:id="rId3"/>
    <p:sldId id="693" r:id="rId4"/>
    <p:sldId id="705" r:id="rId5"/>
    <p:sldId id="707" r:id="rId6"/>
    <p:sldId id="694" r:id="rId7"/>
    <p:sldId id="695" r:id="rId8"/>
    <p:sldId id="696" r:id="rId9"/>
    <p:sldId id="706" r:id="rId10"/>
    <p:sldId id="688" r:id="rId11"/>
    <p:sldId id="698" r:id="rId12"/>
    <p:sldId id="686" r:id="rId13"/>
    <p:sldId id="685" r:id="rId14"/>
    <p:sldId id="687" r:id="rId15"/>
    <p:sldId id="703" r:id="rId16"/>
    <p:sldId id="699" r:id="rId17"/>
    <p:sldId id="701" r:id="rId18"/>
    <p:sldId id="710" r:id="rId19"/>
    <p:sldId id="702" r:id="rId20"/>
    <p:sldId id="708" r:id="rId21"/>
    <p:sldId id="709" r:id="rId22"/>
    <p:sldId id="655" r:id="rId23"/>
    <p:sldId id="431" r:id="rId24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FF00FF"/>
    <a:srgbClr val="003399"/>
    <a:srgbClr val="CC3300"/>
    <a:srgbClr val="660066"/>
    <a:srgbClr val="993366"/>
    <a:srgbClr val="0099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13465" autoAdjust="0"/>
    <p:restoredTop sz="87477" autoAdjust="0"/>
  </p:normalViewPr>
  <p:slideViewPr>
    <p:cSldViewPr snapToGrid="0">
      <p:cViewPr>
        <p:scale>
          <a:sx n="60" d="100"/>
          <a:sy n="60" d="100"/>
        </p:scale>
        <p:origin x="-184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-2334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0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150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0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6F12BC99-E172-487A-BC94-8D0CFDB66F6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545774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charset="0"/>
            </a:endParaRPr>
          </a:p>
          <a:p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>
                <a:latin typeface="Arial" charset="0"/>
              </a:rPr>
              <a:t>Гамма-спектр активированного образца измеряется гамма-спектрометром.</a:t>
            </a:r>
            <a:endParaRPr lang="en-US" altLang="ru-RU" smtClean="0">
              <a:latin typeface="Arial" charset="0"/>
            </a:endParaRPr>
          </a:p>
          <a:p>
            <a:r>
              <a:rPr lang="en-US" altLang="ru-RU" b="1" smtClean="0">
                <a:latin typeface="Arial" charset="0"/>
              </a:rPr>
              <a:t>The gamma spectrum of the activated sample is measured by a gamma spectrometer.</a:t>
            </a:r>
            <a:endParaRPr lang="ru-RU" altLang="ru-RU" b="1" smtClean="0">
              <a:latin typeface="Arial" charset="0"/>
            </a:endParaRPr>
          </a:p>
          <a:p>
            <a:endParaRPr lang="ru-RU" altLang="ru-RU" smtClean="0">
              <a:latin typeface="Arial" charset="0"/>
            </a:endParaRPr>
          </a:p>
          <a:p>
            <a:r>
              <a:rPr lang="ru-RU" altLang="ru-RU" smtClean="0">
                <a:latin typeface="Arial" charset="0"/>
              </a:rPr>
              <a:t>На рисунке показана низкофоновая камера гамма-спектрометра на базе детектора из особочистого германия с «пассивной» защитой.</a:t>
            </a:r>
            <a:endParaRPr lang="en-US" altLang="ru-RU" smtClean="0">
              <a:latin typeface="Arial" charset="0"/>
            </a:endParaRPr>
          </a:p>
          <a:p>
            <a:r>
              <a:rPr lang="en-US" altLang="ru-RU" b="1" smtClean="0">
                <a:latin typeface="Arial" charset="0"/>
              </a:rPr>
              <a:t>The figure shows a low-background camera of a gamma spectrometer based on a high-purity germanium detector with “passive” protection.</a:t>
            </a:r>
          </a:p>
          <a:p>
            <a:endParaRPr lang="ru-RU" altLang="ru-RU" smtClean="0">
              <a:latin typeface="Arial" charset="0"/>
            </a:endParaRPr>
          </a:p>
          <a:p>
            <a:r>
              <a:rPr lang="ru-RU" altLang="ru-RU" smtClean="0">
                <a:latin typeface="Arial" charset="0"/>
              </a:rPr>
              <a:t>Верхняя защитная часть сдвинута для установки образца.</a:t>
            </a:r>
          </a:p>
          <a:p>
            <a:r>
              <a:rPr lang="en-US" altLang="ru-RU" b="1" smtClean="0">
                <a:latin typeface="Arial" charset="0"/>
              </a:rPr>
              <a:t>The upper protective part is shifted to set the sample.</a:t>
            </a:r>
            <a:endParaRPr lang="ru-RU" altLang="ru-RU" b="1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/>
            <a:endParaRPr lang="ru-RU" altLang="ru-RU" b="1" dirty="0" smtClean="0">
              <a:latin typeface="Arial" charset="0"/>
            </a:endParaRPr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fld id="{F344E62B-C044-4072-92D4-93E74477BA82}" type="slidenum">
              <a:rPr lang="ru-RU" altLang="ru-RU" sz="1200" b="0" smtClean="0">
                <a:latin typeface="Arial" charset="0"/>
              </a:rPr>
              <a:pPr/>
              <a:t>11</a:t>
            </a:fld>
            <a:endParaRPr lang="ru-RU" altLang="ru-RU" sz="1200" b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>
                <a:latin typeface="Arial" charset="0"/>
              </a:rPr>
              <a:t>Здесь показан линейный ускоритель электронов </a:t>
            </a:r>
            <a:r>
              <a:rPr lang="en-US" altLang="ru-RU" smtClean="0">
                <a:latin typeface="Arial" charset="0"/>
              </a:rPr>
              <a:t>LUE-8-5 </a:t>
            </a:r>
            <a:r>
              <a:rPr lang="ru-RU" altLang="ru-RU" smtClean="0">
                <a:latin typeface="Arial" charset="0"/>
              </a:rPr>
              <a:t>ИЯИ РАН на котором установлен фотонейтронный источник.</a:t>
            </a:r>
          </a:p>
          <a:p>
            <a:r>
              <a:rPr lang="en-US" altLang="ru-RU" b="1" smtClean="0">
                <a:latin typeface="Arial" charset="0"/>
              </a:rPr>
              <a:t>Here a linear electron accelerator LUE-8-5 of INR is shown.</a:t>
            </a:r>
            <a:endParaRPr lang="ru-RU" altLang="ru-RU" b="1" smtClean="0">
              <a:latin typeface="Arial" charset="0"/>
            </a:endParaRPr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fld id="{722A372B-4BB2-47C1-AC92-6118EC0C94FF}" type="slidenum">
              <a:rPr lang="ru-RU" altLang="ru-RU" sz="1200" b="0" smtClean="0">
                <a:latin typeface="Arial" charset="0"/>
              </a:rPr>
              <a:pPr/>
              <a:t>12</a:t>
            </a:fld>
            <a:endParaRPr lang="ru-RU" altLang="ru-RU" sz="1200" b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z="1000" smtClean="0">
                <a:latin typeface="Arial" charset="0"/>
              </a:rPr>
              <a:t>На слайде приведена схема фотонейтронного источника. </a:t>
            </a:r>
          </a:p>
          <a:p>
            <a:r>
              <a:rPr lang="en-US" altLang="ru-RU" sz="1000" b="1" smtClean="0">
                <a:latin typeface="Arial" charset="0"/>
              </a:rPr>
              <a:t>The slide shows the photoneutron source layout.</a:t>
            </a:r>
            <a:endParaRPr lang="ru-RU" altLang="ru-RU" sz="1000" b="1" smtClean="0">
              <a:latin typeface="Arial" charset="0"/>
            </a:endParaRPr>
          </a:p>
          <a:p>
            <a:endParaRPr lang="ru-RU" altLang="ru-RU" sz="1000" b="1" smtClean="0">
              <a:latin typeface="Arial" charset="0"/>
            </a:endParaRPr>
          </a:p>
          <a:p>
            <a:r>
              <a:rPr lang="ru-RU" altLang="ru-RU" sz="1000" smtClean="0">
                <a:latin typeface="Arial" charset="0"/>
              </a:rPr>
              <a:t>Источник содержит вольфрамовый конвертер, на который падает пучок электронов.</a:t>
            </a:r>
            <a:endParaRPr lang="en-US" altLang="ru-RU" sz="1000" smtClean="0">
              <a:latin typeface="Arial" charset="0"/>
            </a:endParaRPr>
          </a:p>
          <a:p>
            <a:r>
              <a:rPr lang="en-US" altLang="ru-RU" sz="1000" b="1" smtClean="0">
                <a:latin typeface="Arial" charset="0"/>
              </a:rPr>
              <a:t>The source contains a tungsten converter on which a beam of electrons falls.</a:t>
            </a:r>
            <a:endParaRPr lang="ru-RU" altLang="ru-RU" sz="1000" b="1" smtClean="0">
              <a:latin typeface="Arial" charset="0"/>
            </a:endParaRPr>
          </a:p>
          <a:p>
            <a:endParaRPr lang="ru-RU" altLang="ru-RU" sz="1000" b="1" smtClean="0">
              <a:latin typeface="Arial" charset="0"/>
            </a:endParaRPr>
          </a:p>
          <a:p>
            <a:r>
              <a:rPr lang="ru-RU" altLang="ru-RU" sz="1000" smtClean="0">
                <a:latin typeface="Arial" charset="0"/>
              </a:rPr>
              <a:t>При попадании тормозных фотонов на бериллиевые мишени образуются нейтроны, которые затем термализуются  в полиэтиленовом замедлителе.</a:t>
            </a:r>
          </a:p>
          <a:p>
            <a:r>
              <a:rPr lang="en-US" altLang="ru-RU" sz="1000" b="1" smtClean="0">
                <a:latin typeface="Arial" charset="0"/>
              </a:rPr>
              <a:t>After interaction of bremsstrahlung photons with Beryllium target the neutrons are produced, which then thermalize in polyethylene moderator.</a:t>
            </a:r>
            <a:endParaRPr lang="ru-RU" altLang="ru-RU" sz="1000" b="1" smtClean="0">
              <a:latin typeface="Arial" charset="0"/>
            </a:endParaRPr>
          </a:p>
          <a:p>
            <a:endParaRPr lang="ru-RU" altLang="ru-RU" sz="1000" b="1" smtClean="0">
              <a:latin typeface="Arial" charset="0"/>
            </a:endParaRPr>
          </a:p>
          <a:p>
            <a:r>
              <a:rPr lang="ru-RU" altLang="ru-RU" sz="1000" smtClean="0">
                <a:latin typeface="Arial" charset="0"/>
              </a:rPr>
              <a:t>Внешняя защита выполнена из борированного полиэтилена. </a:t>
            </a:r>
            <a:endParaRPr lang="en-US" altLang="ru-RU" sz="1000" smtClean="0">
              <a:latin typeface="Arial" charset="0"/>
            </a:endParaRPr>
          </a:p>
          <a:p>
            <a:r>
              <a:rPr lang="en-US" altLang="ru-RU" sz="1000" b="1" smtClean="0">
                <a:latin typeface="Arial" charset="0"/>
              </a:rPr>
              <a:t>External protection is made of borated polyethylene</a:t>
            </a:r>
            <a:r>
              <a:rPr lang="en-US" altLang="ru-RU" sz="1000" smtClean="0">
                <a:latin typeface="Arial" charset="0"/>
              </a:rPr>
              <a:t>.</a:t>
            </a:r>
          </a:p>
          <a:p>
            <a:endParaRPr lang="en-US" altLang="ru-RU" sz="1000" smtClean="0">
              <a:latin typeface="Arial" charset="0"/>
            </a:endParaRPr>
          </a:p>
          <a:p>
            <a:r>
              <a:rPr lang="ru-RU" altLang="ru-RU" sz="1000" smtClean="0">
                <a:latin typeface="Arial" charset="0"/>
              </a:rPr>
              <a:t>В центре источника выполнена полость для облучения образцов.</a:t>
            </a:r>
            <a:endParaRPr lang="en-US" altLang="ru-RU" sz="1000" smtClean="0">
              <a:latin typeface="Arial" charset="0"/>
            </a:endParaRPr>
          </a:p>
          <a:p>
            <a:r>
              <a:rPr lang="en-US" altLang="ru-RU" sz="1000" b="1" smtClean="0">
                <a:latin typeface="Arial" charset="0"/>
              </a:rPr>
              <a:t>In the center of the source there is a cavity for irradiating samples.</a:t>
            </a:r>
          </a:p>
          <a:p>
            <a:endParaRPr lang="ru-RU" altLang="ru-RU" sz="1000" b="1" smtClean="0">
              <a:latin typeface="Arial" charset="0"/>
            </a:endParaRPr>
          </a:p>
          <a:p>
            <a:r>
              <a:rPr lang="ru-RU" altLang="ru-RU" sz="1000" smtClean="0">
                <a:solidFill>
                  <a:srgbClr val="003399"/>
                </a:solidFill>
                <a:latin typeface="Arial" charset="0"/>
              </a:rPr>
              <a:t>Тепловые нейтроны могут выводиться из источника через нейтронный канал.</a:t>
            </a:r>
            <a:endParaRPr lang="en-US" altLang="ru-RU" sz="1000" smtClean="0">
              <a:solidFill>
                <a:srgbClr val="003399"/>
              </a:solidFill>
              <a:latin typeface="Arial" charset="0"/>
            </a:endParaRPr>
          </a:p>
          <a:p>
            <a:r>
              <a:rPr lang="en-US" altLang="ru-RU" sz="1000" b="1" smtClean="0">
                <a:latin typeface="Arial" charset="0"/>
              </a:rPr>
              <a:t>Thermal neutrons can be extracted from the source through the neutron channel.</a:t>
            </a:r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fld id="{60F4BC72-5FD1-4694-866E-B609ABC29DEC}" type="slidenum">
              <a:rPr lang="ru-RU" altLang="ru-RU" sz="1200" b="0" smtClean="0">
                <a:latin typeface="Arial" charset="0"/>
              </a:rPr>
              <a:pPr/>
              <a:t>13</a:t>
            </a:fld>
            <a:endParaRPr lang="ru-RU" altLang="ru-RU" sz="1200" b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>
                <a:latin typeface="Arial" charset="0"/>
              </a:rPr>
              <a:t>Размеры источника составляют 1 м х 1 м х 1 м.</a:t>
            </a:r>
          </a:p>
          <a:p>
            <a:r>
              <a:rPr lang="en-US" altLang="ru-RU" b="1" smtClean="0">
                <a:latin typeface="Arial" charset="0"/>
              </a:rPr>
              <a:t>The dimensions of the source are 1</a:t>
            </a:r>
            <a:r>
              <a:rPr lang="ru-RU" altLang="ru-RU" b="1" smtClean="0">
                <a:latin typeface="Arial" charset="0"/>
              </a:rPr>
              <a:t> </a:t>
            </a:r>
            <a:r>
              <a:rPr lang="en-US" altLang="ru-RU" b="1" smtClean="0">
                <a:latin typeface="Arial" charset="0"/>
              </a:rPr>
              <a:t>m x 1 m x 1 m.</a:t>
            </a:r>
            <a:endParaRPr lang="ru-RU" altLang="ru-RU" b="1" smtClean="0">
              <a:latin typeface="Arial" charset="0"/>
            </a:endParaRPr>
          </a:p>
          <a:p>
            <a:endParaRPr lang="ru-RU" altLang="ru-RU" b="1" smtClean="0">
              <a:latin typeface="Arial" charset="0"/>
            </a:endParaRPr>
          </a:p>
          <a:p>
            <a:r>
              <a:rPr lang="ru-RU" altLang="ru-RU" smtClean="0">
                <a:latin typeface="Arial" charset="0"/>
              </a:rPr>
              <a:t>В центре источника размещена камера для облучения образцов.</a:t>
            </a:r>
          </a:p>
          <a:p>
            <a:r>
              <a:rPr lang="en-US" altLang="ru-RU" b="1" smtClean="0">
                <a:latin typeface="Arial" charset="0"/>
              </a:rPr>
              <a:t>In the center of the source there is a chamber for irradiating samples.</a:t>
            </a:r>
            <a:endParaRPr lang="ru-RU" altLang="ru-RU" b="1" smtClean="0">
              <a:latin typeface="Arial" charset="0"/>
            </a:endParaRPr>
          </a:p>
          <a:p>
            <a:endParaRPr lang="ru-RU" altLang="ru-RU" smtClean="0">
              <a:latin typeface="Arial" charset="0"/>
            </a:endParaRPr>
          </a:p>
          <a:p>
            <a:r>
              <a:rPr lang="ru-RU" altLang="ru-RU" smtClean="0">
                <a:latin typeface="Arial" charset="0"/>
              </a:rPr>
              <a:t>Получена плотность потока тепловых нейтронов в центре источника </a:t>
            </a:r>
            <a:r>
              <a:rPr lang="en-US" altLang="ru-RU" smtClean="0">
                <a:solidFill>
                  <a:srgbClr val="003399"/>
                </a:solidFill>
                <a:latin typeface="Arial" charset="0"/>
              </a:rPr>
              <a:t>~</a:t>
            </a:r>
            <a:r>
              <a:rPr lang="ru-RU" altLang="ru-RU" smtClean="0">
                <a:solidFill>
                  <a:srgbClr val="003399"/>
                </a:solidFill>
                <a:latin typeface="Arial" charset="0"/>
              </a:rPr>
              <a:t> 10</a:t>
            </a:r>
            <a:r>
              <a:rPr lang="ru-RU" altLang="ru-RU" baseline="30000" smtClean="0">
                <a:solidFill>
                  <a:srgbClr val="003399"/>
                </a:solidFill>
                <a:latin typeface="Arial" charset="0"/>
              </a:rPr>
              <a:t>7</a:t>
            </a:r>
            <a:r>
              <a:rPr lang="ru-RU" altLang="ru-RU" smtClean="0">
                <a:solidFill>
                  <a:srgbClr val="003399"/>
                </a:solidFill>
                <a:latin typeface="Arial" charset="0"/>
              </a:rPr>
              <a:t>-10</a:t>
            </a:r>
            <a:r>
              <a:rPr lang="ru-RU" altLang="ru-RU" baseline="30000" smtClean="0">
                <a:solidFill>
                  <a:srgbClr val="003399"/>
                </a:solidFill>
                <a:latin typeface="Arial" charset="0"/>
              </a:rPr>
              <a:t>8</a:t>
            </a:r>
            <a:r>
              <a:rPr lang="ru-RU" altLang="ru-RU" smtClean="0">
                <a:solidFill>
                  <a:srgbClr val="003399"/>
                </a:solidFill>
                <a:latin typeface="Arial" charset="0"/>
              </a:rPr>
              <a:t> </a:t>
            </a:r>
            <a:r>
              <a:rPr lang="en-US" altLang="ru-RU" smtClean="0">
                <a:solidFill>
                  <a:srgbClr val="003399"/>
                </a:solidFill>
                <a:latin typeface="Arial" charset="0"/>
              </a:rPr>
              <a:t>neutron/cm</a:t>
            </a:r>
            <a:r>
              <a:rPr lang="ru-RU" altLang="ru-RU" baseline="30000" smtClean="0">
                <a:solidFill>
                  <a:srgbClr val="003399"/>
                </a:solidFill>
                <a:latin typeface="Arial" charset="0"/>
              </a:rPr>
              <a:t>2</a:t>
            </a:r>
            <a:r>
              <a:rPr lang="ru-RU" altLang="ru-RU" smtClean="0">
                <a:solidFill>
                  <a:srgbClr val="003399"/>
                </a:solidFill>
                <a:latin typeface="Arial" charset="0"/>
              </a:rPr>
              <a:t> </a:t>
            </a:r>
            <a:r>
              <a:rPr lang="en-US" altLang="ru-RU" smtClean="0">
                <a:solidFill>
                  <a:srgbClr val="003399"/>
                </a:solidFill>
                <a:latin typeface="Arial" charset="0"/>
              </a:rPr>
              <a:t>s</a:t>
            </a:r>
            <a:r>
              <a:rPr lang="ru-RU" altLang="ru-RU" smtClean="0">
                <a:solidFill>
                  <a:srgbClr val="003399"/>
                </a:solidFill>
                <a:latin typeface="Arial" charset="0"/>
              </a:rPr>
              <a:t>.</a:t>
            </a:r>
          </a:p>
          <a:p>
            <a:r>
              <a:rPr lang="en-US" altLang="ru-RU" b="1" smtClean="0">
                <a:solidFill>
                  <a:srgbClr val="003399"/>
                </a:solidFill>
                <a:latin typeface="Arial" charset="0"/>
              </a:rPr>
              <a:t>The thermal neutron flux density at the source center is about 10</a:t>
            </a:r>
            <a:r>
              <a:rPr lang="en-US" altLang="ru-RU" b="1" baseline="30000" smtClean="0">
                <a:solidFill>
                  <a:srgbClr val="003399"/>
                </a:solidFill>
                <a:latin typeface="Arial" charset="0"/>
              </a:rPr>
              <a:t>7</a:t>
            </a:r>
            <a:r>
              <a:rPr lang="en-US" altLang="ru-RU" b="1" smtClean="0">
                <a:solidFill>
                  <a:srgbClr val="003399"/>
                </a:solidFill>
                <a:latin typeface="Arial" charset="0"/>
              </a:rPr>
              <a:t>-10</a:t>
            </a:r>
            <a:r>
              <a:rPr lang="en-US" altLang="ru-RU" b="1" baseline="30000" smtClean="0">
                <a:solidFill>
                  <a:srgbClr val="003399"/>
                </a:solidFill>
                <a:latin typeface="Arial" charset="0"/>
              </a:rPr>
              <a:t>8</a:t>
            </a:r>
            <a:r>
              <a:rPr lang="en-US" altLang="ru-RU" b="1" smtClean="0">
                <a:solidFill>
                  <a:srgbClr val="003399"/>
                </a:solidFill>
                <a:latin typeface="Arial" charset="0"/>
              </a:rPr>
              <a:t> neutron / cm</a:t>
            </a:r>
            <a:r>
              <a:rPr lang="en-US" altLang="ru-RU" b="1" baseline="30000" smtClean="0">
                <a:solidFill>
                  <a:srgbClr val="003399"/>
                </a:solidFill>
                <a:latin typeface="Arial" charset="0"/>
              </a:rPr>
              <a:t>2</a:t>
            </a:r>
            <a:r>
              <a:rPr lang="en-US" altLang="ru-RU" b="1" smtClean="0">
                <a:solidFill>
                  <a:srgbClr val="003399"/>
                </a:solidFill>
                <a:latin typeface="Arial" charset="0"/>
              </a:rPr>
              <a:t> s</a:t>
            </a:r>
            <a:r>
              <a:rPr lang="ru-RU" altLang="ru-RU" b="1" smtClean="0">
                <a:solidFill>
                  <a:srgbClr val="003399"/>
                </a:solidFill>
                <a:latin typeface="Arial" charset="0"/>
              </a:rPr>
              <a:t>.</a:t>
            </a:r>
          </a:p>
          <a:p>
            <a:endParaRPr lang="ru-RU" altLang="ru-RU" b="1" smtClean="0">
              <a:solidFill>
                <a:srgbClr val="003399"/>
              </a:solidFill>
              <a:latin typeface="Arial" charset="0"/>
            </a:endParaRPr>
          </a:p>
          <a:p>
            <a:endParaRPr lang="ru-RU" altLang="ru-RU" b="1" smtClean="0">
              <a:solidFill>
                <a:srgbClr val="003399"/>
              </a:solidFill>
              <a:latin typeface="Arial" charset="0"/>
            </a:endParaRPr>
          </a:p>
          <a:p>
            <a:endParaRPr lang="ru-RU" altLang="ru-RU" smtClean="0">
              <a:latin typeface="Arial" charset="0"/>
            </a:endParaRPr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fld id="{C93C1BE0-CE3D-4F19-BB61-073BE9FB1F6C}" type="slidenum">
              <a:rPr lang="ru-RU" altLang="ru-RU" sz="1200" b="0" smtClean="0">
                <a:latin typeface="Arial" charset="0"/>
              </a:rPr>
              <a:pPr/>
              <a:t>14</a:t>
            </a:fld>
            <a:endParaRPr lang="ru-RU" altLang="ru-RU" sz="1200" b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/>
            <a:endParaRPr lang="ru-RU" altLang="ru-RU" b="1" dirty="0" smtClean="0">
              <a:latin typeface="Arial" charset="0"/>
            </a:endParaRPr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fld id="{F344E62B-C044-4072-92D4-93E74477BA82}" type="slidenum">
              <a:rPr lang="ru-RU" altLang="ru-RU" sz="1200" b="0" smtClean="0">
                <a:latin typeface="Arial" charset="0"/>
              </a:rPr>
              <a:pPr/>
              <a:t>15</a:t>
            </a:fld>
            <a:endParaRPr lang="ru-RU" altLang="ru-RU" sz="1200" b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/>
            <a:endParaRPr lang="ru-RU" altLang="ru-RU" b="1" dirty="0" smtClean="0">
              <a:latin typeface="Arial" charset="0"/>
            </a:endParaRPr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fld id="{F344E62B-C044-4072-92D4-93E74477BA82}" type="slidenum">
              <a:rPr lang="ru-RU" altLang="ru-RU" sz="1200" b="0" smtClean="0">
                <a:latin typeface="Arial" charset="0"/>
              </a:rPr>
              <a:pPr/>
              <a:t>16</a:t>
            </a:fld>
            <a:endParaRPr lang="ru-RU" altLang="ru-RU" sz="1200" b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/>
            <a:endParaRPr lang="ru-RU" altLang="ru-RU" b="1" dirty="0" smtClean="0">
              <a:latin typeface="Arial" charset="0"/>
            </a:endParaRPr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fld id="{F344E62B-C044-4072-92D4-93E74477BA82}" type="slidenum">
              <a:rPr lang="ru-RU" altLang="ru-RU" sz="1200" b="0" smtClean="0">
                <a:latin typeface="Arial" charset="0"/>
              </a:rPr>
              <a:pPr/>
              <a:t>17</a:t>
            </a:fld>
            <a:endParaRPr lang="ru-RU" altLang="ru-RU" sz="1200" b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/>
            <a:endParaRPr lang="ru-RU" altLang="ru-RU" b="1" dirty="0" smtClean="0">
              <a:latin typeface="Arial" charset="0"/>
            </a:endParaRPr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fld id="{F344E62B-C044-4072-92D4-93E74477BA82}" type="slidenum">
              <a:rPr lang="ru-RU" altLang="ru-RU" sz="1200" b="0" smtClean="0">
                <a:latin typeface="Arial" charset="0"/>
              </a:rPr>
              <a:pPr/>
              <a:t>18</a:t>
            </a:fld>
            <a:endParaRPr lang="ru-RU" altLang="ru-RU" sz="1200" b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/>
            <a:endParaRPr lang="ru-RU" altLang="ru-RU" b="1" dirty="0" smtClean="0">
              <a:latin typeface="Arial" charset="0"/>
            </a:endParaRPr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fld id="{F344E62B-C044-4072-92D4-93E74477BA82}" type="slidenum">
              <a:rPr lang="ru-RU" altLang="ru-RU" sz="1200" b="0" smtClean="0">
                <a:latin typeface="Arial" charset="0"/>
              </a:rPr>
              <a:pPr/>
              <a:t>19</a:t>
            </a:fld>
            <a:endParaRPr lang="ru-RU" altLang="ru-RU" sz="1200" b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altLang="ru-RU" sz="1000" smtClean="0">
                <a:solidFill>
                  <a:srgbClr val="003399"/>
                </a:solidFill>
                <a:latin typeface="Arial" charset="0"/>
              </a:rPr>
              <a:t>В ИЯИ РАН создан W-Be-фотонейтронный источник нейтронов на базе линейного ускорителя электронов ЛУЭ-8-5. </a:t>
            </a:r>
            <a:endParaRPr lang="en-US" altLang="ru-RU" sz="1000" smtClean="0">
              <a:solidFill>
                <a:srgbClr val="003399"/>
              </a:solidFill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ru-RU" altLang="ru-RU" sz="1000" smtClean="0">
                <a:solidFill>
                  <a:srgbClr val="003399"/>
                </a:solidFill>
                <a:latin typeface="Arial" charset="0"/>
              </a:rPr>
              <a:t>Источник используется для облучения различных образцов небольшого размера во внутренней полости источника с максимальной плотностью потока тепловых нейтронов 10</a:t>
            </a:r>
            <a:r>
              <a:rPr lang="ru-RU" altLang="ru-RU" sz="1000" baseline="30000" smtClean="0">
                <a:solidFill>
                  <a:srgbClr val="003399"/>
                </a:solidFill>
                <a:latin typeface="Arial" charset="0"/>
              </a:rPr>
              <a:t>7</a:t>
            </a:r>
            <a:r>
              <a:rPr lang="ru-RU" altLang="ru-RU" sz="1000" smtClean="0">
                <a:solidFill>
                  <a:srgbClr val="003399"/>
                </a:solidFill>
                <a:latin typeface="Arial" charset="0"/>
              </a:rPr>
              <a:t>-10</a:t>
            </a:r>
            <a:r>
              <a:rPr lang="ru-RU" altLang="ru-RU" sz="1000" baseline="30000" smtClean="0">
                <a:solidFill>
                  <a:srgbClr val="003399"/>
                </a:solidFill>
                <a:latin typeface="Arial" charset="0"/>
              </a:rPr>
              <a:t>8</a:t>
            </a:r>
            <a:r>
              <a:rPr lang="ru-RU" altLang="ru-RU" sz="1000" smtClean="0">
                <a:solidFill>
                  <a:srgbClr val="003399"/>
                </a:solidFill>
                <a:latin typeface="Arial" charset="0"/>
              </a:rPr>
              <a:t> нейтрон </a:t>
            </a:r>
            <a:r>
              <a:rPr lang="en-US" altLang="ru-RU" sz="1000" smtClean="0">
                <a:solidFill>
                  <a:srgbClr val="003399"/>
                </a:solidFill>
                <a:latin typeface="Arial" charset="0"/>
              </a:rPr>
              <a:t>/</a:t>
            </a:r>
            <a:r>
              <a:rPr lang="ru-RU" altLang="ru-RU" sz="1000" smtClean="0">
                <a:solidFill>
                  <a:srgbClr val="003399"/>
                </a:solidFill>
                <a:latin typeface="Arial" charset="0"/>
              </a:rPr>
              <a:t> с см</a:t>
            </a:r>
            <a:r>
              <a:rPr lang="ru-RU" altLang="ru-RU" sz="1000" baseline="30000" smtClean="0">
                <a:solidFill>
                  <a:srgbClr val="003399"/>
                </a:solidFill>
                <a:latin typeface="Arial" charset="0"/>
              </a:rPr>
              <a:t>2</a:t>
            </a:r>
            <a:r>
              <a:rPr lang="ru-RU" altLang="ru-RU" sz="1000" smtClean="0">
                <a:solidFill>
                  <a:srgbClr val="003399"/>
                </a:solidFill>
                <a:latin typeface="Arial" charset="0"/>
              </a:rPr>
              <a:t>. </a:t>
            </a:r>
          </a:p>
          <a:p>
            <a:pPr>
              <a:lnSpc>
                <a:spcPct val="80000"/>
              </a:lnSpc>
            </a:pPr>
            <a:endParaRPr lang="ru-RU" altLang="ru-RU" sz="1000" smtClean="0">
              <a:solidFill>
                <a:srgbClr val="003399"/>
              </a:solidFill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en-US" altLang="ru-RU" sz="1000" b="1" smtClean="0">
                <a:solidFill>
                  <a:srgbClr val="003399"/>
                </a:solidFill>
                <a:latin typeface="Arial" charset="0"/>
              </a:rPr>
              <a:t>A W-Be photoneutron source based on the LUE-8-5 linear electron accelerator was created at INR RAS.</a:t>
            </a:r>
            <a:endParaRPr lang="ru-RU" altLang="ru-RU" sz="1000" b="1" smtClean="0">
              <a:solidFill>
                <a:srgbClr val="003399"/>
              </a:solidFill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en-US" altLang="ru-RU" sz="1000" b="1" smtClean="0">
                <a:solidFill>
                  <a:srgbClr val="003399"/>
                </a:solidFill>
                <a:latin typeface="Arial" charset="0"/>
              </a:rPr>
              <a:t>The source is used to irradiate various small-sized samples in the internal cavity of a source with a maximum density of thermal neutron flux </a:t>
            </a:r>
            <a:endParaRPr lang="ru-RU" altLang="ru-RU" sz="1000" b="1" smtClean="0">
              <a:solidFill>
                <a:srgbClr val="003399"/>
              </a:solidFill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en-US" altLang="ru-RU" sz="1000" b="1" smtClean="0">
                <a:solidFill>
                  <a:srgbClr val="003399"/>
                </a:solidFill>
                <a:latin typeface="Arial" charset="0"/>
              </a:rPr>
              <a:t>of 10</a:t>
            </a:r>
            <a:r>
              <a:rPr lang="en-US" altLang="ru-RU" sz="1000" b="1" baseline="30000" smtClean="0">
                <a:solidFill>
                  <a:srgbClr val="003399"/>
                </a:solidFill>
                <a:latin typeface="Arial" charset="0"/>
              </a:rPr>
              <a:t>7</a:t>
            </a:r>
            <a:r>
              <a:rPr lang="en-US" altLang="ru-RU" sz="1000" b="1" smtClean="0">
                <a:solidFill>
                  <a:srgbClr val="003399"/>
                </a:solidFill>
                <a:latin typeface="Arial" charset="0"/>
              </a:rPr>
              <a:t>–10</a:t>
            </a:r>
            <a:r>
              <a:rPr lang="en-US" altLang="ru-RU" sz="1000" b="1" baseline="30000" smtClean="0">
                <a:solidFill>
                  <a:srgbClr val="003399"/>
                </a:solidFill>
                <a:latin typeface="Arial" charset="0"/>
              </a:rPr>
              <a:t>8</a:t>
            </a:r>
            <a:r>
              <a:rPr lang="en-US" altLang="ru-RU" sz="1000" b="1" smtClean="0">
                <a:solidFill>
                  <a:srgbClr val="003399"/>
                </a:solidFill>
                <a:latin typeface="Arial" charset="0"/>
              </a:rPr>
              <a:t> neutron / s</a:t>
            </a:r>
            <a:r>
              <a:rPr lang="en-US" altLang="ru-RU" sz="1000" b="1" baseline="30000" smtClean="0">
                <a:solidFill>
                  <a:srgbClr val="003399"/>
                </a:solidFill>
                <a:latin typeface="Arial" charset="0"/>
              </a:rPr>
              <a:t> </a:t>
            </a:r>
            <a:r>
              <a:rPr lang="en-US" altLang="ru-RU" sz="1000" b="1" smtClean="0">
                <a:solidFill>
                  <a:srgbClr val="003399"/>
                </a:solidFill>
                <a:latin typeface="Arial" charset="0"/>
              </a:rPr>
              <a:t>cm</a:t>
            </a:r>
            <a:r>
              <a:rPr lang="en-US" altLang="ru-RU" sz="1000" b="1" baseline="30000" smtClean="0">
                <a:solidFill>
                  <a:srgbClr val="003399"/>
                </a:solidFill>
                <a:latin typeface="Arial" charset="0"/>
              </a:rPr>
              <a:t> 2</a:t>
            </a:r>
            <a:r>
              <a:rPr lang="en-US" altLang="ru-RU" sz="1000" b="1" smtClean="0">
                <a:solidFill>
                  <a:srgbClr val="003399"/>
                </a:solidFill>
                <a:latin typeface="Arial" charset="0"/>
              </a:rPr>
              <a:t>.</a:t>
            </a:r>
            <a:endParaRPr lang="ru-RU" altLang="ru-RU" sz="1000" b="1" smtClean="0">
              <a:solidFill>
                <a:srgbClr val="003399"/>
              </a:solidFill>
              <a:latin typeface="Arial" charset="0"/>
            </a:endParaRPr>
          </a:p>
          <a:p>
            <a:pPr>
              <a:lnSpc>
                <a:spcPct val="80000"/>
              </a:lnSpc>
            </a:pPr>
            <a:endParaRPr lang="ru-RU" altLang="ru-RU" sz="1000" smtClean="0">
              <a:solidFill>
                <a:srgbClr val="003399"/>
              </a:solidFill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ru-RU" altLang="ru-RU" sz="1000" smtClean="0">
                <a:solidFill>
                  <a:srgbClr val="003399"/>
                </a:solidFill>
                <a:latin typeface="Arial" charset="0"/>
              </a:rPr>
              <a:t>Однако для ряда задач необходимо облучение пучком тепловых нейтронов и исследование вторичного излучения с детекторами около облучаемого образца. </a:t>
            </a:r>
          </a:p>
          <a:p>
            <a:pPr>
              <a:lnSpc>
                <a:spcPct val="80000"/>
              </a:lnSpc>
            </a:pPr>
            <a:r>
              <a:rPr lang="ru-RU" altLang="ru-RU" sz="1000" smtClean="0">
                <a:solidFill>
                  <a:srgbClr val="003399"/>
                </a:solidFill>
                <a:latin typeface="Arial" charset="0"/>
              </a:rPr>
              <a:t>Для этих целей предусмотрен пучок нейтронов выходящий из источника через нейтронный канал с коллиматором. </a:t>
            </a:r>
          </a:p>
          <a:p>
            <a:pPr>
              <a:lnSpc>
                <a:spcPct val="80000"/>
              </a:lnSpc>
            </a:pPr>
            <a:endParaRPr lang="ru-RU" altLang="ru-RU" sz="1000" smtClean="0">
              <a:solidFill>
                <a:srgbClr val="003399"/>
              </a:solidFill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en-US" altLang="ru-RU" sz="1000" b="1" smtClean="0">
                <a:solidFill>
                  <a:srgbClr val="003399"/>
                </a:solidFill>
                <a:latin typeface="Arial" charset="0"/>
              </a:rPr>
              <a:t>However, for a number of tasks it is necessary to irradiate samples by external  thermal neutron beam and to study secondary radiation with detectors near the irradiated sample.</a:t>
            </a:r>
            <a:endParaRPr lang="ru-RU" altLang="ru-RU" sz="1000" b="1" smtClean="0">
              <a:solidFill>
                <a:srgbClr val="003399"/>
              </a:solidFill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en-US" altLang="ru-RU" sz="1000" b="1" smtClean="0">
                <a:solidFill>
                  <a:srgbClr val="003399"/>
                </a:solidFill>
                <a:latin typeface="Arial" charset="0"/>
              </a:rPr>
              <a:t>For these purposes, a neutron beam extracting from </a:t>
            </a:r>
            <a:r>
              <a:rPr lang="en-US" altLang="ru-RU" sz="1000" b="1" smtClean="0">
                <a:latin typeface="Arial" charset="0"/>
              </a:rPr>
              <a:t>through a neutron collimator is provided.</a:t>
            </a:r>
            <a:endParaRPr lang="ru-RU" altLang="ru-RU" sz="1000" b="1" smtClean="0">
              <a:solidFill>
                <a:srgbClr val="003399"/>
              </a:solidFill>
              <a:latin typeface="Arial" charset="0"/>
            </a:endParaRPr>
          </a:p>
          <a:p>
            <a:pPr>
              <a:lnSpc>
                <a:spcPct val="80000"/>
              </a:lnSpc>
            </a:pPr>
            <a:endParaRPr lang="ru-RU" altLang="ru-RU" sz="1000" smtClean="0">
              <a:solidFill>
                <a:srgbClr val="003399"/>
              </a:solidFill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ru-RU" altLang="ru-RU" sz="1000" smtClean="0">
                <a:solidFill>
                  <a:srgbClr val="003399"/>
                </a:solidFill>
                <a:latin typeface="Arial" charset="0"/>
              </a:rPr>
              <a:t>Целью настоящей работы является исследование параметров выведенного пучка тепловых нейтронов.</a:t>
            </a:r>
            <a:endParaRPr lang="en-US" altLang="ru-RU" sz="1000" smtClean="0">
              <a:solidFill>
                <a:srgbClr val="003399"/>
              </a:solidFill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en-US" altLang="ru-RU" sz="1000" b="1" smtClean="0">
                <a:solidFill>
                  <a:srgbClr val="003399"/>
                </a:solidFill>
                <a:latin typeface="Arial" charset="0"/>
              </a:rPr>
              <a:t>The purpose of this work is to study the parameters of the extracted thermal neutron beam.</a:t>
            </a:r>
            <a:endParaRPr lang="ru-RU" altLang="ru-RU" sz="1000" b="1" smtClean="0">
              <a:solidFill>
                <a:srgbClr val="003399"/>
              </a:solidFill>
              <a:latin typeface="Arial" charset="0"/>
            </a:endParaRPr>
          </a:p>
          <a:p>
            <a:pPr>
              <a:lnSpc>
                <a:spcPct val="80000"/>
              </a:lnSpc>
            </a:pPr>
            <a:endParaRPr lang="ru-RU" altLang="ru-RU" sz="1000" smtClean="0">
              <a:latin typeface="Arial" charset="0"/>
            </a:endParaRPr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fld id="{10EFA9F6-CFF4-4D89-B8BC-8ABE82ED35F4}" type="slidenum">
              <a:rPr lang="ru-RU" altLang="ru-RU" sz="1200" b="0" smtClean="0">
                <a:latin typeface="Arial" charset="0"/>
              </a:rPr>
              <a:pPr/>
              <a:t>2</a:t>
            </a:fld>
            <a:endParaRPr lang="ru-RU" altLang="ru-RU" sz="1200" b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/>
            <a:endParaRPr lang="ru-RU" altLang="ru-RU" b="1" dirty="0" smtClean="0">
              <a:latin typeface="Arial" charset="0"/>
            </a:endParaRPr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fld id="{F344E62B-C044-4072-92D4-93E74477BA82}" type="slidenum">
              <a:rPr lang="ru-RU" altLang="ru-RU" sz="1200" b="0" smtClean="0">
                <a:latin typeface="Arial" charset="0"/>
              </a:rPr>
              <a:pPr/>
              <a:t>20</a:t>
            </a:fld>
            <a:endParaRPr lang="ru-RU" altLang="ru-RU" sz="1200" b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/>
            <a:endParaRPr lang="ru-RU" altLang="ru-RU" b="1" dirty="0" smtClean="0">
              <a:latin typeface="Arial" charset="0"/>
            </a:endParaRPr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fld id="{F344E62B-C044-4072-92D4-93E74477BA82}" type="slidenum">
              <a:rPr lang="ru-RU" altLang="ru-RU" sz="1200" b="0" smtClean="0">
                <a:latin typeface="Arial" charset="0"/>
              </a:rPr>
              <a:pPr/>
              <a:t>21</a:t>
            </a:fld>
            <a:endParaRPr lang="ru-RU" altLang="ru-RU" sz="1200" b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/>
            <a:endParaRPr lang="ru-RU" altLang="ru-RU" b="1" dirty="0" smtClean="0">
              <a:latin typeface="Arial" charset="0"/>
            </a:endParaRPr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fld id="{044C9F8F-8BE3-4CAC-B80C-21D57674D630}" type="slidenum">
              <a:rPr lang="ru-RU" altLang="ru-RU" sz="1200" b="0" smtClean="0">
                <a:latin typeface="Arial" charset="0"/>
              </a:rPr>
              <a:pPr/>
              <a:t>22</a:t>
            </a:fld>
            <a:endParaRPr lang="ru-RU" altLang="ru-RU" sz="1200" b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/>
            <a:endParaRPr lang="ru-RU" altLang="ru-RU" b="1" dirty="0" smtClean="0">
              <a:latin typeface="Arial" charset="0"/>
            </a:endParaRPr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fld id="{B1CFEF10-DD48-473A-8D2D-85C9BB8EB0BE}" type="slidenum">
              <a:rPr lang="ru-RU" altLang="ru-RU" sz="1200" b="0" smtClean="0">
                <a:latin typeface="Arial" charset="0"/>
              </a:rPr>
              <a:pPr/>
              <a:t>3</a:t>
            </a:fld>
            <a:endParaRPr lang="ru-RU" altLang="ru-RU" sz="1200" b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/>
            <a:endParaRPr lang="ru-RU" altLang="ru-RU" b="1" dirty="0" smtClean="0">
              <a:latin typeface="Arial" charset="0"/>
            </a:endParaRPr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fld id="{B1CFEF10-DD48-473A-8D2D-85C9BB8EB0BE}" type="slidenum">
              <a:rPr lang="ru-RU" altLang="ru-RU" sz="1200" b="0" smtClean="0">
                <a:latin typeface="Arial" charset="0"/>
              </a:rPr>
              <a:pPr/>
              <a:t>4</a:t>
            </a:fld>
            <a:endParaRPr lang="ru-RU" altLang="ru-RU" sz="1200" b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/>
            <a:endParaRPr lang="ru-RU" altLang="ru-RU" b="1" dirty="0" smtClean="0">
              <a:latin typeface="Arial" charset="0"/>
            </a:endParaRPr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fld id="{B1CFEF10-DD48-473A-8D2D-85C9BB8EB0BE}" type="slidenum">
              <a:rPr lang="ru-RU" altLang="ru-RU" sz="1200" b="0" smtClean="0">
                <a:latin typeface="Arial" charset="0"/>
              </a:rPr>
              <a:pPr/>
              <a:t>5</a:t>
            </a:fld>
            <a:endParaRPr lang="ru-RU" altLang="ru-RU" sz="1200" b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/>
            <a:endParaRPr lang="ru-RU" altLang="ru-RU" b="1" dirty="0" smtClean="0">
              <a:latin typeface="Arial" charset="0"/>
            </a:endParaRPr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fld id="{8C5400A3-9F54-4E59-B1D0-5C004B75DACB}" type="slidenum">
              <a:rPr lang="ru-RU" altLang="ru-RU" sz="1200" b="0" smtClean="0">
                <a:latin typeface="Arial" charset="0"/>
              </a:rPr>
              <a:pPr/>
              <a:t>6</a:t>
            </a:fld>
            <a:endParaRPr lang="ru-RU" altLang="ru-RU" sz="1200" b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/>
            <a:endParaRPr lang="ru-RU" altLang="ru-RU" b="1" dirty="0" smtClean="0">
              <a:latin typeface="Arial" charset="0"/>
            </a:endParaRPr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fld id="{71708F89-E0F7-464B-AEE7-054F89B847BF}" type="slidenum">
              <a:rPr lang="ru-RU" altLang="ru-RU" sz="1200" b="0" smtClean="0">
                <a:latin typeface="Arial" charset="0"/>
              </a:rPr>
              <a:pPr/>
              <a:t>7</a:t>
            </a:fld>
            <a:endParaRPr lang="ru-RU" altLang="ru-RU" sz="1200" b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/>
            <a:endParaRPr lang="ru-RU" altLang="ru-RU" b="1" dirty="0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fld id="{D130439E-666D-453F-827B-86A2BE032C29}" type="slidenum">
              <a:rPr lang="ru-RU" altLang="ru-RU" sz="1200" b="0" smtClean="0">
                <a:latin typeface="Arial" charset="0"/>
              </a:rPr>
              <a:pPr/>
              <a:t>8</a:t>
            </a:fld>
            <a:endParaRPr lang="ru-RU" altLang="ru-RU" sz="1200" b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/>
            <a:endParaRPr lang="ru-RU" altLang="ru-RU" b="1" dirty="0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fld id="{D130439E-666D-453F-827B-86A2BE032C29}" type="slidenum">
              <a:rPr lang="ru-RU" altLang="ru-RU" sz="1200" b="0" smtClean="0">
                <a:latin typeface="Arial" charset="0"/>
              </a:rPr>
              <a:pPr/>
              <a:t>9</a:t>
            </a:fld>
            <a:endParaRPr lang="ru-RU" altLang="ru-RU" sz="1200" b="0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16113-FAD3-43E5-9D96-25F3CA3636E9}" type="datetime1">
              <a:rPr lang="ru-RU"/>
              <a:pPr>
                <a:defRPr/>
              </a:pPr>
              <a:t>16.10.2020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406558-5D82-4C75-B993-05CE0FD78F0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9888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51507-39C5-41B2-8A49-53739CFF1A76}" type="datetime1">
              <a:rPr lang="ru-RU"/>
              <a:pPr>
                <a:defRPr/>
              </a:pPr>
              <a:t>16.10.2020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551805-25E4-43AB-9591-63F2A98BF08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8983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6D93C-4424-497D-9EFF-98EBB92F2388}" type="datetime1">
              <a:rPr lang="ru-RU"/>
              <a:pPr>
                <a:defRPr/>
              </a:pPr>
              <a:t>16.10.2020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BAF9D-91AD-4C32-B1AB-DBB7CF364A4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9932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91C1D-596A-445A-88C8-FE563ED40D5C}" type="datetime1">
              <a:rPr lang="ru-RU"/>
              <a:pPr>
                <a:defRPr/>
              </a:pPr>
              <a:t>16.10.2020</a:t>
            </a:fld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A5DD7D-191A-412D-AEB9-77A53B5FD85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58160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55A48-B049-4551-913C-2D17BA4DB420}" type="datetime1">
              <a:rPr lang="ru-RU"/>
              <a:pPr>
                <a:defRPr/>
              </a:pPr>
              <a:t>16.10.2020</a:t>
            </a:fld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7399-179E-4520-8710-C2BFD04AED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24941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50533-B484-4FE7-A6AA-5F13B4215998}" type="datetime1">
              <a:rPr lang="ru-RU"/>
              <a:pPr>
                <a:defRPr/>
              </a:pPr>
              <a:t>16.10.2020</a:t>
            </a:fld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B6B8AC-EDE2-49DC-A39B-B1622D339A8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90018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34454-874C-4E0A-8078-CBE48D668D8B}" type="datetime1">
              <a:rPr lang="ru-RU"/>
              <a:pPr>
                <a:defRPr/>
              </a:pPr>
              <a:t>16.10.2020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7DDC89-4F29-46DF-AE61-467F922F63E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4600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BB2C33-4136-43EA-A6DF-333DFDD14F61}" type="datetime1">
              <a:rPr lang="ru-RU"/>
              <a:pPr>
                <a:defRPr/>
              </a:pPr>
              <a:t>16.10.2020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011FFC-38BB-4E9A-A40D-88FAA1243C5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7314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203811-E2C3-4FA2-9761-A71FABECFB14}" type="datetime1">
              <a:rPr lang="ru-RU"/>
              <a:pPr>
                <a:defRPr/>
              </a:pPr>
              <a:t>16.10.2020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3356B7-F9ED-477C-A2E8-BAD24796BB5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3055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16AA0D-DE88-4D46-9D5A-BCC4EDA3DCEC}" type="datetime1">
              <a:rPr lang="ru-RU"/>
              <a:pPr>
                <a:defRPr/>
              </a:pPr>
              <a:t>16.10.2020</a:t>
            </a:fld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94C235-2FAD-4803-B842-8CA98EAE581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6387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5BA9E-63E0-4B3E-AFBF-7DED0EDC5AB4}" type="datetime1">
              <a:rPr lang="ru-RU"/>
              <a:pPr>
                <a:defRPr/>
              </a:pPr>
              <a:t>16.10.2020</a:t>
            </a:fld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018126-1817-4005-A0BD-CCB3C6C5F23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7414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88851-7AEB-4CDE-BDBD-CFB181564D01}" type="datetime1">
              <a:rPr lang="ru-RU"/>
              <a:pPr>
                <a:defRPr/>
              </a:pPr>
              <a:t>16.10.2020</a:t>
            </a:fld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2184A0-A650-41E4-8436-E1DFDB7A39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3764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E67056-FAE3-4221-A899-2063361E96ED}" type="datetime1">
              <a:rPr lang="ru-RU"/>
              <a:pPr>
                <a:defRPr/>
              </a:pPr>
              <a:t>16.10.2020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2BD130-5527-418C-9F36-6F6581767B2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4033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4B451D-9E15-469E-BE4B-218B86413065}" type="datetime1">
              <a:rPr lang="ru-RU"/>
              <a:pPr>
                <a:defRPr/>
              </a:pPr>
              <a:t>16.10.2020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09D32E-CD87-4F0A-947F-EDFDB4A043E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813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CD57C5-D3DE-4D2E-8481-24C5A0E52DC3}" type="datetime1">
              <a:rPr lang="ru-RU"/>
              <a:pPr>
                <a:defRPr/>
              </a:pPr>
              <a:t>16.10.2020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993AE6-A875-4175-9F44-1DB46D90098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981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99"/>
            </a:gs>
            <a:gs pos="100000">
              <a:srgbClr val="FFFF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8738"/>
            <a:ext cx="8229600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69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48425"/>
            <a:ext cx="21336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 b="0"/>
            </a:lvl1pPr>
          </a:lstStyle>
          <a:p>
            <a:pPr>
              <a:defRPr/>
            </a:pPr>
            <a:fld id="{3E4A3122-6137-44C2-ACAD-FB389295009C}" type="datetime1">
              <a:rPr lang="ru-RU"/>
              <a:pPr>
                <a:defRPr/>
              </a:pPr>
              <a:t>16.10.2020</a:t>
            </a:fld>
            <a:endParaRPr lang="ru-RU"/>
          </a:p>
        </p:txBody>
      </p:sp>
      <p:sp>
        <p:nvSpPr>
          <p:cNvPr id="839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29375"/>
            <a:ext cx="213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663300"/>
                </a:solidFill>
              </a:defRPr>
            </a:lvl1pPr>
          </a:lstStyle>
          <a:p>
            <a:pPr>
              <a:defRPr/>
            </a:pPr>
            <a:fld id="{AB660319-64D2-4C30-B2B3-DD99D17F096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030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19850"/>
            <a:ext cx="2438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6633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165100" y="1549400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n-US" altLang="ru-RU" b="0"/>
          </a:p>
        </p:txBody>
      </p:sp>
      <p:sp useBgFill="1">
        <p:nvSpPr>
          <p:cNvPr id="2051" name="Text Box 6"/>
          <p:cNvSpPr txBox="1">
            <a:spLocks noChangeArrowheads="1"/>
          </p:cNvSpPr>
          <p:nvPr/>
        </p:nvSpPr>
        <p:spPr bwMode="auto">
          <a:xfrm>
            <a:off x="3629025" y="6432550"/>
            <a:ext cx="1409700" cy="276225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altLang="ru-RU" sz="1200" i="1">
                <a:solidFill>
                  <a:srgbClr val="CC3300"/>
                </a:solidFill>
              </a:rPr>
              <a:t>INR RAS 2020</a:t>
            </a:r>
            <a:endParaRPr lang="ru-RU" altLang="ru-RU" sz="1200" i="1">
              <a:solidFill>
                <a:srgbClr val="CC3300"/>
              </a:solidFill>
            </a:endParaRPr>
          </a:p>
        </p:txBody>
      </p:sp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0" y="43882"/>
            <a:ext cx="9114971" cy="1414463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50000">
                <a:srgbClr val="FFDA3B">
                  <a:alpha val="75999"/>
                </a:srgbClr>
              </a:gs>
              <a:gs pos="100000">
                <a:srgbClr val="FFFF99"/>
              </a:gs>
            </a:gsLst>
            <a:lin ang="0" scaled="1"/>
          </a:gradFill>
          <a:ln>
            <a:noFill/>
          </a:ln>
        </p:spPr>
        <p:txBody>
          <a:bodyPr tIns="0" bIns="0" anchor="b" anchorCtr="1"/>
          <a:lstStyle>
            <a:lvl1pPr eaLnBrk="0" hangingPunct="0">
              <a:defRPr sz="4400">
                <a:solidFill>
                  <a:schemeClr val="tx2"/>
                </a:solidFill>
                <a:latin typeface="Garamond" panose="02020404030301010803" pitchFamily="18" charset="0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Garamond" panose="02020404030301010803" pitchFamily="18" charset="0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Garamond" panose="02020404030301010803" pitchFamily="18" charset="0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Garamond" panose="02020404030301010803" pitchFamily="18" charset="0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Garamond" panose="02020404030301010803" pitchFamily="18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anose="02020404030301010803" pitchFamily="18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anose="02020404030301010803" pitchFamily="18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anose="02020404030301010803" pitchFamily="18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anose="02020404030301010803" pitchFamily="18" charset="0"/>
              </a:defRPr>
            </a:lvl9pPr>
          </a:lstStyle>
          <a:p>
            <a:pPr algn="ctr">
              <a:defRPr/>
            </a:pPr>
            <a:r>
              <a:rPr lang="en-US" altLang="ru-RU" sz="2400" dirty="0">
                <a:solidFill>
                  <a:srgbClr val="660066"/>
                </a:solidFill>
                <a:latin typeface="Arial" panose="020B0604020202020204" pitchFamily="34" charset="0"/>
              </a:rPr>
              <a:t>              </a:t>
            </a:r>
            <a:r>
              <a:rPr lang="en-US" altLang="ru-RU" sz="2400" dirty="0" smtClean="0">
                <a:solidFill>
                  <a:srgbClr val="660066"/>
                </a:solidFill>
                <a:latin typeface="Arial" panose="020B0604020202020204" pitchFamily="34" charset="0"/>
              </a:rPr>
              <a:t>LXX </a:t>
            </a:r>
            <a:r>
              <a:rPr lang="en-US" altLang="ru-RU" sz="2400" dirty="0">
                <a:solidFill>
                  <a:srgbClr val="660066"/>
                </a:solidFill>
                <a:latin typeface="Arial" panose="020B0604020202020204" pitchFamily="34" charset="0"/>
              </a:rPr>
              <a:t>INTERNATIONAL </a:t>
            </a:r>
            <a:r>
              <a:rPr lang="en-US" altLang="ru-RU" sz="2400" dirty="0" smtClean="0">
                <a:solidFill>
                  <a:srgbClr val="660066"/>
                </a:solidFill>
                <a:latin typeface="Arial" panose="020B0604020202020204" pitchFamily="34" charset="0"/>
              </a:rPr>
              <a:t>CONFERENCE    </a:t>
            </a:r>
            <a:r>
              <a:rPr lang="en-GB" altLang="ru-RU" sz="2400" b="0" dirty="0" smtClean="0">
                <a:solidFill>
                  <a:srgbClr val="660066"/>
                </a:solidFill>
                <a:latin typeface="Arial" panose="020B0604020202020204" pitchFamily="34" charset="0"/>
              </a:rPr>
              <a:t> </a:t>
            </a:r>
            <a:r>
              <a:rPr lang="en-GB" altLang="ru-RU" sz="2400" b="0" dirty="0">
                <a:solidFill>
                  <a:srgbClr val="660066"/>
                </a:solidFill>
                <a:latin typeface="Arial" panose="020B0604020202020204" pitchFamily="34" charset="0"/>
              </a:rPr>
              <a:t/>
            </a:r>
            <a:br>
              <a:rPr lang="en-GB" altLang="ru-RU" sz="2400" b="0" dirty="0">
                <a:solidFill>
                  <a:srgbClr val="660066"/>
                </a:solidFill>
                <a:latin typeface="Arial" panose="020B0604020202020204" pitchFamily="34" charset="0"/>
              </a:rPr>
            </a:br>
            <a:r>
              <a:rPr lang="en-GB" altLang="ru-RU" sz="2400" b="0" dirty="0">
                <a:solidFill>
                  <a:srgbClr val="660066"/>
                </a:solidFill>
                <a:latin typeface="Arial" panose="020B0604020202020204" pitchFamily="34" charset="0"/>
              </a:rPr>
              <a:t>       </a:t>
            </a:r>
            <a:r>
              <a:rPr lang="en-US" altLang="ru-RU" sz="2800" i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NUCLEUS - 2020 </a:t>
            </a:r>
            <a:endParaRPr lang="en-US" altLang="ru-RU" sz="2800" i="1" dirty="0" smtClean="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  <a:p>
            <a:pPr algn="ctr">
              <a:defRPr/>
            </a:pPr>
            <a:r>
              <a:rPr lang="en-US" altLang="ru-RU" sz="800" i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/>
            </a:r>
            <a:br>
              <a:rPr lang="en-US" altLang="ru-RU" sz="800" i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</a:br>
            <a:r>
              <a:rPr lang="en-US" altLang="ru-RU" sz="1800" i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  </a:t>
            </a:r>
            <a:r>
              <a:rPr lang="en-GB" altLang="ru-RU" sz="1600" i="1" dirty="0">
                <a:solidFill>
                  <a:srgbClr val="660066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1600" i="1" dirty="0">
                <a:solidFill>
                  <a:srgbClr val="660066"/>
                </a:solidFill>
                <a:latin typeface="Times New Roman" panose="02020603050405020304" pitchFamily="18" charset="0"/>
              </a:rPr>
              <a:t>Остове</a:t>
            </a:r>
            <a:r>
              <a:rPr lang="en-US" altLang="ru-RU" sz="1600" i="1" dirty="0">
                <a:solidFill>
                  <a:srgbClr val="660066"/>
                </a:solidFill>
                <a:latin typeface="Times New Roman" panose="02020603050405020304" pitchFamily="18" charset="0"/>
              </a:rPr>
              <a:t>r, </a:t>
            </a:r>
            <a:r>
              <a:rPr lang="en-GB" altLang="ru-RU" sz="1600" i="1" dirty="0">
                <a:solidFill>
                  <a:srgbClr val="660066"/>
                </a:solidFill>
                <a:latin typeface="Times New Roman" panose="02020603050405020304" pitchFamily="18" charset="0"/>
              </a:rPr>
              <a:t>11-</a:t>
            </a:r>
            <a:r>
              <a:rPr lang="en-US" altLang="ru-RU" sz="1600" i="1" dirty="0">
                <a:solidFill>
                  <a:srgbClr val="660066"/>
                </a:solidFill>
                <a:latin typeface="Times New Roman" panose="02020603050405020304" pitchFamily="18" charset="0"/>
              </a:rPr>
              <a:t>17</a:t>
            </a:r>
            <a:r>
              <a:rPr lang="en-GB" altLang="ru-RU" sz="1600" i="1" dirty="0">
                <a:solidFill>
                  <a:srgbClr val="660066"/>
                </a:solidFill>
                <a:latin typeface="Times New Roman" panose="02020603050405020304" pitchFamily="18" charset="0"/>
              </a:rPr>
              <a:t>, </a:t>
            </a:r>
            <a:r>
              <a:rPr lang="en-GB" altLang="ru-RU" sz="1600" i="1" dirty="0" smtClean="0">
                <a:solidFill>
                  <a:srgbClr val="660066"/>
                </a:solidFill>
                <a:latin typeface="Times New Roman" panose="02020603050405020304" pitchFamily="18" charset="0"/>
              </a:rPr>
              <a:t>2020    </a:t>
            </a:r>
            <a:r>
              <a:rPr lang="en-US" altLang="ru-RU" sz="1600" i="1" dirty="0" smtClean="0">
                <a:solidFill>
                  <a:srgbClr val="660066"/>
                </a:solidFill>
                <a:latin typeface="Times New Roman" panose="02020603050405020304" pitchFamily="18" charset="0"/>
              </a:rPr>
              <a:t>St Petersburg, </a:t>
            </a:r>
            <a:r>
              <a:rPr lang="en-US" altLang="ru-RU" sz="1600" i="1" dirty="0">
                <a:solidFill>
                  <a:srgbClr val="660066"/>
                </a:solidFill>
                <a:latin typeface="Times New Roman" panose="02020603050405020304" pitchFamily="18" charset="0"/>
              </a:rPr>
              <a:t>Russia</a:t>
            </a:r>
            <a:endParaRPr lang="ru-RU" altLang="ru-RU" sz="1600" i="1" dirty="0">
              <a:solidFill>
                <a:srgbClr val="66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2055" name="Text Box 4"/>
          <p:cNvSpPr txBox="1">
            <a:spLocks noChangeArrowheads="1"/>
          </p:cNvSpPr>
          <p:nvPr/>
        </p:nvSpPr>
        <p:spPr bwMode="auto">
          <a:xfrm>
            <a:off x="266700" y="1568450"/>
            <a:ext cx="8674100" cy="504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spcBef>
                <a:spcPct val="20000"/>
              </a:spcBef>
              <a:buClr>
                <a:schemeClr val="bg2"/>
              </a:buClr>
            </a:pPr>
            <a:endParaRPr lang="en-US" altLang="ru-RU" sz="2400">
              <a:solidFill>
                <a:srgbClr val="663300"/>
              </a:solidFill>
              <a:latin typeface="Garamond" pitchFamily="18" charset="0"/>
            </a:endParaRPr>
          </a:p>
          <a:p>
            <a:pPr algn="ctr" eaLnBrk="1" hangingPunct="1"/>
            <a:endParaRPr lang="en-US" altLang="ru-RU" sz="2400" b="0">
              <a:solidFill>
                <a:srgbClr val="222222"/>
              </a:solidFill>
              <a:latin typeface="Arial" charset="0"/>
            </a:endParaRPr>
          </a:p>
          <a:p>
            <a:pPr algn="ctr" eaLnBrk="1" hangingPunct="1"/>
            <a:r>
              <a:rPr lang="en-US" altLang="ru-RU" sz="2400">
                <a:solidFill>
                  <a:srgbClr val="660066"/>
                </a:solidFill>
                <a:latin typeface="Arial" charset="0"/>
              </a:rPr>
              <a:t>STUDYING A POSSIBILITY OF NEUTRON-ACTIVATION DETERMINATION OF RHENIUM CONTENT IN RADIOACTIVE ROCKS</a:t>
            </a:r>
            <a:endParaRPr lang="en-US" altLang="ru-RU" sz="2400" b="0" u="sng">
              <a:solidFill>
                <a:srgbClr val="222222"/>
              </a:solidFill>
              <a:latin typeface="Arial" charset="0"/>
            </a:endParaRPr>
          </a:p>
          <a:p>
            <a:pPr algn="ctr" eaLnBrk="1" hangingPunct="1"/>
            <a:endParaRPr lang="en-US" altLang="ru-RU" sz="2400" b="0" u="sng">
              <a:solidFill>
                <a:srgbClr val="222222"/>
              </a:solidFill>
              <a:latin typeface="Arial" charset="0"/>
            </a:endParaRPr>
          </a:p>
          <a:p>
            <a:pPr algn="ctr" eaLnBrk="1" hangingPunct="1"/>
            <a:endParaRPr lang="en-US" altLang="ru-RU" sz="1800" u="sng">
              <a:solidFill>
                <a:srgbClr val="CC3300"/>
              </a:solidFill>
            </a:endParaRPr>
          </a:p>
          <a:p>
            <a:pPr algn="ctr" eaLnBrk="1" hangingPunct="1"/>
            <a:r>
              <a:rPr lang="en-US" altLang="ru-RU" sz="1800" u="sng">
                <a:solidFill>
                  <a:srgbClr val="CC3300"/>
                </a:solidFill>
              </a:rPr>
              <a:t>S.Zuyev</a:t>
            </a:r>
            <a:r>
              <a:rPr lang="en-US" altLang="ru-RU" sz="1800">
                <a:solidFill>
                  <a:srgbClr val="CC3300"/>
                </a:solidFill>
              </a:rPr>
              <a:t>, A.Afonin, Yu.Burmistrov, E.Konobeevski, </a:t>
            </a:r>
          </a:p>
          <a:p>
            <a:pPr algn="ctr" eaLnBrk="1" hangingPunct="1"/>
            <a:r>
              <a:rPr lang="en-US" altLang="ru-RU" sz="1800">
                <a:solidFill>
                  <a:srgbClr val="CC3300"/>
                </a:solidFill>
              </a:rPr>
              <a:t>M.Mordovskoy, V.Ponomarev, G.Solodukhov </a:t>
            </a:r>
            <a:br>
              <a:rPr lang="en-US" altLang="ru-RU" sz="1800">
                <a:solidFill>
                  <a:srgbClr val="CC3300"/>
                </a:solidFill>
              </a:rPr>
            </a:br>
            <a:r>
              <a:rPr lang="en-US" altLang="ru-RU" sz="1600" i="1">
                <a:solidFill>
                  <a:srgbClr val="660066"/>
                </a:solidFill>
              </a:rPr>
              <a:t>(Institute for Nuclear Research, Russian Academy of Sciences)</a:t>
            </a:r>
          </a:p>
          <a:p>
            <a:pPr algn="ctr" eaLnBrk="1" hangingPunct="1"/>
            <a:endParaRPr lang="en-US" altLang="ru-RU" sz="1600" i="1">
              <a:solidFill>
                <a:srgbClr val="660066"/>
              </a:solidFill>
            </a:endParaRPr>
          </a:p>
          <a:p>
            <a:pPr algn="ctr" eaLnBrk="1" hangingPunct="1"/>
            <a:r>
              <a:rPr lang="en-US" altLang="ru-RU" sz="1800">
                <a:solidFill>
                  <a:srgbClr val="CC3300"/>
                </a:solidFill>
              </a:rPr>
              <a:t>P.Kailachakov, I.Vikentyev</a:t>
            </a:r>
            <a:r>
              <a:rPr lang="en-US" altLang="ru-RU" sz="1600">
                <a:solidFill>
                  <a:srgbClr val="CC3300"/>
                </a:solidFill>
              </a:rPr>
              <a:t/>
            </a:r>
            <a:br>
              <a:rPr lang="en-US" altLang="ru-RU" sz="1600">
                <a:solidFill>
                  <a:srgbClr val="CC3300"/>
                </a:solidFill>
              </a:rPr>
            </a:br>
            <a:r>
              <a:rPr lang="en-US" altLang="ru-RU" sz="1600" i="1">
                <a:solidFill>
                  <a:srgbClr val="660066"/>
                </a:solidFill>
              </a:rPr>
              <a:t>(Institute of Geology of Ore Deposits, Petrography, Mineralogy and Geochemistry, Russian Academy of Sciences)</a:t>
            </a:r>
          </a:p>
          <a:p>
            <a:pPr algn="ctr" eaLnBrk="1" hangingPunct="1"/>
            <a:endParaRPr lang="en-US" altLang="ru-RU" sz="1600" i="1">
              <a:solidFill>
                <a:srgbClr val="660066"/>
              </a:solidFill>
            </a:endParaRPr>
          </a:p>
          <a:p>
            <a:pPr algn="ctr" eaLnBrk="1" hangingPunct="1"/>
            <a:endParaRPr lang="ru-RU" altLang="ru-RU" sz="1600">
              <a:solidFill>
                <a:srgbClr val="800000"/>
              </a:solidFill>
            </a:endParaRPr>
          </a:p>
          <a:p>
            <a:pPr algn="ctr" eaLnBrk="1" hangingPunct="1"/>
            <a:endParaRPr lang="en-US" altLang="ru-RU" sz="1000">
              <a:solidFill>
                <a:srgbClr val="800000"/>
              </a:solidFill>
              <a:latin typeface="Garamond" pitchFamily="18" charset="0"/>
            </a:endParaRPr>
          </a:p>
        </p:txBody>
      </p:sp>
      <p:pic>
        <p:nvPicPr>
          <p:cNvPr id="2056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63" y="195263"/>
            <a:ext cx="2143125" cy="78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6288" y="738188"/>
            <a:ext cx="148113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5" descr="romel-m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1438" y="-33338"/>
            <a:ext cx="1376362" cy="12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3"/>
          <p:cNvSpPr txBox="1">
            <a:spLocks noChangeArrowheads="1"/>
          </p:cNvSpPr>
          <p:nvPr/>
        </p:nvSpPr>
        <p:spPr bwMode="auto">
          <a:xfrm>
            <a:off x="165100" y="1549400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endParaRPr lang="en-US" altLang="ru-RU" sz="1400" b="0">
              <a:cs typeface="Arial" charset="0"/>
            </a:endParaRPr>
          </a:p>
        </p:txBody>
      </p:sp>
      <p:sp>
        <p:nvSpPr>
          <p:cNvPr id="8195" name="Rectangle 5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 altLang="ru-RU" sz="1400" b="0">
              <a:cs typeface="Arial" charset="0"/>
            </a:endParaRPr>
          </a:p>
        </p:txBody>
      </p:sp>
      <p:pic>
        <p:nvPicPr>
          <p:cNvPr id="8196" name="Picture 35"/>
          <p:cNvPicPr>
            <a:picLocks noChangeAspect="1" noChangeArrowheads="1"/>
          </p:cNvPicPr>
          <p:nvPr/>
        </p:nvPicPr>
        <p:blipFill>
          <a:blip r:embed="rId3">
            <a:lum brigh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4350" y="1527175"/>
            <a:ext cx="3130550" cy="5280025"/>
          </a:xfrm>
          <a:prstGeom prst="rect">
            <a:avLst/>
          </a:prstGeom>
          <a:noFill/>
          <a:ln w="25400" algn="ctr">
            <a:solidFill>
              <a:srgbClr val="CC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7" name="Rectangle 36"/>
          <p:cNvSpPr>
            <a:spLocks noChangeArrowheads="1"/>
          </p:cNvSpPr>
          <p:nvPr/>
        </p:nvSpPr>
        <p:spPr bwMode="auto">
          <a:xfrm>
            <a:off x="165100" y="5455890"/>
            <a:ext cx="5274003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ru-RU" altLang="ru-RU" sz="1400" dirty="0" smtClean="0">
                <a:solidFill>
                  <a:srgbClr val="003399"/>
                </a:solidFill>
                <a:cs typeface="Arial" charset="0"/>
              </a:rPr>
              <a:t>Низкофоновая камера с гамма-спектрометром на базе детектора из особочистого германия с «пассивной» защитой.</a:t>
            </a:r>
            <a:endParaRPr lang="en-US" altLang="ru-RU" sz="1400" dirty="0">
              <a:solidFill>
                <a:srgbClr val="003399"/>
              </a:solidFill>
              <a:cs typeface="Arial" charset="0"/>
            </a:endParaRPr>
          </a:p>
          <a:p>
            <a:endParaRPr lang="en-US" altLang="ru-RU" sz="1400" dirty="0">
              <a:solidFill>
                <a:srgbClr val="003399"/>
              </a:solidFill>
              <a:cs typeface="Arial" charset="0"/>
            </a:endParaRPr>
          </a:p>
          <a:p>
            <a:r>
              <a:rPr lang="ru-RU" altLang="ru-RU" sz="1400" dirty="0" smtClean="0">
                <a:solidFill>
                  <a:srgbClr val="003399"/>
                </a:solidFill>
                <a:cs typeface="Arial" charset="0"/>
              </a:rPr>
              <a:t>Верхняя часть защиты сдвигается относительно образца.</a:t>
            </a:r>
            <a:endParaRPr lang="en-US" altLang="ru-RU" sz="1400" dirty="0">
              <a:solidFill>
                <a:srgbClr val="003399"/>
              </a:solidFill>
              <a:cs typeface="Arial" charset="0"/>
            </a:endParaRPr>
          </a:p>
        </p:txBody>
      </p:sp>
      <p:pic>
        <p:nvPicPr>
          <p:cNvPr id="8198" name="Picture 3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538" y="1527175"/>
            <a:ext cx="3609975" cy="3924300"/>
          </a:xfrm>
          <a:prstGeom prst="rect">
            <a:avLst/>
          </a:prstGeom>
          <a:noFill/>
          <a:ln w="25400" algn="ctr">
            <a:solidFill>
              <a:srgbClr val="CC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8451" name="Rectangle 3"/>
          <p:cNvSpPr>
            <a:spLocks noChangeArrowheads="1"/>
          </p:cNvSpPr>
          <p:nvPr/>
        </p:nvSpPr>
        <p:spPr bwMode="auto">
          <a:xfrm>
            <a:off x="0" y="1587"/>
            <a:ext cx="9144000" cy="1408114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50000">
                <a:srgbClr val="FFDA3B">
                  <a:alpha val="75999"/>
                </a:srgbClr>
              </a:gs>
              <a:gs pos="100000">
                <a:srgbClr val="FFFF99"/>
              </a:gs>
            </a:gsLst>
            <a:lin ang="0" scaled="1"/>
          </a:gradFill>
          <a:ln>
            <a:noFill/>
          </a:ln>
        </p:spPr>
        <p:txBody>
          <a:bodyPr anchor="ctr" anchorCtr="1"/>
          <a:lstStyle>
            <a:lvl1pPr marL="342900" indent="-342900" algn="l"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algn="l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algn="l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algn="l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  <a:defRPr/>
            </a:pPr>
            <a:r>
              <a:rPr lang="ru-RU" altLang="ru-RU" sz="2800" dirty="0" smtClean="0">
                <a:solidFill>
                  <a:srgbClr val="CC3300"/>
                </a:solidFill>
                <a:latin typeface="Times New Roman" panose="02020603050405020304" pitchFamily="18" charset="0"/>
              </a:rPr>
              <a:t>Низкофоновая камера с</a:t>
            </a:r>
            <a:r>
              <a:rPr lang="en-US" altLang="ru-RU" sz="2800" dirty="0" smtClean="0">
                <a:solidFill>
                  <a:srgbClr val="CC33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ru-RU" sz="2800" dirty="0" err="1">
                <a:solidFill>
                  <a:srgbClr val="CC3300"/>
                </a:solidFill>
                <a:latin typeface="Times New Roman" panose="02020603050405020304" pitchFamily="18" charset="0"/>
              </a:rPr>
              <a:t>HPGe</a:t>
            </a:r>
            <a:r>
              <a:rPr lang="en-US" altLang="ru-RU" sz="2800" dirty="0">
                <a:solidFill>
                  <a:srgbClr val="CC3300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2800" dirty="0" smtClean="0">
                <a:solidFill>
                  <a:srgbClr val="CC3300"/>
                </a:solidFill>
                <a:latin typeface="Times New Roman" panose="02020603050405020304" pitchFamily="18" charset="0"/>
              </a:rPr>
              <a:t>детектором</a:t>
            </a:r>
            <a:endParaRPr lang="ru-RU" sz="2800" dirty="0">
              <a:solidFill>
                <a:srgbClr val="CC33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923" name="Rectangle 3"/>
          <p:cNvSpPr>
            <a:spLocks noChangeArrowheads="1"/>
          </p:cNvSpPr>
          <p:nvPr/>
        </p:nvSpPr>
        <p:spPr bwMode="auto">
          <a:xfrm>
            <a:off x="-2" y="29027"/>
            <a:ext cx="9144000" cy="1408113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50000">
                <a:srgbClr val="FFDA3B">
                  <a:alpha val="75999"/>
                </a:srgbClr>
              </a:gs>
              <a:gs pos="100000">
                <a:srgbClr val="FFFF99"/>
              </a:gs>
            </a:gsLst>
            <a:lin ang="0" scaled="1"/>
          </a:gradFill>
          <a:ln>
            <a:noFill/>
          </a:ln>
        </p:spPr>
        <p:txBody>
          <a:bodyPr anchor="ctr" anchorCtr="1"/>
          <a:lstStyle>
            <a:lvl1pPr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defRPr/>
            </a:pPr>
            <a:r>
              <a:rPr lang="ru-RU" altLang="ru-RU" sz="2800" dirty="0" smtClean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Естественная радиоактивность образцов </a:t>
            </a:r>
          </a:p>
          <a:p>
            <a:pPr algn="ctr">
              <a:defRPr/>
            </a:pPr>
            <a:r>
              <a:rPr lang="ru-RU" altLang="ru-RU" sz="2800" dirty="0" smtClean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Брикетно-</a:t>
            </a:r>
            <a:r>
              <a:rPr lang="ru-RU" altLang="ru-RU" sz="2800" dirty="0" err="1" smtClean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Желтухинского</a:t>
            </a:r>
            <a:r>
              <a:rPr lang="en-US" altLang="ru-RU" sz="2800" dirty="0" smtClean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ru-RU" altLang="ru-RU" sz="2800" dirty="0" smtClean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месторождения</a:t>
            </a:r>
            <a:endParaRPr lang="ru-RU" altLang="ru-RU" sz="2800" dirty="0">
              <a:solidFill>
                <a:srgbClr val="CC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222" name="Прямоугольник 4"/>
          <p:cNvSpPr>
            <a:spLocks noChangeArrowheads="1"/>
          </p:cNvSpPr>
          <p:nvPr/>
        </p:nvSpPr>
        <p:spPr bwMode="auto">
          <a:xfrm>
            <a:off x="165100" y="5565775"/>
            <a:ext cx="88312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1600" dirty="0">
                <a:solidFill>
                  <a:srgbClr val="003399"/>
                </a:solidFill>
              </a:rPr>
              <a:t>Гамма-спектры естественной активности образцов П9, Д5 и Г1 Брикетно-</a:t>
            </a:r>
            <a:r>
              <a:rPr lang="ru-RU" altLang="ru-RU" sz="1600" dirty="0" err="1">
                <a:solidFill>
                  <a:srgbClr val="003399"/>
                </a:solidFill>
              </a:rPr>
              <a:t>Желтухинского</a:t>
            </a:r>
            <a:r>
              <a:rPr lang="ru-RU" altLang="ru-RU" sz="1600" dirty="0">
                <a:solidFill>
                  <a:srgbClr val="003399"/>
                </a:solidFill>
              </a:rPr>
              <a:t> </a:t>
            </a:r>
            <a:r>
              <a:rPr lang="ru-RU" altLang="ru-RU" sz="1600" dirty="0" smtClean="0">
                <a:solidFill>
                  <a:srgbClr val="003399"/>
                </a:solidFill>
              </a:rPr>
              <a:t>месторождения </a:t>
            </a:r>
          </a:p>
          <a:p>
            <a:pPr algn="ctr"/>
            <a:r>
              <a:rPr lang="ru-RU" altLang="ru-RU" sz="1600" dirty="0" smtClean="0">
                <a:solidFill>
                  <a:srgbClr val="003399"/>
                </a:solidFill>
              </a:rPr>
              <a:t>(приведены к одному времени измерений 20 ч и массе образца 1 г)</a:t>
            </a:r>
            <a:endParaRPr lang="ru-RU" altLang="ru-RU" sz="1600" dirty="0">
              <a:solidFill>
                <a:srgbClr val="003399"/>
              </a:solidFill>
            </a:endParaRPr>
          </a:p>
        </p:txBody>
      </p:sp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4235450" y="4935316"/>
            <a:ext cx="98293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altLang="ru-RU" sz="1400" i="1" dirty="0">
                <a:solidFill>
                  <a:srgbClr val="0000FF"/>
                </a:solidFill>
                <a:cs typeface="Arial" charset="0"/>
              </a:rPr>
              <a:t>E</a:t>
            </a:r>
            <a:r>
              <a:rPr lang="en-US" altLang="ru-RU" sz="1400" dirty="0">
                <a:solidFill>
                  <a:srgbClr val="0000FF"/>
                </a:solidFill>
                <a:cs typeface="Arial" charset="0"/>
              </a:rPr>
              <a:t>, </a:t>
            </a:r>
            <a:r>
              <a:rPr lang="en-US" altLang="ru-RU" sz="1400" dirty="0" smtClean="0">
                <a:solidFill>
                  <a:srgbClr val="0000FF"/>
                </a:solidFill>
                <a:cs typeface="Arial" charset="0"/>
              </a:rPr>
              <a:t>keV</a:t>
            </a:r>
            <a:endParaRPr lang="ru-RU" altLang="ru-RU" sz="1400" dirty="0">
              <a:solidFill>
                <a:srgbClr val="0000FF"/>
              </a:solidFill>
              <a:cs typeface="Arial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824" y="1822330"/>
            <a:ext cx="8794750" cy="3090607"/>
          </a:xfrm>
          <a:prstGeom prst="rect">
            <a:avLst/>
          </a:prstGeom>
          <a:noFill/>
          <a:ln w="25400" algn="ctr">
            <a:solidFill>
              <a:srgbClr val="CC3300"/>
            </a:solidFill>
            <a:miter lim="800000"/>
            <a:headEnd/>
            <a:tailEnd/>
          </a:ln>
          <a:effectLst/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6038184" y="2144104"/>
            <a:ext cx="772510" cy="0"/>
          </a:xfrm>
          <a:prstGeom prst="line">
            <a:avLst/>
          </a:prstGeom>
          <a:ln w="25400">
            <a:solidFill>
              <a:srgbClr val="00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6038184" y="2359565"/>
            <a:ext cx="772510" cy="0"/>
          </a:xfrm>
          <a:prstGeom prst="line">
            <a:avLst/>
          </a:prstGeom>
          <a:ln w="254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6038184" y="2580280"/>
            <a:ext cx="772510" cy="0"/>
          </a:xfrm>
          <a:prstGeom prst="line">
            <a:avLst/>
          </a:prstGeom>
          <a:ln w="2540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6768427" y="1979730"/>
            <a:ext cx="982936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ru-RU" altLang="ru-RU" sz="1400" dirty="0" smtClean="0">
                <a:solidFill>
                  <a:srgbClr val="002060"/>
                </a:solidFill>
                <a:cs typeface="Arial" charset="0"/>
              </a:rPr>
              <a:t>П9-50</a:t>
            </a:r>
          </a:p>
          <a:p>
            <a:pPr eaLnBrk="1" hangingPunct="1"/>
            <a:r>
              <a:rPr lang="ru-RU" altLang="ru-RU" sz="1400" dirty="0" smtClean="0">
                <a:solidFill>
                  <a:srgbClr val="002060"/>
                </a:solidFill>
                <a:cs typeface="Arial" charset="0"/>
              </a:rPr>
              <a:t>Д5-6</a:t>
            </a:r>
          </a:p>
          <a:p>
            <a:pPr eaLnBrk="1" hangingPunct="1"/>
            <a:r>
              <a:rPr lang="ru-RU" altLang="ru-RU" sz="1400" dirty="0" smtClean="0">
                <a:solidFill>
                  <a:srgbClr val="002060"/>
                </a:solidFill>
                <a:cs typeface="Arial" charset="0"/>
              </a:rPr>
              <a:t>Г1-47</a:t>
            </a:r>
            <a:endParaRPr lang="ru-RU" altLang="ru-RU" sz="1400" dirty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 rot="16200000">
            <a:off x="893805" y="2628842"/>
            <a:ext cx="185924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altLang="ru-RU" sz="1000" dirty="0" smtClean="0">
                <a:solidFill>
                  <a:srgbClr val="0000FF"/>
                </a:solidFill>
                <a:cs typeface="Arial" charset="0"/>
              </a:rPr>
              <a:t>93, Th-234 [U-238]</a:t>
            </a:r>
            <a:endParaRPr lang="ru-RU" altLang="ru-RU" sz="1000" dirty="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 rot="16200000">
            <a:off x="1976399" y="2639348"/>
            <a:ext cx="185924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altLang="ru-RU" sz="1000" dirty="0" smtClean="0">
                <a:solidFill>
                  <a:srgbClr val="0000FF"/>
                </a:solidFill>
                <a:cs typeface="Arial" charset="0"/>
              </a:rPr>
              <a:t>186, Ra-226, U-235</a:t>
            </a:r>
            <a:endParaRPr lang="ru-RU" altLang="ru-RU" sz="1000" dirty="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 rot="16200000">
            <a:off x="3216653" y="2634088"/>
            <a:ext cx="185924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altLang="ru-RU" sz="1000" dirty="0" smtClean="0">
                <a:solidFill>
                  <a:srgbClr val="0000FF"/>
                </a:solidFill>
                <a:cs typeface="Arial" charset="0"/>
              </a:rPr>
              <a:t>295, Pb-214 [U-238]</a:t>
            </a:r>
            <a:endParaRPr lang="ru-RU" altLang="ru-RU" sz="1000" dirty="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 rot="16200000">
            <a:off x="3857799" y="2628828"/>
            <a:ext cx="185924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altLang="ru-RU" sz="1000" dirty="0" smtClean="0">
                <a:solidFill>
                  <a:srgbClr val="0000FF"/>
                </a:solidFill>
                <a:cs typeface="Arial" charset="0"/>
              </a:rPr>
              <a:t>352, Pb-214 [U-238]</a:t>
            </a:r>
            <a:endParaRPr lang="ru-RU" altLang="ru-RU" sz="1000" dirty="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 rot="16200000">
            <a:off x="6853339" y="3291000"/>
            <a:ext cx="185924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altLang="ru-RU" sz="1000" dirty="0" smtClean="0">
                <a:solidFill>
                  <a:srgbClr val="0000FF"/>
                </a:solidFill>
                <a:cs typeface="Arial" charset="0"/>
              </a:rPr>
              <a:t>609, Bi-214 [U-238]</a:t>
            </a:r>
            <a:endParaRPr lang="ru-RU" altLang="ru-RU" sz="1000" dirty="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17" name="Text Box 13"/>
          <p:cNvSpPr txBox="1">
            <a:spLocks noChangeArrowheads="1"/>
          </p:cNvSpPr>
          <p:nvPr/>
        </p:nvSpPr>
        <p:spPr bwMode="auto">
          <a:xfrm rot="16200000">
            <a:off x="2580753" y="2628828"/>
            <a:ext cx="185924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altLang="ru-RU" sz="1000" dirty="0" smtClean="0">
                <a:solidFill>
                  <a:srgbClr val="0000FF"/>
                </a:solidFill>
                <a:cs typeface="Arial" charset="0"/>
              </a:rPr>
              <a:t>242, Pb-214 [U-238]</a:t>
            </a:r>
            <a:endParaRPr lang="ru-RU" altLang="ru-RU" sz="1000" dirty="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18" name="Text Box 13"/>
          <p:cNvSpPr txBox="1">
            <a:spLocks noChangeArrowheads="1"/>
          </p:cNvSpPr>
          <p:nvPr/>
        </p:nvSpPr>
        <p:spPr bwMode="auto">
          <a:xfrm rot="16200000">
            <a:off x="2333757" y="2634088"/>
            <a:ext cx="185924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altLang="ru-RU" sz="1000" dirty="0" smtClean="0">
                <a:solidFill>
                  <a:srgbClr val="0000FF"/>
                </a:solidFill>
                <a:cs typeface="Arial" charset="0"/>
              </a:rPr>
              <a:t>239, Pb-212 [Th-232]</a:t>
            </a:r>
            <a:endParaRPr lang="ru-RU" altLang="ru-RU" sz="1000" dirty="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19" name="Text Box 13"/>
          <p:cNvSpPr txBox="1">
            <a:spLocks noChangeArrowheads="1"/>
          </p:cNvSpPr>
          <p:nvPr/>
        </p:nvSpPr>
        <p:spPr bwMode="auto">
          <a:xfrm rot="16200000">
            <a:off x="1450861" y="2634088"/>
            <a:ext cx="185924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altLang="ru-RU" sz="1000" dirty="0" smtClean="0">
                <a:solidFill>
                  <a:srgbClr val="0000FF"/>
                </a:solidFill>
                <a:cs typeface="Arial" charset="0"/>
              </a:rPr>
              <a:t>144, U-235</a:t>
            </a:r>
            <a:endParaRPr lang="ru-RU" altLang="ru-RU" sz="1000" dirty="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21" name="Text Box 13"/>
          <p:cNvSpPr txBox="1">
            <a:spLocks noChangeArrowheads="1"/>
          </p:cNvSpPr>
          <p:nvPr/>
        </p:nvSpPr>
        <p:spPr bwMode="auto">
          <a:xfrm rot="16200000">
            <a:off x="5712927" y="3301506"/>
            <a:ext cx="185924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altLang="ru-RU" sz="1000" dirty="0" smtClean="0">
                <a:solidFill>
                  <a:srgbClr val="0000FF"/>
                </a:solidFill>
                <a:cs typeface="Arial" charset="0"/>
              </a:rPr>
              <a:t>511, Annihilation</a:t>
            </a:r>
            <a:endParaRPr lang="ru-RU" altLang="ru-RU" sz="1000" dirty="0">
              <a:solidFill>
                <a:srgbClr val="0000FF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97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/>
          <p:cNvPicPr>
            <a:picLocks noChangeAspect="1" noChangeArrowheads="1"/>
          </p:cNvPicPr>
          <p:nvPr/>
        </p:nvPicPr>
        <p:blipFill>
          <a:blip r:embed="rId3">
            <a:lum brigh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00" y="1612900"/>
            <a:ext cx="7902575" cy="3913188"/>
          </a:xfrm>
          <a:prstGeom prst="rect">
            <a:avLst/>
          </a:prstGeom>
          <a:noFill/>
          <a:ln w="25400" algn="ctr">
            <a:solidFill>
              <a:srgbClr val="CC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3" name="Rectangle 9"/>
          <p:cNvSpPr>
            <a:spLocks noChangeArrowheads="1"/>
          </p:cNvSpPr>
          <p:nvPr/>
        </p:nvSpPr>
        <p:spPr bwMode="auto">
          <a:xfrm>
            <a:off x="268288" y="5698322"/>
            <a:ext cx="83185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indent="450850" eaLnBrk="1" hangingPunct="1"/>
            <a:r>
              <a:rPr lang="ru-RU" altLang="ru-RU" sz="1400" dirty="0" smtClean="0">
                <a:solidFill>
                  <a:srgbClr val="003399"/>
                </a:solidFill>
              </a:rPr>
              <a:t>Энергия ускоренных электронов</a:t>
            </a:r>
            <a:r>
              <a:rPr lang="ru-RU" altLang="ru-RU" sz="1400" dirty="0">
                <a:solidFill>
                  <a:srgbClr val="003399"/>
                </a:solidFill>
              </a:rPr>
              <a:t>	</a:t>
            </a:r>
            <a:r>
              <a:rPr lang="en-US" altLang="ru-RU" sz="1400" dirty="0">
                <a:solidFill>
                  <a:srgbClr val="003399"/>
                </a:solidFill>
              </a:rPr>
              <a:t>	</a:t>
            </a:r>
            <a:r>
              <a:rPr lang="en-US" altLang="ru-RU" sz="1400" dirty="0" smtClean="0">
                <a:solidFill>
                  <a:srgbClr val="003399"/>
                </a:solidFill>
              </a:rPr>
              <a:t>4 </a:t>
            </a:r>
            <a:r>
              <a:rPr lang="en-US" altLang="ru-RU" sz="1400" dirty="0">
                <a:solidFill>
                  <a:srgbClr val="003399"/>
                </a:solidFill>
              </a:rPr>
              <a:t>- </a:t>
            </a:r>
            <a:r>
              <a:rPr lang="ru-RU" altLang="ru-RU" sz="1400" dirty="0">
                <a:solidFill>
                  <a:srgbClr val="003399"/>
                </a:solidFill>
              </a:rPr>
              <a:t>10 </a:t>
            </a:r>
            <a:r>
              <a:rPr lang="ru-RU" altLang="ru-RU" sz="1400" dirty="0" smtClean="0">
                <a:solidFill>
                  <a:srgbClr val="003399"/>
                </a:solidFill>
              </a:rPr>
              <a:t>МэВ</a:t>
            </a:r>
            <a:endParaRPr lang="en-US" altLang="ru-RU" sz="1400" dirty="0">
              <a:solidFill>
                <a:srgbClr val="003399"/>
              </a:solidFill>
            </a:endParaRPr>
          </a:p>
          <a:p>
            <a:pPr indent="450850" eaLnBrk="1" hangingPunct="1"/>
            <a:r>
              <a:rPr lang="ru-RU" altLang="ru-RU" sz="1400" dirty="0" smtClean="0">
                <a:solidFill>
                  <a:srgbClr val="003399"/>
                </a:solidFill>
              </a:rPr>
              <a:t>Частота повторения</a:t>
            </a:r>
            <a:r>
              <a:rPr lang="ru-RU" altLang="ru-RU" sz="1400" dirty="0">
                <a:solidFill>
                  <a:srgbClr val="003399"/>
                </a:solidFill>
              </a:rPr>
              <a:t>			</a:t>
            </a:r>
            <a:r>
              <a:rPr lang="en-US" altLang="ru-RU" sz="1400" dirty="0">
                <a:solidFill>
                  <a:srgbClr val="003399"/>
                </a:solidFill>
              </a:rPr>
              <a:t>	</a:t>
            </a:r>
            <a:r>
              <a:rPr lang="ru-RU" altLang="ru-RU" sz="1400" dirty="0" smtClean="0">
                <a:solidFill>
                  <a:srgbClr val="003399"/>
                </a:solidFill>
              </a:rPr>
              <a:t>до</a:t>
            </a:r>
            <a:r>
              <a:rPr lang="en-US" altLang="ru-RU" sz="1400" dirty="0" smtClean="0">
                <a:solidFill>
                  <a:srgbClr val="003399"/>
                </a:solidFill>
              </a:rPr>
              <a:t> </a:t>
            </a:r>
            <a:r>
              <a:rPr lang="ru-RU" altLang="ru-RU" sz="1400" dirty="0">
                <a:solidFill>
                  <a:srgbClr val="003399"/>
                </a:solidFill>
              </a:rPr>
              <a:t>600 </a:t>
            </a:r>
            <a:r>
              <a:rPr lang="ru-RU" altLang="ru-RU" sz="1400" dirty="0" smtClean="0">
                <a:solidFill>
                  <a:srgbClr val="003399"/>
                </a:solidFill>
              </a:rPr>
              <a:t>Гц</a:t>
            </a:r>
            <a:endParaRPr lang="ru-RU" altLang="ru-RU" sz="1400" dirty="0">
              <a:solidFill>
                <a:srgbClr val="003399"/>
              </a:solidFill>
            </a:endParaRPr>
          </a:p>
          <a:p>
            <a:pPr indent="450850" eaLnBrk="1" hangingPunct="1"/>
            <a:r>
              <a:rPr lang="ru-RU" altLang="ru-RU" sz="1400" dirty="0" smtClean="0">
                <a:solidFill>
                  <a:srgbClr val="003399"/>
                </a:solidFill>
              </a:rPr>
              <a:t>Длительность импульса</a:t>
            </a:r>
            <a:r>
              <a:rPr lang="ru-RU" altLang="ru-RU" sz="1400" dirty="0">
                <a:solidFill>
                  <a:srgbClr val="003399"/>
                </a:solidFill>
              </a:rPr>
              <a:t>		</a:t>
            </a:r>
            <a:r>
              <a:rPr lang="en-US" altLang="ru-RU" sz="1400" dirty="0">
                <a:solidFill>
                  <a:srgbClr val="003399"/>
                </a:solidFill>
              </a:rPr>
              <a:t>	</a:t>
            </a:r>
            <a:r>
              <a:rPr lang="ru-RU" altLang="ru-RU" sz="1400" dirty="0">
                <a:solidFill>
                  <a:srgbClr val="003399"/>
                </a:solidFill>
              </a:rPr>
              <a:t>3 </a:t>
            </a:r>
            <a:r>
              <a:rPr lang="el-GR" altLang="ru-RU" sz="1400" dirty="0">
                <a:solidFill>
                  <a:srgbClr val="003399"/>
                </a:solidFill>
              </a:rPr>
              <a:t>μ</a:t>
            </a:r>
            <a:r>
              <a:rPr lang="en-US" altLang="ru-RU" sz="1400" dirty="0">
                <a:solidFill>
                  <a:srgbClr val="003399"/>
                </a:solidFill>
              </a:rPr>
              <a:t>s</a:t>
            </a:r>
            <a:endParaRPr lang="ru-RU" altLang="ru-RU" sz="1400" dirty="0">
              <a:solidFill>
                <a:srgbClr val="003399"/>
              </a:solidFill>
            </a:endParaRPr>
          </a:p>
          <a:p>
            <a:pPr indent="450850" eaLnBrk="1" hangingPunct="1"/>
            <a:r>
              <a:rPr lang="ru-RU" altLang="ru-RU" sz="1400" dirty="0" smtClean="0">
                <a:solidFill>
                  <a:srgbClr val="003399"/>
                </a:solidFill>
              </a:rPr>
              <a:t>Средний ток электронов при</a:t>
            </a:r>
            <a:r>
              <a:rPr lang="en-US" altLang="ru-RU" sz="1400" dirty="0" smtClean="0">
                <a:solidFill>
                  <a:srgbClr val="003399"/>
                </a:solidFill>
              </a:rPr>
              <a:t> </a:t>
            </a:r>
            <a:r>
              <a:rPr lang="en-US" altLang="ru-RU" sz="1400" dirty="0">
                <a:solidFill>
                  <a:srgbClr val="003399"/>
                </a:solidFill>
              </a:rPr>
              <a:t>50 </a:t>
            </a:r>
            <a:r>
              <a:rPr lang="ru-RU" altLang="ru-RU" sz="1400" dirty="0" smtClean="0">
                <a:solidFill>
                  <a:srgbClr val="003399"/>
                </a:solidFill>
              </a:rPr>
              <a:t>Гц</a:t>
            </a:r>
            <a:r>
              <a:rPr lang="en-US" altLang="ru-RU" sz="1400" dirty="0">
                <a:solidFill>
                  <a:srgbClr val="003399"/>
                </a:solidFill>
              </a:rPr>
              <a:t>	</a:t>
            </a:r>
            <a:r>
              <a:rPr lang="ru-RU" altLang="ru-RU" sz="1400" dirty="0">
                <a:solidFill>
                  <a:srgbClr val="003399"/>
                </a:solidFill>
              </a:rPr>
              <a:t>	</a:t>
            </a:r>
            <a:r>
              <a:rPr lang="en-US" altLang="ru-RU" sz="1400" dirty="0">
                <a:solidFill>
                  <a:srgbClr val="003399"/>
                </a:solidFill>
              </a:rPr>
              <a:t>4</a:t>
            </a:r>
            <a:r>
              <a:rPr lang="ru-RU" altLang="ru-RU" sz="1400" dirty="0">
                <a:solidFill>
                  <a:srgbClr val="003399"/>
                </a:solidFill>
              </a:rPr>
              <a:t>0-</a:t>
            </a:r>
            <a:r>
              <a:rPr lang="en-US" altLang="ru-RU" sz="1400" dirty="0">
                <a:solidFill>
                  <a:srgbClr val="003399"/>
                </a:solidFill>
              </a:rPr>
              <a:t>5</a:t>
            </a:r>
            <a:r>
              <a:rPr lang="ru-RU" altLang="ru-RU" sz="1400" dirty="0">
                <a:solidFill>
                  <a:srgbClr val="003399"/>
                </a:solidFill>
              </a:rPr>
              <a:t>0 </a:t>
            </a:r>
            <a:r>
              <a:rPr lang="el-GR" altLang="ru-RU" sz="1400" dirty="0">
                <a:solidFill>
                  <a:srgbClr val="003399"/>
                </a:solidFill>
              </a:rPr>
              <a:t>μ</a:t>
            </a:r>
            <a:r>
              <a:rPr lang="ru-RU" altLang="ru-RU" sz="1400" dirty="0">
                <a:solidFill>
                  <a:srgbClr val="003399"/>
                </a:solidFill>
              </a:rPr>
              <a:t>А</a:t>
            </a:r>
          </a:p>
        </p:txBody>
      </p:sp>
      <p:sp>
        <p:nvSpPr>
          <p:cNvPr id="488451" name="Rectangle 3"/>
          <p:cNvSpPr>
            <a:spLocks noChangeArrowheads="1"/>
          </p:cNvSpPr>
          <p:nvPr/>
        </p:nvSpPr>
        <p:spPr bwMode="auto">
          <a:xfrm>
            <a:off x="0" y="1587"/>
            <a:ext cx="9144000" cy="1408114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50000">
                <a:srgbClr val="FFDA3B">
                  <a:alpha val="75999"/>
                </a:srgbClr>
              </a:gs>
              <a:gs pos="100000">
                <a:srgbClr val="FFFF99"/>
              </a:gs>
            </a:gsLst>
            <a:lin ang="0" scaled="1"/>
          </a:gradFill>
          <a:ln>
            <a:noFill/>
          </a:ln>
        </p:spPr>
        <p:txBody>
          <a:bodyPr anchor="ctr" anchorCtr="1"/>
          <a:lstStyle>
            <a:lvl1pPr marL="342900" indent="-342900" algn="l"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algn="l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algn="l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algn="l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  <a:defRPr/>
            </a:pPr>
            <a:r>
              <a:rPr lang="ru-RU" altLang="ru-RU" sz="2800" dirty="0" smtClean="0">
                <a:solidFill>
                  <a:srgbClr val="CC3300"/>
                </a:solidFill>
                <a:latin typeface="Times New Roman" pitchFamily="18" charset="0"/>
              </a:rPr>
              <a:t>Ускоритель электронов </a:t>
            </a:r>
            <a:r>
              <a:rPr lang="en-US" altLang="ru-RU" sz="2800" dirty="0" smtClean="0">
                <a:solidFill>
                  <a:srgbClr val="CC3300"/>
                </a:solidFill>
                <a:latin typeface="Times New Roman" pitchFamily="18" charset="0"/>
              </a:rPr>
              <a:t>LUE-8-5 </a:t>
            </a:r>
            <a:endParaRPr lang="ru-RU" altLang="ru-RU" sz="2800" dirty="0" smtClean="0">
              <a:solidFill>
                <a:srgbClr val="CC3300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20000"/>
              </a:spcBef>
              <a:defRPr/>
            </a:pPr>
            <a:r>
              <a:rPr lang="ru-RU" altLang="ru-RU" sz="2800" dirty="0" smtClean="0">
                <a:solidFill>
                  <a:srgbClr val="CC3300"/>
                </a:solidFill>
                <a:latin typeface="Times New Roman" pitchFamily="18" charset="0"/>
              </a:rPr>
              <a:t>с фотонейтронным источником нейтронов</a:t>
            </a:r>
            <a:endParaRPr lang="ru-RU" sz="2800" dirty="0">
              <a:solidFill>
                <a:srgbClr val="CC33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188" y="1651000"/>
            <a:ext cx="7115175" cy="4113213"/>
          </a:xfrm>
          <a:prstGeom prst="rect">
            <a:avLst/>
          </a:prstGeom>
          <a:noFill/>
          <a:ln w="25400" algn="ctr">
            <a:solidFill>
              <a:srgbClr val="CC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7" name="Rectangle 9"/>
          <p:cNvSpPr>
            <a:spLocks noChangeArrowheads="1"/>
          </p:cNvSpPr>
          <p:nvPr/>
        </p:nvSpPr>
        <p:spPr bwMode="auto">
          <a:xfrm>
            <a:off x="938049" y="5910818"/>
            <a:ext cx="722345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1800" dirty="0" smtClean="0">
                <a:solidFill>
                  <a:srgbClr val="003399"/>
                </a:solidFill>
              </a:rPr>
              <a:t>Схема </a:t>
            </a:r>
            <a:r>
              <a:rPr lang="en-US" altLang="ru-RU" sz="1800" dirty="0" smtClean="0">
                <a:solidFill>
                  <a:srgbClr val="003399"/>
                </a:solidFill>
              </a:rPr>
              <a:t>W-Be-</a:t>
            </a:r>
            <a:r>
              <a:rPr lang="ru-RU" altLang="ru-RU" sz="1800" dirty="0" smtClean="0">
                <a:solidFill>
                  <a:srgbClr val="003399"/>
                </a:solidFill>
              </a:rPr>
              <a:t>фотонейтронного источника </a:t>
            </a:r>
            <a:r>
              <a:rPr lang="ru-RU" altLang="ru-RU" sz="1800" dirty="0">
                <a:solidFill>
                  <a:srgbClr val="003399"/>
                </a:solidFill>
              </a:rPr>
              <a:t>нейтронов</a:t>
            </a:r>
            <a:endParaRPr lang="ru-RU" altLang="ru-RU" sz="1800" dirty="0">
              <a:solidFill>
                <a:srgbClr val="003399"/>
              </a:solidFill>
            </a:endParaRPr>
          </a:p>
        </p:txBody>
      </p:sp>
      <p:sp>
        <p:nvSpPr>
          <p:cNvPr id="65" name="Rectangle 3"/>
          <p:cNvSpPr>
            <a:spLocks noChangeArrowheads="1"/>
          </p:cNvSpPr>
          <p:nvPr/>
        </p:nvSpPr>
        <p:spPr bwMode="auto">
          <a:xfrm>
            <a:off x="-2" y="15198"/>
            <a:ext cx="9144000" cy="1408114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50000">
                <a:srgbClr val="FFDA3B">
                  <a:alpha val="75999"/>
                </a:srgbClr>
              </a:gs>
              <a:gs pos="100000">
                <a:srgbClr val="FFFF99"/>
              </a:gs>
            </a:gsLst>
            <a:lin ang="0" scaled="1"/>
          </a:gradFill>
          <a:ln>
            <a:noFill/>
          </a:ln>
        </p:spPr>
        <p:txBody>
          <a:bodyPr anchor="ctr" anchorCtr="1"/>
          <a:lstStyle>
            <a:lvl1pPr marL="342900" indent="-342900" algn="l"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algn="l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algn="l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algn="l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  <a:defRPr/>
            </a:pPr>
            <a:r>
              <a:rPr lang="en-US" altLang="ru-RU" sz="2800" dirty="0">
                <a:solidFill>
                  <a:srgbClr val="CC3300"/>
                </a:solidFill>
                <a:latin typeface="Times New Roman" pitchFamily="18" charset="0"/>
              </a:rPr>
              <a:t>W-Be </a:t>
            </a:r>
            <a:r>
              <a:rPr lang="ru-RU" altLang="ru-RU" sz="2800" dirty="0" smtClean="0">
                <a:solidFill>
                  <a:srgbClr val="CC3300"/>
                </a:solidFill>
                <a:latin typeface="Times New Roman" pitchFamily="18" charset="0"/>
              </a:rPr>
              <a:t>фотонейтронный источник нейтронов</a:t>
            </a:r>
            <a:endParaRPr lang="en-US" altLang="ru-RU" sz="2800" dirty="0">
              <a:solidFill>
                <a:srgbClr val="CC33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8"/>
          <p:cNvPicPr>
            <a:picLocks noChangeAspect="1" noChangeArrowheads="1"/>
          </p:cNvPicPr>
          <p:nvPr/>
        </p:nvPicPr>
        <p:blipFill>
          <a:blip r:embed="rId3">
            <a:lum bright="18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7950" y="1566863"/>
            <a:ext cx="6897688" cy="4284662"/>
          </a:xfrm>
          <a:prstGeom prst="rect">
            <a:avLst/>
          </a:prstGeom>
          <a:noFill/>
          <a:ln w="25400" algn="ctr">
            <a:solidFill>
              <a:srgbClr val="CC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91" name="Rectangle 9"/>
          <p:cNvSpPr>
            <a:spLocks noChangeArrowheads="1"/>
          </p:cNvSpPr>
          <p:nvPr/>
        </p:nvSpPr>
        <p:spPr bwMode="auto">
          <a:xfrm>
            <a:off x="1274763" y="6071721"/>
            <a:ext cx="733405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1400" dirty="0" smtClean="0">
                <a:solidFill>
                  <a:srgbClr val="003399"/>
                </a:solidFill>
              </a:rPr>
              <a:t>Плотность потока тепловых нейтронов</a:t>
            </a:r>
            <a:r>
              <a:rPr lang="en-US" altLang="ru-RU" sz="1400" dirty="0" smtClean="0">
                <a:solidFill>
                  <a:srgbClr val="003399"/>
                </a:solidFill>
              </a:rPr>
              <a:t> </a:t>
            </a:r>
            <a:r>
              <a:rPr lang="en-US" altLang="ru-RU" sz="1400" dirty="0">
                <a:solidFill>
                  <a:srgbClr val="003399"/>
                </a:solidFill>
              </a:rPr>
              <a:t>	~</a:t>
            </a:r>
            <a:r>
              <a:rPr lang="ru-RU" altLang="ru-RU" sz="1400" dirty="0">
                <a:solidFill>
                  <a:srgbClr val="003399"/>
                </a:solidFill>
              </a:rPr>
              <a:t> 10</a:t>
            </a:r>
            <a:r>
              <a:rPr lang="ru-RU" altLang="ru-RU" sz="1400" baseline="30000" dirty="0">
                <a:solidFill>
                  <a:srgbClr val="003399"/>
                </a:solidFill>
              </a:rPr>
              <a:t>7</a:t>
            </a:r>
            <a:r>
              <a:rPr lang="ru-RU" altLang="ru-RU" sz="1400" dirty="0">
                <a:solidFill>
                  <a:srgbClr val="003399"/>
                </a:solidFill>
              </a:rPr>
              <a:t>-10</a:t>
            </a:r>
            <a:r>
              <a:rPr lang="ru-RU" altLang="ru-RU" sz="1400" baseline="30000" dirty="0">
                <a:solidFill>
                  <a:srgbClr val="003399"/>
                </a:solidFill>
              </a:rPr>
              <a:t>8</a:t>
            </a:r>
            <a:r>
              <a:rPr lang="ru-RU" altLang="ru-RU" sz="1400" dirty="0">
                <a:solidFill>
                  <a:srgbClr val="003399"/>
                </a:solidFill>
              </a:rPr>
              <a:t> </a:t>
            </a:r>
            <a:r>
              <a:rPr lang="ru-RU" altLang="ru-RU" sz="1400" dirty="0" smtClean="0">
                <a:solidFill>
                  <a:srgbClr val="003399"/>
                </a:solidFill>
              </a:rPr>
              <a:t>нейтрон</a:t>
            </a:r>
            <a:r>
              <a:rPr lang="en-US" altLang="ru-RU" sz="1400" dirty="0" smtClean="0">
                <a:solidFill>
                  <a:srgbClr val="003399"/>
                </a:solidFill>
              </a:rPr>
              <a:t>/</a:t>
            </a:r>
            <a:r>
              <a:rPr lang="ru-RU" altLang="ru-RU" sz="1400" dirty="0" smtClean="0">
                <a:solidFill>
                  <a:srgbClr val="003399"/>
                </a:solidFill>
              </a:rPr>
              <a:t>см</a:t>
            </a:r>
            <a:r>
              <a:rPr lang="ru-RU" altLang="ru-RU" sz="1400" baseline="30000" dirty="0" smtClean="0">
                <a:solidFill>
                  <a:srgbClr val="003399"/>
                </a:solidFill>
              </a:rPr>
              <a:t>2</a:t>
            </a:r>
            <a:r>
              <a:rPr lang="ru-RU" altLang="ru-RU" sz="1400" dirty="0" smtClean="0">
                <a:solidFill>
                  <a:srgbClr val="003399"/>
                </a:solidFill>
              </a:rPr>
              <a:t> с</a:t>
            </a:r>
            <a:endParaRPr lang="ru-RU" altLang="ru-RU" sz="1400" dirty="0">
              <a:solidFill>
                <a:srgbClr val="003399"/>
              </a:solidFill>
            </a:endParaRPr>
          </a:p>
          <a:p>
            <a:r>
              <a:rPr lang="ru-RU" altLang="ru-RU" sz="1400" dirty="0" smtClean="0">
                <a:solidFill>
                  <a:srgbClr val="003399"/>
                </a:solidFill>
              </a:rPr>
              <a:t>Камера для облучения образцов</a:t>
            </a:r>
            <a:r>
              <a:rPr lang="en-US" altLang="ru-RU" sz="1400" dirty="0">
                <a:solidFill>
                  <a:srgbClr val="003399"/>
                </a:solidFill>
              </a:rPr>
              <a:t>		</a:t>
            </a:r>
            <a:r>
              <a:rPr lang="ru-RU" altLang="ru-RU" sz="1400" dirty="0">
                <a:solidFill>
                  <a:srgbClr val="003399"/>
                </a:solidFill>
              </a:rPr>
              <a:t>– 10 х 10 х 10 </a:t>
            </a:r>
            <a:r>
              <a:rPr lang="ru-RU" altLang="ru-RU" sz="1400" dirty="0" smtClean="0">
                <a:solidFill>
                  <a:srgbClr val="003399"/>
                </a:solidFill>
              </a:rPr>
              <a:t>см</a:t>
            </a:r>
            <a:r>
              <a:rPr lang="ru-RU" altLang="ru-RU" sz="1400" baseline="30000" dirty="0" smtClean="0">
                <a:solidFill>
                  <a:srgbClr val="003399"/>
                </a:solidFill>
              </a:rPr>
              <a:t>3</a:t>
            </a:r>
            <a:r>
              <a:rPr lang="ru-RU" altLang="ru-RU" sz="1400" b="0" dirty="0" smtClean="0">
                <a:solidFill>
                  <a:srgbClr val="003399"/>
                </a:solidFill>
              </a:rPr>
              <a:t> </a:t>
            </a:r>
            <a:endParaRPr lang="ru-RU" altLang="ru-RU" sz="1400" b="0" dirty="0">
              <a:solidFill>
                <a:srgbClr val="003399"/>
              </a:solidFill>
            </a:endParaRPr>
          </a:p>
        </p:txBody>
      </p:sp>
      <p:sp>
        <p:nvSpPr>
          <p:cNvPr id="488451" name="Rectangle 3"/>
          <p:cNvSpPr>
            <a:spLocks noChangeArrowheads="1"/>
          </p:cNvSpPr>
          <p:nvPr/>
        </p:nvSpPr>
        <p:spPr bwMode="auto">
          <a:xfrm>
            <a:off x="0" y="1587"/>
            <a:ext cx="9144000" cy="1408114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50000">
                <a:srgbClr val="FFDA3B">
                  <a:alpha val="75999"/>
                </a:srgbClr>
              </a:gs>
              <a:gs pos="100000">
                <a:srgbClr val="FFFF99"/>
              </a:gs>
            </a:gsLst>
            <a:lin ang="0" scaled="1"/>
          </a:gradFill>
          <a:ln>
            <a:noFill/>
          </a:ln>
        </p:spPr>
        <p:txBody>
          <a:bodyPr anchor="ctr" anchorCtr="1"/>
          <a:lstStyle>
            <a:lvl1pPr marL="342900" indent="-342900" algn="l"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algn="l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algn="l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algn="l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  <a:defRPr/>
            </a:pPr>
            <a:r>
              <a:rPr lang="en-US" altLang="ru-RU" sz="2800" dirty="0" smtClean="0">
                <a:solidFill>
                  <a:srgbClr val="CC3300"/>
                </a:solidFill>
                <a:latin typeface="Times New Roman" panose="02020603050405020304" pitchFamily="18" charset="0"/>
              </a:rPr>
              <a:t>W-Be </a:t>
            </a:r>
            <a:r>
              <a:rPr lang="ru-RU" altLang="ru-RU" sz="2800" dirty="0" smtClean="0">
                <a:solidFill>
                  <a:srgbClr val="CC3300"/>
                </a:solidFill>
                <a:latin typeface="Times New Roman" panose="02020603050405020304" pitchFamily="18" charset="0"/>
              </a:rPr>
              <a:t>фотонейтронный </a:t>
            </a:r>
            <a:r>
              <a:rPr lang="ru-RU" altLang="ru-RU" sz="2800" dirty="0">
                <a:solidFill>
                  <a:srgbClr val="CC3300"/>
                </a:solidFill>
                <a:latin typeface="Times New Roman" panose="02020603050405020304" pitchFamily="18" charset="0"/>
              </a:rPr>
              <a:t>источник </a:t>
            </a:r>
            <a:r>
              <a:rPr lang="ru-RU" altLang="ru-RU" sz="2800" dirty="0" smtClean="0">
                <a:solidFill>
                  <a:srgbClr val="CC3300"/>
                </a:solidFill>
                <a:latin typeface="Times New Roman" panose="02020603050405020304" pitchFamily="18" charset="0"/>
              </a:rPr>
              <a:t>нейтронов</a:t>
            </a:r>
          </a:p>
          <a:p>
            <a:pPr algn="ctr" eaLnBrk="1" hangingPunct="1">
              <a:spcBef>
                <a:spcPct val="20000"/>
              </a:spcBef>
              <a:defRPr/>
            </a:pPr>
            <a:r>
              <a:rPr lang="ru-RU" altLang="ru-RU" sz="2800" dirty="0" smtClean="0">
                <a:solidFill>
                  <a:srgbClr val="CC3300"/>
                </a:solidFill>
                <a:latin typeface="Times New Roman" panose="02020603050405020304" pitchFamily="18" charset="0"/>
              </a:rPr>
              <a:t>Институт ядерных исследований РАН (Москва)</a:t>
            </a:r>
            <a:r>
              <a:rPr lang="en-US" altLang="ru-RU" sz="2800" dirty="0" smtClean="0">
                <a:solidFill>
                  <a:srgbClr val="CC3300"/>
                </a:solidFill>
                <a:latin typeface="Times New Roman" panose="02020603050405020304" pitchFamily="18" charset="0"/>
              </a:rPr>
              <a:t> </a:t>
            </a:r>
            <a:endParaRPr lang="ru-RU" sz="2800" dirty="0">
              <a:solidFill>
                <a:srgbClr val="CC33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923" name="Rectangle 3"/>
          <p:cNvSpPr>
            <a:spLocks noChangeArrowheads="1"/>
          </p:cNvSpPr>
          <p:nvPr/>
        </p:nvSpPr>
        <p:spPr bwMode="auto">
          <a:xfrm>
            <a:off x="-2" y="29027"/>
            <a:ext cx="9144000" cy="1408113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50000">
                <a:srgbClr val="FFDA3B">
                  <a:alpha val="75999"/>
                </a:srgbClr>
              </a:gs>
              <a:gs pos="100000">
                <a:srgbClr val="FFFF99"/>
              </a:gs>
            </a:gsLst>
            <a:lin ang="0" scaled="1"/>
          </a:gradFill>
          <a:ln>
            <a:noFill/>
          </a:ln>
        </p:spPr>
        <p:txBody>
          <a:bodyPr anchor="ctr" anchorCtr="1"/>
          <a:lstStyle>
            <a:lvl1pPr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defRPr/>
            </a:pPr>
            <a:r>
              <a:rPr lang="ru-RU" altLang="ru-RU" sz="2800" dirty="0" smtClean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Активационный гамма-спектр рения </a:t>
            </a:r>
            <a:endParaRPr lang="ru-RU" altLang="ru-RU" sz="2800" dirty="0" smtClean="0">
              <a:solidFill>
                <a:srgbClr val="CC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222" name="Прямоугольник 4"/>
          <p:cNvSpPr>
            <a:spLocks noChangeArrowheads="1"/>
          </p:cNvSpPr>
          <p:nvPr/>
        </p:nvSpPr>
        <p:spPr bwMode="auto">
          <a:xfrm>
            <a:off x="165100" y="5818031"/>
            <a:ext cx="847089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ru-RU" sz="1600" dirty="0" smtClean="0">
                <a:solidFill>
                  <a:srgbClr val="003399"/>
                </a:solidFill>
              </a:rPr>
              <a:t>Гамма-спектры </a:t>
            </a:r>
            <a:r>
              <a:rPr lang="ru-RU" altLang="ru-RU" sz="1600" dirty="0" smtClean="0">
                <a:solidFill>
                  <a:srgbClr val="003399"/>
                </a:solidFill>
              </a:rPr>
              <a:t>образца </a:t>
            </a:r>
            <a:r>
              <a:rPr lang="en-US" altLang="ru-RU" sz="1600" dirty="0" smtClean="0">
                <a:solidFill>
                  <a:srgbClr val="003399"/>
                </a:solidFill>
              </a:rPr>
              <a:t>Re</a:t>
            </a:r>
            <a:r>
              <a:rPr lang="ru-RU" altLang="ru-RU" sz="1600" dirty="0" smtClean="0">
                <a:solidFill>
                  <a:srgbClr val="003399"/>
                </a:solidFill>
              </a:rPr>
              <a:t> </a:t>
            </a:r>
            <a:endParaRPr lang="en-US" altLang="ru-RU" sz="1600" dirty="0" smtClean="0">
              <a:solidFill>
                <a:srgbClr val="003399"/>
              </a:solidFill>
            </a:endParaRPr>
          </a:p>
          <a:p>
            <a:pPr algn="ctr"/>
            <a:r>
              <a:rPr lang="ru-RU" altLang="ru-RU" sz="1600" dirty="0" smtClean="0">
                <a:solidFill>
                  <a:srgbClr val="003399"/>
                </a:solidFill>
              </a:rPr>
              <a:t>(время </a:t>
            </a:r>
            <a:r>
              <a:rPr lang="ru-RU" altLang="ru-RU" sz="1600" dirty="0" smtClean="0">
                <a:solidFill>
                  <a:srgbClr val="003399"/>
                </a:solidFill>
              </a:rPr>
              <a:t>облучения - 9300 с, измерения - 300 с)</a:t>
            </a:r>
            <a:endParaRPr lang="ru-RU" altLang="ru-RU" sz="1600" dirty="0">
              <a:solidFill>
                <a:srgbClr val="003399"/>
              </a:solidFill>
            </a:endParaRPr>
          </a:p>
        </p:txBody>
      </p:sp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4235450" y="5565956"/>
            <a:ext cx="98293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altLang="ru-RU" sz="1400" i="1" dirty="0">
                <a:solidFill>
                  <a:srgbClr val="0000FF"/>
                </a:solidFill>
                <a:cs typeface="Arial" charset="0"/>
              </a:rPr>
              <a:t>E</a:t>
            </a:r>
            <a:r>
              <a:rPr lang="en-US" altLang="ru-RU" sz="1400" dirty="0">
                <a:solidFill>
                  <a:srgbClr val="0000FF"/>
                </a:solidFill>
                <a:cs typeface="Arial" charset="0"/>
              </a:rPr>
              <a:t>, </a:t>
            </a:r>
            <a:r>
              <a:rPr lang="en-US" altLang="ru-RU" sz="1400" dirty="0" smtClean="0">
                <a:solidFill>
                  <a:srgbClr val="0000FF"/>
                </a:solidFill>
                <a:cs typeface="Arial" charset="0"/>
              </a:rPr>
              <a:t>keV</a:t>
            </a:r>
            <a:endParaRPr lang="ru-RU" altLang="ru-RU" sz="1400" dirty="0">
              <a:solidFill>
                <a:srgbClr val="0000FF"/>
              </a:solidFill>
              <a:cs typeface="Arial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133568" y="1437140"/>
            <a:ext cx="8805472" cy="4150340"/>
            <a:chOff x="133568" y="1437140"/>
            <a:chExt cx="8805472" cy="4150340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3568" y="1437140"/>
              <a:ext cx="8805472" cy="4150340"/>
            </a:xfrm>
            <a:prstGeom prst="rect">
              <a:avLst/>
            </a:prstGeom>
            <a:noFill/>
            <a:ln w="25400" algn="ctr">
              <a:solidFill>
                <a:srgbClr val="CC3300"/>
              </a:solidFill>
              <a:miter lim="800000"/>
              <a:headEnd/>
              <a:tailEnd/>
            </a:ln>
            <a:effectLst/>
          </p:spPr>
        </p:pic>
        <p:sp>
          <p:nvSpPr>
            <p:cNvPr id="39" name="Text Box 13"/>
            <p:cNvSpPr txBox="1">
              <a:spLocks noChangeArrowheads="1"/>
            </p:cNvSpPr>
            <p:nvPr/>
          </p:nvSpPr>
          <p:spPr bwMode="auto">
            <a:xfrm rot="16200000">
              <a:off x="1379203" y="2053951"/>
              <a:ext cx="1119725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155, Re-188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40" name="Text Box 13"/>
            <p:cNvSpPr txBox="1">
              <a:spLocks noChangeArrowheads="1"/>
            </p:cNvSpPr>
            <p:nvPr/>
          </p:nvSpPr>
          <p:spPr bwMode="auto">
            <a:xfrm rot="16200000">
              <a:off x="1058623" y="3877547"/>
              <a:ext cx="1119725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137, Re-186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19" name="Text Box 13"/>
            <p:cNvSpPr txBox="1">
              <a:spLocks noChangeArrowheads="1"/>
            </p:cNvSpPr>
            <p:nvPr/>
          </p:nvSpPr>
          <p:spPr bwMode="auto">
            <a:xfrm rot="16200000">
              <a:off x="636266" y="3880872"/>
              <a:ext cx="1302268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106, Re-188m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25" name="Text Box 13"/>
            <p:cNvSpPr txBox="1">
              <a:spLocks noChangeArrowheads="1"/>
            </p:cNvSpPr>
            <p:nvPr/>
          </p:nvSpPr>
          <p:spPr bwMode="auto">
            <a:xfrm>
              <a:off x="8144531" y="1744727"/>
              <a:ext cx="491468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400" dirty="0" smtClean="0">
                  <a:solidFill>
                    <a:srgbClr val="002060"/>
                  </a:solidFill>
                  <a:cs typeface="Arial" charset="0"/>
                </a:rPr>
                <a:t>Re</a:t>
              </a:r>
              <a:endParaRPr lang="ru-RU" altLang="ru-RU" sz="1400" dirty="0" smtClean="0">
                <a:solidFill>
                  <a:srgbClr val="002060"/>
                </a:solidFill>
                <a:cs typeface="Arial" charset="0"/>
              </a:endParaRPr>
            </a:p>
          </p:txBody>
        </p:sp>
        <p:sp>
          <p:nvSpPr>
            <p:cNvPr id="24" name="Text Box 13"/>
            <p:cNvSpPr txBox="1">
              <a:spLocks noChangeArrowheads="1"/>
            </p:cNvSpPr>
            <p:nvPr/>
          </p:nvSpPr>
          <p:spPr bwMode="auto">
            <a:xfrm rot="16200000">
              <a:off x="804432" y="4269762"/>
              <a:ext cx="1302268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1</a:t>
              </a:r>
              <a:r>
                <a:rPr lang="ru-RU" altLang="ru-RU" sz="1000" dirty="0" smtClean="0">
                  <a:solidFill>
                    <a:srgbClr val="0000FF"/>
                  </a:solidFill>
                  <a:cs typeface="Arial" charset="0"/>
                </a:rPr>
                <a:t>22</a:t>
              </a:r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, Re-18</a:t>
              </a:r>
              <a:r>
                <a:rPr lang="ru-RU" altLang="ru-RU" sz="1000" dirty="0" smtClean="0">
                  <a:solidFill>
                    <a:srgbClr val="0000FF"/>
                  </a:solidFill>
                  <a:cs typeface="Arial" charset="0"/>
                </a:rPr>
                <a:t>6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auto">
            <a:xfrm rot="16200000">
              <a:off x="473346" y="4269762"/>
              <a:ext cx="1302268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ru-RU" altLang="ru-RU" sz="1000" dirty="0" smtClean="0">
                  <a:solidFill>
                    <a:srgbClr val="0000FF"/>
                  </a:solidFill>
                  <a:cs typeface="Arial" charset="0"/>
                </a:rPr>
                <a:t>92</a:t>
              </a:r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, </a:t>
              </a:r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Re-188m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27" name="Text Box 13"/>
            <p:cNvSpPr txBox="1">
              <a:spLocks noChangeArrowheads="1"/>
            </p:cNvSpPr>
            <p:nvPr/>
          </p:nvSpPr>
          <p:spPr bwMode="auto">
            <a:xfrm>
              <a:off x="682664" y="3317684"/>
              <a:ext cx="706709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1</a:t>
              </a:r>
              <a:r>
                <a:rPr lang="ru-RU" altLang="ru-RU" sz="1000" dirty="0" smtClean="0">
                  <a:solidFill>
                    <a:srgbClr val="0000FF"/>
                  </a:solidFill>
                  <a:cs typeface="Arial" charset="0"/>
                </a:rPr>
                <a:t>9 мин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31" name="Text Box 13"/>
            <p:cNvSpPr txBox="1">
              <a:spLocks noChangeArrowheads="1"/>
            </p:cNvSpPr>
            <p:nvPr/>
          </p:nvSpPr>
          <p:spPr bwMode="auto">
            <a:xfrm>
              <a:off x="1339576" y="3186296"/>
              <a:ext cx="706709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ru-RU" altLang="ru-RU" sz="1000" dirty="0" smtClean="0">
                  <a:solidFill>
                    <a:srgbClr val="0000FF"/>
                  </a:solidFill>
                  <a:cs typeface="Arial" charset="0"/>
                </a:rPr>
                <a:t>89 ч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32" name="Text Box 13"/>
            <p:cNvSpPr txBox="1">
              <a:spLocks noChangeArrowheads="1"/>
            </p:cNvSpPr>
            <p:nvPr/>
          </p:nvSpPr>
          <p:spPr bwMode="auto">
            <a:xfrm>
              <a:off x="1838828" y="2676524"/>
              <a:ext cx="706709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ru-RU" altLang="ru-RU" sz="1000" dirty="0" smtClean="0">
                  <a:solidFill>
                    <a:srgbClr val="0000FF"/>
                  </a:solidFill>
                  <a:cs typeface="Arial" charset="0"/>
                </a:rPr>
                <a:t>17 ч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33" name="Text Box 13"/>
            <p:cNvSpPr txBox="1">
              <a:spLocks noChangeArrowheads="1"/>
            </p:cNvSpPr>
            <p:nvPr/>
          </p:nvSpPr>
          <p:spPr bwMode="auto">
            <a:xfrm rot="16200000">
              <a:off x="4700569" y="4098271"/>
              <a:ext cx="1119725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ru-RU" altLang="ru-RU" sz="1000" dirty="0" smtClean="0">
                  <a:solidFill>
                    <a:srgbClr val="0000FF"/>
                  </a:solidFill>
                  <a:cs typeface="Arial" charset="0"/>
                </a:rPr>
                <a:t>478</a:t>
              </a:r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, </a:t>
              </a:r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Re-188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34" name="Text Box 13"/>
            <p:cNvSpPr txBox="1">
              <a:spLocks noChangeArrowheads="1"/>
            </p:cNvSpPr>
            <p:nvPr/>
          </p:nvSpPr>
          <p:spPr bwMode="auto">
            <a:xfrm>
              <a:off x="5727753" y="3538407"/>
              <a:ext cx="706709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ru-RU" altLang="ru-RU" sz="1000" dirty="0" smtClean="0">
                  <a:solidFill>
                    <a:srgbClr val="0000FF"/>
                  </a:solidFill>
                  <a:cs typeface="Arial" charset="0"/>
                </a:rPr>
                <a:t>17 ч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35" name="Text Box 13"/>
            <p:cNvSpPr txBox="1">
              <a:spLocks noChangeArrowheads="1"/>
            </p:cNvSpPr>
            <p:nvPr/>
          </p:nvSpPr>
          <p:spPr bwMode="auto">
            <a:xfrm rot="16200000">
              <a:off x="6303441" y="4077245"/>
              <a:ext cx="1119725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ru-RU" altLang="ru-RU" sz="1000" dirty="0" smtClean="0">
                  <a:solidFill>
                    <a:srgbClr val="0000FF"/>
                  </a:solidFill>
                  <a:cs typeface="Arial" charset="0"/>
                </a:rPr>
                <a:t>633</a:t>
              </a:r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, </a:t>
              </a:r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Re-188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7569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923" name="Rectangle 3"/>
          <p:cNvSpPr>
            <a:spLocks noChangeArrowheads="1"/>
          </p:cNvSpPr>
          <p:nvPr/>
        </p:nvSpPr>
        <p:spPr bwMode="auto">
          <a:xfrm>
            <a:off x="-2" y="29027"/>
            <a:ext cx="9144000" cy="1408113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50000">
                <a:srgbClr val="FFDA3B">
                  <a:alpha val="75999"/>
                </a:srgbClr>
              </a:gs>
              <a:gs pos="100000">
                <a:srgbClr val="FFFF99"/>
              </a:gs>
            </a:gsLst>
            <a:lin ang="0" scaled="1"/>
          </a:gradFill>
          <a:ln>
            <a:noFill/>
          </a:ln>
        </p:spPr>
        <p:txBody>
          <a:bodyPr anchor="ctr" anchorCtr="1"/>
          <a:lstStyle>
            <a:lvl1pPr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defRPr/>
            </a:pPr>
            <a:r>
              <a:rPr lang="ru-RU" altLang="ru-RU" sz="2800" dirty="0" smtClean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Активационные гамма-спектры образцов </a:t>
            </a:r>
          </a:p>
          <a:p>
            <a:pPr algn="ctr">
              <a:defRPr/>
            </a:pPr>
            <a:r>
              <a:rPr lang="ru-RU" altLang="ru-RU" sz="2800" dirty="0" smtClean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Брикетно-</a:t>
            </a:r>
            <a:r>
              <a:rPr lang="ru-RU" altLang="ru-RU" sz="2800" dirty="0" err="1" smtClean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Желтухинского</a:t>
            </a:r>
            <a:r>
              <a:rPr lang="en-US" altLang="ru-RU" sz="2800" dirty="0" smtClean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ru-RU" altLang="ru-RU" sz="2800" dirty="0" smtClean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месторождения</a:t>
            </a:r>
            <a:endParaRPr lang="ru-RU" altLang="ru-RU" sz="2800" dirty="0">
              <a:solidFill>
                <a:srgbClr val="CC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222" name="Прямоугольник 4"/>
          <p:cNvSpPr>
            <a:spLocks noChangeArrowheads="1"/>
          </p:cNvSpPr>
          <p:nvPr/>
        </p:nvSpPr>
        <p:spPr bwMode="auto">
          <a:xfrm>
            <a:off x="165100" y="5865329"/>
            <a:ext cx="88312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1600" dirty="0" smtClean="0">
                <a:solidFill>
                  <a:srgbClr val="003399"/>
                </a:solidFill>
              </a:rPr>
              <a:t>Гамма-спектры образцов  П9, Д5 и Г1 после облучения тепловыми нейтронами (приведены к одному времени измерений 44 ч и массе образца 1 г, время облучения – 1–3 ч, выдержки – 10-30 мин)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175826" y="1618550"/>
            <a:ext cx="8794746" cy="4302481"/>
            <a:chOff x="175826" y="1618550"/>
            <a:chExt cx="8794746" cy="4302481"/>
          </a:xfrm>
        </p:grpSpPr>
        <p:sp>
          <p:nvSpPr>
            <p:cNvPr id="6" name="Text Box 13"/>
            <p:cNvSpPr txBox="1">
              <a:spLocks noChangeArrowheads="1"/>
            </p:cNvSpPr>
            <p:nvPr/>
          </p:nvSpPr>
          <p:spPr bwMode="auto">
            <a:xfrm>
              <a:off x="4235450" y="5613254"/>
              <a:ext cx="982936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400" i="1" dirty="0">
                  <a:solidFill>
                    <a:srgbClr val="0000FF"/>
                  </a:solidFill>
                  <a:cs typeface="Arial" charset="0"/>
                </a:rPr>
                <a:t>E</a:t>
              </a:r>
              <a:r>
                <a:rPr lang="en-US" altLang="ru-RU" sz="1400" dirty="0">
                  <a:solidFill>
                    <a:srgbClr val="0000FF"/>
                  </a:solidFill>
                  <a:cs typeface="Arial" charset="0"/>
                </a:rPr>
                <a:t>, </a:t>
              </a:r>
              <a:r>
                <a:rPr lang="en-US" altLang="ru-RU" sz="1400" dirty="0" smtClean="0">
                  <a:solidFill>
                    <a:srgbClr val="0000FF"/>
                  </a:solidFill>
                  <a:cs typeface="Arial" charset="0"/>
                </a:rPr>
                <a:t>keV</a:t>
              </a:r>
              <a:endParaRPr lang="ru-RU" altLang="ru-RU" sz="1400" dirty="0">
                <a:solidFill>
                  <a:srgbClr val="0000FF"/>
                </a:solidFill>
                <a:cs typeface="Arial" charset="0"/>
              </a:endParaRPr>
            </a:p>
          </p:txBody>
        </p:sp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5826" y="1618550"/>
              <a:ext cx="8794746" cy="3994704"/>
            </a:xfrm>
            <a:prstGeom prst="rect">
              <a:avLst/>
            </a:prstGeom>
            <a:noFill/>
            <a:ln w="25400" algn="ctr">
              <a:solidFill>
                <a:srgbClr val="CC3300"/>
              </a:solidFill>
              <a:miter lim="800000"/>
              <a:headEnd/>
              <a:tailEnd/>
            </a:ln>
            <a:effectLst/>
          </p:spPr>
        </p:pic>
        <p:grpSp>
          <p:nvGrpSpPr>
            <p:cNvPr id="3" name="Группа 2"/>
            <p:cNvGrpSpPr/>
            <p:nvPr/>
          </p:nvGrpSpPr>
          <p:grpSpPr>
            <a:xfrm>
              <a:off x="993064" y="1979730"/>
              <a:ext cx="1713179" cy="738664"/>
              <a:chOff x="6038184" y="1979730"/>
              <a:chExt cx="1713179" cy="738664"/>
            </a:xfrm>
          </p:grpSpPr>
          <p:cxnSp>
            <p:nvCxnSpPr>
              <p:cNvPr id="4" name="Прямая соединительная линия 3"/>
              <p:cNvCxnSpPr/>
              <p:nvPr/>
            </p:nvCxnSpPr>
            <p:spPr>
              <a:xfrm>
                <a:off x="6038184" y="2144104"/>
                <a:ext cx="772510" cy="0"/>
              </a:xfrm>
              <a:prstGeom prst="line">
                <a:avLst/>
              </a:prstGeom>
              <a:ln w="25400">
                <a:solidFill>
                  <a:srgbClr val="0033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Прямая соединительная линия 8"/>
              <p:cNvCxnSpPr/>
              <p:nvPr/>
            </p:nvCxnSpPr>
            <p:spPr>
              <a:xfrm>
                <a:off x="6038184" y="2359565"/>
                <a:ext cx="772510" cy="0"/>
              </a:xfrm>
              <a:prstGeom prst="line">
                <a:avLst/>
              </a:prstGeom>
              <a:ln w="25400">
                <a:solidFill>
                  <a:srgbClr val="FF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Прямая соединительная линия 9"/>
              <p:cNvCxnSpPr/>
              <p:nvPr/>
            </p:nvCxnSpPr>
            <p:spPr>
              <a:xfrm>
                <a:off x="6038184" y="2580280"/>
                <a:ext cx="772510" cy="0"/>
              </a:xfrm>
              <a:prstGeom prst="line">
                <a:avLst/>
              </a:prstGeom>
              <a:ln w="25400"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Text Box 13"/>
              <p:cNvSpPr txBox="1">
                <a:spLocks noChangeArrowheads="1"/>
              </p:cNvSpPr>
              <p:nvPr/>
            </p:nvSpPr>
            <p:spPr bwMode="auto">
              <a:xfrm>
                <a:off x="6768427" y="1979730"/>
                <a:ext cx="982936" cy="7386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80008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spAutoFit/>
              </a:bodyPr>
              <a:lstStyle>
                <a:lvl1pPr>
                  <a:defRPr sz="2000" b="1"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>
                  <a:defRPr sz="2000" b="1"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>
                  <a:defRPr sz="2000" b="1"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>
                  <a:defRPr sz="2000" b="1"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>
                  <a:defRPr sz="2000" b="1"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eaLnBrk="1" hangingPunct="1"/>
                <a:r>
                  <a:rPr lang="ru-RU" altLang="ru-RU" sz="1400" dirty="0" smtClean="0">
                    <a:solidFill>
                      <a:srgbClr val="002060"/>
                    </a:solidFill>
                    <a:cs typeface="Arial" charset="0"/>
                  </a:rPr>
                  <a:t>П9-50</a:t>
                </a:r>
              </a:p>
              <a:p>
                <a:pPr eaLnBrk="1" hangingPunct="1"/>
                <a:r>
                  <a:rPr lang="ru-RU" altLang="ru-RU" sz="1400" dirty="0" smtClean="0">
                    <a:solidFill>
                      <a:srgbClr val="002060"/>
                    </a:solidFill>
                    <a:cs typeface="Arial" charset="0"/>
                  </a:rPr>
                  <a:t>Д5-6</a:t>
                </a:r>
              </a:p>
              <a:p>
                <a:pPr eaLnBrk="1" hangingPunct="1"/>
                <a:r>
                  <a:rPr lang="ru-RU" altLang="ru-RU" sz="1400" dirty="0" smtClean="0">
                    <a:solidFill>
                      <a:srgbClr val="002060"/>
                    </a:solidFill>
                    <a:cs typeface="Arial" charset="0"/>
                  </a:rPr>
                  <a:t>Г1-47</a:t>
                </a:r>
                <a:endParaRPr lang="ru-RU" altLang="ru-RU" sz="1400" dirty="0">
                  <a:solidFill>
                    <a:srgbClr val="002060"/>
                  </a:solidFill>
                  <a:cs typeface="Arial" charset="0"/>
                </a:endParaRPr>
              </a:p>
            </p:txBody>
          </p:sp>
        </p:grpSp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 rot="16200000">
              <a:off x="4985450" y="2798201"/>
              <a:ext cx="185924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1764, Bi-214 [U-238]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13" name="Text Box 13"/>
            <p:cNvSpPr txBox="1">
              <a:spLocks noChangeArrowheads="1"/>
            </p:cNvSpPr>
            <p:nvPr/>
          </p:nvSpPr>
          <p:spPr bwMode="auto">
            <a:xfrm rot="16200000">
              <a:off x="2740298" y="2580855"/>
              <a:ext cx="1119725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847, Mn-56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20" name="Text Box 13"/>
            <p:cNvSpPr txBox="1">
              <a:spLocks noChangeArrowheads="1"/>
            </p:cNvSpPr>
            <p:nvPr/>
          </p:nvSpPr>
          <p:spPr bwMode="auto">
            <a:xfrm rot="16200000">
              <a:off x="4153978" y="2575595"/>
              <a:ext cx="1119725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1369, Na-24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22" name="Text Box 13"/>
            <p:cNvSpPr txBox="1">
              <a:spLocks noChangeArrowheads="1"/>
            </p:cNvSpPr>
            <p:nvPr/>
          </p:nvSpPr>
          <p:spPr bwMode="auto">
            <a:xfrm rot="16200000">
              <a:off x="4621698" y="2570335"/>
              <a:ext cx="1119725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1525, K-42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23" name="Text Box 13"/>
            <p:cNvSpPr txBox="1">
              <a:spLocks noChangeArrowheads="1"/>
            </p:cNvSpPr>
            <p:nvPr/>
          </p:nvSpPr>
          <p:spPr bwMode="auto">
            <a:xfrm rot="16200000">
              <a:off x="5189274" y="2570335"/>
              <a:ext cx="1119725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Na-24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24" name="Text Box 13"/>
            <p:cNvSpPr txBox="1">
              <a:spLocks noChangeArrowheads="1"/>
            </p:cNvSpPr>
            <p:nvPr/>
          </p:nvSpPr>
          <p:spPr bwMode="auto">
            <a:xfrm rot="16200000">
              <a:off x="5572918" y="2575595"/>
              <a:ext cx="1119725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1811, Mn-56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25" name="Text Box 13"/>
            <p:cNvSpPr txBox="1">
              <a:spLocks noChangeArrowheads="1"/>
            </p:cNvSpPr>
            <p:nvPr/>
          </p:nvSpPr>
          <p:spPr bwMode="auto">
            <a:xfrm rot="16200000">
              <a:off x="6340192" y="2570335"/>
              <a:ext cx="1119725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2113, Mn-56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auto">
            <a:xfrm rot="16200000">
              <a:off x="6744848" y="2580841"/>
              <a:ext cx="1119725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Na-24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27" name="Text Box 13"/>
            <p:cNvSpPr txBox="1">
              <a:spLocks noChangeArrowheads="1"/>
            </p:cNvSpPr>
            <p:nvPr/>
          </p:nvSpPr>
          <p:spPr bwMode="auto">
            <a:xfrm rot="16200000">
              <a:off x="6241470" y="2808707"/>
              <a:ext cx="185924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2204, Bi-214 [U-238]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28" name="Text Box 13"/>
            <p:cNvSpPr txBox="1">
              <a:spLocks noChangeArrowheads="1"/>
            </p:cNvSpPr>
            <p:nvPr/>
          </p:nvSpPr>
          <p:spPr bwMode="auto">
            <a:xfrm rot="16200000">
              <a:off x="3056738" y="2635281"/>
              <a:ext cx="185924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1120, Bi-214 [U-238]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29" name="Text Box 13"/>
            <p:cNvSpPr txBox="1">
              <a:spLocks noChangeArrowheads="1"/>
            </p:cNvSpPr>
            <p:nvPr/>
          </p:nvSpPr>
          <p:spPr bwMode="auto">
            <a:xfrm rot="16200000">
              <a:off x="1648304" y="2425063"/>
              <a:ext cx="185924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609,Bi-214 [U-238]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30" name="Text Box 13"/>
            <p:cNvSpPr txBox="1">
              <a:spLocks noChangeArrowheads="1"/>
            </p:cNvSpPr>
            <p:nvPr/>
          </p:nvSpPr>
          <p:spPr bwMode="auto">
            <a:xfrm rot="16200000">
              <a:off x="2800724" y="2593983"/>
              <a:ext cx="1429802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963, Eu-152m  ??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31" name="Text Box 13"/>
            <p:cNvSpPr txBox="1">
              <a:spLocks noChangeArrowheads="1"/>
            </p:cNvSpPr>
            <p:nvPr/>
          </p:nvSpPr>
          <p:spPr bwMode="auto">
            <a:xfrm rot="16200000">
              <a:off x="4671618" y="2888277"/>
              <a:ext cx="1429802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1596, La-140  ??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4168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923" name="Rectangle 3"/>
          <p:cNvSpPr>
            <a:spLocks noChangeArrowheads="1"/>
          </p:cNvSpPr>
          <p:nvPr/>
        </p:nvSpPr>
        <p:spPr bwMode="auto">
          <a:xfrm>
            <a:off x="-2" y="29027"/>
            <a:ext cx="9144000" cy="1408113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50000">
                <a:srgbClr val="FFDA3B">
                  <a:alpha val="75999"/>
                </a:srgbClr>
              </a:gs>
              <a:gs pos="100000">
                <a:srgbClr val="FFFF99"/>
              </a:gs>
            </a:gsLst>
            <a:lin ang="0" scaled="1"/>
          </a:gradFill>
          <a:ln>
            <a:noFill/>
          </a:ln>
        </p:spPr>
        <p:txBody>
          <a:bodyPr anchor="ctr" anchorCtr="1"/>
          <a:lstStyle>
            <a:lvl1pPr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defRPr/>
            </a:pPr>
            <a:r>
              <a:rPr lang="ru-RU" altLang="ru-RU" sz="2800" dirty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Активационные гамма-спектры образцов </a:t>
            </a:r>
            <a:endParaRPr lang="ru-RU" altLang="ru-RU" sz="2800" dirty="0" smtClean="0">
              <a:solidFill>
                <a:srgbClr val="CC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ctr">
              <a:defRPr/>
            </a:pPr>
            <a:r>
              <a:rPr lang="ru-RU" altLang="ru-RU" sz="2800" dirty="0" smtClean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Брикетно-</a:t>
            </a:r>
            <a:r>
              <a:rPr lang="ru-RU" altLang="ru-RU" sz="2800" dirty="0" err="1" smtClean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Желтухинского</a:t>
            </a:r>
            <a:r>
              <a:rPr lang="en-US" altLang="ru-RU" sz="2800" dirty="0" smtClean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ru-RU" altLang="ru-RU" sz="2800" dirty="0" smtClean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месторождения</a:t>
            </a:r>
            <a:endParaRPr lang="ru-RU" altLang="ru-RU" sz="2800" dirty="0">
              <a:solidFill>
                <a:srgbClr val="CC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222" name="Прямоугольник 4"/>
          <p:cNvSpPr>
            <a:spLocks noChangeArrowheads="1"/>
          </p:cNvSpPr>
          <p:nvPr/>
        </p:nvSpPr>
        <p:spPr bwMode="auto">
          <a:xfrm>
            <a:off x="165100" y="5896861"/>
            <a:ext cx="88312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1600" dirty="0" smtClean="0">
                <a:solidFill>
                  <a:srgbClr val="003399"/>
                </a:solidFill>
              </a:rPr>
              <a:t>Гамма-спектры образцов  П9, Д5 и Г1 после облучения тепловыми нейтронами (приведены к одному времени измерений 44 ч и массе образца 1 г, время облучения – 1–3 ч, выдержки – 10-30 мин)</a:t>
            </a:r>
          </a:p>
        </p:txBody>
      </p:sp>
      <p:grpSp>
        <p:nvGrpSpPr>
          <p:cNvPr id="7" name="Группа 6"/>
          <p:cNvGrpSpPr/>
          <p:nvPr/>
        </p:nvGrpSpPr>
        <p:grpSpPr>
          <a:xfrm>
            <a:off x="175826" y="1576562"/>
            <a:ext cx="8794746" cy="4297171"/>
            <a:chOff x="175826" y="1576562"/>
            <a:chExt cx="8794746" cy="4297171"/>
          </a:xfrm>
        </p:grpSpPr>
        <p:sp>
          <p:nvSpPr>
            <p:cNvPr id="6" name="Text Box 13"/>
            <p:cNvSpPr txBox="1">
              <a:spLocks noChangeArrowheads="1"/>
            </p:cNvSpPr>
            <p:nvPr/>
          </p:nvSpPr>
          <p:spPr bwMode="auto">
            <a:xfrm>
              <a:off x="4235450" y="5565956"/>
              <a:ext cx="982936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400" i="1" dirty="0">
                  <a:solidFill>
                    <a:srgbClr val="0000FF"/>
                  </a:solidFill>
                  <a:cs typeface="Arial" charset="0"/>
                </a:rPr>
                <a:t>E</a:t>
              </a:r>
              <a:r>
                <a:rPr lang="en-US" altLang="ru-RU" sz="1400" dirty="0">
                  <a:solidFill>
                    <a:srgbClr val="0000FF"/>
                  </a:solidFill>
                  <a:cs typeface="Arial" charset="0"/>
                </a:rPr>
                <a:t>, </a:t>
              </a:r>
              <a:r>
                <a:rPr lang="en-US" altLang="ru-RU" sz="1400" dirty="0" smtClean="0">
                  <a:solidFill>
                    <a:srgbClr val="0000FF"/>
                  </a:solidFill>
                  <a:cs typeface="Arial" charset="0"/>
                </a:rPr>
                <a:t>keV</a:t>
              </a:r>
              <a:endParaRPr lang="ru-RU" altLang="ru-RU" sz="1400" dirty="0">
                <a:solidFill>
                  <a:srgbClr val="0000FF"/>
                </a:solidFill>
                <a:cs typeface="Arial" charset="0"/>
              </a:endParaRPr>
            </a:p>
          </p:txBody>
        </p:sp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5826" y="1576562"/>
              <a:ext cx="8794746" cy="3989394"/>
            </a:xfrm>
            <a:prstGeom prst="rect">
              <a:avLst/>
            </a:prstGeom>
            <a:noFill/>
            <a:ln w="25400" algn="ctr">
              <a:solidFill>
                <a:srgbClr val="CC3300"/>
              </a:solidFill>
              <a:miter lim="800000"/>
              <a:headEnd/>
              <a:tailEnd/>
            </a:ln>
            <a:effectLst/>
          </p:spPr>
        </p:pic>
        <p:grpSp>
          <p:nvGrpSpPr>
            <p:cNvPr id="3" name="Группа 2"/>
            <p:cNvGrpSpPr/>
            <p:nvPr/>
          </p:nvGrpSpPr>
          <p:grpSpPr>
            <a:xfrm>
              <a:off x="7085740" y="2023220"/>
              <a:ext cx="1713179" cy="738664"/>
              <a:chOff x="6038184" y="1979730"/>
              <a:chExt cx="1713179" cy="738664"/>
            </a:xfrm>
          </p:grpSpPr>
          <p:cxnSp>
            <p:nvCxnSpPr>
              <p:cNvPr id="4" name="Прямая соединительная линия 3"/>
              <p:cNvCxnSpPr/>
              <p:nvPr/>
            </p:nvCxnSpPr>
            <p:spPr>
              <a:xfrm>
                <a:off x="6038184" y="2144104"/>
                <a:ext cx="772510" cy="0"/>
              </a:xfrm>
              <a:prstGeom prst="line">
                <a:avLst/>
              </a:prstGeom>
              <a:ln w="25400">
                <a:solidFill>
                  <a:srgbClr val="0033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Прямая соединительная линия 8"/>
              <p:cNvCxnSpPr/>
              <p:nvPr/>
            </p:nvCxnSpPr>
            <p:spPr>
              <a:xfrm>
                <a:off x="6038184" y="2359565"/>
                <a:ext cx="772510" cy="0"/>
              </a:xfrm>
              <a:prstGeom prst="line">
                <a:avLst/>
              </a:prstGeom>
              <a:ln w="25400">
                <a:solidFill>
                  <a:srgbClr val="FF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Прямая соединительная линия 9"/>
              <p:cNvCxnSpPr/>
              <p:nvPr/>
            </p:nvCxnSpPr>
            <p:spPr>
              <a:xfrm>
                <a:off x="6038184" y="2580280"/>
                <a:ext cx="772510" cy="0"/>
              </a:xfrm>
              <a:prstGeom prst="line">
                <a:avLst/>
              </a:prstGeom>
              <a:ln w="25400"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Text Box 13"/>
              <p:cNvSpPr txBox="1">
                <a:spLocks noChangeArrowheads="1"/>
              </p:cNvSpPr>
              <p:nvPr/>
            </p:nvSpPr>
            <p:spPr bwMode="auto">
              <a:xfrm>
                <a:off x="6768427" y="1979730"/>
                <a:ext cx="982936" cy="7386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80008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spAutoFit/>
              </a:bodyPr>
              <a:lstStyle>
                <a:lvl1pPr>
                  <a:defRPr sz="2000" b="1"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>
                  <a:defRPr sz="2000" b="1"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>
                  <a:defRPr sz="2000" b="1"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>
                  <a:defRPr sz="2000" b="1"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>
                  <a:defRPr sz="2000" b="1"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eaLnBrk="1" hangingPunct="1"/>
                <a:r>
                  <a:rPr lang="ru-RU" altLang="ru-RU" sz="1400" dirty="0" smtClean="0">
                    <a:solidFill>
                      <a:srgbClr val="002060"/>
                    </a:solidFill>
                    <a:cs typeface="Arial" charset="0"/>
                  </a:rPr>
                  <a:t>П9-50</a:t>
                </a:r>
              </a:p>
              <a:p>
                <a:pPr eaLnBrk="1" hangingPunct="1"/>
                <a:r>
                  <a:rPr lang="ru-RU" altLang="ru-RU" sz="1400" dirty="0" smtClean="0">
                    <a:solidFill>
                      <a:srgbClr val="002060"/>
                    </a:solidFill>
                    <a:cs typeface="Arial" charset="0"/>
                  </a:rPr>
                  <a:t>Д5-6</a:t>
                </a:r>
              </a:p>
              <a:p>
                <a:pPr eaLnBrk="1" hangingPunct="1"/>
                <a:r>
                  <a:rPr lang="ru-RU" altLang="ru-RU" sz="1400" dirty="0" smtClean="0">
                    <a:solidFill>
                      <a:srgbClr val="002060"/>
                    </a:solidFill>
                    <a:cs typeface="Arial" charset="0"/>
                  </a:rPr>
                  <a:t>Г1-47</a:t>
                </a:r>
                <a:endParaRPr lang="ru-RU" altLang="ru-RU" sz="1400" dirty="0">
                  <a:solidFill>
                    <a:srgbClr val="002060"/>
                  </a:solidFill>
                  <a:cs typeface="Arial" charset="0"/>
                </a:endParaRPr>
              </a:p>
            </p:txBody>
          </p:sp>
        </p:grpSp>
        <p:sp>
          <p:nvSpPr>
            <p:cNvPr id="13" name="Text Box 13"/>
            <p:cNvSpPr txBox="1">
              <a:spLocks noChangeArrowheads="1"/>
            </p:cNvSpPr>
            <p:nvPr/>
          </p:nvSpPr>
          <p:spPr bwMode="auto">
            <a:xfrm rot="16200000">
              <a:off x="1337165" y="2122275"/>
              <a:ext cx="1119725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FF0000"/>
                  </a:solidFill>
                  <a:cs typeface="Arial" charset="0"/>
                </a:rPr>
                <a:t>155, Re-188</a:t>
              </a:r>
              <a:endParaRPr lang="ru-RU" altLang="ru-RU" sz="1000" dirty="0">
                <a:solidFill>
                  <a:srgbClr val="FF0000"/>
                </a:solidFill>
                <a:cs typeface="Arial" charset="0"/>
              </a:endParaRPr>
            </a:p>
          </p:txBody>
        </p:sp>
        <p:sp>
          <p:nvSpPr>
            <p:cNvPr id="21" name="Text Box 13"/>
            <p:cNvSpPr txBox="1">
              <a:spLocks noChangeArrowheads="1"/>
            </p:cNvSpPr>
            <p:nvPr/>
          </p:nvSpPr>
          <p:spPr bwMode="auto">
            <a:xfrm rot="16200000">
              <a:off x="4676800" y="3465632"/>
              <a:ext cx="185924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511, Annihilation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20" name="Text Box 13"/>
            <p:cNvSpPr txBox="1">
              <a:spLocks noChangeArrowheads="1"/>
            </p:cNvSpPr>
            <p:nvPr/>
          </p:nvSpPr>
          <p:spPr bwMode="auto">
            <a:xfrm rot="16200000">
              <a:off x="4611299" y="3712929"/>
              <a:ext cx="1491921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487,Zn-71m  ???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24" name="Text Box 13"/>
            <p:cNvSpPr txBox="1">
              <a:spLocks noChangeArrowheads="1"/>
            </p:cNvSpPr>
            <p:nvPr/>
          </p:nvSpPr>
          <p:spPr bwMode="auto">
            <a:xfrm rot="16200000">
              <a:off x="5226077" y="2417947"/>
              <a:ext cx="181340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559, As-76, Ge-77 ???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27" name="Text Box 13"/>
            <p:cNvSpPr txBox="1">
              <a:spLocks noChangeArrowheads="1"/>
            </p:cNvSpPr>
            <p:nvPr/>
          </p:nvSpPr>
          <p:spPr bwMode="auto">
            <a:xfrm rot="16200000">
              <a:off x="1568395" y="2889549"/>
              <a:ext cx="1119725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186, U-235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28" name="Text Box 13"/>
            <p:cNvSpPr txBox="1">
              <a:spLocks noChangeArrowheads="1"/>
            </p:cNvSpPr>
            <p:nvPr/>
          </p:nvSpPr>
          <p:spPr bwMode="auto">
            <a:xfrm rot="16200000">
              <a:off x="1048117" y="3362529"/>
              <a:ext cx="1119725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FF0000"/>
                  </a:solidFill>
                  <a:cs typeface="Arial" charset="0"/>
                </a:rPr>
                <a:t>137, Re-186</a:t>
              </a:r>
              <a:endParaRPr lang="ru-RU" altLang="ru-RU" sz="1000" dirty="0">
                <a:solidFill>
                  <a:srgbClr val="FF0000"/>
                </a:solidFill>
                <a:cs typeface="Arial" charset="0"/>
              </a:endParaRPr>
            </a:p>
          </p:txBody>
        </p:sp>
        <p:sp>
          <p:nvSpPr>
            <p:cNvPr id="30" name="Text Box 13"/>
            <p:cNvSpPr txBox="1">
              <a:spLocks noChangeArrowheads="1"/>
            </p:cNvSpPr>
            <p:nvPr/>
          </p:nvSpPr>
          <p:spPr bwMode="auto">
            <a:xfrm rot="16200000">
              <a:off x="673058" y="2214936"/>
              <a:ext cx="1302268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FF0000"/>
                  </a:solidFill>
                  <a:cs typeface="Arial" charset="0"/>
                </a:rPr>
                <a:t>106, Re-188m</a:t>
              </a:r>
              <a:endParaRPr lang="ru-RU" altLang="ru-RU" sz="1000" dirty="0">
                <a:solidFill>
                  <a:srgbClr val="FF0000"/>
                </a:solidFill>
                <a:cs typeface="Arial" charset="0"/>
              </a:endParaRPr>
            </a:p>
          </p:txBody>
        </p:sp>
        <p:sp>
          <p:nvSpPr>
            <p:cNvPr id="31" name="Text Box 13"/>
            <p:cNvSpPr txBox="1">
              <a:spLocks noChangeArrowheads="1"/>
            </p:cNvSpPr>
            <p:nvPr/>
          </p:nvSpPr>
          <p:spPr bwMode="auto">
            <a:xfrm rot="16200000">
              <a:off x="525904" y="2225442"/>
              <a:ext cx="1302268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103, Se-81m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32" name="Text Box 13"/>
            <p:cNvSpPr txBox="1">
              <a:spLocks noChangeArrowheads="1"/>
            </p:cNvSpPr>
            <p:nvPr/>
          </p:nvSpPr>
          <p:spPr bwMode="auto">
            <a:xfrm rot="16200000">
              <a:off x="2977908" y="2698345"/>
              <a:ext cx="185924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352, Pb-214 [U-238]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33" name="Text Box 13"/>
            <p:cNvSpPr txBox="1">
              <a:spLocks noChangeArrowheads="1"/>
            </p:cNvSpPr>
            <p:nvPr/>
          </p:nvSpPr>
          <p:spPr bwMode="auto">
            <a:xfrm rot="16200000">
              <a:off x="5726452" y="2987393"/>
              <a:ext cx="185924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609, Bi-214 [U-238]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34" name="Text Box 13"/>
            <p:cNvSpPr txBox="1">
              <a:spLocks noChangeArrowheads="1"/>
            </p:cNvSpPr>
            <p:nvPr/>
          </p:nvSpPr>
          <p:spPr bwMode="auto">
            <a:xfrm rot="16200000">
              <a:off x="6261373" y="3516307"/>
              <a:ext cx="181340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657, As-76 ???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35" name="Text Box 13"/>
            <p:cNvSpPr txBox="1">
              <a:spLocks noChangeArrowheads="1"/>
            </p:cNvSpPr>
            <p:nvPr/>
          </p:nvSpPr>
          <p:spPr bwMode="auto">
            <a:xfrm rot="16200000">
              <a:off x="2373540" y="2992639"/>
              <a:ext cx="185924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296, Pb-214 [U-238]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36" name="Text Box 13"/>
            <p:cNvSpPr txBox="1">
              <a:spLocks noChangeArrowheads="1"/>
            </p:cNvSpPr>
            <p:nvPr/>
          </p:nvSpPr>
          <p:spPr bwMode="auto">
            <a:xfrm rot="16200000">
              <a:off x="1816470" y="3034677"/>
              <a:ext cx="185924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242, Pb-214 [U-238]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37" name="Text Box 13"/>
            <p:cNvSpPr txBox="1">
              <a:spLocks noChangeArrowheads="1"/>
            </p:cNvSpPr>
            <p:nvPr/>
          </p:nvSpPr>
          <p:spPr bwMode="auto">
            <a:xfrm rot="16200000">
              <a:off x="1908052" y="2787758"/>
              <a:ext cx="1302268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225, Se-83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38" name="Text Box 13"/>
            <p:cNvSpPr txBox="1">
              <a:spLocks noChangeArrowheads="1"/>
            </p:cNvSpPr>
            <p:nvPr/>
          </p:nvSpPr>
          <p:spPr bwMode="auto">
            <a:xfrm rot="16200000">
              <a:off x="1729366" y="3318542"/>
              <a:ext cx="1302268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208, Se-83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523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923" name="Rectangle 3"/>
          <p:cNvSpPr>
            <a:spLocks noChangeArrowheads="1"/>
          </p:cNvSpPr>
          <p:nvPr/>
        </p:nvSpPr>
        <p:spPr bwMode="auto">
          <a:xfrm>
            <a:off x="-2" y="29027"/>
            <a:ext cx="9144000" cy="1408113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50000">
                <a:srgbClr val="FFDA3B">
                  <a:alpha val="75999"/>
                </a:srgbClr>
              </a:gs>
              <a:gs pos="100000">
                <a:srgbClr val="FFFF99"/>
              </a:gs>
            </a:gsLst>
            <a:lin ang="0" scaled="1"/>
          </a:gradFill>
          <a:ln>
            <a:noFill/>
          </a:ln>
        </p:spPr>
        <p:txBody>
          <a:bodyPr anchor="ctr" anchorCtr="1"/>
          <a:lstStyle>
            <a:lvl1pPr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defRPr/>
            </a:pPr>
            <a:r>
              <a:rPr lang="ru-RU" altLang="ru-RU" sz="2800" dirty="0" smtClean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Сравнение активационных гамма-спектров </a:t>
            </a:r>
            <a:r>
              <a:rPr lang="ru-RU" altLang="ru-RU" sz="2800" dirty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образцов </a:t>
            </a:r>
            <a:endParaRPr lang="ru-RU" altLang="ru-RU" sz="2800" dirty="0" smtClean="0">
              <a:solidFill>
                <a:srgbClr val="CC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222" name="Прямоугольник 4"/>
          <p:cNvSpPr>
            <a:spLocks noChangeArrowheads="1"/>
          </p:cNvSpPr>
          <p:nvPr/>
        </p:nvSpPr>
        <p:spPr bwMode="auto">
          <a:xfrm>
            <a:off x="165100" y="5818031"/>
            <a:ext cx="88312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1600" dirty="0" smtClean="0">
                <a:solidFill>
                  <a:srgbClr val="003399"/>
                </a:solidFill>
              </a:rPr>
              <a:t>Гамма-спектры образцов  П9, Д5 и Г1 и </a:t>
            </a:r>
            <a:r>
              <a:rPr lang="en-US" altLang="ru-RU" sz="1600" dirty="0" smtClean="0">
                <a:solidFill>
                  <a:srgbClr val="003399"/>
                </a:solidFill>
              </a:rPr>
              <a:t>Re</a:t>
            </a:r>
            <a:r>
              <a:rPr lang="ru-RU" altLang="ru-RU" sz="1600" dirty="0" smtClean="0">
                <a:solidFill>
                  <a:srgbClr val="003399"/>
                </a:solidFill>
              </a:rPr>
              <a:t>-образца сравнения после облучения тепловыми нейтронами (для </a:t>
            </a:r>
            <a:r>
              <a:rPr lang="en-US" altLang="ru-RU" sz="1600" dirty="0" smtClean="0">
                <a:solidFill>
                  <a:srgbClr val="003399"/>
                </a:solidFill>
              </a:rPr>
              <a:t>Re: </a:t>
            </a:r>
            <a:r>
              <a:rPr lang="ru-RU" altLang="ru-RU" sz="1600" dirty="0" smtClean="0">
                <a:solidFill>
                  <a:srgbClr val="003399"/>
                </a:solidFill>
              </a:rPr>
              <a:t>время облучения - 9300 с, измерения - 300 с)</a:t>
            </a:r>
            <a:endParaRPr lang="ru-RU" altLang="ru-RU" sz="1600" dirty="0">
              <a:solidFill>
                <a:srgbClr val="003399"/>
              </a:solidFill>
            </a:endParaRPr>
          </a:p>
        </p:txBody>
      </p:sp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4235450" y="5565956"/>
            <a:ext cx="98293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altLang="ru-RU" sz="1400" i="1" dirty="0">
                <a:solidFill>
                  <a:srgbClr val="0000FF"/>
                </a:solidFill>
                <a:cs typeface="Arial" charset="0"/>
              </a:rPr>
              <a:t>E</a:t>
            </a:r>
            <a:r>
              <a:rPr lang="en-US" altLang="ru-RU" sz="1400" dirty="0">
                <a:solidFill>
                  <a:srgbClr val="0000FF"/>
                </a:solidFill>
                <a:cs typeface="Arial" charset="0"/>
              </a:rPr>
              <a:t>, </a:t>
            </a:r>
            <a:r>
              <a:rPr lang="en-US" altLang="ru-RU" sz="1400" dirty="0" smtClean="0">
                <a:solidFill>
                  <a:srgbClr val="0000FF"/>
                </a:solidFill>
                <a:cs typeface="Arial" charset="0"/>
              </a:rPr>
              <a:t>keV</a:t>
            </a:r>
            <a:endParaRPr lang="ru-RU" altLang="ru-RU" sz="1400" dirty="0">
              <a:solidFill>
                <a:srgbClr val="0000FF"/>
              </a:solidFill>
              <a:cs typeface="Arial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826" y="1576562"/>
            <a:ext cx="8794746" cy="2259477"/>
          </a:xfrm>
          <a:prstGeom prst="rect">
            <a:avLst/>
          </a:prstGeom>
          <a:noFill/>
          <a:ln w="25400" algn="ctr">
            <a:solidFill>
              <a:srgbClr val="CC3300"/>
            </a:solidFill>
            <a:miter lim="800000"/>
            <a:headEnd/>
            <a:tailEnd/>
          </a:ln>
          <a:effectLst/>
        </p:spPr>
      </p:pic>
      <p:grpSp>
        <p:nvGrpSpPr>
          <p:cNvPr id="3" name="Группа 2"/>
          <p:cNvGrpSpPr/>
          <p:nvPr/>
        </p:nvGrpSpPr>
        <p:grpSpPr>
          <a:xfrm>
            <a:off x="7085740" y="2023220"/>
            <a:ext cx="1713179" cy="738664"/>
            <a:chOff x="6038184" y="1979730"/>
            <a:chExt cx="1713179" cy="738664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>
              <a:off x="6038184" y="2144104"/>
              <a:ext cx="772510" cy="0"/>
            </a:xfrm>
            <a:prstGeom prst="line">
              <a:avLst/>
            </a:prstGeom>
            <a:ln w="25400">
              <a:solidFill>
                <a:srgbClr val="0033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6038184" y="2359565"/>
              <a:ext cx="772510" cy="0"/>
            </a:xfrm>
            <a:prstGeom prst="line">
              <a:avLst/>
            </a:prstGeom>
            <a:ln w="25400"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6038184" y="2580280"/>
              <a:ext cx="772510" cy="0"/>
            </a:xfrm>
            <a:prstGeom prst="line">
              <a:avLst/>
            </a:prstGeom>
            <a:ln w="25400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 Box 13"/>
            <p:cNvSpPr txBox="1">
              <a:spLocks noChangeArrowheads="1"/>
            </p:cNvSpPr>
            <p:nvPr/>
          </p:nvSpPr>
          <p:spPr bwMode="auto">
            <a:xfrm>
              <a:off x="6768427" y="1979730"/>
              <a:ext cx="982936" cy="7386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ru-RU" altLang="ru-RU" sz="1400" dirty="0" smtClean="0">
                  <a:solidFill>
                    <a:srgbClr val="002060"/>
                  </a:solidFill>
                  <a:cs typeface="Arial" charset="0"/>
                </a:rPr>
                <a:t>П9-50</a:t>
              </a:r>
            </a:p>
            <a:p>
              <a:pPr eaLnBrk="1" hangingPunct="1"/>
              <a:r>
                <a:rPr lang="ru-RU" altLang="ru-RU" sz="1400" dirty="0" smtClean="0">
                  <a:solidFill>
                    <a:srgbClr val="002060"/>
                  </a:solidFill>
                  <a:cs typeface="Arial" charset="0"/>
                </a:rPr>
                <a:t>Д5-6</a:t>
              </a:r>
            </a:p>
            <a:p>
              <a:pPr eaLnBrk="1" hangingPunct="1"/>
              <a:r>
                <a:rPr lang="ru-RU" altLang="ru-RU" sz="1400" dirty="0" smtClean="0">
                  <a:solidFill>
                    <a:srgbClr val="002060"/>
                  </a:solidFill>
                  <a:cs typeface="Arial" charset="0"/>
                </a:rPr>
                <a:t>Г1-47</a:t>
              </a:r>
              <a:endParaRPr lang="ru-RU" altLang="ru-RU" sz="1400" dirty="0">
                <a:solidFill>
                  <a:srgbClr val="002060"/>
                </a:solidFill>
                <a:cs typeface="Arial" charset="0"/>
              </a:endParaRPr>
            </a:p>
          </p:txBody>
        </p:sp>
      </p:grpSp>
      <p:sp>
        <p:nvSpPr>
          <p:cNvPr id="13" name="Text Box 13"/>
          <p:cNvSpPr txBox="1">
            <a:spLocks noChangeArrowheads="1"/>
          </p:cNvSpPr>
          <p:nvPr/>
        </p:nvSpPr>
        <p:spPr bwMode="auto">
          <a:xfrm rot="16200000">
            <a:off x="1337165" y="2122275"/>
            <a:ext cx="111972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altLang="ru-RU" sz="1000" dirty="0" smtClean="0">
                <a:solidFill>
                  <a:srgbClr val="FF0000"/>
                </a:solidFill>
                <a:cs typeface="Arial" charset="0"/>
              </a:rPr>
              <a:t>155, Re-188</a:t>
            </a:r>
            <a:endParaRPr lang="ru-RU" altLang="ru-RU" sz="1000" dirty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28" name="Text Box 13"/>
          <p:cNvSpPr txBox="1">
            <a:spLocks noChangeArrowheads="1"/>
          </p:cNvSpPr>
          <p:nvPr/>
        </p:nvSpPr>
        <p:spPr bwMode="auto">
          <a:xfrm rot="16200000">
            <a:off x="1048117" y="2353505"/>
            <a:ext cx="111972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altLang="ru-RU" sz="1000" dirty="0" smtClean="0">
                <a:solidFill>
                  <a:srgbClr val="FF0000"/>
                </a:solidFill>
                <a:cs typeface="Arial" charset="0"/>
              </a:rPr>
              <a:t>137, Re-186</a:t>
            </a:r>
            <a:endParaRPr lang="ru-RU" altLang="ru-RU" sz="1000" dirty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30" name="Text Box 13"/>
          <p:cNvSpPr txBox="1">
            <a:spLocks noChangeArrowheads="1"/>
          </p:cNvSpPr>
          <p:nvPr/>
        </p:nvSpPr>
        <p:spPr bwMode="auto">
          <a:xfrm rot="16200000">
            <a:off x="515398" y="2073042"/>
            <a:ext cx="1302268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altLang="ru-RU" sz="1000" dirty="0" smtClean="0">
                <a:solidFill>
                  <a:srgbClr val="FF0000"/>
                </a:solidFill>
                <a:cs typeface="Arial" charset="0"/>
              </a:rPr>
              <a:t>106, Re-188m</a:t>
            </a:r>
            <a:endParaRPr lang="ru-RU" altLang="ru-RU" sz="1000" dirty="0">
              <a:solidFill>
                <a:srgbClr val="FF0000"/>
              </a:solidFill>
              <a:cs typeface="Arial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568" y="3914114"/>
            <a:ext cx="8805472" cy="1673366"/>
          </a:xfrm>
          <a:prstGeom prst="rect">
            <a:avLst/>
          </a:prstGeom>
          <a:noFill/>
          <a:ln w="25400" algn="ctr">
            <a:solidFill>
              <a:srgbClr val="CC3300"/>
            </a:solidFill>
            <a:miter lim="800000"/>
            <a:headEnd/>
            <a:tailEnd/>
          </a:ln>
          <a:effectLst/>
        </p:spPr>
      </p:pic>
      <p:sp>
        <p:nvSpPr>
          <p:cNvPr id="39" name="Text Box 13"/>
          <p:cNvSpPr txBox="1">
            <a:spLocks noChangeArrowheads="1"/>
          </p:cNvSpPr>
          <p:nvPr/>
        </p:nvSpPr>
        <p:spPr bwMode="auto">
          <a:xfrm rot="16200000">
            <a:off x="1379203" y="4544979"/>
            <a:ext cx="111972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altLang="ru-RU" sz="1000" dirty="0" smtClean="0">
                <a:solidFill>
                  <a:srgbClr val="0000FF"/>
                </a:solidFill>
                <a:cs typeface="Arial" charset="0"/>
              </a:rPr>
              <a:t>155, Re-188</a:t>
            </a:r>
            <a:endParaRPr lang="ru-RU" altLang="ru-RU" sz="1000" dirty="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40" name="Text Box 13"/>
          <p:cNvSpPr txBox="1">
            <a:spLocks noChangeArrowheads="1"/>
          </p:cNvSpPr>
          <p:nvPr/>
        </p:nvSpPr>
        <p:spPr bwMode="auto">
          <a:xfrm rot="16200000">
            <a:off x="1058623" y="4555485"/>
            <a:ext cx="111972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altLang="ru-RU" sz="1000" dirty="0" smtClean="0">
                <a:solidFill>
                  <a:srgbClr val="0000FF"/>
                </a:solidFill>
                <a:cs typeface="Arial" charset="0"/>
              </a:rPr>
              <a:t>137, Re-186</a:t>
            </a:r>
            <a:endParaRPr lang="ru-RU" altLang="ru-RU" sz="1000" dirty="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19" name="Text Box 13"/>
          <p:cNvSpPr txBox="1">
            <a:spLocks noChangeArrowheads="1"/>
          </p:cNvSpPr>
          <p:nvPr/>
        </p:nvSpPr>
        <p:spPr bwMode="auto">
          <a:xfrm rot="16200000">
            <a:off x="636266" y="4558810"/>
            <a:ext cx="1302268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altLang="ru-RU" sz="1000" dirty="0" smtClean="0">
                <a:solidFill>
                  <a:srgbClr val="0000FF"/>
                </a:solidFill>
                <a:cs typeface="Arial" charset="0"/>
              </a:rPr>
              <a:t>106, Re-188m</a:t>
            </a:r>
            <a:endParaRPr lang="ru-RU" altLang="ru-RU" sz="1000" dirty="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25" name="Text Box 13"/>
          <p:cNvSpPr txBox="1">
            <a:spLocks noChangeArrowheads="1"/>
          </p:cNvSpPr>
          <p:nvPr/>
        </p:nvSpPr>
        <p:spPr bwMode="auto">
          <a:xfrm>
            <a:off x="8144531" y="4046493"/>
            <a:ext cx="49146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altLang="ru-RU" sz="1400" dirty="0" smtClean="0">
                <a:solidFill>
                  <a:srgbClr val="002060"/>
                </a:solidFill>
                <a:cs typeface="Arial" charset="0"/>
              </a:rPr>
              <a:t>Re</a:t>
            </a:r>
            <a:endParaRPr lang="ru-RU" altLang="ru-RU" sz="1400" dirty="0" smtClean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22" name="Text Box 13"/>
          <p:cNvSpPr txBox="1">
            <a:spLocks noChangeArrowheads="1"/>
          </p:cNvSpPr>
          <p:nvPr/>
        </p:nvSpPr>
        <p:spPr bwMode="auto">
          <a:xfrm rot="16200000">
            <a:off x="1568395" y="2069717"/>
            <a:ext cx="111972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altLang="ru-RU" sz="1000" dirty="0" smtClean="0">
                <a:solidFill>
                  <a:srgbClr val="0000FF"/>
                </a:solidFill>
                <a:cs typeface="Arial" charset="0"/>
              </a:rPr>
              <a:t>186, U-235</a:t>
            </a:r>
            <a:endParaRPr lang="ru-RU" altLang="ru-RU" sz="1000" dirty="0">
              <a:solidFill>
                <a:srgbClr val="0000FF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2810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923" name="Rectangle 3"/>
          <p:cNvSpPr>
            <a:spLocks noChangeArrowheads="1"/>
          </p:cNvSpPr>
          <p:nvPr/>
        </p:nvSpPr>
        <p:spPr bwMode="auto">
          <a:xfrm>
            <a:off x="-2" y="29027"/>
            <a:ext cx="9144000" cy="1408113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50000">
                <a:srgbClr val="FFDA3B">
                  <a:alpha val="75999"/>
                </a:srgbClr>
              </a:gs>
              <a:gs pos="100000">
                <a:srgbClr val="FFFF99"/>
              </a:gs>
            </a:gsLst>
            <a:lin ang="0" scaled="1"/>
          </a:gradFill>
          <a:ln>
            <a:noFill/>
          </a:ln>
        </p:spPr>
        <p:txBody>
          <a:bodyPr anchor="ctr" anchorCtr="1"/>
          <a:lstStyle>
            <a:lvl1pPr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defRPr/>
            </a:pPr>
            <a:r>
              <a:rPr lang="ru-RU" altLang="ru-RU" sz="2800" dirty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Сравнение </a:t>
            </a:r>
            <a:r>
              <a:rPr lang="ru-RU" altLang="ru-RU" sz="2800" dirty="0" smtClean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гамма-спектров </a:t>
            </a:r>
            <a:r>
              <a:rPr lang="ru-RU" altLang="ru-RU" sz="2800" dirty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образцов</a:t>
            </a:r>
          </a:p>
        </p:txBody>
      </p:sp>
      <p:sp>
        <p:nvSpPr>
          <p:cNvPr id="9222" name="Прямоугольник 4"/>
          <p:cNvSpPr>
            <a:spLocks noChangeArrowheads="1"/>
          </p:cNvSpPr>
          <p:nvPr/>
        </p:nvSpPr>
        <p:spPr bwMode="auto">
          <a:xfrm>
            <a:off x="4782697" y="5211448"/>
            <a:ext cx="377797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ru-RU" sz="1600" dirty="0" smtClean="0">
                <a:solidFill>
                  <a:srgbClr val="003399"/>
                </a:solidFill>
              </a:rPr>
              <a:t>Гамма-спектр естественной активности образца П9 </a:t>
            </a:r>
          </a:p>
        </p:txBody>
      </p:sp>
      <p:sp>
        <p:nvSpPr>
          <p:cNvPr id="47" name="Прямоугольник 4"/>
          <p:cNvSpPr>
            <a:spLocks noChangeArrowheads="1"/>
          </p:cNvSpPr>
          <p:nvPr/>
        </p:nvSpPr>
        <p:spPr bwMode="auto">
          <a:xfrm>
            <a:off x="4935097" y="1989924"/>
            <a:ext cx="377797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ru-RU" sz="1600" dirty="0" smtClean="0">
                <a:solidFill>
                  <a:srgbClr val="003399"/>
                </a:solidFill>
              </a:rPr>
              <a:t>Активационный гамма-спектр образца П9 </a:t>
            </a:r>
          </a:p>
        </p:txBody>
      </p:sp>
      <p:sp>
        <p:nvSpPr>
          <p:cNvPr id="48" name="Прямоугольник 4"/>
          <p:cNvSpPr>
            <a:spLocks noChangeArrowheads="1"/>
          </p:cNvSpPr>
          <p:nvPr/>
        </p:nvSpPr>
        <p:spPr bwMode="auto">
          <a:xfrm>
            <a:off x="4945603" y="3734690"/>
            <a:ext cx="377797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ru-RU" sz="1600" dirty="0" smtClean="0">
                <a:solidFill>
                  <a:srgbClr val="003399"/>
                </a:solidFill>
              </a:rPr>
              <a:t>Активационный гамма-спектр образца сравнения </a:t>
            </a:r>
            <a:r>
              <a:rPr lang="en-US" altLang="ru-RU" sz="1600" dirty="0" smtClean="0">
                <a:solidFill>
                  <a:srgbClr val="003399"/>
                </a:solidFill>
              </a:rPr>
              <a:t>Re</a:t>
            </a:r>
            <a:r>
              <a:rPr lang="ru-RU" altLang="ru-RU" sz="1600" dirty="0" smtClean="0">
                <a:solidFill>
                  <a:srgbClr val="003399"/>
                </a:solidFill>
              </a:rPr>
              <a:t> 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715968" y="1491081"/>
            <a:ext cx="4936563" cy="5185169"/>
            <a:chOff x="715968" y="1491081"/>
            <a:chExt cx="4936563" cy="5185169"/>
          </a:xfrm>
        </p:grpSpPr>
        <p:sp>
          <p:nvSpPr>
            <p:cNvPr id="6" name="Text Box 13"/>
            <p:cNvSpPr txBox="1">
              <a:spLocks noChangeArrowheads="1"/>
            </p:cNvSpPr>
            <p:nvPr/>
          </p:nvSpPr>
          <p:spPr bwMode="auto">
            <a:xfrm>
              <a:off x="4669595" y="6368473"/>
              <a:ext cx="982936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400" i="1" dirty="0">
                  <a:solidFill>
                    <a:srgbClr val="0000FF"/>
                  </a:solidFill>
                  <a:cs typeface="Arial" charset="0"/>
                </a:rPr>
                <a:t>E</a:t>
              </a:r>
              <a:r>
                <a:rPr lang="en-US" altLang="ru-RU" sz="1400" dirty="0">
                  <a:solidFill>
                    <a:srgbClr val="0000FF"/>
                  </a:solidFill>
                  <a:cs typeface="Arial" charset="0"/>
                </a:rPr>
                <a:t>, </a:t>
              </a:r>
              <a:r>
                <a:rPr lang="en-US" altLang="ru-RU" sz="1400" dirty="0" smtClean="0">
                  <a:solidFill>
                    <a:srgbClr val="0000FF"/>
                  </a:solidFill>
                  <a:cs typeface="Arial" charset="0"/>
                </a:rPr>
                <a:t>keV</a:t>
              </a:r>
              <a:endParaRPr lang="ru-RU" altLang="ru-RU" sz="1400" dirty="0">
                <a:solidFill>
                  <a:srgbClr val="0000FF"/>
                </a:solidFill>
                <a:cs typeface="Arial" charset="0"/>
              </a:endParaRPr>
            </a:p>
          </p:txBody>
        </p:sp>
        <p:pic>
          <p:nvPicPr>
            <p:cNvPr id="50178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715968" y="1638928"/>
              <a:ext cx="3817982" cy="5037321"/>
            </a:xfrm>
            <a:prstGeom prst="rect">
              <a:avLst/>
            </a:prstGeom>
            <a:noFill/>
            <a:ln w="25400" algn="ctr">
              <a:solidFill>
                <a:srgbClr val="CC33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 Box 13"/>
            <p:cNvSpPr txBox="1">
              <a:spLocks noChangeArrowheads="1"/>
            </p:cNvSpPr>
            <p:nvPr/>
          </p:nvSpPr>
          <p:spPr bwMode="auto">
            <a:xfrm rot="16200000">
              <a:off x="3024072" y="2014832"/>
              <a:ext cx="1119725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FF0000"/>
                  </a:solidFill>
                  <a:cs typeface="Arial" charset="0"/>
                </a:rPr>
                <a:t>155, Re-188</a:t>
              </a:r>
              <a:endParaRPr lang="ru-RU" altLang="ru-RU" sz="1000" dirty="0">
                <a:solidFill>
                  <a:srgbClr val="FF0000"/>
                </a:solidFill>
                <a:cs typeface="Arial" charset="0"/>
              </a:endParaRPr>
            </a:p>
          </p:txBody>
        </p:sp>
        <p:sp>
          <p:nvSpPr>
            <p:cNvPr id="29" name="Text Box 13"/>
            <p:cNvSpPr txBox="1">
              <a:spLocks noChangeArrowheads="1"/>
            </p:cNvSpPr>
            <p:nvPr/>
          </p:nvSpPr>
          <p:spPr bwMode="auto">
            <a:xfrm rot="16200000">
              <a:off x="2487600" y="1927833"/>
              <a:ext cx="1119725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FF0000"/>
                  </a:solidFill>
                  <a:cs typeface="Arial" charset="0"/>
                </a:rPr>
                <a:t>137, Re-186</a:t>
              </a:r>
              <a:endParaRPr lang="ru-RU" altLang="ru-RU" sz="1000" dirty="0">
                <a:solidFill>
                  <a:srgbClr val="FF0000"/>
                </a:solidFill>
                <a:cs typeface="Arial" charset="0"/>
              </a:endParaRPr>
            </a:p>
          </p:txBody>
        </p:sp>
        <p:sp>
          <p:nvSpPr>
            <p:cNvPr id="41" name="Text Box 13"/>
            <p:cNvSpPr txBox="1">
              <a:spLocks noChangeArrowheads="1"/>
            </p:cNvSpPr>
            <p:nvPr/>
          </p:nvSpPr>
          <p:spPr bwMode="auto">
            <a:xfrm rot="16200000">
              <a:off x="3034578" y="3791130"/>
              <a:ext cx="1119725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155, Re-188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42" name="Text Box 13"/>
            <p:cNvSpPr txBox="1">
              <a:spLocks noChangeArrowheads="1"/>
            </p:cNvSpPr>
            <p:nvPr/>
          </p:nvSpPr>
          <p:spPr bwMode="auto">
            <a:xfrm rot="16200000">
              <a:off x="2488016" y="3782961"/>
              <a:ext cx="1119725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137, Re-186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43" name="Text Box 13"/>
            <p:cNvSpPr txBox="1">
              <a:spLocks noChangeArrowheads="1"/>
            </p:cNvSpPr>
            <p:nvPr/>
          </p:nvSpPr>
          <p:spPr bwMode="auto">
            <a:xfrm rot="16200000">
              <a:off x="1240657" y="5277530"/>
              <a:ext cx="185924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93, Th-234 [U-238]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46" name="Text Box 13"/>
            <p:cNvSpPr txBox="1">
              <a:spLocks noChangeArrowheads="1"/>
            </p:cNvSpPr>
            <p:nvPr/>
          </p:nvSpPr>
          <p:spPr bwMode="auto">
            <a:xfrm rot="16200000">
              <a:off x="3395339" y="5335334"/>
              <a:ext cx="185924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186, Ra-226, U-235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14" name="Text Box 13"/>
            <p:cNvSpPr txBox="1">
              <a:spLocks noChangeArrowheads="1"/>
            </p:cNvSpPr>
            <p:nvPr/>
          </p:nvSpPr>
          <p:spPr bwMode="auto">
            <a:xfrm rot="16200000">
              <a:off x="3775635" y="2006653"/>
              <a:ext cx="1119725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186, U-235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15" name="Text Box 13"/>
            <p:cNvSpPr txBox="1">
              <a:spLocks noChangeArrowheads="1"/>
            </p:cNvSpPr>
            <p:nvPr/>
          </p:nvSpPr>
          <p:spPr bwMode="auto">
            <a:xfrm rot="16200000">
              <a:off x="2151670" y="4108787"/>
              <a:ext cx="1119725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1</a:t>
              </a:r>
              <a:r>
                <a:rPr lang="ru-RU" altLang="ru-RU" sz="1000" dirty="0" smtClean="0">
                  <a:solidFill>
                    <a:srgbClr val="0000FF"/>
                  </a:solidFill>
                  <a:cs typeface="Arial" charset="0"/>
                </a:rPr>
                <a:t>22</a:t>
              </a:r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, Re-18</a:t>
              </a:r>
              <a:r>
                <a:rPr lang="ru-RU" altLang="ru-RU" sz="1000" dirty="0" smtClean="0">
                  <a:solidFill>
                    <a:srgbClr val="0000FF"/>
                  </a:solidFill>
                  <a:cs typeface="Arial" charset="0"/>
                </a:rPr>
                <a:t>6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0079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587"/>
            <a:ext cx="9144000" cy="1408114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50000">
                <a:srgbClr val="FFDA3B">
                  <a:alpha val="75999"/>
                </a:srgbClr>
              </a:gs>
              <a:gs pos="100000">
                <a:srgbClr val="FFFF99"/>
              </a:gs>
            </a:gsLst>
            <a:lin ang="0" scaled="1"/>
          </a:gradFill>
          <a:ln>
            <a:noFill/>
          </a:ln>
        </p:spPr>
        <p:txBody>
          <a:bodyPr anchor="ctr" anchorCtr="1"/>
          <a:lstStyle>
            <a:lvl1pPr marL="342900" indent="-342900" algn="l"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algn="l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algn="l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algn="l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  <a:defRPr/>
            </a:pPr>
            <a:r>
              <a:rPr lang="ru-RU" altLang="ru-RU" sz="3200" dirty="0" smtClean="0">
                <a:solidFill>
                  <a:srgbClr val="CC3300"/>
                </a:solidFill>
                <a:latin typeface="Times New Roman" pitchFamily="18" charset="0"/>
              </a:rPr>
              <a:t>Введение</a:t>
            </a:r>
            <a:endParaRPr lang="ru-RU" sz="3200" dirty="0">
              <a:solidFill>
                <a:srgbClr val="CC3300"/>
              </a:solidFill>
              <a:latin typeface="Times New Roman" pitchFamily="18" charset="0"/>
            </a:endParaRPr>
          </a:p>
        </p:txBody>
      </p:sp>
      <p:sp>
        <p:nvSpPr>
          <p:cNvPr id="3074" name="Rectangle 2"/>
          <p:cNvSpPr txBox="1">
            <a:spLocks noChangeArrowheads="1"/>
          </p:cNvSpPr>
          <p:nvPr/>
        </p:nvSpPr>
        <p:spPr bwMode="auto">
          <a:xfrm>
            <a:off x="422275" y="1022758"/>
            <a:ext cx="8416925" cy="5456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just"/>
            <a:r>
              <a:rPr lang="ru-RU" altLang="ru-RU" sz="1600" dirty="0" smtClean="0">
                <a:solidFill>
                  <a:srgbClr val="003399"/>
                </a:solidFill>
              </a:rPr>
              <a:t>В Институте ядерных исследований РАН создан </a:t>
            </a:r>
            <a:r>
              <a:rPr lang="en-US" altLang="ru-RU" sz="1600" dirty="0" smtClean="0">
                <a:solidFill>
                  <a:srgbClr val="003399"/>
                </a:solidFill>
              </a:rPr>
              <a:t>W-Be </a:t>
            </a:r>
            <a:r>
              <a:rPr lang="ru-RU" altLang="ru-RU" sz="1600" dirty="0" smtClean="0">
                <a:solidFill>
                  <a:srgbClr val="003399"/>
                </a:solidFill>
              </a:rPr>
              <a:t>фотонейтронный источник нейтронов на базе линейного ускорителя электронов</a:t>
            </a:r>
            <a:r>
              <a:rPr lang="en-US" altLang="ru-RU" sz="1600" dirty="0" smtClean="0">
                <a:solidFill>
                  <a:srgbClr val="003399"/>
                </a:solidFill>
              </a:rPr>
              <a:t> LUE-8-5.</a:t>
            </a:r>
            <a:r>
              <a:rPr lang="ru-RU" altLang="ru-RU" sz="1600" dirty="0" smtClean="0">
                <a:solidFill>
                  <a:srgbClr val="003399"/>
                </a:solidFill>
              </a:rPr>
              <a:t> Источник используется для облучения тепловыми нейтронами образцов материалов, минералов и горных пород с последующим нейтронно-активационным анализом (НАА). </a:t>
            </a:r>
            <a:endParaRPr lang="ru-RU" altLang="ru-RU" sz="1600" dirty="0">
              <a:solidFill>
                <a:srgbClr val="003399"/>
              </a:solidFill>
            </a:endParaRPr>
          </a:p>
          <a:p>
            <a:pPr algn="just"/>
            <a:endParaRPr lang="ru-RU" altLang="ru-RU" sz="1000" dirty="0">
              <a:solidFill>
                <a:srgbClr val="003399"/>
              </a:solidFill>
            </a:endParaRPr>
          </a:p>
          <a:p>
            <a:pPr algn="just"/>
            <a:r>
              <a:rPr lang="ru-RU" altLang="ru-RU" sz="1600" dirty="0">
                <a:solidFill>
                  <a:srgbClr val="003399"/>
                </a:solidFill>
              </a:rPr>
              <a:t>Рений относится к чрезвычайно дорогим металлам. Этот элемент является </a:t>
            </a:r>
            <a:r>
              <a:rPr lang="ru-RU" altLang="ru-RU" sz="1600" dirty="0" smtClean="0">
                <a:solidFill>
                  <a:srgbClr val="003399"/>
                </a:solidFill>
              </a:rPr>
              <a:t>наименее распространенным </a:t>
            </a:r>
            <a:r>
              <a:rPr lang="ru-RU" altLang="ru-RU" sz="1600" dirty="0">
                <a:solidFill>
                  <a:srgbClr val="003399"/>
                </a:solidFill>
              </a:rPr>
              <a:t>в земной коре. Его весовой </a:t>
            </a:r>
            <a:r>
              <a:rPr lang="ru-RU" altLang="ru-RU" sz="1600" dirty="0" err="1">
                <a:solidFill>
                  <a:srgbClr val="003399"/>
                </a:solidFill>
              </a:rPr>
              <a:t>кларк</a:t>
            </a:r>
            <a:r>
              <a:rPr lang="ru-RU" altLang="ru-RU" sz="1600" dirty="0">
                <a:solidFill>
                  <a:srgbClr val="003399"/>
                </a:solidFill>
              </a:rPr>
              <a:t> составляет </a:t>
            </a:r>
            <a:r>
              <a:rPr lang="ru-RU" altLang="ru-RU" sz="1600" dirty="0" smtClean="0">
                <a:solidFill>
                  <a:srgbClr val="003399"/>
                </a:solidFill>
              </a:rPr>
              <a:t>0.0007 </a:t>
            </a:r>
            <a:r>
              <a:rPr lang="ru-RU" altLang="ru-RU" sz="1600" dirty="0">
                <a:solidFill>
                  <a:srgbClr val="003399"/>
                </a:solidFill>
              </a:rPr>
              <a:t>г/т</a:t>
            </a:r>
            <a:r>
              <a:rPr lang="en-US" altLang="ru-RU" sz="1600" dirty="0" smtClean="0">
                <a:solidFill>
                  <a:srgbClr val="003399"/>
                </a:solidFill>
              </a:rPr>
              <a:t>.</a:t>
            </a:r>
            <a:endParaRPr lang="ru-RU" altLang="ru-RU" sz="1600" dirty="0" smtClean="0">
              <a:solidFill>
                <a:srgbClr val="003399"/>
              </a:solidFill>
            </a:endParaRPr>
          </a:p>
          <a:p>
            <a:pPr algn="just"/>
            <a:endParaRPr lang="ru-RU" altLang="ru-RU" sz="1000" dirty="0" smtClean="0">
              <a:solidFill>
                <a:srgbClr val="003399"/>
              </a:solidFill>
            </a:endParaRPr>
          </a:p>
          <a:p>
            <a:pPr algn="just"/>
            <a:r>
              <a:rPr lang="ru-RU" altLang="ru-RU" sz="1600" dirty="0">
                <a:solidFill>
                  <a:srgbClr val="003399"/>
                </a:solidFill>
              </a:rPr>
              <a:t>В связи с низкими содержаниями и сложным характером распределения рения в </a:t>
            </a:r>
            <a:r>
              <a:rPr lang="ru-RU" altLang="ru-RU" sz="1600" dirty="0" smtClean="0">
                <a:solidFill>
                  <a:srgbClr val="003399"/>
                </a:solidFill>
              </a:rPr>
              <a:t>породах решающую </a:t>
            </a:r>
            <a:r>
              <a:rPr lang="ru-RU" altLang="ru-RU" sz="1600" dirty="0">
                <a:solidFill>
                  <a:srgbClr val="003399"/>
                </a:solidFill>
              </a:rPr>
              <a:t>роль </a:t>
            </a:r>
            <a:r>
              <a:rPr lang="ru-RU" altLang="ru-RU" sz="1600" dirty="0" smtClean="0">
                <a:solidFill>
                  <a:srgbClr val="003399"/>
                </a:solidFill>
              </a:rPr>
              <a:t>играет выбор метода </a:t>
            </a:r>
            <a:r>
              <a:rPr lang="ru-RU" altLang="ru-RU" sz="1600" dirty="0">
                <a:solidFill>
                  <a:srgbClr val="003399"/>
                </a:solidFill>
              </a:rPr>
              <a:t>определения содержаний такого уровня. Цель настоящей работы − оценить возможность корректного определения низких </a:t>
            </a:r>
            <a:r>
              <a:rPr lang="ru-RU" altLang="ru-RU" sz="1600" dirty="0" smtClean="0">
                <a:solidFill>
                  <a:srgbClr val="003399"/>
                </a:solidFill>
              </a:rPr>
              <a:t>содержаний рения </a:t>
            </a:r>
            <a:r>
              <a:rPr lang="ru-RU" altLang="ru-RU" sz="1600" dirty="0">
                <a:solidFill>
                  <a:srgbClr val="003399"/>
                </a:solidFill>
              </a:rPr>
              <a:t>в </a:t>
            </a:r>
            <a:r>
              <a:rPr lang="ru-RU" altLang="ru-RU" sz="1600" dirty="0" smtClean="0">
                <a:solidFill>
                  <a:srgbClr val="003399"/>
                </a:solidFill>
              </a:rPr>
              <a:t>радиоактивных горных </a:t>
            </a:r>
            <a:r>
              <a:rPr lang="ru-RU" altLang="ru-RU" sz="1600" dirty="0">
                <a:solidFill>
                  <a:srgbClr val="003399"/>
                </a:solidFill>
              </a:rPr>
              <a:t>породах со сложной матрицей. </a:t>
            </a:r>
            <a:endParaRPr lang="ru-RU" altLang="ru-RU" sz="1600" dirty="0" smtClean="0">
              <a:solidFill>
                <a:srgbClr val="003399"/>
              </a:solidFill>
            </a:endParaRPr>
          </a:p>
          <a:p>
            <a:pPr algn="just"/>
            <a:endParaRPr lang="ru-RU" altLang="ru-RU" sz="1000" dirty="0">
              <a:solidFill>
                <a:srgbClr val="003399"/>
              </a:solidFill>
            </a:endParaRPr>
          </a:p>
          <a:p>
            <a:pPr algn="just"/>
            <a:r>
              <a:rPr lang="ru-RU" altLang="ru-RU" sz="1600" dirty="0">
                <a:solidFill>
                  <a:srgbClr val="003399"/>
                </a:solidFill>
              </a:rPr>
              <a:t>Несмотря на высокую чувствительность современных методов, прямое определение </a:t>
            </a:r>
            <a:r>
              <a:rPr lang="ru-RU" altLang="ru-RU" sz="1600" dirty="0" smtClean="0">
                <a:solidFill>
                  <a:srgbClr val="003399"/>
                </a:solidFill>
              </a:rPr>
              <a:t>рения затрудненно </a:t>
            </a:r>
            <a:r>
              <a:rPr lang="ru-RU" altLang="ru-RU" sz="1600" dirty="0">
                <a:solidFill>
                  <a:srgbClr val="003399"/>
                </a:solidFill>
              </a:rPr>
              <a:t>вследствие его низких, следовых, содержаний в анализируемых объектах и </a:t>
            </a:r>
            <a:r>
              <a:rPr lang="ru-RU" altLang="ru-RU" sz="1600" dirty="0" smtClean="0">
                <a:solidFill>
                  <a:srgbClr val="003399"/>
                </a:solidFill>
              </a:rPr>
              <a:t>мешающего влияния </a:t>
            </a:r>
            <a:r>
              <a:rPr lang="ru-RU" altLang="ru-RU" sz="1600" dirty="0">
                <a:solidFill>
                  <a:srgbClr val="003399"/>
                </a:solidFill>
              </a:rPr>
              <a:t>некоторых матричных элементов</a:t>
            </a:r>
            <a:r>
              <a:rPr lang="ru-RU" altLang="ru-RU" sz="1600" dirty="0" smtClean="0">
                <a:solidFill>
                  <a:srgbClr val="003399"/>
                </a:solidFill>
              </a:rPr>
              <a:t>.</a:t>
            </a:r>
          </a:p>
          <a:p>
            <a:pPr algn="just"/>
            <a:endParaRPr lang="ru-RU" altLang="ru-RU" sz="1000" dirty="0">
              <a:solidFill>
                <a:srgbClr val="003399"/>
              </a:solidFill>
            </a:endParaRPr>
          </a:p>
          <a:p>
            <a:pPr algn="just"/>
            <a:r>
              <a:rPr lang="ru-RU" altLang="ru-RU" sz="1600" dirty="0" smtClean="0">
                <a:solidFill>
                  <a:srgbClr val="003399"/>
                </a:solidFill>
              </a:rPr>
              <a:t>Одним из наиболее перспективных методов определения </a:t>
            </a:r>
            <a:r>
              <a:rPr lang="ru-RU" altLang="ru-RU" sz="1600" dirty="0">
                <a:solidFill>
                  <a:srgbClr val="003399"/>
                </a:solidFill>
              </a:rPr>
              <a:t>содержания рения на следовом </a:t>
            </a:r>
            <a:r>
              <a:rPr lang="ru-RU" altLang="ru-RU" sz="1600" dirty="0" smtClean="0">
                <a:solidFill>
                  <a:srgbClr val="003399"/>
                </a:solidFill>
              </a:rPr>
              <a:t>уровне являются  нейтронно-активационный анализ.</a:t>
            </a:r>
            <a:endParaRPr lang="ru-RU" altLang="ru-RU" sz="1600" dirty="0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923" name="Rectangle 3"/>
          <p:cNvSpPr>
            <a:spLocks noChangeArrowheads="1"/>
          </p:cNvSpPr>
          <p:nvPr/>
        </p:nvSpPr>
        <p:spPr bwMode="auto">
          <a:xfrm>
            <a:off x="-2" y="29027"/>
            <a:ext cx="9144000" cy="1408113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50000">
                <a:srgbClr val="FFDA3B">
                  <a:alpha val="75999"/>
                </a:srgbClr>
              </a:gs>
              <a:gs pos="100000">
                <a:srgbClr val="FFFF99"/>
              </a:gs>
            </a:gsLst>
            <a:lin ang="0" scaled="1"/>
          </a:gradFill>
          <a:ln>
            <a:noFill/>
          </a:ln>
        </p:spPr>
        <p:txBody>
          <a:bodyPr anchor="ctr" anchorCtr="1"/>
          <a:lstStyle>
            <a:lvl1pPr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defRPr/>
            </a:pPr>
            <a:r>
              <a:rPr lang="ru-RU" altLang="ru-RU" sz="2800" dirty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Сравнение </a:t>
            </a:r>
            <a:r>
              <a:rPr lang="ru-RU" altLang="ru-RU" sz="2800" dirty="0" smtClean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гамма-спектров </a:t>
            </a:r>
            <a:r>
              <a:rPr lang="ru-RU" altLang="ru-RU" sz="2800" dirty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образцов</a:t>
            </a:r>
          </a:p>
        </p:txBody>
      </p:sp>
      <p:sp>
        <p:nvSpPr>
          <p:cNvPr id="9222" name="Прямоугольник 4"/>
          <p:cNvSpPr>
            <a:spLocks noChangeArrowheads="1"/>
          </p:cNvSpPr>
          <p:nvPr/>
        </p:nvSpPr>
        <p:spPr bwMode="auto">
          <a:xfrm>
            <a:off x="4782697" y="5211448"/>
            <a:ext cx="377797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ru-RU" sz="1600" dirty="0" smtClean="0">
                <a:solidFill>
                  <a:srgbClr val="003399"/>
                </a:solidFill>
              </a:rPr>
              <a:t>Гамма-спектр естественной активности образца </a:t>
            </a:r>
            <a:r>
              <a:rPr lang="ru-RU" altLang="ru-RU" sz="1600" dirty="0" smtClean="0">
                <a:solidFill>
                  <a:srgbClr val="003399"/>
                </a:solidFill>
              </a:rPr>
              <a:t>Д5 </a:t>
            </a:r>
            <a:endParaRPr lang="ru-RU" altLang="ru-RU" sz="1600" dirty="0" smtClean="0">
              <a:solidFill>
                <a:srgbClr val="003399"/>
              </a:solidFill>
            </a:endParaRPr>
          </a:p>
        </p:txBody>
      </p:sp>
      <p:sp>
        <p:nvSpPr>
          <p:cNvPr id="47" name="Прямоугольник 4"/>
          <p:cNvSpPr>
            <a:spLocks noChangeArrowheads="1"/>
          </p:cNvSpPr>
          <p:nvPr/>
        </p:nvSpPr>
        <p:spPr bwMode="auto">
          <a:xfrm>
            <a:off x="4935097" y="1989924"/>
            <a:ext cx="377797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ru-RU" sz="1600" dirty="0" smtClean="0">
                <a:solidFill>
                  <a:srgbClr val="003399"/>
                </a:solidFill>
              </a:rPr>
              <a:t>Активационный гамма-спектр образца </a:t>
            </a:r>
            <a:r>
              <a:rPr lang="ru-RU" altLang="ru-RU" sz="1600" dirty="0" smtClean="0">
                <a:solidFill>
                  <a:srgbClr val="003399"/>
                </a:solidFill>
              </a:rPr>
              <a:t>Д5 </a:t>
            </a:r>
            <a:endParaRPr lang="ru-RU" altLang="ru-RU" sz="1600" dirty="0" smtClean="0">
              <a:solidFill>
                <a:srgbClr val="003399"/>
              </a:solidFill>
            </a:endParaRPr>
          </a:p>
        </p:txBody>
      </p:sp>
      <p:sp>
        <p:nvSpPr>
          <p:cNvPr id="48" name="Прямоугольник 4"/>
          <p:cNvSpPr>
            <a:spLocks noChangeArrowheads="1"/>
          </p:cNvSpPr>
          <p:nvPr/>
        </p:nvSpPr>
        <p:spPr bwMode="auto">
          <a:xfrm>
            <a:off x="4945603" y="3734690"/>
            <a:ext cx="377797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ru-RU" sz="1600" dirty="0" smtClean="0">
                <a:solidFill>
                  <a:srgbClr val="003399"/>
                </a:solidFill>
              </a:rPr>
              <a:t>Активационный гамма-спектр образца сравнения </a:t>
            </a:r>
            <a:r>
              <a:rPr lang="en-US" altLang="ru-RU" sz="1600" dirty="0" smtClean="0">
                <a:solidFill>
                  <a:srgbClr val="003399"/>
                </a:solidFill>
              </a:rPr>
              <a:t>Re</a:t>
            </a:r>
            <a:r>
              <a:rPr lang="ru-RU" altLang="ru-RU" sz="1600" dirty="0" smtClean="0">
                <a:solidFill>
                  <a:srgbClr val="003399"/>
                </a:solidFill>
              </a:rPr>
              <a:t> </a:t>
            </a:r>
          </a:p>
        </p:txBody>
      </p:sp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4669595" y="6368473"/>
            <a:ext cx="98293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altLang="ru-RU" sz="1400" i="1" dirty="0">
                <a:solidFill>
                  <a:srgbClr val="0000FF"/>
                </a:solidFill>
                <a:cs typeface="Arial" charset="0"/>
              </a:rPr>
              <a:t>E</a:t>
            </a:r>
            <a:r>
              <a:rPr lang="en-US" altLang="ru-RU" sz="1400" dirty="0">
                <a:solidFill>
                  <a:srgbClr val="0000FF"/>
                </a:solidFill>
                <a:cs typeface="Arial" charset="0"/>
              </a:rPr>
              <a:t>, </a:t>
            </a:r>
            <a:r>
              <a:rPr lang="en-US" altLang="ru-RU" sz="1400" dirty="0" smtClean="0">
                <a:solidFill>
                  <a:srgbClr val="0000FF"/>
                </a:solidFill>
                <a:cs typeface="Arial" charset="0"/>
              </a:rPr>
              <a:t>keV</a:t>
            </a:r>
            <a:endParaRPr lang="ru-RU" altLang="ru-RU" sz="1400" dirty="0">
              <a:solidFill>
                <a:srgbClr val="0000FF"/>
              </a:solidFill>
              <a:cs typeface="Arial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715968" y="1491081"/>
            <a:ext cx="3817982" cy="5185168"/>
            <a:chOff x="715968" y="1491081"/>
            <a:chExt cx="3817982" cy="5185168"/>
          </a:xfrm>
        </p:grpSpPr>
        <p:sp>
          <p:nvSpPr>
            <p:cNvPr id="29" name="Text Box 13"/>
            <p:cNvSpPr txBox="1">
              <a:spLocks noChangeArrowheads="1"/>
            </p:cNvSpPr>
            <p:nvPr/>
          </p:nvSpPr>
          <p:spPr bwMode="auto">
            <a:xfrm rot="16200000">
              <a:off x="2487600" y="1927833"/>
              <a:ext cx="1119725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FF0000"/>
                  </a:solidFill>
                  <a:cs typeface="Arial" charset="0"/>
                </a:rPr>
                <a:t>137, Re-186</a:t>
              </a:r>
              <a:endParaRPr lang="ru-RU" altLang="ru-RU" sz="1000" dirty="0">
                <a:solidFill>
                  <a:srgbClr val="FF0000"/>
                </a:solidFill>
                <a:cs typeface="Arial" charset="0"/>
              </a:endParaRPr>
            </a:p>
          </p:txBody>
        </p:sp>
        <p:pic>
          <p:nvPicPr>
            <p:cNvPr id="50178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715968" y="1638928"/>
              <a:ext cx="3817982" cy="5037321"/>
            </a:xfrm>
            <a:prstGeom prst="rect">
              <a:avLst/>
            </a:prstGeom>
            <a:noFill/>
            <a:ln w="25400" algn="ctr">
              <a:solidFill>
                <a:srgbClr val="CC33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 Box 13"/>
            <p:cNvSpPr txBox="1">
              <a:spLocks noChangeArrowheads="1"/>
            </p:cNvSpPr>
            <p:nvPr/>
          </p:nvSpPr>
          <p:spPr bwMode="auto">
            <a:xfrm rot="16200000">
              <a:off x="3024072" y="2014832"/>
              <a:ext cx="1119725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FF0000"/>
                  </a:solidFill>
                  <a:cs typeface="Arial" charset="0"/>
                </a:rPr>
                <a:t>155, Re-188</a:t>
              </a:r>
              <a:endParaRPr lang="ru-RU" altLang="ru-RU" sz="1000" dirty="0">
                <a:solidFill>
                  <a:srgbClr val="FF0000"/>
                </a:solidFill>
                <a:cs typeface="Arial" charset="0"/>
              </a:endParaRPr>
            </a:p>
          </p:txBody>
        </p:sp>
        <p:sp>
          <p:nvSpPr>
            <p:cNvPr id="41" name="Text Box 13"/>
            <p:cNvSpPr txBox="1">
              <a:spLocks noChangeArrowheads="1"/>
            </p:cNvSpPr>
            <p:nvPr/>
          </p:nvSpPr>
          <p:spPr bwMode="auto">
            <a:xfrm rot="16200000">
              <a:off x="3034578" y="3791130"/>
              <a:ext cx="1119725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155, Re-188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42" name="Text Box 13"/>
            <p:cNvSpPr txBox="1">
              <a:spLocks noChangeArrowheads="1"/>
            </p:cNvSpPr>
            <p:nvPr/>
          </p:nvSpPr>
          <p:spPr bwMode="auto">
            <a:xfrm rot="16200000">
              <a:off x="2488016" y="3782961"/>
              <a:ext cx="1119725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137, Re-186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43" name="Text Box 13"/>
            <p:cNvSpPr txBox="1">
              <a:spLocks noChangeArrowheads="1"/>
            </p:cNvSpPr>
            <p:nvPr/>
          </p:nvSpPr>
          <p:spPr bwMode="auto">
            <a:xfrm rot="16200000">
              <a:off x="1240657" y="5277530"/>
              <a:ext cx="185924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93, Th-234 [U-238]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46" name="Text Box 13"/>
            <p:cNvSpPr txBox="1">
              <a:spLocks noChangeArrowheads="1"/>
            </p:cNvSpPr>
            <p:nvPr/>
          </p:nvSpPr>
          <p:spPr bwMode="auto">
            <a:xfrm rot="16200000">
              <a:off x="3395339" y="5335334"/>
              <a:ext cx="185924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186, Ra-226, U-235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14" name="Text Box 13"/>
            <p:cNvSpPr txBox="1">
              <a:spLocks noChangeArrowheads="1"/>
            </p:cNvSpPr>
            <p:nvPr/>
          </p:nvSpPr>
          <p:spPr bwMode="auto">
            <a:xfrm rot="16200000">
              <a:off x="3602209" y="1990887"/>
              <a:ext cx="1119725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186, U-235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15" name="Text Box 13"/>
            <p:cNvSpPr txBox="1">
              <a:spLocks noChangeArrowheads="1"/>
            </p:cNvSpPr>
            <p:nvPr/>
          </p:nvSpPr>
          <p:spPr bwMode="auto">
            <a:xfrm rot="16200000">
              <a:off x="2151670" y="4108787"/>
              <a:ext cx="1119725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1</a:t>
              </a:r>
              <a:r>
                <a:rPr lang="ru-RU" altLang="ru-RU" sz="1000" dirty="0" smtClean="0">
                  <a:solidFill>
                    <a:srgbClr val="0000FF"/>
                  </a:solidFill>
                  <a:cs typeface="Arial" charset="0"/>
                </a:rPr>
                <a:t>22</a:t>
              </a:r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, Re-18</a:t>
              </a:r>
              <a:r>
                <a:rPr lang="ru-RU" altLang="ru-RU" sz="1000" dirty="0" smtClean="0">
                  <a:solidFill>
                    <a:srgbClr val="0000FF"/>
                  </a:solidFill>
                  <a:cs typeface="Arial" charset="0"/>
                </a:rPr>
                <a:t>6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16" name="Text Box 13"/>
            <p:cNvSpPr txBox="1">
              <a:spLocks noChangeArrowheads="1"/>
            </p:cNvSpPr>
            <p:nvPr/>
          </p:nvSpPr>
          <p:spPr bwMode="auto">
            <a:xfrm rot="16200000">
              <a:off x="2130644" y="2180075"/>
              <a:ext cx="1119725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FF0000"/>
                  </a:solidFill>
                  <a:cs typeface="Arial" charset="0"/>
                </a:rPr>
                <a:t>1</a:t>
              </a:r>
              <a:r>
                <a:rPr lang="ru-RU" altLang="ru-RU" sz="1000" dirty="0" smtClean="0">
                  <a:solidFill>
                    <a:srgbClr val="FF0000"/>
                  </a:solidFill>
                  <a:cs typeface="Arial" charset="0"/>
                </a:rPr>
                <a:t>22</a:t>
              </a:r>
              <a:r>
                <a:rPr lang="en-US" altLang="ru-RU" sz="1000" dirty="0" smtClean="0">
                  <a:solidFill>
                    <a:srgbClr val="FF0000"/>
                  </a:solidFill>
                  <a:cs typeface="Arial" charset="0"/>
                </a:rPr>
                <a:t>, Re-18</a:t>
              </a:r>
              <a:r>
                <a:rPr lang="ru-RU" altLang="ru-RU" sz="1000" dirty="0" smtClean="0">
                  <a:solidFill>
                    <a:srgbClr val="FF0000"/>
                  </a:solidFill>
                  <a:cs typeface="Arial" charset="0"/>
                </a:rPr>
                <a:t>6</a:t>
              </a:r>
              <a:endParaRPr lang="ru-RU" altLang="ru-RU" sz="1000" dirty="0">
                <a:solidFill>
                  <a:srgbClr val="FF0000"/>
                </a:solidFill>
                <a:cs typeface="Arial" charset="0"/>
              </a:endParaRPr>
            </a:p>
          </p:txBody>
        </p:sp>
        <p:sp>
          <p:nvSpPr>
            <p:cNvPr id="18" name="Text Box 13"/>
            <p:cNvSpPr txBox="1">
              <a:spLocks noChangeArrowheads="1"/>
            </p:cNvSpPr>
            <p:nvPr/>
          </p:nvSpPr>
          <p:spPr bwMode="auto">
            <a:xfrm rot="16200000">
              <a:off x="2466574" y="2080233"/>
              <a:ext cx="1119725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FF0000"/>
                  </a:solidFill>
                  <a:cs typeface="Arial" charset="0"/>
                </a:rPr>
                <a:t>137, Re-186</a:t>
              </a:r>
              <a:endParaRPr lang="ru-RU" altLang="ru-RU" sz="1000" dirty="0">
                <a:solidFill>
                  <a:srgbClr val="FF0000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9023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923" name="Rectangle 3"/>
          <p:cNvSpPr>
            <a:spLocks noChangeArrowheads="1"/>
          </p:cNvSpPr>
          <p:nvPr/>
        </p:nvSpPr>
        <p:spPr bwMode="auto">
          <a:xfrm>
            <a:off x="-2" y="29027"/>
            <a:ext cx="9144000" cy="1408113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50000">
                <a:srgbClr val="FFDA3B">
                  <a:alpha val="75999"/>
                </a:srgbClr>
              </a:gs>
              <a:gs pos="100000">
                <a:srgbClr val="FFFF99"/>
              </a:gs>
            </a:gsLst>
            <a:lin ang="0" scaled="1"/>
          </a:gradFill>
          <a:ln>
            <a:noFill/>
          </a:ln>
        </p:spPr>
        <p:txBody>
          <a:bodyPr anchor="ctr" anchorCtr="1"/>
          <a:lstStyle>
            <a:lvl1pPr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defRPr/>
            </a:pPr>
            <a:r>
              <a:rPr lang="ru-RU" altLang="ru-RU" sz="2800" dirty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Сравнение </a:t>
            </a:r>
            <a:r>
              <a:rPr lang="ru-RU" altLang="ru-RU" sz="2800" dirty="0" smtClean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гамма-спектров </a:t>
            </a:r>
            <a:r>
              <a:rPr lang="ru-RU" altLang="ru-RU" sz="2800" dirty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образцов</a:t>
            </a:r>
          </a:p>
        </p:txBody>
      </p:sp>
      <p:sp>
        <p:nvSpPr>
          <p:cNvPr id="9222" name="Прямоугольник 4"/>
          <p:cNvSpPr>
            <a:spLocks noChangeArrowheads="1"/>
          </p:cNvSpPr>
          <p:nvPr/>
        </p:nvSpPr>
        <p:spPr bwMode="auto">
          <a:xfrm>
            <a:off x="4782697" y="5211448"/>
            <a:ext cx="377797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ru-RU" sz="1600" dirty="0" smtClean="0">
                <a:solidFill>
                  <a:srgbClr val="003399"/>
                </a:solidFill>
              </a:rPr>
              <a:t>Гамма-спектр естественной активности образца </a:t>
            </a:r>
            <a:r>
              <a:rPr lang="ru-RU" altLang="ru-RU" sz="1600" dirty="0" smtClean="0">
                <a:solidFill>
                  <a:srgbClr val="003399"/>
                </a:solidFill>
              </a:rPr>
              <a:t>Г1 </a:t>
            </a:r>
            <a:endParaRPr lang="ru-RU" altLang="ru-RU" sz="1600" dirty="0" smtClean="0">
              <a:solidFill>
                <a:srgbClr val="003399"/>
              </a:solidFill>
            </a:endParaRPr>
          </a:p>
        </p:txBody>
      </p:sp>
      <p:sp>
        <p:nvSpPr>
          <p:cNvPr id="47" name="Прямоугольник 4"/>
          <p:cNvSpPr>
            <a:spLocks noChangeArrowheads="1"/>
          </p:cNvSpPr>
          <p:nvPr/>
        </p:nvSpPr>
        <p:spPr bwMode="auto">
          <a:xfrm>
            <a:off x="4935097" y="1989924"/>
            <a:ext cx="377797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ru-RU" sz="1600" dirty="0" smtClean="0">
                <a:solidFill>
                  <a:srgbClr val="003399"/>
                </a:solidFill>
              </a:rPr>
              <a:t>Активационный гамма-спектр образца </a:t>
            </a:r>
            <a:r>
              <a:rPr lang="ru-RU" altLang="ru-RU" sz="1600" dirty="0" smtClean="0">
                <a:solidFill>
                  <a:srgbClr val="003399"/>
                </a:solidFill>
              </a:rPr>
              <a:t>Г1 </a:t>
            </a:r>
            <a:endParaRPr lang="ru-RU" altLang="ru-RU" sz="1600" dirty="0" smtClean="0">
              <a:solidFill>
                <a:srgbClr val="003399"/>
              </a:solidFill>
            </a:endParaRPr>
          </a:p>
        </p:txBody>
      </p:sp>
      <p:sp>
        <p:nvSpPr>
          <p:cNvPr id="48" name="Прямоугольник 4"/>
          <p:cNvSpPr>
            <a:spLocks noChangeArrowheads="1"/>
          </p:cNvSpPr>
          <p:nvPr/>
        </p:nvSpPr>
        <p:spPr bwMode="auto">
          <a:xfrm>
            <a:off x="4945603" y="3734690"/>
            <a:ext cx="377797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ru-RU" sz="1600" dirty="0" smtClean="0">
                <a:solidFill>
                  <a:srgbClr val="003399"/>
                </a:solidFill>
              </a:rPr>
              <a:t>Активационный гамма-спектр образца сравнения </a:t>
            </a:r>
            <a:r>
              <a:rPr lang="en-US" altLang="ru-RU" sz="1600" dirty="0" smtClean="0">
                <a:solidFill>
                  <a:srgbClr val="003399"/>
                </a:solidFill>
              </a:rPr>
              <a:t>Re</a:t>
            </a:r>
            <a:r>
              <a:rPr lang="ru-RU" altLang="ru-RU" sz="1600" dirty="0" smtClean="0">
                <a:solidFill>
                  <a:srgbClr val="003399"/>
                </a:solidFill>
              </a:rPr>
              <a:t> 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715968" y="1475305"/>
            <a:ext cx="4936563" cy="5200945"/>
            <a:chOff x="715968" y="1475305"/>
            <a:chExt cx="4936563" cy="5200945"/>
          </a:xfrm>
        </p:grpSpPr>
        <p:pic>
          <p:nvPicPr>
            <p:cNvPr id="50178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715968" y="1638928"/>
              <a:ext cx="3817982" cy="5037321"/>
            </a:xfrm>
            <a:prstGeom prst="rect">
              <a:avLst/>
            </a:prstGeom>
            <a:noFill/>
            <a:ln w="25400" algn="ctr">
              <a:solidFill>
                <a:srgbClr val="CC33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 Box 13"/>
            <p:cNvSpPr txBox="1">
              <a:spLocks noChangeArrowheads="1"/>
            </p:cNvSpPr>
            <p:nvPr/>
          </p:nvSpPr>
          <p:spPr bwMode="auto">
            <a:xfrm>
              <a:off x="4669595" y="6368473"/>
              <a:ext cx="982936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400" i="1" dirty="0">
                  <a:solidFill>
                    <a:srgbClr val="0000FF"/>
                  </a:solidFill>
                  <a:cs typeface="Arial" charset="0"/>
                </a:rPr>
                <a:t>E</a:t>
              </a:r>
              <a:r>
                <a:rPr lang="en-US" altLang="ru-RU" sz="1400" dirty="0">
                  <a:solidFill>
                    <a:srgbClr val="0000FF"/>
                  </a:solidFill>
                  <a:cs typeface="Arial" charset="0"/>
                </a:rPr>
                <a:t>, </a:t>
              </a:r>
              <a:r>
                <a:rPr lang="en-US" altLang="ru-RU" sz="1400" dirty="0" smtClean="0">
                  <a:solidFill>
                    <a:srgbClr val="0000FF"/>
                  </a:solidFill>
                  <a:cs typeface="Arial" charset="0"/>
                </a:rPr>
                <a:t>keV</a:t>
              </a:r>
              <a:endParaRPr lang="ru-RU" altLang="ru-RU" sz="14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13" name="Text Box 13"/>
            <p:cNvSpPr txBox="1">
              <a:spLocks noChangeArrowheads="1"/>
            </p:cNvSpPr>
            <p:nvPr/>
          </p:nvSpPr>
          <p:spPr bwMode="auto">
            <a:xfrm rot="16200000">
              <a:off x="3024072" y="1929107"/>
              <a:ext cx="1119725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FF0000"/>
                  </a:solidFill>
                  <a:cs typeface="Arial" charset="0"/>
                </a:rPr>
                <a:t>155, Re-188</a:t>
              </a:r>
              <a:endParaRPr lang="ru-RU" altLang="ru-RU" sz="1000" dirty="0">
                <a:solidFill>
                  <a:srgbClr val="FF0000"/>
                </a:solidFill>
                <a:cs typeface="Arial" charset="0"/>
              </a:endParaRPr>
            </a:p>
          </p:txBody>
        </p:sp>
        <p:sp>
          <p:nvSpPr>
            <p:cNvPr id="29" name="Text Box 13"/>
            <p:cNvSpPr txBox="1">
              <a:spLocks noChangeArrowheads="1"/>
            </p:cNvSpPr>
            <p:nvPr/>
          </p:nvSpPr>
          <p:spPr bwMode="auto">
            <a:xfrm rot="16200000">
              <a:off x="2487600" y="1927833"/>
              <a:ext cx="1119725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FF0000"/>
                  </a:solidFill>
                  <a:cs typeface="Arial" charset="0"/>
                </a:rPr>
                <a:t>137, Re-186</a:t>
              </a:r>
              <a:endParaRPr lang="ru-RU" altLang="ru-RU" sz="1000" dirty="0">
                <a:solidFill>
                  <a:srgbClr val="FF0000"/>
                </a:solidFill>
                <a:cs typeface="Arial" charset="0"/>
              </a:endParaRPr>
            </a:p>
          </p:txBody>
        </p:sp>
        <p:sp>
          <p:nvSpPr>
            <p:cNvPr id="41" name="Text Box 13"/>
            <p:cNvSpPr txBox="1">
              <a:spLocks noChangeArrowheads="1"/>
            </p:cNvSpPr>
            <p:nvPr/>
          </p:nvSpPr>
          <p:spPr bwMode="auto">
            <a:xfrm rot="16200000">
              <a:off x="3034578" y="3791130"/>
              <a:ext cx="1119725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155, Re-188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42" name="Text Box 13"/>
            <p:cNvSpPr txBox="1">
              <a:spLocks noChangeArrowheads="1"/>
            </p:cNvSpPr>
            <p:nvPr/>
          </p:nvSpPr>
          <p:spPr bwMode="auto">
            <a:xfrm rot="16200000">
              <a:off x="2488016" y="3782961"/>
              <a:ext cx="1119725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137, Re-186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43" name="Text Box 13"/>
            <p:cNvSpPr txBox="1">
              <a:spLocks noChangeArrowheads="1"/>
            </p:cNvSpPr>
            <p:nvPr/>
          </p:nvSpPr>
          <p:spPr bwMode="auto">
            <a:xfrm rot="16200000">
              <a:off x="1240657" y="5277530"/>
              <a:ext cx="185924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93, Th-234 [U-238]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46" name="Text Box 13"/>
            <p:cNvSpPr txBox="1">
              <a:spLocks noChangeArrowheads="1"/>
            </p:cNvSpPr>
            <p:nvPr/>
          </p:nvSpPr>
          <p:spPr bwMode="auto">
            <a:xfrm rot="16200000">
              <a:off x="3395339" y="5335334"/>
              <a:ext cx="185924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186, Ra-226, U-235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15" name="Text Box 13"/>
            <p:cNvSpPr txBox="1">
              <a:spLocks noChangeArrowheads="1"/>
            </p:cNvSpPr>
            <p:nvPr/>
          </p:nvSpPr>
          <p:spPr bwMode="auto">
            <a:xfrm rot="16200000">
              <a:off x="3744103" y="1912057"/>
              <a:ext cx="1119725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186, U-235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16" name="Text Box 13"/>
            <p:cNvSpPr txBox="1">
              <a:spLocks noChangeArrowheads="1"/>
            </p:cNvSpPr>
            <p:nvPr/>
          </p:nvSpPr>
          <p:spPr bwMode="auto">
            <a:xfrm rot="16200000">
              <a:off x="2151670" y="4108787"/>
              <a:ext cx="1119725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1</a:t>
              </a:r>
              <a:r>
                <a:rPr lang="ru-RU" altLang="ru-RU" sz="1000" dirty="0" smtClean="0">
                  <a:solidFill>
                    <a:srgbClr val="0000FF"/>
                  </a:solidFill>
                  <a:cs typeface="Arial" charset="0"/>
                </a:rPr>
                <a:t>22</a:t>
              </a:r>
              <a:r>
                <a:rPr lang="en-US" altLang="ru-RU" sz="1000" dirty="0" smtClean="0">
                  <a:solidFill>
                    <a:srgbClr val="0000FF"/>
                  </a:solidFill>
                  <a:cs typeface="Arial" charset="0"/>
                </a:rPr>
                <a:t>, Re-18</a:t>
              </a:r>
              <a:r>
                <a:rPr lang="ru-RU" altLang="ru-RU" sz="1000" dirty="0">
                  <a:solidFill>
                    <a:srgbClr val="0000FF"/>
                  </a:solidFill>
                  <a:cs typeface="Arial" charset="0"/>
                </a:rPr>
                <a:t>6</a:t>
              </a:r>
              <a:endParaRPr lang="ru-RU" altLang="ru-RU" sz="1000" dirty="0">
                <a:solidFill>
                  <a:srgbClr val="0000FF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6378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165100" y="1549400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n-US" altLang="ru-RU"/>
          </a:p>
        </p:txBody>
      </p:sp>
      <p:sp>
        <p:nvSpPr>
          <p:cNvPr id="465923" name="Rectangle 3"/>
          <p:cNvSpPr>
            <a:spLocks noChangeArrowheads="1"/>
          </p:cNvSpPr>
          <p:nvPr/>
        </p:nvSpPr>
        <p:spPr bwMode="auto">
          <a:xfrm>
            <a:off x="0" y="0"/>
            <a:ext cx="9144000" cy="1408113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50000">
                <a:srgbClr val="FFDA3B">
                  <a:alpha val="75999"/>
                </a:srgbClr>
              </a:gs>
              <a:gs pos="100000">
                <a:srgbClr val="FFFF99"/>
              </a:gs>
            </a:gsLst>
            <a:lin ang="0" scaled="1"/>
          </a:gradFill>
          <a:ln>
            <a:noFill/>
          </a:ln>
        </p:spPr>
        <p:txBody>
          <a:bodyPr anchor="ctr" anchorCtr="1"/>
          <a:lstStyle>
            <a:lvl1pPr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defRPr/>
            </a:pPr>
            <a:r>
              <a:rPr lang="en-US" altLang="ru-RU" sz="2800" dirty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Summary and conclusions</a:t>
            </a:r>
            <a:endParaRPr lang="ru-RU" altLang="ru-RU" sz="2800" dirty="0">
              <a:solidFill>
                <a:srgbClr val="CC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390" name="Rectangle 11"/>
          <p:cNvSpPr>
            <a:spLocks noChangeArrowheads="1"/>
          </p:cNvSpPr>
          <p:nvPr/>
        </p:nvSpPr>
        <p:spPr bwMode="auto">
          <a:xfrm>
            <a:off x="342900" y="1526025"/>
            <a:ext cx="8456613" cy="4801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lvl="1" algn="just">
              <a:buFontTx/>
              <a:buChar char="•"/>
            </a:pPr>
            <a:r>
              <a:rPr lang="en-US" altLang="ru-RU" sz="1800" dirty="0">
                <a:solidFill>
                  <a:srgbClr val="003399"/>
                </a:solidFill>
              </a:rPr>
              <a:t>  </a:t>
            </a:r>
            <a:r>
              <a:rPr lang="ru-RU" altLang="ru-RU" sz="1800" dirty="0" smtClean="0">
                <a:solidFill>
                  <a:srgbClr val="003399"/>
                </a:solidFill>
              </a:rPr>
              <a:t>Проводилась отработка методики </a:t>
            </a:r>
            <a:r>
              <a:rPr lang="ru-RU" altLang="ru-RU" sz="1800" dirty="0" smtClean="0">
                <a:solidFill>
                  <a:srgbClr val="003399"/>
                </a:solidFill>
              </a:rPr>
              <a:t>измерения содержаний </a:t>
            </a:r>
            <a:r>
              <a:rPr lang="ru-RU" altLang="ru-RU" sz="1800" dirty="0" smtClean="0">
                <a:solidFill>
                  <a:srgbClr val="003399"/>
                </a:solidFill>
              </a:rPr>
              <a:t>рения в рудных породах. </a:t>
            </a:r>
          </a:p>
          <a:p>
            <a:pPr lvl="1" algn="just">
              <a:buFontTx/>
              <a:buChar char="•"/>
            </a:pPr>
            <a:endParaRPr lang="ru-RU" altLang="ru-RU" sz="1800" dirty="0" smtClean="0">
              <a:solidFill>
                <a:srgbClr val="003399"/>
              </a:solidFill>
            </a:endParaRPr>
          </a:p>
          <a:p>
            <a:pPr lvl="1" algn="just">
              <a:buFontTx/>
              <a:buChar char="•"/>
            </a:pPr>
            <a:r>
              <a:rPr lang="ru-RU" altLang="ru-RU" sz="1800" dirty="0" smtClean="0">
                <a:solidFill>
                  <a:srgbClr val="003399"/>
                </a:solidFill>
              </a:rPr>
              <a:t> Существующие химические методики характеризуются неоднозначностью в определении содержания рения из-за конкурирующих с ним проявлений других элементов. Имеется необходимость в разработке независимых методов анализа </a:t>
            </a:r>
            <a:r>
              <a:rPr lang="ru-RU" altLang="ru-RU" sz="1800" dirty="0" err="1" smtClean="0">
                <a:solidFill>
                  <a:srgbClr val="003399"/>
                </a:solidFill>
              </a:rPr>
              <a:t>ренийсодержащих</a:t>
            </a:r>
            <a:r>
              <a:rPr lang="ru-RU" altLang="ru-RU" sz="1800" dirty="0" smtClean="0">
                <a:solidFill>
                  <a:srgbClr val="003399"/>
                </a:solidFill>
              </a:rPr>
              <a:t> пород. </a:t>
            </a:r>
          </a:p>
          <a:p>
            <a:pPr lvl="1" algn="just">
              <a:buFontTx/>
              <a:buChar char="•"/>
            </a:pPr>
            <a:endParaRPr lang="ru-RU" altLang="ru-RU" sz="1800" dirty="0" smtClean="0">
              <a:solidFill>
                <a:srgbClr val="003399"/>
              </a:solidFill>
            </a:endParaRPr>
          </a:p>
          <a:p>
            <a:pPr lvl="1" algn="just">
              <a:buFontTx/>
              <a:buChar char="•"/>
            </a:pPr>
            <a:r>
              <a:rPr lang="ru-RU" altLang="ru-RU" sz="1800" dirty="0">
                <a:solidFill>
                  <a:srgbClr val="003399"/>
                </a:solidFill>
              </a:rPr>
              <a:t> </a:t>
            </a:r>
            <a:r>
              <a:rPr lang="ru-RU" altLang="ru-RU" sz="1800" dirty="0" smtClean="0">
                <a:solidFill>
                  <a:srgbClr val="003399"/>
                </a:solidFill>
              </a:rPr>
              <a:t>Пробы </a:t>
            </a:r>
            <a:r>
              <a:rPr lang="ru-RU" altLang="ru-RU" sz="1800" dirty="0" err="1" smtClean="0">
                <a:solidFill>
                  <a:srgbClr val="003399"/>
                </a:solidFill>
              </a:rPr>
              <a:t>ренийсодержащих</a:t>
            </a:r>
            <a:r>
              <a:rPr lang="ru-RU" altLang="ru-RU" sz="1800" dirty="0" smtClean="0">
                <a:solidFill>
                  <a:srgbClr val="003399"/>
                </a:solidFill>
              </a:rPr>
              <a:t> пород облучались нейтронами фотонейтронного источника. </a:t>
            </a:r>
          </a:p>
          <a:p>
            <a:pPr lvl="1" algn="just">
              <a:buFontTx/>
              <a:buChar char="•"/>
            </a:pPr>
            <a:endParaRPr lang="ru-RU" altLang="ru-RU" sz="1800" dirty="0">
              <a:solidFill>
                <a:srgbClr val="003399"/>
              </a:solidFill>
            </a:endParaRPr>
          </a:p>
          <a:p>
            <a:pPr lvl="1" algn="just">
              <a:buFontTx/>
              <a:buChar char="•"/>
            </a:pPr>
            <a:r>
              <a:rPr lang="ru-RU" altLang="ru-RU" sz="1800" dirty="0" smtClean="0">
                <a:solidFill>
                  <a:srgbClr val="003399"/>
                </a:solidFill>
              </a:rPr>
              <a:t> Анализ активационных гамма-спектров указывает на возможность однозначного определения рения на фоне сопутствующих элементов, что делает нейтронно-активационный анализ предпочтительным для определения содержания рения.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ru-RU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ru-RU" smtClean="0"/>
          </a:p>
        </p:txBody>
      </p:sp>
      <p:sp>
        <p:nvSpPr>
          <p:cNvPr id="17412" name="WordArt 5"/>
          <p:cNvSpPr>
            <a:spLocks noChangeArrowheads="1" noChangeShapeType="1" noTextEdit="1"/>
          </p:cNvSpPr>
          <p:nvPr/>
        </p:nvSpPr>
        <p:spPr bwMode="auto">
          <a:xfrm>
            <a:off x="2533650" y="2600325"/>
            <a:ext cx="4295775" cy="14192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Thank you!</a:t>
            </a:r>
            <a:endParaRPr lang="ru-RU" sz="3600" kern="10"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65100" y="1549400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n-US" altLang="ru-RU"/>
          </a:p>
        </p:txBody>
      </p:sp>
      <p:sp>
        <p:nvSpPr>
          <p:cNvPr id="465923" name="Rectangle 3"/>
          <p:cNvSpPr>
            <a:spLocks noChangeArrowheads="1"/>
          </p:cNvSpPr>
          <p:nvPr/>
        </p:nvSpPr>
        <p:spPr bwMode="auto">
          <a:xfrm>
            <a:off x="0" y="0"/>
            <a:ext cx="9144000" cy="1408113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50000">
                <a:srgbClr val="FFDA3B">
                  <a:alpha val="75999"/>
                </a:srgbClr>
              </a:gs>
              <a:gs pos="100000">
                <a:srgbClr val="FFFF99"/>
              </a:gs>
            </a:gsLst>
            <a:lin ang="0" scaled="1"/>
          </a:gradFill>
          <a:ln>
            <a:noFill/>
          </a:ln>
        </p:spPr>
        <p:txBody>
          <a:bodyPr anchor="ctr" anchorCtr="1"/>
          <a:lstStyle>
            <a:lvl1pPr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defRPr/>
            </a:pPr>
            <a:r>
              <a:rPr lang="ru-RU" altLang="ru-RU" sz="2800" dirty="0" smtClean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Рений</a:t>
            </a:r>
            <a:endParaRPr lang="ru-RU" altLang="ru-RU" sz="2800" dirty="0">
              <a:solidFill>
                <a:srgbClr val="CC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104" name="Прямоугольник 4"/>
          <p:cNvSpPr>
            <a:spLocks noChangeArrowheads="1"/>
          </p:cNvSpPr>
          <p:nvPr/>
        </p:nvSpPr>
        <p:spPr bwMode="auto">
          <a:xfrm>
            <a:off x="349250" y="5209510"/>
            <a:ext cx="8416377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ru-RU" altLang="ru-RU" sz="1600" dirty="0" smtClean="0">
                <a:solidFill>
                  <a:srgbClr val="003399"/>
                </a:solidFill>
              </a:rPr>
              <a:t>Важнейшие свойства рения, определяющие его применение — это очень высокая температура плавления (</a:t>
            </a:r>
            <a:r>
              <a:rPr lang="en-US" altLang="ru-RU" sz="1600" dirty="0" smtClean="0">
                <a:solidFill>
                  <a:srgbClr val="003399"/>
                </a:solidFill>
              </a:rPr>
              <a:t>3186 °C</a:t>
            </a:r>
            <a:r>
              <a:rPr lang="ru-RU" altLang="ru-RU" sz="1600" dirty="0" smtClean="0">
                <a:solidFill>
                  <a:srgbClr val="003399"/>
                </a:solidFill>
              </a:rPr>
              <a:t>), устойчивость к химическим реагентам, каталитическая </a:t>
            </a:r>
            <a:r>
              <a:rPr lang="ru-RU" altLang="ru-RU" sz="1600" dirty="0" smtClean="0">
                <a:solidFill>
                  <a:srgbClr val="003399"/>
                </a:solidFill>
              </a:rPr>
              <a:t>активность</a:t>
            </a:r>
            <a:r>
              <a:rPr lang="en-US" altLang="ru-RU" sz="1600" dirty="0" smtClean="0">
                <a:solidFill>
                  <a:srgbClr val="003399"/>
                </a:solidFill>
              </a:rPr>
              <a:t>, </a:t>
            </a:r>
            <a:r>
              <a:rPr lang="ru-RU" altLang="ru-RU" sz="1600" dirty="0">
                <a:solidFill>
                  <a:srgbClr val="003399"/>
                </a:solidFill>
              </a:rPr>
              <a:t>стабильности </a:t>
            </a:r>
            <a:r>
              <a:rPr lang="ru-RU" altLang="ru-RU" sz="1600" dirty="0" smtClean="0">
                <a:solidFill>
                  <a:srgbClr val="003399"/>
                </a:solidFill>
              </a:rPr>
              <a:t>твердофазной</a:t>
            </a:r>
            <a:r>
              <a:rPr lang="en-US" altLang="ru-RU" sz="1600" dirty="0" smtClean="0">
                <a:solidFill>
                  <a:srgbClr val="003399"/>
                </a:solidFill>
              </a:rPr>
              <a:t> </a:t>
            </a:r>
            <a:r>
              <a:rPr lang="ru-RU" altLang="ru-RU" sz="1600" dirty="0" smtClean="0">
                <a:solidFill>
                  <a:srgbClr val="003399"/>
                </a:solidFill>
              </a:rPr>
              <a:t>структуры </a:t>
            </a:r>
            <a:r>
              <a:rPr lang="ru-RU" altLang="ru-RU" sz="1600" dirty="0">
                <a:solidFill>
                  <a:srgbClr val="003399"/>
                </a:solidFill>
              </a:rPr>
              <a:t>при значительных температурных колебаниях и длительной (без разрушений) работы </a:t>
            </a:r>
            <a:r>
              <a:rPr lang="ru-RU" altLang="ru-RU" sz="1600" dirty="0" smtClean="0">
                <a:solidFill>
                  <a:srgbClr val="003399"/>
                </a:solidFill>
              </a:rPr>
              <a:t>в</a:t>
            </a:r>
            <a:r>
              <a:rPr lang="en-US" altLang="ru-RU" sz="1600" dirty="0" smtClean="0">
                <a:solidFill>
                  <a:srgbClr val="003399"/>
                </a:solidFill>
              </a:rPr>
              <a:t> </a:t>
            </a:r>
            <a:r>
              <a:rPr lang="ru-RU" altLang="ru-RU" sz="1600" dirty="0" smtClean="0">
                <a:solidFill>
                  <a:srgbClr val="003399"/>
                </a:solidFill>
              </a:rPr>
              <a:t>условиях </a:t>
            </a:r>
            <a:r>
              <a:rPr lang="ru-RU" altLang="ru-RU" sz="1600" dirty="0" err="1">
                <a:solidFill>
                  <a:srgbClr val="003399"/>
                </a:solidFill>
              </a:rPr>
              <a:t>термоциклирования</a:t>
            </a:r>
            <a:r>
              <a:rPr lang="ru-RU" altLang="ru-RU" sz="1600" dirty="0" smtClean="0">
                <a:solidFill>
                  <a:srgbClr val="003399"/>
                </a:solidFill>
              </a:rPr>
              <a:t>.</a:t>
            </a:r>
            <a:endParaRPr lang="ru-RU" altLang="ru-RU" sz="1600" dirty="0">
              <a:solidFill>
                <a:srgbClr val="003399"/>
              </a:solidFill>
            </a:endParaRPr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51" y="1569494"/>
            <a:ext cx="6414923" cy="3636314"/>
          </a:xfrm>
          <a:prstGeom prst="rect">
            <a:avLst/>
          </a:prstGeom>
          <a:noFill/>
          <a:ln w="25400" algn="ctr">
            <a:solidFill>
              <a:srgbClr val="CC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65100" y="1549400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n-US" altLang="ru-RU"/>
          </a:p>
        </p:txBody>
      </p:sp>
      <p:sp>
        <p:nvSpPr>
          <p:cNvPr id="465923" name="Rectangle 3"/>
          <p:cNvSpPr>
            <a:spLocks noChangeArrowheads="1"/>
          </p:cNvSpPr>
          <p:nvPr/>
        </p:nvSpPr>
        <p:spPr bwMode="auto">
          <a:xfrm>
            <a:off x="0" y="0"/>
            <a:ext cx="9144000" cy="1408113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50000">
                <a:srgbClr val="FFDA3B">
                  <a:alpha val="75999"/>
                </a:srgbClr>
              </a:gs>
              <a:gs pos="100000">
                <a:srgbClr val="FFFF99"/>
              </a:gs>
            </a:gsLst>
            <a:lin ang="0" scaled="1"/>
          </a:gradFill>
          <a:ln>
            <a:noFill/>
          </a:ln>
        </p:spPr>
        <p:txBody>
          <a:bodyPr anchor="ctr" anchorCtr="1"/>
          <a:lstStyle>
            <a:lvl1pPr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defRPr/>
            </a:pPr>
            <a:r>
              <a:rPr lang="ru-RU" altLang="ru-RU" sz="2800" dirty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Сырьевые источники и запасы</a:t>
            </a:r>
          </a:p>
        </p:txBody>
      </p:sp>
      <p:sp>
        <p:nvSpPr>
          <p:cNvPr id="4104" name="Прямоугольник 4"/>
          <p:cNvSpPr>
            <a:spLocks noChangeArrowheads="1"/>
          </p:cNvSpPr>
          <p:nvPr/>
        </p:nvSpPr>
        <p:spPr bwMode="auto">
          <a:xfrm>
            <a:off x="349250" y="1549400"/>
            <a:ext cx="8637095" cy="477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ru-RU" altLang="ru-RU" sz="1600" dirty="0" smtClean="0">
                <a:solidFill>
                  <a:srgbClr val="003399"/>
                </a:solidFill>
              </a:rPr>
              <a:t>По природным запасам рения на первом месте в мире стоит Чили, на втором месте — США, а на третьем — </a:t>
            </a:r>
            <a:r>
              <a:rPr lang="ru-RU" altLang="ru-RU" sz="1600" dirty="0" smtClean="0">
                <a:solidFill>
                  <a:srgbClr val="003399"/>
                </a:solidFill>
              </a:rPr>
              <a:t>Россия.</a:t>
            </a:r>
          </a:p>
          <a:p>
            <a:pPr algn="just"/>
            <a:endParaRPr lang="ru-RU" altLang="ru-RU" sz="1600" dirty="0">
              <a:solidFill>
                <a:srgbClr val="003399"/>
              </a:solidFill>
            </a:endParaRPr>
          </a:p>
          <a:p>
            <a:pPr algn="just"/>
            <a:r>
              <a:rPr lang="ru-RU" altLang="ru-RU" sz="1600" dirty="0" smtClean="0">
                <a:solidFill>
                  <a:srgbClr val="003399"/>
                </a:solidFill>
              </a:rPr>
              <a:t>В России запасы </a:t>
            </a:r>
            <a:r>
              <a:rPr lang="ru-RU" altLang="ru-RU" sz="1600" dirty="0" smtClean="0">
                <a:solidFill>
                  <a:srgbClr val="003399"/>
                </a:solidFill>
              </a:rPr>
              <a:t>рения в виде </a:t>
            </a:r>
            <a:r>
              <a:rPr lang="ru-RU" altLang="ru-RU" sz="1600" dirty="0" err="1" smtClean="0">
                <a:solidFill>
                  <a:srgbClr val="003399"/>
                </a:solidFill>
              </a:rPr>
              <a:t>рениита</a:t>
            </a:r>
            <a:r>
              <a:rPr lang="ru-RU" altLang="ru-RU" sz="1600" dirty="0" smtClean="0">
                <a:solidFill>
                  <a:srgbClr val="003399"/>
                </a:solidFill>
              </a:rPr>
              <a:t> </a:t>
            </a:r>
            <a:r>
              <a:rPr lang="ru-RU" altLang="ru-RU" sz="1600" dirty="0">
                <a:solidFill>
                  <a:srgbClr val="003399"/>
                </a:solidFill>
              </a:rPr>
              <a:t>на вулкане Кудрявый (о. Итуруп, Южные </a:t>
            </a:r>
            <a:r>
              <a:rPr lang="ru-RU" altLang="ru-RU" sz="1600" dirty="0" smtClean="0">
                <a:solidFill>
                  <a:srgbClr val="003399"/>
                </a:solidFill>
              </a:rPr>
              <a:t>Курилы)</a:t>
            </a:r>
            <a:r>
              <a:rPr lang="ru-RU" altLang="ru-RU" sz="1600" dirty="0" smtClean="0">
                <a:solidFill>
                  <a:srgbClr val="003399"/>
                </a:solidFill>
              </a:rPr>
              <a:t> </a:t>
            </a:r>
            <a:r>
              <a:rPr lang="ru-RU" altLang="ru-RU" sz="1600" dirty="0" smtClean="0">
                <a:solidFill>
                  <a:srgbClr val="003399"/>
                </a:solidFill>
              </a:rPr>
              <a:t>оцениваются в 10—15 тонн, в виде вулканических газов — до 20 тонн в год. </a:t>
            </a:r>
          </a:p>
          <a:p>
            <a:pPr algn="just"/>
            <a:endParaRPr lang="ru-RU" altLang="ru-RU" sz="1600" dirty="0">
              <a:solidFill>
                <a:srgbClr val="003399"/>
              </a:solidFill>
            </a:endParaRPr>
          </a:p>
          <a:p>
            <a:pPr algn="just"/>
            <a:r>
              <a:rPr lang="ru-RU" altLang="ru-RU" sz="1600" dirty="0" smtClean="0">
                <a:solidFill>
                  <a:srgbClr val="003399"/>
                </a:solidFill>
              </a:rPr>
              <a:t>В России гидрогенные </a:t>
            </a:r>
            <a:r>
              <a:rPr lang="ru-RU" altLang="ru-RU" sz="1600" dirty="0" err="1" smtClean="0">
                <a:solidFill>
                  <a:srgbClr val="003399"/>
                </a:solidFill>
              </a:rPr>
              <a:t>полиэлементные</a:t>
            </a:r>
            <a:r>
              <a:rPr lang="ru-RU" altLang="ru-RU" sz="1600" dirty="0" smtClean="0">
                <a:solidFill>
                  <a:srgbClr val="003399"/>
                </a:solidFill>
              </a:rPr>
              <a:t> месторождения (месторождения зон пластового окисления) обладают наибольшим ресурсным потенциалом, превышая потенциал медно-молибденовых руд медно-порфировых месторождений (основной источник рения в мире). Суммарные прогнозные ресурсы рения по месторождениям этого типа на территории РФ оцениваются 2900 т, что составляет 76 % ресурсов </a:t>
            </a:r>
            <a:r>
              <a:rPr lang="ru-RU" altLang="ru-RU" sz="1600" dirty="0" err="1" smtClean="0">
                <a:solidFill>
                  <a:srgbClr val="003399"/>
                </a:solidFill>
              </a:rPr>
              <a:t>Re</a:t>
            </a:r>
            <a:r>
              <a:rPr lang="ru-RU" altLang="ru-RU" sz="1600" dirty="0" smtClean="0">
                <a:solidFill>
                  <a:srgbClr val="003399"/>
                </a:solidFill>
              </a:rPr>
              <a:t> страны. </a:t>
            </a:r>
          </a:p>
          <a:p>
            <a:pPr algn="just"/>
            <a:endParaRPr lang="ru-RU" altLang="ru-RU" sz="1600" dirty="0">
              <a:solidFill>
                <a:srgbClr val="003399"/>
              </a:solidFill>
            </a:endParaRPr>
          </a:p>
          <a:p>
            <a:pPr algn="just"/>
            <a:r>
              <a:rPr lang="ru-RU" altLang="ru-RU" sz="1600" dirty="0" smtClean="0">
                <a:solidFill>
                  <a:srgbClr val="003399"/>
                </a:solidFill>
              </a:rPr>
              <a:t>Большая часть (82 %) этих ресурсов находится в Подмосковной провинции, приуроченной к Подмосковному буроугольному бассейну, где наиболее изученным </a:t>
            </a:r>
            <a:r>
              <a:rPr lang="ru-RU" altLang="ru-RU" sz="1600" dirty="0" err="1" smtClean="0">
                <a:solidFill>
                  <a:srgbClr val="003399"/>
                </a:solidFill>
              </a:rPr>
              <a:t>рениеносным</a:t>
            </a:r>
            <a:r>
              <a:rPr lang="ru-RU" altLang="ru-RU" sz="1600" dirty="0" smtClean="0">
                <a:solidFill>
                  <a:srgbClr val="003399"/>
                </a:solidFill>
              </a:rPr>
              <a:t> объектом является Брикетно-</a:t>
            </a:r>
            <a:r>
              <a:rPr lang="ru-RU" altLang="ru-RU" sz="1600" dirty="0" err="1" smtClean="0">
                <a:solidFill>
                  <a:srgbClr val="003399"/>
                </a:solidFill>
              </a:rPr>
              <a:t>Желтухинское</a:t>
            </a:r>
            <a:r>
              <a:rPr lang="ru-RU" altLang="ru-RU" sz="1600" dirty="0" smtClean="0">
                <a:solidFill>
                  <a:srgbClr val="003399"/>
                </a:solidFill>
              </a:rPr>
              <a:t> месторождение в Рязанской области.</a:t>
            </a:r>
            <a:endParaRPr lang="ru-RU" altLang="ru-RU" sz="1600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43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65100" y="1549400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n-US" altLang="ru-RU"/>
          </a:p>
        </p:txBody>
      </p:sp>
      <p:sp>
        <p:nvSpPr>
          <p:cNvPr id="465923" name="Rectangle 3"/>
          <p:cNvSpPr>
            <a:spLocks noChangeArrowheads="1"/>
          </p:cNvSpPr>
          <p:nvPr/>
        </p:nvSpPr>
        <p:spPr bwMode="auto">
          <a:xfrm>
            <a:off x="0" y="1"/>
            <a:ext cx="9144000" cy="1408112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50000">
                <a:srgbClr val="FFDA3B">
                  <a:alpha val="75999"/>
                </a:srgbClr>
              </a:gs>
              <a:gs pos="100000">
                <a:srgbClr val="FFFF99"/>
              </a:gs>
            </a:gsLst>
            <a:lin ang="0" scaled="1"/>
          </a:gradFill>
          <a:ln>
            <a:noFill/>
          </a:ln>
        </p:spPr>
        <p:txBody>
          <a:bodyPr anchor="ctr" anchorCtr="1"/>
          <a:lstStyle>
            <a:lvl1pPr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defRPr/>
            </a:pPr>
            <a:r>
              <a:rPr lang="ru-RU" altLang="ru-RU" sz="2800" dirty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Брикетно-</a:t>
            </a:r>
            <a:r>
              <a:rPr lang="ru-RU" altLang="ru-RU" sz="2800" dirty="0" err="1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Желтухинское</a:t>
            </a:r>
            <a:r>
              <a:rPr lang="ru-RU" altLang="ru-RU" sz="2800" dirty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ru-RU" sz="2800" dirty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U–Mo–Re </a:t>
            </a:r>
            <a:r>
              <a:rPr lang="ru-RU" altLang="ru-RU" sz="2800" dirty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месторождение</a:t>
            </a:r>
            <a:r>
              <a:rPr lang="en-US" altLang="ru-RU" sz="2800" dirty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(</a:t>
            </a:r>
            <a:r>
              <a:rPr lang="ru-RU" altLang="ru-RU" sz="2800" dirty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Рязанская область)</a:t>
            </a:r>
          </a:p>
        </p:txBody>
      </p:sp>
      <p:sp>
        <p:nvSpPr>
          <p:cNvPr id="4104" name="Прямоугольник 4"/>
          <p:cNvSpPr>
            <a:spLocks noChangeArrowheads="1"/>
          </p:cNvSpPr>
          <p:nvPr/>
        </p:nvSpPr>
        <p:spPr bwMode="auto">
          <a:xfrm>
            <a:off x="257175" y="4831868"/>
            <a:ext cx="210687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altLang="ru-RU" sz="1600" dirty="0" smtClean="0">
                <a:solidFill>
                  <a:srgbClr val="003399"/>
                </a:solidFill>
              </a:rPr>
              <a:t>площадь развития </a:t>
            </a:r>
            <a:r>
              <a:rPr lang="en-US" altLang="ru-RU" sz="1600" dirty="0" smtClean="0">
                <a:solidFill>
                  <a:srgbClr val="003399"/>
                </a:solidFill>
              </a:rPr>
              <a:t>U-Mo-Re </a:t>
            </a:r>
            <a:r>
              <a:rPr lang="ru-RU" altLang="ru-RU" sz="1600" dirty="0" err="1" smtClean="0">
                <a:solidFill>
                  <a:srgbClr val="003399"/>
                </a:solidFill>
              </a:rPr>
              <a:t>оруденения</a:t>
            </a:r>
            <a:endParaRPr lang="ru-RU" altLang="ru-RU" sz="1600" dirty="0">
              <a:solidFill>
                <a:srgbClr val="003399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6121" y="1568432"/>
            <a:ext cx="5212602" cy="5183242"/>
          </a:xfrm>
          <a:prstGeom prst="rect">
            <a:avLst/>
          </a:prstGeom>
          <a:noFill/>
          <a:ln w="25400" algn="ctr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822" y="1928155"/>
            <a:ext cx="1221768" cy="71344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822" y="3996753"/>
            <a:ext cx="1221768" cy="699418"/>
          </a:xfrm>
          <a:prstGeom prst="rect">
            <a:avLst/>
          </a:prstGeom>
        </p:spPr>
      </p:pic>
      <p:sp>
        <p:nvSpPr>
          <p:cNvPr id="11" name="Прямоугольник 4"/>
          <p:cNvSpPr>
            <a:spLocks noChangeArrowheads="1"/>
          </p:cNvSpPr>
          <p:nvPr/>
        </p:nvSpPr>
        <p:spPr bwMode="auto">
          <a:xfrm>
            <a:off x="349250" y="2816225"/>
            <a:ext cx="210687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altLang="ru-RU" sz="1600" dirty="0" smtClean="0">
                <a:solidFill>
                  <a:srgbClr val="003399"/>
                </a:solidFill>
              </a:rPr>
              <a:t>Лицензионная площадь</a:t>
            </a:r>
            <a:endParaRPr lang="ru-RU" altLang="ru-RU" sz="1600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30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65100" y="1549400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n-US" altLang="ru-RU"/>
          </a:p>
        </p:txBody>
      </p:sp>
      <p:sp>
        <p:nvSpPr>
          <p:cNvPr id="465923" name="Rectangle 3"/>
          <p:cNvSpPr>
            <a:spLocks noChangeArrowheads="1"/>
          </p:cNvSpPr>
          <p:nvPr/>
        </p:nvSpPr>
        <p:spPr bwMode="auto">
          <a:xfrm>
            <a:off x="-2" y="29027"/>
            <a:ext cx="9144000" cy="1408113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50000">
                <a:srgbClr val="FFDA3B">
                  <a:alpha val="75999"/>
                </a:srgbClr>
              </a:gs>
              <a:gs pos="100000">
                <a:srgbClr val="FFFF99"/>
              </a:gs>
            </a:gsLst>
            <a:lin ang="0" scaled="1"/>
          </a:gradFill>
          <a:ln>
            <a:noFill/>
          </a:ln>
        </p:spPr>
        <p:txBody>
          <a:bodyPr anchor="ctr" anchorCtr="1"/>
          <a:lstStyle>
            <a:lvl1pPr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defRPr/>
            </a:pPr>
            <a:r>
              <a:rPr lang="ru-RU" altLang="ru-RU" sz="2800" dirty="0" smtClean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Брикетно-</a:t>
            </a:r>
            <a:r>
              <a:rPr lang="ru-RU" altLang="ru-RU" sz="2800" dirty="0" err="1" smtClean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Желтухинское</a:t>
            </a:r>
            <a:r>
              <a:rPr lang="ru-RU" altLang="ru-RU" sz="2800" dirty="0" smtClean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ru-RU" sz="2800" dirty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U–Mo–Re </a:t>
            </a:r>
            <a:r>
              <a:rPr lang="ru-RU" altLang="ru-RU" sz="2800" dirty="0" smtClean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месторождение</a:t>
            </a:r>
            <a:r>
              <a:rPr lang="en-US" altLang="ru-RU" sz="2800" dirty="0" smtClean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(</a:t>
            </a:r>
            <a:r>
              <a:rPr lang="ru-RU" altLang="ru-RU" sz="2800" dirty="0" smtClean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Рязанская область)</a:t>
            </a:r>
            <a:endParaRPr lang="ru-RU" altLang="ru-RU" sz="2800" dirty="0">
              <a:solidFill>
                <a:srgbClr val="CC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5126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888" y="1549400"/>
            <a:ext cx="7750175" cy="4359275"/>
          </a:xfrm>
          <a:prstGeom prst="rect">
            <a:avLst/>
          </a:prstGeom>
          <a:noFill/>
          <a:ln w="25400" algn="ctr">
            <a:solidFill>
              <a:srgbClr val="CC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7" name="Прямоугольник 4"/>
          <p:cNvSpPr>
            <a:spLocks noChangeArrowheads="1"/>
          </p:cNvSpPr>
          <p:nvPr/>
        </p:nvSpPr>
        <p:spPr bwMode="auto">
          <a:xfrm>
            <a:off x="211138" y="6081713"/>
            <a:ext cx="88312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1600">
                <a:solidFill>
                  <a:srgbClr val="003399"/>
                </a:solidFill>
              </a:rPr>
              <a:t>Брикетно-Желтухинское U–Mo–Re месторождение в южной части Подмосковного буроугольного</a:t>
            </a:r>
            <a:r>
              <a:rPr lang="en-US" altLang="ru-RU" sz="1600">
                <a:solidFill>
                  <a:srgbClr val="003399"/>
                </a:solidFill>
              </a:rPr>
              <a:t> </a:t>
            </a:r>
            <a:r>
              <a:rPr lang="ru-RU" altLang="ru-RU" sz="1600">
                <a:solidFill>
                  <a:srgbClr val="003399"/>
                </a:solidFill>
              </a:rPr>
              <a:t>бассейна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165100" y="1549400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n-US" altLang="ru-RU"/>
          </a:p>
        </p:txBody>
      </p:sp>
      <p:sp>
        <p:nvSpPr>
          <p:cNvPr id="465923" name="Rectangle 3"/>
          <p:cNvSpPr>
            <a:spLocks noChangeArrowheads="1"/>
          </p:cNvSpPr>
          <p:nvPr/>
        </p:nvSpPr>
        <p:spPr bwMode="auto">
          <a:xfrm>
            <a:off x="-2" y="29027"/>
            <a:ext cx="9144000" cy="1408113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50000">
                <a:srgbClr val="FFDA3B">
                  <a:alpha val="75999"/>
                </a:srgbClr>
              </a:gs>
              <a:gs pos="100000">
                <a:srgbClr val="FFFF99"/>
              </a:gs>
            </a:gsLst>
            <a:lin ang="0" scaled="1"/>
          </a:gradFill>
          <a:ln>
            <a:noFill/>
          </a:ln>
        </p:spPr>
        <p:txBody>
          <a:bodyPr anchor="ctr" anchorCtr="1"/>
          <a:lstStyle>
            <a:lvl1pPr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defRPr/>
            </a:pPr>
            <a:r>
              <a:rPr lang="ru-RU" altLang="ru-RU" sz="2800" dirty="0" smtClean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Брикетно-</a:t>
            </a:r>
            <a:r>
              <a:rPr lang="ru-RU" altLang="ru-RU" sz="2800" dirty="0" err="1" smtClean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Желтухинское</a:t>
            </a:r>
            <a:r>
              <a:rPr lang="ru-RU" altLang="ru-RU" sz="2800" dirty="0" smtClean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ru-RU" sz="2800" dirty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U–Mo–Re </a:t>
            </a:r>
            <a:r>
              <a:rPr lang="ru-RU" altLang="ru-RU" sz="2800" dirty="0" smtClean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месторождение</a:t>
            </a:r>
            <a:r>
              <a:rPr lang="en-US" altLang="ru-RU" sz="2800" dirty="0" smtClean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(</a:t>
            </a:r>
            <a:r>
              <a:rPr lang="ru-RU" altLang="ru-RU" sz="2800" dirty="0" smtClean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Рязанская область)</a:t>
            </a:r>
            <a:endParaRPr lang="ru-RU" altLang="ru-RU" sz="2800" dirty="0">
              <a:solidFill>
                <a:srgbClr val="CC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50" name="Прямоугольник 4"/>
          <p:cNvSpPr>
            <a:spLocks noChangeArrowheads="1"/>
          </p:cNvSpPr>
          <p:nvPr/>
        </p:nvSpPr>
        <p:spPr bwMode="auto">
          <a:xfrm>
            <a:off x="165100" y="5565775"/>
            <a:ext cx="88312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1600" dirty="0">
                <a:solidFill>
                  <a:srgbClr val="003399"/>
                </a:solidFill>
              </a:rPr>
              <a:t>Изолинии продуктивностей: А — </a:t>
            </a:r>
            <a:r>
              <a:rPr lang="ru-RU" altLang="ru-RU" sz="1600" dirty="0" err="1">
                <a:solidFill>
                  <a:srgbClr val="003399"/>
                </a:solidFill>
              </a:rPr>
              <a:t>рениевого</a:t>
            </a:r>
            <a:r>
              <a:rPr lang="ru-RU" altLang="ru-RU" sz="1600" dirty="0">
                <a:solidFill>
                  <a:srgbClr val="003399"/>
                </a:solidFill>
              </a:rPr>
              <a:t> </a:t>
            </a:r>
            <a:r>
              <a:rPr lang="ru-RU" altLang="ru-RU" sz="1600" dirty="0" err="1">
                <a:solidFill>
                  <a:srgbClr val="003399"/>
                </a:solidFill>
              </a:rPr>
              <a:t>оруденения</a:t>
            </a:r>
            <a:r>
              <a:rPr lang="ru-RU" altLang="ru-RU" sz="1600" dirty="0">
                <a:solidFill>
                  <a:srgbClr val="003399"/>
                </a:solidFill>
              </a:rPr>
              <a:t> и Б — селен-уран-молибденовой </a:t>
            </a:r>
            <a:r>
              <a:rPr lang="ru-RU" altLang="ru-RU" sz="1600" dirty="0">
                <a:solidFill>
                  <a:srgbClr val="003399"/>
                </a:solidFill>
              </a:rPr>
              <a:t>минерализации на </a:t>
            </a:r>
            <a:r>
              <a:rPr lang="ru-RU" altLang="ru-RU" sz="1600" dirty="0">
                <a:solidFill>
                  <a:srgbClr val="003399"/>
                </a:solidFill>
              </a:rPr>
              <a:t>схеме </a:t>
            </a:r>
            <a:r>
              <a:rPr lang="ru-RU" altLang="ru-RU" sz="1600" dirty="0" err="1">
                <a:solidFill>
                  <a:srgbClr val="003399"/>
                </a:solidFill>
              </a:rPr>
              <a:t>бобриковского</a:t>
            </a:r>
            <a:r>
              <a:rPr lang="ru-RU" altLang="ru-RU" sz="1600" dirty="0">
                <a:solidFill>
                  <a:srgbClr val="003399"/>
                </a:solidFill>
              </a:rPr>
              <a:t> </a:t>
            </a:r>
            <a:r>
              <a:rPr lang="ru-RU" altLang="ru-RU" sz="1600" dirty="0">
                <a:solidFill>
                  <a:srgbClr val="003399"/>
                </a:solidFill>
              </a:rPr>
              <a:t>горизонта Брикетно-</a:t>
            </a:r>
            <a:r>
              <a:rPr lang="ru-RU" altLang="ru-RU" sz="1600" dirty="0" err="1">
                <a:solidFill>
                  <a:srgbClr val="003399"/>
                </a:solidFill>
              </a:rPr>
              <a:t>Желтухинского</a:t>
            </a:r>
            <a:r>
              <a:rPr lang="ru-RU" altLang="ru-RU" sz="1600" dirty="0">
                <a:solidFill>
                  <a:srgbClr val="003399"/>
                </a:solidFill>
              </a:rPr>
              <a:t> месторождения </a:t>
            </a:r>
            <a:r>
              <a:rPr lang="en-US" altLang="ru-RU" sz="1600" dirty="0">
                <a:solidFill>
                  <a:srgbClr val="003399"/>
                </a:solidFill>
              </a:rPr>
              <a:t>[</a:t>
            </a:r>
            <a:r>
              <a:rPr lang="ru-RU" altLang="ru-RU" sz="1600" dirty="0">
                <a:solidFill>
                  <a:srgbClr val="003399"/>
                </a:solidFill>
              </a:rPr>
              <a:t>Карась</a:t>
            </a:r>
            <a:r>
              <a:rPr lang="en-US" altLang="ru-RU" sz="1600" dirty="0">
                <a:solidFill>
                  <a:srgbClr val="003399"/>
                </a:solidFill>
              </a:rPr>
              <a:t> </a:t>
            </a:r>
            <a:r>
              <a:rPr lang="ru-RU" altLang="ru-RU" sz="1600" dirty="0">
                <a:solidFill>
                  <a:srgbClr val="003399"/>
                </a:solidFill>
              </a:rPr>
              <a:t>С.А. и др. 2017</a:t>
            </a:r>
            <a:r>
              <a:rPr lang="en-US" altLang="ru-RU" sz="1600" dirty="0">
                <a:solidFill>
                  <a:srgbClr val="003399"/>
                </a:solidFill>
              </a:rPr>
              <a:t>]</a:t>
            </a:r>
            <a:endParaRPr lang="ru-RU" altLang="ru-RU" sz="1600" dirty="0">
              <a:solidFill>
                <a:srgbClr val="003399"/>
              </a:solidFill>
            </a:endParaRPr>
          </a:p>
        </p:txBody>
      </p:sp>
      <p:pic>
        <p:nvPicPr>
          <p:cNvPr id="6151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813" y="1747838"/>
            <a:ext cx="7529512" cy="3346450"/>
          </a:xfrm>
          <a:prstGeom prst="rect">
            <a:avLst/>
          </a:prstGeom>
          <a:noFill/>
          <a:ln w="25400" algn="ctr">
            <a:solidFill>
              <a:srgbClr val="CC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65100" y="1549400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n-US" altLang="ru-RU"/>
          </a:p>
        </p:txBody>
      </p:sp>
      <p:sp>
        <p:nvSpPr>
          <p:cNvPr id="465923" name="Rectangle 3"/>
          <p:cNvSpPr>
            <a:spLocks noChangeArrowheads="1"/>
          </p:cNvSpPr>
          <p:nvPr/>
        </p:nvSpPr>
        <p:spPr bwMode="auto">
          <a:xfrm>
            <a:off x="-2" y="29027"/>
            <a:ext cx="9144000" cy="1408113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50000">
                <a:srgbClr val="FFDA3B">
                  <a:alpha val="75999"/>
                </a:srgbClr>
              </a:gs>
              <a:gs pos="100000">
                <a:srgbClr val="FFFF99"/>
              </a:gs>
            </a:gsLst>
            <a:lin ang="0" scaled="1"/>
          </a:gradFill>
          <a:ln>
            <a:noFill/>
          </a:ln>
        </p:spPr>
        <p:txBody>
          <a:bodyPr anchor="ctr" anchorCtr="1"/>
          <a:lstStyle>
            <a:lvl1pPr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defRPr/>
            </a:pPr>
            <a:r>
              <a:rPr lang="ru-RU" altLang="ru-RU" sz="2800" dirty="0" smtClean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Схема скважин </a:t>
            </a:r>
            <a:r>
              <a:rPr lang="ru-RU" altLang="ru-RU" sz="2800" dirty="0" err="1" smtClean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керноотбора</a:t>
            </a:r>
            <a:r>
              <a:rPr lang="ru-RU" altLang="ru-RU" sz="2800" dirty="0" smtClean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</a:p>
          <a:p>
            <a:pPr algn="ctr">
              <a:defRPr/>
            </a:pPr>
            <a:r>
              <a:rPr lang="ru-RU" altLang="ru-RU" sz="2800" dirty="0" smtClean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Брикетно-</a:t>
            </a:r>
            <a:r>
              <a:rPr lang="ru-RU" altLang="ru-RU" sz="2800" dirty="0" err="1" smtClean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Желтухинского</a:t>
            </a:r>
            <a:r>
              <a:rPr lang="ru-RU" altLang="ru-RU" sz="2800" dirty="0" smtClean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ru-RU" sz="2800" dirty="0" smtClean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ru-RU" altLang="ru-RU" sz="2800" dirty="0" smtClean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месторождения</a:t>
            </a:r>
            <a:endParaRPr lang="ru-RU" altLang="ru-RU" sz="2800" dirty="0">
              <a:solidFill>
                <a:srgbClr val="CC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174" name="Прямоугольник 4"/>
          <p:cNvSpPr>
            <a:spLocks noChangeArrowheads="1"/>
          </p:cNvSpPr>
          <p:nvPr/>
        </p:nvSpPr>
        <p:spPr bwMode="auto">
          <a:xfrm>
            <a:off x="155575" y="5857875"/>
            <a:ext cx="88312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1600">
                <a:solidFill>
                  <a:srgbClr val="003399"/>
                </a:solidFill>
              </a:rPr>
              <a:t>Скважины, для которых исследовались образцы керна</a:t>
            </a:r>
          </a:p>
          <a:p>
            <a:pPr algn="ctr"/>
            <a:r>
              <a:rPr lang="ru-RU" altLang="ru-RU" sz="1600">
                <a:solidFill>
                  <a:srgbClr val="003399"/>
                </a:solidFill>
              </a:rPr>
              <a:t> </a:t>
            </a:r>
            <a:r>
              <a:rPr lang="en-US" altLang="ru-RU" sz="1600">
                <a:solidFill>
                  <a:srgbClr val="003399"/>
                </a:solidFill>
              </a:rPr>
              <a:t>[</a:t>
            </a:r>
            <a:r>
              <a:rPr lang="ru-RU" altLang="ru-RU" sz="1600">
                <a:solidFill>
                  <a:srgbClr val="003399"/>
                </a:solidFill>
              </a:rPr>
              <a:t>Карась</a:t>
            </a:r>
            <a:r>
              <a:rPr lang="en-US" altLang="ru-RU" sz="1600">
                <a:solidFill>
                  <a:srgbClr val="003399"/>
                </a:solidFill>
              </a:rPr>
              <a:t> </a:t>
            </a:r>
            <a:r>
              <a:rPr lang="ru-RU" altLang="ru-RU" sz="1600">
                <a:solidFill>
                  <a:srgbClr val="003399"/>
                </a:solidFill>
              </a:rPr>
              <a:t>С.А. и др. 2017</a:t>
            </a:r>
            <a:r>
              <a:rPr lang="en-US" altLang="ru-RU" sz="1600">
                <a:solidFill>
                  <a:srgbClr val="003399"/>
                </a:solidFill>
              </a:rPr>
              <a:t>;</a:t>
            </a:r>
            <a:r>
              <a:rPr lang="ru-RU" altLang="ru-RU" sz="1600">
                <a:solidFill>
                  <a:srgbClr val="003399"/>
                </a:solidFill>
              </a:rPr>
              <a:t> Викентьев И. В., Кайлачаков П. Э. 2020 </a:t>
            </a:r>
            <a:r>
              <a:rPr lang="en-US" altLang="ru-RU" sz="1600">
                <a:solidFill>
                  <a:srgbClr val="003399"/>
                </a:solidFill>
              </a:rPr>
              <a:t>]</a:t>
            </a:r>
            <a:endParaRPr lang="ru-RU" altLang="ru-RU" sz="1600">
              <a:solidFill>
                <a:srgbClr val="003399"/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2333625" y="1549400"/>
            <a:ext cx="4584700" cy="4059238"/>
            <a:chOff x="2333625" y="1549400"/>
            <a:chExt cx="4584700" cy="4059238"/>
          </a:xfrm>
        </p:grpSpPr>
        <p:pic>
          <p:nvPicPr>
            <p:cNvPr id="7175" name="Рисунок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3625" y="1549400"/>
              <a:ext cx="4584700" cy="4059238"/>
            </a:xfrm>
            <a:prstGeom prst="rect">
              <a:avLst/>
            </a:prstGeom>
            <a:noFill/>
            <a:ln w="25400" algn="ctr">
              <a:solidFill>
                <a:srgbClr val="CC33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 Box 13"/>
            <p:cNvSpPr txBox="1">
              <a:spLocks noChangeArrowheads="1"/>
            </p:cNvSpPr>
            <p:nvPr/>
          </p:nvSpPr>
          <p:spPr bwMode="auto">
            <a:xfrm>
              <a:off x="5528221" y="1776997"/>
              <a:ext cx="636095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ru-RU" altLang="ru-RU" sz="1600" dirty="0" smtClean="0">
                  <a:solidFill>
                    <a:srgbClr val="0000FF"/>
                  </a:solidFill>
                  <a:cs typeface="Arial" charset="0"/>
                </a:rPr>
                <a:t>П9</a:t>
              </a:r>
              <a:endParaRPr lang="ru-RU" altLang="ru-RU" sz="16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7" name="Text Box 13"/>
            <p:cNvSpPr txBox="1">
              <a:spLocks noChangeArrowheads="1"/>
            </p:cNvSpPr>
            <p:nvPr/>
          </p:nvSpPr>
          <p:spPr bwMode="auto">
            <a:xfrm>
              <a:off x="5091809" y="2605073"/>
              <a:ext cx="636095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ru-RU" altLang="ru-RU" sz="1600" dirty="0" smtClean="0">
                  <a:solidFill>
                    <a:srgbClr val="0000FF"/>
                  </a:solidFill>
                  <a:cs typeface="Arial" charset="0"/>
                </a:rPr>
                <a:t>Д5</a:t>
              </a:r>
              <a:endParaRPr lang="ru-RU" altLang="ru-RU" sz="16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8" name="Text Box 13"/>
            <p:cNvSpPr txBox="1">
              <a:spLocks noChangeArrowheads="1"/>
            </p:cNvSpPr>
            <p:nvPr/>
          </p:nvSpPr>
          <p:spPr bwMode="auto">
            <a:xfrm>
              <a:off x="5620089" y="2952528"/>
              <a:ext cx="636095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ru-RU" altLang="ru-RU" sz="1600" dirty="0" smtClean="0">
                  <a:solidFill>
                    <a:srgbClr val="0000FF"/>
                  </a:solidFill>
                  <a:cs typeface="Arial" charset="0"/>
                </a:rPr>
                <a:t>Г1</a:t>
              </a:r>
              <a:endParaRPr lang="ru-RU" altLang="ru-RU" sz="1600" dirty="0">
                <a:solidFill>
                  <a:srgbClr val="0000FF"/>
                </a:solidFill>
                <a:cs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65100" y="1549400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n-US" altLang="ru-RU"/>
          </a:p>
        </p:txBody>
      </p:sp>
      <p:sp>
        <p:nvSpPr>
          <p:cNvPr id="465923" name="Rectangle 3"/>
          <p:cNvSpPr>
            <a:spLocks noChangeArrowheads="1"/>
          </p:cNvSpPr>
          <p:nvPr/>
        </p:nvSpPr>
        <p:spPr bwMode="auto">
          <a:xfrm>
            <a:off x="-2" y="29027"/>
            <a:ext cx="9144000" cy="1408113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50000">
                <a:srgbClr val="FFDA3B">
                  <a:alpha val="75999"/>
                </a:srgbClr>
              </a:gs>
              <a:gs pos="100000">
                <a:srgbClr val="FFFF99"/>
              </a:gs>
            </a:gsLst>
            <a:lin ang="0" scaled="1"/>
          </a:gradFill>
          <a:ln>
            <a:noFill/>
          </a:ln>
        </p:spPr>
        <p:txBody>
          <a:bodyPr anchor="ctr" anchorCtr="1"/>
          <a:lstStyle>
            <a:lvl1pPr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defRPr/>
            </a:pPr>
            <a:r>
              <a:rPr lang="ru-RU" altLang="ru-RU" sz="2800" dirty="0" smtClean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Образцы </a:t>
            </a:r>
            <a:r>
              <a:rPr lang="ru-RU" altLang="ru-RU" sz="2800" dirty="0" err="1" smtClean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керноотбора</a:t>
            </a:r>
            <a:r>
              <a:rPr lang="ru-RU" altLang="ru-RU" sz="2800" dirty="0" smtClean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</a:p>
          <a:p>
            <a:pPr algn="ctr">
              <a:defRPr/>
            </a:pPr>
            <a:r>
              <a:rPr lang="ru-RU" altLang="ru-RU" sz="2800" dirty="0" smtClean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Брикетно-</a:t>
            </a:r>
            <a:r>
              <a:rPr lang="ru-RU" altLang="ru-RU" sz="2800" dirty="0" err="1" smtClean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Желтухинского</a:t>
            </a:r>
            <a:r>
              <a:rPr lang="ru-RU" altLang="ru-RU" sz="2800" dirty="0" smtClean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ru-RU" sz="2800" dirty="0" smtClean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ru-RU" altLang="ru-RU" sz="2800" dirty="0" smtClean="0">
                <a:solidFill>
                  <a:srgbClr val="CC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месторождения</a:t>
            </a:r>
            <a:endParaRPr lang="ru-RU" altLang="ru-RU" sz="2800" dirty="0">
              <a:solidFill>
                <a:srgbClr val="CC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6491602"/>
              </p:ext>
            </p:extLst>
          </p:nvPr>
        </p:nvGraphicFramePr>
        <p:xfrm>
          <a:off x="165100" y="1747839"/>
          <a:ext cx="8773947" cy="48018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88060"/>
                <a:gridCol w="820229"/>
                <a:gridCol w="715153"/>
                <a:gridCol w="707814"/>
                <a:gridCol w="2727393"/>
                <a:gridCol w="1548985"/>
                <a:gridCol w="1666313"/>
              </a:tblGrid>
              <a:tr h="41596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err="1">
                          <a:effectLst/>
                        </a:rPr>
                        <a:t>Скв</a:t>
                      </a:r>
                      <a:r>
                        <a:rPr lang="ru-RU" sz="1400" b="1" u="none" strike="noStrike" dirty="0">
                          <a:effectLst/>
                        </a:rPr>
                        <a:t>. №</a:t>
                      </a:r>
                      <a:endParaRPr lang="ru-RU" sz="14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effectLst/>
                        </a:rPr>
                        <a:t>№ пробы</a:t>
                      </a:r>
                      <a:endParaRPr lang="ru-RU" sz="1400" b="1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effectLst/>
                        </a:rPr>
                        <a:t>Глубина. м</a:t>
                      </a:r>
                      <a:endParaRPr lang="ru-RU" sz="1400" b="1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effectLst/>
                        </a:rPr>
                        <a:t>Описание пород</a:t>
                      </a:r>
                      <a:endParaRPr lang="ru-RU" sz="1400" b="1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effectLst/>
                        </a:rPr>
                        <a:t>Цвет</a:t>
                      </a:r>
                      <a:endParaRPr lang="ru-RU" sz="1400" b="1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effectLst/>
                        </a:rPr>
                        <a:t>Аутигенная минерализация и пр.</a:t>
                      </a:r>
                      <a:endParaRPr lang="ru-RU" sz="1400" b="1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2119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effectLst/>
                        </a:rPr>
                        <a:t>от</a:t>
                      </a:r>
                      <a:endParaRPr lang="ru-RU" sz="1400" b="1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effectLst/>
                        </a:rPr>
                        <a:t>до</a:t>
                      </a:r>
                      <a:endParaRPr lang="ru-RU" sz="1400" b="1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279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effectLst/>
                        </a:rPr>
                        <a:t>П-9</a:t>
                      </a:r>
                      <a:endParaRPr lang="ru-RU" sz="1400" b="1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effectLst/>
                        </a:rPr>
                        <a:t>П9-50</a:t>
                      </a:r>
                      <a:endParaRPr lang="ru-RU" sz="1400" b="1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</a:rPr>
                        <a:t>76.1</a:t>
                      </a:r>
                      <a:endParaRPr lang="ru-RU" sz="14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</a:rPr>
                        <a:t>77.8</a:t>
                      </a:r>
                      <a:endParaRPr lang="ru-RU" sz="14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 err="1">
                          <a:effectLst/>
                        </a:rPr>
                        <a:t>переслаивание</a:t>
                      </a:r>
                      <a:r>
                        <a:rPr lang="ru-RU" sz="1400" b="1" u="none" strike="noStrike" dirty="0">
                          <a:effectLst/>
                        </a:rPr>
                        <a:t> угля и </a:t>
                      </a:r>
                      <a:r>
                        <a:rPr lang="ru-RU" sz="1400" b="1" u="none" strike="noStrike" dirty="0" smtClean="0">
                          <a:effectLst/>
                        </a:rPr>
                        <a:t>песка </a:t>
                      </a:r>
                      <a:r>
                        <a:rPr lang="ru-RU" sz="1400" b="1" u="none" strike="noStrike" dirty="0" err="1" smtClean="0">
                          <a:effectLst/>
                        </a:rPr>
                        <a:t>разнозернистного</a:t>
                      </a:r>
                      <a:r>
                        <a:rPr lang="ru-RU" sz="1400" b="1" u="none" strike="noStrike" dirty="0" smtClean="0">
                          <a:effectLst/>
                        </a:rPr>
                        <a:t> (мелко-</a:t>
                      </a:r>
                      <a:r>
                        <a:rPr lang="ru-RU" sz="1400" b="1" u="none" strike="noStrike" dirty="0" err="1" smtClean="0">
                          <a:effectLst/>
                        </a:rPr>
                        <a:t>зернистного</a:t>
                      </a:r>
                      <a:r>
                        <a:rPr lang="ru-RU" sz="1400" b="1" u="none" strike="noStrike" dirty="0" smtClean="0">
                          <a:effectLst/>
                        </a:rPr>
                        <a:t>). </a:t>
                      </a:r>
                      <a:r>
                        <a:rPr lang="ru-RU" sz="1400" b="1" u="none" strike="noStrike" dirty="0">
                          <a:effectLst/>
                        </a:rPr>
                        <a:t>мощность прослоев около 1.0 </a:t>
                      </a:r>
                      <a:r>
                        <a:rPr lang="ru-RU" sz="1400" b="1" u="none" strike="noStrike" dirty="0" smtClean="0">
                          <a:effectLst/>
                        </a:rPr>
                        <a:t>см.</a:t>
                      </a:r>
                      <a:endParaRPr lang="ru-RU" sz="14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>
                          <a:effectLst/>
                        </a:rPr>
                        <a:t>темно-серый до черного</a:t>
                      </a:r>
                      <a:endParaRPr lang="ru-RU" sz="1400" b="1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>
                          <a:effectLst/>
                        </a:rPr>
                        <a:t>послойная сульфидная минерализация</a:t>
                      </a:r>
                      <a:endParaRPr lang="ru-RU" sz="1400" b="1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10279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effectLst/>
                        </a:rPr>
                        <a:t>Г-1</a:t>
                      </a:r>
                      <a:endParaRPr lang="ru-RU" sz="1400" b="1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effectLst/>
                        </a:rPr>
                        <a:t>Г1-47</a:t>
                      </a:r>
                      <a:endParaRPr lang="ru-RU" sz="1400" b="1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</a:rPr>
                        <a:t>53.8</a:t>
                      </a:r>
                      <a:endParaRPr lang="ru-RU" sz="14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</a:rPr>
                        <a:t>55.75</a:t>
                      </a:r>
                      <a:endParaRPr lang="ru-RU" sz="14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 smtClean="0">
                          <a:effectLst/>
                        </a:rPr>
                        <a:t>песок с </a:t>
                      </a:r>
                      <a:r>
                        <a:rPr lang="ru-RU" sz="1400" b="1" u="none" strike="noStrike" dirty="0">
                          <a:effectLst/>
                        </a:rPr>
                        <a:t>редкими прослойками темно-серого </a:t>
                      </a:r>
                      <a:r>
                        <a:rPr lang="ru-RU" sz="1400" b="1" u="none" strike="noStrike" dirty="0" smtClean="0">
                          <a:effectLst/>
                        </a:rPr>
                        <a:t>мелко-зернистого песка</a:t>
                      </a:r>
                      <a:endParaRPr lang="ru-RU" sz="14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>
                          <a:effectLst/>
                        </a:rPr>
                        <a:t>серый</a:t>
                      </a:r>
                      <a:endParaRPr lang="ru-RU" sz="1400" b="1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>
                          <a:effectLst/>
                        </a:rPr>
                        <a:t> </a:t>
                      </a:r>
                      <a:endParaRPr lang="ru-RU" sz="14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204794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effectLst/>
                        </a:rPr>
                        <a:t>Д-5</a:t>
                      </a:r>
                      <a:endParaRPr lang="ru-RU" sz="1400" b="1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effectLst/>
                        </a:rPr>
                        <a:t>Д5-6</a:t>
                      </a:r>
                      <a:endParaRPr lang="ru-RU" sz="1400" b="1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</a:rPr>
                        <a:t>49.6</a:t>
                      </a:r>
                      <a:endParaRPr lang="ru-RU" sz="14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</a:rPr>
                        <a:t>52.7</a:t>
                      </a:r>
                      <a:endParaRPr lang="ru-RU" sz="14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>
                          <a:effectLst/>
                        </a:rPr>
                        <a:t>песок </a:t>
                      </a:r>
                      <a:r>
                        <a:rPr lang="ru-RU" sz="1400" b="1" u="none" strike="noStrike" dirty="0" smtClean="0">
                          <a:effectLst/>
                        </a:rPr>
                        <a:t>среднезернистый, </a:t>
                      </a:r>
                      <a:r>
                        <a:rPr lang="ru-RU" sz="1400" b="1" u="none" strike="noStrike" dirty="0">
                          <a:effectLst/>
                        </a:rPr>
                        <a:t>встречаются обломки угля до </a:t>
                      </a:r>
                      <a:r>
                        <a:rPr lang="ru-RU" sz="1400" b="1" u="none" strike="noStrike" dirty="0" smtClean="0">
                          <a:effectLst/>
                        </a:rPr>
                        <a:t>грубо-зернистой размерности. </a:t>
                      </a:r>
                      <a:r>
                        <a:rPr lang="ru-RU" sz="1400" b="1" u="none" strike="noStrike" dirty="0">
                          <a:effectLst/>
                        </a:rPr>
                        <a:t>в </a:t>
                      </a:r>
                      <a:r>
                        <a:rPr lang="ru-RU" sz="1400" b="1" u="none" strike="noStrike" dirty="0" smtClean="0">
                          <a:effectLst/>
                        </a:rPr>
                        <a:t>интервале </a:t>
                      </a:r>
                      <a:r>
                        <a:rPr lang="ru-RU" sz="1400" b="1" u="none" strike="noStrike" dirty="0">
                          <a:effectLst/>
                        </a:rPr>
                        <a:t>50.60 - 50.61 м. - тонкое </a:t>
                      </a:r>
                      <a:r>
                        <a:rPr lang="ru-RU" sz="1400" b="1" u="none" strike="noStrike" dirty="0" err="1">
                          <a:effectLst/>
                        </a:rPr>
                        <a:t>переслаивание</a:t>
                      </a:r>
                      <a:r>
                        <a:rPr lang="ru-RU" sz="1400" b="1" u="none" strike="noStrike" dirty="0">
                          <a:effectLst/>
                        </a:rPr>
                        <a:t> угля и сульфидных прослойков</a:t>
                      </a:r>
                      <a:endParaRPr lang="ru-RU" sz="14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>
                          <a:effectLst/>
                        </a:rPr>
                        <a:t>коричневато-серый</a:t>
                      </a:r>
                      <a:endParaRPr lang="ru-RU" sz="1400" b="1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>
                          <a:effectLst/>
                        </a:rPr>
                        <a:t>обломки угля. уголь с прослойками сульфидов</a:t>
                      </a:r>
                      <a:endParaRPr lang="ru-RU" sz="14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618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Уровень">
  <a:themeElements>
    <a:clrScheme name="Уровень 10">
      <a:dk1>
        <a:srgbClr val="000000"/>
      </a:dk1>
      <a:lt1>
        <a:srgbClr val="FFFFCC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E2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Уровень">
      <a:majorFont>
        <a:latin typeface="Garamond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Уровень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ровень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ровень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ровень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ровень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ровень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ровень 9">
        <a:dk1>
          <a:srgbClr val="000000"/>
        </a:dk1>
        <a:lt1>
          <a:srgbClr val="FFFF99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CA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ровень 10">
        <a:dk1>
          <a:srgbClr val="000000"/>
        </a:dk1>
        <a:lt1>
          <a:srgbClr val="FFFFCC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E2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38558</TotalTime>
  <Words>1800</Words>
  <Application>Microsoft Office PowerPoint</Application>
  <PresentationFormat>Экран (4:3)</PresentationFormat>
  <Paragraphs>304</Paragraphs>
  <Slides>23</Slides>
  <Notes>22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Уровень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INR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Konobeevski</dc:creator>
  <cp:lastModifiedBy>Z</cp:lastModifiedBy>
  <cp:revision>612</cp:revision>
  <dcterms:created xsi:type="dcterms:W3CDTF">2006-02-12T10:30:23Z</dcterms:created>
  <dcterms:modified xsi:type="dcterms:W3CDTF">2020-10-16T13:58:19Z</dcterms:modified>
</cp:coreProperties>
</file>