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60" r:id="rId4"/>
    <p:sldId id="262" r:id="rId5"/>
    <p:sldId id="263" r:id="rId6"/>
    <p:sldId id="264" r:id="rId7"/>
    <p:sldId id="280" r:id="rId8"/>
    <p:sldId id="268" r:id="rId9"/>
    <p:sldId id="271" r:id="rId10"/>
    <p:sldId id="278" r:id="rId11"/>
    <p:sldId id="273" r:id="rId12"/>
    <p:sldId id="272" r:id="rId13"/>
    <p:sldId id="279" r:id="rId14"/>
    <p:sldId id="277" r:id="rId15"/>
    <p:sldId id="283" r:id="rId16"/>
    <p:sldId id="269" r:id="rId17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1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7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F0862CA-CB7B-49AC-8AD9-43C67CFC0C59}" type="datetimeFigureOut">
              <a:rPr lang="ru-RU"/>
              <a:pPr>
                <a:defRPr/>
              </a:pPr>
              <a:t>15.10.2020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5DC325F-06AD-4120-B8BE-7B3095FFF0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 noChangeArrowheads="1"/>
          </p:cNvSpPr>
          <p:nvPr/>
        </p:nvSpPr>
        <p:spPr bwMode="auto">
          <a:xfrm>
            <a:off x="0" y="4324350"/>
            <a:ext cx="1744663" cy="777875"/>
          </a:xfrm>
          <a:custGeom>
            <a:avLst/>
            <a:gdLst>
              <a:gd name="T0" fmla="*/ 1346017 w 372"/>
              <a:gd name="T1" fmla="*/ 777875 h 166"/>
              <a:gd name="T2" fmla="*/ 1374157 w 372"/>
              <a:gd name="T3" fmla="*/ 768503 h 166"/>
              <a:gd name="T4" fmla="*/ 1378847 w 372"/>
              <a:gd name="T5" fmla="*/ 763817 h 166"/>
              <a:gd name="T6" fmla="*/ 1735283 w 372"/>
              <a:gd name="T7" fmla="*/ 407681 h 166"/>
              <a:gd name="T8" fmla="*/ 1735283 w 372"/>
              <a:gd name="T9" fmla="*/ 365508 h 166"/>
              <a:gd name="T10" fmla="*/ 1378847 w 372"/>
              <a:gd name="T11" fmla="*/ 14058 h 166"/>
              <a:gd name="T12" fmla="*/ 1374157 w 372"/>
              <a:gd name="T13" fmla="*/ 9372 h 166"/>
              <a:gd name="T14" fmla="*/ 1346017 w 372"/>
              <a:gd name="T15" fmla="*/ 0 h 166"/>
              <a:gd name="T16" fmla="*/ 0 w 372"/>
              <a:gd name="T17" fmla="*/ 0 h 166"/>
              <a:gd name="T18" fmla="*/ 0 w 372"/>
              <a:gd name="T19" fmla="*/ 777875 h 166"/>
              <a:gd name="T20" fmla="*/ 1346017 w 372"/>
              <a:gd name="T21" fmla="*/ 777875 h 16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72"/>
              <a:gd name="T34" fmla="*/ 0 h 166"/>
              <a:gd name="T35" fmla="*/ 372 w 372"/>
              <a:gd name="T36" fmla="*/ 166 h 16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9ACFF-81E8-4FE5-8658-EF4934C6C770}" type="datetime1">
              <a:rPr lang="ru-RU"/>
              <a:pPr>
                <a:defRPr/>
              </a:pPr>
              <a:t>15.10.2020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4529138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F5709-0915-433D-89EB-407470C60AD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1535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DDF17-D795-4469-9B2A-714B2D9E0D23}" type="datetime1">
              <a:rPr lang="ru-RU"/>
              <a:pPr>
                <a:defRPr/>
              </a:pPr>
              <a:t>15.10.2020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7DEAA-299A-451F-A44C-EF873AF5E0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4333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466975" y="647700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 smtClean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1114088" y="290512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 smtClean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0DB5C-08DB-4A58-A114-EDEF04388499}" type="datetime1">
              <a:rPr lang="ru-RU"/>
              <a:pPr>
                <a:defRPr/>
              </a:pPr>
              <a:t>15.10.2020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7FAFB-02F0-427B-8700-BCBB92A39C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90663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F09CA-A0DE-4646-887D-CF12CD99893A}" type="datetime1">
              <a:rPr lang="ru-RU"/>
              <a:pPr>
                <a:defRPr/>
              </a:pPr>
              <a:t>15.10.2020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B0831-77AF-4264-B4B9-D342BE4A42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5197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466975" y="647700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 smtClean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1114088" y="290512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 smtClean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CB1AF-C897-4D23-B106-A1AC4783FAC6}" type="datetime1">
              <a:rPr lang="ru-RU"/>
              <a:pPr>
                <a:defRPr/>
              </a:pPr>
              <a:t>15.10.2020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2EAD5-AF19-494F-A649-8087CB339D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6726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456CF-0858-488B-8B70-8806E5D530EB}" type="datetime1">
              <a:rPr lang="ru-RU"/>
              <a:pPr>
                <a:defRPr/>
              </a:pPr>
              <a:t>15.10.2020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60D63-7465-4315-A3B0-E25667B966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53240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E6962-2ABC-45A2-97E7-7D134FB603D5}" type="datetime1">
              <a:rPr lang="ru-RU"/>
              <a:pPr>
                <a:defRPr/>
              </a:pPr>
              <a:t>15.10.2020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9166A-85CB-465D-9ACD-152CF55DE1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42406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5A185-BAA3-42CF-8A37-58330961DEC3}" type="datetime1">
              <a:rPr lang="ru-RU"/>
              <a:pPr>
                <a:defRPr/>
              </a:pPr>
              <a:t>15.10.2020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6C77C-996D-41B2-96AF-D0CD8BF34F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48784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D26B9-0EC0-4D74-A5CE-19B3C39BA44F}" type="datetime1">
              <a:rPr lang="ru-RU"/>
              <a:pPr>
                <a:defRPr/>
              </a:pPr>
              <a:t>15.10.2020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146E0-B124-48A1-9137-565E23E452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6745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91F49-98B8-4559-A7D5-1511B126A986}" type="datetime1">
              <a:rPr lang="ru-RU"/>
              <a:pPr>
                <a:defRPr/>
              </a:pPr>
              <a:t>15.10.2020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4C577-FC12-485B-A464-380EF7AE78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07113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9CF88-3AA1-4A11-AE20-165B73C6D669}" type="datetime1">
              <a:rPr lang="ru-RU"/>
              <a:pPr>
                <a:defRPr/>
              </a:pPr>
              <a:t>15.10.2020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95F37-CDF3-4F4A-8A50-20DB5380FE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1350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838F7-A57A-416C-AE2F-77E4CDCFF3F5}" type="datetime1">
              <a:rPr lang="ru-RU"/>
              <a:pPr>
                <a:defRPr/>
              </a:pPr>
              <a:t>15.10.2020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0F93A-B860-4793-86C7-A4B56E0D17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3175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8005C-F175-4FCC-901C-30786C0443C1}" type="datetime1">
              <a:rPr lang="ru-RU"/>
              <a:pPr>
                <a:defRPr/>
              </a:pPr>
              <a:t>15.10.2020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B50B9-7C14-443F-9AAC-36CD554E31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9448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6269D-78B3-4794-9652-0592954070A5}" type="datetime1">
              <a:rPr lang="ru-RU"/>
              <a:pPr>
                <a:defRPr/>
              </a:pPr>
              <a:t>15.10.2020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1EB20-6BE3-4C41-AD0F-F4C1482992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5164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2C4CA-2728-4DCE-BCE1-AA2785725608}" type="datetime1">
              <a:rPr lang="ru-RU"/>
              <a:pPr>
                <a:defRPr/>
              </a:pPr>
              <a:t>15.10.2020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58D0D-1537-4DC1-B8B0-4C4E34DA65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0119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9AF71-DDAC-436A-8BED-F4B4181D4095}" type="datetime1">
              <a:rPr lang="ru-RU"/>
              <a:pPr>
                <a:defRPr/>
              </a:pPr>
              <a:t>15.10.2020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7F5F0-CFEC-43EB-A328-DB6BB22210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8636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/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 noChangeArrowheads="1"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85725 w 22"/>
                <a:gd name="T1" fmla="*/ 533400 h 136"/>
                <a:gd name="T2" fmla="*/ 66242 w 22"/>
                <a:gd name="T3" fmla="*/ 313765 h 136"/>
                <a:gd name="T4" fmla="*/ 0 w 22"/>
                <a:gd name="T5" fmla="*/ 0 h 136"/>
                <a:gd name="T6" fmla="*/ 0 w 22"/>
                <a:gd name="T7" fmla="*/ 137272 h 136"/>
                <a:gd name="T8" fmla="*/ 77932 w 22"/>
                <a:gd name="T9" fmla="*/ 486335 h 136"/>
                <a:gd name="T10" fmla="*/ 85725 w 22"/>
                <a:gd name="T11" fmla="*/ 533400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136"/>
                <a:gd name="T20" fmla="*/ 22 w 22"/>
                <a:gd name="T21" fmla="*/ 136 h 1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12"/>
            <p:cNvSpPr>
              <a:spLocks noChangeArrowheads="1"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338387 w 140"/>
                <a:gd name="T1" fmla="*/ 1373628 h 504"/>
                <a:gd name="T2" fmla="*/ 546928 w 140"/>
                <a:gd name="T3" fmla="*/ 1978025 h 504"/>
                <a:gd name="T4" fmla="*/ 550863 w 140"/>
                <a:gd name="T5" fmla="*/ 1875984 h 504"/>
                <a:gd name="T6" fmla="*/ 373800 w 140"/>
                <a:gd name="T7" fmla="*/ 1361855 h 504"/>
                <a:gd name="T8" fmla="*/ 0 w 140"/>
                <a:gd name="T9" fmla="*/ 0 h 504"/>
                <a:gd name="T10" fmla="*/ 23608 w 140"/>
                <a:gd name="T11" fmla="*/ 239404 h 504"/>
                <a:gd name="T12" fmla="*/ 338387 w 140"/>
                <a:gd name="T13" fmla="*/ 1373628 h 5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0"/>
                <a:gd name="T22" fmla="*/ 0 h 504"/>
                <a:gd name="T23" fmla="*/ 140 w 140"/>
                <a:gd name="T24" fmla="*/ 504 h 50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Freeform 13"/>
            <p:cNvSpPr>
              <a:spLocks noChangeArrowheads="1"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31461 w 132"/>
                <a:gd name="T1" fmla="*/ 86405 h 308"/>
                <a:gd name="T2" fmla="*/ 0 w 132"/>
                <a:gd name="T3" fmla="*/ 0 h 308"/>
                <a:gd name="T4" fmla="*/ 0 w 132"/>
                <a:gd name="T5" fmla="*/ 113898 h 308"/>
                <a:gd name="T6" fmla="*/ 267422 w 132"/>
                <a:gd name="T7" fmla="*/ 761938 h 308"/>
                <a:gd name="T8" fmla="*/ 483719 w 132"/>
                <a:gd name="T9" fmla="*/ 1209675 h 308"/>
                <a:gd name="T10" fmla="*/ 519113 w 132"/>
                <a:gd name="T11" fmla="*/ 1209675 h 308"/>
                <a:gd name="T12" fmla="*/ 302816 w 132"/>
                <a:gd name="T13" fmla="*/ 746228 h 308"/>
                <a:gd name="T14" fmla="*/ 31461 w 132"/>
                <a:gd name="T15" fmla="*/ 86405 h 3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2"/>
                <a:gd name="T25" fmla="*/ 0 h 308"/>
                <a:gd name="T26" fmla="*/ 132 w 132"/>
                <a:gd name="T27" fmla="*/ 308 h 30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Freeform 14"/>
            <p:cNvSpPr>
              <a:spLocks noChangeArrowheads="1"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110524 w 37"/>
                <a:gd name="T1" fmla="*/ 309563 h 79"/>
                <a:gd name="T2" fmla="*/ 146050 w 37"/>
                <a:gd name="T3" fmla="*/ 309563 h 79"/>
                <a:gd name="T4" fmla="*/ 0 w 37"/>
                <a:gd name="T5" fmla="*/ 0 h 79"/>
                <a:gd name="T6" fmla="*/ 110524 w 37"/>
                <a:gd name="T7" fmla="*/ 309563 h 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"/>
                <a:gd name="T13" fmla="*/ 0 h 79"/>
                <a:gd name="T14" fmla="*/ 37 w 37"/>
                <a:gd name="T15" fmla="*/ 79 h 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Freeform 15"/>
            <p:cNvSpPr>
              <a:spLocks noChangeArrowheads="1"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637159 w 178"/>
                <a:gd name="T1" fmla="*/ 2591803 h 722"/>
                <a:gd name="T2" fmla="*/ 456237 w 178"/>
                <a:gd name="T3" fmla="*/ 2097004 h 722"/>
                <a:gd name="T4" fmla="*/ 157323 w 178"/>
                <a:gd name="T5" fmla="*/ 926766 h 722"/>
                <a:gd name="T6" fmla="*/ 47197 w 178"/>
                <a:gd name="T7" fmla="*/ 200276 h 722"/>
                <a:gd name="T8" fmla="*/ 0 w 178"/>
                <a:gd name="T9" fmla="*/ 0 h 722"/>
                <a:gd name="T10" fmla="*/ 129792 w 178"/>
                <a:gd name="T11" fmla="*/ 930693 h 722"/>
                <a:gd name="T12" fmla="*/ 420839 w 178"/>
                <a:gd name="T13" fmla="*/ 2108785 h 722"/>
                <a:gd name="T14" fmla="*/ 629293 w 178"/>
                <a:gd name="T15" fmla="*/ 2674269 h 722"/>
                <a:gd name="T16" fmla="*/ 700088 w 178"/>
                <a:gd name="T17" fmla="*/ 2835275 h 722"/>
                <a:gd name="T18" fmla="*/ 684356 w 178"/>
                <a:gd name="T19" fmla="*/ 2780297 h 722"/>
                <a:gd name="T20" fmla="*/ 637159 w 178"/>
                <a:gd name="T21" fmla="*/ 2591803 h 7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8"/>
                <a:gd name="T34" fmla="*/ 0 h 722"/>
                <a:gd name="T35" fmla="*/ 178 w 178"/>
                <a:gd name="T36" fmla="*/ 722 h 7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1" name="Freeform 16"/>
            <p:cNvSpPr>
              <a:spLocks noChangeArrowheads="1"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43277 w 23"/>
                <a:gd name="T1" fmla="*/ 2266168 h 635"/>
                <a:gd name="T2" fmla="*/ 47211 w 23"/>
                <a:gd name="T3" fmla="*/ 2313298 h 635"/>
                <a:gd name="T4" fmla="*/ 86554 w 23"/>
                <a:gd name="T5" fmla="*/ 2482180 h 635"/>
                <a:gd name="T6" fmla="*/ 90488 w 23"/>
                <a:gd name="T7" fmla="*/ 2493963 h 635"/>
                <a:gd name="T8" fmla="*/ 66882 w 23"/>
                <a:gd name="T9" fmla="*/ 2262240 h 635"/>
                <a:gd name="T10" fmla="*/ 19671 w 23"/>
                <a:gd name="T11" fmla="*/ 1056498 h 635"/>
                <a:gd name="T12" fmla="*/ 59014 w 23"/>
                <a:gd name="T13" fmla="*/ 0 h 635"/>
                <a:gd name="T14" fmla="*/ 47211 w 23"/>
                <a:gd name="T15" fmla="*/ 0 h 635"/>
                <a:gd name="T16" fmla="*/ 3934 w 23"/>
                <a:gd name="T17" fmla="*/ 1056498 h 635"/>
                <a:gd name="T18" fmla="*/ 43277 w 23"/>
                <a:gd name="T19" fmla="*/ 2266168 h 6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635"/>
                <a:gd name="T32" fmla="*/ 23 w 23"/>
                <a:gd name="T33" fmla="*/ 635 h 6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Freeform 17"/>
            <p:cNvSpPr>
              <a:spLocks noChangeArrowheads="1"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19610 w 17"/>
                <a:gd name="T3" fmla="*/ 220173 h 107"/>
                <a:gd name="T4" fmla="*/ 66675 w 17"/>
                <a:gd name="T5" fmla="*/ 420688 h 107"/>
                <a:gd name="T6" fmla="*/ 43143 w 17"/>
                <a:gd name="T7" fmla="*/ 180857 h 107"/>
                <a:gd name="T8" fmla="*/ 39221 w 17"/>
                <a:gd name="T9" fmla="*/ 169062 h 107"/>
                <a:gd name="T10" fmla="*/ 0 w 17"/>
                <a:gd name="T11" fmla="*/ 0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107"/>
                <a:gd name="T20" fmla="*/ 17 w 17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Freeform 18"/>
            <p:cNvSpPr>
              <a:spLocks noChangeArrowheads="1"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19747 w 41"/>
                <a:gd name="T3" fmla="*/ 365769 h 222"/>
                <a:gd name="T4" fmla="*/ 67140 w 41"/>
                <a:gd name="T5" fmla="*/ 652877 h 222"/>
                <a:gd name="T6" fmla="*/ 94785 w 41"/>
                <a:gd name="T7" fmla="*/ 723671 h 222"/>
                <a:gd name="T8" fmla="*/ 161925 w 41"/>
                <a:gd name="T9" fmla="*/ 873125 h 222"/>
                <a:gd name="T10" fmla="*/ 150077 w 41"/>
                <a:gd name="T11" fmla="*/ 833795 h 222"/>
                <a:gd name="T12" fmla="*/ 51342 w 41"/>
                <a:gd name="T13" fmla="*/ 361836 h 222"/>
                <a:gd name="T14" fmla="*/ 31595 w 41"/>
                <a:gd name="T15" fmla="*/ 86526 h 222"/>
                <a:gd name="T16" fmla="*/ 27646 w 41"/>
                <a:gd name="T17" fmla="*/ 70794 h 222"/>
                <a:gd name="T18" fmla="*/ 0 w 41"/>
                <a:gd name="T19" fmla="*/ 0 h 2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"/>
                <a:gd name="T31" fmla="*/ 0 h 222"/>
                <a:gd name="T32" fmla="*/ 41 w 41"/>
                <a:gd name="T33" fmla="*/ 222 h 2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4" name="Freeform 19"/>
            <p:cNvSpPr>
              <a:spLocks noChangeArrowheads="1"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27510 w 450"/>
                <a:gd name="T1" fmla="*/ 3353798 h 878"/>
                <a:gd name="T2" fmla="*/ 196497 w 450"/>
                <a:gd name="T3" fmla="*/ 2407352 h 878"/>
                <a:gd name="T4" fmla="*/ 585562 w 450"/>
                <a:gd name="T5" fmla="*/ 1523740 h 878"/>
                <a:gd name="T6" fmla="*/ 1120034 w 450"/>
                <a:gd name="T7" fmla="*/ 718671 h 878"/>
                <a:gd name="T8" fmla="*/ 1430500 w 450"/>
                <a:gd name="T9" fmla="*/ 349518 h 878"/>
                <a:gd name="T10" fmla="*/ 1595557 w 450"/>
                <a:gd name="T11" fmla="*/ 172795 h 878"/>
                <a:gd name="T12" fmla="*/ 1768475 w 450"/>
                <a:gd name="T13" fmla="*/ 3927 h 878"/>
                <a:gd name="T14" fmla="*/ 1768475 w 450"/>
                <a:gd name="T15" fmla="*/ 0 h 878"/>
                <a:gd name="T16" fmla="*/ 1591628 w 450"/>
                <a:gd name="T17" fmla="*/ 168868 h 878"/>
                <a:gd name="T18" fmla="*/ 1426570 w 450"/>
                <a:gd name="T19" fmla="*/ 345590 h 878"/>
                <a:gd name="T20" fmla="*/ 1112174 w 450"/>
                <a:gd name="T21" fmla="*/ 710817 h 878"/>
                <a:gd name="T22" fmla="*/ 569842 w 450"/>
                <a:gd name="T23" fmla="*/ 1515885 h 878"/>
                <a:gd name="T24" fmla="*/ 176848 w 450"/>
                <a:gd name="T25" fmla="*/ 2399497 h 878"/>
                <a:gd name="T26" fmla="*/ 0 w 450"/>
                <a:gd name="T27" fmla="*/ 3353798 h 878"/>
                <a:gd name="T28" fmla="*/ 0 w 450"/>
                <a:gd name="T29" fmla="*/ 3373434 h 878"/>
                <a:gd name="T30" fmla="*/ 27510 w 450"/>
                <a:gd name="T31" fmla="*/ 3448050 h 878"/>
                <a:gd name="T32" fmla="*/ 27510 w 450"/>
                <a:gd name="T33" fmla="*/ 3353798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50"/>
                <a:gd name="T52" fmla="*/ 0 h 878"/>
                <a:gd name="T53" fmla="*/ 450 w 450"/>
                <a:gd name="T54" fmla="*/ 878 h 87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5" name="Freeform 20"/>
            <p:cNvSpPr>
              <a:spLocks noChangeArrowheads="1"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102598 w 35"/>
                <a:gd name="T3" fmla="*/ 287338 h 73"/>
                <a:gd name="T4" fmla="*/ 138113 w 35"/>
                <a:gd name="T5" fmla="*/ 287338 h 73"/>
                <a:gd name="T6" fmla="*/ 0 w 35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"/>
                <a:gd name="T13" fmla="*/ 0 h 73"/>
                <a:gd name="T14" fmla="*/ 35 w 35"/>
                <a:gd name="T15" fmla="*/ 73 h 7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6" name="Freeform 21"/>
            <p:cNvSpPr>
              <a:spLocks noChangeArrowheads="1"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27781 w 8"/>
                <a:gd name="T1" fmla="*/ 173170 h 48"/>
                <a:gd name="T2" fmla="*/ 31750 w 8"/>
                <a:gd name="T3" fmla="*/ 188913 h 48"/>
                <a:gd name="T4" fmla="*/ 31750 w 8"/>
                <a:gd name="T5" fmla="*/ 74778 h 48"/>
                <a:gd name="T6" fmla="*/ 3969 w 8"/>
                <a:gd name="T7" fmla="*/ 0 h 48"/>
                <a:gd name="T8" fmla="*/ 0 w 8"/>
                <a:gd name="T9" fmla="*/ 102328 h 48"/>
                <a:gd name="T10" fmla="*/ 27781 w 8"/>
                <a:gd name="T11" fmla="*/ 173170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"/>
                <a:gd name="T19" fmla="*/ 0 h 48"/>
                <a:gd name="T20" fmla="*/ 8 w 8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7" name="Freeform 22"/>
            <p:cNvSpPr>
              <a:spLocks noChangeArrowheads="1"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27354 w 52"/>
                <a:gd name="T1" fmla="*/ 70697 h 135"/>
                <a:gd name="T2" fmla="*/ 0 w 52"/>
                <a:gd name="T3" fmla="*/ 0 h 135"/>
                <a:gd name="T4" fmla="*/ 46892 w 52"/>
                <a:gd name="T5" fmla="*/ 188524 h 135"/>
                <a:gd name="T6" fmla="*/ 62523 w 52"/>
                <a:gd name="T7" fmla="*/ 243511 h 135"/>
                <a:gd name="T8" fmla="*/ 199292 w 52"/>
                <a:gd name="T9" fmla="*/ 530225 h 135"/>
                <a:gd name="T10" fmla="*/ 203200 w 52"/>
                <a:gd name="T11" fmla="*/ 530225 h 135"/>
                <a:gd name="T12" fmla="*/ 93785 w 52"/>
                <a:gd name="T13" fmla="*/ 219945 h 135"/>
                <a:gd name="T14" fmla="*/ 27354 w 52"/>
                <a:gd name="T15" fmla="*/ 70697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"/>
                <a:gd name="T25" fmla="*/ 0 h 135"/>
                <a:gd name="T26" fmla="*/ 52 w 52"/>
                <a:gd name="T27" fmla="*/ 135 h 1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4833"/>
            <a:chExt cx="1952625" cy="5678918"/>
          </a:xfrm>
        </p:grpSpPr>
        <p:sp>
          <p:nvSpPr>
            <p:cNvPr id="1034" name="Freeform 27"/>
            <p:cNvSpPr>
              <a:spLocks noChangeArrowheads="1"/>
            </p:cNvSpPr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>
                <a:gd name="T0" fmla="*/ 27835 w 103"/>
                <a:gd name="T1" fmla="*/ 832351 h 920"/>
                <a:gd name="T2" fmla="*/ 103388 w 103"/>
                <a:gd name="T3" fmla="*/ 1763790 h 920"/>
                <a:gd name="T4" fmla="*/ 226658 w 103"/>
                <a:gd name="T5" fmla="*/ 2691267 h 920"/>
                <a:gd name="T6" fmla="*/ 401622 w 103"/>
                <a:gd name="T7" fmla="*/ 3610816 h 920"/>
                <a:gd name="T8" fmla="*/ 409575 w 103"/>
                <a:gd name="T9" fmla="*/ 3646488 h 920"/>
                <a:gd name="T10" fmla="*/ 393669 w 103"/>
                <a:gd name="T11" fmla="*/ 3464164 h 920"/>
                <a:gd name="T12" fmla="*/ 393669 w 103"/>
                <a:gd name="T13" fmla="*/ 3432455 h 920"/>
                <a:gd name="T14" fmla="*/ 250517 w 103"/>
                <a:gd name="T15" fmla="*/ 2687303 h 920"/>
                <a:gd name="T16" fmla="*/ 119294 w 103"/>
                <a:gd name="T17" fmla="*/ 1759827 h 920"/>
                <a:gd name="T18" fmla="*/ 35788 w 103"/>
                <a:gd name="T19" fmla="*/ 828387 h 920"/>
                <a:gd name="T20" fmla="*/ 11929 w 103"/>
                <a:gd name="T21" fmla="*/ 364649 h 920"/>
                <a:gd name="T22" fmla="*/ 3976 w 103"/>
                <a:gd name="T23" fmla="*/ 0 h 920"/>
                <a:gd name="T24" fmla="*/ 0 w 103"/>
                <a:gd name="T25" fmla="*/ 0 h 920"/>
                <a:gd name="T26" fmla="*/ 3976 w 103"/>
                <a:gd name="T27" fmla="*/ 364649 h 920"/>
                <a:gd name="T28" fmla="*/ 27835 w 103"/>
                <a:gd name="T29" fmla="*/ 832351 h 9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3"/>
                <a:gd name="T46" fmla="*/ 0 h 920"/>
                <a:gd name="T47" fmla="*/ 103 w 103"/>
                <a:gd name="T48" fmla="*/ 920 h 92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28"/>
            <p:cNvSpPr>
              <a:spLocks noChangeArrowheads="1"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211300 w 88"/>
                <a:gd name="T1" fmla="*/ 908844 h 330"/>
                <a:gd name="T2" fmla="*/ 350838 w 88"/>
                <a:gd name="T3" fmla="*/ 1309688 h 330"/>
                <a:gd name="T4" fmla="*/ 350838 w 88"/>
                <a:gd name="T5" fmla="*/ 1222375 h 330"/>
                <a:gd name="T6" fmla="*/ 350838 w 88"/>
                <a:gd name="T7" fmla="*/ 1206500 h 330"/>
                <a:gd name="T8" fmla="*/ 247181 w 88"/>
                <a:gd name="T9" fmla="*/ 896938 h 330"/>
                <a:gd name="T10" fmla="*/ 0 w 88"/>
                <a:gd name="T11" fmla="*/ 0 h 330"/>
                <a:gd name="T12" fmla="*/ 27908 w 88"/>
                <a:gd name="T13" fmla="*/ 250031 h 330"/>
                <a:gd name="T14" fmla="*/ 211300 w 88"/>
                <a:gd name="T15" fmla="*/ 908844 h 3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330"/>
                <a:gd name="T26" fmla="*/ 88 w 88"/>
                <a:gd name="T27" fmla="*/ 330 h 3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29"/>
            <p:cNvSpPr>
              <a:spLocks noChangeArrowheads="1"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23813 w 90"/>
                <a:gd name="T1" fmla="*/ 59474 h 207"/>
                <a:gd name="T2" fmla="*/ 0 w 90"/>
                <a:gd name="T3" fmla="*/ 0 h 207"/>
                <a:gd name="T4" fmla="*/ 3969 w 90"/>
                <a:gd name="T5" fmla="*/ 114983 h 207"/>
                <a:gd name="T6" fmla="*/ 166688 w 90"/>
                <a:gd name="T7" fmla="*/ 503545 h 207"/>
                <a:gd name="T8" fmla="*/ 317500 w 90"/>
                <a:gd name="T9" fmla="*/ 820738 h 207"/>
                <a:gd name="T10" fmla="*/ 357188 w 90"/>
                <a:gd name="T11" fmla="*/ 820738 h 207"/>
                <a:gd name="T12" fmla="*/ 198438 w 90"/>
                <a:gd name="T13" fmla="*/ 487685 h 207"/>
                <a:gd name="T14" fmla="*/ 23813 w 90"/>
                <a:gd name="T15" fmla="*/ 59474 h 2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0"/>
                <a:gd name="T25" fmla="*/ 0 h 207"/>
                <a:gd name="T26" fmla="*/ 90 w 90"/>
                <a:gd name="T27" fmla="*/ 207 h 20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30"/>
            <p:cNvSpPr>
              <a:spLocks noChangeArrowheads="1"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401541 w 115"/>
                <a:gd name="T1" fmla="*/ 1622524 h 467"/>
                <a:gd name="T2" fmla="*/ 310101 w 115"/>
                <a:gd name="T3" fmla="*/ 1364666 h 467"/>
                <a:gd name="T4" fmla="*/ 115294 w 115"/>
                <a:gd name="T5" fmla="*/ 599025 h 467"/>
                <a:gd name="T6" fmla="*/ 51683 w 115"/>
                <a:gd name="T7" fmla="*/ 210254 h 467"/>
                <a:gd name="T8" fmla="*/ 0 w 115"/>
                <a:gd name="T9" fmla="*/ 0 h 467"/>
                <a:gd name="T10" fmla="*/ 83489 w 115"/>
                <a:gd name="T11" fmla="*/ 602992 h 467"/>
                <a:gd name="T12" fmla="*/ 274320 w 115"/>
                <a:gd name="T13" fmla="*/ 1376567 h 467"/>
                <a:gd name="T14" fmla="*/ 409492 w 115"/>
                <a:gd name="T15" fmla="*/ 1749470 h 467"/>
                <a:gd name="T16" fmla="*/ 457200 w 115"/>
                <a:gd name="T17" fmla="*/ 1852613 h 467"/>
                <a:gd name="T18" fmla="*/ 445273 w 115"/>
                <a:gd name="T19" fmla="*/ 1816910 h 467"/>
                <a:gd name="T20" fmla="*/ 401541 w 115"/>
                <a:gd name="T21" fmla="*/ 1622524 h 4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5"/>
                <a:gd name="T34" fmla="*/ 0 h 467"/>
                <a:gd name="T35" fmla="*/ 115 w 115"/>
                <a:gd name="T36" fmla="*/ 467 h 46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31"/>
            <p:cNvSpPr>
              <a:spLocks noChangeArrowheads="1"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68219 w 36"/>
                <a:gd name="T1" fmla="*/ 2508250 h 633"/>
                <a:gd name="T2" fmla="*/ 52167 w 36"/>
                <a:gd name="T3" fmla="*/ 2365601 h 633"/>
                <a:gd name="T4" fmla="*/ 20064 w 36"/>
                <a:gd name="T5" fmla="*/ 1577067 h 633"/>
                <a:gd name="T6" fmla="*/ 52167 w 36"/>
                <a:gd name="T7" fmla="*/ 784571 h 633"/>
                <a:gd name="T8" fmla="*/ 88283 w 36"/>
                <a:gd name="T9" fmla="*/ 392286 h 633"/>
                <a:gd name="T10" fmla="*/ 144463 w 36"/>
                <a:gd name="T11" fmla="*/ 0 h 633"/>
                <a:gd name="T12" fmla="*/ 140450 w 36"/>
                <a:gd name="T13" fmla="*/ 0 h 633"/>
                <a:gd name="T14" fmla="*/ 80257 w 36"/>
                <a:gd name="T15" fmla="*/ 392286 h 633"/>
                <a:gd name="T16" fmla="*/ 40129 w 36"/>
                <a:gd name="T17" fmla="*/ 784571 h 633"/>
                <a:gd name="T18" fmla="*/ 4013 w 36"/>
                <a:gd name="T19" fmla="*/ 1577067 h 633"/>
                <a:gd name="T20" fmla="*/ 28090 w 36"/>
                <a:gd name="T21" fmla="*/ 2333901 h 633"/>
                <a:gd name="T22" fmla="*/ 64206 w 36"/>
                <a:gd name="T23" fmla="*/ 2504288 h 633"/>
                <a:gd name="T24" fmla="*/ 68219 w 36"/>
                <a:gd name="T25" fmla="*/ 2508250 h 6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633"/>
                <a:gd name="T41" fmla="*/ 36 w 36"/>
                <a:gd name="T42" fmla="*/ 633 h 63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32"/>
            <p:cNvSpPr>
              <a:spLocks noChangeArrowheads="1"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87313 w 28"/>
                <a:gd name="T1" fmla="*/ 233363 h 59"/>
                <a:gd name="T2" fmla="*/ 111125 w 28"/>
                <a:gd name="T3" fmla="*/ 233363 h 59"/>
                <a:gd name="T4" fmla="*/ 0 w 28"/>
                <a:gd name="T5" fmla="*/ 0 h 59"/>
                <a:gd name="T6" fmla="*/ 87313 w 28"/>
                <a:gd name="T7" fmla="*/ 233363 h 5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"/>
                <a:gd name="T13" fmla="*/ 0 h 59"/>
                <a:gd name="T14" fmla="*/ 28 w 28"/>
                <a:gd name="T15" fmla="*/ 59 h 5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33"/>
            <p:cNvSpPr>
              <a:spLocks noChangeArrowheads="1"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16062 w 17"/>
                <a:gd name="T1" fmla="*/ 213912 h 107"/>
                <a:gd name="T2" fmla="*/ 68263 w 17"/>
                <a:gd name="T3" fmla="*/ 423863 h 107"/>
                <a:gd name="T4" fmla="*/ 40155 w 17"/>
                <a:gd name="T5" fmla="*/ 174299 h 107"/>
                <a:gd name="T6" fmla="*/ 36139 w 17"/>
                <a:gd name="T7" fmla="*/ 170337 h 107"/>
                <a:gd name="T8" fmla="*/ 0 w 17"/>
                <a:gd name="T9" fmla="*/ 0 h 107"/>
                <a:gd name="T10" fmla="*/ 0 w 17"/>
                <a:gd name="T11" fmla="*/ 31691 h 107"/>
                <a:gd name="T12" fmla="*/ 16062 w 17"/>
                <a:gd name="T13" fmla="*/ 213912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07"/>
                <a:gd name="T23" fmla="*/ 17 w 17"/>
                <a:gd name="T24" fmla="*/ 107 h 10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34"/>
            <p:cNvSpPr>
              <a:spLocks noChangeArrowheads="1"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31793 w 294"/>
                <a:gd name="T1" fmla="*/ 2191628 h 568"/>
                <a:gd name="T2" fmla="*/ 139095 w 294"/>
                <a:gd name="T3" fmla="*/ 1573375 h 568"/>
                <a:gd name="T4" fmla="*/ 393441 w 294"/>
                <a:gd name="T5" fmla="*/ 998716 h 568"/>
                <a:gd name="T6" fmla="*/ 743166 w 294"/>
                <a:gd name="T7" fmla="*/ 471616 h 568"/>
                <a:gd name="T8" fmla="*/ 945848 w 294"/>
                <a:gd name="T9" fmla="*/ 229863 h 568"/>
                <a:gd name="T10" fmla="*/ 1053150 w 294"/>
                <a:gd name="T11" fmla="*/ 110968 h 568"/>
                <a:gd name="T12" fmla="*/ 1168400 w 294"/>
                <a:gd name="T13" fmla="*/ 0 h 568"/>
                <a:gd name="T14" fmla="*/ 1164426 w 294"/>
                <a:gd name="T15" fmla="*/ 0 h 568"/>
                <a:gd name="T16" fmla="*/ 1049176 w 294"/>
                <a:gd name="T17" fmla="*/ 107005 h 568"/>
                <a:gd name="T18" fmla="*/ 941873 w 294"/>
                <a:gd name="T19" fmla="*/ 221937 h 568"/>
                <a:gd name="T20" fmla="*/ 735218 w 294"/>
                <a:gd name="T21" fmla="*/ 463690 h 568"/>
                <a:gd name="T22" fmla="*/ 377544 w 294"/>
                <a:gd name="T23" fmla="*/ 986827 h 568"/>
                <a:gd name="T24" fmla="*/ 119224 w 294"/>
                <a:gd name="T25" fmla="*/ 1569411 h 568"/>
                <a:gd name="T26" fmla="*/ 0 w 294"/>
                <a:gd name="T27" fmla="*/ 2175775 h 568"/>
                <a:gd name="T28" fmla="*/ 27819 w 294"/>
                <a:gd name="T29" fmla="*/ 2251075 h 568"/>
                <a:gd name="T30" fmla="*/ 31793 w 294"/>
                <a:gd name="T31" fmla="*/ 2191628 h 5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94"/>
                <a:gd name="T49" fmla="*/ 0 h 568"/>
                <a:gd name="T50" fmla="*/ 294 w 294"/>
                <a:gd name="T51" fmla="*/ 568 h 56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35"/>
            <p:cNvSpPr>
              <a:spLocks noChangeArrowheads="1"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76010 w 25"/>
                <a:gd name="T3" fmla="*/ 209550 h 53"/>
                <a:gd name="T4" fmla="*/ 100013 w 25"/>
                <a:gd name="T5" fmla="*/ 209550 h 53"/>
                <a:gd name="T6" fmla="*/ 0 w 25"/>
                <a:gd name="T7" fmla="*/ 0 h 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"/>
                <a:gd name="T13" fmla="*/ 0 h 53"/>
                <a:gd name="T14" fmla="*/ 25 w 25"/>
                <a:gd name="T15" fmla="*/ 53 h 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36"/>
            <p:cNvSpPr>
              <a:spLocks noChangeArrowheads="1"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27590 w 29"/>
                <a:gd name="T3" fmla="*/ 352718 h 141"/>
                <a:gd name="T4" fmla="*/ 70945 w 29"/>
                <a:gd name="T5" fmla="*/ 463685 h 141"/>
                <a:gd name="T6" fmla="*/ 114300 w 29"/>
                <a:gd name="T7" fmla="*/ 558800 h 141"/>
                <a:gd name="T8" fmla="*/ 106417 w 29"/>
                <a:gd name="T9" fmla="*/ 535021 h 141"/>
                <a:gd name="T10" fmla="*/ 31531 w 29"/>
                <a:gd name="T11" fmla="*/ 87189 h 141"/>
                <a:gd name="T12" fmla="*/ 15766 w 29"/>
                <a:gd name="T13" fmla="*/ 43594 h 141"/>
                <a:gd name="T14" fmla="*/ 0 w 29"/>
                <a:gd name="T15" fmla="*/ 0 h 1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9"/>
                <a:gd name="T25" fmla="*/ 0 h 141"/>
                <a:gd name="T26" fmla="*/ 29 w 29"/>
                <a:gd name="T27" fmla="*/ 141 h 14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37"/>
            <p:cNvSpPr>
              <a:spLocks noChangeArrowheads="1"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102328 h 48"/>
                <a:gd name="T2" fmla="*/ 15875 w 8"/>
                <a:gd name="T3" fmla="*/ 145620 h 48"/>
                <a:gd name="T4" fmla="*/ 31750 w 8"/>
                <a:gd name="T5" fmla="*/ 188913 h 48"/>
                <a:gd name="T6" fmla="*/ 27781 w 8"/>
                <a:gd name="T7" fmla="*/ 74778 h 48"/>
                <a:gd name="T8" fmla="*/ 0 w 8"/>
                <a:gd name="T9" fmla="*/ 0 h 48"/>
                <a:gd name="T10" fmla="*/ 0 w 8"/>
                <a:gd name="T11" fmla="*/ 15743 h 48"/>
                <a:gd name="T12" fmla="*/ 0 w 8"/>
                <a:gd name="T13" fmla="*/ 102328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48"/>
                <a:gd name="T23" fmla="*/ 8 w 8"/>
                <a:gd name="T24" fmla="*/ 48 h 4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38"/>
            <p:cNvSpPr>
              <a:spLocks noChangeArrowheads="1"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43656 w 44"/>
                <a:gd name="T1" fmla="*/ 110925 h 111"/>
                <a:gd name="T2" fmla="*/ 0 w 44"/>
                <a:gd name="T3" fmla="*/ 0 h 111"/>
                <a:gd name="T4" fmla="*/ 43656 w 44"/>
                <a:gd name="T5" fmla="*/ 194119 h 111"/>
                <a:gd name="T6" fmla="*/ 55563 w 44"/>
                <a:gd name="T7" fmla="*/ 229773 h 111"/>
                <a:gd name="T8" fmla="*/ 154781 w 44"/>
                <a:gd name="T9" fmla="*/ 439738 h 111"/>
                <a:gd name="T10" fmla="*/ 174625 w 44"/>
                <a:gd name="T11" fmla="*/ 439738 h 111"/>
                <a:gd name="T12" fmla="*/ 87313 w 44"/>
                <a:gd name="T13" fmla="*/ 206003 h 111"/>
                <a:gd name="T14" fmla="*/ 43656 w 44"/>
                <a:gd name="T15" fmla="*/ 110925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4"/>
                <a:gd name="T25" fmla="*/ 0 h 111"/>
                <a:gd name="T26" fmla="*/ 44 w 44"/>
                <a:gd name="T27" fmla="*/ 111 h 1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837EFE-96E7-4DA6-80C0-42896EBE8434}" type="datetime1">
              <a:rPr lang="ru-RU"/>
              <a:pPr>
                <a:defRPr/>
              </a:pPr>
              <a:t>15.10.2020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000">
                <a:solidFill>
                  <a:srgbClr val="FEFFFF"/>
                </a:solidFill>
                <a:latin typeface="Century Gothic" panose="020B0502020202020204" pitchFamily="34" charset="0"/>
              </a:defRPr>
            </a:lvl1pPr>
          </a:lstStyle>
          <a:p>
            <a:pPr>
              <a:defRPr/>
            </a:pPr>
            <a:fld id="{82260873-6A3A-4922-AD39-10C1196CBB0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31.png"/><Relationship Id="rId3" Type="http://schemas.openxmlformats.org/officeDocument/2006/relationships/hyperlink" Target="http://nrv.jinr.ru/nrv/webnrv/elastic_scattering/els1.htm" TargetMode="External"/><Relationship Id="rId7" Type="http://schemas.openxmlformats.org/officeDocument/2006/relationships/image" Target="../media/image27.wmf"/><Relationship Id="rId12" Type="http://schemas.openxmlformats.org/officeDocument/2006/relationships/image" Target="../media/image3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29.wmf"/><Relationship Id="rId5" Type="http://schemas.openxmlformats.org/officeDocument/2006/relationships/image" Target="../media/image26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28.wmf"/><Relationship Id="rId1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jpeg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hyperlink" Target="http://root.cern.ch/drupal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ctrTitle"/>
          </p:nvPr>
        </p:nvSpPr>
        <p:spPr>
          <a:xfrm>
            <a:off x="2159000" y="1284288"/>
            <a:ext cx="8915400" cy="2532062"/>
          </a:xfrm>
        </p:spPr>
        <p:txBody>
          <a:bodyPr/>
          <a:lstStyle/>
          <a:p>
            <a:pPr algn="ctr" eaLnBrk="1" hangingPunct="1"/>
            <a:r>
              <a:rPr lang="ru-RU" altLang="ru-RU" sz="4000" b="1" smtClean="0"/>
              <a:t>ИССЛЕДОВАНИЕ РЕАКЦИЙ </a:t>
            </a:r>
            <a:r>
              <a:rPr lang="ru-RU" altLang="ru-RU" sz="4000" b="1" baseline="30000" smtClean="0"/>
              <a:t>12</a:t>
            </a:r>
            <a:r>
              <a:rPr lang="ru-RU" altLang="ru-RU" sz="4000" b="1" smtClean="0"/>
              <a:t>C,</a:t>
            </a:r>
            <a:r>
              <a:rPr lang="ru-RU" altLang="ru-RU" sz="4000" b="1" baseline="30000" smtClean="0"/>
              <a:t>16</a:t>
            </a:r>
            <a:r>
              <a:rPr lang="ru-RU" altLang="ru-RU" sz="4000" b="1" smtClean="0"/>
              <a:t>O(</a:t>
            </a:r>
            <a:r>
              <a:rPr lang="ru-RU" altLang="ru-RU" sz="4000" b="1" baseline="30000" smtClean="0"/>
              <a:t>10</a:t>
            </a:r>
            <a:r>
              <a:rPr lang="ru-RU" altLang="ru-RU" sz="4000" b="1" smtClean="0"/>
              <a:t>B,</a:t>
            </a:r>
            <a:r>
              <a:rPr lang="ru-RU" altLang="ru-RU" sz="4000" b="1" baseline="30000" smtClean="0"/>
              <a:t>9</a:t>
            </a:r>
            <a:r>
              <a:rPr lang="ru-RU" altLang="ru-RU" sz="4000" b="1" smtClean="0"/>
              <a:t>Be) ДЛЯ ОЦЕНК</a:t>
            </a:r>
            <a:r>
              <a:rPr lang="ru-RU" altLang="ru-RU" sz="4000" b="1" smtClean="0">
                <a:latin typeface="Arial" panose="020B0604020202020204" pitchFamily="34" charset="0"/>
              </a:rPr>
              <a:t>И</a:t>
            </a:r>
            <a:r>
              <a:rPr lang="ru-RU" altLang="ru-RU" sz="4000" b="1" smtClean="0"/>
              <a:t> АНК </a:t>
            </a:r>
            <a:r>
              <a:rPr lang="ru-RU" altLang="ru-RU" sz="4000" b="1" baseline="30000" smtClean="0"/>
              <a:t>13</a:t>
            </a:r>
            <a:r>
              <a:rPr lang="ru-RU" altLang="ru-RU" sz="4000" b="1" smtClean="0"/>
              <a:t>N→</a:t>
            </a:r>
            <a:r>
              <a:rPr lang="ru-RU" altLang="ru-RU" sz="4000" b="1" baseline="30000" smtClean="0"/>
              <a:t>12</a:t>
            </a:r>
            <a:r>
              <a:rPr lang="ru-RU" altLang="ru-RU" sz="4000" b="1" smtClean="0"/>
              <a:t>C+p И </a:t>
            </a:r>
            <a:r>
              <a:rPr lang="ru-RU" altLang="ru-RU" sz="4000" b="1" baseline="30000" smtClean="0"/>
              <a:t>17</a:t>
            </a:r>
            <a:r>
              <a:rPr lang="ru-RU" altLang="ru-RU" sz="4000" b="1" smtClean="0"/>
              <a:t>F→</a:t>
            </a:r>
            <a:r>
              <a:rPr lang="ru-RU" altLang="ru-RU" sz="4000" b="1" baseline="30000" smtClean="0"/>
              <a:t>16</a:t>
            </a:r>
            <a:r>
              <a:rPr lang="ru-RU" altLang="ru-RU" sz="4000" b="1" smtClean="0"/>
              <a:t>O</a:t>
            </a:r>
            <a:r>
              <a:rPr lang="en-US" altLang="ru-RU" sz="4000" b="1" smtClean="0"/>
              <a:t>+</a:t>
            </a:r>
            <a:r>
              <a:rPr lang="ru-RU" altLang="ru-RU" sz="4000" b="1" smtClean="0"/>
              <a:t>p КОНФИГУРАЦИИ</a:t>
            </a:r>
          </a:p>
        </p:txBody>
      </p:sp>
      <p:sp>
        <p:nvSpPr>
          <p:cNvPr id="1945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7225" y="4010025"/>
            <a:ext cx="9377363" cy="1127125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С.В. Артемов, Н. Буртебаев, Р. Ярмухамедов, С.Б. Сакута, Маржан Насурлла, Н. Амангелди, Б. Мауей, Маулен Насурлла, </a:t>
            </a:r>
            <a:r>
              <a:rPr lang="ru-RU" altLang="ru-RU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Ф.Х. Эргашев</a:t>
            </a:r>
            <a:r>
              <a:rPr lang="ru-RU" alt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А.А. Караходжаев, О.Р. Тожибоев, К.И.Турсунмахатов, </a:t>
            </a:r>
            <a:r>
              <a:rPr lang="en-US" alt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K. Rusek, A. Trzcinska, M. Wolinska-Cichocka, E. Piasecki </a:t>
            </a:r>
            <a:endParaRPr lang="ru-RU" altLang="ru-RU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60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938" y="155575"/>
            <a:ext cx="992187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538" y="138113"/>
            <a:ext cx="2092325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863" y="138113"/>
            <a:ext cx="2278062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213" y="120650"/>
            <a:ext cx="2584450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9163" y="138113"/>
            <a:ext cx="693737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6413" y="138113"/>
            <a:ext cx="736600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6" name="Прямоугольник 13"/>
          <p:cNvSpPr>
            <a:spLocks noChangeArrowheads="1"/>
          </p:cNvSpPr>
          <p:nvPr/>
        </p:nvSpPr>
        <p:spPr bwMode="auto">
          <a:xfrm>
            <a:off x="5543550" y="6286500"/>
            <a:ext cx="1350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537ECA1-69C7-44F5-BCF0-748B401FB7B8}" type="datetime1">
              <a:rPr lang="ru-RU" altLang="ru-RU" b="1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15.10.2020</a:t>
            </a:fld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19467" name="Номер слайда 1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E1947C0-93BA-436D-A445-2A376C6E8C36}" type="slidenum">
              <a:rPr lang="ru-RU" altLang="ru-RU" smtClean="0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ru-RU" altLang="ru-RU" smtClean="0">
              <a:solidFill>
                <a:srgbClr val="FE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3389847-44AF-417E-96FD-CC37C7008748}" type="slidenum">
              <a:rPr lang="ru-RU" altLang="ru-RU" smtClean="0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ru-RU" altLang="ru-RU" smtClean="0">
              <a:solidFill>
                <a:srgbClr val="FEFFFF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92388" y="249238"/>
            <a:ext cx="9028112" cy="81438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0070C0"/>
                </a:solidFill>
              </a:rPr>
              <a:t>Результаты </a:t>
            </a:r>
            <a:r>
              <a:rPr lang="ru-RU" b="1" dirty="0" smtClean="0">
                <a:solidFill>
                  <a:srgbClr val="0070C0"/>
                </a:solidFill>
              </a:rPr>
              <a:t>измерений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8676" name="Объект 2"/>
          <p:cNvSpPr txBox="1">
            <a:spLocks/>
          </p:cNvSpPr>
          <p:nvPr/>
        </p:nvSpPr>
        <p:spPr bwMode="auto">
          <a:xfrm>
            <a:off x="2592388" y="969963"/>
            <a:ext cx="8912225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buFont typeface="Wingdings 3" panose="05040102010807070707" pitchFamily="18" charset="2"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представлен двумерный спектр продуктов взаимодействия ионного пучка </a:t>
            </a:r>
            <a:r>
              <a:rPr lang="ru-RU" altLang="ru-RU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altLang="ru-RU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мишенью 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pitchFamily="18" charset="0"/>
              </a:rPr>
              <a:t>Al</a:t>
            </a:r>
            <a:r>
              <a:rPr lang="en-US" altLang="ru-RU" baseline="-25000">
                <a:solidFill>
                  <a:schemeClr val="tx1"/>
                </a:solidFill>
                <a:latin typeface="Times New Roman" panose="02020603050405020304" pitchFamily="18" charset="0"/>
              </a:rPr>
              <a:t>2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pitchFamily="18" charset="0"/>
              </a:rPr>
              <a:t>O</a:t>
            </a:r>
            <a:r>
              <a:rPr lang="en-US" altLang="ru-RU" baseline="-25000">
                <a:solidFill>
                  <a:schemeClr val="tx1"/>
                </a:solidFill>
                <a:latin typeface="Times New Roman" panose="02020603050405020304" pitchFamily="18" charset="0"/>
              </a:rPr>
              <a:t>3</a:t>
            </a:r>
            <a:r>
              <a:rPr lang="ru-RU" altLang="ru-RU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 энергии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altLang="ru-RU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10B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= 41,3 МэВ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, измеренный при 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</a:t>
            </a:r>
            <a:r>
              <a:rPr lang="ru-RU" altLang="ru-RU" b="1" baseline="-2500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лаб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= 10°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 3" panose="05040102010807070707" pitchFamily="18" charset="2"/>
              <a:buNone/>
            </a:pPr>
            <a:endParaRPr lang="ru-RU" alt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67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113" y="1743075"/>
            <a:ext cx="10390187" cy="497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6630280-FFA2-43EF-8CAC-6F3E347A7976}" type="slidenum">
              <a:rPr lang="ru-RU" altLang="ru-RU" smtClean="0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ru-RU" altLang="ru-RU" smtClean="0">
              <a:solidFill>
                <a:srgbClr val="FEFFFF"/>
              </a:solidFill>
            </a:endParaRPr>
          </a:p>
        </p:txBody>
      </p:sp>
      <p:sp>
        <p:nvSpPr>
          <p:cNvPr id="29700" name="Прямоугольник 5"/>
          <p:cNvSpPr>
            <a:spLocks noChangeArrowheads="1"/>
          </p:cNvSpPr>
          <p:nvPr/>
        </p:nvSpPr>
        <p:spPr bwMode="auto">
          <a:xfrm>
            <a:off x="1311275" y="5397444"/>
            <a:ext cx="817562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marL="0" indent="0" eaLnBrk="1" hangingPunct="1">
              <a:spcBef>
                <a:spcPts val="0"/>
              </a:spcBef>
              <a:buClrTx/>
              <a:buFontTx/>
              <a:buAutoNum type="arabicPeriod"/>
            </a:pPr>
            <a:r>
              <a:rPr lang="en-US" alt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</a:t>
            </a:r>
            <a:r>
              <a:rPr lang="ru-RU" alt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1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Burtebayev</a:t>
            </a:r>
            <a:r>
              <a:rPr lang="en-US" alt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</a:t>
            </a:r>
            <a:r>
              <a:rPr lang="ru-RU" alt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// </a:t>
            </a:r>
            <a:r>
              <a:rPr lang="en-US" alt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Journal of Modern Physics E</a:t>
            </a:r>
            <a:r>
              <a:rPr lang="ru-RU" alt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Vol.28, No.04, 1950028 (2019).</a:t>
            </a:r>
            <a:endParaRPr lang="ru-RU" alt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ts val="0"/>
              </a:spcBef>
              <a:buClrTx/>
              <a:buFontTx/>
              <a:buAutoNum type="arabicPeriod"/>
            </a:pP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Z.H</a:t>
            </a:r>
            <a:r>
              <a:rPr lang="en-US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al. // </a:t>
            </a:r>
            <a:r>
              <a:rPr lang="en-US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Phys. Rev. C 87, 017601 (</a:t>
            </a: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2013)</a:t>
            </a:r>
            <a:endParaRPr lang="en-US" alt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Font typeface="+mj-lt"/>
              <a:buAutoNum type="arabicPeriod"/>
            </a:pP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A. </a:t>
            </a:r>
            <a:r>
              <a:rPr lang="en-US" sz="1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Barbadoro</a:t>
            </a: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 // Phys. </a:t>
            </a:r>
            <a:r>
              <a:rPr lang="en-US" sz="1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Rev.C</a:t>
            </a: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41, 2435 (1990)</a:t>
            </a:r>
          </a:p>
          <a:p>
            <a:pPr marL="0" indent="0">
              <a:spcBef>
                <a:spcPts val="0"/>
              </a:spcBef>
              <a:buFont typeface="+mj-lt"/>
              <a:buAutoNum type="arabicPeriod"/>
            </a:pP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en-US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nrv.jinr.ru/nrv/webnrv/elastic_scattering/els1.htm</a:t>
            </a:r>
            <a:endParaRPr lang="en-US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Font typeface="+mj-lt"/>
              <a:buAutoNum type="arabicPeriod"/>
            </a:pP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</a:t>
            </a:r>
            <a:r>
              <a:rPr lang="en-US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A. Parks et al. // Phys. Rev C21, 217 (1980) </a:t>
            </a:r>
            <a:endParaRPr lang="ru-RU" alt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Font typeface="+mj-lt"/>
              <a:buAutoNum type="arabicPeriod"/>
            </a:pP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C. M. </a:t>
            </a:r>
            <a:r>
              <a:rPr lang="en-US" sz="1400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Perey</a:t>
            </a:r>
            <a:r>
              <a:rPr lang="en-US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and F.G. </a:t>
            </a:r>
            <a:r>
              <a:rPr lang="en-US" sz="1400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Rerey</a:t>
            </a:r>
            <a:r>
              <a:rPr lang="en-US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Atom. Data &amp; </a:t>
            </a:r>
            <a:r>
              <a:rPr lang="en-US" sz="1400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Nucl</a:t>
            </a:r>
            <a:r>
              <a:rPr lang="en-US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Data Tables, V17, 1-101(1976</a:t>
            </a: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9701" name="Прямоугольник 6"/>
          <p:cNvSpPr>
            <a:spLocks noChangeArrowheads="1"/>
          </p:cNvSpPr>
          <p:nvPr/>
        </p:nvSpPr>
        <p:spPr bwMode="auto">
          <a:xfrm>
            <a:off x="1549400" y="139700"/>
            <a:ext cx="103854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Наборы параметров оптических потенциалов, использованных при анализе реакций</a:t>
            </a:r>
            <a:r>
              <a:rPr lang="en-US" altLang="ru-RU" sz="2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200" b="1" baseline="30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altLang="ru-RU" sz="2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C(</a:t>
            </a:r>
            <a:r>
              <a:rPr lang="en-US" altLang="ru-RU" sz="2200" b="1" baseline="30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ru-RU" sz="2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B,</a:t>
            </a:r>
            <a:r>
              <a:rPr lang="en-US" altLang="ru-RU" sz="2200" b="1" baseline="30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ru-RU" sz="2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en-US" altLang="ru-RU" sz="2200" b="1" baseline="-25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g.s.</a:t>
            </a:r>
            <a:r>
              <a:rPr lang="en-US" altLang="ru-RU" sz="2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 sz="2200" b="1" baseline="30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ru-RU" sz="2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ru-RU" sz="2200" b="1" baseline="-25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g.s</a:t>
            </a:r>
            <a:r>
              <a:rPr lang="en-US" altLang="ru-RU" sz="2200" baseline="-25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ru-RU" sz="2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r>
              <a:rPr lang="en-US" altLang="ru-RU" sz="2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2200" b="1" baseline="30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altLang="ru-RU" sz="2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O(</a:t>
            </a:r>
            <a:r>
              <a:rPr lang="en-US" altLang="ru-RU" sz="2200" b="1" baseline="30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ru-RU" sz="2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B,</a:t>
            </a:r>
            <a:r>
              <a:rPr lang="en-US" altLang="ru-RU" sz="2200" b="1" baseline="30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ru-RU" sz="2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en-US" altLang="ru-RU" sz="2200" b="1" baseline="-25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g.s.</a:t>
            </a:r>
            <a:r>
              <a:rPr lang="en-US" altLang="ru-RU" sz="2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 sz="2200" b="1" baseline="30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US" altLang="ru-RU" sz="2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ru-RU" sz="2200" b="1" baseline="-25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g.s</a:t>
            </a:r>
            <a:r>
              <a:rPr lang="en-US" altLang="ru-RU" sz="2200" baseline="-25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2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altLang="ru-RU" sz="2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2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ru-RU" sz="2200" b="1" baseline="-25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10B</a:t>
            </a:r>
            <a:r>
              <a:rPr lang="en-US" altLang="ru-RU" sz="2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=41.3 </a:t>
            </a:r>
            <a:r>
              <a:rPr lang="ru-RU" altLang="ru-RU" sz="2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МэВ</a:t>
            </a:r>
            <a:r>
              <a:rPr lang="en-US" altLang="ru-RU" sz="2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(R</a:t>
            </a:r>
            <a:r>
              <a:rPr lang="en-US" altLang="ru-RU" sz="2200" b="1" baseline="-25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ru-RU" sz="2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=r</a:t>
            </a:r>
            <a:r>
              <a:rPr lang="en-US" altLang="ru-RU" sz="2200" b="1" baseline="-25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ru-RU" sz="2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×A</a:t>
            </a:r>
            <a:r>
              <a:rPr lang="en-US" altLang="ru-RU" sz="2200" b="1" baseline="-25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ru-RU" sz="2200" b="1" baseline="30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1/3</a:t>
            </a:r>
            <a:r>
              <a:rPr lang="en-US" altLang="ru-RU" sz="2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altLang="ru-RU" sz="22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9702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2152281"/>
              </p:ext>
            </p:extLst>
          </p:nvPr>
        </p:nvGraphicFramePr>
        <p:xfrm>
          <a:off x="5745163" y="1002520"/>
          <a:ext cx="4930775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80" name="Формула" r:id="rId4" imgW="3302000" imgH="431800" progId="Equation.3">
                  <p:embed/>
                </p:oleObj>
              </mc:Choice>
              <mc:Fallback>
                <p:oleObj name="Формула" r:id="rId4" imgW="3302000" imgH="431800" progId="Equation.3">
                  <p:embed/>
                  <p:pic>
                    <p:nvPicPr>
                      <p:cNvPr id="0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5163" y="1002520"/>
                        <a:ext cx="4930775" cy="64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3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1798884"/>
              </p:ext>
            </p:extLst>
          </p:nvPr>
        </p:nvGraphicFramePr>
        <p:xfrm>
          <a:off x="5604278" y="1714356"/>
          <a:ext cx="233997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81" name="Уравнение" r:id="rId6" imgW="1371600" imgH="254000" progId="Equation.3">
                  <p:embed/>
                </p:oleObj>
              </mc:Choice>
              <mc:Fallback>
                <p:oleObj name="Уравнение" r:id="rId6" imgW="1371600" imgH="254000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4278" y="1714356"/>
                        <a:ext cx="2339975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4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5149376"/>
              </p:ext>
            </p:extLst>
          </p:nvPr>
        </p:nvGraphicFramePr>
        <p:xfrm>
          <a:off x="7995053" y="1587356"/>
          <a:ext cx="1333500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82" name="Формула" r:id="rId8" imgW="825500" imgH="431800" progId="Equation.3">
                  <p:embed/>
                </p:oleObj>
              </mc:Choice>
              <mc:Fallback>
                <p:oleObj name="Формула" r:id="rId8" imgW="825500" imgH="431800" progId="Equation.3">
                  <p:embed/>
                  <p:pic>
                    <p:nvPicPr>
                      <p:cNvPr id="0" name="Object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95053" y="1587356"/>
                        <a:ext cx="1333500" cy="695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5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1504816"/>
              </p:ext>
            </p:extLst>
          </p:nvPr>
        </p:nvGraphicFramePr>
        <p:xfrm>
          <a:off x="9612716" y="1752456"/>
          <a:ext cx="1058862" cy="39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83" name="Формула" r:id="rId10" imgW="647700" imgH="241300" progId="Equation.3">
                  <p:embed/>
                </p:oleObj>
              </mc:Choice>
              <mc:Fallback>
                <p:oleObj name="Формула" r:id="rId10" imgW="647700" imgH="241300" progId="Equation.3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12716" y="1752456"/>
                        <a:ext cx="1058862" cy="395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Рисунок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48" y="1232861"/>
            <a:ext cx="4583113" cy="33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853" y="2266170"/>
            <a:ext cx="6633999" cy="22606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061" y="4603124"/>
            <a:ext cx="6747594" cy="762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633A5D3-1E46-47FF-BEF1-C8A6351BC452}" type="slidenum">
              <a:rPr lang="ru-RU" altLang="ru-RU" smtClean="0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ru-RU" altLang="ru-RU" smtClean="0">
              <a:solidFill>
                <a:srgbClr val="FEFFFF"/>
              </a:solidFill>
            </a:endParaRPr>
          </a:p>
        </p:txBody>
      </p:sp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>
          <a:xfrm>
            <a:off x="2574925" y="568325"/>
            <a:ext cx="5641975" cy="439738"/>
          </a:xfrm>
        </p:spPr>
        <p:txBody>
          <a:bodyPr/>
          <a:lstStyle/>
          <a:p>
            <a:pPr eaLnBrk="1" hangingPunct="1"/>
            <a:r>
              <a:rPr lang="ru-RU" altLang="ru-RU" sz="2400" b="1" smtClean="0">
                <a:solidFill>
                  <a:srgbClr val="0070C0"/>
                </a:solidFill>
              </a:rPr>
              <a:t>Анализ реакций в рамках ММИВ</a:t>
            </a:r>
            <a:endParaRPr lang="ru-RU" altLang="ru-RU" sz="2400" b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4" name="Объект 2"/>
          <p:cNvSpPr>
            <a:spLocks noGrp="1"/>
          </p:cNvSpPr>
          <p:nvPr>
            <p:ph idx="1"/>
          </p:nvPr>
        </p:nvSpPr>
        <p:spPr>
          <a:xfrm>
            <a:off x="1190625" y="1458913"/>
            <a:ext cx="5143500" cy="4734069"/>
          </a:xfrm>
        </p:spPr>
        <p:txBody>
          <a:bodyPr/>
          <a:lstStyle/>
          <a:p>
            <a:pPr marL="0" indent="0" algn="just" eaLnBrk="1" hangingPunct="1">
              <a:buFont typeface="Wingdings 3" panose="05040102010807070707" pitchFamily="18" charset="2"/>
              <a:buNone/>
            </a:pP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 функции 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R(b)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см. ф-</a:t>
            </a:r>
            <a:r>
              <a:rPr lang="ru-RU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altLang="ru-RU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реакции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C(</a:t>
            </a:r>
            <a:r>
              <a:rPr lang="en-US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B,</a:t>
            </a:r>
            <a:r>
              <a:rPr lang="en-US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</a:t>
            </a:r>
            <a:r>
              <a:rPr lang="en-US" altLang="ru-RU" b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g.s.</a:t>
            </a: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ru-RU" b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g.s.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показывает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протона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данной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энергии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периферийный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передних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углов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вылета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ионов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Ве,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R(b)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постоянна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(с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отклонением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0,5%)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варьировании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значений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геометрических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параметров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Вудс-Саксонского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потенциала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разумном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диапазоне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1.0 </a:t>
            </a:r>
            <a:r>
              <a:rPr lang="en-US" alt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fm</a:t>
            </a: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&lt; </a:t>
            </a:r>
            <a:r>
              <a:rPr lang="en-US" alt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ru-RU" b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&lt; 1.4 </a:t>
            </a:r>
            <a:r>
              <a:rPr lang="en-US" alt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fm</a:t>
            </a: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0.4 </a:t>
            </a:r>
            <a:r>
              <a:rPr lang="en-US" alt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fm</a:t>
            </a: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&lt; </a:t>
            </a:r>
            <a:r>
              <a:rPr lang="en-US" alt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altLang="ru-RU" b="1" i="1" baseline="-25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</a:t>
            </a: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&lt; 0.8 </a:t>
            </a:r>
            <a:r>
              <a:rPr lang="en-US" alt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fm</a:t>
            </a:r>
            <a:endParaRPr lang="ru-RU" alt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 функции 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R(b)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–для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реакции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B,</a:t>
            </a:r>
            <a:r>
              <a:rPr lang="en-US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Веg.s.)</a:t>
            </a:r>
            <a:r>
              <a:rPr lang="en-US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Fg.s</a:t>
            </a: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показывает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протона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данной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энергии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периферийный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30725" name="Object 14"/>
          <p:cNvGraphicFramePr>
            <a:graphicFrameLocks noChangeAspect="1"/>
          </p:cNvGraphicFramePr>
          <p:nvPr/>
        </p:nvGraphicFramePr>
        <p:xfrm>
          <a:off x="6516688" y="1458913"/>
          <a:ext cx="5413375" cy="2598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3" name="Точечный рисунок" r:id="rId3" imgW="10012173" imgH="4809524" progId="PBrush">
                  <p:embed/>
                </p:oleObj>
              </mc:Choice>
              <mc:Fallback>
                <p:oleObj name="Точечный рисунок" r:id="rId3" imgW="10012173" imgH="4809524" progId="PBrush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688" y="1458913"/>
                        <a:ext cx="5413375" cy="2598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6" name="Прямоугольник 7"/>
          <p:cNvSpPr>
            <a:spLocks noChangeArrowheads="1"/>
          </p:cNvSpPr>
          <p:nvPr/>
        </p:nvSpPr>
        <p:spPr bwMode="auto">
          <a:xfrm>
            <a:off x="7096125" y="4268788"/>
            <a:ext cx="48339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ru-RU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Значения функции </a:t>
            </a:r>
            <a:r>
              <a:rPr lang="en-US" altLang="ru-RU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ru-RU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различных значениях </a:t>
            </a:r>
            <a:r>
              <a:rPr lang="en-US" alt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ОНК</a:t>
            </a:r>
            <a:r>
              <a:rPr lang="en-US" altLang="ru-RU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alt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ru-RU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ru-RU" b="1" baseline="-25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ru-RU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altLang="ru-RU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7" name="Заголовок 1"/>
          <p:cNvSpPr txBox="1">
            <a:spLocks/>
          </p:cNvSpPr>
          <p:nvPr/>
        </p:nvSpPr>
        <p:spPr bwMode="auto">
          <a:xfrm>
            <a:off x="2660433" y="451644"/>
            <a:ext cx="5470957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endParaRPr lang="ru-RU" altLang="ru-RU" sz="2500">
              <a:solidFill>
                <a:srgbClr val="2626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2036763" y="512763"/>
            <a:ext cx="8912225" cy="1308100"/>
          </a:xfrm>
        </p:spPr>
        <p:txBody>
          <a:bodyPr/>
          <a:lstStyle/>
          <a:p>
            <a:pPr eaLnBrk="1" hangingPunct="1"/>
            <a:r>
              <a:rPr lang="en-US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  <a:r>
              <a:rPr lang="en-US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расчета</a:t>
            </a:r>
            <a:r>
              <a:rPr lang="en-US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дифференциальных</a:t>
            </a:r>
            <a:r>
              <a:rPr lang="en-US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сечений</a:t>
            </a:r>
            <a:r>
              <a:rPr lang="en-US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реакции</a:t>
            </a:r>
            <a:r>
              <a:rPr lang="en-US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рамках</a:t>
            </a:r>
            <a:r>
              <a:rPr lang="en-US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z-Cyrl-UZ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ММИВ</a:t>
            </a:r>
            <a:r>
              <a:rPr lang="en-US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Точки</a:t>
            </a:r>
            <a:r>
              <a:rPr lang="en-US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измеренные</a:t>
            </a:r>
            <a:r>
              <a:rPr lang="en-US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нами</a:t>
            </a:r>
            <a:r>
              <a:rPr lang="en-US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экспериментальные</a:t>
            </a:r>
            <a:r>
              <a:rPr lang="en-US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ДС, </a:t>
            </a:r>
            <a:r>
              <a:rPr lang="en-US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кривые</a:t>
            </a:r>
            <a:r>
              <a:rPr lang="en-US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  <a:r>
              <a:rPr lang="en-US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расчетов</a:t>
            </a:r>
            <a:r>
              <a:rPr lang="en-US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600" dirty="0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C65AAFD-62C1-45E9-98D1-B075E59D4EE2}" type="slidenum">
              <a:rPr lang="ru-RU" altLang="ru-RU" smtClean="0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ru-RU" altLang="ru-RU" smtClean="0">
              <a:solidFill>
                <a:srgbClr val="FEFFFF"/>
              </a:solidFill>
            </a:endParaRPr>
          </a:p>
        </p:txBody>
      </p:sp>
      <p:pic>
        <p:nvPicPr>
          <p:cNvPr id="31749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072" y="3087470"/>
            <a:ext cx="4208723" cy="3134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Прямоугольник 2"/>
          <p:cNvSpPr>
            <a:spLocks noChangeArrowheads="1"/>
          </p:cNvSpPr>
          <p:nvPr/>
        </p:nvSpPr>
        <p:spPr bwMode="auto">
          <a:xfrm>
            <a:off x="1556050" y="2599388"/>
            <a:ext cx="28248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ru-RU" sz="2400" b="1" baseline="30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alt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C(</a:t>
            </a:r>
            <a:r>
              <a:rPr lang="en-US" altLang="ru-RU" sz="2400" b="1" baseline="30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B,</a:t>
            </a:r>
            <a:r>
              <a:rPr lang="en-US" altLang="ru-RU" sz="2400" b="1" baseline="30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en-US" altLang="ru-RU" sz="2400" b="1" baseline="-25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g.s.</a:t>
            </a:r>
            <a:r>
              <a:rPr lang="en-US" alt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 sz="2400" b="1" baseline="30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ru-RU" sz="2400" b="1" baseline="-25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g.s.</a:t>
            </a:r>
            <a:r>
              <a:rPr lang="en-US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400" dirty="0">
              <a:solidFill>
                <a:schemeClr val="tx1"/>
              </a:solidFill>
            </a:endParaRPr>
          </a:p>
        </p:txBody>
      </p:sp>
      <p:sp>
        <p:nvSpPr>
          <p:cNvPr id="31751" name="Прямоугольник 6"/>
          <p:cNvSpPr>
            <a:spLocks noChangeArrowheads="1"/>
          </p:cNvSpPr>
          <p:nvPr/>
        </p:nvSpPr>
        <p:spPr bwMode="auto">
          <a:xfrm>
            <a:off x="7972117" y="2637926"/>
            <a:ext cx="27286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ru-RU" sz="2400" b="1" baseline="30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alt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O(</a:t>
            </a:r>
            <a:r>
              <a:rPr lang="en-US" altLang="ru-RU" sz="2400" b="1" baseline="30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B,</a:t>
            </a:r>
            <a:r>
              <a:rPr lang="en-US" altLang="ru-RU" sz="2400" b="1" baseline="30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en-US" altLang="ru-RU" sz="2400" b="1" baseline="-25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g.s.</a:t>
            </a:r>
            <a:r>
              <a:rPr lang="en-US" alt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 sz="2400" b="1" baseline="30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US" alt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ru-RU" sz="2400" b="1" baseline="-25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g.s </a:t>
            </a:r>
            <a:endParaRPr lang="ru-RU" altLang="ru-RU" sz="2400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303" y="3087470"/>
            <a:ext cx="4557379" cy="32993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06291" y="1873223"/>
            <a:ext cx="70116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000" b="1" dirty="0" smtClean="0">
                <a:solidFill>
                  <a:srgbClr val="C00000"/>
                </a:solidFill>
              </a:rPr>
              <a:t>Использовано АНК для </a:t>
            </a:r>
            <a:r>
              <a:rPr lang="en-US" altLang="ru-RU" sz="2000" b="1" baseline="30000" dirty="0" smtClean="0">
                <a:solidFill>
                  <a:srgbClr val="C00000"/>
                </a:solidFill>
              </a:rPr>
              <a:t>10</a:t>
            </a:r>
            <a:r>
              <a:rPr lang="en-US" altLang="ru-RU" sz="2000" b="1" dirty="0" smtClean="0">
                <a:solidFill>
                  <a:srgbClr val="C00000"/>
                </a:solidFill>
              </a:rPr>
              <a:t>B</a:t>
            </a:r>
            <a:r>
              <a:rPr lang="en-US" altLang="ru-RU" sz="20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</a:t>
            </a:r>
            <a:r>
              <a:rPr lang="en-US" altLang="ru-RU" sz="2000" b="1" baseline="30000" dirty="0" smtClean="0">
                <a:solidFill>
                  <a:srgbClr val="C00000"/>
                </a:solidFill>
                <a:sym typeface="Symbol" panose="05050102010706020507" pitchFamily="18" charset="2"/>
              </a:rPr>
              <a:t>9</a:t>
            </a:r>
            <a:r>
              <a:rPr lang="en-US" altLang="ru-RU" sz="20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Be+p  </a:t>
            </a:r>
            <a:r>
              <a:rPr lang="ru-RU" altLang="ru-RU" sz="20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С</a:t>
            </a:r>
            <a:r>
              <a:rPr lang="ru-RU" altLang="ru-RU" sz="2000" b="1" baseline="30000" dirty="0" smtClean="0">
                <a:solidFill>
                  <a:srgbClr val="C00000"/>
                </a:solidFill>
                <a:sym typeface="Symbol" panose="05050102010706020507" pitchFamily="18" charset="2"/>
              </a:rPr>
              <a:t>2</a:t>
            </a:r>
            <a:r>
              <a:rPr lang="ru-RU" altLang="ru-RU" sz="20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=</a:t>
            </a:r>
            <a:r>
              <a:rPr lang="en-US" altLang="ru-RU" sz="20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 5</a:t>
            </a:r>
            <a:r>
              <a:rPr lang="ru-RU" altLang="ru-RU" sz="20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.</a:t>
            </a:r>
            <a:r>
              <a:rPr lang="en-US" altLang="ru-RU" sz="20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060</a:t>
            </a:r>
            <a:r>
              <a:rPr lang="ru-RU" altLang="ru-RU" sz="20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.</a:t>
            </a:r>
            <a:r>
              <a:rPr lang="en-US" altLang="ru-RU" sz="20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47 </a:t>
            </a:r>
            <a:r>
              <a:rPr lang="ru-RU" altLang="ru-RU" sz="20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Фм</a:t>
            </a:r>
            <a:r>
              <a:rPr lang="ru-RU" altLang="ru-RU" sz="2000" b="1" baseline="30000" dirty="0" smtClean="0">
                <a:solidFill>
                  <a:srgbClr val="C00000"/>
                </a:solidFill>
                <a:sym typeface="Symbol" panose="05050102010706020507" pitchFamily="18" charset="2"/>
              </a:rPr>
              <a:t>-1</a:t>
            </a:r>
            <a:endParaRPr lang="ru-RU" sz="2000" baseline="30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3274" y="2217561"/>
            <a:ext cx="4653710" cy="2789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75000"/>
              </a:lnSpc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А.М. </a:t>
            </a:r>
            <a:r>
              <a:rPr lang="en-US" alt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Mukhamedzhanov</a:t>
            </a:r>
            <a:r>
              <a:rPr lang="en-US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et al. </a:t>
            </a:r>
            <a:r>
              <a:rPr lang="en-US" alt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Phys.Rev</a:t>
            </a:r>
            <a:r>
              <a:rPr lang="en-US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 (1997)</a:t>
            </a:r>
            <a:endParaRPr lang="ru-RU" alt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2567450" y="581710"/>
            <a:ext cx="1406034" cy="776504"/>
          </a:xfrm>
        </p:spPr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rgbClr val="0070C0"/>
                </a:solidFill>
              </a:rPr>
              <a:t>АНК</a:t>
            </a:r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2C75BD1-7ED9-4D72-B661-E9104BAEAF6E}" type="slidenum">
              <a:rPr lang="ru-RU" altLang="ru-RU" smtClean="0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ru-RU" altLang="ru-RU" smtClean="0">
              <a:solidFill>
                <a:srgbClr val="FEFFFF"/>
              </a:solidFill>
            </a:endParaRPr>
          </a:p>
        </p:txBody>
      </p:sp>
      <p:graphicFrame>
        <p:nvGraphicFramePr>
          <p:cNvPr id="5" name="Object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4058614"/>
              </p:ext>
            </p:extLst>
          </p:nvPr>
        </p:nvGraphicFramePr>
        <p:xfrm>
          <a:off x="4956089" y="434008"/>
          <a:ext cx="3784013" cy="10719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4" name="Уравнение" r:id="rId3" imgW="1587240" imgH="444240" progId="Equation.3">
                  <p:embed/>
                </p:oleObj>
              </mc:Choice>
              <mc:Fallback>
                <p:oleObj name="Уравнение" r:id="rId3" imgW="1587240" imgH="444240" progId="Equation.3">
                  <p:embed/>
                  <p:pic>
                    <p:nvPicPr>
                      <p:cNvPr id="23562" name="Object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6089" y="434008"/>
                        <a:ext cx="3784013" cy="10719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97" y="2026342"/>
            <a:ext cx="4945474" cy="328745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671690" y="3329592"/>
            <a:ext cx="4273233" cy="254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75000"/>
              </a:lnSpc>
            </a:pPr>
            <a:r>
              <a:rPr lang="en-US" altLang="ru-RU" sz="1400" b="1" dirty="0">
                <a:solidFill>
                  <a:srgbClr val="7030A0"/>
                </a:solidFill>
              </a:rPr>
              <a:t>S.V. </a:t>
            </a:r>
            <a:r>
              <a:rPr lang="en-US" altLang="ru-RU" sz="1400" b="1" dirty="0" err="1">
                <a:solidFill>
                  <a:srgbClr val="7030A0"/>
                </a:solidFill>
              </a:rPr>
              <a:t>Artemov</a:t>
            </a:r>
            <a:r>
              <a:rPr lang="en-US" altLang="ru-RU" sz="1400" b="1" dirty="0">
                <a:solidFill>
                  <a:srgbClr val="7030A0"/>
                </a:solidFill>
              </a:rPr>
              <a:t>,</a:t>
            </a:r>
            <a:r>
              <a:rPr lang="ru-RU" altLang="ru-RU" sz="1400" b="1" dirty="0">
                <a:solidFill>
                  <a:srgbClr val="7030A0"/>
                </a:solidFill>
              </a:rPr>
              <a:t> </a:t>
            </a:r>
            <a:r>
              <a:rPr lang="en-US" altLang="ru-RU" sz="1400" b="1" dirty="0">
                <a:solidFill>
                  <a:srgbClr val="7030A0"/>
                </a:solidFill>
              </a:rPr>
              <a:t>et al. Phys. At. </a:t>
            </a:r>
            <a:r>
              <a:rPr lang="en-US" altLang="ru-RU" sz="1400" b="1" dirty="0" err="1">
                <a:solidFill>
                  <a:srgbClr val="7030A0"/>
                </a:solidFill>
              </a:rPr>
              <a:t>Nucl</a:t>
            </a:r>
            <a:r>
              <a:rPr lang="en-US" altLang="ru-RU" sz="1400" b="1" dirty="0">
                <a:solidFill>
                  <a:srgbClr val="7030A0"/>
                </a:solidFill>
              </a:rPr>
              <a:t>. (1996</a:t>
            </a:r>
            <a:r>
              <a:rPr lang="en-US" altLang="ru-RU" sz="1400" b="1" dirty="0" smtClean="0">
                <a:solidFill>
                  <a:srgbClr val="7030A0"/>
                </a:solidFill>
              </a:rPr>
              <a:t>)</a:t>
            </a:r>
            <a:endParaRPr lang="en-US" altLang="ru-RU" sz="1400" b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71997" y="1461445"/>
            <a:ext cx="42466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ru-RU" sz="2400" b="1" baseline="30000" dirty="0" smtClean="0"/>
              <a:t>12</a:t>
            </a:r>
            <a:r>
              <a:rPr lang="en-US" altLang="ru-RU" sz="2400" b="1" dirty="0" smtClean="0"/>
              <a:t>C(</a:t>
            </a:r>
            <a:r>
              <a:rPr lang="en-US" altLang="ru-RU" sz="2400" b="1" baseline="30000" dirty="0" smtClean="0"/>
              <a:t>10</a:t>
            </a:r>
            <a:r>
              <a:rPr lang="en-US" altLang="ru-RU" sz="2400" b="1" dirty="0" smtClean="0"/>
              <a:t>B,</a:t>
            </a:r>
            <a:r>
              <a:rPr lang="en-US" altLang="ru-RU" sz="2400" b="1" baseline="30000" dirty="0" smtClean="0"/>
              <a:t>9</a:t>
            </a:r>
            <a:r>
              <a:rPr lang="en-US" altLang="ru-RU" sz="2400" b="1" dirty="0" smtClean="0"/>
              <a:t>Be)</a:t>
            </a:r>
            <a:r>
              <a:rPr lang="en-US" altLang="ru-RU" sz="2400" b="1" baseline="30000" dirty="0" smtClean="0"/>
              <a:t>13</a:t>
            </a:r>
            <a:r>
              <a:rPr lang="en-US" altLang="ru-RU" sz="2400" b="1" dirty="0" smtClean="0"/>
              <a:t>N,   </a:t>
            </a:r>
            <a:r>
              <a:rPr lang="en-US" altLang="ru-RU" sz="2400" b="1" baseline="30000" dirty="0" smtClean="0"/>
              <a:t>13</a:t>
            </a:r>
            <a:r>
              <a:rPr lang="en-US" altLang="ru-RU" sz="2400" b="1" dirty="0" smtClean="0"/>
              <a:t>N</a:t>
            </a:r>
            <a:r>
              <a:rPr lang="en-US" altLang="ru-RU" sz="2400" b="1" dirty="0" smtClean="0">
                <a:sym typeface="Symbol" panose="05050102010706020507" pitchFamily="18" charset="2"/>
              </a:rPr>
              <a:t></a:t>
            </a:r>
            <a:r>
              <a:rPr lang="en-US" altLang="ru-RU" sz="2400" b="1" baseline="30000" dirty="0" smtClean="0">
                <a:sym typeface="Symbol" panose="05050102010706020507" pitchFamily="18" charset="2"/>
              </a:rPr>
              <a:t>12</a:t>
            </a:r>
            <a:r>
              <a:rPr lang="en-US" altLang="ru-RU" sz="2400" b="1" dirty="0" smtClean="0">
                <a:sym typeface="Symbol" panose="05050102010706020507" pitchFamily="18" charset="2"/>
              </a:rPr>
              <a:t>C+p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624647" y="5511056"/>
            <a:ext cx="9817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Полученные АНК будут использованы для расчета астрофизических </a:t>
            </a:r>
            <a:r>
              <a:rPr lang="en-US" dirty="0" smtClean="0"/>
              <a:t>S</a:t>
            </a:r>
            <a:r>
              <a:rPr lang="ru-RU" dirty="0" smtClean="0"/>
              <a:t>–факторов и </a:t>
            </a:r>
            <a:r>
              <a:rPr lang="ru-RU" dirty="0"/>
              <a:t>скоростей реакций </a:t>
            </a:r>
            <a:r>
              <a:rPr lang="en-US" b="1" baseline="30000" dirty="0" smtClean="0">
                <a:solidFill>
                  <a:srgbClr val="C00000"/>
                </a:solidFill>
              </a:rPr>
              <a:t>12</a:t>
            </a:r>
            <a:r>
              <a:rPr lang="en-US" b="1" dirty="0" smtClean="0">
                <a:solidFill>
                  <a:srgbClr val="C00000"/>
                </a:solidFill>
              </a:rPr>
              <a:t>C(p,</a:t>
            </a:r>
            <a:r>
              <a:rPr lang="en-US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</a:t>
            </a:r>
            <a:r>
              <a:rPr lang="en-US" b="1" dirty="0" smtClean="0">
                <a:solidFill>
                  <a:srgbClr val="C00000"/>
                </a:solidFill>
              </a:rPr>
              <a:t>)</a:t>
            </a:r>
            <a:r>
              <a:rPr lang="en-US" b="1" baseline="30000" dirty="0" smtClean="0">
                <a:solidFill>
                  <a:srgbClr val="C00000"/>
                </a:solidFill>
              </a:rPr>
              <a:t>13</a:t>
            </a:r>
            <a:r>
              <a:rPr lang="en-US" b="1" dirty="0" smtClean="0">
                <a:solidFill>
                  <a:srgbClr val="C00000"/>
                </a:solidFill>
              </a:rPr>
              <a:t>N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и</a:t>
            </a:r>
            <a:r>
              <a:rPr lang="en-US" dirty="0" smtClean="0"/>
              <a:t>  </a:t>
            </a:r>
            <a:r>
              <a:rPr lang="en-US" b="1" baseline="30000" dirty="0" smtClean="0">
                <a:solidFill>
                  <a:srgbClr val="C00000"/>
                </a:solidFill>
              </a:rPr>
              <a:t>16</a:t>
            </a:r>
            <a:r>
              <a:rPr lang="en-US" b="1" dirty="0" smtClean="0">
                <a:solidFill>
                  <a:srgbClr val="C00000"/>
                </a:solidFill>
              </a:rPr>
              <a:t>O(p,</a:t>
            </a:r>
            <a:r>
              <a:rPr lang="en-US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</a:t>
            </a:r>
            <a:r>
              <a:rPr lang="en-US" b="1" dirty="0" smtClean="0">
                <a:solidFill>
                  <a:srgbClr val="C00000"/>
                </a:solidFill>
              </a:rPr>
              <a:t>)</a:t>
            </a:r>
            <a:r>
              <a:rPr lang="en-US" b="1" baseline="30000" dirty="0" smtClean="0">
                <a:solidFill>
                  <a:srgbClr val="C00000"/>
                </a:solidFill>
              </a:rPr>
              <a:t>17</a:t>
            </a:r>
            <a:r>
              <a:rPr lang="en-US" b="1" dirty="0" smtClean="0">
                <a:solidFill>
                  <a:srgbClr val="C00000"/>
                </a:solidFill>
              </a:rPr>
              <a:t>F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при звездных энергиях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690" y="2027008"/>
            <a:ext cx="3810660" cy="11053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Получены новые экспериментальные дифференциальные сечений упругого рассеяния </a:t>
            </a:r>
            <a:r>
              <a:rPr lang="ru-RU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В+</a:t>
            </a:r>
            <a:r>
              <a:rPr lang="ru-RU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С, </a:t>
            </a:r>
            <a:r>
              <a:rPr lang="ru-RU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В+</a:t>
            </a:r>
            <a:r>
              <a:rPr lang="ru-RU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и реакций </a:t>
            </a:r>
            <a:r>
              <a:rPr lang="en-US" altLang="ru-RU" sz="2000" b="1" baseline="30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C(</a:t>
            </a:r>
            <a:r>
              <a:rPr lang="en-US" altLang="ru-RU" sz="2000" b="1" baseline="30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B,</a:t>
            </a:r>
            <a:r>
              <a:rPr lang="en-US" altLang="ru-RU" sz="2000" b="1" baseline="30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Be)</a:t>
            </a:r>
            <a:r>
              <a:rPr lang="en-US" altLang="ru-RU" sz="2000" b="1" baseline="30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altLang="ru-RU" sz="2000" b="1" baseline="30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O(</a:t>
            </a:r>
            <a:r>
              <a:rPr lang="en-US" altLang="ru-RU" sz="2000" b="1" baseline="30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B,</a:t>
            </a:r>
            <a:r>
              <a:rPr lang="en-US" altLang="ru-RU" sz="2000" b="1" baseline="30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Be)</a:t>
            </a:r>
            <a:r>
              <a:rPr lang="en-US" altLang="ru-RU" sz="2000" b="1" baseline="30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US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энергии</a:t>
            </a:r>
            <a:r>
              <a:rPr lang="ru-RU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</a:t>
            </a:r>
            <a:r>
              <a:rPr lang="ru-RU" altLang="ru-RU" sz="2000" b="1" baseline="-25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10В</a:t>
            </a:r>
            <a:r>
              <a:rPr lang="ru-RU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41.3 МэВ.</a:t>
            </a:r>
            <a:endParaRPr lang="ru-RU" alt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Установлено что процесс передачи протона для обеих реакций в области передних углов является практически периферийный.</a:t>
            </a:r>
          </a:p>
          <a:p>
            <a: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Извлечено значение АНК  для конфигурации </a:t>
            </a:r>
            <a:r>
              <a:rPr lang="en-US" altLang="ru-RU" sz="2000" b="1" baseline="30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000" b="1" baseline="-25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о.с</a:t>
            </a:r>
            <a:r>
              <a:rPr lang="ru-RU" altLang="ru-RU" sz="2000" b="1" baseline="-25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en-US" altLang="ru-RU" sz="2000" b="1" baseline="30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12</a:t>
            </a:r>
            <a:r>
              <a:rPr lang="en-US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C+p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.</a:t>
            </a:r>
            <a:endParaRPr lang="ru-RU" alt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реакции </a:t>
            </a:r>
            <a:r>
              <a:rPr lang="en-US" altLang="ru-RU" sz="2000" b="1" baseline="30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O(</a:t>
            </a:r>
            <a:r>
              <a:rPr lang="en-US" altLang="ru-RU" sz="2000" b="1" baseline="30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B,</a:t>
            </a:r>
            <a:r>
              <a:rPr lang="en-US" altLang="ru-RU" sz="2000" b="1" baseline="30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Be)</a:t>
            </a:r>
            <a:r>
              <a:rPr lang="en-US" altLang="ru-RU" sz="2000" b="1" baseline="30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US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в процессе.</a:t>
            </a:r>
            <a:endParaRPr lang="ru-RU" alt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0146E0-B124-48A1-9137-565E23E4521D}" type="slidenum">
              <a:rPr lang="ru-RU" altLang="ru-RU" smtClean="0"/>
              <a:pPr>
                <a:defRPr/>
              </a:pPr>
              <a:t>15</a:t>
            </a:fld>
            <a:endParaRPr lang="ru-RU" altLang="ru-RU"/>
          </a:p>
        </p:txBody>
      </p:sp>
      <p:sp>
        <p:nvSpPr>
          <p:cNvPr id="5" name="TextBox 4"/>
          <p:cNvSpPr txBox="1"/>
          <p:nvPr/>
        </p:nvSpPr>
        <p:spPr>
          <a:xfrm>
            <a:off x="3341716" y="783193"/>
            <a:ext cx="62677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1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85CE2BC-B7DA-4AD0-9939-27156CC6D317}" type="slidenum">
              <a:rPr lang="ru-RU" altLang="ru-RU" smtClean="0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ru-RU" altLang="ru-RU" smtClean="0">
              <a:solidFill>
                <a:srgbClr val="FEFFFF"/>
              </a:solidFill>
            </a:endParaRPr>
          </a:p>
        </p:txBody>
      </p:sp>
      <p:pic>
        <p:nvPicPr>
          <p:cNvPr id="3379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1476375"/>
            <a:ext cx="11107738" cy="472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77729" y="2618692"/>
            <a:ext cx="3159839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endParaRPr lang="en-US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ваше</a:t>
            </a:r>
            <a:b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DBC6172-97F1-4F7C-8E48-EAD4A13A188A}" type="slidenum">
              <a:rPr lang="ru-RU" altLang="ru-RU" smtClean="0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ru-RU" altLang="ru-RU" smtClean="0">
              <a:solidFill>
                <a:srgbClr val="FEFFFF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030663" y="157163"/>
            <a:ext cx="3790950" cy="579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Мотивация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0484" name="Объект 2"/>
          <p:cNvSpPr>
            <a:spLocks noGrp="1"/>
          </p:cNvSpPr>
          <p:nvPr>
            <p:ph idx="1"/>
          </p:nvPr>
        </p:nvSpPr>
        <p:spPr>
          <a:xfrm>
            <a:off x="790575" y="2244435"/>
            <a:ext cx="7640638" cy="2802227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процессы </a:t>
            </a:r>
            <a:r>
              <a:rPr lang="ru-RU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радиационого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захвата протона легкими ядрами: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реакции </a:t>
            </a:r>
            <a:r>
              <a:rPr lang="ru-RU" altLang="ru-RU" sz="1600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alt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en-US" alt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alt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,γ)</a:t>
            </a:r>
            <a:r>
              <a:rPr lang="en-US" altLang="ru-RU" sz="1600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sz="1600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ru-RU" alt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играет роль  в соотношении </a:t>
            </a:r>
            <a:r>
              <a:rPr lang="ru-RU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пространенностей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элементов (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Li, Be, B)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которых аномально мало во Вселенной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alt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C(</a:t>
            </a:r>
            <a:r>
              <a:rPr lang="en-US" altLang="ru-RU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p,γ</a:t>
            </a:r>
            <a:r>
              <a:rPr lang="en-US" alt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 sz="1600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входным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звеном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холодного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CNO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цикла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горения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водорода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играет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важную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генерации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энергии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массивных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звездах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в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источника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низкоэнергетических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солнечных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нейтрино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GALLEX) [3]. </a:t>
            </a:r>
            <a:endParaRPr lang="ru-RU" alt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 </a:t>
            </a:r>
            <a:r>
              <a:rPr lang="en-US" altLang="ru-RU" sz="1600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sz="1600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O(</a:t>
            </a:r>
            <a:r>
              <a:rPr lang="en-US" altLang="ru-RU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p,γ</a:t>
            </a:r>
            <a:r>
              <a:rPr lang="en-US" alt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 sz="1600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US" alt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alt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является звеном </a:t>
            </a:r>
            <a:r>
              <a:rPr lang="ru-RU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подцикла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CNO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цикла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горения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водорода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знание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энергетической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зависимости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астрофизических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факторов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S(E) 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этих реакций 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диапазоне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экстремально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низких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энергий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0≤E≤50 </a:t>
            </a:r>
            <a:r>
              <a:rPr lang="en-US" altLang="ru-RU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кэВ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включая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энергетическое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окно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Гамова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значительный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ядерной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астрофизики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alt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космологии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alt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AAE645D-A823-42A9-ADFE-85FD58BE8429}" type="datetime1">
              <a:rPr lang="ru-RU"/>
              <a:pPr>
                <a:defRPr/>
              </a:pPr>
              <a:t>15.10.2020</a:t>
            </a:fld>
            <a:endParaRPr lang="ru-RU"/>
          </a:p>
        </p:txBody>
      </p:sp>
      <p:sp>
        <p:nvSpPr>
          <p:cNvPr id="20486" name="Прямоугольник 8"/>
          <p:cNvSpPr>
            <a:spLocks noChangeArrowheads="1"/>
          </p:cNvSpPr>
          <p:nvPr/>
        </p:nvSpPr>
        <p:spPr bwMode="auto">
          <a:xfrm>
            <a:off x="1104900" y="5554663"/>
            <a:ext cx="107473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  <a:buClrTx/>
              <a:buFontTx/>
              <a:buNone/>
            </a:pPr>
            <a:r>
              <a:rPr lang="ru-RU" altLang="ru-RU" sz="1100" b="1">
                <a:solidFill>
                  <a:schemeClr val="tx1"/>
                </a:solidFill>
              </a:rPr>
              <a:t>1. Adelberger E.G. et al. Solar fusion cross sections. II. The pp chain and CNO cycle. // Rev.Mod.Phys.83. – 2011. – P.195– 245.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ClrTx/>
              <a:buFontTx/>
              <a:buNone/>
            </a:pPr>
            <a:r>
              <a:rPr lang="ru-RU" altLang="ru-RU" sz="1100" b="1">
                <a:solidFill>
                  <a:schemeClr val="tx1"/>
                </a:solidFill>
              </a:rPr>
              <a:t>2. Yarmukhamedov R. and Tursunmahatov Q.I. Modified two- and three-body approaches, asymptotic normalization coefficients and their application for nuclear astrophysics. // Universe Evolution: Astrophysical and nuclear aspects. Мonograph. –Chap.6. –2013. –P.219–270. Nova, New York.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ClrTx/>
              <a:buFontTx/>
              <a:buNone/>
            </a:pPr>
            <a:r>
              <a:rPr lang="ru-RU" altLang="ru-RU" sz="1100" b="1">
                <a:solidFill>
                  <a:schemeClr val="tx1"/>
                </a:solidFill>
              </a:rPr>
              <a:t>3. Tribble R.E.</a:t>
            </a:r>
            <a:r>
              <a:rPr lang="en-US" altLang="ru-RU" sz="1100" b="1">
                <a:solidFill>
                  <a:schemeClr val="tx1"/>
                </a:solidFill>
              </a:rPr>
              <a:t> </a:t>
            </a:r>
            <a:r>
              <a:rPr lang="ru-RU" altLang="ru-RU" sz="1100" b="1">
                <a:solidFill>
                  <a:schemeClr val="tx1"/>
                </a:solidFill>
              </a:rPr>
              <a:t>et al. Indirect techniques in nuclear astrophysics: a review. // Rep.Prog.Phys.77. –2014. – 106901. – P.1– 49. </a:t>
            </a:r>
          </a:p>
        </p:txBody>
      </p:sp>
      <p:pic>
        <p:nvPicPr>
          <p:cNvPr id="2048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3438" y="1951038"/>
            <a:ext cx="3584575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Text Box 7"/>
          <p:cNvSpPr txBox="1">
            <a:spLocks noChangeArrowheads="1"/>
          </p:cNvSpPr>
          <p:nvPr/>
        </p:nvSpPr>
        <p:spPr bwMode="auto">
          <a:xfrm>
            <a:off x="8928100" y="4846638"/>
            <a:ext cx="29448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2000">
                <a:solidFill>
                  <a:schemeClr val="tx1"/>
                </a:solidFill>
                <a:latin typeface="Arial" panose="020B0604020202020204" pitchFamily="34" charset="0"/>
              </a:rPr>
              <a:t>Подциклы CNO</a:t>
            </a:r>
            <a:r>
              <a:rPr lang="en-US" altLang="ru-RU" sz="200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>
                <a:solidFill>
                  <a:schemeClr val="tx1"/>
                </a:solidFill>
                <a:latin typeface="Arial" panose="020B0604020202020204" pitchFamily="34" charset="0"/>
              </a:rPr>
              <a:t>цикла</a:t>
            </a:r>
            <a:endParaRPr lang="ru-RU" altLang="ru-RU" sz="20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0489" name="Прямоугольник 11"/>
          <p:cNvSpPr>
            <a:spLocks noChangeArrowheads="1"/>
          </p:cNvSpPr>
          <p:nvPr/>
        </p:nvSpPr>
        <p:spPr bwMode="auto">
          <a:xfrm>
            <a:off x="1652588" y="700088"/>
            <a:ext cx="10504487" cy="129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None/>
            </a:pP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Выяснение 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механизмов ядерных реакций и структурных характеристик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одночастичных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ядерных состояний (СФ, АНК) – важные задачи ядерной физики низких энергий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eaLnBrk="1" hangingPunct="1">
              <a:lnSpc>
                <a:spcPct val="80000"/>
              </a:lnSpc>
              <a:spcBef>
                <a:spcPct val="0"/>
              </a:spcBef>
              <a:buClrTx/>
            </a:pPr>
            <a:endParaRPr lang="ru-RU" altLang="ru-RU" sz="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None/>
            </a:pP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Достоверная</a:t>
            </a:r>
            <a:r>
              <a:rPr lang="en-US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</a:t>
            </a:r>
            <a:r>
              <a:rPr lang="en-US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сечений</a:t>
            </a:r>
            <a:r>
              <a:rPr lang="en-US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астрофизических</a:t>
            </a:r>
            <a:r>
              <a:rPr lang="en-US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S-</a:t>
            </a:r>
            <a:r>
              <a:rPr lang="en-US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факторов</a:t>
            </a:r>
            <a:r>
              <a:rPr lang="en-US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</a:t>
            </a:r>
            <a:r>
              <a:rPr lang="en-US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скоростей</a:t>
            </a:r>
            <a:r>
              <a:rPr lang="en-US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ядерно-астрофизических</a:t>
            </a:r>
            <a:r>
              <a:rPr lang="en-US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процессов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основанных на экспериментально полученных данных об ядерных состояниях (АНК, СФ) </a:t>
            </a:r>
            <a:r>
              <a:rPr lang="en-US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</a:t>
            </a:r>
            <a:r>
              <a:rPr lang="en-US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одной</a:t>
            </a:r>
            <a:r>
              <a:rPr lang="en-US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en-US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важнейших</a:t>
            </a:r>
            <a:r>
              <a:rPr lang="en-US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</a:t>
            </a:r>
            <a:r>
              <a:rPr lang="en-US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современной</a:t>
            </a:r>
            <a:r>
              <a:rPr lang="en-US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ядерной</a:t>
            </a:r>
            <a:r>
              <a:rPr lang="en-US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астрофизики</a:t>
            </a:r>
            <a:r>
              <a:rPr lang="en-US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[1,2]. </a:t>
            </a:r>
            <a:endParaRPr lang="ru-RU" alt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Цель исследования</a:t>
            </a:r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2193925" y="1649413"/>
            <a:ext cx="8915400" cy="37782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ru-RU" altLang="ru-RU" sz="3000" smtClean="0">
                <a:solidFill>
                  <a:schemeClr val="tx1"/>
                </a:solidFill>
                <a:latin typeface="Times New Roman" panose="02020603050405020304" pitchFamily="18" charset="0"/>
              </a:rPr>
              <a:t>	получение «экспериментальных» значений асимптотических нормировочных коэффициентов</a:t>
            </a:r>
            <a:r>
              <a:rPr lang="en-US" altLang="ru-RU" sz="3000" smtClean="0">
                <a:solidFill>
                  <a:schemeClr val="tx1"/>
                </a:solidFill>
                <a:latin typeface="Times New Roman" panose="02020603050405020304" pitchFamily="18" charset="0"/>
              </a:rPr>
              <a:t> (</a:t>
            </a:r>
            <a:r>
              <a:rPr lang="ru-RU" altLang="ru-RU" sz="30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АНК</a:t>
            </a:r>
            <a:r>
              <a:rPr lang="en-US" altLang="ru-RU" sz="3000" smtClean="0">
                <a:solidFill>
                  <a:schemeClr val="tx1"/>
                </a:solidFill>
                <a:latin typeface="Times New Roman" panose="02020603050405020304" pitchFamily="18" charset="0"/>
              </a:rPr>
              <a:t>)</a:t>
            </a:r>
            <a:r>
              <a:rPr lang="ru-RU" altLang="ru-RU" sz="3000" smtClean="0">
                <a:solidFill>
                  <a:schemeClr val="tx1"/>
                </a:solidFill>
                <a:latin typeface="Times New Roman" panose="02020603050405020304" pitchFamily="18" charset="0"/>
              </a:rPr>
              <a:t> для протон-связанных состояний ядер </a:t>
            </a:r>
            <a:r>
              <a:rPr lang="ru-RU" altLang="ru-RU" sz="3000" baseline="30000" smtClean="0">
                <a:solidFill>
                  <a:schemeClr val="tx1"/>
                </a:solidFill>
                <a:latin typeface="Times New Roman" panose="02020603050405020304" pitchFamily="18" charset="0"/>
              </a:rPr>
              <a:t>13</a:t>
            </a:r>
            <a:r>
              <a:rPr lang="en-US" altLang="ru-RU" sz="3000" smtClean="0">
                <a:solidFill>
                  <a:schemeClr val="tx1"/>
                </a:solidFill>
                <a:latin typeface="Times New Roman" panose="02020603050405020304" pitchFamily="18" charset="0"/>
              </a:rPr>
              <a:t>N </a:t>
            </a:r>
            <a:r>
              <a:rPr lang="ru-RU" altLang="ru-RU" sz="3000" smtClean="0">
                <a:solidFill>
                  <a:schemeClr val="tx1"/>
                </a:solidFill>
                <a:latin typeface="Times New Roman" panose="02020603050405020304" pitchFamily="18" charset="0"/>
              </a:rPr>
              <a:t>и </a:t>
            </a:r>
            <a:r>
              <a:rPr lang="en-US" altLang="ru-RU" sz="3000" baseline="30000" smtClean="0">
                <a:solidFill>
                  <a:schemeClr val="tx1"/>
                </a:solidFill>
                <a:latin typeface="Times New Roman" panose="02020603050405020304" pitchFamily="18" charset="0"/>
              </a:rPr>
              <a:t>16</a:t>
            </a:r>
            <a:r>
              <a:rPr lang="en-US" altLang="ru-RU" sz="3000" smtClean="0">
                <a:solidFill>
                  <a:schemeClr val="tx1"/>
                </a:solidFill>
                <a:latin typeface="Times New Roman" panose="02020603050405020304" pitchFamily="18" charset="0"/>
              </a:rPr>
              <a:t>O </a:t>
            </a:r>
            <a:r>
              <a:rPr lang="ru-RU" altLang="ru-RU" sz="3000" smtClean="0">
                <a:solidFill>
                  <a:schemeClr val="tx1"/>
                </a:solidFill>
                <a:latin typeface="Times New Roman" panose="02020603050405020304" pitchFamily="18" charset="0"/>
              </a:rPr>
              <a:t>из анализа реакций передачи протона на ТИ.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 typeface="Wingdings 3" panose="05040102010807070707" pitchFamily="18" charset="2"/>
              <a:buNone/>
            </a:pPr>
            <a:r>
              <a:rPr lang="ru-RU" altLang="ru-RU" sz="3000" smtClean="0">
                <a:solidFill>
                  <a:schemeClr val="tx1"/>
                </a:solidFill>
                <a:latin typeface="Times New Roman" panose="02020603050405020304" pitchFamily="18" charset="0"/>
              </a:rPr>
              <a:t>	(в дальнейшем – использование АНК для расчета </a:t>
            </a:r>
            <a:r>
              <a:rPr lang="en-US" altLang="ru-RU" sz="3000" smtClean="0">
                <a:solidFill>
                  <a:schemeClr val="tx1"/>
                </a:solidFill>
                <a:latin typeface="Times New Roman" panose="02020603050405020304" pitchFamily="18" charset="0"/>
              </a:rPr>
              <a:t>S(E) </a:t>
            </a:r>
            <a:r>
              <a:rPr lang="ru-RU" altLang="ru-RU" sz="3000" smtClean="0">
                <a:solidFill>
                  <a:schemeClr val="tx1"/>
                </a:solidFill>
                <a:latin typeface="Times New Roman" panose="02020603050405020304" pitchFamily="18" charset="0"/>
              </a:rPr>
              <a:t>–</a:t>
            </a:r>
            <a:r>
              <a:rPr lang="en-US" altLang="ru-RU" sz="300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3000" smtClean="0">
                <a:solidFill>
                  <a:schemeClr val="tx1"/>
                </a:solidFill>
                <a:latin typeface="Times New Roman" panose="02020603050405020304" pitchFamily="18" charset="0"/>
              </a:rPr>
              <a:t>факторов и скоростей ядерно-астрофизических реакций </a:t>
            </a:r>
            <a:r>
              <a:rPr lang="en-US" altLang="ru-RU" sz="3000" b="1" baseline="30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altLang="ru-RU" sz="3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C(p,γ)</a:t>
            </a:r>
            <a:r>
              <a:rPr lang="en-US" altLang="ru-RU" sz="3000" b="1" baseline="30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ru-RU" sz="3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3000" smtClean="0">
                <a:solidFill>
                  <a:schemeClr val="tx1"/>
                </a:solidFill>
                <a:latin typeface="Times New Roman" panose="02020603050405020304" pitchFamily="18" charset="0"/>
              </a:rPr>
              <a:t> и </a:t>
            </a:r>
            <a:r>
              <a:rPr lang="en-US" altLang="ru-RU" sz="3000" b="1" baseline="30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sz="3000" b="1" baseline="30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ru-RU" sz="3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O(p,γ)</a:t>
            </a:r>
            <a:r>
              <a:rPr lang="en-US" altLang="ru-RU" sz="3000" b="1" baseline="30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US" altLang="ru-RU" sz="3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altLang="ru-RU" sz="3000" smtClean="0">
                <a:solidFill>
                  <a:schemeClr val="tx1"/>
                </a:solidFill>
                <a:latin typeface="Times New Roman" panose="02020603050405020304" pitchFamily="18" charset="0"/>
              </a:rPr>
              <a:t> при астрофизических энергиях).</a:t>
            </a:r>
            <a:endParaRPr lang="ru-RU" altLang="ru-RU" sz="3000" smtClean="0">
              <a:solidFill>
                <a:schemeClr val="tx1"/>
              </a:solidFill>
            </a:endParaRPr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114E243-9E00-4FE7-AA19-04FBBB7DE23F}" type="slidenum">
              <a:rPr lang="ru-RU" altLang="ru-RU" smtClean="0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ru-RU" altLang="ru-RU" smtClean="0">
              <a:solidFill>
                <a:srgbClr val="FE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A028722-8E1F-47A4-95B8-74F55B9C538B}" type="slidenum">
              <a:rPr lang="ru-RU" altLang="ru-RU" smtClean="0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ru-RU" altLang="ru-RU" smtClean="0">
              <a:solidFill>
                <a:srgbClr val="FEFFFF"/>
              </a:solidFill>
            </a:endParaRPr>
          </a:p>
        </p:txBody>
      </p:sp>
      <p:sp>
        <p:nvSpPr>
          <p:cNvPr id="22531" name="Rectangle 7"/>
          <p:cNvSpPr>
            <a:spLocks noChangeArrowheads="1"/>
          </p:cNvSpPr>
          <p:nvPr/>
        </p:nvSpPr>
        <p:spPr bwMode="auto">
          <a:xfrm>
            <a:off x="2162175" y="7302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22532" name="Прямоугольник 12"/>
          <p:cNvSpPr>
            <a:spLocks noChangeArrowheads="1"/>
          </p:cNvSpPr>
          <p:nvPr/>
        </p:nvSpPr>
        <p:spPr bwMode="auto">
          <a:xfrm flipH="1">
            <a:off x="1246188" y="4462463"/>
            <a:ext cx="10488612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Нормировка на экспериментальное сечение позволяет найти «экспериментальное» значение произведения спектроскопических факторов</a:t>
            </a:r>
            <a:r>
              <a:rPr lang="en-US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ru-RU" sz="2400" b="1" i="1" baseline="-25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</a:t>
            </a:r>
            <a:r>
              <a:rPr lang="en-US" altLang="ru-RU" sz="24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ru-RU" sz="2400" b="1" baseline="-25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ru-RU" sz="2400" b="1" i="1" baseline="-25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конфигураций </a:t>
            </a:r>
            <a:r>
              <a:rPr lang="en-US" alt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r>
              <a:rPr lang="en-US" altLang="ru-RU" sz="24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y+a</a:t>
            </a:r>
            <a:r>
              <a:rPr lang="en-US" alt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r>
              <a:rPr lang="en-US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alt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{A+</a:t>
            </a:r>
            <a:r>
              <a:rPr lang="en-US" altLang="ru-RU" sz="24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взаимодействующих ядрах</a:t>
            </a:r>
            <a:r>
              <a:rPr lang="ru-RU" alt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alt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ru-RU" alt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(либо значение одного из них, если значение второго известно).</a:t>
            </a:r>
          </a:p>
        </p:txBody>
      </p:sp>
      <p:sp>
        <p:nvSpPr>
          <p:cNvPr id="22533" name="Rectangle 10"/>
          <p:cNvSpPr>
            <a:spLocks noChangeArrowheads="1"/>
          </p:cNvSpPr>
          <p:nvPr/>
        </p:nvSpPr>
        <p:spPr bwMode="auto">
          <a:xfrm>
            <a:off x="2162175" y="7302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>
              <a:solidFill>
                <a:schemeClr val="tx1"/>
              </a:solidFill>
            </a:endParaRPr>
          </a:p>
        </p:txBody>
      </p:sp>
      <p:graphicFrame>
        <p:nvGraphicFramePr>
          <p:cNvPr id="22534" name="Object 34"/>
          <p:cNvGraphicFramePr>
            <a:graphicFrameLocks noChangeAspect="1"/>
          </p:cNvGraphicFramePr>
          <p:nvPr/>
        </p:nvGraphicFramePr>
        <p:xfrm>
          <a:off x="2519363" y="3259138"/>
          <a:ext cx="6002337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5" name="Уравнение" r:id="rId3" imgW="2717800" imgH="482600" progId="Equation.3">
                  <p:embed/>
                </p:oleObj>
              </mc:Choice>
              <mc:Fallback>
                <p:oleObj name="Уравнение" r:id="rId3" imgW="2717800" imgH="48260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9363" y="3259138"/>
                        <a:ext cx="6002337" cy="106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Rectangle 12"/>
          <p:cNvSpPr>
            <a:spLocks noChangeArrowheads="1"/>
          </p:cNvSpPr>
          <p:nvPr/>
        </p:nvSpPr>
        <p:spPr bwMode="auto">
          <a:xfrm>
            <a:off x="2162175" y="7302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22536" name="Rectangle 13"/>
          <p:cNvSpPr>
            <a:spLocks noChangeArrowheads="1"/>
          </p:cNvSpPr>
          <p:nvPr/>
        </p:nvSpPr>
        <p:spPr bwMode="auto">
          <a:xfrm>
            <a:off x="10434638" y="3505200"/>
            <a:ext cx="6572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altLang="ru-RU" sz="280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</a:p>
        </p:txBody>
      </p:sp>
      <p:sp>
        <p:nvSpPr>
          <p:cNvPr id="22537" name="Прямоугольник 18"/>
          <p:cNvSpPr>
            <a:spLocks noChangeArrowheads="1"/>
          </p:cNvSpPr>
          <p:nvPr/>
        </p:nvSpPr>
        <p:spPr bwMode="auto">
          <a:xfrm>
            <a:off x="3779838" y="123825"/>
            <a:ext cx="6399212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3000" b="1">
                <a:solidFill>
                  <a:srgbClr val="C00000"/>
                </a:solidFill>
              </a:rPr>
              <a:t>Метод искаженных волн</a:t>
            </a:r>
            <a:r>
              <a:rPr lang="ru-RU" altLang="ru-RU" sz="3000" b="1">
                <a:solidFill>
                  <a:srgbClr val="C00000"/>
                </a:solidFill>
                <a:latin typeface="Arial" panose="020B0604020202020204" pitchFamily="34" charset="0"/>
              </a:rPr>
              <a:t> (МИВ)</a:t>
            </a:r>
            <a:endParaRPr lang="uz-Cyrl-UZ" altLang="ru-RU" sz="300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pic>
        <p:nvPicPr>
          <p:cNvPr id="22538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913" y="784225"/>
            <a:ext cx="36163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9" name="Прямоугольник 2"/>
          <p:cNvSpPr>
            <a:spLocks noChangeArrowheads="1"/>
          </p:cNvSpPr>
          <p:nvPr/>
        </p:nvSpPr>
        <p:spPr bwMode="auto">
          <a:xfrm>
            <a:off x="6842125" y="1273175"/>
            <a:ext cx="4845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A(</a:t>
            </a:r>
            <a:r>
              <a:rPr lang="en-US" altLang="ru-RU" sz="24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x,y</a:t>
            </a:r>
            <a:r>
              <a:rPr lang="en-US" alt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)B</a:t>
            </a:r>
            <a:r>
              <a:rPr lang="ru-RU" alt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  </a:t>
            </a:r>
            <a:r>
              <a:rPr lang="en-US" alt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en-US" alt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y+a    B</a:t>
            </a:r>
            <a:r>
              <a:rPr lang="en-US" alt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en-US" alt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A+a</a:t>
            </a:r>
            <a:endParaRPr lang="ru-RU" altLang="ru-RU" sz="2400" b="1">
              <a:solidFill>
                <a:schemeClr val="tx1"/>
              </a:solidFill>
            </a:endParaRPr>
          </a:p>
        </p:txBody>
      </p:sp>
      <p:sp>
        <p:nvSpPr>
          <p:cNvPr id="22540" name="Text Box 13"/>
          <p:cNvSpPr txBox="1">
            <a:spLocks noChangeArrowheads="1"/>
          </p:cNvSpPr>
          <p:nvPr/>
        </p:nvSpPr>
        <p:spPr bwMode="auto">
          <a:xfrm>
            <a:off x="1460500" y="2641600"/>
            <a:ext cx="10109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2000">
                <a:solidFill>
                  <a:schemeClr val="tx1"/>
                </a:solidFill>
                <a:latin typeface="Arial" panose="020B0604020202020204" pitchFamily="34" charset="0"/>
              </a:rPr>
              <a:t>Дифференциальное сечение процесса (реакция срыва) параметризуется в виде: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6AB9F60-ED37-4051-9706-A08F08770BB5}" type="slidenum">
              <a:rPr lang="ru-RU" altLang="ru-RU" smtClean="0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ru-RU" altLang="ru-RU" smtClean="0">
              <a:solidFill>
                <a:srgbClr val="FEFFFF"/>
              </a:solidFill>
            </a:endParaRPr>
          </a:p>
        </p:txBody>
      </p:sp>
      <p:sp>
        <p:nvSpPr>
          <p:cNvPr id="5" name="Rectangle 2"/>
          <p:cNvSpPr>
            <a:spLocks noGrp="1"/>
          </p:cNvSpPr>
          <p:nvPr>
            <p:ph type="title"/>
          </p:nvPr>
        </p:nvSpPr>
        <p:spPr>
          <a:xfrm>
            <a:off x="1666875" y="204788"/>
            <a:ext cx="9982200" cy="839787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altLang="ru-RU" sz="24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Модифицированный МИВ для анализа</a:t>
            </a:r>
            <a:r>
              <a:rPr lang="en-US" altLang="ru-RU" sz="24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sz="24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периферийного </a:t>
            </a:r>
            <a:r>
              <a:rPr lang="ru-RU" altLang="ru-RU" sz="24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одноступенчатого </a:t>
            </a:r>
            <a:r>
              <a:rPr lang="ru-RU" altLang="ru-RU" sz="24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процесса передачи заряженной частицы</a:t>
            </a:r>
            <a:endParaRPr lang="ru-RU" altLang="ru-RU" sz="2400" b="1" smtClean="0">
              <a:solidFill>
                <a:schemeClr val="hlink"/>
              </a:solidFill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109788" y="-9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2109788" y="-9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23558" name="Rectangle 7"/>
          <p:cNvSpPr>
            <a:spLocks noChangeArrowheads="1"/>
          </p:cNvSpPr>
          <p:nvPr/>
        </p:nvSpPr>
        <p:spPr bwMode="auto">
          <a:xfrm>
            <a:off x="2109788" y="-9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23559" name="Rectangle 9"/>
          <p:cNvSpPr>
            <a:spLocks noChangeArrowheads="1"/>
          </p:cNvSpPr>
          <p:nvPr/>
        </p:nvSpPr>
        <p:spPr bwMode="auto">
          <a:xfrm>
            <a:off x="2109788" y="904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23560" name="Rectangle 10"/>
          <p:cNvSpPr>
            <a:spLocks noChangeArrowheads="1"/>
          </p:cNvSpPr>
          <p:nvPr/>
        </p:nvSpPr>
        <p:spPr bwMode="auto">
          <a:xfrm>
            <a:off x="2109788" y="-9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>
              <a:solidFill>
                <a:schemeClr val="tx1"/>
              </a:solidFill>
            </a:endParaRPr>
          </a:p>
        </p:txBody>
      </p:sp>
      <p:graphicFrame>
        <p:nvGraphicFramePr>
          <p:cNvPr id="23561" name="Object 82"/>
          <p:cNvGraphicFramePr>
            <a:graphicFrameLocks noChangeAspect="1"/>
          </p:cNvGraphicFramePr>
          <p:nvPr/>
        </p:nvGraphicFramePr>
        <p:xfrm>
          <a:off x="5948363" y="5383213"/>
          <a:ext cx="3805237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6" name="Формула" r:id="rId3" imgW="1625600" imgH="241300" progId="Equation.3">
                  <p:embed/>
                </p:oleObj>
              </mc:Choice>
              <mc:Fallback>
                <p:oleObj name="Формула" r:id="rId3" imgW="1625600" imgH="241300" progId="Equation.3">
                  <p:embed/>
                  <p:pic>
                    <p:nvPicPr>
                      <p:cNvPr id="0" name="Object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8363" y="5383213"/>
                        <a:ext cx="3805237" cy="56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2" name="Object 83"/>
          <p:cNvGraphicFramePr>
            <a:graphicFrameLocks noChangeAspect="1"/>
          </p:cNvGraphicFramePr>
          <p:nvPr/>
        </p:nvGraphicFramePr>
        <p:xfrm>
          <a:off x="4489450" y="1031875"/>
          <a:ext cx="3016250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7" name="Уравнение" r:id="rId5" imgW="1562100" imgH="393700" progId="Equation.3">
                  <p:embed/>
                </p:oleObj>
              </mc:Choice>
              <mc:Fallback>
                <p:oleObj name="Уравнение" r:id="rId5" imgW="1562100" imgH="393700" progId="Equation.3">
                  <p:embed/>
                  <p:pic>
                    <p:nvPicPr>
                      <p:cNvPr id="0" name="Object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9450" y="1031875"/>
                        <a:ext cx="3016250" cy="769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3" name="Object 84"/>
          <p:cNvGraphicFramePr>
            <a:graphicFrameLocks noChangeAspect="1"/>
          </p:cNvGraphicFramePr>
          <p:nvPr/>
        </p:nvGraphicFramePr>
        <p:xfrm>
          <a:off x="3017838" y="1817688"/>
          <a:ext cx="5330825" cy="105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8" name="Уравнение" r:id="rId7" imgW="2540000" imgH="508000" progId="Equation.3">
                  <p:embed/>
                </p:oleObj>
              </mc:Choice>
              <mc:Fallback>
                <p:oleObj name="Уравнение" r:id="rId7" imgW="2540000" imgH="508000" progId="Equation.3">
                  <p:embed/>
                  <p:pic>
                    <p:nvPicPr>
                      <p:cNvPr id="0" name="Object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7838" y="1817688"/>
                        <a:ext cx="5330825" cy="1055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4" name="Object 85"/>
          <p:cNvGraphicFramePr>
            <a:graphicFrameLocks noChangeAspect="1"/>
          </p:cNvGraphicFramePr>
          <p:nvPr/>
        </p:nvGraphicFramePr>
        <p:xfrm>
          <a:off x="2509838" y="3086100"/>
          <a:ext cx="6388100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9" name="Уравнение" r:id="rId9" imgW="3200400" imgH="419100" progId="Equation.3">
                  <p:embed/>
                </p:oleObj>
              </mc:Choice>
              <mc:Fallback>
                <p:oleObj name="Уравнение" r:id="rId9" imgW="3200400" imgH="419100" progId="Equation.3">
                  <p:embed/>
                  <p:pic>
                    <p:nvPicPr>
                      <p:cNvPr id="0" name="Object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9838" y="3086100"/>
                        <a:ext cx="6388100" cy="841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5" name="Object 86"/>
          <p:cNvGraphicFramePr>
            <a:graphicFrameLocks noChangeAspect="1"/>
          </p:cNvGraphicFramePr>
          <p:nvPr/>
        </p:nvGraphicFramePr>
        <p:xfrm>
          <a:off x="2560638" y="4541838"/>
          <a:ext cx="6353175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60" name="Уравнение" r:id="rId11" imgW="3022600" imgH="419100" progId="Equation.3">
                  <p:embed/>
                </p:oleObj>
              </mc:Choice>
              <mc:Fallback>
                <p:oleObj name="Уравнение" r:id="rId11" imgW="3022600" imgH="419100" progId="Equation.3">
                  <p:embed/>
                  <p:pic>
                    <p:nvPicPr>
                      <p:cNvPr id="0" name="Object 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0638" y="4541838"/>
                        <a:ext cx="6353175" cy="89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6" name="Прямоугольник 18"/>
          <p:cNvSpPr>
            <a:spLocks noChangeArrowheads="1"/>
          </p:cNvSpPr>
          <p:nvPr/>
        </p:nvSpPr>
        <p:spPr bwMode="auto">
          <a:xfrm>
            <a:off x="2244725" y="5534025"/>
            <a:ext cx="332422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ru-RU" altLang="ru-RU" b="1">
                <a:solidFill>
                  <a:srgbClr val="C00000"/>
                </a:solidFill>
              </a:rPr>
              <a:t>услови</a:t>
            </a:r>
            <a:r>
              <a:rPr lang="ru-RU" altLang="ru-RU" b="1">
                <a:solidFill>
                  <a:srgbClr val="C00000"/>
                </a:solidFill>
                <a:latin typeface="Arial" panose="020B0604020202020204" pitchFamily="34" charset="0"/>
              </a:rPr>
              <a:t>е</a:t>
            </a:r>
            <a:r>
              <a:rPr lang="ru-RU" altLang="ru-RU" b="1">
                <a:solidFill>
                  <a:srgbClr val="C00000"/>
                </a:solidFill>
              </a:rPr>
              <a:t> периферийности</a:t>
            </a:r>
            <a:r>
              <a:rPr lang="en-US" altLang="ru-RU" sz="2400">
                <a:solidFill>
                  <a:srgbClr val="C00000"/>
                </a:solidFill>
              </a:rPr>
              <a:t> </a:t>
            </a:r>
            <a:endParaRPr lang="ru-RU" altLang="ru-RU" sz="2400">
              <a:solidFill>
                <a:srgbClr val="C00000"/>
              </a:solidFill>
            </a:endParaRPr>
          </a:p>
        </p:txBody>
      </p:sp>
      <p:sp>
        <p:nvSpPr>
          <p:cNvPr id="23567" name="Прямоугольник 19"/>
          <p:cNvSpPr>
            <a:spLocks noChangeArrowheads="1"/>
          </p:cNvSpPr>
          <p:nvPr/>
        </p:nvSpPr>
        <p:spPr bwMode="auto">
          <a:xfrm>
            <a:off x="10012363" y="1128713"/>
            <a:ext cx="7667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800">
                <a:solidFill>
                  <a:schemeClr val="tx1"/>
                </a:solidFill>
                <a:ea typeface="Times New Roman" panose="02020603050405020304" pitchFamily="18" charset="0"/>
              </a:rPr>
              <a:t>(</a:t>
            </a:r>
            <a:r>
              <a:rPr lang="ru-RU" altLang="ru-RU" sz="2800">
                <a:solidFill>
                  <a:srgbClr val="FF0000"/>
                </a:solidFill>
                <a:ea typeface="Times New Roman" panose="02020603050405020304" pitchFamily="18" charset="0"/>
              </a:rPr>
              <a:t>2</a:t>
            </a:r>
            <a:r>
              <a:rPr lang="ru-RU" altLang="ru-RU" sz="2800">
                <a:solidFill>
                  <a:schemeClr val="tx1"/>
                </a:solidFill>
                <a:ea typeface="Times New Roman" panose="02020603050405020304" pitchFamily="18" charset="0"/>
              </a:rPr>
              <a:t>)</a:t>
            </a:r>
          </a:p>
        </p:txBody>
      </p:sp>
      <p:sp>
        <p:nvSpPr>
          <p:cNvPr id="23568" name="Прямоугольник 20"/>
          <p:cNvSpPr>
            <a:spLocks noChangeArrowheads="1"/>
          </p:cNvSpPr>
          <p:nvPr/>
        </p:nvSpPr>
        <p:spPr bwMode="auto">
          <a:xfrm>
            <a:off x="9999663" y="1890713"/>
            <a:ext cx="7667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800">
                <a:solidFill>
                  <a:schemeClr val="tx1"/>
                </a:solidFill>
                <a:ea typeface="Times New Roman" panose="02020603050405020304" pitchFamily="18" charset="0"/>
              </a:rPr>
              <a:t>(</a:t>
            </a:r>
            <a:r>
              <a:rPr lang="ru-RU" altLang="ru-RU" sz="2800">
                <a:solidFill>
                  <a:srgbClr val="FF0000"/>
                </a:solidFill>
                <a:ea typeface="Times New Roman" panose="02020603050405020304" pitchFamily="18" charset="0"/>
              </a:rPr>
              <a:t>3</a:t>
            </a:r>
            <a:r>
              <a:rPr lang="ru-RU" altLang="ru-RU" sz="2800">
                <a:solidFill>
                  <a:schemeClr val="tx1"/>
                </a:solidFill>
                <a:ea typeface="Times New Roman" panose="02020603050405020304" pitchFamily="18" charset="0"/>
              </a:rPr>
              <a:t>)</a:t>
            </a:r>
          </a:p>
        </p:txBody>
      </p:sp>
      <p:sp>
        <p:nvSpPr>
          <p:cNvPr id="23569" name="Прямоугольник 21"/>
          <p:cNvSpPr>
            <a:spLocks noChangeArrowheads="1"/>
          </p:cNvSpPr>
          <p:nvPr/>
        </p:nvSpPr>
        <p:spPr bwMode="auto">
          <a:xfrm>
            <a:off x="9974263" y="3225800"/>
            <a:ext cx="7667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800">
                <a:solidFill>
                  <a:schemeClr val="tx1"/>
                </a:solidFill>
                <a:ea typeface="Times New Roman" panose="02020603050405020304" pitchFamily="18" charset="0"/>
              </a:rPr>
              <a:t>(</a:t>
            </a:r>
            <a:r>
              <a:rPr lang="ru-RU" altLang="ru-RU" sz="2800">
                <a:solidFill>
                  <a:srgbClr val="FF0000"/>
                </a:solidFill>
                <a:ea typeface="Times New Roman" panose="02020603050405020304" pitchFamily="18" charset="0"/>
              </a:rPr>
              <a:t>4</a:t>
            </a:r>
            <a:r>
              <a:rPr lang="ru-RU" altLang="ru-RU" sz="2800">
                <a:solidFill>
                  <a:schemeClr val="tx1"/>
                </a:solidFill>
                <a:ea typeface="Times New Roman" panose="02020603050405020304" pitchFamily="18" charset="0"/>
              </a:rPr>
              <a:t>)</a:t>
            </a:r>
          </a:p>
        </p:txBody>
      </p:sp>
      <p:sp>
        <p:nvSpPr>
          <p:cNvPr id="23570" name="Прямоугольник 22"/>
          <p:cNvSpPr>
            <a:spLocks noChangeArrowheads="1"/>
          </p:cNvSpPr>
          <p:nvPr/>
        </p:nvSpPr>
        <p:spPr bwMode="auto">
          <a:xfrm>
            <a:off x="10012363" y="4579938"/>
            <a:ext cx="7667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800">
                <a:solidFill>
                  <a:schemeClr val="tx1"/>
                </a:solidFill>
                <a:ea typeface="Times New Roman" panose="02020603050405020304" pitchFamily="18" charset="0"/>
              </a:rPr>
              <a:t>(</a:t>
            </a:r>
            <a:r>
              <a:rPr lang="ru-RU" altLang="ru-RU" sz="2800">
                <a:solidFill>
                  <a:srgbClr val="FF0000"/>
                </a:solidFill>
                <a:ea typeface="Times New Roman" panose="02020603050405020304" pitchFamily="18" charset="0"/>
              </a:rPr>
              <a:t>5</a:t>
            </a:r>
            <a:r>
              <a:rPr lang="ru-RU" altLang="ru-RU" sz="2800">
                <a:solidFill>
                  <a:schemeClr val="tx1"/>
                </a:solidFill>
                <a:ea typeface="Times New Roman" panose="02020603050405020304" pitchFamily="18" charset="0"/>
              </a:rPr>
              <a:t>)</a:t>
            </a:r>
          </a:p>
        </p:txBody>
      </p:sp>
      <p:sp>
        <p:nvSpPr>
          <p:cNvPr id="23571" name="Text Box 20"/>
          <p:cNvSpPr txBox="1">
            <a:spLocks noChangeArrowheads="1"/>
          </p:cNvSpPr>
          <p:nvPr/>
        </p:nvSpPr>
        <p:spPr bwMode="auto">
          <a:xfrm>
            <a:off x="2260600" y="1752600"/>
            <a:ext cx="1066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2000">
                <a:solidFill>
                  <a:schemeClr val="tx1"/>
                </a:solidFill>
                <a:latin typeface="Arial" panose="020B0604020202020204" pitchFamily="34" charset="0"/>
              </a:rPr>
              <a:t>где</a:t>
            </a:r>
          </a:p>
        </p:txBody>
      </p:sp>
      <p:sp>
        <p:nvSpPr>
          <p:cNvPr id="23572" name="Text Box 21"/>
          <p:cNvSpPr txBox="1">
            <a:spLocks noChangeArrowheads="1"/>
          </p:cNvSpPr>
          <p:nvPr/>
        </p:nvSpPr>
        <p:spPr bwMode="auto">
          <a:xfrm>
            <a:off x="1384300" y="2806700"/>
            <a:ext cx="89789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Arial" panose="020B0604020202020204" pitchFamily="34" charset="0"/>
              </a:rPr>
              <a:t>Асимптотическое поведение интеграла перекрытия для В=</a:t>
            </a:r>
            <a:r>
              <a:rPr lang="en-US" altLang="ru-RU">
                <a:solidFill>
                  <a:schemeClr val="tx1"/>
                </a:solidFill>
                <a:latin typeface="Arial" panose="020B0604020202020204" pitchFamily="34" charset="0"/>
              </a:rPr>
              <a:t>{A+a}</a:t>
            </a:r>
            <a:r>
              <a:rPr lang="ru-RU" altLang="ru-RU">
                <a:solidFill>
                  <a:schemeClr val="tx1"/>
                </a:solidFill>
                <a:latin typeface="Arial" panose="020B0604020202020204" pitchFamily="34" charset="0"/>
              </a:rPr>
              <a:t> имеет вид</a:t>
            </a:r>
          </a:p>
        </p:txBody>
      </p:sp>
      <p:sp>
        <p:nvSpPr>
          <p:cNvPr id="23573" name="Text Box 22"/>
          <p:cNvSpPr txBox="1">
            <a:spLocks noChangeArrowheads="1"/>
          </p:cNvSpPr>
          <p:nvPr/>
        </p:nvSpPr>
        <p:spPr bwMode="auto">
          <a:xfrm>
            <a:off x="9994900" y="5397500"/>
            <a:ext cx="863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2600">
                <a:solidFill>
                  <a:schemeClr val="tx1"/>
                </a:solidFill>
                <a:latin typeface="Arial" panose="020B0604020202020204" pitchFamily="34" charset="0"/>
              </a:rPr>
              <a:t>(</a:t>
            </a:r>
            <a:r>
              <a:rPr lang="ru-RU" altLang="ru-RU" sz="2600">
                <a:solidFill>
                  <a:srgbClr val="FF0000"/>
                </a:solidFill>
                <a:latin typeface="Arial" panose="020B0604020202020204" pitchFamily="34" charset="0"/>
              </a:rPr>
              <a:t>6</a:t>
            </a:r>
            <a:r>
              <a:rPr lang="ru-RU" altLang="ru-RU" sz="2600">
                <a:solidFill>
                  <a:schemeClr val="tx1"/>
                </a:solidFill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23574" name="Text Box 24"/>
          <p:cNvSpPr txBox="1">
            <a:spLocks noChangeArrowheads="1"/>
          </p:cNvSpPr>
          <p:nvPr/>
        </p:nvSpPr>
        <p:spPr bwMode="auto">
          <a:xfrm>
            <a:off x="2403475" y="6153643"/>
            <a:ext cx="44958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400" b="1" dirty="0" err="1">
                <a:solidFill>
                  <a:srgbClr val="7030A0"/>
                </a:solidFill>
              </a:rPr>
              <a:t>Mukhamedzhanov</a:t>
            </a:r>
            <a:r>
              <a:rPr lang="en-US" altLang="ru-RU" sz="1400" b="1" dirty="0">
                <a:solidFill>
                  <a:srgbClr val="7030A0"/>
                </a:solidFill>
              </a:rPr>
              <a:t> A. M., et al. </a:t>
            </a:r>
            <a:r>
              <a:rPr lang="en-US" altLang="ru-RU" sz="1400" b="1" dirty="0" err="1">
                <a:solidFill>
                  <a:srgbClr val="7030A0"/>
                </a:solidFill>
              </a:rPr>
              <a:t>Phys.Rev</a:t>
            </a:r>
            <a:r>
              <a:rPr lang="en-US" altLang="ru-RU" sz="1400" b="1" dirty="0">
                <a:solidFill>
                  <a:srgbClr val="7030A0"/>
                </a:solidFill>
              </a:rPr>
              <a:t> C (1997)</a:t>
            </a:r>
            <a:endParaRPr lang="ru-RU" altLang="ru-RU" sz="1400" dirty="0"/>
          </a:p>
        </p:txBody>
      </p:sp>
      <p:sp>
        <p:nvSpPr>
          <p:cNvPr id="23575" name="Text Box 25"/>
          <p:cNvSpPr txBox="1">
            <a:spLocks noChangeArrowheads="1"/>
          </p:cNvSpPr>
          <p:nvPr/>
        </p:nvSpPr>
        <p:spPr bwMode="auto">
          <a:xfrm>
            <a:off x="1104900" y="3937000"/>
            <a:ext cx="8902700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Arial" panose="020B0604020202020204" pitchFamily="34" charset="0"/>
              </a:rPr>
              <a:t>Модельный параметр</a:t>
            </a:r>
            <a:r>
              <a:rPr lang="en-US" altLang="ru-RU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ru-RU" altLang="ru-RU">
                <a:solidFill>
                  <a:schemeClr val="tx1"/>
                </a:solidFill>
                <a:latin typeface="Arial" panose="020B0604020202020204" pitchFamily="34" charset="0"/>
              </a:rPr>
              <a:t>ОНК </a:t>
            </a:r>
            <a:r>
              <a:rPr lang="en-US" altLang="ru-RU">
                <a:solidFill>
                  <a:schemeClr val="tx1"/>
                </a:solidFill>
                <a:latin typeface="Arial" panose="020B0604020202020204" pitchFamily="34" charset="0"/>
              </a:rPr>
              <a:t>b </a:t>
            </a:r>
            <a:r>
              <a:rPr lang="ru-RU" altLang="ru-RU">
                <a:solidFill>
                  <a:schemeClr val="tx1"/>
                </a:solidFill>
                <a:latin typeface="Arial" panose="020B0604020202020204" pitchFamily="34" charset="0"/>
              </a:rPr>
              <a:t>определяется из асимптотики решения ур-я Шредингера для частицы</a:t>
            </a:r>
            <a:r>
              <a:rPr lang="ru-RU" altLang="ru-RU">
                <a:solidFill>
                  <a:schemeClr val="tx1"/>
                </a:solidFill>
                <a:latin typeface="Times New Roman" panose="02020603050405020304" pitchFamily="18" charset="0"/>
              </a:rPr>
              <a:t>  </a:t>
            </a:r>
            <a:r>
              <a:rPr lang="ru-RU" altLang="ru-RU" sz="2000" i="1">
                <a:solidFill>
                  <a:schemeClr val="tx1"/>
                </a:solidFill>
                <a:latin typeface="Times New Roman" panose="02020603050405020304" pitchFamily="18" charset="0"/>
              </a:rPr>
              <a:t>а</a:t>
            </a:r>
            <a:r>
              <a:rPr lang="ru-RU" altLang="ru-RU">
                <a:solidFill>
                  <a:schemeClr val="tx1"/>
                </a:solidFill>
                <a:latin typeface="Times New Roman" panose="02020603050405020304" pitchFamily="18" charset="0"/>
              </a:rPr>
              <a:t>  </a:t>
            </a:r>
            <a:r>
              <a:rPr lang="ru-RU" altLang="ru-RU">
                <a:solidFill>
                  <a:schemeClr val="tx1"/>
                </a:solidFill>
                <a:latin typeface="Arial" panose="020B0604020202020204" pitchFamily="34" charset="0"/>
              </a:rPr>
              <a:t>в модельном потенциале Вудс-Саксона для ядра В: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8E1DDB3-8AD6-4207-9FC0-7A1F8E98C2A0}" type="slidenum">
              <a:rPr lang="ru-RU" altLang="ru-RU" smtClean="0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ru-RU" altLang="ru-RU" smtClean="0">
              <a:solidFill>
                <a:srgbClr val="FEFFFF"/>
              </a:solidFill>
            </a:endParaRPr>
          </a:p>
        </p:txBody>
      </p:sp>
      <p:sp>
        <p:nvSpPr>
          <p:cNvPr id="24579" name="Заголовок 1"/>
          <p:cNvSpPr>
            <a:spLocks noGrp="1"/>
          </p:cNvSpPr>
          <p:nvPr>
            <p:ph type="title"/>
          </p:nvPr>
        </p:nvSpPr>
        <p:spPr>
          <a:xfrm>
            <a:off x="2071688" y="242888"/>
            <a:ext cx="4873625" cy="720725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70C0"/>
                </a:solidFill>
              </a:rPr>
              <a:t>Эксперимент</a:t>
            </a:r>
          </a:p>
        </p:txBody>
      </p:sp>
      <p:sp>
        <p:nvSpPr>
          <p:cNvPr id="24580" name="Содержимое 2"/>
          <p:cNvSpPr>
            <a:spLocks noGrp="1"/>
          </p:cNvSpPr>
          <p:nvPr>
            <p:ph idx="1"/>
          </p:nvPr>
        </p:nvSpPr>
        <p:spPr>
          <a:xfrm>
            <a:off x="777875" y="1162050"/>
            <a:ext cx="6235700" cy="461327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</a:pP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получения «экспериментальных» АНК удобны реакции передачи с ТИ, поскольку эти реакции в области вблизи кулоновского барьера периферийны.</a:t>
            </a:r>
          </a:p>
          <a:p>
            <a:pPr marL="0" indent="0" eaLnBrk="1" hangingPunct="1"/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Учитывалось, что значение 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ru-RU" b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10B→9Be+p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хорошо известно: </a:t>
            </a:r>
          </a:p>
          <a:p>
            <a:pPr marL="0" indent="0" eaLnBrk="1" hangingPunct="1">
              <a:lnSpc>
                <a:spcPct val="75000"/>
              </a:lnSpc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ru-RU" altLang="ru-RU" sz="1400" b="1" dirty="0" smtClean="0">
                <a:solidFill>
                  <a:srgbClr val="7030A0"/>
                </a:solidFill>
              </a:rPr>
              <a:t>			</a:t>
            </a:r>
            <a:r>
              <a:rPr lang="en-US" altLang="ru-RU" sz="1400" b="1" dirty="0" smtClean="0">
                <a:solidFill>
                  <a:srgbClr val="7030A0"/>
                </a:solidFill>
              </a:rPr>
              <a:t>S.V. </a:t>
            </a:r>
            <a:r>
              <a:rPr lang="en-US" altLang="ru-RU" sz="1400" b="1" dirty="0" err="1" smtClean="0">
                <a:solidFill>
                  <a:srgbClr val="7030A0"/>
                </a:solidFill>
              </a:rPr>
              <a:t>Artemov</a:t>
            </a:r>
            <a:r>
              <a:rPr lang="en-US" altLang="ru-RU" sz="1400" b="1" dirty="0" smtClean="0">
                <a:solidFill>
                  <a:srgbClr val="7030A0"/>
                </a:solidFill>
              </a:rPr>
              <a:t>,</a:t>
            </a:r>
            <a:r>
              <a:rPr lang="ru-RU" altLang="ru-RU" sz="1400" b="1" dirty="0" smtClean="0">
                <a:solidFill>
                  <a:srgbClr val="7030A0"/>
                </a:solidFill>
              </a:rPr>
              <a:t> </a:t>
            </a:r>
            <a:r>
              <a:rPr lang="en-US" altLang="ru-RU" sz="1400" b="1" dirty="0" smtClean="0">
                <a:solidFill>
                  <a:srgbClr val="7030A0"/>
                </a:solidFill>
              </a:rPr>
              <a:t>et al. Phys. At. </a:t>
            </a:r>
            <a:r>
              <a:rPr lang="en-US" altLang="ru-RU" sz="1400" b="1" dirty="0" err="1" smtClean="0">
                <a:solidFill>
                  <a:srgbClr val="7030A0"/>
                </a:solidFill>
              </a:rPr>
              <a:t>Nucl</a:t>
            </a:r>
            <a:r>
              <a:rPr lang="en-US" altLang="ru-RU" sz="1400" b="1" dirty="0" smtClean="0">
                <a:solidFill>
                  <a:srgbClr val="7030A0"/>
                </a:solidFill>
              </a:rPr>
              <a:t>. (1996)</a:t>
            </a:r>
          </a:p>
          <a:p>
            <a:pPr marL="0" indent="0" eaLnBrk="1" hangingPunct="1">
              <a:lnSpc>
                <a:spcPct val="75000"/>
              </a:lnSpc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ru-RU" altLang="ru-RU" sz="1400" b="1" dirty="0" smtClean="0">
                <a:solidFill>
                  <a:srgbClr val="7030A0"/>
                </a:solidFill>
              </a:rPr>
              <a:t>			А.М. </a:t>
            </a:r>
            <a:r>
              <a:rPr lang="en-US" altLang="ru-RU" sz="1400" b="1" dirty="0" err="1" smtClean="0">
                <a:solidFill>
                  <a:srgbClr val="7030A0"/>
                </a:solidFill>
              </a:rPr>
              <a:t>Mukhamedzhanov</a:t>
            </a:r>
            <a:r>
              <a:rPr lang="en-US" altLang="ru-RU" sz="1400" b="1" dirty="0" smtClean="0">
                <a:solidFill>
                  <a:srgbClr val="7030A0"/>
                </a:solidFill>
              </a:rPr>
              <a:t>, et al. </a:t>
            </a:r>
            <a:r>
              <a:rPr lang="en-US" altLang="ru-RU" sz="1400" b="1" dirty="0" err="1" smtClean="0">
                <a:solidFill>
                  <a:srgbClr val="7030A0"/>
                </a:solidFill>
              </a:rPr>
              <a:t>Phys.Rev</a:t>
            </a:r>
            <a:r>
              <a:rPr lang="en-US" altLang="ru-RU" sz="1400" b="1" dirty="0" smtClean="0">
                <a:solidFill>
                  <a:srgbClr val="7030A0"/>
                </a:solidFill>
              </a:rPr>
              <a:t> C (1997)</a:t>
            </a:r>
            <a:endParaRPr lang="ru-RU" altLang="ru-RU" sz="1400" b="1" dirty="0" smtClean="0">
              <a:solidFill>
                <a:srgbClr val="7030A0"/>
              </a:solidFill>
            </a:endParaRPr>
          </a:p>
          <a:p>
            <a:pPr marL="0" indent="0" eaLnBrk="1" hangingPunct="1"/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Выполнены измерения дифференциальных сечений реакций </a:t>
            </a:r>
            <a:r>
              <a:rPr lang="en-US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B, </a:t>
            </a:r>
            <a:r>
              <a:rPr lang="en-US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Be)</a:t>
            </a:r>
            <a:r>
              <a:rPr lang="en-US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O(</a:t>
            </a:r>
            <a:r>
              <a:rPr lang="en-US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B, </a:t>
            </a:r>
            <a:r>
              <a:rPr lang="en-US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Be)</a:t>
            </a:r>
            <a:r>
              <a:rPr lang="en-US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упругого рассеяния </a:t>
            </a:r>
            <a:r>
              <a:rPr lang="ru-RU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B+</a:t>
            </a:r>
            <a:r>
              <a:rPr lang="ru-RU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C, </a:t>
            </a:r>
            <a:r>
              <a:rPr lang="ru-RU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B+</a:t>
            </a:r>
            <a:r>
              <a:rPr lang="ru-RU" altLang="ru-RU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altLang="ru-RU" b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10B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41,3 МэВ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 eaLnBrk="1" hangingPunct="1">
              <a:lnSpc>
                <a:spcPct val="90000"/>
              </a:lnSpc>
            </a:pPr>
            <a:r>
              <a:rPr lang="ru-RU" alt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Углеродная мишень - самоподдерживающаяся углеродная фольга природного состава толщиной </a:t>
            </a:r>
            <a:r>
              <a:rPr lang="ru-RU" altLang="ru-RU" sz="1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0.12 мг/см</a:t>
            </a:r>
            <a:r>
              <a:rPr lang="ru-RU" altLang="ru-RU" sz="1900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1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изготовленная методом катодного распыления</a:t>
            </a:r>
            <a:r>
              <a:rPr lang="en-US" alt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lnSpc>
                <a:spcPct val="90000"/>
              </a:lnSpc>
            </a:pPr>
            <a:r>
              <a:rPr lang="ru-RU" alt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Кислородная мишень - </a:t>
            </a:r>
            <a:r>
              <a:rPr lang="ru-RU" altLang="ru-RU" sz="19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алундовая</a:t>
            </a:r>
            <a:r>
              <a:rPr lang="ru-RU" alt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пленка </a:t>
            </a:r>
            <a:r>
              <a:rPr lang="en-US" altLang="ru-RU" sz="1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en-US" altLang="ru-RU" sz="1900" b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1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ru-RU" sz="1900" b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природного состава толщиной </a:t>
            </a:r>
            <a:r>
              <a:rPr lang="ru-RU" altLang="ru-RU" sz="1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</a:t>
            </a:r>
            <a:r>
              <a:rPr lang="en-US" altLang="ru-RU" sz="1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z-Cyrl-UZ" altLang="ru-RU" sz="1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altLang="ru-RU" sz="1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мг/см</a:t>
            </a:r>
            <a:r>
              <a:rPr lang="ru-RU" altLang="ru-RU" sz="1900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изготовленная методом травления алюминиевых фольг. </a:t>
            </a:r>
          </a:p>
        </p:txBody>
      </p:sp>
      <p:pic>
        <p:nvPicPr>
          <p:cNvPr id="24581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975" y="858838"/>
            <a:ext cx="4675188" cy="312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7142163" y="4222750"/>
            <a:ext cx="5049837" cy="17049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b="1" smtClean="0">
                <a:latin typeface="Arial" panose="020B0604020202020204" pitchFamily="34" charset="0"/>
                <a:cs typeface="Arial" panose="020B0604020202020204" pitchFamily="34" charset="0"/>
              </a:rPr>
              <a:t>Эксперименты проводились в сотрудничестве ученых Казахстан-Россия-Узбекистан-Польша на пучке ускорителя тяжелых ионов U-200P</a:t>
            </a:r>
          </a:p>
          <a:p>
            <a:pPr algn="ctr" eaLnBrk="1" hangingPunct="1">
              <a:defRPr/>
            </a:pPr>
            <a:r>
              <a:rPr lang="ru-RU" altLang="ru-RU" b="1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ru-RU" b="1" smtClean="0">
                <a:latin typeface="Arial" panose="020B0604020202020204" pitchFamily="34" charset="0"/>
                <a:cs typeface="Arial" panose="020B0604020202020204" pitchFamily="34" charset="0"/>
              </a:rPr>
              <a:t>HIL</a:t>
            </a:r>
            <a:r>
              <a:rPr lang="ru-RU" altLang="ru-RU" b="1" smtClean="0">
                <a:latin typeface="Arial" panose="020B0604020202020204" pitchFamily="34" charset="0"/>
                <a:cs typeface="Arial" panose="020B0604020202020204" pitchFamily="34" charset="0"/>
              </a:rPr>
              <a:t>, Университет Варшавы)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3"/>
          <p:cNvSpPr txBox="1">
            <a:spLocks noGrp="1"/>
          </p:cNvSpPr>
          <p:nvPr/>
        </p:nvSpPr>
        <p:spPr bwMode="gray">
          <a:xfrm>
            <a:off x="531813" y="787400"/>
            <a:ext cx="7794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C1ABC0C7-84CD-4CFC-8156-4F999EB23274}" type="slidenum">
              <a:rPr lang="ru-RU" altLang="ru-RU" sz="2000">
                <a:solidFill>
                  <a:srgbClr val="FEFFFF"/>
                </a:solidFill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ru-RU" altLang="ru-RU" sz="2000">
              <a:solidFill>
                <a:srgbClr val="FEFFFF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672388" y="6289675"/>
            <a:ext cx="2044700" cy="41592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ru-RU" b="1" smtClean="0">
                <a:solidFill>
                  <a:srgbClr val="FFFFFF"/>
                </a:solidFill>
              </a:rPr>
              <a:t>ICARE</a:t>
            </a:r>
            <a:r>
              <a:rPr lang="ru-RU" altLang="ru-RU" b="1" smtClean="0">
                <a:solidFill>
                  <a:srgbClr val="FFFFFF"/>
                </a:solidFill>
              </a:rPr>
              <a:t> </a:t>
            </a:r>
            <a:r>
              <a:rPr lang="en-US" altLang="ru-RU" b="1" smtClean="0">
                <a:solidFill>
                  <a:srgbClr val="FFFFFF"/>
                </a:solidFill>
              </a:rPr>
              <a:t>in HIL</a:t>
            </a:r>
          </a:p>
        </p:txBody>
      </p:sp>
      <p:sp>
        <p:nvSpPr>
          <p:cNvPr id="25604" name="Прямоугольник 6"/>
          <p:cNvSpPr>
            <a:spLocks noChangeArrowheads="1"/>
          </p:cNvSpPr>
          <p:nvPr/>
        </p:nvSpPr>
        <p:spPr bwMode="auto">
          <a:xfrm>
            <a:off x="1679575" y="234950"/>
            <a:ext cx="9823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 b="1">
                <a:solidFill>
                  <a:srgbClr val="0070C0"/>
                </a:solidFill>
                <a:latin typeface="Arial" panose="020B0604020202020204" pitchFamily="34" charset="0"/>
              </a:rPr>
              <a:t>Лаборатория тяжелых ионов (HIL) в Варшавском университете</a:t>
            </a:r>
          </a:p>
        </p:txBody>
      </p:sp>
      <p:sp>
        <p:nvSpPr>
          <p:cNvPr id="25605" name="Прямоугольник 8"/>
          <p:cNvSpPr>
            <a:spLocks noChangeArrowheads="1"/>
          </p:cNvSpPr>
          <p:nvPr/>
        </p:nvSpPr>
        <p:spPr bwMode="auto">
          <a:xfrm>
            <a:off x="812800" y="1385888"/>
            <a:ext cx="4313238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ru-RU" altLang="ru-RU" sz="16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эксперименте использовалась мульти-детекторная установка </a:t>
            </a:r>
            <a:r>
              <a:rPr lang="ru-RU" altLang="ru-RU" sz="16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ICARE</a:t>
            </a:r>
            <a:r>
              <a:rPr lang="ru-RU" altLang="ru-RU" sz="16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[1,2], которая включает в себя реакционную камеру с системами дистанционно управляемых платформ с телескопами для детекторов и системой смены мишеней.</a:t>
            </a:r>
          </a:p>
          <a:p>
            <a:pPr eaLnBrk="1" hangingPunct="1"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ru-RU" altLang="ru-RU" sz="16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Использовались четыре телескопа </a:t>
            </a:r>
            <a:r>
              <a:rPr lang="ru-RU" altLang="ru-RU" sz="16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ΔE-E</a:t>
            </a:r>
            <a:r>
              <a:rPr lang="ru-RU" altLang="ru-RU" sz="16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состоящие из кремниевых детекторов (</a:t>
            </a:r>
            <a:r>
              <a:rPr lang="ru-RU" altLang="ru-RU" sz="16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altLang="ru-RU" sz="16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толщиной около </a:t>
            </a:r>
            <a:r>
              <a:rPr lang="ru-RU" altLang="ru-RU" sz="16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</a:t>
            </a:r>
            <a:r>
              <a:rPr lang="ru-RU" altLang="ru-RU" sz="16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мкм и ионизационных камер (</a:t>
            </a:r>
            <a:r>
              <a:rPr lang="ru-RU" altLang="ru-RU" sz="16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ΔE</a:t>
            </a:r>
            <a:r>
              <a:rPr lang="ru-RU" altLang="ru-RU" sz="16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заполненных изобутаном (</a:t>
            </a:r>
            <a:r>
              <a:rPr lang="ru-RU" altLang="ru-RU" sz="16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ru-RU" sz="1600" b="1" baseline="-25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altLang="ru-RU" sz="16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altLang="ru-RU" sz="1600" b="1" baseline="-25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altLang="ru-RU" sz="16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до давления ~ </a:t>
            </a:r>
            <a:r>
              <a:rPr lang="ru-RU" altLang="ru-RU" sz="16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 Торр</a:t>
            </a:r>
            <a:r>
              <a:rPr lang="en-US" altLang="ru-RU" sz="16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ru-RU" altLang="ru-RU" sz="16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управления пучкам и измерения его энергии использованы три кремниевых монитора-детектора, расположенных под углом 15° к оси пучка.</a:t>
            </a:r>
            <a:endParaRPr lang="en-US" altLang="ru-RU" sz="16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6" name="Прямоугольник 9"/>
          <p:cNvSpPr>
            <a:spLocks noChangeArrowheads="1"/>
          </p:cNvSpPr>
          <p:nvPr/>
        </p:nvSpPr>
        <p:spPr bwMode="auto">
          <a:xfrm>
            <a:off x="1130300" y="5811838"/>
            <a:ext cx="3706813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AutoNum type="arabicPeriod"/>
            </a:pPr>
            <a:r>
              <a:rPr lang="en-US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Bhattacharya et al</a:t>
            </a:r>
            <a:r>
              <a:rPr lang="ru-RU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en-US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</a:t>
            </a:r>
            <a:r>
              <a:rPr lang="ru-RU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r>
              <a:rPr lang="ru-RU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65 (2001) 014611</a:t>
            </a:r>
            <a:r>
              <a:rPr lang="en-US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AutoNum type="arabicPeriod"/>
            </a:pPr>
            <a:r>
              <a:rPr lang="en-US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Rousseau et al</a:t>
            </a:r>
            <a:r>
              <a:rPr lang="ru-RU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en-US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</a:t>
            </a:r>
            <a:r>
              <a:rPr lang="ru-RU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r>
              <a:rPr lang="ru-RU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66 (2002) 034612</a:t>
            </a:r>
            <a:r>
              <a:rPr lang="en-US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5607" name="Рисунок 6" descr="ICARE_HIL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925" y="1131888"/>
            <a:ext cx="6737350" cy="506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152525"/>
            <a:ext cx="6719888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25" y="2460625"/>
            <a:ext cx="3276600" cy="367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05494FA-A75F-475A-84CB-B30CC674460B}" type="slidenum">
              <a:rPr lang="ru-RU" altLang="ru-RU" smtClean="0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ru-RU" altLang="ru-RU" smtClean="0">
              <a:solidFill>
                <a:srgbClr val="FEFFFF"/>
              </a:solidFill>
            </a:endParaRPr>
          </a:p>
        </p:txBody>
      </p:sp>
      <p:sp>
        <p:nvSpPr>
          <p:cNvPr id="26627" name="Заголовок 1"/>
          <p:cNvSpPr>
            <a:spLocks noGrp="1"/>
          </p:cNvSpPr>
          <p:nvPr>
            <p:ph type="title"/>
          </p:nvPr>
        </p:nvSpPr>
        <p:spPr>
          <a:xfrm>
            <a:off x="1863725" y="369888"/>
            <a:ext cx="8959850" cy="720725"/>
          </a:xfrm>
        </p:spPr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0070C0"/>
                </a:solidFill>
              </a:rPr>
              <a:t>Электроника &amp;&amp; Программа обработки данных</a:t>
            </a:r>
          </a:p>
        </p:txBody>
      </p:sp>
      <p:sp>
        <p:nvSpPr>
          <p:cNvPr id="26628" name="Объект 2"/>
          <p:cNvSpPr>
            <a:spLocks noGrp="1"/>
          </p:cNvSpPr>
          <p:nvPr>
            <p:ph idx="1"/>
          </p:nvPr>
        </p:nvSpPr>
        <p:spPr>
          <a:xfrm>
            <a:off x="5108575" y="1414463"/>
            <a:ext cx="6497638" cy="966787"/>
          </a:xfrm>
        </p:spPr>
        <p:txBody>
          <a:bodyPr/>
          <a:lstStyle/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ru-RU" altLang="ru-RU" sz="2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Использовалась электроника в стандарте </a:t>
            </a:r>
            <a:r>
              <a:rPr lang="ru-RU" altLang="ru-RU" sz="2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CAMAC</a:t>
            </a:r>
            <a:r>
              <a:rPr lang="ru-RU" altLang="ru-RU" sz="2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система сбора данных </a:t>
            </a:r>
            <a:r>
              <a:rPr lang="ru-RU" altLang="ru-RU" sz="2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MIDAS</a:t>
            </a:r>
            <a:r>
              <a:rPr lang="ru-RU" altLang="ru-RU" sz="2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ru-RU" sz="2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SMAN</a:t>
            </a:r>
            <a:r>
              <a:rPr lang="ru-RU" altLang="ru-RU" sz="2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[1].</a:t>
            </a:r>
            <a:endParaRPr lang="en-US" altLang="ru-RU" sz="20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629" name="Прямоугольник 6"/>
          <p:cNvSpPr>
            <a:spLocks noChangeArrowheads="1"/>
          </p:cNvSpPr>
          <p:nvPr/>
        </p:nvSpPr>
        <p:spPr bwMode="auto">
          <a:xfrm>
            <a:off x="5208588" y="5410200"/>
            <a:ext cx="671671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AutoNum type="arabicPeriod"/>
            </a:pPr>
            <a:r>
              <a:rPr lang="en-US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Kowalczyk</a:t>
            </a:r>
            <a:r>
              <a:rPr lang="ru-RU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SMAN</a:t>
            </a:r>
            <a:r>
              <a:rPr lang="ru-RU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code for nuclear experiments</a:t>
            </a:r>
            <a:r>
              <a:rPr lang="ru-RU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Warsaw</a:t>
            </a:r>
            <a:r>
              <a:rPr lang="ru-RU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1997, </a:t>
            </a:r>
            <a:r>
              <a:rPr lang="en-US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unpubl</a:t>
            </a:r>
            <a:r>
              <a:rPr lang="ru-RU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ru-RU" sz="1400" b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AutoNum type="arabicPeriod"/>
            </a:pPr>
            <a:r>
              <a:rPr lang="ru-RU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ROOT, A Data Analysis Framework, </a:t>
            </a:r>
            <a:r>
              <a:rPr lang="ru-RU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http://root.cern.ch/drupal/</a:t>
            </a:r>
            <a:r>
              <a:rPr lang="en-US" altLang="ru-RU" sz="1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1400" b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630" name="Прямоугольник 7"/>
          <p:cNvSpPr>
            <a:spLocks noChangeArrowheads="1"/>
          </p:cNvSpPr>
          <p:nvPr/>
        </p:nvSpPr>
        <p:spPr bwMode="auto">
          <a:xfrm>
            <a:off x="5140325" y="2563813"/>
            <a:ext cx="227965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Измеренные энергетические спектры были проанализированы с использованием программы </a:t>
            </a:r>
            <a:r>
              <a:rPr lang="ru-RU" altLang="ru-RU" sz="20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ROOT</a:t>
            </a:r>
            <a:r>
              <a:rPr lang="ru-RU" altLang="ru-RU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[2].</a:t>
            </a:r>
            <a:endParaRPr lang="en-US" altLang="ru-RU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631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2850" y="2671763"/>
            <a:ext cx="4362450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Electronics in HIL (convert-video-online.com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301598" y="1345223"/>
            <a:ext cx="3571875" cy="47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2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0E801B9-62B8-4515-AB98-2156F49C81A9}" type="slidenum">
              <a:rPr lang="ru-RU" altLang="ru-RU" smtClean="0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ru-RU" altLang="ru-RU" smtClean="0">
              <a:solidFill>
                <a:srgbClr val="FEFFFF"/>
              </a:solidFill>
            </a:endParaRPr>
          </a:p>
        </p:txBody>
      </p:sp>
      <p:pic>
        <p:nvPicPr>
          <p:cNvPr id="27651" name="Объект 1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2175" y="2133600"/>
            <a:ext cx="4689475" cy="3778250"/>
          </a:xfr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592388" y="249238"/>
            <a:ext cx="9028112" cy="81438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Результаты измерений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7653" name="Объект 2"/>
          <p:cNvSpPr txBox="1">
            <a:spLocks/>
          </p:cNvSpPr>
          <p:nvPr/>
        </p:nvSpPr>
        <p:spPr bwMode="auto">
          <a:xfrm>
            <a:off x="2592388" y="969963"/>
            <a:ext cx="8912225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buFont typeface="Wingdings 3" panose="05040102010807070707" pitchFamily="18" charset="2"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Двумерный спектр продуктов взаимодействия ионного пучка </a:t>
            </a:r>
            <a:r>
              <a:rPr lang="ru-RU" altLang="ru-RU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с мишенью</a:t>
            </a:r>
            <a:r>
              <a:rPr lang="en-US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 при энергии 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altLang="ru-RU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10B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= 41,3 МэВ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, измеренный телескопом при 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</a:t>
            </a:r>
            <a:r>
              <a:rPr lang="ru-RU" altLang="ru-RU" b="1" baseline="-2500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лаб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= 10°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altLang="ru-RU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654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1700213"/>
            <a:ext cx="10882313" cy="514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Двойная стрелка влево/вверх 8"/>
          <p:cNvSpPr/>
          <p:nvPr/>
        </p:nvSpPr>
        <p:spPr>
          <a:xfrm>
            <a:off x="8018463" y="4668838"/>
            <a:ext cx="862012" cy="1073150"/>
          </a:xfrm>
          <a:prstGeom prst="leftUpArrow">
            <a:avLst>
              <a:gd name="adj1" fmla="val 10714"/>
              <a:gd name="adj2" fmla="val 25000"/>
              <a:gd name="adj3" fmla="val 137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0" y="1835150"/>
            <a:ext cx="3517900" cy="283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3506</TotalTime>
  <Words>1207</Words>
  <Application>Microsoft Office PowerPoint</Application>
  <PresentationFormat>Широкоэкранный</PresentationFormat>
  <Paragraphs>107</Paragraphs>
  <Slides>16</Slides>
  <Notes>0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Arial</vt:lpstr>
      <vt:lpstr>Calibri</vt:lpstr>
      <vt:lpstr>Century Gothic</vt:lpstr>
      <vt:lpstr>Symbol</vt:lpstr>
      <vt:lpstr>Times New Roman</vt:lpstr>
      <vt:lpstr>Wingdings 3</vt:lpstr>
      <vt:lpstr>Легкий дым</vt:lpstr>
      <vt:lpstr>Уравнение</vt:lpstr>
      <vt:lpstr>Формула</vt:lpstr>
      <vt:lpstr>Точечный рисунок</vt:lpstr>
      <vt:lpstr>ИССЛЕДОВАНИЕ РЕАКЦИЙ 12C,16O(10B,9Be) ДЛЯ ОЦЕНКИ АНК 13N→12C+p И 17F→16O+p КОНФИГУРАЦИИ</vt:lpstr>
      <vt:lpstr>Мотивация </vt:lpstr>
      <vt:lpstr>Цель исследования</vt:lpstr>
      <vt:lpstr>Презентация PowerPoint</vt:lpstr>
      <vt:lpstr>Модифицированный МИВ для анализа периферийного одноступенчатого процесса передачи заряженной частицы</vt:lpstr>
      <vt:lpstr>Эксперимент</vt:lpstr>
      <vt:lpstr>Презентация PowerPoint</vt:lpstr>
      <vt:lpstr>Электроника &amp;&amp; Программа обработки данных</vt:lpstr>
      <vt:lpstr>Презентация PowerPoint</vt:lpstr>
      <vt:lpstr>Презентация PowerPoint</vt:lpstr>
      <vt:lpstr>Презентация PowerPoint</vt:lpstr>
      <vt:lpstr>Анализ реакций в рамках ММИВ</vt:lpstr>
      <vt:lpstr>Результаты расчета дифференциальных сечений реакции в рамках ММИВ. Точки – измеренные нами экспериментальные ДС, кривые – результаты расчетов.</vt:lpstr>
      <vt:lpstr>АНК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FERUZJON</dc:creator>
  <cp:lastModifiedBy>FERUZJON</cp:lastModifiedBy>
  <cp:revision>100</cp:revision>
  <dcterms:created xsi:type="dcterms:W3CDTF">2020-10-06T13:41:27Z</dcterms:created>
  <dcterms:modified xsi:type="dcterms:W3CDTF">2020-10-15T10:34:45Z</dcterms:modified>
</cp:coreProperties>
</file>