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4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8" r:id="rId3"/>
    <p:sldId id="267" r:id="rId4"/>
    <p:sldId id="283" r:id="rId5"/>
    <p:sldId id="286" r:id="rId6"/>
    <p:sldId id="269" r:id="rId7"/>
    <p:sldId id="294" r:id="rId8"/>
    <p:sldId id="272" r:id="rId9"/>
    <p:sldId id="303" r:id="rId10"/>
    <p:sldId id="339" r:id="rId11"/>
    <p:sldId id="340" r:id="rId12"/>
    <p:sldId id="300" r:id="rId13"/>
    <p:sldId id="305" r:id="rId14"/>
    <p:sldId id="329" r:id="rId15"/>
    <p:sldId id="335" r:id="rId16"/>
    <p:sldId id="330" r:id="rId17"/>
    <p:sldId id="331" r:id="rId18"/>
    <p:sldId id="309" r:id="rId19"/>
    <p:sldId id="266" r:id="rId20"/>
  </p:sldIdLst>
  <p:sldSz cx="9906000" cy="6858000" type="A4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Calibri" pitchFamily="34" charset="0"/>
        <a:ea typeface="Noto Sans CJK SC Regular"/>
        <a:cs typeface="Noto Sans CJK SC Regular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Calibri" pitchFamily="34" charset="0"/>
        <a:ea typeface="Noto Sans CJK SC Regular"/>
        <a:cs typeface="Noto Sans CJK SC Regular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Calibri" pitchFamily="34" charset="0"/>
        <a:ea typeface="Noto Sans CJK SC Regular"/>
        <a:cs typeface="Noto Sans CJK SC Regular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Calibri" pitchFamily="34" charset="0"/>
        <a:ea typeface="Noto Sans CJK SC Regular"/>
        <a:cs typeface="Noto Sans CJK SC Regular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Calibri" pitchFamily="34" charset="0"/>
        <a:ea typeface="Noto Sans CJK SC Regular"/>
        <a:cs typeface="Noto Sans CJK SC Regular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itchFamily="34" charset="0"/>
        <a:ea typeface="Noto Sans CJK SC Regular"/>
        <a:cs typeface="Noto Sans CJK SC Regular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itchFamily="34" charset="0"/>
        <a:ea typeface="Noto Sans CJK SC Regular"/>
        <a:cs typeface="Noto Sans CJK SC Regular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itchFamily="34" charset="0"/>
        <a:ea typeface="Noto Sans CJK SC Regular"/>
        <a:cs typeface="Noto Sans CJK SC Regular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itchFamily="34" charset="0"/>
        <a:ea typeface="Noto Sans CJK SC Regular"/>
        <a:cs typeface="Noto Sans CJK SC Regular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FF"/>
    <a:srgbClr val="FF0066"/>
    <a:srgbClr val="009900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16" autoAdjust="0"/>
    <p:restoredTop sz="96774" autoAdjust="0"/>
  </p:normalViewPr>
  <p:slideViewPr>
    <p:cSldViewPr>
      <p:cViewPr varScale="1">
        <p:scale>
          <a:sx n="93" d="100"/>
          <a:sy n="93" d="100"/>
        </p:scale>
        <p:origin x="-816" y="84"/>
      </p:cViewPr>
      <p:guideLst>
        <p:guide orient="horz" pos="2160"/>
        <p:guide pos="234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562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ea typeface="Noto Sans CJK SC Regular" charset="0"/>
                <a:cs typeface="Noto Sans CJK SC Regular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 smtClean="0">
                <a:ea typeface="Noto Sans CJK SC Regular" charset="0"/>
                <a:cs typeface="Noto Sans CJK SC Regular" charset="0"/>
              </a:defRPr>
            </a:lvl1pPr>
          </a:lstStyle>
          <a:p>
            <a:pPr>
              <a:defRPr/>
            </a:pPr>
            <a:fld id="{F672465B-F708-476B-9187-BD80EF941F14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ea typeface="Noto Sans CJK SC Regular" charset="0"/>
                <a:cs typeface="Noto Sans CJK SC Regular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 smtClean="0">
                <a:ea typeface="Noto Sans CJK SC Regular" charset="0"/>
                <a:cs typeface="Noto Sans CJK SC Regular" charset="0"/>
              </a:defRPr>
            </a:lvl1pPr>
          </a:lstStyle>
          <a:p>
            <a:pPr>
              <a:defRPr/>
            </a:pPr>
            <a:fld id="{0EFC4CE2-FF59-4CEB-A309-22CC937EBD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altLang="ru-RU">
              <a:ea typeface="Noto Sans CJK SC Regular" charset="0"/>
              <a:cs typeface="Noto Sans CJK SC Regular" charset="0"/>
            </a:endParaRPr>
          </a:p>
        </p:txBody>
      </p:sp>
      <p:sp>
        <p:nvSpPr>
          <p:cNvPr id="2051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altLang="ru-RU">
              <a:ea typeface="Noto Sans CJK SC Regular" charset="0"/>
              <a:cs typeface="Noto Sans CJK SC Regular" charset="0"/>
            </a:endParaRPr>
          </a:p>
        </p:txBody>
      </p:sp>
      <p:sp>
        <p:nvSpPr>
          <p:cNvPr id="2052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altLang="ru-RU">
              <a:ea typeface="Noto Sans CJK SC Regular" charset="0"/>
              <a:cs typeface="Noto Sans CJK SC Regular" charset="0"/>
            </a:endParaRPr>
          </a:p>
        </p:txBody>
      </p:sp>
      <p:sp>
        <p:nvSpPr>
          <p:cNvPr id="2053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altLang="ru-RU">
              <a:ea typeface="Noto Sans CJK SC Regular" charset="0"/>
              <a:cs typeface="Noto Sans CJK SC Regular" charset="0"/>
            </a:endParaRPr>
          </a:p>
        </p:txBody>
      </p:sp>
      <p:sp>
        <p:nvSpPr>
          <p:cNvPr id="2054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altLang="ru-RU">
              <a:ea typeface="Noto Sans CJK SC Regular" charset="0"/>
              <a:cs typeface="Noto Sans CJK SC Regular" charset="0"/>
            </a:endParaRPr>
          </a:p>
        </p:txBody>
      </p:sp>
      <p:sp>
        <p:nvSpPr>
          <p:cNvPr id="2055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altLang="ru-RU">
              <a:ea typeface="Noto Sans CJK SC Regular" charset="0"/>
              <a:cs typeface="Noto Sans CJK SC Regular" charset="0"/>
            </a:endParaRPr>
          </a:p>
        </p:txBody>
      </p:sp>
      <p:sp>
        <p:nvSpPr>
          <p:cNvPr id="13320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528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95325"/>
            <a:ext cx="4953000" cy="3429000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163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0594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sz="800" smtClean="0"/>
              <a:t>1 Бармина Е.В., Симакин  А.В. , Стегайлов В.И., Тютюнников С.И., Шафеев Г.А., Щербаков И.А.</a:t>
            </a:r>
          </a:p>
          <a:p>
            <a:r>
              <a:rPr lang="ru-RU" sz="800" smtClean="0"/>
              <a:t>    Квантовая электроника , т.47, № 7 (2017), 627-630.  </a:t>
            </a:r>
          </a:p>
          <a:p>
            <a:r>
              <a:rPr lang="ru-RU" sz="800" smtClean="0"/>
              <a:t>2 Гонс З., Седых С.Н., Стегайлов В.И., Тютюнников С.И., Калинников В.Г. и др. 9- международная конференция по изучению микроволнового и терагерцового излучения, Ниж. Новгород, июль 24-30,2014.</a:t>
            </a:r>
          </a:p>
          <a:p>
            <a:r>
              <a:rPr lang="ru-RU" sz="800" smtClean="0"/>
              <a:t>3  Смирнов А.А., Стегайлов В.И., Калинников В.Г.,Тютюнников С.И. и др.,конф.«Ядро2015», С.Петер.</a:t>
            </a:r>
            <a:r>
              <a:rPr lang="en-US" sz="800" smtClean="0"/>
              <a:t>c</a:t>
            </a:r>
            <a:r>
              <a:rPr lang="ru-RU" sz="800" smtClean="0"/>
              <a:t>257.</a:t>
            </a:r>
          </a:p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4690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695325"/>
            <a:ext cx="1588" cy="1588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1167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8463" cy="4106863"/>
          </a:xfrm>
          <a:noFill/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6C97B-F21C-4E06-86C8-76299DA13266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68593-094D-4CBC-892C-9B5521662F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28B61-F873-446C-B830-92DDCBE453D4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CE10F-8FC6-46B2-A65E-B9E7CCE1B1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1" y="274640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BA935-4658-42CF-9301-1F137171D346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B8D64-2998-4C41-93DF-DB83F19A13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CDF40-3ACB-4183-9685-549EA7861B78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47D64-C877-425A-899D-890256D7D8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5" y="440690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5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D9018-430B-4BB1-8D58-FCC44D04364C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53F12-653F-45E6-8D87-6A706CE876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1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08C80-04FF-45E2-8924-5FF1CFB97215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4E936-054F-4B2B-88C6-BC9D727996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D04C5-2104-4AFD-ACBA-FE6CC0D2A34E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D312F-F04E-46C7-AD51-5E2146C350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7D49C-F260-40A2-A129-61A03DB0DCA0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DCD43-3F8B-48A2-BCFF-8BF5D7D3A4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4E0F4-55B4-40D8-B236-0467E0B04040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0320D-F181-47AA-96BA-4455241CD1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1" y="1435102"/>
            <a:ext cx="325900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0B1E0-5BEA-431C-9C28-DCFC4184FF0D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21B07-8E55-44C2-AD9C-FF52BA005E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EE807-A352-4DD4-9C92-48CB4C53E4C3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88E50-53B4-4BD1-A3B3-DB8DAE4A99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ea typeface="Noto Sans CJK SC Regular" charset="0"/>
                <a:cs typeface="Noto Sans CJK SC Regular" charset="0"/>
              </a:defRPr>
            </a:lvl1pPr>
          </a:lstStyle>
          <a:p>
            <a:pPr>
              <a:defRPr/>
            </a:pPr>
            <a:fld id="{E0526D74-074C-4F4D-A52F-3AC8F49CEB6D}" type="datetimeFigureOut">
              <a:rPr lang="ru-RU"/>
              <a:pPr>
                <a:defRPr/>
              </a:pPr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ea typeface="Noto Sans CJK SC Regular" charset="0"/>
                <a:cs typeface="Noto Sans CJK SC Regular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ea typeface="Noto Sans CJK SC Regular" charset="0"/>
                <a:cs typeface="Noto Sans CJK SC Regular" charset="0"/>
              </a:defRPr>
            </a:lvl1pPr>
          </a:lstStyle>
          <a:p>
            <a:pPr>
              <a:defRPr/>
            </a:pPr>
            <a:fld id="{9711A548-024E-4C05-B0D4-76ACACE0D2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8125" y="4643438"/>
            <a:ext cx="9458325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rgbClr val="FF0066"/>
                </a:solidFill>
                <a:latin typeface="+mn-lt"/>
                <a:ea typeface="Noto Sans CJK SC Regular" charset="0"/>
                <a:cs typeface="Noto Sans CJK SC Regular" charset="0"/>
              </a:rPr>
              <a:t>Коллаборация « Энергия + Трансмутация »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 </a:t>
            </a:r>
          </a:p>
          <a:p>
            <a:pPr algn="ctr" eaLnBrk="0" hangingPunct="0">
              <a:defRPr/>
            </a:pPr>
            <a:r>
              <a:rPr lang="ru-RU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ОИЯИ, Дубна, 2020 г.</a:t>
            </a:r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738188" y="2144713"/>
            <a:ext cx="8715375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914400" eaLnBrk="0" hangingPunct="0"/>
            <a:endParaRPr lang="en-US" sz="1400" b="1" baseline="3000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defTabSz="914400" eaLnBrk="0" hangingPunct="0"/>
            <a:r>
              <a:rPr lang="en-US" sz="14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Brukva A.E.</a:t>
            </a:r>
            <a:r>
              <a:rPr lang="en-US" sz="1400" b="1" baseline="30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14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Khushvaktov J.</a:t>
            </a:r>
            <a:r>
              <a:rPr lang="en-US" sz="1400" b="1" baseline="30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14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Kobets V.V.</a:t>
            </a:r>
            <a:r>
              <a:rPr lang="en-US" sz="1400" b="1" baseline="30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14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Kryachko I.A.</a:t>
            </a:r>
            <a:r>
              <a:rPr lang="en-US" sz="1400" b="1" baseline="30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14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sz="1400" b="1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Rasulova F.A.</a:t>
            </a:r>
            <a:r>
              <a:rPr lang="en-US" sz="1400" b="1" baseline="30000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14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Shakun N.G.</a:t>
            </a:r>
            <a:r>
              <a:rPr lang="en-US" sz="1400" b="1" baseline="30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14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sz="1400" b="1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Stegailov V.I.</a:t>
            </a:r>
            <a:r>
              <a:rPr lang="en-US" sz="1400" b="1" baseline="30000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14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Tran T.N.</a:t>
            </a:r>
            <a:r>
              <a:rPr lang="en-US" sz="1400" b="1" baseline="30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1,2</a:t>
            </a:r>
            <a:r>
              <a:rPr lang="en-US" sz="14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Yuldashev B.S.</a:t>
            </a:r>
            <a:r>
              <a:rPr lang="en-US" sz="1400" b="1" baseline="30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14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Tyutyunnikov S.I.</a:t>
            </a:r>
            <a:r>
              <a:rPr lang="en-US" sz="1400" b="1" baseline="30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14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Rozov S.V.</a:t>
            </a:r>
            <a:r>
              <a:rPr lang="en-US" sz="1400" b="1" baseline="30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14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Perevoshikov L.L.</a:t>
            </a:r>
            <a:r>
              <a:rPr lang="en-US" sz="1400" b="1" baseline="30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14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Guseva S.V.</a:t>
            </a:r>
            <a:r>
              <a:rPr lang="en-US" sz="1400" b="1" baseline="30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14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Balandin A.S.</a:t>
            </a:r>
            <a:r>
              <a:rPr lang="en-US" sz="1400" b="1" baseline="30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endParaRPr lang="ru-RU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238125" y="957263"/>
            <a:ext cx="92154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91440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400" b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               </a:t>
            </a:r>
            <a:r>
              <a:rPr lang="en-US" sz="2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yields of the nuclei formed in the </a:t>
            </a:r>
            <a:r>
              <a:rPr lang="en-US" sz="2400" b="1" baseline="30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237</a:t>
            </a:r>
            <a:r>
              <a:rPr lang="en-US" sz="2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Np and  </a:t>
            </a:r>
            <a:r>
              <a:rPr lang="en-US" sz="2400" b="1" baseline="30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241</a:t>
            </a:r>
            <a:r>
              <a:rPr lang="en-US" sz="2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Am </a:t>
            </a:r>
          </a:p>
          <a:p>
            <a:pPr defTabSz="91440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2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samples irradiated by the neutron field.</a:t>
            </a:r>
            <a:endParaRPr lang="ru-RU" sz="2400" b="1">
              <a:solidFill>
                <a:schemeClr val="tx1"/>
              </a:solidFill>
              <a:latin typeface="Times New Roman" pitchFamily="18" charset="0"/>
            </a:endParaRPr>
          </a:p>
          <a:p>
            <a:pPr defTabSz="914400"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ru-RU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9401" name="Rectangle 9"/>
          <p:cNvSpPr>
            <a:spLocks noChangeArrowheads="1"/>
          </p:cNvSpPr>
          <p:nvPr/>
        </p:nvSpPr>
        <p:spPr bwMode="auto">
          <a:xfrm>
            <a:off x="0" y="3024188"/>
            <a:ext cx="99060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defTabSz="914400"/>
            <a:r>
              <a:rPr lang="en-US" sz="1400" baseline="30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</a:t>
            </a:r>
            <a:r>
              <a:rPr lang="en-US" sz="14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Joint Institute for Nuclear Research, Joliot-Curie 6, Dubna, Moscow region, Russia, 141980</a:t>
            </a:r>
            <a:endParaRPr lang="ru-RU" sz="140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defTabSz="914400" eaLnBrk="0" hangingPunct="0"/>
            <a:r>
              <a:rPr lang="en-US" sz="1400" baseline="30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14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Institute of Physics, Vietnam Academy of Science and Technology, Hanoi, Vietnam</a:t>
            </a:r>
            <a:endParaRPr lang="ru-RU" sz="140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defTabSz="914400" eaLnBrk="0" hangingPunct="0"/>
            <a:r>
              <a:rPr lang="en-US" sz="14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e-mail: stegajlov2013@yandex.ru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Users\Thinktsin\Desktop\Neowise\bi product_neu_none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2550" y="549275"/>
            <a:ext cx="7643813" cy="536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Прямоугольник 2"/>
          <p:cNvSpPr>
            <a:spLocks noChangeArrowheads="1"/>
          </p:cNvSpPr>
          <p:nvPr/>
        </p:nvSpPr>
        <p:spPr bwMode="auto">
          <a:xfrm>
            <a:off x="776288" y="6021388"/>
            <a:ext cx="85201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Рис.12. Выход изотопов висмута в «таблетке» №2 с учётом нейтронов и без.</a:t>
            </a:r>
            <a:endParaRPr lang="ru-RU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224213" y="2420938"/>
            <a:ext cx="252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ru-RU" altLang="ru-RU" b="1">
                <a:solidFill>
                  <a:schemeClr val="tx1"/>
                </a:solidFill>
              </a:rPr>
              <a:t>           </a:t>
            </a:r>
            <a:r>
              <a:rPr lang="en-US" altLang="ru-RU" b="1">
                <a:solidFill>
                  <a:schemeClr val="tx1"/>
                </a:solidFill>
              </a:rPr>
              <a:t>Ee</a:t>
            </a:r>
            <a:r>
              <a:rPr lang="ru-RU" altLang="ru-RU" b="1">
                <a:solidFill>
                  <a:schemeClr val="tx1"/>
                </a:solidFill>
              </a:rPr>
              <a:t>=100 МэВ</a:t>
            </a:r>
            <a:endParaRPr lang="ru-RU" b="1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483" name="Object 11"/>
          <p:cNvGraphicFramePr>
            <a:graphicFrameLocks noChangeAspect="1"/>
          </p:cNvGraphicFramePr>
          <p:nvPr/>
        </p:nvGraphicFramePr>
        <p:xfrm>
          <a:off x="881034" y="142852"/>
          <a:ext cx="8302625" cy="5800725"/>
        </p:xfrm>
        <a:graphic>
          <a:graphicData uri="http://schemas.openxmlformats.org/presentationml/2006/ole">
            <p:oleObj spid="_x0000_s105483" name="Graph" r:id="rId3" imgW="4154400" imgH="2901600" progId="">
              <p:embed/>
            </p:oleObj>
          </a:graphicData>
        </a:graphic>
      </p:graphicFrame>
      <p:sp>
        <p:nvSpPr>
          <p:cNvPr id="105484" name="Прямоугольник 2"/>
          <p:cNvSpPr>
            <a:spLocks noChangeArrowheads="1"/>
          </p:cNvSpPr>
          <p:nvPr/>
        </p:nvSpPr>
        <p:spPr bwMode="auto">
          <a:xfrm>
            <a:off x="1065213" y="5916613"/>
            <a:ext cx="7627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Рис.12. Выход изотопов висмута в «таблетке» №2 с учётом нейтронов и без.</a:t>
            </a:r>
            <a:endParaRPr lang="ru-RU"/>
          </a:p>
        </p:txBody>
      </p:sp>
      <p:sp>
        <p:nvSpPr>
          <p:cNvPr id="105486" name="Text Box 14"/>
          <p:cNvSpPr txBox="1">
            <a:spLocks noChangeArrowheads="1"/>
          </p:cNvSpPr>
          <p:nvPr/>
        </p:nvSpPr>
        <p:spPr bwMode="auto">
          <a:xfrm>
            <a:off x="2936875" y="2205038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altLang="ru-RU" b="1" dirty="0" err="1">
                <a:solidFill>
                  <a:srgbClr val="C00000"/>
                </a:solidFill>
              </a:rPr>
              <a:t>Ee</a:t>
            </a:r>
            <a:r>
              <a:rPr lang="ru-RU" altLang="ru-RU" b="1" dirty="0">
                <a:solidFill>
                  <a:srgbClr val="C00000"/>
                </a:solidFill>
              </a:rPr>
              <a:t>=100 МэВ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65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 altLang="ru-RU"/>
          </a:p>
        </p:txBody>
      </p:sp>
      <p:graphicFrame>
        <p:nvGraphicFramePr>
          <p:cNvPr id="30964" name="Object 244"/>
          <p:cNvGraphicFramePr>
            <a:graphicFrameLocks noChangeAspect="1"/>
          </p:cNvGraphicFramePr>
          <p:nvPr/>
        </p:nvGraphicFramePr>
        <p:xfrm>
          <a:off x="1028700" y="287338"/>
          <a:ext cx="7704138" cy="5006975"/>
        </p:xfrm>
        <a:graphic>
          <a:graphicData uri="http://schemas.openxmlformats.org/presentationml/2006/ole">
            <p:oleObj spid="_x0000_s30964" name="Graph" r:id="rId3" imgW="3902044" imgH="2643612" progId="">
              <p:embed/>
            </p:oleObj>
          </a:graphicData>
        </a:graphic>
      </p:graphicFrame>
      <p:sp>
        <p:nvSpPr>
          <p:cNvPr id="30966" name="Прямоугольник 3"/>
          <p:cNvSpPr>
            <a:spLocks noChangeArrowheads="1"/>
          </p:cNvSpPr>
          <p:nvPr/>
        </p:nvSpPr>
        <p:spPr bwMode="auto">
          <a:xfrm>
            <a:off x="350838" y="5294313"/>
            <a:ext cx="9242425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b="1">
                <a:solidFill>
                  <a:srgbClr val="FF0000"/>
                </a:solidFill>
                <a:latin typeface="Times New Roman" pitchFamily="18" charset="0"/>
              </a:rPr>
              <a:t>Рис.</a:t>
            </a:r>
            <a:r>
              <a:rPr lang="en-US" altLang="ru-RU" b="1">
                <a:solidFill>
                  <a:srgbClr val="FF0000"/>
                </a:solidFill>
                <a:latin typeface="Times New Roman" pitchFamily="18" charset="0"/>
              </a:rPr>
              <a:t>1</a:t>
            </a: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</a:rPr>
              <a:t>9.</a:t>
            </a:r>
            <a:r>
              <a:rPr lang="ru-RU" altLang="ru-RU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</a:rPr>
              <a:t>Диаграмма образовавшихся ядер в мишени </a:t>
            </a:r>
            <a:r>
              <a:rPr lang="ru-RU" altLang="ru-RU" b="1" baseline="30000">
                <a:solidFill>
                  <a:srgbClr val="FF0000"/>
                </a:solidFill>
                <a:latin typeface="Times New Roman" pitchFamily="18" charset="0"/>
              </a:rPr>
              <a:t>238</a:t>
            </a:r>
            <a:r>
              <a:rPr lang="en-US" altLang="ru-RU" b="1">
                <a:solidFill>
                  <a:srgbClr val="FF0000"/>
                </a:solidFill>
                <a:latin typeface="Times New Roman" pitchFamily="18" charset="0"/>
              </a:rPr>
              <a:t>U</a:t>
            </a: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</a:rPr>
              <a:t> на пучке </a:t>
            </a:r>
            <a:r>
              <a:rPr lang="en-US" altLang="ru-RU" b="1">
                <a:solidFill>
                  <a:srgbClr val="FF0000"/>
                </a:solidFill>
                <a:latin typeface="Times New Roman" pitchFamily="18" charset="0"/>
              </a:rPr>
              <a:t>e</a:t>
            </a:r>
            <a:r>
              <a:rPr lang="ru-RU" altLang="ru-RU" b="1" baseline="30000">
                <a:solidFill>
                  <a:srgbClr val="FF0000"/>
                </a:solidFill>
                <a:latin typeface="Times New Roman" pitchFamily="18" charset="0"/>
              </a:rPr>
              <a:t>– </a:t>
            </a:r>
            <a:r>
              <a:rPr lang="ru-RU" altLang="ru-RU">
                <a:solidFill>
                  <a:srgbClr val="FF0000"/>
                </a:solidFill>
                <a:latin typeface="Times New Roman" pitchFamily="18" charset="0"/>
              </a:rPr>
              <a:t>:</a:t>
            </a: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endParaRPr lang="ru-RU" altLang="ru-RU" sz="11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78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Ge, 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2-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84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Br, 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3-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79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Kr,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85m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Kr,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87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Kr,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88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Kr, 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4-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88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Rb,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89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Rb,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5-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91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Sr,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92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Sr, 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6-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91m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Y,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92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Y,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94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Y,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7-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95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Zr,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97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Zr,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8-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97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Nb,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9-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94m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Tc,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95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Tc,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10-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99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Pd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, 11-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104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Cd,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12-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105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Ru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13-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112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Ag,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113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Ag,  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14-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108m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In,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109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In,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114m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In,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15-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123m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Sn,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127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Sn,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128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Sn,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16-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117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Sb,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128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Sb,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129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Sb,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130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Sb,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17-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131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Te,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133m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Te,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134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Te, 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18-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123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I,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132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I,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133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I,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134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I,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135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I,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19-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135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Xe,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135m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Xe,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20-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138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Cs,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21-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141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Ce,   2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2-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142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La,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23-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146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Pr,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24- </a:t>
            </a:r>
            <a:r>
              <a:rPr lang="en-US" altLang="ru-RU" sz="1600" b="1" baseline="30000">
                <a:solidFill>
                  <a:schemeClr val="tx1"/>
                </a:solidFill>
                <a:latin typeface="Times New Roman" pitchFamily="18" charset="0"/>
              </a:rPr>
              <a:t>149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Nd </a:t>
            </a: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30967" name="TextBox 2"/>
          <p:cNvSpPr txBox="1">
            <a:spLocks noChangeArrowheads="1"/>
          </p:cNvSpPr>
          <p:nvPr/>
        </p:nvSpPr>
        <p:spPr bwMode="auto">
          <a:xfrm>
            <a:off x="2905125" y="487363"/>
            <a:ext cx="1974850" cy="4619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spcAft>
                <a:spcPts val="1000"/>
              </a:spcAft>
            </a:pPr>
            <a:r>
              <a:rPr lang="en-US" sz="2400" b="1" baseline="30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238</a:t>
            </a:r>
            <a:r>
              <a:rPr lang="en-US" sz="24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U + e</a:t>
            </a:r>
            <a:r>
              <a:rPr lang="en-US" sz="2400" b="1" i="1" baseline="30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sz="24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="1" baseline="30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400" b="1" baseline="3000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88" name="Rectangle 2"/>
          <p:cNvSpPr>
            <a:spLocks noChangeArrowheads="1"/>
          </p:cNvSpPr>
          <p:nvPr/>
        </p:nvSpPr>
        <p:spPr bwMode="auto">
          <a:xfrm>
            <a:off x="1560513" y="4763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 altLang="ru-RU"/>
          </a:p>
        </p:txBody>
      </p:sp>
      <p:graphicFrame>
        <p:nvGraphicFramePr>
          <p:cNvPr id="31987" name="Object 243"/>
          <p:cNvGraphicFramePr>
            <a:graphicFrameLocks noChangeAspect="1"/>
          </p:cNvGraphicFramePr>
          <p:nvPr/>
        </p:nvGraphicFramePr>
        <p:xfrm>
          <a:off x="984250" y="12700"/>
          <a:ext cx="7937500" cy="5551488"/>
        </p:xfrm>
        <a:graphic>
          <a:graphicData uri="http://schemas.openxmlformats.org/presentationml/2006/ole">
            <p:oleObj spid="_x0000_s31987" name="Graph" r:id="rId3" imgW="4109103" imgH="2783547" progId="">
              <p:embed/>
            </p:oleObj>
          </a:graphicData>
        </a:graphic>
      </p:graphicFrame>
      <p:sp>
        <p:nvSpPr>
          <p:cNvPr id="31989" name="Прямоугольник 4"/>
          <p:cNvSpPr>
            <a:spLocks noChangeArrowheads="1"/>
          </p:cNvSpPr>
          <p:nvPr/>
        </p:nvSpPr>
        <p:spPr bwMode="auto">
          <a:xfrm>
            <a:off x="0" y="5661025"/>
            <a:ext cx="99060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b="1">
                <a:solidFill>
                  <a:srgbClr val="FF0000"/>
                </a:solidFill>
                <a:latin typeface="Times New Roman" pitchFamily="18" charset="0"/>
              </a:rPr>
              <a:t>Рис.20. Выходы продуктов деления </a:t>
            </a:r>
            <a:r>
              <a:rPr lang="ru-RU" altLang="ru-RU" b="1" baseline="30000">
                <a:solidFill>
                  <a:srgbClr val="FF0000"/>
                </a:solidFill>
                <a:latin typeface="Times New Roman" pitchFamily="18" charset="0"/>
              </a:rPr>
              <a:t>238</a:t>
            </a:r>
            <a:r>
              <a:rPr lang="en-US" altLang="ru-RU" b="1">
                <a:solidFill>
                  <a:srgbClr val="FF0000"/>
                </a:solidFill>
                <a:latin typeface="Times New Roman" pitchFamily="18" charset="0"/>
              </a:rPr>
              <a:t>U</a:t>
            </a: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</a:rPr>
              <a:t> на пучке электронов</a:t>
            </a:r>
            <a:r>
              <a:rPr lang="en-US" altLang="ru-RU" b="1">
                <a:solidFill>
                  <a:srgbClr val="FF0000"/>
                </a:solidFill>
                <a:latin typeface="Times New Roman" pitchFamily="18" charset="0"/>
              </a:rPr>
              <a:t>,</a:t>
            </a: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ru-RU" b="1">
                <a:solidFill>
                  <a:srgbClr val="FF0000"/>
                </a:solidFill>
                <a:latin typeface="Times New Roman" pitchFamily="18" charset="0"/>
              </a:rPr>
              <a:t>E</a:t>
            </a:r>
            <a:r>
              <a:rPr lang="en-US" altLang="ru-RU" b="1" baseline="-25000">
                <a:solidFill>
                  <a:srgbClr val="FF0000"/>
                </a:solidFill>
                <a:latin typeface="Times New Roman" pitchFamily="18" charset="0"/>
              </a:rPr>
              <a:t>e</a:t>
            </a:r>
            <a:r>
              <a:rPr lang="ru-RU" altLang="ru-RU" b="1" baseline="-25000">
                <a:solidFill>
                  <a:srgbClr val="FF0000"/>
                </a:solidFill>
                <a:latin typeface="Times New Roman" pitchFamily="18" charset="0"/>
              </a:rPr>
              <a:t>-</a:t>
            </a: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</a:rPr>
              <a:t>= 140 МэВ</a:t>
            </a:r>
            <a:r>
              <a:rPr lang="ru-RU" altLang="ru-RU">
                <a:solidFill>
                  <a:srgbClr val="FF0000"/>
                </a:solidFill>
                <a:latin typeface="Times New Roman" pitchFamily="18" charset="0"/>
              </a:rPr>
              <a:t>: </a:t>
            </a:r>
            <a:endParaRPr lang="ru-RU" altLang="ru-RU" sz="11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78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Ge,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2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79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Kr,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3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84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Br,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4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85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Kr,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5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89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Rb,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6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94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Y,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94m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Tc,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7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97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Zr,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97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Nb,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8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99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Pd, 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9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104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Cd,  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10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105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Rh,  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11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112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Ag,  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12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114m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In, 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13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117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Sb, 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14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123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I, 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15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127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Sn,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16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128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Sn,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128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Sb,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17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129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Sb, 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18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130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Sb,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19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132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I,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20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133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I,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133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Te,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21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134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I,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134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Te,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22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135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I,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135m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Xe, 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23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138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Cs,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24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141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Ce,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141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Ba, 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25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142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La, 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26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146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Pr,     </a:t>
            </a:r>
            <a:r>
              <a:rPr lang="en-US" altLang="ru-RU" sz="1600" b="1">
                <a:solidFill>
                  <a:schemeClr val="tx1"/>
                </a:solidFill>
                <a:latin typeface="Times New Roman" pitchFamily="18" charset="0"/>
              </a:rPr>
              <a:t>27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en-US" altLang="ru-RU" sz="1600" baseline="30000">
                <a:solidFill>
                  <a:schemeClr val="tx1"/>
                </a:solidFill>
                <a:latin typeface="Times New Roman" pitchFamily="18" charset="0"/>
              </a:rPr>
              <a:t>149</a:t>
            </a: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</a:rPr>
              <a:t>Nd.</a:t>
            </a:r>
            <a:endParaRPr lang="ru-RU" alt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459" name="Object 11"/>
          <p:cNvGraphicFramePr>
            <a:graphicFrameLocks noChangeAspect="1"/>
          </p:cNvGraphicFramePr>
          <p:nvPr/>
        </p:nvGraphicFramePr>
        <p:xfrm>
          <a:off x="1381125" y="1046163"/>
          <a:ext cx="7429500" cy="5257800"/>
        </p:xfrm>
        <a:graphic>
          <a:graphicData uri="http://schemas.openxmlformats.org/presentationml/2006/ole">
            <p:oleObj spid="_x0000_s104459" r:id="rId3" imgW="3911040" imgH="2657520" progId="">
              <p:embed/>
            </p:oleObj>
          </a:graphicData>
        </a:graphic>
      </p:graphicFrame>
      <p:sp>
        <p:nvSpPr>
          <p:cNvPr id="104451" name="Rectangle 3"/>
          <p:cNvSpPr>
            <a:spLocks noChangeArrowheads="1"/>
          </p:cNvSpPr>
          <p:nvPr/>
        </p:nvSpPr>
        <p:spPr bwMode="auto">
          <a:xfrm>
            <a:off x="2452688" y="365125"/>
            <a:ext cx="56435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defTabSz="914400">
              <a:defRPr/>
            </a:pPr>
            <a:r>
              <a:rPr lang="en-US" sz="1600" b="1" dirty="0">
                <a:solidFill>
                  <a:schemeClr val="tx1"/>
                </a:solidFill>
                <a:latin typeface="+mn-lt"/>
                <a:ea typeface="Calibri" pitchFamily="34" charset="0"/>
                <a:cs typeface="Times New Roman" pitchFamily="18" charset="0"/>
              </a:rPr>
              <a:t> Fission products from </a:t>
            </a:r>
            <a:r>
              <a:rPr lang="en-US" sz="1600" b="1" baseline="30000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237</a:t>
            </a:r>
            <a:r>
              <a:rPr lang="en-US" sz="16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Np</a:t>
            </a:r>
            <a:r>
              <a:rPr lang="en-US" sz="1600" b="1" dirty="0">
                <a:solidFill>
                  <a:schemeClr val="tx1"/>
                </a:solidFill>
                <a:latin typeface="+mn-lt"/>
                <a:ea typeface="Calibri" pitchFamily="34" charset="0"/>
                <a:cs typeface="Times New Roman" pitchFamily="18" charset="0"/>
              </a:rPr>
              <a:t> irradiated by neutron field of  </a:t>
            </a:r>
            <a:endParaRPr lang="ru-RU" sz="1600" b="1" dirty="0">
              <a:solidFill>
                <a:schemeClr val="tx1"/>
              </a:solidFill>
              <a:latin typeface="+mn-lt"/>
              <a:ea typeface="Noto Sans CJK SC Regular" charset="0"/>
              <a:cs typeface="Noto Sans CJK SC Regular" charset="0"/>
            </a:endParaRPr>
          </a:p>
          <a:p>
            <a:pPr algn="ctr" defTabSz="914400" eaLnBrk="0" hangingPunct="0">
              <a:defRPr/>
            </a:pPr>
            <a:r>
              <a:rPr lang="en-US" sz="1600" b="1" dirty="0">
                <a:solidFill>
                  <a:schemeClr val="tx1"/>
                </a:solidFill>
                <a:latin typeface="+mn-lt"/>
                <a:ea typeface="Calibri" pitchFamily="34" charset="0"/>
                <a:cs typeface="Times New Roman" pitchFamily="18" charset="0"/>
              </a:rPr>
              <a:t>“QUINTA”-setup from proton beam with </a:t>
            </a:r>
            <a:r>
              <a:rPr lang="en-US" sz="16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E= 660 </a:t>
            </a:r>
            <a:r>
              <a:rPr lang="en-US" sz="1600" b="1" i="1" dirty="0" err="1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MeV</a:t>
            </a:r>
            <a:r>
              <a:rPr lang="en-US" sz="1600" b="1" dirty="0">
                <a:solidFill>
                  <a:srgbClr val="C00000"/>
                </a:solidFill>
                <a:latin typeface="+mn-lt"/>
                <a:ea typeface="Calibri" pitchFamily="34" charset="0"/>
                <a:cs typeface="Times New Roman" pitchFamily="18" charset="0"/>
              </a:rPr>
              <a:t>.</a:t>
            </a:r>
            <a:endParaRPr lang="en-US" sz="1600" b="1" dirty="0">
              <a:solidFill>
                <a:srgbClr val="C00000"/>
              </a:solidFill>
              <a:latin typeface="+mn-lt"/>
              <a:ea typeface="Noto Sans CJK SC Regular" charset="0"/>
              <a:cs typeface="Noto Sans CJK SC Regular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69" name="Рисунок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0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 bwMode="auto">
          <a:xfrm>
            <a:off x="1524000" y="357188"/>
            <a:ext cx="7429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defTabSz="914400">
              <a:spcAft>
                <a:spcPts val="1000"/>
              </a:spcAft>
              <a:defRPr/>
            </a:pPr>
            <a:endParaRPr lang="ru-RU" sz="2000" dirty="0" err="1">
              <a:solidFill>
                <a:schemeClr val="tx1"/>
              </a:solidFill>
              <a:latin typeface="+mn-lt"/>
              <a:ea typeface="Noto Sans CJK SC Regular" charset="0"/>
              <a:cs typeface="Noto Sans CJK SC Regular" charset="0"/>
            </a:endParaRPr>
          </a:p>
        </p:txBody>
      </p:sp>
      <p:sp>
        <p:nvSpPr>
          <p:cNvPr id="113667" name="Rectangle 3"/>
          <p:cNvSpPr>
            <a:spLocks noChangeArrowheads="1"/>
          </p:cNvSpPr>
          <p:nvPr/>
        </p:nvSpPr>
        <p:spPr bwMode="auto">
          <a:xfrm>
            <a:off x="523875" y="488950"/>
            <a:ext cx="8167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defTabSz="914400"/>
            <a:r>
              <a:rPr lang="ru-RU" sz="1000" b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              </a:t>
            </a:r>
            <a:r>
              <a:rPr lang="ru-RU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Изменение периода полураспада ядра </a:t>
            </a:r>
            <a:r>
              <a:rPr lang="ru-RU" b="1" baseline="30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239</a:t>
            </a:r>
            <a:r>
              <a:rPr lang="en-US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Np</a:t>
            </a:r>
            <a:r>
              <a:rPr lang="ru-RU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en-US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½=2.36 д ) под действием                </a:t>
            </a:r>
          </a:p>
          <a:p>
            <a:pPr algn="just" defTabSz="914400"/>
            <a:r>
              <a:rPr lang="ru-RU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лазерного излучения. </a:t>
            </a:r>
            <a:endParaRPr lang="ru-RU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7" name="Picture"/>
          <p:cNvPicPr>
            <a:picLocks noChangeAspect="1" noChangeArrowheads="1"/>
          </p:cNvPicPr>
          <p:nvPr/>
        </p:nvPicPr>
        <p:blipFill>
          <a:blip r:embed="rId2" cstate="print"/>
          <a:srcRect t="-10092" r="-8864" b="-5124"/>
          <a:stretch>
            <a:fillRect/>
          </a:stretch>
        </p:blipFill>
        <p:spPr bwMode="auto">
          <a:xfrm>
            <a:off x="738188" y="1285875"/>
            <a:ext cx="8929687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497" name="Rectangle 1"/>
          <p:cNvSpPr>
            <a:spLocks noChangeArrowheads="1"/>
          </p:cNvSpPr>
          <p:nvPr/>
        </p:nvSpPr>
        <p:spPr bwMode="auto">
          <a:xfrm>
            <a:off x="309563" y="288925"/>
            <a:ext cx="9215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342900" defTabSz="914400"/>
            <a:r>
              <a:rPr lang="ru-RU" altLang="zh-CN" sz="1400" dirty="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altLang="zh-CN" sz="1400" b="1" dirty="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altLang="zh-CN" sz="20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Экспериментальная установка для исследования взаимодействия  </a:t>
            </a:r>
          </a:p>
          <a:p>
            <a:pPr indent="342900" defTabSz="914400"/>
            <a:r>
              <a:rPr lang="ru-RU" altLang="zh-CN" sz="20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мощного  лазерного излучения с радиоактивным раствором </a:t>
            </a:r>
            <a:r>
              <a:rPr lang="ru-RU" altLang="zh-CN" sz="2000" b="1" baseline="30000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137</a:t>
            </a:r>
            <a:r>
              <a:rPr lang="ru-RU" altLang="zh-CN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1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1357313"/>
            <a:ext cx="7286625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2" name="Rectangle 1"/>
          <p:cNvSpPr>
            <a:spLocks noChangeArrowheads="1"/>
          </p:cNvSpPr>
          <p:nvPr/>
        </p:nvSpPr>
        <p:spPr bwMode="auto">
          <a:xfrm>
            <a:off x="827088" y="395288"/>
            <a:ext cx="8251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defTabSz="914400"/>
            <a:r>
              <a:rPr lang="en-US" sz="2800" b="1">
                <a:solidFill>
                  <a:srgbClr val="4F81B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Np-237 fission and capture rate for each experiment.</a:t>
            </a:r>
            <a:endParaRPr lang="en-US" sz="280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Прямоугольник 1"/>
          <p:cNvSpPr>
            <a:spLocks noChangeArrowheads="1"/>
          </p:cNvSpPr>
          <p:nvPr/>
        </p:nvSpPr>
        <p:spPr bwMode="auto">
          <a:xfrm>
            <a:off x="0" y="476250"/>
            <a:ext cx="9906000" cy="664797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Обсуждение полученных результатов</a:t>
            </a:r>
            <a:endParaRPr lang="ru-RU" alt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AutoNum type="arabicPeriod"/>
            </a:pPr>
            <a:r>
              <a:rPr lang="ru-RU" alt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Использовано понятие </a:t>
            </a:r>
            <a:r>
              <a:rPr lang="ru-RU" alt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реальной</a:t>
            </a:r>
            <a:r>
              <a:rPr lang="ru-RU" alt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абсолютной эффективности в системе, </a:t>
            </a:r>
            <a:r>
              <a:rPr lang="ru-RU" alt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которая содержит</a:t>
            </a:r>
            <a:r>
              <a:rPr lang="ru-RU" alt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неточечный образец с детектором</a:t>
            </a:r>
            <a:r>
              <a:rPr lang="ru-RU" alt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алгоритм её</a:t>
            </a:r>
            <a:r>
              <a:rPr lang="ru-RU" alt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определения.</a:t>
            </a:r>
          </a:p>
          <a:p>
            <a:pPr algn="just" eaLnBrk="0" hangingPunct="0"/>
            <a:endParaRPr lang="ru-RU" altLang="ru-RU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AutoNum type="arabicPeriod" startAt="2"/>
            </a:pPr>
            <a:r>
              <a:rPr lang="ru-RU" alt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Анализ реакций (</a:t>
            </a:r>
            <a:r>
              <a:rPr lang="ru-RU" altLang="ru-RU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ru-RU" alt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ru-RU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ru-RU" sz="22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alt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наблюдаемых в проведённых экспериментах для мишени </a:t>
            </a:r>
            <a:r>
              <a:rPr lang="en-US" altLang="ru-RU" sz="22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209</a:t>
            </a:r>
            <a:r>
              <a:rPr lang="en-US" alt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Bi</a:t>
            </a:r>
            <a:r>
              <a:rPr lang="ru-RU" alt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выводы по определению выходов реакций сделаны на основе использования </a:t>
            </a:r>
            <a:r>
              <a:rPr lang="ru-RU" alt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именно понятия реальной абсолютной эффективности</a:t>
            </a:r>
            <a:r>
              <a:rPr lang="ru-RU" alt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0" hangingPunct="0">
              <a:buFontTx/>
              <a:buAutoNum type="arabicPeriod" startAt="2"/>
            </a:pPr>
            <a:r>
              <a:rPr lang="ru-RU" alt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Сравнение </a:t>
            </a:r>
            <a:r>
              <a:rPr lang="ru-RU" alt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реакций деления, наблюдаемых в проведённых экспериментах для мишеней </a:t>
            </a:r>
            <a:r>
              <a:rPr lang="ru-RU" altLang="ru-RU" sz="2400" b="1" baseline="300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209</a:t>
            </a:r>
            <a:r>
              <a:rPr lang="en-US" altLang="ru-RU" sz="24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</a:t>
            </a:r>
            <a:r>
              <a:rPr lang="ru-RU" altLang="ru-RU" sz="24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altLang="ru-RU" sz="2400" b="1" baseline="300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altLang="ru-RU" sz="2400" b="1" baseline="300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38</a:t>
            </a:r>
            <a:r>
              <a:rPr lang="en-US" altLang="ru-RU" sz="24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</a:t>
            </a:r>
            <a:r>
              <a:rPr lang="ru-RU" altLang="ru-RU" sz="24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sz="2400" b="1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237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Np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b="1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241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Am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фазотроне и ускорителе электронов </a:t>
            </a:r>
            <a:r>
              <a:rPr lang="ru-RU" alt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позволило</a:t>
            </a:r>
            <a:r>
              <a:rPr lang="ru-RU" alt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определить </a:t>
            </a:r>
            <a:r>
              <a:rPr lang="ru-RU" alt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возможности ЛИНАК-200</a:t>
            </a:r>
            <a:r>
              <a:rPr lang="ru-RU" alt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для целей </a:t>
            </a:r>
            <a:r>
              <a:rPr lang="ru-RU" altLang="ru-RU" sz="22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трансмутации</a:t>
            </a:r>
            <a:r>
              <a:rPr lang="ru-RU" alt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 рамках нашей программы </a:t>
            </a:r>
            <a:r>
              <a:rPr lang="cs-CZ" alt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cs-CZ" alt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сравнить полученные результаты с результатами </a:t>
            </a:r>
            <a:r>
              <a:rPr lang="ru-RU" alt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облучения на пучках заряженных частиц с энергией более 1000 М</a:t>
            </a:r>
            <a:r>
              <a:rPr lang="cs-CZ" alt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alt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cs-CZ" alt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что </a:t>
            </a:r>
            <a:r>
              <a:rPr lang="ru-RU" alt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позволяет оценить </a:t>
            </a:r>
            <a:r>
              <a:rPr lang="ru-RU" alt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аналогичные экспериментальные </a:t>
            </a:r>
            <a:r>
              <a:rPr lang="ru-RU" alt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ситуации</a:t>
            </a:r>
            <a:r>
              <a:rPr lang="ru-RU" alt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условиях </a:t>
            </a:r>
            <a:r>
              <a:rPr lang="ru-RU" altLang="ru-RU" sz="2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мультифрагментации</a:t>
            </a:r>
            <a:r>
              <a:rPr lang="ru-RU" alt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т.е. при больших</a:t>
            </a:r>
            <a:r>
              <a:rPr lang="ru-RU" alt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 более </a:t>
            </a:r>
            <a:r>
              <a:rPr lang="ru-RU" alt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1000 М</a:t>
            </a:r>
            <a:r>
              <a:rPr lang="cs-CZ" alt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alt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) энергиях.</a:t>
            </a:r>
            <a:endParaRPr lang="cs-CZ" altLang="ru-RU" sz="2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AutoNum type="arabicPeriod" startAt="2"/>
            </a:pPr>
            <a:endParaRPr lang="ru-RU" alt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AutoNum type="arabicPeriod" startAt="2"/>
            </a:pPr>
            <a:endParaRPr lang="ru-RU" alt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alt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AutoNum type="arabicPeriod" startAt="2"/>
            </a:pP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ext Box 1"/>
          <p:cNvSpPr txBox="1">
            <a:spLocks noChangeArrowheads="1"/>
          </p:cNvSpPr>
          <p:nvPr/>
        </p:nvSpPr>
        <p:spPr bwMode="auto">
          <a:xfrm>
            <a:off x="0" y="2565400"/>
            <a:ext cx="9906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>
              <a:lnSpc>
                <a:spcPct val="90000"/>
              </a:lnSpc>
              <a:spcBef>
                <a:spcPts val="10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609600" y="14288"/>
            <a:ext cx="8715375" cy="715486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marL="457200" algn="ctr" eaLnBrk="0" hangingPunct="0">
              <a:lnSpc>
                <a:spcPct val="150000"/>
              </a:lnSpc>
              <a:spcAft>
                <a:spcPts val="800"/>
              </a:spcAft>
              <a:tabLst>
                <a:tab pos="539750" algn="l"/>
              </a:tabLst>
            </a:pPr>
            <a:r>
              <a:rPr lang="ru-RU" altLang="ru-RU" sz="2800" b="1" u="sng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Содержание</a:t>
            </a:r>
          </a:p>
          <a:p>
            <a:pPr marL="457200" eaLnBrk="0" hangingPunct="0">
              <a:lnSpc>
                <a:spcPct val="150000"/>
              </a:lnSpc>
              <a:spcAft>
                <a:spcPts val="800"/>
              </a:spcAft>
              <a:tabLst>
                <a:tab pos="539750" algn="l"/>
              </a:tabLst>
            </a:pP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Введение</a:t>
            </a:r>
          </a:p>
          <a:p>
            <a:pPr marL="457200" eaLnBrk="0" hangingPunct="0">
              <a:lnSpc>
                <a:spcPct val="150000"/>
              </a:lnSpc>
              <a:spcAft>
                <a:spcPts val="800"/>
              </a:spcAft>
              <a:tabLst>
                <a:tab pos="539750" algn="l"/>
              </a:tabLst>
            </a:pPr>
            <a:r>
              <a:rPr lang="en-US" altLang="ru-RU" sz="20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I. </a:t>
            </a: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Экспериментально-методическая база</a:t>
            </a:r>
          </a:p>
          <a:p>
            <a:pPr marL="457200" eaLnBrk="0" hangingPunct="0">
              <a:lnSpc>
                <a:spcPct val="150000"/>
              </a:lnSpc>
              <a:spcAft>
                <a:spcPts val="800"/>
              </a:spcAft>
              <a:tabLst>
                <a:tab pos="539750" algn="l"/>
              </a:tabLst>
            </a:pPr>
            <a:r>
              <a:rPr lang="en-US" altLang="ru-RU" sz="20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II. </a:t>
            </a: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Методика определения абсолютной эффективности  при измерении </a:t>
            </a:r>
            <a:r>
              <a:rPr lang="ru-RU" altLang="ru-RU" sz="2000" b="1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гамма-спектров</a:t>
            </a: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неидеальных образцов в неидеальных условиях.</a:t>
            </a:r>
          </a:p>
          <a:p>
            <a:pPr marL="457200" eaLnBrk="0" hangingPunct="0">
              <a:lnSpc>
                <a:spcPct val="150000"/>
              </a:lnSpc>
              <a:spcAft>
                <a:spcPts val="800"/>
              </a:spcAft>
              <a:tabLst>
                <a:tab pos="539750" algn="l"/>
              </a:tabLst>
            </a:pPr>
            <a:r>
              <a:rPr lang="en-US" altLang="ru-RU" sz="20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III. </a:t>
            </a: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Экспериментальные результаты по выходам продуктов </a:t>
            </a:r>
            <a:r>
              <a:rPr lang="ru-RU" altLang="ru-RU" sz="2000" b="1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многочастичных</a:t>
            </a: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lang="ru-RU" altLang="ru-RU" sz="2000" b="1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γ</a:t>
            </a: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ru-RU" altLang="ru-RU" sz="2000" b="1" dirty="0" err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Хn</a:t>
            </a: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реакций и реакций деления, полученные на мишенях </a:t>
            </a:r>
            <a:r>
              <a:rPr lang="ru-RU" altLang="ru-RU" sz="2000" b="1" baseline="30000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209</a:t>
            </a:r>
            <a:r>
              <a:rPr lang="en-US" altLang="ru-RU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</a:t>
            </a:r>
            <a:r>
              <a:rPr lang="ru-RU" altLang="ru-RU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 </a:t>
            </a:r>
            <a:r>
              <a:rPr lang="ru-RU" altLang="ru-RU" sz="2000" b="1" baseline="30000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altLang="ru-RU" sz="2000" b="1" baseline="30000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38</a:t>
            </a:r>
            <a:r>
              <a:rPr lang="en-US" altLang="ru-RU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</a:t>
            </a:r>
            <a:r>
              <a:rPr lang="ru-RU" altLang="ru-RU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</a:t>
            </a:r>
            <a:r>
              <a:rPr lang="en-US" sz="2000" b="1" baseline="30000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237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Np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baseline="30000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241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Am</a:t>
            </a:r>
            <a:r>
              <a:rPr lang="en-US" altLang="ru-RU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altLang="ru-RU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Сравнение с литературой.</a:t>
            </a:r>
            <a:endParaRPr lang="en-US" altLang="ru-RU" sz="2000" b="1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eaLnBrk="0" hangingPunct="0">
              <a:lnSpc>
                <a:spcPct val="150000"/>
              </a:lnSpc>
              <a:spcAft>
                <a:spcPts val="800"/>
              </a:spcAft>
              <a:tabLst>
                <a:tab pos="539750" algn="l"/>
              </a:tabLst>
            </a:pPr>
            <a:r>
              <a:rPr lang="en-US" altLang="ru-RU" sz="20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IV. </a:t>
            </a: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Экспериментальные результаты по выходам, полученные на мишени </a:t>
            </a:r>
            <a:r>
              <a:rPr lang="en-US" sz="2000" b="1" baseline="300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237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Np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 облучении лазерным излучением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en-US" altLang="ru-RU" sz="2000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eaLnBrk="0" hangingPunct="0">
              <a:lnSpc>
                <a:spcPct val="150000"/>
              </a:lnSpc>
              <a:spcAft>
                <a:spcPts val="800"/>
              </a:spcAft>
              <a:tabLst>
                <a:tab pos="539750" algn="l"/>
              </a:tabLst>
            </a:pPr>
            <a:r>
              <a:rPr lang="en-US" altLang="ru-RU" sz="20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V. </a:t>
            </a: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Обсуждение полученных результатов</a:t>
            </a:r>
            <a:r>
              <a:rPr lang="en-US" altLang="ru-RU" sz="20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altLang="ru-RU" sz="2000" b="1" dirty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eaLnBrk="0" hangingPunct="0">
              <a:lnSpc>
                <a:spcPct val="150000"/>
              </a:lnSpc>
              <a:spcAft>
                <a:spcPts val="800"/>
              </a:spcAft>
              <a:tabLst>
                <a:tab pos="539750" algn="l"/>
              </a:tabLst>
            </a:pP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Заключение</a:t>
            </a:r>
          </a:p>
          <a:p>
            <a:pPr marL="457200" eaLnBrk="0" hangingPunct="0">
              <a:lnSpc>
                <a:spcPct val="150000"/>
              </a:lnSpc>
              <a:spcAft>
                <a:spcPts val="800"/>
              </a:spcAft>
              <a:tabLst>
                <a:tab pos="539750" algn="l"/>
              </a:tabLst>
            </a:pPr>
            <a:endParaRPr lang="ru-RU" altLang="ru-RU" b="1" dirty="0">
              <a:solidFill>
                <a:schemeClr val="tx1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906000" cy="66008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indent="449263" algn="ctr" eaLnBrk="0" hangingPunct="0">
              <a:lnSpc>
                <a:spcPct val="150000"/>
              </a:lnSpc>
            </a:pPr>
            <a:r>
              <a:rPr lang="ru-RU" alt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Введение</a:t>
            </a:r>
          </a:p>
          <a:p>
            <a:pPr indent="449263" algn="just" eaLnBrk="0" hangingPunct="0">
              <a:lnSpc>
                <a:spcPct val="150000"/>
              </a:lnSpc>
            </a:pP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..Данная работа проводилась в рамках в рамках </a:t>
            </a:r>
            <a:r>
              <a:rPr lang="ru-RU" alt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коллаборации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 Энергия + </a:t>
            </a:r>
            <a:r>
              <a:rPr lang="en-US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49263" algn="just" eaLnBrk="0" hangingPunct="0">
              <a:lnSpc>
                <a:spcPct val="150000"/>
              </a:lnSpc>
            </a:pPr>
            <a:r>
              <a:rPr lang="ru-RU" alt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Трансмутация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».</a:t>
            </a:r>
          </a:p>
          <a:p>
            <a:pPr indent="449263" algn="just" eaLnBrk="0" hangingPunct="0">
              <a:lnSpc>
                <a:spcPct val="150000"/>
              </a:lnSpc>
            </a:pP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Целью настоящей работы является обоснование методики проведения </a:t>
            </a:r>
            <a:endParaRPr lang="en-US" alt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algn="just" eaLnBrk="0" hangingPunct="0">
              <a:lnSpc>
                <a:spcPct val="150000"/>
              </a:lnSpc>
            </a:pP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экспериментов по  </a:t>
            </a:r>
            <a:r>
              <a:rPr lang="ru-RU" alt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трансмутации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актинидов </a:t>
            </a:r>
            <a:r>
              <a:rPr lang="en-US" sz="16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237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Np 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6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241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Am </a:t>
            </a:r>
            <a:r>
              <a:rPr lang="ru-RU" alt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пучках заряженных </a:t>
            </a:r>
            <a:r>
              <a:rPr lang="en-US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indent="449263" algn="just" eaLnBrk="0" hangingPunct="0">
              <a:lnSpc>
                <a:spcPct val="150000"/>
              </a:lnSpc>
            </a:pP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частиц с энергией более 1000МэВ и обоснование методик с использованием</a:t>
            </a:r>
            <a:endParaRPr lang="en-US" alt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algn="just" eaLnBrk="0" hangingPunct="0">
              <a:lnSpc>
                <a:spcPct val="150000"/>
              </a:lnSpc>
            </a:pP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лазерного излучения .  </a:t>
            </a:r>
          </a:p>
          <a:p>
            <a:pPr indent="449263" algn="just" eaLnBrk="0" hangingPunct="0">
              <a:lnSpc>
                <a:spcPct val="150000"/>
              </a:lnSpc>
            </a:pP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..При обработке результатов нами  введено понятие реальной абсолютной </a:t>
            </a:r>
            <a:r>
              <a:rPr lang="en-US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49263" algn="just" eaLnBrk="0" hangingPunct="0">
              <a:lnSpc>
                <a:spcPct val="150000"/>
              </a:lnSpc>
            </a:pP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эффективности   системы, которая содержит не точечный образец с детектором. </a:t>
            </a:r>
          </a:p>
          <a:p>
            <a:pPr indent="449263" algn="just" eaLnBrk="0" hangingPunct="0">
              <a:lnSpc>
                <a:spcPct val="150000"/>
              </a:lnSpc>
            </a:pP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..Получены выходы </a:t>
            </a:r>
            <a:r>
              <a:rPr lang="ru-RU" alt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многочастичных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ru-RU" alt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Х,н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реакций с использованием мишеней</a:t>
            </a:r>
            <a:r>
              <a:rPr lang="en-US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indent="449263" algn="just" eaLnBrk="0" hangingPunct="0">
              <a:lnSpc>
                <a:spcPct val="150000"/>
              </a:lnSpc>
            </a:pPr>
            <a:r>
              <a:rPr lang="ru-RU" alt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моноизотопа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висмута получено хорошее  совпадение с литературными данными.</a:t>
            </a:r>
          </a:p>
          <a:p>
            <a:pPr indent="449263" algn="just" eaLnBrk="0" hangingPunct="0">
              <a:lnSpc>
                <a:spcPct val="150000"/>
              </a:lnSpc>
            </a:pP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..Далее нами получены массовые распределения продуктов двойного деления урана, </a:t>
            </a:r>
            <a:r>
              <a:rPr lang="en-US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49263" algn="just" eaLnBrk="0" hangingPunct="0">
              <a:lnSpc>
                <a:spcPct val="150000"/>
              </a:lnSpc>
            </a:pP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en-US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явилось обоснованием правильности и достоверности нашей методики,  </a:t>
            </a:r>
          </a:p>
          <a:p>
            <a:pPr indent="449263" algn="just" eaLnBrk="0" hangingPunct="0">
              <a:lnSpc>
                <a:spcPct val="150000"/>
              </a:lnSpc>
            </a:pP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используемой при изучении актинидов </a:t>
            </a:r>
            <a:r>
              <a:rPr lang="en-US" sz="1600" b="1" baseline="3000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16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237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Np 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6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241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600" b="1" dirty="0">
                <a:solidFill>
                  <a:srgbClr val="C00000"/>
                </a:solidFill>
                <a:cs typeface="Times New Roman" pitchFamily="18" charset="0"/>
              </a:rPr>
              <a:t>m</a:t>
            </a:r>
            <a:r>
              <a:rPr lang="ru-RU" sz="1600" dirty="0">
                <a:solidFill>
                  <a:srgbClr val="C00000"/>
                </a:solidFill>
                <a:cs typeface="Times New Roman" pitchFamily="18" charset="0"/>
              </a:rPr>
              <a:t>.</a:t>
            </a:r>
            <a:endParaRPr lang="ru-RU" alt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algn="just" eaLnBrk="0" hangingPunct="0">
              <a:lnSpc>
                <a:spcPct val="150000"/>
              </a:lnSpc>
            </a:pP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..Приводятся результаты экспериментов, связанных с облучением урановой мишени в </a:t>
            </a:r>
          </a:p>
          <a:p>
            <a:pPr indent="449263" algn="just" eaLnBrk="0" hangingPunct="0">
              <a:lnSpc>
                <a:spcPct val="150000"/>
              </a:lnSpc>
            </a:pP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поле тормозного излучения </a:t>
            </a:r>
            <a:r>
              <a:rPr lang="ru-RU" alt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электроного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пучка</a:t>
            </a:r>
            <a:r>
              <a:rPr lang="en-US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энергией 140 МэВ. Представлены массовые  </a:t>
            </a:r>
          </a:p>
          <a:p>
            <a:pPr indent="449263" algn="just" eaLnBrk="0" hangingPunct="0">
              <a:lnSpc>
                <a:spcPct val="150000"/>
              </a:lnSpc>
            </a:pP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распределения продуктов деления  образующихся в мишени </a:t>
            </a:r>
            <a:r>
              <a:rPr lang="ru-RU" altLang="ru-RU" sz="16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238</a:t>
            </a:r>
            <a:r>
              <a:rPr lang="en-US" alt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alt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6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237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Np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Овал 16"/>
          <p:cNvSpPr/>
          <p:nvPr/>
        </p:nvSpPr>
        <p:spPr bwMode="auto">
          <a:xfrm>
            <a:off x="3081338" y="2344738"/>
            <a:ext cx="3825875" cy="2627312"/>
          </a:xfrm>
          <a:prstGeom prst="ellipse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0" hangingPunct="0">
              <a:buClr>
                <a:srgbClr val="000000"/>
              </a:buClr>
              <a:buSzPct val="100000"/>
              <a:defRPr/>
            </a:pPr>
            <a:r>
              <a:rPr lang="ru-RU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Исследования трансмутации в рамках проекта </a:t>
            </a:r>
            <a:r>
              <a:rPr lang="ru-RU" alt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«Энергия и трансмутация»</a:t>
            </a:r>
          </a:p>
          <a:p>
            <a:pPr algn="ctr" eaLnBrk="0" hangingPunct="0">
              <a:buClr>
                <a:srgbClr val="000000"/>
              </a:buClr>
              <a:buSzPct val="100000"/>
              <a:defRPr/>
            </a:pPr>
            <a:endParaRPr lang="ru-RU" alt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ea typeface="Noto Sans CJK SC Regular" charset="0"/>
              <a:cs typeface="Noto Sans CJK SC Regular" charset="0"/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8588" y="711200"/>
            <a:ext cx="3430587" cy="2322513"/>
          </a:xfrm>
          <a:prstGeom prst="rect">
            <a:avLst/>
          </a:prstGeom>
          <a:noFill/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0" hangingPunct="0">
              <a:buClr>
                <a:srgbClr val="000000"/>
              </a:buClr>
              <a:buSzPct val="100000"/>
              <a:defRPr/>
            </a:pPr>
            <a:r>
              <a:rPr lang="ru-RU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В нейтронном поле, полученном с помощью </a:t>
            </a:r>
            <a:r>
              <a:rPr lang="ru-RU" alt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Фазотрона </a:t>
            </a:r>
          </a:p>
          <a:p>
            <a:pPr algn="ctr" eaLnBrk="0" hangingPunct="0">
              <a:buClr>
                <a:srgbClr val="000000"/>
              </a:buClr>
              <a:buSzPct val="100000"/>
              <a:defRPr/>
            </a:pPr>
            <a:r>
              <a:rPr lang="ru-RU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(</a:t>
            </a:r>
            <a:r>
              <a:rPr lang="ru-RU" alt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протоны</a:t>
            </a:r>
            <a:r>
              <a:rPr lang="ru-RU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 с энергией 660 МэВ, 10</a:t>
            </a:r>
            <a:r>
              <a:rPr lang="ru-RU" altLang="ru-RU" sz="24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13 </a:t>
            </a:r>
            <a:r>
              <a:rPr lang="en-US" alt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p</a:t>
            </a:r>
            <a:r>
              <a:rPr lang="en-US" altLang="ru-RU" sz="2400" b="1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+</a:t>
            </a:r>
            <a:r>
              <a:rPr lang="en-US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/</a:t>
            </a:r>
            <a:r>
              <a:rPr lang="ru-RU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(см</a:t>
            </a:r>
            <a:r>
              <a:rPr lang="ru-RU" altLang="ru-RU" sz="24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2</a:t>
            </a:r>
            <a:r>
              <a:rPr lang="ru-RU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.с)</a:t>
            </a:r>
          </a:p>
          <a:p>
            <a:pPr algn="ctr" eaLnBrk="0" hangingPunct="0">
              <a:buClr>
                <a:srgbClr val="000000"/>
              </a:buClr>
              <a:buSzPct val="100000"/>
              <a:defRPr/>
            </a:pPr>
            <a:r>
              <a:rPr lang="ru-RU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ток </a:t>
            </a:r>
            <a:r>
              <a:rPr lang="en-US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~</a:t>
            </a:r>
            <a:r>
              <a:rPr lang="ru-RU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1 мкА)</a:t>
            </a: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6524625" y="696913"/>
            <a:ext cx="3381375" cy="2336800"/>
          </a:xfrm>
          <a:prstGeom prst="rect">
            <a:avLst/>
          </a:prstGeom>
          <a:noFill/>
          <a:ln w="9525" cap="flat" cmpd="sng" algn="ctr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0" hangingPunct="0">
              <a:buClr>
                <a:srgbClr val="000000"/>
              </a:buClr>
              <a:buSzPct val="100000"/>
              <a:defRPr/>
            </a:pPr>
            <a:r>
              <a:rPr lang="ru-RU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В нейтронном поле, полученном с помощью </a:t>
            </a:r>
            <a:r>
              <a:rPr lang="ru-RU" alt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Нуклотрона</a:t>
            </a:r>
            <a:endParaRPr lang="ru-RU" alt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ea typeface="Noto Sans CJK SC Regular" charset="0"/>
              <a:cs typeface="Noto Sans CJK SC Regular" charset="0"/>
            </a:endParaRPr>
          </a:p>
          <a:p>
            <a:pPr algn="ctr" eaLnBrk="0" hangingPunct="0">
              <a:buClr>
                <a:srgbClr val="000000"/>
              </a:buClr>
              <a:buSzPct val="100000"/>
              <a:defRPr/>
            </a:pPr>
            <a:r>
              <a:rPr lang="ru-RU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 (</a:t>
            </a:r>
            <a:r>
              <a:rPr lang="ru-RU" alt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дейтроны</a:t>
            </a:r>
            <a:r>
              <a:rPr lang="ru-RU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 с энергией     </a:t>
            </a:r>
          </a:p>
          <a:p>
            <a:pPr algn="ctr" eaLnBrk="0" hangingPunct="0">
              <a:buClr>
                <a:srgbClr val="000000"/>
              </a:buClr>
              <a:buSzPct val="100000"/>
              <a:defRPr/>
            </a:pPr>
            <a:r>
              <a:rPr lang="ru-RU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      1-8 ГэВ, </a:t>
            </a:r>
            <a:r>
              <a:rPr lang="ru-RU" altLang="ru-RU" sz="2400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α-частицы,</a:t>
            </a:r>
            <a:r>
              <a:rPr lang="ru-RU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 </a:t>
            </a:r>
            <a:r>
              <a:rPr lang="en-US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Li</a:t>
            </a:r>
            <a:r>
              <a:rPr lang="ru-RU" altLang="ru-RU" sz="24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6+</a:t>
            </a:r>
            <a:r>
              <a:rPr lang="en-US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, C</a:t>
            </a:r>
            <a:r>
              <a:rPr lang="en-US" altLang="ru-RU" sz="24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12</a:t>
            </a:r>
            <a:r>
              <a:rPr lang="ru-RU" altLang="ru-RU" sz="24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+</a:t>
            </a:r>
            <a:r>
              <a:rPr lang="en-US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, </a:t>
            </a:r>
            <a:r>
              <a:rPr lang="ru-RU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и др.)</a:t>
            </a:r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128588" y="4594225"/>
            <a:ext cx="3455987" cy="1930400"/>
          </a:xfrm>
          <a:prstGeom prst="rect">
            <a:avLst/>
          </a:prstGeom>
          <a:noFill/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0" hangingPunct="0">
              <a:buClr>
                <a:srgbClr val="000000"/>
              </a:buClr>
              <a:buSzPct val="100000"/>
              <a:defRPr/>
            </a:pPr>
            <a:r>
              <a:rPr lang="ru-RU" alt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В поле тормозного излучения, полученном с помощью </a:t>
            </a:r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ЛИНАК-200</a:t>
            </a:r>
            <a:r>
              <a:rPr lang="ru-RU" alt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 </a:t>
            </a:r>
          </a:p>
          <a:p>
            <a:pPr algn="ctr" eaLnBrk="0" hangingPunct="0">
              <a:buClr>
                <a:srgbClr val="000000"/>
              </a:buClr>
              <a:buSzPct val="100000"/>
              <a:defRPr/>
            </a:pPr>
            <a:r>
              <a:rPr lang="ru-RU" alt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(</a:t>
            </a:r>
            <a:r>
              <a:rPr lang="ru-RU" alt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электроны</a:t>
            </a:r>
            <a:r>
              <a:rPr lang="ru-RU" alt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 с энергией 20-200 МэВ)</a:t>
            </a:r>
          </a:p>
        </p:txBody>
      </p:sp>
      <p:sp>
        <p:nvSpPr>
          <p:cNvPr id="24" name="Прямоугольник 23"/>
          <p:cNvSpPr/>
          <p:nvPr/>
        </p:nvSpPr>
        <p:spPr bwMode="auto">
          <a:xfrm>
            <a:off x="6524625" y="4456113"/>
            <a:ext cx="3381375" cy="2286000"/>
          </a:xfrm>
          <a:prstGeom prst="rect">
            <a:avLst/>
          </a:prstGeom>
          <a:noFill/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0" hangingPunct="0">
              <a:buClr>
                <a:srgbClr val="000000"/>
              </a:buClr>
              <a:buSzPct val="100000"/>
              <a:defRPr/>
            </a:pPr>
            <a:r>
              <a:rPr lang="ru-RU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В поле электромагнитного излучения, полученном с помощью </a:t>
            </a:r>
            <a:r>
              <a:rPr lang="en-US" altLang="ru-RU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Nd</a:t>
            </a:r>
            <a:r>
              <a:rPr lang="en-US" alt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-</a:t>
            </a:r>
            <a:r>
              <a:rPr lang="ru-RU" alt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лазера</a:t>
            </a:r>
            <a:endParaRPr lang="en-US" alt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Noto Sans CJK SC Regular" charset="0"/>
              <a:cs typeface="Noto Sans CJK SC Regular" charset="0"/>
            </a:endParaRPr>
          </a:p>
          <a:p>
            <a:pPr algn="ctr" eaLnBrk="0" hangingPunct="0">
              <a:buClr>
                <a:srgbClr val="000000"/>
              </a:buClr>
              <a:buSzPct val="100000"/>
              <a:defRPr/>
            </a:pPr>
            <a:r>
              <a:rPr lang="en-US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(1064 </a:t>
            </a:r>
            <a:r>
              <a:rPr lang="ru-RU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нм, 700 мДж в импульсе</a:t>
            </a:r>
            <a:r>
              <a:rPr lang="en-US" alt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)</a:t>
            </a:r>
            <a:endParaRPr lang="ru-RU" altLang="ru-RU" sz="24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Noto Sans CJK SC Regular" charset="0"/>
              <a:cs typeface="Noto Sans CJK SC Regular" charset="0"/>
            </a:endParaRPr>
          </a:p>
        </p:txBody>
      </p:sp>
      <p:sp>
        <p:nvSpPr>
          <p:cNvPr id="27654" name="Стрелка вправо 24"/>
          <p:cNvSpPr>
            <a:spLocks noChangeArrowheads="1"/>
          </p:cNvSpPr>
          <p:nvPr/>
        </p:nvSpPr>
        <p:spPr bwMode="auto">
          <a:xfrm rot="2360219" flipH="1">
            <a:off x="2760663" y="2706688"/>
            <a:ext cx="1062037" cy="568325"/>
          </a:xfrm>
          <a:prstGeom prst="rightArrow">
            <a:avLst>
              <a:gd name="adj1" fmla="val 50000"/>
              <a:gd name="adj2" fmla="val 50075"/>
            </a:avLst>
          </a:prstGeom>
          <a:solidFill>
            <a:schemeClr val="bg1"/>
          </a:solidFill>
          <a:ln w="28575" algn="ctr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27655" name="Стрелка вправо 25"/>
          <p:cNvSpPr>
            <a:spLocks noChangeArrowheads="1"/>
          </p:cNvSpPr>
          <p:nvPr/>
        </p:nvSpPr>
        <p:spPr bwMode="auto">
          <a:xfrm rot="18903667" flipH="1">
            <a:off x="2909888" y="4297363"/>
            <a:ext cx="1062037" cy="568325"/>
          </a:xfrm>
          <a:prstGeom prst="rightArrow">
            <a:avLst>
              <a:gd name="adj1" fmla="val 50000"/>
              <a:gd name="adj2" fmla="val 50075"/>
            </a:avLst>
          </a:prstGeom>
          <a:solidFill>
            <a:schemeClr val="bg1"/>
          </a:solidFill>
          <a:ln w="28575" algn="ctr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27656" name="Стрелка вправо 26"/>
          <p:cNvSpPr>
            <a:spLocks noChangeArrowheads="1"/>
          </p:cNvSpPr>
          <p:nvPr/>
        </p:nvSpPr>
        <p:spPr bwMode="auto">
          <a:xfrm rot="8620272" flipH="1">
            <a:off x="6076950" y="2749550"/>
            <a:ext cx="1062038" cy="568325"/>
          </a:xfrm>
          <a:prstGeom prst="rightArrow">
            <a:avLst>
              <a:gd name="adj1" fmla="val 50000"/>
              <a:gd name="adj2" fmla="val 50075"/>
            </a:avLst>
          </a:prstGeom>
          <a:solidFill>
            <a:schemeClr val="bg1"/>
          </a:solidFill>
          <a:ln w="28575" algn="ctr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27657" name="Стрелка вправо 27"/>
          <p:cNvSpPr>
            <a:spLocks noChangeArrowheads="1"/>
          </p:cNvSpPr>
          <p:nvPr/>
        </p:nvSpPr>
        <p:spPr bwMode="auto">
          <a:xfrm rot="13476016" flipH="1">
            <a:off x="6069013" y="4308475"/>
            <a:ext cx="1062037" cy="569913"/>
          </a:xfrm>
          <a:prstGeom prst="rightArrow">
            <a:avLst>
              <a:gd name="adj1" fmla="val 50000"/>
              <a:gd name="adj2" fmla="val 49935"/>
            </a:avLst>
          </a:prstGeom>
          <a:solidFill>
            <a:schemeClr val="bg1"/>
          </a:solidFill>
          <a:ln w="28575" algn="ctr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27658" name="Прямоугольник 1"/>
          <p:cNvSpPr>
            <a:spLocks noChangeArrowheads="1"/>
          </p:cNvSpPr>
          <p:nvPr/>
        </p:nvSpPr>
        <p:spPr bwMode="auto">
          <a:xfrm>
            <a:off x="1809750" y="-26988"/>
            <a:ext cx="67516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  <a:spcAft>
                <a:spcPts val="800"/>
              </a:spcAft>
            </a:pPr>
            <a:r>
              <a:rPr lang="en-US" altLang="ru-RU" sz="28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I. </a:t>
            </a:r>
            <a:r>
              <a:rPr lang="ru-RU" altLang="ru-RU" sz="28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Экспериментально-методическая база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2"/>
          <p:cNvPicPr>
            <a:picLocks noChangeAspect="1"/>
          </p:cNvPicPr>
          <p:nvPr/>
        </p:nvPicPr>
        <p:blipFill>
          <a:blip r:embed="rId2" cstate="print"/>
          <a:srcRect b="6107"/>
          <a:stretch>
            <a:fillRect/>
          </a:stretch>
        </p:blipFill>
        <p:spPr bwMode="auto">
          <a:xfrm>
            <a:off x="801688" y="184150"/>
            <a:ext cx="3890962" cy="297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0" y="3163888"/>
            <a:ext cx="53276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2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Протонный ускоритель ФАЗОТРОН</a:t>
            </a:r>
            <a:r>
              <a:rPr lang="en-US" altLang="ru-RU" sz="2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ЛЯП </a:t>
            </a:r>
          </a:p>
        </p:txBody>
      </p:sp>
      <p:pic>
        <p:nvPicPr>
          <p:cNvPr id="20483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7650" y="184150"/>
            <a:ext cx="4303713" cy="297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5391150" y="3163888"/>
            <a:ext cx="43148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2000" b="1">
                <a:solidFill>
                  <a:schemeClr val="tx1"/>
                </a:solidFill>
                <a:latin typeface="Times New Roman" pitchFamily="18" charset="0"/>
              </a:rPr>
              <a:t>Ускоритель НУКЛОТРОН в ЛФВЭ</a:t>
            </a:r>
            <a:endParaRPr lang="ru-RU" altLang="ru-RU" sz="2000" b="1">
              <a:solidFill>
                <a:schemeClr val="tx1"/>
              </a:solidFill>
            </a:endParaRPr>
          </a:p>
        </p:txBody>
      </p:sp>
      <p:pic>
        <p:nvPicPr>
          <p:cNvPr id="20485" name="Рисунок 2" descr="linac-200"/>
          <p:cNvPicPr>
            <a:picLocks noChangeAspect="1" noChangeArrowheads="1"/>
          </p:cNvPicPr>
          <p:nvPr/>
        </p:nvPicPr>
        <p:blipFill>
          <a:blip r:embed="rId4" cstate="print"/>
          <a:srcRect t="12421" r="9045" b="1743"/>
          <a:stretch>
            <a:fillRect/>
          </a:stretch>
        </p:blipFill>
        <p:spPr bwMode="auto">
          <a:xfrm>
            <a:off x="600075" y="3724275"/>
            <a:ext cx="4411663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Прямоугольник 3"/>
          <p:cNvSpPr>
            <a:spLocks noChangeArrowheads="1"/>
          </p:cNvSpPr>
          <p:nvPr/>
        </p:nvSpPr>
        <p:spPr bwMode="auto">
          <a:xfrm>
            <a:off x="0" y="6457950"/>
            <a:ext cx="5545138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</a:rPr>
              <a:t>Линейный ускоритель ЛИНАК-200 в ЛЯП</a:t>
            </a:r>
            <a:endParaRPr lang="ru-RU" altLang="ru-RU" sz="2000" b="1">
              <a:solidFill>
                <a:srgbClr val="FF0000"/>
              </a:solidFill>
            </a:endParaRPr>
          </a:p>
        </p:txBody>
      </p:sp>
      <p:pic>
        <p:nvPicPr>
          <p:cNvPr id="20487" name="Рисунок 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0150" y="3489325"/>
            <a:ext cx="2884488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4"/>
          <p:cNvSpPr>
            <a:spLocks noChangeArrowheads="1"/>
          </p:cNvSpPr>
          <p:nvPr/>
        </p:nvSpPr>
        <p:spPr bwMode="auto">
          <a:xfrm>
            <a:off x="5589588" y="6464300"/>
            <a:ext cx="4265612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ru-RU" sz="2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Nd</a:t>
            </a:r>
            <a:r>
              <a:rPr lang="en-US" alt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-</a:t>
            </a:r>
            <a:r>
              <a:rPr lang="ru-RU" alt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Noto Sans CJK SC Regular" charset="0"/>
                <a:cs typeface="Noto Sans CJK SC Regular" charset="0"/>
              </a:rPr>
              <a:t>лазер </a:t>
            </a: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ea typeface="Noto Sans CJK SC Regular" charset="0"/>
                <a:cs typeface="Noto Sans CJK SC Regular" charset="0"/>
              </a:rPr>
              <a:t>в ИОФАН (Москва)</a:t>
            </a:r>
            <a:endParaRPr lang="ru-RU" altLang="ru-RU" sz="2000" b="1" dirty="0">
              <a:solidFill>
                <a:schemeClr val="tx1"/>
              </a:solidFill>
              <a:ea typeface="Noto Sans CJK SC Regular" charset="0"/>
              <a:cs typeface="Noto Sans CJK SC Regular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Прямоугольник 1"/>
          <p:cNvSpPr>
            <a:spLocks noChangeArrowheads="1"/>
          </p:cNvSpPr>
          <p:nvPr/>
        </p:nvSpPr>
        <p:spPr bwMode="auto">
          <a:xfrm>
            <a:off x="619125" y="5732463"/>
            <a:ext cx="6048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ea typeface="Noto Sans CJK SC Regular" charset="0"/>
                <a:cs typeface="Noto Sans CJK SC Regular" charset="0"/>
              </a:rPr>
              <a:t>Рис.1. Комната измерения облученных мишеней: </a:t>
            </a:r>
            <a:endParaRPr lang="en-US" altLang="ru-RU" sz="2000" b="1" dirty="0">
              <a:solidFill>
                <a:schemeClr val="tx1"/>
              </a:solidFill>
              <a:latin typeface="Times New Roman" pitchFamily="18" charset="0"/>
              <a:ea typeface="Noto Sans CJK SC Regular" charset="0"/>
              <a:cs typeface="Noto Sans CJK SC Regular" charset="0"/>
            </a:endParaRPr>
          </a:p>
          <a:p>
            <a:pPr algn="ctr" eaLnBrk="0" hangingPunct="0">
              <a:defRPr/>
            </a:pP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ea typeface="Noto Sans CJK SC Regular" charset="0"/>
                <a:cs typeface="Noto Sans CJK SC Regular" charset="0"/>
              </a:rPr>
              <a:t> детекторы</a:t>
            </a:r>
            <a:r>
              <a:rPr lang="en-US" altLang="ru-RU" sz="2000" b="1" dirty="0">
                <a:solidFill>
                  <a:schemeClr val="tx1"/>
                </a:solidFill>
                <a:ea typeface="Noto Sans CJK SC Regular" charset="0"/>
                <a:cs typeface="Noto Sans CJK SC Regular" charset="0"/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и </a:t>
            </a: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ea typeface="Noto Sans CJK SC Regular" charset="0"/>
                <a:cs typeface="Noto Sans CJK SC Regular" charset="0"/>
              </a:rPr>
              <a:t>аппаратура</a:t>
            </a:r>
            <a:endParaRPr lang="ru-RU" altLang="ru-RU" sz="2000" b="1" dirty="0">
              <a:solidFill>
                <a:schemeClr val="tx1"/>
              </a:solidFill>
              <a:ea typeface="Noto Sans CJK SC Regular" charset="0"/>
              <a:cs typeface="Noto Sans CJK SC Regular" charset="0"/>
            </a:endParaRPr>
          </a:p>
        </p:txBody>
      </p:sp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3224213" y="117475"/>
            <a:ext cx="42116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  <a:spcAft>
                <a:spcPts val="800"/>
              </a:spcAft>
            </a:pPr>
            <a:r>
              <a:rPr lang="ru-RU" altLang="ru-RU" sz="24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Детекторы гамма-излучения</a:t>
            </a:r>
          </a:p>
        </p:txBody>
      </p:sp>
      <p:grpSp>
        <p:nvGrpSpPr>
          <p:cNvPr id="21507" name="Group 13"/>
          <p:cNvGrpSpPr>
            <a:grpSpLocks/>
          </p:cNvGrpSpPr>
          <p:nvPr/>
        </p:nvGrpSpPr>
        <p:grpSpPr bwMode="auto">
          <a:xfrm>
            <a:off x="63500" y="998538"/>
            <a:ext cx="7019925" cy="4549775"/>
            <a:chOff x="1806575" y="958858"/>
            <a:chExt cx="8640763" cy="4549775"/>
          </a:xfrm>
        </p:grpSpPr>
        <p:pic>
          <p:nvPicPr>
            <p:cNvPr id="21510" name="Рисунок 4"/>
            <p:cNvPicPr>
              <a:picLocks noChangeAspect="1" noChangeArrowheads="1"/>
            </p:cNvPicPr>
            <p:nvPr/>
          </p:nvPicPr>
          <p:blipFill>
            <a:blip r:embed="rId2" cstate="print"/>
            <a:srcRect t="15729"/>
            <a:stretch>
              <a:fillRect/>
            </a:stretch>
          </p:blipFill>
          <p:spPr bwMode="auto">
            <a:xfrm>
              <a:off x="1806575" y="958858"/>
              <a:ext cx="8640763" cy="4549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1" name="TextBox 1"/>
            <p:cNvSpPr txBox="1">
              <a:spLocks noChangeArrowheads="1"/>
            </p:cNvSpPr>
            <p:nvPr/>
          </p:nvSpPr>
          <p:spPr bwMode="auto">
            <a:xfrm>
              <a:off x="2136355" y="4142449"/>
              <a:ext cx="3227497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>
                <a:spcAft>
                  <a:spcPts val="1000"/>
                </a:spcAft>
              </a:pPr>
              <a:r>
                <a:rPr lang="en-US" sz="2000" b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ORTEC Planar HPGe</a:t>
              </a:r>
              <a:endParaRPr lang="ru-RU" sz="2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" name="Straight Arrow Connector 3"/>
            <p:cNvCxnSpPr>
              <a:stCxn id="21513" idx="2"/>
            </p:cNvCxnSpPr>
            <p:nvPr/>
          </p:nvCxnSpPr>
          <p:spPr>
            <a:xfrm>
              <a:off x="2992678" y="1606558"/>
              <a:ext cx="691730" cy="309562"/>
            </a:xfrm>
            <a:prstGeom prst="straightConnector1">
              <a:avLst/>
            </a:prstGeom>
            <a:ln w="22225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13" name="TextBox 10"/>
            <p:cNvSpPr txBox="1">
              <a:spLocks noChangeArrowheads="1"/>
            </p:cNvSpPr>
            <p:nvPr/>
          </p:nvSpPr>
          <p:spPr bwMode="auto">
            <a:xfrm>
              <a:off x="1871006" y="1207097"/>
              <a:ext cx="2242641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>
                <a:spcAft>
                  <a:spcPts val="1000"/>
                </a:spcAft>
              </a:pPr>
              <a:r>
                <a:rPr lang="en-US" sz="2000" b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ORTEC HPGe</a:t>
              </a:r>
              <a:endParaRPr lang="ru-RU" sz="2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2" name="Straight Arrow Connector 11"/>
            <p:cNvCxnSpPr>
              <a:stCxn id="21511" idx="0"/>
            </p:cNvCxnSpPr>
            <p:nvPr/>
          </p:nvCxnSpPr>
          <p:spPr>
            <a:xfrm flipV="1">
              <a:off x="3750845" y="2901958"/>
              <a:ext cx="617477" cy="1239837"/>
            </a:xfrm>
            <a:prstGeom prst="straightConnector1">
              <a:avLst/>
            </a:prstGeom>
            <a:ln w="22225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 bwMode="auto">
          <a:xfrm>
            <a:off x="7112000" y="1928813"/>
            <a:ext cx="2794000" cy="38068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algn="ctr" defTabSz="914400">
              <a:spcAft>
                <a:spcPts val="1000"/>
              </a:spcAft>
              <a:defRPr/>
            </a:pPr>
            <a:endParaRPr lang="en-US" b="1" dirty="0">
              <a:solidFill>
                <a:srgbClr val="C00000"/>
              </a:solidFill>
              <a:latin typeface="+mn-lt"/>
              <a:ea typeface="Noto Sans CJK SC Regular" charset="0"/>
              <a:cs typeface="Noto Sans CJK SC Regular" charset="0"/>
            </a:endParaRPr>
          </a:p>
          <a:p>
            <a:pPr algn="ctr" defTabSz="914400">
              <a:spcAft>
                <a:spcPts val="100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б</a:t>
            </a:r>
            <a:r>
              <a:rPr lang="en-US" b="1" dirty="0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) </a:t>
            </a:r>
            <a:r>
              <a:rPr lang="ru-RU" b="1" dirty="0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ПО</a:t>
            </a:r>
            <a:r>
              <a:rPr lang="en-US" b="1" dirty="0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  </a:t>
            </a:r>
            <a:r>
              <a:rPr lang="ru-RU" b="1" dirty="0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для регистрации</a:t>
            </a:r>
            <a:r>
              <a:rPr lang="en-US" b="1" dirty="0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обработки </a:t>
            </a:r>
            <a:r>
              <a:rPr lang="ru-RU" b="1" dirty="0" err="1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гамма-</a:t>
            </a:r>
            <a:r>
              <a:rPr lang="ru-RU" sz="2400" b="1" dirty="0" err="1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спектров</a:t>
            </a:r>
            <a:r>
              <a:rPr lang="en-US" sz="2400" b="1" dirty="0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 :</a:t>
            </a:r>
            <a:endParaRPr lang="en-US" b="1" dirty="0">
              <a:solidFill>
                <a:srgbClr val="C00000"/>
              </a:solidFill>
              <a:latin typeface="+mn-lt"/>
              <a:ea typeface="Noto Sans CJK SC Regular" charset="0"/>
              <a:cs typeface="Noto Sans CJK SC Regular" charset="0"/>
            </a:endParaRPr>
          </a:p>
          <a:p>
            <a:pPr defTabSz="914400">
              <a:spcAft>
                <a:spcPts val="1000"/>
              </a:spcAft>
              <a:defRPr/>
            </a:pPr>
            <a:r>
              <a:rPr lang="en-US" sz="1400" b="1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-</a:t>
            </a:r>
            <a:r>
              <a:rPr lang="ru-RU" sz="1400" b="1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ORTEC MAESTRO 6.08</a:t>
            </a:r>
            <a:r>
              <a:rPr lang="ru-RU" sz="1400" b="1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 (регистрация и первичная обработка)</a:t>
            </a:r>
            <a:endParaRPr lang="en-US" sz="1400" b="1" dirty="0">
              <a:solidFill>
                <a:schemeClr val="tx1"/>
              </a:solidFill>
              <a:latin typeface="+mn-lt"/>
              <a:ea typeface="Noto Sans CJK SC Regular" charset="0"/>
              <a:cs typeface="Noto Sans CJK SC Regular" charset="0"/>
            </a:endParaRPr>
          </a:p>
          <a:p>
            <a:pPr defTabSz="914400">
              <a:spcAft>
                <a:spcPts val="1000"/>
              </a:spcAft>
              <a:defRPr/>
            </a:pPr>
            <a:r>
              <a:rPr lang="en-US" sz="1400" b="1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- </a:t>
            </a:r>
            <a:r>
              <a:rPr lang="en-US" sz="1400" b="1" dirty="0" err="1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Deimos</a:t>
            </a:r>
            <a:r>
              <a:rPr lang="en-US" sz="1400" b="1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 3.5</a:t>
            </a:r>
            <a:r>
              <a:rPr lang="ru-RU" sz="1400" b="1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 (основная программа для обработки и разделения мультиплетных гамма-линий)</a:t>
            </a:r>
            <a:endParaRPr lang="en-US" sz="1400" b="1" dirty="0">
              <a:solidFill>
                <a:schemeClr val="tx1"/>
              </a:solidFill>
              <a:latin typeface="+mn-lt"/>
              <a:ea typeface="Noto Sans CJK SC Regular" charset="0"/>
              <a:cs typeface="Noto Sans CJK SC Regular" charset="0"/>
            </a:endParaRPr>
          </a:p>
          <a:p>
            <a:pPr defTabSz="914400">
              <a:spcAft>
                <a:spcPts val="1000"/>
              </a:spcAft>
              <a:defRPr/>
            </a:pPr>
            <a:r>
              <a:rPr lang="en-US" sz="1400" b="1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- Origin 9.0</a:t>
            </a:r>
            <a:r>
              <a:rPr lang="ru-RU" sz="1400" b="1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 (финальная обработка и визуализация</a:t>
            </a:r>
            <a:r>
              <a:rPr lang="ru-RU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 bwMode="auto">
          <a:xfrm>
            <a:off x="7097713" y="998538"/>
            <a:ext cx="288925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defTabSz="914400">
              <a:spcAft>
                <a:spcPts val="1000"/>
              </a:spcAft>
              <a:defRPr/>
            </a:pPr>
            <a:r>
              <a:rPr lang="en-US" b="1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...</a:t>
            </a:r>
            <a:r>
              <a:rPr lang="ru-RU" b="1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Наша </a:t>
            </a:r>
            <a:r>
              <a:rPr lang="ru-RU" b="1" dirty="0" err="1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коллаборация</a:t>
            </a:r>
            <a:r>
              <a:rPr lang="ru-RU" b="1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           </a:t>
            </a:r>
            <a:r>
              <a:rPr lang="en-US" b="1" dirty="0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…</a:t>
            </a:r>
            <a:r>
              <a:rPr lang="ru-RU" sz="2000" b="1" dirty="0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располагает</a:t>
            </a:r>
            <a:r>
              <a:rPr lang="en-US" sz="2000" b="1" dirty="0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:</a:t>
            </a:r>
            <a:r>
              <a:rPr lang="en-US" b="1" dirty="0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 </a:t>
            </a:r>
          </a:p>
          <a:p>
            <a:pPr defTabSz="914400">
              <a:spcAft>
                <a:spcPts val="1000"/>
              </a:spcAft>
              <a:defRPr/>
            </a:pPr>
            <a:r>
              <a:rPr lang="en-US" b="1" dirty="0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a)</a:t>
            </a:r>
            <a:r>
              <a:rPr lang="ru-RU" b="1" dirty="0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10 </a:t>
            </a:r>
            <a:r>
              <a:rPr lang="en-US" b="1" dirty="0" err="1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HPGe</a:t>
            </a:r>
            <a:r>
              <a:rPr lang="en-US" b="1" dirty="0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и  2 </a:t>
            </a:r>
            <a:r>
              <a:rPr lang="en-US" b="1" dirty="0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Si</a:t>
            </a:r>
            <a:r>
              <a:rPr lang="ru-RU" b="1" dirty="0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гамма-детекторами</a:t>
            </a:r>
            <a:r>
              <a:rPr lang="en-US" b="1" dirty="0">
                <a:solidFill>
                  <a:srgbClr val="C00000"/>
                </a:solidFill>
                <a:latin typeface="+mn-lt"/>
                <a:ea typeface="Noto Sans CJK SC Regular" charset="0"/>
                <a:cs typeface="Noto Sans CJK SC Regular" charset="0"/>
              </a:rPr>
              <a:t> ,</a:t>
            </a:r>
            <a:endParaRPr lang="ru-RU" b="1" dirty="0">
              <a:solidFill>
                <a:srgbClr val="C00000"/>
              </a:solidFill>
              <a:latin typeface="+mn-lt"/>
              <a:ea typeface="Noto Sans CJK SC Regular" charset="0"/>
              <a:cs typeface="Noto Sans CJK SC Regular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25"/>
          <p:cNvSpPr>
            <a:spLocks noChangeArrowheads="1"/>
          </p:cNvSpPr>
          <p:nvPr/>
        </p:nvSpPr>
        <p:spPr bwMode="auto">
          <a:xfrm>
            <a:off x="661988" y="1327150"/>
            <a:ext cx="5503862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Параметры ОСГИ</a:t>
            </a:r>
          </a:p>
          <a:p>
            <a:pPr algn="just" eaLnBrk="0" hangingPunct="0"/>
            <a:r>
              <a:rPr lang="ru-RU" altLang="ru-RU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Общая толщина активной части с двумя плёнками - </a:t>
            </a:r>
            <a:r>
              <a:rPr lang="ru-RU" altLang="ru-RU" sz="2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0,1 мм</a:t>
            </a:r>
            <a:r>
              <a:rPr lang="ru-RU" altLang="ru-RU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0" hangingPunct="0"/>
            <a:r>
              <a:rPr lang="ru-RU" altLang="ru-RU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Диаметр активной части не более </a:t>
            </a:r>
            <a:r>
              <a:rPr lang="ru-RU" altLang="ru-RU" sz="2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мм</a:t>
            </a:r>
            <a:r>
              <a:rPr lang="ru-RU" altLang="ru-RU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530" name="Прямоугольник 72"/>
          <p:cNvSpPr>
            <a:spLocks noChangeArrowheads="1"/>
          </p:cNvSpPr>
          <p:nvPr/>
        </p:nvSpPr>
        <p:spPr bwMode="auto">
          <a:xfrm>
            <a:off x="0" y="0"/>
            <a:ext cx="9906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algn="ctr" eaLnBrk="0" hangingPunct="0">
              <a:spcAft>
                <a:spcPts val="800"/>
              </a:spcAft>
              <a:tabLst>
                <a:tab pos="539750" algn="l"/>
              </a:tabLst>
            </a:pPr>
            <a:r>
              <a:rPr lang="en-US" altLang="ru-RU" sz="24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II. </a:t>
            </a:r>
            <a:r>
              <a:rPr lang="ru-RU" altLang="ru-RU" sz="24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Методика определения </a:t>
            </a:r>
            <a:r>
              <a:rPr lang="ru-RU" altLang="ru-RU" sz="2400" b="1" i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реальной</a:t>
            </a:r>
            <a:r>
              <a:rPr lang="ru-RU" altLang="ru-RU" sz="24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абсолютной эффективности при измерении гамма-спектров неидеальных образцов в неидеальных условиях.</a:t>
            </a:r>
          </a:p>
        </p:txBody>
      </p:sp>
      <p:sp>
        <p:nvSpPr>
          <p:cNvPr id="22531" name="Прямоугольник 56"/>
          <p:cNvSpPr>
            <a:spLocks noChangeArrowheads="1"/>
          </p:cNvSpPr>
          <p:nvPr/>
        </p:nvSpPr>
        <p:spPr bwMode="auto">
          <a:xfrm>
            <a:off x="661988" y="2841625"/>
            <a:ext cx="5478462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ru-RU" altLang="ru-RU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 наших исследованиях используются мишени толщиной </a:t>
            </a:r>
            <a:r>
              <a:rPr lang="ru-RU" altLang="ru-RU" sz="2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1-3 мм (примерно в </a:t>
            </a:r>
            <a:r>
              <a:rPr lang="ru-RU" alt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10-30</a:t>
            </a:r>
            <a:r>
              <a:rPr lang="ru-RU" altLang="ru-RU" sz="2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 толще чем ОСГИ)</a:t>
            </a:r>
            <a:r>
              <a:rPr lang="ru-RU" altLang="ru-RU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0" hangingPunct="0"/>
            <a:r>
              <a:rPr lang="ru-RU" altLang="ru-RU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Диаметр мишени </a:t>
            </a:r>
            <a:r>
              <a:rPr lang="ru-RU" altLang="ru-RU" sz="2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15-21 мм (в </a:t>
            </a:r>
            <a:r>
              <a:rPr lang="ru-RU" alt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5-7</a:t>
            </a:r>
            <a:r>
              <a:rPr lang="ru-RU" altLang="ru-RU" sz="2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 больше чем ОСГИ)</a:t>
            </a:r>
            <a:r>
              <a:rPr lang="ru-RU" altLang="ru-RU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0" hangingPunct="0"/>
            <a:r>
              <a:rPr lang="ru-RU" altLang="ru-RU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grpSp>
        <p:nvGrpSpPr>
          <p:cNvPr id="22532" name="Group 1"/>
          <p:cNvGrpSpPr>
            <a:grpSpLocks/>
          </p:cNvGrpSpPr>
          <p:nvPr/>
        </p:nvGrpSpPr>
        <p:grpSpPr bwMode="auto">
          <a:xfrm>
            <a:off x="6421438" y="1173163"/>
            <a:ext cx="3484562" cy="5608637"/>
            <a:chOff x="6292067" y="834044"/>
            <a:chExt cx="3483130" cy="5608682"/>
          </a:xfrm>
        </p:grpSpPr>
        <p:grpSp>
          <p:nvGrpSpPr>
            <p:cNvPr id="22534" name="Группа 57"/>
            <p:cNvGrpSpPr>
              <a:grpSpLocks noChangeAspect="1"/>
            </p:cNvGrpSpPr>
            <p:nvPr/>
          </p:nvGrpSpPr>
          <p:grpSpPr bwMode="auto">
            <a:xfrm>
              <a:off x="6292067" y="1134855"/>
              <a:ext cx="3483130" cy="5307871"/>
              <a:chOff x="7974977" y="517062"/>
              <a:chExt cx="4254054" cy="5643132"/>
            </a:xfrm>
          </p:grpSpPr>
          <p:grpSp>
            <p:nvGrpSpPr>
              <p:cNvPr id="22536" name="Group 46"/>
              <p:cNvGrpSpPr>
                <a:grpSpLocks/>
              </p:cNvGrpSpPr>
              <p:nvPr/>
            </p:nvGrpSpPr>
            <p:grpSpPr bwMode="auto">
              <a:xfrm>
                <a:off x="8832128" y="864835"/>
                <a:ext cx="3396903" cy="5295359"/>
                <a:chOff x="2300" y="3321"/>
                <a:chExt cx="6198" cy="9241"/>
              </a:xfrm>
            </p:grpSpPr>
            <p:grpSp>
              <p:nvGrpSpPr>
                <p:cNvPr id="22544" name="Group 47"/>
                <p:cNvGrpSpPr>
                  <a:grpSpLocks/>
                </p:cNvGrpSpPr>
                <p:nvPr/>
              </p:nvGrpSpPr>
              <p:grpSpPr bwMode="auto">
                <a:xfrm>
                  <a:off x="2731" y="3321"/>
                  <a:ext cx="4075" cy="8480"/>
                  <a:chOff x="1992" y="1544"/>
                  <a:chExt cx="1863" cy="4248"/>
                </a:xfrm>
              </p:grpSpPr>
              <p:sp>
                <p:nvSpPr>
                  <p:cNvPr id="19" name="AutoShape 48" descr="Гранит"/>
                  <p:cNvSpPr>
                    <a:spLocks noChangeArrowheads="1"/>
                  </p:cNvSpPr>
                  <p:nvPr/>
                </p:nvSpPr>
                <p:spPr bwMode="auto">
                  <a:xfrm>
                    <a:off x="2076" y="1632"/>
                    <a:ext cx="1148" cy="984"/>
                  </a:xfrm>
                  <a:prstGeom prst="can">
                    <a:avLst>
                      <a:gd name="adj" fmla="val 25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>
                      <a:defRPr/>
                    </a:pPr>
                    <a:endParaRPr lang="ru-RU">
                      <a:ea typeface="+mn-ea"/>
                      <a:cs typeface="Noto Sans CJK SC Regular" charset="0"/>
                    </a:endParaRPr>
                  </a:p>
                </p:txBody>
              </p:sp>
              <p:sp>
                <p:nvSpPr>
                  <p:cNvPr id="22561" name="AutoShape 49"/>
                  <p:cNvSpPr>
                    <a:spLocks noChangeArrowheads="1"/>
                  </p:cNvSpPr>
                  <p:nvPr/>
                </p:nvSpPr>
                <p:spPr bwMode="auto">
                  <a:xfrm>
                    <a:off x="2307" y="4491"/>
                    <a:ext cx="685" cy="1016"/>
                  </a:xfrm>
                  <a:prstGeom prst="can">
                    <a:avLst>
                      <a:gd name="adj" fmla="val 37080"/>
                    </a:avLst>
                  </a:prstGeom>
                  <a:gradFill rotWithShape="1">
                    <a:gsLst>
                      <a:gs pos="0">
                        <a:srgbClr val="3B3B3B"/>
                      </a:gs>
                      <a:gs pos="50000">
                        <a:srgbClr val="808080"/>
                      </a:gs>
                      <a:gs pos="100000">
                        <a:srgbClr val="3B3B3B"/>
                      </a:gs>
                    </a:gsLst>
                    <a:lin ang="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/>
                    <a:endParaRPr lang="ru-RU" altLang="ru-RU"/>
                  </a:p>
                </p:txBody>
              </p:sp>
              <p:sp>
                <p:nvSpPr>
                  <p:cNvPr id="22562" name="AutoShape 50"/>
                  <p:cNvSpPr>
                    <a:spLocks noChangeArrowheads="1"/>
                  </p:cNvSpPr>
                  <p:nvPr/>
                </p:nvSpPr>
                <p:spPr bwMode="auto">
                  <a:xfrm>
                    <a:off x="2176" y="4208"/>
                    <a:ext cx="944" cy="1584"/>
                  </a:xfrm>
                  <a:prstGeom prst="can">
                    <a:avLst>
                      <a:gd name="adj" fmla="val 41949"/>
                    </a:avLst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/>
                    <a:endParaRPr lang="ru-RU" altLang="ru-RU"/>
                  </a:p>
                </p:txBody>
              </p:sp>
              <p:sp>
                <p:nvSpPr>
                  <p:cNvPr id="22563" name="AutoShape 51"/>
                  <p:cNvSpPr>
                    <a:spLocks noChangeArrowheads="1"/>
                  </p:cNvSpPr>
                  <p:nvPr/>
                </p:nvSpPr>
                <p:spPr bwMode="auto">
                  <a:xfrm>
                    <a:off x="1992" y="1544"/>
                    <a:ext cx="1312" cy="1120"/>
                  </a:xfrm>
                  <a:prstGeom prst="can">
                    <a:avLst>
                      <a:gd name="adj" fmla="val 25000"/>
                    </a:avLst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eaLnBrk="0" hangingPunct="0"/>
                    <a:endParaRPr lang="ru-RU" altLang="ru-RU"/>
                  </a:p>
                </p:txBody>
              </p:sp>
              <p:cxnSp>
                <p:nvCxnSpPr>
                  <p:cNvPr id="22564" name="AutoShape 52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2992" y="1544"/>
                    <a:ext cx="863" cy="526"/>
                  </a:xfrm>
                  <a:prstGeom prst="straightConnector1">
                    <a:avLst/>
                  </a:prstGeom>
                  <a:noFill/>
                  <a:ln w="69850" cap="rnd">
                    <a:solidFill>
                      <a:srgbClr val="FF0000"/>
                    </a:solidFill>
                    <a:prstDash val="sysDot"/>
                    <a:round/>
                    <a:headEnd/>
                    <a:tailEnd type="stealth" w="med" len="med"/>
                  </a:ln>
                </p:spPr>
              </p:cxnSp>
            </p:grpSp>
            <p:sp>
              <p:nvSpPr>
                <p:cNvPr id="22545" name="Text Box 54"/>
                <p:cNvSpPr txBox="1">
                  <a:spLocks noChangeArrowheads="1"/>
                </p:cNvSpPr>
                <p:nvPr/>
              </p:nvSpPr>
              <p:spPr bwMode="auto">
                <a:xfrm>
                  <a:off x="2534" y="11834"/>
                  <a:ext cx="3513" cy="7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defTabSz="914400">
                    <a:spcAft>
                      <a:spcPts val="1000"/>
                    </a:spcAft>
                  </a:pPr>
                  <a:r>
                    <a:rPr lang="ru-RU" altLang="ru-RU" sz="2200" b="1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Детектор</a:t>
                  </a:r>
                  <a:endParaRPr lang="ru-RU" altLang="ru-RU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2546" name="Text Box 5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426" y="5874"/>
                  <a:ext cx="3072" cy="14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spcAft>
                      <a:spcPts val="1000"/>
                    </a:spcAft>
                  </a:pPr>
                  <a:r>
                    <a:rPr lang="ru-RU" altLang="ru-RU" sz="2200" b="1">
                      <a:solidFill>
                        <a:srgbClr val="009900"/>
                      </a:solidFill>
                      <a:latin typeface="Times New Roman" pitchFamily="18" charset="0"/>
                      <a:cs typeface="Times New Roman" pitchFamily="18" charset="0"/>
                    </a:rPr>
                    <a:t>Фильтр</a:t>
                  </a:r>
                  <a:endParaRPr lang="ru-RU" altLang="ru-RU">
                    <a:solidFill>
                      <a:srgbClr val="0099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2547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5600" y="3883"/>
                  <a:ext cx="2898" cy="7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spcAft>
                      <a:spcPts val="1000"/>
                    </a:spcAft>
                  </a:pPr>
                  <a:r>
                    <a:rPr lang="ru-RU" altLang="ru-RU" sz="2200" b="1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  <a:sym typeface="Symbol" pitchFamily="18" charset="2"/>
                    </a:rPr>
                    <a:t></a:t>
                  </a:r>
                  <a:r>
                    <a:rPr lang="ru-RU" altLang="ru-RU" sz="2200" b="1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-квант</a:t>
                  </a:r>
                  <a:endParaRPr lang="ru-RU" altLang="ru-RU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2548" name="AutoShape 57"/>
                <p:cNvSpPr>
                  <a:spLocks noChangeArrowheads="1"/>
                </p:cNvSpPr>
                <p:nvPr/>
              </p:nvSpPr>
              <p:spPr bwMode="auto">
                <a:xfrm>
                  <a:off x="2300" y="6588"/>
                  <a:ext cx="3676" cy="463"/>
                </a:xfrm>
                <a:prstGeom prst="can">
                  <a:avLst>
                    <a:gd name="adj" fmla="val 25000"/>
                  </a:avLst>
                </a:prstGeom>
                <a:gradFill rotWithShape="1">
                  <a:gsLst>
                    <a:gs pos="0">
                      <a:srgbClr val="2A2A2A"/>
                    </a:gs>
                    <a:gs pos="50000">
                      <a:srgbClr val="5A5A5A"/>
                    </a:gs>
                    <a:gs pos="100000">
                      <a:srgbClr val="2A2A2A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ru-RU" altLang="ru-RU"/>
                </a:p>
              </p:txBody>
            </p:sp>
            <p:cxnSp>
              <p:nvCxnSpPr>
                <p:cNvPr id="22549" name="AutoShape 58"/>
                <p:cNvCxnSpPr>
                  <a:cxnSpLocks noChangeShapeType="1"/>
                </p:cNvCxnSpPr>
                <p:nvPr/>
              </p:nvCxnSpPr>
              <p:spPr bwMode="auto">
                <a:xfrm>
                  <a:off x="2912" y="3744"/>
                  <a:ext cx="2006" cy="5693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</p:spPr>
            </p:cxnSp>
            <p:cxnSp>
              <p:nvCxnSpPr>
                <p:cNvPr id="22550" name="AutoShape 59"/>
                <p:cNvCxnSpPr>
                  <a:cxnSpLocks noChangeShapeType="1"/>
                </p:cNvCxnSpPr>
                <p:nvPr/>
              </p:nvCxnSpPr>
              <p:spPr bwMode="auto">
                <a:xfrm>
                  <a:off x="3052" y="4370"/>
                  <a:ext cx="488" cy="2284"/>
                </a:xfrm>
                <a:prstGeom prst="straightConnector1">
                  <a:avLst/>
                </a:prstGeom>
                <a:noFill/>
                <a:ln w="63500" cap="rnd">
                  <a:solidFill>
                    <a:srgbClr val="FF0000"/>
                  </a:solidFill>
                  <a:prstDash val="sysDot"/>
                  <a:round/>
                  <a:headEnd/>
                  <a:tailEnd type="stealth" w="med" len="med"/>
                </a:ln>
              </p:spPr>
            </p:cxnSp>
            <p:cxnSp>
              <p:nvCxnSpPr>
                <p:cNvPr id="22551" name="AutoShape 60"/>
                <p:cNvCxnSpPr>
                  <a:cxnSpLocks noChangeShapeType="1"/>
                </p:cNvCxnSpPr>
                <p:nvPr/>
              </p:nvCxnSpPr>
              <p:spPr bwMode="auto">
                <a:xfrm>
                  <a:off x="2914" y="3883"/>
                  <a:ext cx="538" cy="569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</p:spPr>
            </p:cxnSp>
            <p:cxnSp>
              <p:nvCxnSpPr>
                <p:cNvPr id="22552" name="AutoShape 61"/>
                <p:cNvCxnSpPr>
                  <a:cxnSpLocks noChangeShapeType="1"/>
                </p:cNvCxnSpPr>
                <p:nvPr/>
              </p:nvCxnSpPr>
              <p:spPr bwMode="auto">
                <a:xfrm flipH="1">
                  <a:off x="4093" y="4223"/>
                  <a:ext cx="392" cy="1098"/>
                </a:xfrm>
                <a:prstGeom prst="straightConnector1">
                  <a:avLst/>
                </a:prstGeom>
                <a:noFill/>
                <a:ln w="63500" cap="rnd">
                  <a:solidFill>
                    <a:srgbClr val="FF0000"/>
                  </a:solidFill>
                  <a:prstDash val="sysDot"/>
                  <a:round/>
                  <a:headEnd/>
                  <a:tailEnd type="stealth" w="med" len="med"/>
                </a:ln>
              </p:spPr>
            </p:cxnSp>
            <p:sp>
              <p:nvSpPr>
                <p:cNvPr id="22553" name="AutoShape 62"/>
                <p:cNvSpPr>
                  <a:spLocks noChangeArrowheads="1"/>
                </p:cNvSpPr>
                <p:nvPr/>
              </p:nvSpPr>
              <p:spPr bwMode="auto">
                <a:xfrm>
                  <a:off x="4176" y="10090"/>
                  <a:ext cx="525" cy="463"/>
                </a:xfrm>
                <a:prstGeom prst="smileyFace">
                  <a:avLst>
                    <a:gd name="adj" fmla="val 4653"/>
                  </a:avLst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ru-RU" altLang="ru-RU"/>
                </a:p>
              </p:txBody>
            </p:sp>
            <p:cxnSp>
              <p:nvCxnSpPr>
                <p:cNvPr id="22554" name="AutoShape 63"/>
                <p:cNvCxnSpPr>
                  <a:cxnSpLocks noChangeShapeType="1"/>
                </p:cNvCxnSpPr>
                <p:nvPr/>
              </p:nvCxnSpPr>
              <p:spPr bwMode="auto">
                <a:xfrm flipH="1">
                  <a:off x="3251" y="4582"/>
                  <a:ext cx="1450" cy="6650"/>
                </a:xfrm>
                <a:prstGeom prst="straightConnector1">
                  <a:avLst/>
                </a:prstGeom>
                <a:noFill/>
                <a:ln w="63500" cap="rnd">
                  <a:solidFill>
                    <a:srgbClr val="FF0000"/>
                  </a:solidFill>
                  <a:prstDash val="sysDot"/>
                  <a:round/>
                  <a:headEnd/>
                  <a:tailEnd type="stealth" w="med" len="med"/>
                </a:ln>
              </p:spPr>
            </p:cxnSp>
            <p:cxnSp>
              <p:nvCxnSpPr>
                <p:cNvPr id="22555" name="AutoShape 64"/>
                <p:cNvCxnSpPr>
                  <a:cxnSpLocks noChangeShapeType="1"/>
                </p:cNvCxnSpPr>
                <p:nvPr/>
              </p:nvCxnSpPr>
              <p:spPr bwMode="auto">
                <a:xfrm flipH="1">
                  <a:off x="4485" y="4370"/>
                  <a:ext cx="433" cy="5720"/>
                </a:xfrm>
                <a:prstGeom prst="straightConnector1">
                  <a:avLst/>
                </a:prstGeom>
                <a:noFill/>
                <a:ln w="63500" cap="rnd">
                  <a:solidFill>
                    <a:srgbClr val="FF0000"/>
                  </a:solidFill>
                  <a:prstDash val="sysDot"/>
                  <a:round/>
                  <a:headEnd/>
                  <a:tailEnd type="stealth" w="med" len="med"/>
                </a:ln>
              </p:spPr>
            </p:cxnSp>
            <p:sp>
              <p:nvSpPr>
                <p:cNvPr id="22556" name="AutoShape 65"/>
                <p:cNvSpPr>
                  <a:spLocks noChangeArrowheads="1"/>
                </p:cNvSpPr>
                <p:nvPr/>
              </p:nvSpPr>
              <p:spPr bwMode="auto">
                <a:xfrm rot="2482023">
                  <a:off x="3452" y="4810"/>
                  <a:ext cx="342" cy="269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 w="9525">
                  <a:solidFill>
                    <a:srgbClr val="FFC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ru-RU" altLang="ru-RU"/>
                </a:p>
              </p:txBody>
            </p:sp>
            <p:sp>
              <p:nvSpPr>
                <p:cNvPr id="22557" name="AutoShape 66"/>
                <p:cNvSpPr>
                  <a:spLocks noChangeArrowheads="1"/>
                </p:cNvSpPr>
                <p:nvPr/>
              </p:nvSpPr>
              <p:spPr bwMode="auto">
                <a:xfrm rot="2482023">
                  <a:off x="4614" y="4313"/>
                  <a:ext cx="341" cy="269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 w="9525">
                  <a:solidFill>
                    <a:srgbClr val="FFC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ru-RU" altLang="ru-RU"/>
                </a:p>
              </p:txBody>
            </p:sp>
            <p:sp>
              <p:nvSpPr>
                <p:cNvPr id="22558" name="AutoShape 67"/>
                <p:cNvSpPr>
                  <a:spLocks noChangeArrowheads="1"/>
                </p:cNvSpPr>
                <p:nvPr/>
              </p:nvSpPr>
              <p:spPr bwMode="auto">
                <a:xfrm rot="2482023">
                  <a:off x="4272" y="4101"/>
                  <a:ext cx="342" cy="269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 w="9525">
                  <a:solidFill>
                    <a:srgbClr val="FFC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ru-RU" altLang="ru-RU"/>
                </a:p>
              </p:txBody>
            </p:sp>
            <p:sp>
              <p:nvSpPr>
                <p:cNvPr id="22559" name="AutoShape 68"/>
                <p:cNvSpPr>
                  <a:spLocks noChangeArrowheads="1"/>
                </p:cNvSpPr>
                <p:nvPr/>
              </p:nvSpPr>
              <p:spPr bwMode="auto">
                <a:xfrm rot="2482023">
                  <a:off x="2914" y="4223"/>
                  <a:ext cx="341" cy="269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FF00"/>
                </a:solidFill>
                <a:ln w="9525">
                  <a:solidFill>
                    <a:srgbClr val="FFC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eaLnBrk="0" hangingPunct="0"/>
                  <a:endParaRPr lang="ru-RU" altLang="ru-RU"/>
                </a:p>
              </p:txBody>
            </p:sp>
          </p:grpSp>
          <p:sp>
            <p:nvSpPr>
              <p:cNvPr id="22537" name="Надпись 4"/>
              <p:cNvSpPr txBox="1">
                <a:spLocks noChangeArrowheads="1"/>
              </p:cNvSpPr>
              <p:nvPr/>
            </p:nvSpPr>
            <p:spPr bwMode="auto">
              <a:xfrm>
                <a:off x="8031833" y="1390913"/>
                <a:ext cx="946280" cy="34406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altLang="ru-RU" sz="1400" b="1">
                    <a:solidFill>
                      <a:schemeClr val="tx1"/>
                    </a:solidFill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h=</a:t>
                </a:r>
                <a:r>
                  <a:rPr lang="ru-RU" altLang="ru-RU" sz="1400" b="1">
                    <a:solidFill>
                      <a:schemeClr val="tx1"/>
                    </a:solidFill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1-3</a:t>
                </a:r>
                <a:r>
                  <a:rPr lang="en-US" altLang="ru-RU" sz="1400" b="1">
                    <a:solidFill>
                      <a:schemeClr val="tx1"/>
                    </a:solidFill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 </a:t>
                </a:r>
                <a:r>
                  <a:rPr lang="ru-RU" altLang="ru-RU" sz="1400" b="1">
                    <a:solidFill>
                      <a:schemeClr val="tx1"/>
                    </a:solidFill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мм</a:t>
                </a:r>
                <a:endParaRPr lang="ru-RU" altLang="ru-RU" sz="1100">
                  <a:solidFill>
                    <a:schemeClr val="tx1"/>
                  </a:solidFill>
                  <a:ea typeface="Calibri" pitchFamily="34" charset="0"/>
                  <a:cs typeface="Times New Roman" pitchFamily="18" charset="0"/>
                </a:endParaRPr>
              </a:p>
            </p:txBody>
          </p:sp>
          <p:cxnSp>
            <p:nvCxnSpPr>
              <p:cNvPr id="31" name="Прямая соединительная линия 30"/>
              <p:cNvCxnSpPr/>
              <p:nvPr/>
            </p:nvCxnSpPr>
            <p:spPr>
              <a:xfrm flipV="1">
                <a:off x="8568025" y="1122157"/>
                <a:ext cx="600800" cy="168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39" name="Надпись 15"/>
              <p:cNvSpPr txBox="1">
                <a:spLocks noChangeArrowheads="1"/>
              </p:cNvSpPr>
              <p:nvPr/>
            </p:nvSpPr>
            <p:spPr bwMode="auto">
              <a:xfrm>
                <a:off x="7974977" y="517062"/>
                <a:ext cx="1218161" cy="34406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altLang="ru-RU" sz="1400" b="1">
                    <a:solidFill>
                      <a:schemeClr val="tx1"/>
                    </a:solidFill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D=</a:t>
                </a:r>
                <a:r>
                  <a:rPr lang="ru-RU" altLang="ru-RU" sz="1400" b="1">
                    <a:solidFill>
                      <a:schemeClr val="tx1"/>
                    </a:solidFill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15-21 мм</a:t>
                </a:r>
                <a:endParaRPr lang="ru-RU" altLang="ru-RU" sz="1100">
                  <a:solidFill>
                    <a:schemeClr val="tx1"/>
                  </a:solidFill>
                  <a:ea typeface="Calibri" pitchFamily="34" charset="0"/>
                  <a:cs typeface="Times New Roman" pitchFamily="18" charset="0"/>
                </a:endParaRPr>
              </a:p>
            </p:txBody>
          </p:sp>
          <p:cxnSp>
            <p:nvCxnSpPr>
              <p:cNvPr id="22540" name="Прямая соединительная линия 38"/>
              <p:cNvCxnSpPr>
                <a:cxnSpLocks noChangeShapeType="1"/>
              </p:cNvCxnSpPr>
              <p:nvPr/>
            </p:nvCxnSpPr>
            <p:spPr bwMode="auto">
              <a:xfrm flipH="1">
                <a:off x="8655480" y="1988840"/>
                <a:ext cx="53765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2541" name="Прямая со стрелкой 41"/>
              <p:cNvCxnSpPr>
                <a:cxnSpLocks noChangeShapeType="1"/>
              </p:cNvCxnSpPr>
              <p:nvPr/>
            </p:nvCxnSpPr>
            <p:spPr bwMode="auto">
              <a:xfrm flipH="1">
                <a:off x="8921367" y="1124744"/>
                <a:ext cx="10181" cy="864096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 flipV="1">
                <a:off x="9159135" y="1110342"/>
                <a:ext cx="1387655" cy="1012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 стрелкой 53"/>
              <p:cNvCxnSpPr/>
              <p:nvPr/>
            </p:nvCxnSpPr>
            <p:spPr>
              <a:xfrm>
                <a:off x="8804469" y="757595"/>
                <a:ext cx="1118263" cy="35612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535" name="Text Box 54"/>
            <p:cNvSpPr txBox="1">
              <a:spLocks noChangeArrowheads="1"/>
            </p:cNvSpPr>
            <p:nvPr/>
          </p:nvSpPr>
          <p:spPr bwMode="auto">
            <a:xfrm>
              <a:off x="6842315" y="834044"/>
              <a:ext cx="2089330" cy="695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defTabSz="914400">
                <a:spcAft>
                  <a:spcPts val="1000"/>
                </a:spcAft>
              </a:pPr>
              <a:r>
                <a:rPr lang="ru-RU" altLang="ru-RU" sz="2000" b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Реальный образец</a:t>
              </a:r>
              <a:endParaRPr lang="ru-RU" altLang="ru-RU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533" name="TextBox 42"/>
          <p:cNvSpPr txBox="1">
            <a:spLocks noChangeArrowheads="1"/>
          </p:cNvSpPr>
          <p:nvPr/>
        </p:nvSpPr>
        <p:spPr bwMode="auto">
          <a:xfrm>
            <a:off x="534988" y="4718050"/>
            <a:ext cx="5757862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Три основные проблемы реальных образцов:</a:t>
            </a:r>
          </a:p>
          <a:p>
            <a:pPr defTabSz="914400"/>
            <a:r>
              <a:rPr lang="ru-RU" sz="2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неточечность; </a:t>
            </a:r>
          </a:p>
          <a:p>
            <a:pPr defTabSz="914400"/>
            <a:r>
              <a:rPr lang="ru-RU" sz="2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самопоглощение; </a:t>
            </a:r>
          </a:p>
          <a:p>
            <a:pPr defTabSz="914400"/>
            <a:r>
              <a:rPr lang="ru-RU" sz="2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необходимость фильтрации излучения в рентгеновской части спектра.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82" name="Rectangle 77"/>
          <p:cNvSpPr>
            <a:spLocks noChangeArrowheads="1"/>
          </p:cNvSpPr>
          <p:nvPr/>
        </p:nvSpPr>
        <p:spPr bwMode="auto">
          <a:xfrm>
            <a:off x="5186363" y="220663"/>
            <a:ext cx="185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 altLang="ru-RU"/>
          </a:p>
        </p:txBody>
      </p:sp>
      <p:graphicFrame>
        <p:nvGraphicFramePr>
          <p:cNvPr id="18681" name="Object 249"/>
          <p:cNvGraphicFramePr>
            <a:graphicFrameLocks noChangeAspect="1"/>
          </p:cNvGraphicFramePr>
          <p:nvPr/>
        </p:nvGraphicFramePr>
        <p:xfrm>
          <a:off x="992188" y="220663"/>
          <a:ext cx="7993062" cy="5526087"/>
        </p:xfrm>
        <a:graphic>
          <a:graphicData uri="http://schemas.openxmlformats.org/presentationml/2006/ole">
            <p:oleObj spid="_x0000_s18681" name="Graph" r:id="rId3" imgW="4273236" imgH="3005750" progId="">
              <p:embed/>
            </p:oleObj>
          </a:graphicData>
        </a:graphic>
      </p:graphicFrame>
      <p:sp>
        <p:nvSpPr>
          <p:cNvPr id="18683" name="Прямоугольник 72"/>
          <p:cNvSpPr>
            <a:spLocks noChangeArrowheads="1"/>
          </p:cNvSpPr>
          <p:nvPr/>
        </p:nvSpPr>
        <p:spPr bwMode="auto">
          <a:xfrm>
            <a:off x="0" y="5661025"/>
            <a:ext cx="9890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2400" b="1">
                <a:solidFill>
                  <a:schemeClr val="tx1"/>
                </a:solidFill>
                <a:latin typeface="Times New Roman" pitchFamily="18" charset="0"/>
              </a:rPr>
              <a:t>Рис.14. Положение идеальной и реальной абсолютных </a:t>
            </a:r>
            <a:endParaRPr lang="en-US" altLang="ru-RU" sz="2400" b="1">
              <a:solidFill>
                <a:schemeClr val="tx1"/>
              </a:solidFill>
              <a:latin typeface="Times New Roman" pitchFamily="18" charset="0"/>
            </a:endParaRPr>
          </a:p>
          <a:p>
            <a:pPr algn="ctr" eaLnBrk="0" hangingPunct="0"/>
            <a:r>
              <a:rPr lang="ru-RU" altLang="ru-RU" sz="2400" b="1">
                <a:solidFill>
                  <a:schemeClr val="tx1"/>
                </a:solidFill>
                <a:latin typeface="Times New Roman" pitchFamily="18" charset="0"/>
              </a:rPr>
              <a:t>эффективностей в измерении спектра мишени </a:t>
            </a:r>
            <a:r>
              <a:rPr lang="ru-RU" altLang="ru-RU" sz="2400" b="1" baseline="30000">
                <a:solidFill>
                  <a:schemeClr val="tx1"/>
                </a:solidFill>
                <a:latin typeface="Times New Roman" pitchFamily="18" charset="0"/>
              </a:rPr>
              <a:t>209</a:t>
            </a:r>
            <a:r>
              <a:rPr lang="en-US" altLang="ru-RU" sz="2400" b="1">
                <a:solidFill>
                  <a:schemeClr val="tx1"/>
                </a:solidFill>
                <a:latin typeface="Times New Roman" pitchFamily="18" charset="0"/>
              </a:rPr>
              <a:t>Bi </a:t>
            </a:r>
            <a:endParaRPr lang="ru-RU" altLang="ru-RU" sz="2400" b="1">
              <a:solidFill>
                <a:schemeClr val="tx1"/>
              </a:solidFill>
              <a:latin typeface="Times New Roman" pitchFamily="18" charset="0"/>
            </a:endParaRPr>
          </a:p>
          <a:p>
            <a:pPr algn="ctr" eaLnBrk="0" hangingPunct="0"/>
            <a:r>
              <a:rPr lang="ru-RU" altLang="ru-RU" sz="2400" b="1">
                <a:solidFill>
                  <a:schemeClr val="tx1"/>
                </a:solidFill>
                <a:latin typeface="Times New Roman" pitchFamily="18" charset="0"/>
              </a:rPr>
              <a:t>после облучения на </a:t>
            </a:r>
            <a:r>
              <a:rPr lang="en-US" altLang="ru-RU" sz="2400" b="1">
                <a:solidFill>
                  <a:schemeClr val="tx1"/>
                </a:solidFill>
                <a:latin typeface="Times New Roman" pitchFamily="18" charset="0"/>
              </a:rPr>
              <a:t>E</a:t>
            </a:r>
            <a:r>
              <a:rPr lang="en-US" altLang="ru-RU" sz="2400" b="1" baseline="-25000">
                <a:solidFill>
                  <a:schemeClr val="tx1"/>
                </a:solidFill>
                <a:latin typeface="Times New Roman" pitchFamily="18" charset="0"/>
              </a:rPr>
              <a:t>e</a:t>
            </a:r>
            <a:r>
              <a:rPr lang="ru-RU" altLang="ru-RU" sz="2400" b="1">
                <a:solidFill>
                  <a:schemeClr val="tx1"/>
                </a:solidFill>
                <a:latin typeface="Times New Roman" pitchFamily="18" charset="0"/>
              </a:rPr>
              <a:t>=60 МэВ</a:t>
            </a:r>
            <a:endParaRPr lang="ru-RU" altLang="ru-RU" sz="2400" b="1">
              <a:solidFill>
                <a:schemeClr val="tx1"/>
              </a:solidFill>
            </a:endParaRPr>
          </a:p>
        </p:txBody>
      </p:sp>
      <p:sp>
        <p:nvSpPr>
          <p:cNvPr id="18684" name="Прямоугольник 3"/>
          <p:cNvSpPr>
            <a:spLocks noChangeArrowheads="1"/>
          </p:cNvSpPr>
          <p:nvPr/>
        </p:nvSpPr>
        <p:spPr bwMode="auto">
          <a:xfrm>
            <a:off x="2339975" y="3292475"/>
            <a:ext cx="4216400" cy="355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07000"/>
              </a:lnSpc>
              <a:spcAft>
                <a:spcPts val="800"/>
              </a:spcAft>
              <a:tabLst>
                <a:tab pos="674688" algn="l"/>
              </a:tabLst>
            </a:pPr>
            <a:r>
              <a:rPr lang="en-US" altLang="ru-RU" sz="16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</a:t>
            </a:r>
            <a:r>
              <a:rPr lang="ru-RU" altLang="ru-RU" sz="16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gε(lgE )=y</a:t>
            </a:r>
            <a:r>
              <a:rPr lang="ru-RU" altLang="ru-RU" sz="1600" baseline="-25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 </a:t>
            </a:r>
            <a:r>
              <a:rPr lang="ru-RU" altLang="ru-RU" sz="16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B</a:t>
            </a:r>
            <a:r>
              <a:rPr lang="ru-RU" altLang="ru-RU" sz="1600" baseline="-25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altLang="ru-RU" sz="16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lgE + B</a:t>
            </a:r>
            <a:r>
              <a:rPr lang="ru-RU" altLang="ru-RU" sz="1600" baseline="-25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altLang="ru-RU" sz="16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lg</a:t>
            </a:r>
            <a:r>
              <a:rPr lang="ru-RU" altLang="ru-RU" sz="1600" baseline="30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altLang="ru-RU" sz="16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 + B</a:t>
            </a:r>
            <a:r>
              <a:rPr lang="ru-RU" altLang="ru-RU" sz="1600" baseline="-25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altLang="ru-RU" sz="16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lg</a:t>
            </a:r>
            <a:r>
              <a:rPr lang="ru-RU" altLang="ru-RU" sz="1600" baseline="30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altLang="ru-RU" sz="16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 + B</a:t>
            </a:r>
            <a:r>
              <a:rPr lang="ru-RU" altLang="ru-RU" sz="1600" baseline="-25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altLang="ru-RU" sz="16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lg</a:t>
            </a:r>
            <a:r>
              <a:rPr lang="ru-RU" altLang="ru-RU" sz="1600" baseline="300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altLang="ru-RU" sz="160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</a:t>
            </a:r>
            <a:endParaRPr lang="ru-RU" altLang="ru-RU" sz="1600">
              <a:solidFill>
                <a:schemeClr val="tx1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07" name="Rectangle 4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 altLang="ru-RU"/>
          </a:p>
        </p:txBody>
      </p:sp>
      <p:sp>
        <p:nvSpPr>
          <p:cNvPr id="19708" name="Прямоугольник 6"/>
          <p:cNvSpPr>
            <a:spLocks noChangeArrowheads="1"/>
          </p:cNvSpPr>
          <p:nvPr/>
        </p:nvSpPr>
        <p:spPr bwMode="auto">
          <a:xfrm>
            <a:off x="5595938" y="2000250"/>
            <a:ext cx="41338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2400" b="1">
                <a:solidFill>
                  <a:schemeClr val="tx1"/>
                </a:solidFill>
                <a:latin typeface="Times New Roman" pitchFamily="18" charset="0"/>
              </a:rPr>
              <a:t>Рис.15. Выходы фотоядерных реакций относительно </a:t>
            </a:r>
            <a:endParaRPr lang="en-US" altLang="ru-RU" sz="2400" b="1">
              <a:solidFill>
                <a:schemeClr val="tx1"/>
              </a:solidFill>
              <a:latin typeface="Times New Roman" pitchFamily="18" charset="0"/>
            </a:endParaRPr>
          </a:p>
          <a:p>
            <a:pPr algn="ctr" eaLnBrk="0" hangingPunct="0"/>
            <a:r>
              <a:rPr lang="ru-RU" altLang="ru-RU" sz="2400" b="1">
                <a:solidFill>
                  <a:schemeClr val="tx1"/>
                </a:solidFill>
                <a:latin typeface="Times New Roman" pitchFamily="18" charset="0"/>
              </a:rPr>
              <a:t>(</a:t>
            </a:r>
            <a:r>
              <a:rPr lang="en-US" altLang="ru-RU" sz="2400" b="1">
                <a:solidFill>
                  <a:schemeClr val="tx1"/>
                </a:solidFill>
                <a:latin typeface="Times New Roman" pitchFamily="18" charset="0"/>
              </a:rPr>
              <a:t>γ</a:t>
            </a:r>
            <a:r>
              <a:rPr lang="ru-RU" altLang="ru-RU" sz="2400" b="1">
                <a:solidFill>
                  <a:schemeClr val="tx1"/>
                </a:solidFill>
                <a:latin typeface="Times New Roman" pitchFamily="18" charset="0"/>
              </a:rPr>
              <a:t>, 3</a:t>
            </a:r>
            <a:r>
              <a:rPr lang="en-US" altLang="ru-RU" sz="2400" b="1" i="1">
                <a:solidFill>
                  <a:schemeClr val="tx1"/>
                </a:solidFill>
                <a:latin typeface="Times New Roman" pitchFamily="18" charset="0"/>
              </a:rPr>
              <a:t>n</a:t>
            </a:r>
            <a:r>
              <a:rPr lang="ru-RU" altLang="ru-RU" sz="2400" b="1">
                <a:solidFill>
                  <a:schemeClr val="tx1"/>
                </a:solidFill>
                <a:latin typeface="Times New Roman" pitchFamily="18" charset="0"/>
              </a:rPr>
              <a:t>) реакции в мишени </a:t>
            </a:r>
            <a:r>
              <a:rPr lang="ru-RU" altLang="ru-RU" sz="2400" b="1" baseline="30000">
                <a:solidFill>
                  <a:schemeClr val="tx1"/>
                </a:solidFill>
                <a:latin typeface="Times New Roman" pitchFamily="18" charset="0"/>
              </a:rPr>
              <a:t>209</a:t>
            </a:r>
            <a:r>
              <a:rPr lang="ru-RU" altLang="ru-RU" sz="2400" b="1">
                <a:solidFill>
                  <a:schemeClr val="tx1"/>
                </a:solidFill>
                <a:latin typeface="Times New Roman" pitchFamily="18" charset="0"/>
              </a:rPr>
              <a:t>Bi и результаты группы</a:t>
            </a:r>
            <a:r>
              <a:rPr lang="en-US" altLang="ru-RU" sz="2400" b="1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altLang="ru-RU" sz="2400" b="1">
                <a:solidFill>
                  <a:schemeClr val="tx1"/>
                </a:solidFill>
                <a:latin typeface="Times New Roman" pitchFamily="18" charset="0"/>
              </a:rPr>
              <a:t>Белышева</a:t>
            </a:r>
            <a:endParaRPr lang="ru-RU" altLang="ru-RU" sz="2400" b="1">
              <a:solidFill>
                <a:schemeClr val="tx1"/>
              </a:solidFill>
            </a:endParaRPr>
          </a:p>
        </p:txBody>
      </p:sp>
      <p:sp>
        <p:nvSpPr>
          <p:cNvPr id="19709" name="Rectangle 10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 altLang="ru-RU"/>
          </a:p>
        </p:txBody>
      </p:sp>
      <p:graphicFrame>
        <p:nvGraphicFramePr>
          <p:cNvPr id="19706" name="Object 250"/>
          <p:cNvGraphicFramePr>
            <a:graphicFrameLocks noChangeAspect="1"/>
          </p:cNvGraphicFramePr>
          <p:nvPr/>
        </p:nvGraphicFramePr>
        <p:xfrm>
          <a:off x="304800" y="1700213"/>
          <a:ext cx="5341938" cy="4810125"/>
        </p:xfrm>
        <a:graphic>
          <a:graphicData uri="http://schemas.openxmlformats.org/presentationml/2006/ole">
            <p:oleObj spid="_x0000_s19706" name="Graph" r:id="rId4" imgW="4493386" imgH="3166652" progId="">
              <p:embed/>
            </p:oleObj>
          </a:graphicData>
        </a:graphic>
      </p:graphicFrame>
      <p:grpSp>
        <p:nvGrpSpPr>
          <p:cNvPr id="19710" name="Group 6"/>
          <p:cNvGrpSpPr>
            <a:grpSpLocks/>
          </p:cNvGrpSpPr>
          <p:nvPr/>
        </p:nvGrpSpPr>
        <p:grpSpPr bwMode="auto">
          <a:xfrm>
            <a:off x="631825" y="633413"/>
            <a:ext cx="8999538" cy="901700"/>
            <a:chOff x="777344" y="360363"/>
            <a:chExt cx="11078107" cy="900568"/>
          </a:xfrm>
        </p:grpSpPr>
        <p:grpSp>
          <p:nvGrpSpPr>
            <p:cNvPr id="19713" name="Group 3"/>
            <p:cNvGrpSpPr>
              <a:grpSpLocks/>
            </p:cNvGrpSpPr>
            <p:nvPr/>
          </p:nvGrpSpPr>
          <p:grpSpPr bwMode="auto">
            <a:xfrm>
              <a:off x="777344" y="360363"/>
              <a:ext cx="11078107" cy="900568"/>
              <a:chOff x="777343" y="86921"/>
              <a:chExt cx="11078107" cy="900568"/>
            </a:xfrm>
          </p:grpSpPr>
          <p:sp>
            <p:nvSpPr>
              <p:cNvPr id="19715" name="Стрелка вправо 4"/>
              <p:cNvSpPr>
                <a:spLocks noChangeArrowheads="1"/>
              </p:cNvSpPr>
              <p:nvPr/>
            </p:nvSpPr>
            <p:spPr bwMode="auto">
              <a:xfrm>
                <a:off x="3221038" y="360363"/>
                <a:ext cx="725486" cy="277812"/>
              </a:xfrm>
              <a:prstGeom prst="rightArrow">
                <a:avLst>
                  <a:gd name="adj1" fmla="val 50000"/>
                  <a:gd name="adj2" fmla="val 50004"/>
                </a:avLst>
              </a:prstGeom>
              <a:solidFill>
                <a:srgbClr val="FF0000"/>
              </a:solidFill>
              <a:ln w="9525" algn="ctr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ru-RU" altLang="ru-RU"/>
              </a:p>
            </p:txBody>
          </p:sp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343" y="86921"/>
                <a:ext cx="2448272" cy="900568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pPr eaLnBrk="0" hangingPunct="0">
                  <a:defRPr/>
                </a:pPr>
                <a:r>
                  <a:rPr lang="ru-RU">
                    <a:noFill/>
                    <a:ea typeface="+mn-ea"/>
                    <a:cs typeface="Noto Sans CJK SC Regular" charset="0"/>
                  </a:rPr>
                  <a:t> </a:t>
                </a:r>
              </a:p>
            </p:txBody>
          </p:sp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4570" y="106677"/>
                <a:ext cx="7920880" cy="804259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pPr eaLnBrk="0" hangingPunct="0">
                  <a:defRPr/>
                </a:pPr>
                <a:r>
                  <a:rPr lang="ru-RU" i="1">
                    <a:noFill/>
                    <a:latin typeface="+mj-lt"/>
                    <a:ea typeface="+mn-ea"/>
                    <a:cs typeface="Noto Sans CJK SC Regular" charset="0"/>
                  </a:rPr>
                  <a:t> </a:t>
                </a:r>
              </a:p>
            </p:txBody>
          </p:sp>
        </p:grpSp>
        <p:sp>
          <p:nvSpPr>
            <p:cNvPr id="19714" name="TextBox 1"/>
            <p:cNvSpPr txBox="1">
              <a:spLocks noChangeArrowheads="1"/>
            </p:cNvSpPr>
            <p:nvPr/>
          </p:nvSpPr>
          <p:spPr bwMode="auto">
            <a:xfrm>
              <a:off x="8474069" y="378724"/>
              <a:ext cx="42068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l-GR" sz="2000" i="1">
                  <a:solidFill>
                    <a:schemeClr val="tx1"/>
                  </a:solidFill>
                </a:rPr>
                <a:t>λ</a:t>
              </a:r>
              <a:r>
                <a:rPr lang="en-US" sz="2000" i="1" baseline="-25000">
                  <a:solidFill>
                    <a:schemeClr val="tx1"/>
                  </a:solidFill>
                </a:rPr>
                <a:t>i</a:t>
              </a:r>
              <a:endParaRPr lang="ru-RU" sz="2000" i="1" baseline="-2500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 bwMode="auto">
          <a:xfrm>
            <a:off x="5646738" y="4365625"/>
            <a:ext cx="4121150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defTabSz="914400">
              <a:spcAft>
                <a:spcPts val="1000"/>
              </a:spcAft>
              <a:defRPr/>
            </a:pPr>
            <a:r>
              <a:rPr lang="en-US" sz="2000" dirty="0" err="1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Belyshev</a:t>
            </a:r>
            <a:r>
              <a:rPr lang="en-US" sz="2000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, S.S., </a:t>
            </a:r>
            <a:r>
              <a:rPr lang="en-US" sz="2000" dirty="0" err="1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Filipescu</a:t>
            </a:r>
            <a:r>
              <a:rPr lang="en-US" sz="2000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, D.M., </a:t>
            </a:r>
            <a:r>
              <a:rPr lang="en-US" sz="2000" dirty="0" err="1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Gheoghe</a:t>
            </a:r>
            <a:r>
              <a:rPr lang="en-US" sz="2000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, I. </a:t>
            </a:r>
            <a:r>
              <a:rPr lang="en-US" sz="2000" i="1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et al.</a:t>
            </a:r>
            <a:r>
              <a:rPr lang="en-US" sz="2000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Multinucleon</a:t>
            </a:r>
            <a:r>
              <a:rPr lang="en-US" sz="2000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 photonuclear reactions on </a:t>
            </a:r>
            <a:r>
              <a:rPr lang="en-US" sz="2000" baseline="30000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209</a:t>
            </a:r>
            <a:r>
              <a:rPr lang="en-US" sz="2000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Bi: Experiment and evaluation. </a:t>
            </a:r>
            <a:r>
              <a:rPr lang="en-US" sz="2000" i="1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Eur. Phys. J. A</a:t>
            </a:r>
            <a:r>
              <a:rPr lang="en-US" sz="2000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 </a:t>
            </a:r>
            <a:r>
              <a:rPr lang="en-US" sz="2000" b="1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51, </a:t>
            </a:r>
            <a:r>
              <a:rPr lang="en-US" sz="2000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67 (2015).</a:t>
            </a:r>
            <a:endParaRPr lang="ru-RU" sz="2000" b="1" dirty="0">
              <a:solidFill>
                <a:schemeClr val="tx1"/>
              </a:solidFill>
              <a:latin typeface="+mn-lt"/>
              <a:ea typeface="Noto Sans CJK SC Regular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2495550" y="92075"/>
            <a:ext cx="6457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 defTabSz="914400">
              <a:spcAft>
                <a:spcPts val="100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+mn-lt"/>
                <a:ea typeface="Noto Sans CJK SC Regular" charset="0"/>
                <a:cs typeface="Noto Sans CJK SC Regular" charset="0"/>
              </a:rPr>
              <a:t>Сравнение  результатов с литературой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y Simpl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y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none" rtlCol="0">
        <a:spAutoFit/>
      </a:bodyPr>
      <a:lstStyle>
        <a:defPPr defTabSz="914400" eaLnBrk="1" hangingPunct="1">
          <a:spcAft>
            <a:spcPts val="1000"/>
          </a:spcAft>
          <a:defRPr sz="2000" dirty="0" err="1">
            <a:solidFill>
              <a:schemeClr val="tx1"/>
            </a:solidFill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14908</TotalTime>
  <Words>1312</Words>
  <Application>Microsoft Office PowerPoint</Application>
  <PresentationFormat>Лист A4 (210x297 мм)</PresentationFormat>
  <Paragraphs>119</Paragraphs>
  <Slides>19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My Simple Theme</vt:lpstr>
      <vt:lpstr>Graph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Федеральное государственное автономное образовательное учреждение  высшего образования “НАЦИОНАЛЬНЫЙ ИССЛЕДОВАТЕЛЬСКИЙ ЯДЕРНЫЙ УНИВЕРСИТЕТ “МИФИ”   Институт ядерной физики и технологий (ИЯФиТ)   Кафедра “ТеоретическАЯ и экспериментальнАЯ физикА ядерных реакторов”                            Выполнила:  студентка гр. М18-113 Расулова Ф.А.                     Москва 2019 г.</dc:title>
  <dc:creator>Фазилат</dc:creator>
  <cp:lastModifiedBy>Jindra_2</cp:lastModifiedBy>
  <cp:revision>731</cp:revision>
  <cp:lastPrinted>1601-01-01T00:00:00Z</cp:lastPrinted>
  <dcterms:created xsi:type="dcterms:W3CDTF">2019-03-09T10:46:30Z</dcterms:created>
  <dcterms:modified xsi:type="dcterms:W3CDTF">2020-10-13T02:12:37Z</dcterms:modified>
</cp:coreProperties>
</file>