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98" r:id="rId2"/>
    <p:sldId id="295" r:id="rId3"/>
    <p:sldId id="303" r:id="rId4"/>
    <p:sldId id="302" r:id="rId5"/>
    <p:sldId id="281" r:id="rId6"/>
    <p:sldId id="282" r:id="rId7"/>
    <p:sldId id="301" r:id="rId8"/>
    <p:sldId id="280" r:id="rId9"/>
    <p:sldId id="300" r:id="rId10"/>
    <p:sldId id="292" r:id="rId11"/>
    <p:sldId id="304" r:id="rId12"/>
    <p:sldId id="299" r:id="rId13"/>
    <p:sldId id="305" r:id="rId14"/>
    <p:sldId id="265" r:id="rId15"/>
    <p:sldId id="294" r:id="rId16"/>
    <p:sldId id="270" r:id="rId17"/>
    <p:sldId id="271" r:id="rId18"/>
    <p:sldId id="274" r:id="rId19"/>
    <p:sldId id="269" r:id="rId20"/>
    <p:sldId id="277" r:id="rId21"/>
    <p:sldId id="285" r:id="rId22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0000FF"/>
    <a:srgbClr val="1F14AC"/>
    <a:srgbClr val="0D15B3"/>
    <a:srgbClr val="211C88"/>
    <a:srgbClr val="1A1A8A"/>
    <a:srgbClr val="461193"/>
    <a:srgbClr val="069E6F"/>
    <a:srgbClr val="3366FF"/>
    <a:srgbClr val="111BE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8" autoAdjust="0"/>
  </p:normalViewPr>
  <p:slideViewPr>
    <p:cSldViewPr>
      <p:cViewPr varScale="1">
        <p:scale>
          <a:sx n="53" d="100"/>
          <a:sy n="53" d="100"/>
        </p:scale>
        <p:origin x="-8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EC41DD-0EB2-4BCC-AD4B-5C983F300819}">
      <dsp:nvSpPr>
        <dsp:cNvPr id="0" name=""/>
        <dsp:cNvSpPr/>
      </dsp:nvSpPr>
      <dsp:spPr>
        <a:xfrm>
          <a:off x="5073778" y="765706"/>
          <a:ext cx="2703085" cy="86547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Экспресс-контроль для предприятий горно-металлургического комплекса</a:t>
          </a:r>
          <a:endParaRPr lang="ru-RU" sz="16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5116027" y="807955"/>
        <a:ext cx="2618587" cy="780974"/>
      </dsp:txXfrm>
    </dsp:sp>
    <dsp:sp modelId="{9DF6A600-76A1-4390-B689-BF3DE5D9D743}">
      <dsp:nvSpPr>
        <dsp:cNvPr id="0" name=""/>
        <dsp:cNvSpPr/>
      </dsp:nvSpPr>
      <dsp:spPr>
        <a:xfrm>
          <a:off x="3755050" y="-1684984"/>
          <a:ext cx="3614637" cy="3614637"/>
        </a:xfrm>
        <a:custGeom>
          <a:avLst/>
          <a:gdLst/>
          <a:ahLst/>
          <a:cxnLst/>
          <a:rect l="0" t="0" r="0" b="0"/>
          <a:pathLst>
            <a:path>
              <a:moveTo>
                <a:pt x="2775485" y="3333442"/>
              </a:moveTo>
              <a:arcTo wR="1807318" hR="1807318" stAng="3456547" swAng="7278950"/>
            </a:path>
          </a:pathLst>
        </a:cu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C2376F-D2C6-4327-AEFB-22B17A3145E0}">
      <dsp:nvSpPr>
        <dsp:cNvPr id="0" name=""/>
        <dsp:cNvSpPr/>
      </dsp:nvSpPr>
      <dsp:spPr>
        <a:xfrm>
          <a:off x="3755051" y="67658"/>
          <a:ext cx="1883700" cy="45887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Неразрушающий контроль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3777452" y="90059"/>
        <a:ext cx="1838898" cy="414075"/>
      </dsp:txXfrm>
    </dsp:sp>
    <dsp:sp modelId="{817E0EDA-9EED-4CE5-A82A-BECDAD3FE703}">
      <dsp:nvSpPr>
        <dsp:cNvPr id="0" name=""/>
        <dsp:cNvSpPr/>
      </dsp:nvSpPr>
      <dsp:spPr>
        <a:xfrm>
          <a:off x="3338200" y="525855"/>
          <a:ext cx="3614637" cy="3614637"/>
        </a:xfrm>
        <a:custGeom>
          <a:avLst/>
          <a:gdLst/>
          <a:ahLst/>
          <a:cxnLst/>
          <a:rect l="0" t="0" r="0" b="0"/>
          <a:pathLst>
            <a:path>
              <a:moveTo>
                <a:pt x="1789207" y="90"/>
              </a:moveTo>
              <a:arcTo wR="1807318" hR="1807318" stAng="16165550" swAng="7152964"/>
            </a:path>
          </a:pathLst>
        </a:cu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AFDCF-EC14-4B45-912C-5D2E4A9747CF}">
      <dsp:nvSpPr>
        <dsp:cNvPr id="0" name=""/>
        <dsp:cNvSpPr/>
      </dsp:nvSpPr>
      <dsp:spPr>
        <a:xfrm>
          <a:off x="5511713" y="3226989"/>
          <a:ext cx="2234611" cy="43922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Неядерные методы</a:t>
          </a:r>
          <a:endParaRPr lang="ru-RU" sz="16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5533154" y="3248430"/>
        <a:ext cx="2191729" cy="396344"/>
      </dsp:txXfrm>
    </dsp:sp>
    <dsp:sp modelId="{78E67E3D-C8C6-47E8-96CD-64E9B6310555}">
      <dsp:nvSpPr>
        <dsp:cNvPr id="0" name=""/>
        <dsp:cNvSpPr/>
      </dsp:nvSpPr>
      <dsp:spPr>
        <a:xfrm>
          <a:off x="4018337" y="190611"/>
          <a:ext cx="3614637" cy="3614637"/>
        </a:xfrm>
        <a:custGeom>
          <a:avLst/>
          <a:gdLst/>
          <a:ahLst/>
          <a:cxnLst/>
          <a:rect l="0" t="0" r="0" b="0"/>
          <a:pathLst>
            <a:path>
              <a:moveTo>
                <a:pt x="2488068" y="3481529"/>
              </a:moveTo>
              <a:arcTo wR="1807318" hR="1807318" stAng="4072372" swAng="3001321"/>
            </a:path>
          </a:pathLst>
        </a:cu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89040A-4777-487B-932B-0F7A9FF93241}">
      <dsp:nvSpPr>
        <dsp:cNvPr id="0" name=""/>
        <dsp:cNvSpPr/>
      </dsp:nvSpPr>
      <dsp:spPr>
        <a:xfrm>
          <a:off x="2962098" y="3587910"/>
          <a:ext cx="2133485" cy="76762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latin typeface="Arial" pitchFamily="34" charset="0"/>
              <a:cs typeface="Arial" pitchFamily="34" charset="0"/>
            </a:rPr>
            <a:t>Рентгенофлуорес-центный</a:t>
          </a: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 анализ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2999570" y="3625382"/>
        <a:ext cx="2058541" cy="692679"/>
      </dsp:txXfrm>
    </dsp:sp>
    <dsp:sp modelId="{95380553-85E9-4869-9093-7C06CB6802B7}">
      <dsp:nvSpPr>
        <dsp:cNvPr id="0" name=""/>
        <dsp:cNvSpPr/>
      </dsp:nvSpPr>
      <dsp:spPr>
        <a:xfrm>
          <a:off x="339234" y="315108"/>
          <a:ext cx="3614637" cy="3614637"/>
        </a:xfrm>
        <a:custGeom>
          <a:avLst/>
          <a:gdLst/>
          <a:ahLst/>
          <a:cxnLst/>
          <a:rect l="0" t="0" r="0" b="0"/>
          <a:pathLst>
            <a:path>
              <a:moveTo>
                <a:pt x="2611814" y="3425709"/>
              </a:moveTo>
              <a:arcTo wR="1807318" hR="1807318" stAng="3814092" swAng="2352343"/>
            </a:path>
          </a:pathLst>
        </a:cu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667F40-29F0-461A-BB2F-9B2FDC57AD6D}">
      <dsp:nvSpPr>
        <dsp:cNvPr id="0" name=""/>
        <dsp:cNvSpPr/>
      </dsp:nvSpPr>
      <dsp:spPr>
        <a:xfrm>
          <a:off x="484367" y="3279710"/>
          <a:ext cx="2091195" cy="6025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Радиационное приборостроение</a:t>
          </a:r>
          <a:endParaRPr lang="ru-RU" sz="16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513780" y="3309123"/>
        <a:ext cx="2032369" cy="543704"/>
      </dsp:txXfrm>
    </dsp:sp>
    <dsp:sp modelId="{C6BD3585-7143-469F-8E55-9827C53CAF72}">
      <dsp:nvSpPr>
        <dsp:cNvPr id="0" name=""/>
        <dsp:cNvSpPr/>
      </dsp:nvSpPr>
      <dsp:spPr>
        <a:xfrm>
          <a:off x="945008" y="298676"/>
          <a:ext cx="3614637" cy="3614637"/>
        </a:xfrm>
        <a:custGeom>
          <a:avLst/>
          <a:gdLst/>
          <a:ahLst/>
          <a:cxnLst/>
          <a:rect l="0" t="0" r="0" b="0"/>
          <a:pathLst>
            <a:path>
              <a:moveTo>
                <a:pt x="416074" y="2960938"/>
              </a:moveTo>
              <a:arcTo wR="1807318" hR="1807318" stAng="8420069" swAng="5492146"/>
            </a:path>
          </a:pathLst>
        </a:custGeom>
        <a:noFill/>
        <a:ln w="9525" cap="flat" cmpd="sng" algn="ctr">
          <a:solidFill>
            <a:schemeClr val="bg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1E6000-EE68-4EB8-B92A-2EFB16BC8C48}">
      <dsp:nvSpPr>
        <dsp:cNvPr id="0" name=""/>
        <dsp:cNvSpPr/>
      </dsp:nvSpPr>
      <dsp:spPr>
        <a:xfrm>
          <a:off x="847113" y="65736"/>
          <a:ext cx="2113149" cy="6025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Радиационные технологии</a:t>
          </a:r>
          <a:endParaRPr lang="ru-RU" sz="1600" b="1" u="none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876526" y="95149"/>
        <a:ext cx="2054323" cy="543704"/>
      </dsp:txXfrm>
    </dsp:sp>
    <dsp:sp modelId="{A2B2AA95-9148-4AFD-89C2-ADCAB60C807D}">
      <dsp:nvSpPr>
        <dsp:cNvPr id="0" name=""/>
        <dsp:cNvSpPr/>
      </dsp:nvSpPr>
      <dsp:spPr>
        <a:xfrm>
          <a:off x="2210701" y="-1598173"/>
          <a:ext cx="4027790" cy="4027790"/>
        </a:xfrm>
        <a:custGeom>
          <a:avLst/>
          <a:gdLst/>
          <a:ahLst/>
          <a:cxnLst/>
          <a:rect l="0" t="0" r="0" b="0"/>
          <a:pathLst>
            <a:path>
              <a:moveTo>
                <a:pt x="38040" y="1624317"/>
              </a:moveTo>
              <a:arcTo wR="2013895" hR="2013895" stAng="11469233" swAng="10662490"/>
            </a:path>
          </a:pathLst>
        </a:cu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46A7C85-3050-4B3B-881D-0B6B53A4BFE2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73ABC21-B60D-40EE-8F2B-3A5B3E2D3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5090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ABC21-B60D-40EE-8F2B-3A5B3E2D3FC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5989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ABC21-B60D-40EE-8F2B-3A5B3E2D3FC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ABC21-B60D-40EE-8F2B-3A5B3E2D3FC5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8127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ABC21-B60D-40EE-8F2B-3A5B3E2D3FC5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139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F4E69-B991-4B26-99A2-FDF60D5B7AD1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89A57-C17C-48D4-BB13-DD1AFC6CA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96305-4BEC-4F99-8E1E-A000CA44EE2B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24829-87E6-42A3-9A8C-414C143C5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32B9B-A72C-4E5C-82F8-772A87C5266D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BF265-FE07-4E6F-B3F6-0FE43AE77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357C2-6E8E-4304-B1B2-A92CC87B0AFD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41578-9CB3-46C6-A50D-F7D2BF697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51B99-1FEC-467A-8B3B-C1B90D2295D2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ED985-3452-4542-BF24-62F0961E9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4D14A-CEC7-4BDE-8F02-3DD262754C75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0E94E-33D9-4674-B873-934E596BD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D7D8D-181E-4C3A-9E07-FB07A544FED3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1E8E2-2A00-4BF1-AC02-17C0DE740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5CAE7-82EC-4B78-B289-B6804F6C9EA0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0A562-920C-4688-AF0C-19AF21881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11747-65E9-4133-BCD9-CBF49798D52B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44459-C53D-4051-8770-8115363D1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A7F97-26F5-4152-83CA-E3588F8F0DBC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11A0D-FBDD-443F-914F-BCC851517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193B-3B87-4F77-BCA6-FD93A47F10C4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4619-5558-446C-85F6-1D71F8DB7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6EA886-DF39-49C1-8C9E-C15E938EB745}" type="datetime1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DC3DFA-92D5-4DA2-8651-2848954FD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mailto:VPNesterov@niitfa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ashrapov@inp.u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8"/>
          <p:cNvSpPr txBox="1">
            <a:spLocks noChangeArrowheads="1"/>
          </p:cNvSpPr>
          <p:nvPr/>
        </p:nvSpPr>
        <p:spPr bwMode="auto">
          <a:xfrm>
            <a:off x="1285852" y="357166"/>
            <a:ext cx="6961977" cy="184666"/>
          </a:xfrm>
          <a:prstGeom prst="rect">
            <a:avLst/>
          </a:prstGeom>
          <a:solidFill>
            <a:srgbClr val="025EA1"/>
          </a:solidFill>
          <a:ln w="9525">
            <a:noFill/>
            <a:miter lim="800000"/>
            <a:headEnd/>
            <a:tailEnd/>
          </a:ln>
        </p:spPr>
        <p:txBody>
          <a:bodyPr wrap="square" lIns="144000" tIns="0" rIns="0" bIns="0">
            <a:spAutoFit/>
          </a:bodyPr>
          <a:lstStyle/>
          <a:p>
            <a:pPr algn="ctr"/>
            <a:r>
              <a:rPr lang="ru-RU" altLang="ru-RU" sz="1200" dirty="0" smtClean="0">
                <a:solidFill>
                  <a:schemeClr val="bg1"/>
                </a:solidFill>
                <a:latin typeface="Myriad Pro" pitchFamily="34" charset="0"/>
              </a:rPr>
              <a:t>ИНСТИТУТ ЯДЕРНОЙ ФИЗИКИ АКАДЕМИИ  НАУК  РЕСПУБЛИКИ УЗБЕКИСТАН</a:t>
            </a:r>
            <a:endParaRPr lang="ru-RU" altLang="ru-RU" sz="120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2052" name="TextBox 10"/>
          <p:cNvSpPr txBox="1">
            <a:spLocks noChangeArrowheads="1"/>
          </p:cNvSpPr>
          <p:nvPr/>
        </p:nvSpPr>
        <p:spPr bwMode="auto">
          <a:xfrm>
            <a:off x="899592" y="1614488"/>
            <a:ext cx="784912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</a:rPr>
              <a:t>ИЗГОТОВЛЕНИЕ ИСТОЧНИКОВ ИОНИЗИРУЮЩЕГО ИЗЛУЧЕНИЯ ИРИДИЙ</a:t>
            </a:r>
            <a:r>
              <a:rPr lang="en-US" sz="3200" b="1" dirty="0" smtClean="0">
                <a:solidFill>
                  <a:srgbClr val="00B0F0"/>
                </a:solidFill>
              </a:rPr>
              <a:t>-192 </a:t>
            </a:r>
            <a:r>
              <a:rPr lang="ru-RU" sz="3200" b="1" dirty="0" smtClean="0">
                <a:solidFill>
                  <a:srgbClr val="00B0F0"/>
                </a:solidFill>
              </a:rPr>
              <a:t>ДЛЯ НК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07504" y="3714752"/>
            <a:ext cx="8408471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		 </a:t>
            </a:r>
          </a:p>
          <a:p>
            <a:pPr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     Ашрапов У.Т.           				И.И.Садиков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Старший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научный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сотрудник                                       Директор ИЯФ АН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РУз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ashrapov@inp.uz</a:t>
            </a:r>
            <a:endParaRPr lang="ru-RU" alt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altLang="ru-RU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just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    Ш.Р. Маликов						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Старший научный сотрудник 				</a:t>
            </a:r>
            <a:endParaRPr lang="ru-RU" alt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ru-RU" sz="16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ru-RU" sz="16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.2020									Международная конференция «ЯДРО-2020»				</a:t>
            </a:r>
          </a:p>
        </p:txBody>
      </p:sp>
      <p:pic>
        <p:nvPicPr>
          <p:cNvPr id="6" name="Picture 5" descr="Институт ядерной физики АН Республики Узбекистан"/>
          <p:cNvPicPr>
            <a:picLocks noChangeAspect="1" noChangeArrowheads="1" noCrop="1"/>
          </p:cNvPicPr>
          <p:nvPr/>
        </p:nvPicPr>
        <p:blipFill>
          <a:blip r:embed="rId3">
            <a:lum bright="30000" contrast="-2000"/>
          </a:blip>
          <a:srcRect/>
          <a:stretch>
            <a:fillRect/>
          </a:stretch>
        </p:blipFill>
        <p:spPr bwMode="auto">
          <a:xfrm>
            <a:off x="357158" y="357166"/>
            <a:ext cx="6477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4435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7467" y="1643050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 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354138" y="3575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357166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Изготовление ИИИ Иридий-192 </a:t>
            </a:r>
          </a:p>
          <a:p>
            <a:pPr lvl="0" algn="ctr"/>
            <a:r>
              <a:rPr lang="ru-RU" sz="2400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в «горячих камерах» с использованием специальной установки</a:t>
            </a:r>
          </a:p>
        </p:txBody>
      </p:sp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758880" y="6453336"/>
            <a:ext cx="2133600" cy="365125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pPr>
                <a:defRPr/>
              </a:pPr>
              <a:t>10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8" name="Picture 2" descr="0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71688"/>
            <a:ext cx="59912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64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Проверка герметичности ИИИ </a:t>
            </a:r>
            <a:r>
              <a:rPr lang="en-US" sz="3200" dirty="0" err="1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Ir</a:t>
            </a:r>
            <a:r>
              <a:rPr lang="ru-RU" sz="32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-192</a:t>
            </a:r>
            <a:endParaRPr lang="ru-RU" sz="3200" dirty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472518" cy="4768865"/>
          </a:xfrm>
        </p:spPr>
        <p:txBody>
          <a:bodyPr/>
          <a:lstStyle/>
          <a:p>
            <a:pPr algn="ctr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Выдержка ИИИ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Ir-192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 иммерсионной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жидкости (8%-ный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р-р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</a:t>
            </a:r>
            <a:r>
              <a:rPr lang="ru-RU" sz="24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РО</a:t>
            </a:r>
            <a:r>
              <a:rPr lang="ru-RU" sz="2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[2]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далее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измерение активности кислотной вытяжки на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гамма-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бета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спектрометре </a:t>
            </a:r>
            <a:r>
              <a:rPr lang="en-US" sz="2400" dirty="0" smtClean="0"/>
              <a:t>“</a:t>
            </a:r>
            <a:r>
              <a:rPr lang="ru-RU" sz="2400" dirty="0" smtClean="0"/>
              <a:t>РАДЭК</a:t>
            </a:r>
            <a:r>
              <a:rPr lang="en-US" sz="2400" dirty="0" smtClean="0"/>
              <a:t>", MKGB-01</a:t>
            </a:r>
            <a:r>
              <a:rPr lang="ru-RU" sz="2400" dirty="0" smtClean="0"/>
              <a:t> (Россия)</a:t>
            </a:r>
            <a:r>
              <a:rPr lang="en-US" sz="2400" dirty="0" smtClean="0"/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Если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активность не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превышает 185 Бк, то ИИИ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Ir-192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является 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герметичным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 соответствует ГОСТу-7512-82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[3]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[2]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Ашрапов У.Т.,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Эргашев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Х.А., Махкамов Ш.М. Метод проверки герметичности источника ионизирующего излучения. Предварительный патент Республики Узбекистан № 4943. 1997.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[3]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ГОСТ-7512-82 «Контроль неразрушающий. Соединения сварные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Радиографический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 метод».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М., 1982. - 22 с.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841578-9CB3-46C6-A50D-F7D2BF6978FA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13"/>
          <p:cNvSpPr txBox="1">
            <a:spLocks noChangeArrowheads="1"/>
          </p:cNvSpPr>
          <p:nvPr/>
        </p:nvSpPr>
        <p:spPr bwMode="auto">
          <a:xfrm>
            <a:off x="817687" y="357166"/>
            <a:ext cx="807479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400" dirty="0" smtClean="0">
                <a:solidFill>
                  <a:srgbClr val="0066FF"/>
                </a:solidFill>
              </a:rPr>
              <a:t>Комплектация источника Иридий-192  с </a:t>
            </a:r>
            <a:r>
              <a:rPr lang="ru-RU" sz="2400" dirty="0" err="1" smtClean="0">
                <a:solidFill>
                  <a:srgbClr val="0066FF"/>
                </a:solidFill>
              </a:rPr>
              <a:t>гамма-дефектоскопом</a:t>
            </a:r>
            <a:r>
              <a:rPr lang="ru-RU" sz="2400" dirty="0" smtClean="0">
                <a:solidFill>
                  <a:srgbClr val="0066FF"/>
                </a:solidFill>
              </a:rPr>
              <a:t> Гаммарид-192/120М</a:t>
            </a:r>
            <a:endParaRPr lang="ru-RU" altLang="ru-RU" sz="2400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732240" y="6309320"/>
            <a:ext cx="2133600" cy="365125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12</a:t>
            </a:fld>
            <a:endParaRPr lang="ru-RU" sz="18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142976" y="1714488"/>
            <a:ext cx="34559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Размещение ИИИ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Ir</a:t>
            </a:r>
            <a:r>
              <a:rPr lang="ru-RU" dirty="0">
                <a:latin typeface="Arial" pitchFamily="34" charset="0"/>
                <a:cs typeface="Arial" pitchFamily="34" charset="0"/>
              </a:rPr>
              <a:t>-192 в держатель, ее вальцовка и соединение держателя с ИИИ </a:t>
            </a:r>
            <a:r>
              <a:rPr lang="en-US" dirty="0">
                <a:latin typeface="Arial" pitchFamily="34" charset="0"/>
                <a:cs typeface="Arial" pitchFamily="34" charset="0"/>
              </a:rPr>
              <a:t>Ir-192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гибким </a:t>
            </a:r>
            <a:r>
              <a:rPr lang="ru-RU" dirty="0">
                <a:latin typeface="Arial" pitchFamily="34" charset="0"/>
                <a:cs typeface="Arial" pitchFamily="34" charset="0"/>
              </a:rPr>
              <a:t>валом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714480" y="3429000"/>
            <a:ext cx="278608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Зарядка ИИИ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Ir</a:t>
            </a:r>
            <a:r>
              <a:rPr lang="ru-RU" dirty="0">
                <a:latin typeface="Arial" pitchFamily="34" charset="0"/>
                <a:cs typeface="Arial" pitchFamily="34" charset="0"/>
              </a:rPr>
              <a:t>-192 в держателе с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гибким </a:t>
            </a:r>
            <a:r>
              <a:rPr lang="ru-RU" dirty="0">
                <a:latin typeface="Arial" pitchFamily="34" charset="0"/>
                <a:cs typeface="Arial" pitchFamily="34" charset="0"/>
              </a:rPr>
              <a:t>валом в переносную </a:t>
            </a:r>
          </a:p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радиационную головку Гаммарид-192</a:t>
            </a: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071802" y="2857496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8" name="Picture 10" descr="Головка гаммарид 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929198"/>
            <a:ext cx="2749550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Акт сверки взаиморасчетов Ангрен Пак 00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071546"/>
            <a:ext cx="2504037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Головка гаммарид 0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4714884"/>
            <a:ext cx="2303462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6926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Основные технические  характеристики </a:t>
            </a:r>
            <a:br>
              <a:rPr lang="ru-RU" sz="28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ИИИ </a:t>
            </a:r>
            <a:r>
              <a:rPr lang="en-US" sz="2800" b="1" dirty="0" err="1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Ir</a:t>
            </a:r>
            <a:r>
              <a:rPr lang="ru-RU" sz="28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-192 активностью 120 кюри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5654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9444"/>
                <a:gridCol w="1400156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Наименование, характеристика и единица измерения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Данные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1. Рабочая поверхность 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дно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2. Измеренное методом прямых измерений  дозиметром, значение мощности экспозиционной дозы (МЭД) источника, А/кг  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4,8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4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-6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3. Измеренное, методом прямых измерений, дозиметром  значение мощности экспозиционной дозы гамма-излучения на расстоянии 50 мм от поверхности  радиационной головкис заряженным источником, А/кг (мР/час)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3,58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4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-9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(50)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 Доверительные границы суммарной погрешности  результатов измерения мощности экспозиционной дозы  источника при вероятности 0,95, в  %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±20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5. Дата измерения мощности экспозиционной дозы гамма- излучения источника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29.01.2014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6. Активность радионуклида иридий-192 в источнике, Бк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4,44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4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7. Наружные размеры источника, мм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диаметр - 4,5 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высота – 8,0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8. Размеры активной части источника, мм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диаметр - 3,0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высота – 4,5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9. Материал капсулы 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сталь марки 12X18Н10Т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10. Герметичность источника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герметичная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капсула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11. Уровень радиоактивного загрязнения источника  радиоактивными веществами при определении методом  снятия мазка, в Бк 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 более 185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841578-9CB3-46C6-A50D-F7D2BF6978F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Box 13"/>
          <p:cNvSpPr txBox="1">
            <a:spLocks noChangeArrowheads="1"/>
          </p:cNvSpPr>
          <p:nvPr/>
        </p:nvSpPr>
        <p:spPr bwMode="auto">
          <a:xfrm>
            <a:off x="1071538" y="428604"/>
            <a:ext cx="724487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2800" dirty="0" smtClean="0">
                <a:solidFill>
                  <a:srgbClr val="0066FF"/>
                </a:solidFill>
              </a:rPr>
              <a:t>Технологическая схема </a:t>
            </a:r>
          </a:p>
          <a:p>
            <a:pPr algn="ctr"/>
            <a:r>
              <a:rPr lang="ru-RU" sz="2800" dirty="0" smtClean="0">
                <a:solidFill>
                  <a:srgbClr val="0066FF"/>
                </a:solidFill>
              </a:rPr>
              <a:t>изготовления ИИИ </a:t>
            </a:r>
            <a:r>
              <a:rPr lang="en-US" sz="2800" dirty="0" err="1" smtClean="0">
                <a:solidFill>
                  <a:srgbClr val="0066FF"/>
                </a:solidFill>
              </a:rPr>
              <a:t>Ir</a:t>
            </a:r>
            <a:r>
              <a:rPr lang="ru-RU" sz="2800" dirty="0" smtClean="0">
                <a:solidFill>
                  <a:srgbClr val="0066FF"/>
                </a:solidFill>
              </a:rPr>
              <a:t>-192</a:t>
            </a:r>
            <a:endParaRPr lang="ru-RU" sz="2800" b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pPr>
                <a:defRPr/>
              </a:pPr>
              <a:t>14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2529" name="Group 1"/>
          <p:cNvGrpSpPr>
            <a:grpSpLocks noChangeAspect="1"/>
          </p:cNvGrpSpPr>
          <p:nvPr/>
        </p:nvGrpSpPr>
        <p:grpSpPr bwMode="auto">
          <a:xfrm>
            <a:off x="428596" y="1714488"/>
            <a:ext cx="8292324" cy="4740604"/>
            <a:chOff x="2358" y="4739"/>
            <a:chExt cx="7517" cy="3943"/>
          </a:xfrm>
        </p:grpSpPr>
        <p:sp>
          <p:nvSpPr>
            <p:cNvPr id="22544" name="AutoShape 16"/>
            <p:cNvSpPr>
              <a:spLocks noChangeAspect="1" noChangeArrowheads="1"/>
            </p:cNvSpPr>
            <p:nvPr/>
          </p:nvSpPr>
          <p:spPr bwMode="auto">
            <a:xfrm>
              <a:off x="2358" y="4739"/>
              <a:ext cx="7512" cy="3943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43" name="Text Box 15"/>
            <p:cNvSpPr txBox="1">
              <a:spLocks noChangeArrowheads="1"/>
            </p:cNvSpPr>
            <p:nvPr/>
          </p:nvSpPr>
          <p:spPr bwMode="auto">
            <a:xfrm>
              <a:off x="4563" y="6592"/>
              <a:ext cx="2371" cy="10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Зарядка держателя источника с ИИИ </a:t>
              </a:r>
              <a:r>
                <a:rPr kumimoji="0" lang="en-US" altLang="zh-CN" sz="13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Ir</a:t>
              </a: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-192 в радиационную головку Гаммарид-192/120М, дозиметрический контроль</a:t>
              </a:r>
              <a:endParaRPr kumimoji="0" lang="ru-RU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42" name="Text Box 14"/>
            <p:cNvSpPr txBox="1">
              <a:spLocks noChangeArrowheads="1"/>
            </p:cNvSpPr>
            <p:nvPr/>
          </p:nvSpPr>
          <p:spPr bwMode="auto">
            <a:xfrm>
              <a:off x="2423" y="6795"/>
              <a:ext cx="1954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Упаковка  иридиевых дисков,  размещение мишени в вертикальный канал реактора ВВР-СМ</a:t>
              </a:r>
              <a:endParaRPr kumimoji="0" lang="ru-RU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41" name="Line 13"/>
            <p:cNvSpPr>
              <a:spLocks noChangeShapeType="1"/>
            </p:cNvSpPr>
            <p:nvPr/>
          </p:nvSpPr>
          <p:spPr bwMode="auto">
            <a:xfrm>
              <a:off x="7899" y="5115"/>
              <a:ext cx="422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40" name="Text Box 12"/>
            <p:cNvSpPr txBox="1">
              <a:spLocks noChangeArrowheads="1"/>
            </p:cNvSpPr>
            <p:nvPr/>
          </p:nvSpPr>
          <p:spPr bwMode="auto">
            <a:xfrm>
              <a:off x="7668" y="6522"/>
              <a:ext cx="2207" cy="11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Вальцовка держателя источника ИИИ</a:t>
              </a:r>
              <a:endParaRPr kumimoji="0" lang="ru-RU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3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Ir</a:t>
              </a: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-192, соединение держателя источника с гибким валом, размещение в перезарядный контейнер</a:t>
              </a:r>
              <a:endParaRPr kumimoji="0" lang="ru-RU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39" name="Line 11"/>
            <p:cNvSpPr>
              <a:spLocks noChangeShapeType="1"/>
            </p:cNvSpPr>
            <p:nvPr/>
          </p:nvSpPr>
          <p:spPr bwMode="auto">
            <a:xfrm flipV="1">
              <a:off x="3139" y="6217"/>
              <a:ext cx="3" cy="5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8" name="Line 10"/>
            <p:cNvSpPr>
              <a:spLocks noChangeShapeType="1"/>
            </p:cNvSpPr>
            <p:nvPr/>
          </p:nvSpPr>
          <p:spPr bwMode="auto">
            <a:xfrm flipH="1">
              <a:off x="6913" y="7117"/>
              <a:ext cx="70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7" name="Line 9"/>
            <p:cNvSpPr>
              <a:spLocks noChangeShapeType="1"/>
            </p:cNvSpPr>
            <p:nvPr/>
          </p:nvSpPr>
          <p:spPr bwMode="auto">
            <a:xfrm>
              <a:off x="6147" y="5675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>
              <a:off x="6065" y="5117"/>
              <a:ext cx="42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5" name="Line 7"/>
            <p:cNvSpPr>
              <a:spLocks noChangeShapeType="1"/>
            </p:cNvSpPr>
            <p:nvPr/>
          </p:nvSpPr>
          <p:spPr bwMode="auto">
            <a:xfrm>
              <a:off x="8963" y="5809"/>
              <a:ext cx="1" cy="6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4" name="Line 6"/>
            <p:cNvSpPr>
              <a:spLocks noChangeShapeType="1"/>
            </p:cNvSpPr>
            <p:nvPr/>
          </p:nvSpPr>
          <p:spPr bwMode="auto">
            <a:xfrm>
              <a:off x="3833" y="5397"/>
              <a:ext cx="28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6487" y="4891"/>
              <a:ext cx="1558" cy="5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Изготовление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ИИИ </a:t>
              </a:r>
              <a:r>
                <a:rPr kumimoji="0" lang="en-US" altLang="zh-CN" sz="13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Ir</a:t>
              </a: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-192. </a:t>
              </a:r>
              <a:endParaRPr kumimoji="0" lang="ru-RU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32" name="Text Box 4"/>
            <p:cNvSpPr txBox="1">
              <a:spLocks noChangeArrowheads="1"/>
            </p:cNvSpPr>
            <p:nvPr/>
          </p:nvSpPr>
          <p:spPr bwMode="auto">
            <a:xfrm>
              <a:off x="8321" y="4891"/>
              <a:ext cx="1212" cy="9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Проверка  герметичности  капсулы источника </a:t>
              </a:r>
              <a:endParaRPr kumimoji="0" lang="ru-RU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3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Ir</a:t>
              </a: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-192</a:t>
              </a:r>
              <a:endParaRPr kumimoji="0" lang="ru-RU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31" name="Text Box 3"/>
            <p:cNvSpPr txBox="1">
              <a:spLocks noChangeArrowheads="1"/>
            </p:cNvSpPr>
            <p:nvPr/>
          </p:nvSpPr>
          <p:spPr bwMode="auto">
            <a:xfrm>
              <a:off x="4177" y="4891"/>
              <a:ext cx="2032" cy="9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Радиохимическая переработка на специальной установке    облученных дисков иридия   </a:t>
              </a:r>
              <a:endParaRPr kumimoji="0" lang="ru-RU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30" name="Text Box 2"/>
            <p:cNvSpPr txBox="1">
              <a:spLocks noChangeArrowheads="1"/>
            </p:cNvSpPr>
            <p:nvPr/>
          </p:nvSpPr>
          <p:spPr bwMode="auto">
            <a:xfrm>
              <a:off x="2365" y="4894"/>
              <a:ext cx="1400" cy="13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Облучение мишени нейтронами реактора </a:t>
              </a:r>
              <a:endParaRPr kumimoji="0" lang="ru-RU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zh-CN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ВВР-СМ  иридиевых дисков </a:t>
              </a:r>
              <a:endParaRPr kumimoji="0" lang="ru-RU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zh-CN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rPr>
                <a:t>  </a:t>
              </a:r>
              <a:endParaRPr kumimoji="0" lang="ru-RU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9667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483296" cy="365125"/>
          </a:xfrm>
        </p:spPr>
        <p:txBody>
          <a:bodyPr/>
          <a:lstStyle/>
          <a:p>
            <a:pPr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>
                <a:defRPr/>
              </a:pPr>
              <a:t>15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404664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25EA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025EA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357166"/>
            <a:ext cx="77153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66FF"/>
                </a:solidFill>
              </a:rPr>
              <a:t>Основные показатели НК  </a:t>
            </a:r>
            <a:r>
              <a:rPr lang="ru-RU" sz="2800" dirty="0" err="1" smtClean="0">
                <a:solidFill>
                  <a:srgbClr val="0066FF"/>
                </a:solidFill>
              </a:rPr>
              <a:t>тест-образца-трубы</a:t>
            </a:r>
            <a:r>
              <a:rPr lang="ru-RU" sz="2800" dirty="0" smtClean="0">
                <a:solidFill>
                  <a:srgbClr val="0066FF"/>
                </a:solidFill>
              </a:rPr>
              <a:t> Ø=219 мм и </a:t>
            </a:r>
            <a:r>
              <a:rPr lang="en-US" sz="2800" dirty="0" smtClean="0">
                <a:solidFill>
                  <a:srgbClr val="0066FF"/>
                </a:solidFill>
              </a:rPr>
              <a:t>h</a:t>
            </a:r>
            <a:r>
              <a:rPr lang="ru-RU" sz="2800" dirty="0" smtClean="0">
                <a:solidFill>
                  <a:srgbClr val="0066FF"/>
                </a:solidFill>
              </a:rPr>
              <a:t>=8,0 м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66FF"/>
                </a:solidFill>
              </a:rPr>
              <a:t>с ИИИ Иридий-192 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57158" y="1857364"/>
          <a:ext cx="8501122" cy="3429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468"/>
                <a:gridCol w="1344468"/>
                <a:gridCol w="1344468"/>
                <a:gridCol w="1344468"/>
                <a:gridCol w="1222214"/>
                <a:gridCol w="1901036"/>
              </a:tblGrid>
              <a:tr h="25074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Номер </a:t>
                      </a:r>
                      <a:r>
                        <a:rPr lang="ru-RU" sz="18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Гаммарид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192/120М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(№ ИИИ </a:t>
                      </a:r>
                      <a:endParaRPr lang="en-US" sz="1800" dirty="0" smtClean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Ir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-192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Толщина металла в месте </a:t>
                      </a:r>
                      <a:r>
                        <a:rPr lang="ru-RU" sz="1800" dirty="0" err="1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просвечи-вания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мм</a:t>
                      </a:r>
                      <a:endParaRPr lang="ru-RU" sz="180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Время </a:t>
                      </a:r>
                      <a:r>
                        <a:rPr lang="ru-RU" sz="1800" dirty="0" err="1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экспо-зиции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сек</a:t>
                      </a:r>
                      <a:endParaRPr lang="ru-RU" sz="180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МЭД,</a:t>
                      </a:r>
                      <a:endParaRPr lang="ru-RU" sz="180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сзади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рентген.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пленки,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err="1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мЗв</a:t>
                      </a:r>
                      <a:endParaRPr lang="ru-RU" sz="180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56540" indent="-256540" algn="ctr"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Чувст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  <a:p>
                      <a:pPr marL="256540" indent="-256540" algn="ctr"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витель-ност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56540" indent="-256540"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снимков,</a:t>
                      </a:r>
                    </a:p>
                    <a:p>
                      <a:pPr marL="256540" indent="-256540"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мм</a:t>
                      </a:r>
                      <a:endParaRPr lang="ru-RU" sz="180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Оптичес-кая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плотность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снимка </a:t>
                      </a:r>
                    </a:p>
                  </a:txBody>
                  <a:tcPr marL="68580" marR="68580" marT="0" marB="0" anchor="ctr"/>
                </a:tc>
              </a:tr>
              <a:tr h="921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1109 (№4)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2,0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84059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13"/>
          <p:cNvSpPr txBox="1">
            <a:spLocks noChangeArrowheads="1"/>
          </p:cNvSpPr>
          <p:nvPr/>
        </p:nvSpPr>
        <p:spPr bwMode="auto">
          <a:xfrm>
            <a:off x="827090" y="1628775"/>
            <a:ext cx="3168846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2300" b="1">
                <a:solidFill>
                  <a:srgbClr val="025EA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4342" name="TextBox 17"/>
          <p:cNvSpPr txBox="1">
            <a:spLocks noChangeArrowheads="1"/>
          </p:cNvSpPr>
          <p:nvPr/>
        </p:nvSpPr>
        <p:spPr bwMode="auto">
          <a:xfrm>
            <a:off x="755652" y="6227767"/>
            <a:ext cx="503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4344" name="Название 5"/>
          <p:cNvSpPr>
            <a:spLocks noGrp="1"/>
          </p:cNvSpPr>
          <p:nvPr>
            <p:ph type="title"/>
          </p:nvPr>
        </p:nvSpPr>
        <p:spPr>
          <a:xfrm>
            <a:off x="357158" y="714356"/>
            <a:ext cx="8429684" cy="684212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Рентгеновский снимок  НК </a:t>
            </a:r>
            <a:br>
              <a:rPr lang="ru-RU" sz="24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err="1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тест-образца</a:t>
            </a:r>
            <a:r>
              <a:rPr lang="ru-RU" sz="24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 (труба Ø=219 мм и </a:t>
            </a:r>
            <a:r>
              <a:rPr lang="en-US" sz="24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ru-RU" sz="24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=8,0 м) соответствующий ГОСТ-7512-82 «Контроль неразрушающий. Соединения сварные. Радиографический метод»</a:t>
            </a:r>
            <a:endParaRPr lang="ru-RU" sz="2400" dirty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5" name="Прямоугольник 9"/>
          <p:cNvSpPr>
            <a:spLocks noChangeArrowheads="1"/>
          </p:cNvSpPr>
          <p:nvPr/>
        </p:nvSpPr>
        <p:spPr bwMode="auto">
          <a:xfrm>
            <a:off x="1043608" y="2852936"/>
            <a:ext cx="6516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ru-RU" b="1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41763" y="2924175"/>
            <a:ext cx="8820150" cy="2637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2563" indent="-182563" defTabSz="457200" eaLnBrk="0" hangingPunct="0">
              <a:spcBef>
                <a:spcPts val="600"/>
              </a:spcBef>
              <a:buClr>
                <a:srgbClr val="EEECE1"/>
              </a:buClr>
              <a:buSzPct val="100000"/>
              <a:buFont typeface="Arial" charset="0"/>
              <a:buNone/>
              <a:defRPr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 defTabSz="457200" eaLnBrk="0" hangingPunct="0">
              <a:spcBef>
                <a:spcPts val="600"/>
              </a:spcBef>
              <a:buClr>
                <a:srgbClr val="EEECE1"/>
              </a:buClr>
              <a:buSzPct val="100000"/>
              <a:buFont typeface="Arial" charset="0"/>
              <a:buNone/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 defTabSz="457200" eaLnBrk="0" hangingPunct="0">
              <a:spcBef>
                <a:spcPts val="600"/>
              </a:spcBef>
              <a:buClr>
                <a:srgbClr val="EEECE1"/>
              </a:buClr>
              <a:buSzPct val="100000"/>
              <a:buFont typeface="Arial" charset="0"/>
              <a:buNone/>
              <a:defRPr/>
            </a:pPr>
            <a:endParaRPr lang="ru-RU" sz="1600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 defTabSz="457200" eaLnBrk="0" hangingPunct="0">
              <a:spcBef>
                <a:spcPts val="600"/>
              </a:spcBef>
              <a:buClr>
                <a:srgbClr val="EEECE1"/>
              </a:buClr>
              <a:buSzPct val="100000"/>
              <a:buFont typeface="Arial" charset="0"/>
              <a:buChar char="•"/>
              <a:defRPr/>
            </a:pPr>
            <a:endParaRPr lang="ru-RU" sz="2400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553199" y="6448251"/>
            <a:ext cx="2508713" cy="365125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16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000372"/>
            <a:ext cx="78581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2343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13"/>
          <p:cNvSpPr txBox="1">
            <a:spLocks noChangeArrowheads="1"/>
          </p:cNvSpPr>
          <p:nvPr/>
        </p:nvSpPr>
        <p:spPr bwMode="auto">
          <a:xfrm>
            <a:off x="827090" y="1628775"/>
            <a:ext cx="3168846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2300" b="1">
                <a:solidFill>
                  <a:srgbClr val="025EA1"/>
                </a:solidFill>
                <a:latin typeface="PlumbC"/>
              </a:rPr>
              <a:t> </a:t>
            </a:r>
          </a:p>
        </p:txBody>
      </p:sp>
      <p:sp>
        <p:nvSpPr>
          <p:cNvPr id="14342" name="TextBox 17"/>
          <p:cNvSpPr txBox="1">
            <a:spLocks noChangeArrowheads="1"/>
          </p:cNvSpPr>
          <p:nvPr/>
        </p:nvSpPr>
        <p:spPr bwMode="auto">
          <a:xfrm>
            <a:off x="755652" y="6227767"/>
            <a:ext cx="503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PlumbC"/>
              </a:rPr>
              <a:t> </a:t>
            </a:r>
          </a:p>
        </p:txBody>
      </p:sp>
      <p:sp>
        <p:nvSpPr>
          <p:cNvPr id="14344" name="Название 5"/>
          <p:cNvSpPr>
            <a:spLocks noGrp="1"/>
          </p:cNvSpPr>
          <p:nvPr>
            <p:ph type="title"/>
          </p:nvPr>
        </p:nvSpPr>
        <p:spPr>
          <a:xfrm>
            <a:off x="785786" y="571480"/>
            <a:ext cx="8215370" cy="684212"/>
          </a:xfrm>
        </p:spPr>
        <p:txBody>
          <a:bodyPr/>
          <a:lstStyle/>
          <a:p>
            <a:r>
              <a:rPr lang="ru-RU" sz="1600" b="1" dirty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Рентгеновские снимки гамма- графического контроля сварных соединений технологических трубопроводов </a:t>
            </a:r>
            <a:r>
              <a:rPr lang="ru-RU" sz="20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=</a:t>
            </a: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2 дюйма (5,08 см) с толщиной стенки 2,77 мм и </a:t>
            </a:r>
            <a:r>
              <a:rPr lang="ru-RU" sz="20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=</a:t>
            </a: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44 дюйма  (111,76 см) с толщиной стенки 9,53 мм, соответствующие американским стандартам  ASME  при  использование ИИИ Ir-192  </a:t>
            </a:r>
            <a:b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и проволочных эталонов чувствительности</a:t>
            </a:r>
            <a:r>
              <a:rPr lang="ru-RU" sz="1800" b="1" dirty="0" smtClean="0">
                <a:solidFill>
                  <a:srgbClr val="2C5D9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5" name="Прямоугольник 9"/>
          <p:cNvSpPr>
            <a:spLocks noChangeArrowheads="1"/>
          </p:cNvSpPr>
          <p:nvPr/>
        </p:nvSpPr>
        <p:spPr bwMode="auto">
          <a:xfrm>
            <a:off x="1043608" y="2852936"/>
            <a:ext cx="6516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ru-RU" b="1">
                <a:solidFill>
                  <a:srgbClr val="1F497D"/>
                </a:solidFill>
                <a:cs typeface="Times New Roman" pitchFamily="18" charset="0"/>
              </a:rPr>
              <a:t> </a:t>
            </a:r>
            <a:r>
              <a:rPr lang="ru-RU" b="1">
                <a:solidFill>
                  <a:prstClr val="black"/>
                </a:solidFill>
                <a:cs typeface="Times New Roman" pitchFamily="18" charset="0"/>
              </a:rPr>
              <a:t> 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Название 5"/>
          <p:cNvSpPr txBox="1">
            <a:spLocks/>
          </p:cNvSpPr>
          <p:nvPr/>
        </p:nvSpPr>
        <p:spPr bwMode="auto">
          <a:xfrm>
            <a:off x="1835150" y="512540"/>
            <a:ext cx="67310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25EA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025EA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339280" cy="548680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>
                <a:defRPr/>
              </a:pPr>
              <a:t>17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3" name="Рисунок 12" descr="Описание: Описание: C:\Users\User\Desktop\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357430"/>
            <a:ext cx="6286544" cy="1881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286256"/>
            <a:ext cx="62151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2002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1009358" y="899644"/>
            <a:ext cx="84084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758880" y="6453336"/>
            <a:ext cx="2133600" cy="365125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pPr>
                <a:defRPr/>
              </a:pPr>
              <a:t>18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571480"/>
            <a:ext cx="507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66FF"/>
                </a:solidFill>
              </a:rPr>
              <a:t>Опубликованные работы </a:t>
            </a:r>
            <a:endParaRPr lang="ru-RU" sz="2800" dirty="0">
              <a:solidFill>
                <a:srgbClr val="0066FF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0" y="1285860"/>
            <a:ext cx="4643469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-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Ашрапов У.Т.,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Хужаев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С.С.,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Байтелесов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С.А. Разработка и изготовление капсулированных источников Иридия-192 для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гамма-дефектоскопов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Гаммарид-192. Международная Конференция «Фундаментальные и прикладные вопросы современной физики», посвященная 100-летию академика С.А.Азимова, ФТИ, Ташкент, 5 ноября 2014г., С.29.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U.T.Ashrapov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S.S.Khyjaev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S.A.Baytelesov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Manufacturing of gamma-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defectoscope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Gammarid-192 on the basis of ionizing radiation source of Iridium-192. VII Eurasian Conference «N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ис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lear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science and its application», Baku, 21-24 October, 2014, P. 116</a:t>
            </a:r>
            <a:r>
              <a:rPr lang="ru-RU" sz="1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- </a:t>
            </a:r>
            <a:r>
              <a:rPr lang="ru-RU" sz="1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Ашрапов У.Т.,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Хужаев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С.С., Исаев Ю.А. Изготовление источника ионизирующего излучения Иридий-192 для гамма дефектоскопа Гаммарид-192.// Международная научно-практическая конференция «Инновация-2017», 2017г. С.201-202.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4572000" y="1214422"/>
            <a:ext cx="4572000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1400" dirty="0" smtClean="0">
                <a:solidFill>
                  <a:srgbClr val="111BE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sz="1400" dirty="0" smtClean="0">
                <a:solidFill>
                  <a:srgbClr val="111BE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Ашрапов У.Т.,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Хужаев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С.С.,  Исаев Ю.А.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Изготовление источника ионизирующего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излучения иридий-192 для гамма-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Дефектоскопов Гаммарид-192/120М.// Вопросы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атомной науки и  техники. Серия: Техническая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физика и автоматика. АО «НИИТФА». г. Москва.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2017г., Выпуск 77. С.55-69.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11BE9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111BE9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--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Ashrapov U.T., Khujaev S.S.,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Khalikov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U.A., 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111BE9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Isaev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Y.A. Manufacturing of Ionizing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Radiat</a:t>
            </a:r>
            <a:r>
              <a:rPr lang="en-US" sz="1400" dirty="0" smtClean="0">
                <a:solidFill>
                  <a:srgbClr val="111BE9"/>
                </a:solidFill>
                <a:latin typeface="Arial" pitchFamily="34" charset="0"/>
                <a:cs typeface="Arial" pitchFamily="34" charset="0"/>
              </a:rPr>
              <a:t>ion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Source of Iridium for Gamma-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defectoscopes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11BE9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Gammarid-192/120М. // International scientific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journal «Material sciences.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Nonequilibrium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phase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11BE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transformations». Sofia. Bulgaria. 2-2018. - P.52-54.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11BE9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ct val="20000"/>
              </a:spcBef>
            </a:pPr>
            <a:r>
              <a:rPr lang="en-US" sz="1400" dirty="0" smtClean="0">
                <a:solidFill>
                  <a:srgbClr val="111BE9"/>
                </a:solidFill>
                <a:latin typeface="Arial" pitchFamily="34" charset="0"/>
                <a:cs typeface="Arial" pitchFamily="34" charset="0"/>
              </a:rPr>
              <a:t>--  </a:t>
            </a:r>
            <a:r>
              <a:rPr lang="ru-RU" sz="1400" dirty="0" smtClean="0">
                <a:solidFill>
                  <a:srgbClr val="111BE9"/>
                </a:solidFill>
              </a:rPr>
              <a:t>Ашрапов У.Т., </a:t>
            </a:r>
            <a:r>
              <a:rPr lang="ru-RU" sz="1400" dirty="0" err="1" smtClean="0">
                <a:solidFill>
                  <a:srgbClr val="111BE9"/>
                </a:solidFill>
              </a:rPr>
              <a:t>Хужаев</a:t>
            </a:r>
            <a:r>
              <a:rPr lang="ru-RU" sz="1400" dirty="0" smtClean="0">
                <a:solidFill>
                  <a:srgbClr val="111BE9"/>
                </a:solidFill>
              </a:rPr>
              <a:t> С.С., </a:t>
            </a:r>
            <a:r>
              <a:rPr lang="ru-RU" sz="1400" dirty="0" err="1" smtClean="0">
                <a:solidFill>
                  <a:srgbClr val="111BE9"/>
                </a:solidFill>
              </a:rPr>
              <a:t>Карабеков</a:t>
            </a:r>
            <a:r>
              <a:rPr lang="ru-RU" sz="1400" dirty="0" smtClean="0">
                <a:solidFill>
                  <a:srgbClr val="111BE9"/>
                </a:solidFill>
              </a:rPr>
              <a:t> З.И., </a:t>
            </a:r>
            <a:endParaRPr lang="en-US" sz="1400" dirty="0" smtClean="0">
              <a:solidFill>
                <a:srgbClr val="111BE9"/>
              </a:solidFill>
            </a:endParaRPr>
          </a:p>
          <a:p>
            <a:pPr marL="342900" indent="-342900" algn="just">
              <a:spcBef>
                <a:spcPct val="20000"/>
              </a:spcBef>
            </a:pPr>
            <a:r>
              <a:rPr lang="ru-RU" sz="1400" dirty="0" err="1" smtClean="0">
                <a:solidFill>
                  <a:srgbClr val="111BE9"/>
                </a:solidFill>
              </a:rPr>
              <a:t>Насритдинов</a:t>
            </a:r>
            <a:r>
              <a:rPr lang="ru-RU" sz="1400" dirty="0" smtClean="0">
                <a:solidFill>
                  <a:srgbClr val="111BE9"/>
                </a:solidFill>
              </a:rPr>
              <a:t> З.Б. Изготовление источников</a:t>
            </a:r>
            <a:endParaRPr lang="en-US" sz="1400" dirty="0" smtClean="0">
              <a:solidFill>
                <a:srgbClr val="111BE9"/>
              </a:solidFill>
            </a:endParaRPr>
          </a:p>
          <a:p>
            <a:pPr marL="342900" indent="-342900" algn="just">
              <a:spcBef>
                <a:spcPct val="20000"/>
              </a:spcBef>
            </a:pPr>
            <a:r>
              <a:rPr lang="ru-RU" sz="1400" dirty="0" smtClean="0">
                <a:solidFill>
                  <a:srgbClr val="111BE9"/>
                </a:solidFill>
              </a:rPr>
              <a:t>ионизирующего излучения иридий-192 для гамма-</a:t>
            </a:r>
            <a:endParaRPr lang="en-US" sz="1400" dirty="0" smtClean="0">
              <a:solidFill>
                <a:srgbClr val="111BE9"/>
              </a:solidFill>
            </a:endParaRPr>
          </a:p>
          <a:p>
            <a:pPr marL="342900" indent="-342900" algn="just">
              <a:spcBef>
                <a:spcPct val="20000"/>
              </a:spcBef>
            </a:pPr>
            <a:r>
              <a:rPr lang="ru-RU" sz="1400" dirty="0" smtClean="0">
                <a:solidFill>
                  <a:srgbClr val="111BE9"/>
                </a:solidFill>
              </a:rPr>
              <a:t>дефектоскопов Гаммарид-192/120М. Наука и</a:t>
            </a:r>
            <a:endParaRPr lang="en-US" sz="1400" dirty="0" smtClean="0">
              <a:solidFill>
                <a:srgbClr val="111BE9"/>
              </a:solidFill>
            </a:endParaRPr>
          </a:p>
          <a:p>
            <a:pPr marL="342900" indent="-342900" algn="just">
              <a:spcBef>
                <a:spcPct val="20000"/>
              </a:spcBef>
            </a:pPr>
            <a:r>
              <a:rPr lang="ru-RU" sz="1400" dirty="0" smtClean="0">
                <a:solidFill>
                  <a:srgbClr val="111BE9"/>
                </a:solidFill>
              </a:rPr>
              <a:t>инновационное развитие. г. Ташкент, 2019,</a:t>
            </a:r>
            <a:r>
              <a:rPr lang="en-US" sz="1400" dirty="0" smtClean="0">
                <a:solidFill>
                  <a:srgbClr val="111BE9"/>
                </a:solidFill>
              </a:rPr>
              <a:t>C</a:t>
            </a:r>
            <a:r>
              <a:rPr lang="ru-RU" sz="1400" dirty="0" smtClean="0">
                <a:solidFill>
                  <a:srgbClr val="111BE9"/>
                </a:solidFill>
              </a:rPr>
              <a:t>. 60-</a:t>
            </a:r>
            <a:r>
              <a:rPr lang="en-US" sz="1400" dirty="0" smtClean="0">
                <a:solidFill>
                  <a:srgbClr val="111BE9"/>
                </a:solidFill>
              </a:rPr>
              <a:t>7</a:t>
            </a:r>
            <a:r>
              <a:rPr lang="ru-RU" sz="1400" dirty="0" smtClean="0">
                <a:solidFill>
                  <a:srgbClr val="111BE9"/>
                </a:solidFill>
              </a:rPr>
              <a:t>2.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917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1403648" y="332656"/>
            <a:ext cx="720020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altLang="ru-RU" sz="24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Гамма-дефектоскоп Гаммарид-192/120М</a:t>
            </a:r>
            <a:endParaRPr lang="ru-RU" altLang="ru-RU" sz="2400" dirty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483296" cy="365125"/>
          </a:xfrm>
        </p:spPr>
        <p:txBody>
          <a:bodyPr/>
          <a:lstStyle/>
          <a:p>
            <a:pPr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>
                <a:defRPr/>
              </a:pPr>
              <a:t>19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Рисунок 6" descr="1_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428736"/>
            <a:ext cx="492922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84059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Box 10"/>
          <p:cNvSpPr txBox="1">
            <a:spLocks noChangeArrowheads="1"/>
          </p:cNvSpPr>
          <p:nvPr/>
        </p:nvSpPr>
        <p:spPr bwMode="auto">
          <a:xfrm>
            <a:off x="395536" y="428604"/>
            <a:ext cx="8496944" cy="667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/>
              <a:t> </a:t>
            </a:r>
          </a:p>
          <a:p>
            <a:pPr marL="457200" indent="-457200" algn="ctr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Создание технологического участка по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 изготовлению ИИИ Иридий-192  активностью 50-120 кюри и укомплектование источников Иридий-192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sz="2000" dirty="0" err="1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гамма-дефектоскопами</a:t>
            </a: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типа Гаммарид-192/120М.</a:t>
            </a:r>
            <a:endParaRPr lang="ru-RU" sz="2000" dirty="0" smtClean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2000" dirty="0" smtClean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Задачи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2000" dirty="0" smtClean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Оптимизация облучения природных иридиевых дисков тепловыми</a:t>
            </a:r>
            <a:r>
              <a:rPr lang="en-US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нейтронами реактора ВВР-СМ  и получение </a:t>
            </a:r>
            <a:r>
              <a:rPr lang="en-US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Ir-192 </a:t>
            </a:r>
            <a:endParaRPr lang="ru-RU" sz="2000" dirty="0" smtClean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en-US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c </a:t>
            </a: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удельной активностью </a:t>
            </a: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  <a:sym typeface="Symbol"/>
              </a:rPr>
              <a:t></a:t>
            </a:r>
            <a:r>
              <a:rPr lang="en-US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125 </a:t>
            </a: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кюри/г</a:t>
            </a:r>
            <a:r>
              <a:rPr lang="en-US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2000" dirty="0" smtClean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Упаковка иридиевых дисков, облучение в вертикальном канале реактора, радиохимическая переработка облученных иридиевых дисков</a:t>
            </a:r>
            <a:r>
              <a:rPr lang="en-US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2000" dirty="0" smtClean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Изготовление ИИИ Иридий-192 , герметизация и проверка герметичности иммерсионным методом</a:t>
            </a:r>
            <a:r>
              <a:rPr lang="en-US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2000" dirty="0" smtClean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Комплектация ИИИ Иридий-192 с </a:t>
            </a:r>
            <a:r>
              <a:rPr lang="ru-RU" sz="2000" dirty="0" err="1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гамма-дефектоскопом</a:t>
            </a: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 Гаммарид-192/120М (вальцовка, соединение с гибким валом, зарядка в радиационную головку)</a:t>
            </a:r>
            <a:r>
              <a:rPr lang="en-US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2000" dirty="0" smtClean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 6. Проведение НК сварного шва </a:t>
            </a:r>
            <a:r>
              <a:rPr lang="ru-RU" sz="2000" dirty="0" err="1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тест-образца</a:t>
            </a: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 (трубы) с ИИИ </a:t>
            </a:r>
            <a:r>
              <a:rPr lang="en-US" sz="2000" dirty="0" err="1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Ir</a:t>
            </a: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-192.</a:t>
            </a:r>
          </a:p>
          <a:p>
            <a:pPr lvl="0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 startAt="4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2928926" y="571480"/>
            <a:ext cx="37147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43174" y="571480"/>
            <a:ext cx="400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 исследования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758880" y="6453336"/>
            <a:ext cx="2133600" cy="365125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pPr>
                <a:defRPr/>
              </a:pPr>
              <a:t>2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8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1009358" y="899644"/>
            <a:ext cx="84084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714356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</a:rPr>
              <a:t>Спасибо за внимание!</a:t>
            </a:r>
            <a:endParaRPr lang="ru-RU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758880" y="6453336"/>
            <a:ext cx="2133600" cy="365125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pPr>
                <a:defRPr/>
              </a:pPr>
              <a:t>20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6" name="Picture 6" descr="DSCF31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73238"/>
            <a:ext cx="7602564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944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13"/>
          <p:cNvSpPr txBox="1">
            <a:spLocks noChangeArrowheads="1"/>
          </p:cNvSpPr>
          <p:nvPr/>
        </p:nvSpPr>
        <p:spPr bwMode="auto">
          <a:xfrm>
            <a:off x="827088" y="1628775"/>
            <a:ext cx="7993062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300" b="1">
                <a:solidFill>
                  <a:srgbClr val="025EA1"/>
                </a:solidFill>
                <a:latin typeface="PlumbC"/>
              </a:rPr>
              <a:t> </a:t>
            </a:r>
          </a:p>
        </p:txBody>
      </p:sp>
      <p:sp>
        <p:nvSpPr>
          <p:cNvPr id="25604" name="TextBox 14"/>
          <p:cNvSpPr txBox="1">
            <a:spLocks noChangeArrowheads="1"/>
          </p:cNvSpPr>
          <p:nvPr/>
        </p:nvSpPr>
        <p:spPr bwMode="auto">
          <a:xfrm>
            <a:off x="2195513" y="1989138"/>
            <a:ext cx="7416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4596D1"/>
                </a:solidFill>
                <a:latin typeface="PlumbC"/>
              </a:rPr>
              <a:t> </a:t>
            </a:r>
          </a:p>
        </p:txBody>
      </p:sp>
      <p:sp>
        <p:nvSpPr>
          <p:cNvPr id="25605" name="TextBox 17"/>
          <p:cNvSpPr txBox="1">
            <a:spLocks noChangeArrowheads="1"/>
          </p:cNvSpPr>
          <p:nvPr/>
        </p:nvSpPr>
        <p:spPr bwMode="auto">
          <a:xfrm>
            <a:off x="755650" y="6227763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70C0"/>
                </a:solidFill>
                <a:latin typeface="PlumbC"/>
              </a:rPr>
              <a:t> </a:t>
            </a:r>
          </a:p>
        </p:txBody>
      </p:sp>
      <p:sp>
        <p:nvSpPr>
          <p:cNvPr id="25607" name="Название 5"/>
          <p:cNvSpPr>
            <a:spLocks noGrp="1"/>
          </p:cNvSpPr>
          <p:nvPr>
            <p:ph type="title"/>
          </p:nvPr>
        </p:nvSpPr>
        <p:spPr>
          <a:xfrm>
            <a:off x="1258888" y="404813"/>
            <a:ext cx="7291387" cy="684212"/>
          </a:xfrm>
        </p:spPr>
        <p:txBody>
          <a:bodyPr/>
          <a:lstStyle/>
          <a:p>
            <a:pPr eaLnBrk="1" hangingPunct="1"/>
            <a:r>
              <a:rPr lang="ru-RU" altLang="ru-RU" sz="2400" b="1" dirty="0" smtClean="0"/>
              <a:t> </a:t>
            </a:r>
          </a:p>
        </p:txBody>
      </p:sp>
      <p:sp>
        <p:nvSpPr>
          <p:cNvPr id="25609" name="Номер слайда 1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2706"/>
            <a:ext cx="2590800" cy="3087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F81C7CD2-0934-48AE-965A-EE1D1D713FDC}" type="slidenum">
              <a:rPr lang="ru-RU" sz="140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ru-RU" sz="1400" dirty="0">
              <a:solidFill>
                <a:srgbClr val="0D0D0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12" name="TextBox 2"/>
          <p:cNvSpPr txBox="1">
            <a:spLocks noChangeArrowheads="1"/>
          </p:cNvSpPr>
          <p:nvPr/>
        </p:nvSpPr>
        <p:spPr bwMode="auto">
          <a:xfrm>
            <a:off x="611560" y="908721"/>
            <a:ext cx="8136904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sz="2400" b="1" dirty="0" smtClean="0">
              <a:solidFill>
                <a:srgbClr val="2C5D9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2C5D98"/>
                </a:solidFill>
                <a:latin typeface="Times New Roman" pitchFamily="18" charset="0"/>
                <a:cs typeface="Times New Roman" pitchFamily="18" charset="0"/>
              </a:rPr>
              <a:t>Докладчик: </a:t>
            </a:r>
            <a:endParaRPr lang="en-US" sz="2400" b="1" dirty="0" smtClean="0">
              <a:solidFill>
                <a:srgbClr val="2C5D9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2C5D98"/>
                </a:solidFill>
                <a:latin typeface="Times New Roman" pitchFamily="18" charset="0"/>
                <a:cs typeface="Times New Roman" pitchFamily="18" charset="0"/>
              </a:rPr>
              <a:t>Ашрапов Улугбек </a:t>
            </a:r>
            <a:r>
              <a:rPr lang="ru-RU" sz="2400" b="1" dirty="0" err="1" smtClean="0">
                <a:solidFill>
                  <a:srgbClr val="2C5D98"/>
                </a:solidFill>
                <a:latin typeface="Times New Roman" pitchFamily="18" charset="0"/>
                <a:cs typeface="Times New Roman" pitchFamily="18" charset="0"/>
              </a:rPr>
              <a:t>Товфикович</a:t>
            </a:r>
            <a:r>
              <a:rPr lang="ru-RU" sz="2400" b="1" dirty="0" smtClean="0">
                <a:solidFill>
                  <a:srgbClr val="2C5D98"/>
                </a:solidFill>
                <a:latin typeface="Times New Roman" pitchFamily="18" charset="0"/>
                <a:cs typeface="Times New Roman" pitchFamily="18" charset="0"/>
              </a:rPr>
              <a:t>, с.н.с.</a:t>
            </a:r>
            <a:endParaRPr lang="ru-RU" sz="2400" b="1" dirty="0">
              <a:solidFill>
                <a:srgbClr val="2C5D9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2C5D98"/>
                </a:solidFill>
                <a:latin typeface="Times New Roman" pitchFamily="18" charset="0"/>
                <a:cs typeface="Times New Roman" pitchFamily="18" charset="0"/>
              </a:rPr>
              <a:t>+7 </a:t>
            </a:r>
            <a:r>
              <a:rPr lang="ru-RU" sz="2400" b="1" dirty="0" smtClean="0">
                <a:solidFill>
                  <a:srgbClr val="2C5D98"/>
                </a:solidFill>
                <a:latin typeface="Times New Roman" pitchFamily="18" charset="0"/>
                <a:cs typeface="Times New Roman" pitchFamily="18" charset="0"/>
              </a:rPr>
              <a:t>998 71 289 38 22</a:t>
            </a:r>
            <a:r>
              <a:rPr lang="en-US" sz="2400" b="1" dirty="0" smtClean="0">
                <a:solidFill>
                  <a:srgbClr val="2C5D9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2C5D9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2C5D98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ashrapov@inp.uz</a:t>
            </a:r>
            <a:endParaRPr lang="ru-RU" sz="2400" b="1" dirty="0" smtClean="0">
              <a:solidFill>
                <a:srgbClr val="2C5D9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b="1" dirty="0" smtClean="0">
              <a:solidFill>
                <a:srgbClr val="2C5D9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2C5D9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2C5D9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2C5D9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2C5D9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780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Ядерные реакции</a:t>
            </a:r>
            <a:endParaRPr lang="ru-RU" sz="3200" dirty="0">
              <a:solidFill>
                <a:srgbClr val="0066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5143536"/>
          </a:xfrm>
        </p:spPr>
        <p:txBody>
          <a:bodyPr/>
          <a:lstStyle/>
          <a:p>
            <a:pPr>
              <a:buNone/>
            </a:pPr>
            <a:r>
              <a:rPr lang="ru-RU" baseline="30000" dirty="0" smtClean="0">
                <a:latin typeface="Arial" pitchFamily="34" charset="0"/>
                <a:cs typeface="Arial" pitchFamily="34" charset="0"/>
              </a:rPr>
              <a:t>                                                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191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стабильный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изотопная распространенность 37,3 %)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lnSpc>
                <a:spcPct val="80000"/>
              </a:lnSpc>
              <a:buNone/>
            </a:pPr>
            <a:r>
              <a:rPr lang="nb-NO" b="1" baseline="30000" dirty="0" smtClean="0">
                <a:solidFill>
                  <a:srgbClr val="00B050"/>
                </a:solidFill>
              </a:rPr>
              <a:t>191</a:t>
            </a:r>
            <a:r>
              <a:rPr lang="nb-NO" b="1" dirty="0" smtClean="0">
                <a:solidFill>
                  <a:srgbClr val="00B050"/>
                </a:solidFill>
              </a:rPr>
              <a:t>Ir (n,</a:t>
            </a:r>
            <a:r>
              <a:rPr lang="nb-NO" b="1" dirty="0" smtClean="0">
                <a:solidFill>
                  <a:srgbClr val="00B050"/>
                </a:solidFill>
                <a:sym typeface="Symbol"/>
              </a:rPr>
              <a:t></a:t>
            </a:r>
            <a:r>
              <a:rPr lang="nb-NO" b="1" dirty="0" smtClean="0">
                <a:solidFill>
                  <a:srgbClr val="00B050"/>
                </a:solidFill>
              </a:rPr>
              <a:t>)</a:t>
            </a:r>
            <a:r>
              <a:rPr lang="ru-RU" b="1" dirty="0" smtClean="0">
                <a:solidFill>
                  <a:srgbClr val="00B050"/>
                </a:solidFill>
                <a:sym typeface="Symbol" pitchFamily="18" charset="2"/>
              </a:rPr>
              <a:t>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nb-NO" b="1" baseline="30000" dirty="0" smtClean="0">
                <a:solidFill>
                  <a:srgbClr val="00B050"/>
                </a:solidFill>
              </a:rPr>
              <a:t>192</a:t>
            </a:r>
            <a:r>
              <a:rPr lang="nb-NO" b="1" dirty="0" smtClean="0">
                <a:solidFill>
                  <a:srgbClr val="00B050"/>
                </a:solidFill>
              </a:rPr>
              <a:t>Ir</a:t>
            </a:r>
            <a:r>
              <a:rPr lang="ru-RU" b="1" dirty="0" smtClean="0">
                <a:solidFill>
                  <a:srgbClr val="00B050"/>
                </a:solidFill>
              </a:rPr>
              <a:t> (сечение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активации – </a:t>
            </a:r>
            <a:r>
              <a:rPr lang="en-US" b="1" dirty="0" smtClean="0">
                <a:solidFill>
                  <a:srgbClr val="00B050"/>
                </a:solidFill>
              </a:rPr>
              <a:t>960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барн</a:t>
            </a:r>
            <a:r>
              <a:rPr lang="ru-RU" b="1" dirty="0" smtClean="0">
                <a:solidFill>
                  <a:srgbClr val="00B050"/>
                </a:solidFill>
              </a:rPr>
              <a:t>)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514350" indent="-514350">
              <a:lnSpc>
                <a:spcPct val="80000"/>
              </a:lnSpc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 marL="514350" indent="-514350">
              <a:lnSpc>
                <a:spcPct val="80000"/>
              </a:lnSpc>
              <a:buNone/>
            </a:pPr>
            <a:r>
              <a:rPr lang="ru-RU" baseline="30000" dirty="0" smtClean="0">
                <a:latin typeface="Arial" pitchFamily="34" charset="0"/>
                <a:cs typeface="Arial" pitchFamily="34" charset="0"/>
              </a:rPr>
              <a:t>                                                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193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Ir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стабильный</a:t>
            </a:r>
          </a:p>
          <a:p>
            <a:pPr marL="514350" indent="-514350"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          </a:t>
            </a:r>
            <a:r>
              <a:rPr lang="en-US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изотопная распространенность 62,7 %)</a:t>
            </a:r>
          </a:p>
          <a:p>
            <a:pPr marL="514350" indent="-514350">
              <a:lnSpc>
                <a:spcPct val="80000"/>
              </a:lnSpc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 marL="514350" indent="-514350">
              <a:lnSpc>
                <a:spcPct val="80000"/>
              </a:lnSpc>
              <a:buNone/>
            </a:pPr>
            <a:r>
              <a:rPr lang="en-US" b="1" baseline="30000" dirty="0" smtClean="0">
                <a:solidFill>
                  <a:srgbClr val="00B050"/>
                </a:solidFill>
              </a:rPr>
              <a:t>192</a:t>
            </a:r>
            <a:r>
              <a:rPr lang="en-US" b="1" dirty="0" smtClean="0">
                <a:solidFill>
                  <a:srgbClr val="00B050"/>
                </a:solidFill>
              </a:rPr>
              <a:t>Ir </a:t>
            </a:r>
            <a:r>
              <a:rPr lang="nb-NO" b="1" dirty="0" smtClean="0">
                <a:solidFill>
                  <a:srgbClr val="00B050"/>
                </a:solidFill>
              </a:rPr>
              <a:t>(n,</a:t>
            </a:r>
            <a:r>
              <a:rPr lang="nb-NO" b="1" dirty="0" smtClean="0">
                <a:solidFill>
                  <a:srgbClr val="00B050"/>
                </a:solidFill>
                <a:sym typeface="Symbol"/>
              </a:rPr>
              <a:t></a:t>
            </a:r>
            <a:r>
              <a:rPr lang="nb-NO" b="1" dirty="0" smtClean="0">
                <a:solidFill>
                  <a:srgbClr val="00B050"/>
                </a:solidFill>
              </a:rPr>
              <a:t>) </a:t>
            </a:r>
            <a:r>
              <a:rPr lang="ru-RU" b="1" dirty="0" smtClean="0">
                <a:solidFill>
                  <a:srgbClr val="00B050"/>
                </a:solidFill>
                <a:sym typeface="Symbol" pitchFamily="18" charset="2"/>
              </a:rPr>
              <a:t>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en-US" b="1" baseline="30000" dirty="0" smtClean="0">
                <a:solidFill>
                  <a:srgbClr val="00B050"/>
                </a:solidFill>
              </a:rPr>
              <a:t>193</a:t>
            </a:r>
            <a:r>
              <a:rPr lang="en-US" b="1" dirty="0" smtClean="0">
                <a:solidFill>
                  <a:srgbClr val="00B050"/>
                </a:solidFill>
              </a:rPr>
              <a:t>Ir</a:t>
            </a:r>
            <a:r>
              <a:rPr lang="ru-RU" b="1" dirty="0" smtClean="0">
                <a:solidFill>
                  <a:srgbClr val="00B050"/>
                </a:solidFill>
              </a:rPr>
              <a:t> (сечение активации – 700 </a:t>
            </a:r>
            <a:r>
              <a:rPr lang="ru-RU" b="1" dirty="0" err="1" smtClean="0">
                <a:solidFill>
                  <a:srgbClr val="00B050"/>
                </a:solidFill>
              </a:rPr>
              <a:t>барн</a:t>
            </a:r>
            <a:r>
              <a:rPr lang="ru-RU" b="1" dirty="0" smtClean="0">
                <a:solidFill>
                  <a:srgbClr val="00B050"/>
                </a:solidFill>
              </a:rPr>
              <a:t>)</a:t>
            </a:r>
          </a:p>
          <a:p>
            <a:pPr algn="ctr"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1800" u="sng" dirty="0" smtClean="0">
                <a:latin typeface="Arial" pitchFamily="34" charset="0"/>
                <a:cs typeface="Arial" pitchFamily="34" charset="0"/>
              </a:rPr>
              <a:t>происходит выгорание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Ir-192 [1]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[1]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Левин В.И. Получение радиоактивных изотопов // М.: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Атомиздат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 1972. С. 2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4-2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5.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841578-9CB3-46C6-A50D-F7D2BF6978F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1.Значения кадмиевых отношений для радионуклида </a:t>
            </a:r>
            <a:r>
              <a:rPr lang="en-US" sz="2800" b="1" dirty="0" err="1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Ir</a:t>
            </a:r>
            <a:r>
              <a:rPr lang="ru-RU" sz="2800" b="1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-192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214422"/>
          <a:ext cx="82296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283038"/>
                <a:gridCol w="1643074"/>
                <a:gridCol w="2011648"/>
                <a:gridCol w="1645920"/>
              </a:tblGrid>
              <a:tr h="587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Природный </a:t>
                      </a:r>
                      <a:r>
                        <a:rPr lang="ru-RU" sz="2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иридия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Масса образца иридия, г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Номер </a:t>
                      </a:r>
                      <a:r>
                        <a:rPr lang="ru-RU" sz="2000" b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вертикаль-ного</a:t>
                      </a:r>
                      <a:r>
                        <a:rPr lang="ru-RU" sz="2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канала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Активность 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Ir</a:t>
                      </a:r>
                      <a:r>
                        <a:rPr lang="ru-RU" sz="2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-192, Бк</a:t>
                      </a:r>
                      <a:endParaRPr lang="ru-RU" sz="20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Кадмиевое отношение, 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</a:t>
                      </a:r>
                      <a:r>
                        <a:rPr lang="ru-RU" sz="2000" b="1" baseline="-25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Cd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587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Ir</a:t>
                      </a:r>
                      <a:r>
                        <a:rPr lang="ru-RU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-191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1,5 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2-6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5,97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587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Ir</a:t>
                      </a:r>
                      <a:r>
                        <a:rPr lang="ru-RU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-191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С</a:t>
                      </a:r>
                      <a:r>
                        <a:rPr lang="en-US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1,5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2-6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2,66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9,2 </a:t>
                      </a:r>
                      <a:endParaRPr lang="ru-RU" sz="20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587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Ir</a:t>
                      </a:r>
                      <a:r>
                        <a:rPr lang="ru-RU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-191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1,5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4-1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3,98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587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Ir</a:t>
                      </a:r>
                      <a:r>
                        <a:rPr lang="ru-RU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-191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</a:t>
                      </a:r>
                      <a:r>
                        <a:rPr lang="en-US" sz="20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Cd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1,5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4-1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3,13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12,7 </a:t>
                      </a:r>
                      <a:endParaRPr lang="ru-RU" sz="20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587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Ir</a:t>
                      </a:r>
                      <a:r>
                        <a:rPr lang="ru-RU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-191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1,5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3,32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587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Ir</a:t>
                      </a:r>
                      <a:r>
                        <a:rPr lang="ru-RU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-191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r>
                        <a:rPr lang="en-US" sz="20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Cd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1,5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1,67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2000" baseline="30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ru-RU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r>
                        <a:rPr lang="ru-RU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</a:t>
                      </a:r>
                      <a:r>
                        <a:rPr lang="ru-RU" sz="2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ru-RU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8,1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841578-9CB3-46C6-A50D-F7D2BF6978F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667430" y="1484784"/>
            <a:ext cx="84084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0"/>
            <a:ext cx="7786742" cy="160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2. Метод </a:t>
            </a:r>
            <a:r>
              <a:rPr lang="ru-RU" sz="2000" dirty="0" err="1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термо-нейтронного</a:t>
            </a:r>
            <a:r>
              <a:rPr lang="ru-RU" sz="2000" dirty="0" smtClean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 датчика  (ТНД—2,0 + потенциометр Р-4833) и распределение плотности потока тепловых нейтронов а активной зоне</a:t>
            </a:r>
          </a:p>
          <a:p>
            <a:pPr lvl="0" algn="ctr"/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758880" y="6453336"/>
            <a:ext cx="2133600" cy="365125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pPr>
                <a:defRPr/>
              </a:pPr>
              <a:t>5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8" name="Picture 2" descr="Крива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357190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7443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667430" y="1484784"/>
            <a:ext cx="84084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758880" y="6453336"/>
            <a:ext cx="2133600" cy="365125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pPr>
                <a:defRPr/>
              </a:pPr>
              <a:t>6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14348" y="1571612"/>
          <a:ext cx="7786742" cy="3433775"/>
        </p:xfrm>
        <a:graphic>
          <a:graphicData uri="http://schemas.openxmlformats.org/drawingml/2006/table">
            <a:tbl>
              <a:tblPr/>
              <a:tblGrid>
                <a:gridCol w="1643074"/>
                <a:gridCol w="1857388"/>
                <a:gridCol w="2125638"/>
                <a:gridCol w="2160642"/>
              </a:tblGrid>
              <a:tr h="1785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Масса  монитора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Со-59, мг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Время облучения, час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Номер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канала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Плотность потока тепловых нейтронов, нейтрон</a:t>
                      </a:r>
                      <a:r>
                        <a:rPr kumimoji="0" lang="uz-Cyrl-U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см</a:t>
                      </a:r>
                      <a:r>
                        <a:rPr kumimoji="0" lang="uz-Cyrl-UZ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сек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uz-Cyrl-U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z-Cyrl-U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2-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uz-Cyrl-U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kumimoji="0" lang="uz-Cyrl-U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∙10</a:t>
                      </a:r>
                      <a:r>
                        <a:rPr kumimoji="0" lang="uz-Cyrl-UZ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z-Cyrl-U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5-5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6,9</a:t>
                      </a:r>
                      <a:r>
                        <a:rPr kumimoji="0" lang="uz-Cyrl-U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∙10</a:t>
                      </a:r>
                      <a:r>
                        <a:rPr kumimoji="0" lang="uz-Cyrl-UZ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2-5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1,3·10</a:t>
                      </a:r>
                      <a:r>
                        <a:rPr kumimoji="0" lang="ru-RU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71472" y="28572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0066FF"/>
                </a:solidFill>
              </a:rPr>
              <a:t>3. Метод нейтронно-активационный анализа</a:t>
            </a:r>
            <a:r>
              <a:rPr lang="en-US" sz="2000" dirty="0" smtClean="0">
                <a:solidFill>
                  <a:srgbClr val="0066FF"/>
                </a:solidFill>
              </a:rPr>
              <a:t> </a:t>
            </a:r>
            <a:r>
              <a:rPr lang="ru-RU" sz="2000" dirty="0" smtClean="0">
                <a:solidFill>
                  <a:srgbClr val="0066FF"/>
                </a:solidFill>
              </a:rPr>
              <a:t>с мониторами сопровождения Со-59 (</a:t>
            </a:r>
            <a:r>
              <a:rPr lang="ru-RU" sz="2000" dirty="0" smtClean="0">
                <a:solidFill>
                  <a:srgbClr val="0066FF"/>
                </a:solidFill>
                <a:sym typeface="Symbol" pitchFamily="18" charset="2"/>
              </a:rPr>
              <a:t></a:t>
            </a:r>
            <a:r>
              <a:rPr lang="ru-RU" sz="2000" dirty="0" smtClean="0">
                <a:solidFill>
                  <a:srgbClr val="0066FF"/>
                </a:solidFill>
              </a:rPr>
              <a:t>=3мм, </a:t>
            </a:r>
            <a:r>
              <a:rPr lang="en-US" sz="2000" dirty="0" smtClean="0">
                <a:solidFill>
                  <a:srgbClr val="0066FF"/>
                </a:solidFill>
              </a:rPr>
              <a:t>h</a:t>
            </a:r>
            <a:r>
              <a:rPr lang="ru-RU" sz="2000" dirty="0" smtClean="0">
                <a:solidFill>
                  <a:srgbClr val="0066FF"/>
                </a:solidFill>
              </a:rPr>
              <a:t>=0,2мм, </a:t>
            </a:r>
            <a:r>
              <a:rPr lang="en-US" sz="2000" dirty="0" smtClean="0">
                <a:solidFill>
                  <a:srgbClr val="0066FF"/>
                </a:solidFill>
              </a:rPr>
              <a:t>m</a:t>
            </a:r>
            <a:r>
              <a:rPr lang="ru-RU" sz="2000" dirty="0" smtClean="0">
                <a:solidFill>
                  <a:srgbClr val="0066FF"/>
                </a:solidFill>
              </a:rPr>
              <a:t>=3,0</a:t>
            </a:r>
            <a:r>
              <a:rPr lang="uz-Cyrl-UZ" sz="2000" dirty="0" smtClean="0">
                <a:solidFill>
                  <a:srgbClr val="0066FF"/>
                </a:solidFill>
              </a:rPr>
              <a:t>мг</a:t>
            </a:r>
            <a:r>
              <a:rPr lang="ru-RU" sz="2000" dirty="0" smtClean="0">
                <a:solidFill>
                  <a:srgbClr val="0066FF"/>
                </a:solidFill>
              </a:rPr>
              <a:t>) по ядерной реакции Со-59 (</a:t>
            </a:r>
            <a:r>
              <a:rPr lang="en-US" sz="2000" dirty="0" smtClean="0">
                <a:solidFill>
                  <a:srgbClr val="0066FF"/>
                </a:solidFill>
              </a:rPr>
              <a:t>n, </a:t>
            </a:r>
            <a:r>
              <a:rPr lang="en-US" sz="2000" dirty="0" smtClean="0">
                <a:solidFill>
                  <a:srgbClr val="0066FF"/>
                </a:solidFill>
                <a:sym typeface="Symbol" pitchFamily="18" charset="2"/>
              </a:rPr>
              <a:t></a:t>
            </a:r>
            <a:r>
              <a:rPr lang="ru-RU" sz="2000" dirty="0" smtClean="0">
                <a:solidFill>
                  <a:srgbClr val="0066FF"/>
                </a:solidFill>
              </a:rPr>
              <a:t>)</a:t>
            </a:r>
            <a:r>
              <a:rPr lang="en-US" sz="2000" dirty="0" smtClean="0">
                <a:solidFill>
                  <a:srgbClr val="0066FF"/>
                </a:solidFill>
              </a:rPr>
              <a:t> Co-60</a:t>
            </a:r>
            <a:r>
              <a:rPr lang="ru-RU" sz="2000" dirty="0" smtClean="0">
                <a:solidFill>
                  <a:srgbClr val="0066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58633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1071538" y="260648"/>
            <a:ext cx="7858180" cy="1382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2400" dirty="0" smtClean="0">
                <a:solidFill>
                  <a:srgbClr val="0066FF"/>
                </a:solidFill>
              </a:rPr>
              <a:t>4. Влияние толщины облучаемого диска иридия на выход наведенной активности радионуклида </a:t>
            </a:r>
            <a:r>
              <a:rPr lang="en-US" sz="2400" dirty="0" err="1" smtClean="0">
                <a:solidFill>
                  <a:srgbClr val="0066FF"/>
                </a:solidFill>
              </a:rPr>
              <a:t>Ir</a:t>
            </a:r>
            <a:r>
              <a:rPr lang="ru-RU" sz="2400" dirty="0" smtClean="0">
                <a:solidFill>
                  <a:srgbClr val="0066FF"/>
                </a:solidFill>
              </a:rPr>
              <a:t>-192</a:t>
            </a:r>
            <a:endParaRPr lang="ru-RU" sz="2400" dirty="0">
              <a:solidFill>
                <a:srgbClr val="0066FF"/>
              </a:solidFill>
            </a:endParaRPr>
          </a:p>
        </p:txBody>
      </p:sp>
      <p:sp>
        <p:nvSpPr>
          <p:cNvPr id="12" name="Номер слайда 13"/>
          <p:cNvSpPr txBox="1">
            <a:spLocks/>
          </p:cNvSpPr>
          <p:nvPr/>
        </p:nvSpPr>
        <p:spPr>
          <a:xfrm>
            <a:off x="6444208" y="6508756"/>
            <a:ext cx="2483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fld id="{3B8E29EC-981F-4ECC-B385-D5A25CEAB5EB}" type="slidenum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6" y="1785927"/>
          <a:ext cx="8143931" cy="3571899"/>
        </p:xfrm>
        <a:graphic>
          <a:graphicData uri="http://schemas.openxmlformats.org/drawingml/2006/table">
            <a:tbl>
              <a:tblPr/>
              <a:tblGrid>
                <a:gridCol w="1285884"/>
                <a:gridCol w="1214446"/>
                <a:gridCol w="1214446"/>
                <a:gridCol w="1285884"/>
                <a:gridCol w="1500198"/>
                <a:gridCol w="1643073"/>
              </a:tblGrid>
              <a:tr h="119063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Вертикаль-ный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канала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Толщина диска 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иридия, 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мкм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Масса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диска 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иридия, 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Активность диска иридия,  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Ки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Активность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переводе на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m=1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г, </a:t>
                      </a:r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Ки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Выход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наведен.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активности 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Ir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-192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1906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0,5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60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80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1,5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4,7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11,1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19,7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8,9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-6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9,1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-4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1,95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2,69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6,02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-6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1,93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-6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1,75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-6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1,36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-6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1,0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0,32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0,29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0,22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1906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4-1</a:t>
                      </a:r>
                      <a:endParaRPr lang="ru-RU" sz="1600" b="1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0,5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60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80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1,5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6,2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13,1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19,5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2,6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-6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2,7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5,05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2,8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1,75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3,35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-6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2,91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-6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1,4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sym typeface="Symbol"/>
                        </a:rPr>
                        <a:t>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r>
                        <a:rPr lang="ru-RU" sz="1600" b="1" baseline="30000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-6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1,0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0,19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0,26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0,23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785786" y="2928934"/>
            <a:ext cx="81439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85786" y="4144968"/>
            <a:ext cx="8143932" cy="69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857224" y="5500702"/>
            <a:ext cx="814393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85786" y="1714488"/>
            <a:ext cx="81439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57078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5" y="573069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5. Упаковка иридиевых дисков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/>
                <a:cs typeface="Times New Roman"/>
              </a:rPr>
              <a:t/>
            </a:r>
            <a:br>
              <a:rPr lang="ru-RU" sz="2400" b="1" dirty="0">
                <a:solidFill>
                  <a:srgbClr val="0070C0"/>
                </a:solidFill>
                <a:latin typeface="Times New Roman"/>
                <a:cs typeface="Times New Roman"/>
              </a:rPr>
            </a:br>
            <a:r>
              <a:rPr lang="ru-RU" sz="2000" b="1" dirty="0">
                <a:latin typeface="Times New Roman"/>
                <a:cs typeface="Times New Roman"/>
              </a:rPr>
              <a:t/>
            </a:r>
            <a:br>
              <a:rPr lang="ru-RU" sz="2000" b="1" dirty="0">
                <a:latin typeface="Times New Roman"/>
                <a:cs typeface="Times New Roman"/>
              </a:rPr>
            </a:br>
            <a:endParaRPr lang="ru-RU" sz="1600" b="1" dirty="0"/>
          </a:p>
        </p:txBody>
      </p:sp>
      <p:sp>
        <p:nvSpPr>
          <p:cNvPr id="12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686872" y="6448251"/>
            <a:ext cx="2133600" cy="365125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pPr>
                <a:defRPr/>
              </a:pPr>
              <a:t>8</a:t>
            </a:fld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1857356" y="1357298"/>
          <a:ext cx="6072211" cy="4672439"/>
        </p:xfrm>
        <a:graphic>
          <a:graphicData uri="http://schemas.openxmlformats.org/presentationml/2006/ole">
            <p:oleObj spid="_x0000_s20481" name="Слайд" r:id="rId3" imgW="4148365" imgH="3112020" progId="PowerPoint.Slide.12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071802" y="1000108"/>
            <a:ext cx="3581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</a:t>
            </a:r>
            <a:r>
              <a:rPr lang="ru-RU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= 2,7</a:t>
            </a:r>
            <a:r>
              <a:rPr lang="en-US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мм, </a:t>
            </a:r>
            <a:r>
              <a:rPr lang="en-US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ru-RU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=0,2 мм,</a:t>
            </a:r>
            <a:r>
              <a:rPr lang="en-US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 m=31.7</a:t>
            </a:r>
            <a:r>
              <a:rPr lang="ru-RU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мг </a:t>
            </a:r>
            <a:endParaRPr lang="ru-RU" dirty="0">
              <a:solidFill>
                <a:srgbClr val="3366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48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13"/>
          <p:cNvSpPr txBox="1">
            <a:spLocks noChangeArrowheads="1"/>
          </p:cNvSpPr>
          <p:nvPr/>
        </p:nvSpPr>
        <p:spPr bwMode="auto">
          <a:xfrm>
            <a:off x="6357950" y="5214950"/>
            <a:ext cx="17859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0" algn="ctr"/>
            <a:endParaRPr lang="ru-RU" altLang="zh-CN" sz="2400" dirty="0" smtClean="0">
              <a:solidFill>
                <a:srgbClr val="FF0000"/>
              </a:solidFill>
              <a:latin typeface="Arial" pitchFamily="34" charset="0"/>
              <a:ea typeface="SimSun" pitchFamily="2" charset="-122"/>
              <a:cs typeface="Arial" pitchFamily="34" charset="0"/>
            </a:endParaRPr>
          </a:p>
          <a:p>
            <a:pPr lvl="0" algn="ctr"/>
            <a:r>
              <a:rPr lang="ru-RU" altLang="zh-CN" sz="2400" dirty="0" smtClean="0">
                <a:solidFill>
                  <a:srgbClr val="FF0000"/>
                </a:solidFill>
                <a:latin typeface="Arial" pitchFamily="34" charset="0"/>
                <a:ea typeface="SimSun" pitchFamily="2" charset="-122"/>
                <a:cs typeface="Arial" pitchFamily="34" charset="0"/>
              </a:rPr>
              <a:t> </a:t>
            </a:r>
            <a:r>
              <a:rPr lang="ru-RU" altLang="zh-CN" sz="1600" dirty="0" smtClean="0">
                <a:solidFill>
                  <a:srgbClr val="0D15B3"/>
                </a:solidFill>
                <a:latin typeface="Arial" pitchFamily="34" charset="0"/>
                <a:ea typeface="SimSun" pitchFamily="2" charset="-122"/>
                <a:cs typeface="Arial" pitchFamily="34" charset="0"/>
              </a:rPr>
              <a:t>ТВС ИРТ-4М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758880" y="6448251"/>
            <a:ext cx="2133600" cy="365125"/>
          </a:xfrm>
        </p:spPr>
        <p:txBody>
          <a:bodyPr/>
          <a:lstStyle/>
          <a:p>
            <a:pPr>
              <a:defRPr/>
            </a:pPr>
            <a:fld id="{3B8E29EC-981F-4ECC-B385-D5A25CEAB5EB}" type="slidenum">
              <a:rPr lang="ru-RU" sz="1800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9</a:t>
            </a:fld>
            <a:endParaRPr lang="ru-RU" sz="18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000240"/>
            <a:ext cx="46434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en-US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Облучение  упаковки </a:t>
            </a:r>
            <a:r>
              <a:rPr lang="en-US" dirty="0" smtClean="0">
                <a:solidFill>
                  <a:srgbClr val="0070C0"/>
                </a:solidFill>
              </a:rPr>
              <a:t>20</a:t>
            </a:r>
            <a:r>
              <a:rPr lang="ru-RU" dirty="0" smtClean="0">
                <a:solidFill>
                  <a:srgbClr val="0070C0"/>
                </a:solidFill>
                <a:sym typeface="Symbol"/>
              </a:rPr>
              <a:t></a:t>
            </a:r>
            <a:r>
              <a:rPr lang="en-US" dirty="0" smtClean="0">
                <a:solidFill>
                  <a:srgbClr val="0070C0"/>
                </a:solidFill>
              </a:rPr>
              <a:t>30</a:t>
            </a:r>
            <a:r>
              <a:rPr lang="ru-RU" dirty="0" smtClean="0">
                <a:solidFill>
                  <a:srgbClr val="0070C0"/>
                </a:solidFill>
              </a:rPr>
              <a:t> шт.</a:t>
            </a:r>
          </a:p>
          <a:p>
            <a:pPr marL="342900" indent="-342900"/>
            <a:r>
              <a:rPr lang="ru-RU" dirty="0" smtClean="0">
                <a:solidFill>
                  <a:srgbClr val="0070C0"/>
                </a:solidFill>
              </a:rPr>
              <a:t>дисков иридия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в контейнере ЭК-20,</a:t>
            </a:r>
          </a:p>
          <a:p>
            <a:pPr marL="342900" indent="-342900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внутри ТВС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 расстоянии 35-45 см от</a:t>
            </a:r>
          </a:p>
          <a:p>
            <a:pPr marL="342900" indent="-342900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верха канала (середина) активной зоны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ru-RU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2. Поток тепловых нейтронов</a:t>
            </a:r>
          </a:p>
          <a:p>
            <a:pPr marL="342900" indent="-342900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0,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uz-Cyrl-UZ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∙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14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нейтрон/см</a:t>
            </a:r>
            <a:r>
              <a:rPr lang="ru-RU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сек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/>
            <a:endParaRPr lang="en-US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3. Время облучения 550-165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часов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/>
            <a:endParaRPr lang="ru-RU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4. Мощность реактора - 10 МВт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altLang="ru-RU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page14"/>
          <p:cNvPicPr>
            <a:picLocks noChangeAspect="1" noChangeArrowheads="1"/>
          </p:cNvPicPr>
          <p:nvPr/>
        </p:nvPicPr>
        <p:blipFill>
          <a:blip r:embed="rId2"/>
          <a:srcRect l="56306" t="11250" r="7367" b="55026"/>
          <a:stretch>
            <a:fillRect/>
          </a:stretch>
        </p:blipFill>
        <p:spPr bwMode="auto">
          <a:xfrm>
            <a:off x="5786438" y="1513525"/>
            <a:ext cx="2928966" cy="3844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340024" y="557064"/>
            <a:ext cx="74888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0" algn="ctr"/>
            <a:endParaRPr lang="ru-RU" altLang="zh-CN" sz="2400" dirty="0" smtClean="0">
              <a:solidFill>
                <a:srgbClr val="FF0000"/>
              </a:solidFill>
              <a:latin typeface="Arial" pitchFamily="34" charset="0"/>
              <a:ea typeface="SimSun" pitchFamily="2" charset="-122"/>
              <a:cs typeface="Arial" pitchFamily="34" charset="0"/>
            </a:endParaRPr>
          </a:p>
          <a:p>
            <a:pPr lvl="0" algn="ctr"/>
            <a:r>
              <a:rPr lang="ru-RU" altLang="zh-CN" sz="2400" dirty="0" smtClean="0">
                <a:solidFill>
                  <a:srgbClr val="3366FF"/>
                </a:solidFill>
                <a:latin typeface="Arial" pitchFamily="34" charset="0"/>
                <a:ea typeface="SimSun" pitchFamily="2" charset="-122"/>
                <a:cs typeface="Arial" pitchFamily="34" charset="0"/>
              </a:rPr>
              <a:t>Оптимальный режим облучения мишеней иридиевых дисков </a:t>
            </a:r>
          </a:p>
        </p:txBody>
      </p:sp>
    </p:spTree>
    <p:extLst>
      <p:ext uri="{BB962C8B-B14F-4D97-AF65-F5344CB8AC3E}">
        <p14:creationId xmlns:p14="http://schemas.microsoft.com/office/powerpoint/2010/main" xmlns="" val="172943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ралмханобр средства технолог контроля 2019 11  06 Презентац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Уралмханобр средства технолог контроля 2019 11  06 Презентация</Template>
  <TotalTime>2867</TotalTime>
  <Words>1146</Words>
  <Application>Microsoft Office PowerPoint</Application>
  <PresentationFormat>Экран (4:3)</PresentationFormat>
  <Paragraphs>371</Paragraphs>
  <Slides>21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Уралмханобр средства технолог контроля 2019 11  06 Презентация</vt:lpstr>
      <vt:lpstr>Слайд</vt:lpstr>
      <vt:lpstr>Слайд 1</vt:lpstr>
      <vt:lpstr>Слайд 2</vt:lpstr>
      <vt:lpstr>Ядерные реакции</vt:lpstr>
      <vt:lpstr>1.Значения кадмиевых отношений для радионуклида Ir-192 </vt:lpstr>
      <vt:lpstr>Слайд 5</vt:lpstr>
      <vt:lpstr>Слайд 6</vt:lpstr>
      <vt:lpstr>Слайд 7</vt:lpstr>
      <vt:lpstr>Слайд 8</vt:lpstr>
      <vt:lpstr>Слайд 9</vt:lpstr>
      <vt:lpstr>Слайд 10</vt:lpstr>
      <vt:lpstr>Проверка герметичности ИИИ Ir-192</vt:lpstr>
      <vt:lpstr>Слайд 12</vt:lpstr>
      <vt:lpstr>Основные технические  характеристики  ИИИ Ir-192 активностью 120 кюри </vt:lpstr>
      <vt:lpstr>Слайд 14</vt:lpstr>
      <vt:lpstr>Слайд 15</vt:lpstr>
      <vt:lpstr>   Рентгеновский снимок  НК  тест-образца (труба Ø=219 мм и h=8,0 м) соответствующий ГОСТ-7512-82 «Контроль неразрушающий. Соединения сварные. Радиографический метод»</vt:lpstr>
      <vt:lpstr>   Рентгеновские снимки гамма- графического контроля сварных соединений технологических трубопроводов =2 дюйма (5,08 см) с толщиной стенки 2,77 мм и =44 дюйма  (111,76 см) с толщиной стенки 9,53 мм, соответствующие американским стандартам  ASME  при  использование ИИИ Ir-192   и проволочных эталонов чувствительности </vt:lpstr>
      <vt:lpstr>Слайд 18</vt:lpstr>
      <vt:lpstr>Слайд 19</vt:lpstr>
      <vt:lpstr>Слайд 20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 Ismagilova</dc:creator>
  <cp:lastModifiedBy>User</cp:lastModifiedBy>
  <cp:revision>124</cp:revision>
  <cp:lastPrinted>2019-12-18T11:32:17Z</cp:lastPrinted>
  <dcterms:created xsi:type="dcterms:W3CDTF">2019-11-05T13:22:03Z</dcterms:created>
  <dcterms:modified xsi:type="dcterms:W3CDTF">2020-10-13T07:42:41Z</dcterms:modified>
</cp:coreProperties>
</file>