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69" r:id="rId3"/>
    <p:sldId id="273" r:id="rId4"/>
    <p:sldId id="266" r:id="rId5"/>
    <p:sldId id="265" r:id="rId6"/>
    <p:sldId id="275" r:id="rId7"/>
    <p:sldId id="271" r:id="rId8"/>
    <p:sldId id="257" r:id="rId9"/>
    <p:sldId id="267" r:id="rId10"/>
    <p:sldId id="256" r:id="rId11"/>
    <p:sldId id="258" r:id="rId12"/>
    <p:sldId id="260" r:id="rId13"/>
    <p:sldId id="261" r:id="rId14"/>
    <p:sldId id="262" r:id="rId15"/>
    <p:sldId id="263" r:id="rId16"/>
    <p:sldId id="259" r:id="rId17"/>
    <p:sldId id="272" r:id="rId18"/>
    <p:sldId id="274"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Средний стиль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325" y="-91"/>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28282851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32184483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2941130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3315431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4387435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FEBEAF8-8391-4917-9D0F-8ABD4208CD9C}"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3662094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FEBEAF8-8391-4917-9D0F-8ABD4208CD9C}" type="datetimeFigureOut">
              <a:rPr lang="ru-RU" smtClean="0"/>
              <a:t>17.10.2020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2976910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FEBEAF8-8391-4917-9D0F-8ABD4208CD9C}" type="datetimeFigureOut">
              <a:rPr lang="ru-RU" smtClean="0"/>
              <a:t>17.10.2020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4219807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FEBEAF8-8391-4917-9D0F-8ABD4208CD9C}" type="datetimeFigureOut">
              <a:rPr lang="ru-RU" smtClean="0"/>
              <a:t>17.10.2020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946050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FEBEAF8-8391-4917-9D0F-8ABD4208CD9C}"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41149783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FEBEAF8-8391-4917-9D0F-8ABD4208CD9C}" type="datetimeFigureOut">
              <a:rPr lang="ru-RU" smtClean="0"/>
              <a:t>17.10.2020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C1BB776-E08A-45AD-84C0-BBBD646DE51E}" type="slidenum">
              <a:rPr lang="ru-RU" smtClean="0"/>
              <a:t>‹#›</a:t>
            </a:fld>
            <a:endParaRPr lang="ru-RU"/>
          </a:p>
        </p:txBody>
      </p:sp>
    </p:spTree>
    <p:extLst>
      <p:ext uri="{BB962C8B-B14F-4D97-AF65-F5344CB8AC3E}">
        <p14:creationId xmlns:p14="http://schemas.microsoft.com/office/powerpoint/2010/main" val="18629117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FEBEAF8-8391-4917-9D0F-8ABD4208CD9C}" type="datetimeFigureOut">
              <a:rPr lang="ru-RU" smtClean="0"/>
              <a:t>17.10.2020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1BB776-E08A-45AD-84C0-BBBD646DE51E}" type="slidenum">
              <a:rPr lang="ru-RU" smtClean="0"/>
              <a:t>‹#›</a:t>
            </a:fld>
            <a:endParaRPr lang="ru-RU"/>
          </a:p>
        </p:txBody>
      </p:sp>
    </p:spTree>
    <p:extLst>
      <p:ext uri="{BB962C8B-B14F-4D97-AF65-F5344CB8AC3E}">
        <p14:creationId xmlns:p14="http://schemas.microsoft.com/office/powerpoint/2010/main" val="85632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6.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1.jpeg"/><Relationship Id="rId1" Type="http://schemas.openxmlformats.org/officeDocument/2006/relationships/slideLayout" Target="../slideLayouts/slideLayout2.xml"/><Relationship Id="rId5" Type="http://schemas.microsoft.com/office/2007/relationships/hdphoto" Target="../media/hdphoto4.wdp"/><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 Id="rId4" Type="http://schemas.microsoft.com/office/2007/relationships/hdphoto" Target="../media/hdphoto5.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0136" y="116632"/>
            <a:ext cx="8229600" cy="5320679"/>
          </a:xfrm>
        </p:spPr>
        <p:txBody>
          <a:bodyPr>
            <a:noAutofit/>
          </a:bodyPr>
          <a:lstStyle/>
          <a:p>
            <a:r>
              <a:rPr lang="ru-RU" sz="2000" b="1" dirty="0"/>
              <a:t>ПРОИСХОЖДЕНИЕ СВИНЦА В СОСТАВЕ АНТИЧНОЙ КЕРАМИЧЕСКОЙ СКУЛЬПТУРЫ ИЗ КЕРЧЕНСКОЙ </a:t>
            </a:r>
            <a:r>
              <a:rPr lang="ru-RU" sz="2000" b="1" dirty="0" smtClean="0"/>
              <a:t>БУХТЫ</a:t>
            </a:r>
            <a:r>
              <a:rPr lang="ru-RU" sz="2400" b="1" dirty="0"/>
              <a:t> </a:t>
            </a:r>
            <a:r>
              <a:rPr lang="ru-RU" sz="2400" dirty="0"/>
              <a:t/>
            </a:r>
            <a:br>
              <a:rPr lang="ru-RU" sz="2400" dirty="0"/>
            </a:br>
            <a:r>
              <a:rPr lang="ru-RU" sz="2400" b="1" dirty="0" smtClean="0"/>
              <a:t>2020 </a:t>
            </a:r>
            <a:r>
              <a:rPr lang="ru-RU" sz="2400" b="1" dirty="0"/>
              <a:t>г. П. К. Кашкаров</a:t>
            </a:r>
            <a:r>
              <a:rPr lang="ru-RU" sz="2400" b="1" baseline="30000" dirty="0"/>
              <a:t>1,2,3</a:t>
            </a:r>
            <a:r>
              <a:rPr lang="ru-RU" sz="2400" b="1" dirty="0"/>
              <a:t>, М. В. Ковальчук</a:t>
            </a:r>
            <a:r>
              <a:rPr lang="ru-RU" sz="2400" b="1" baseline="30000" dirty="0"/>
              <a:t>1</a:t>
            </a:r>
            <a:r>
              <a:rPr lang="ru-RU" sz="2400" b="1" dirty="0"/>
              <a:t>, Н. А. Макаров</a:t>
            </a:r>
            <a:r>
              <a:rPr lang="ru-RU" sz="2400" b="1" baseline="30000" dirty="0"/>
              <a:t>4</a:t>
            </a:r>
            <a:r>
              <a:rPr lang="ru-RU" sz="2400" b="1" dirty="0"/>
              <a:t>, Е. Б. Яцишина</a:t>
            </a:r>
            <a:r>
              <a:rPr lang="ru-RU" sz="2400" b="1" baseline="30000" dirty="0"/>
              <a:t>1</a:t>
            </a:r>
            <a:r>
              <a:rPr lang="ru-RU" sz="2400" b="1" dirty="0"/>
              <a:t>, Э. А. </a:t>
            </a:r>
            <a:r>
              <a:rPr lang="ru-RU" sz="2400" b="1" dirty="0" smtClean="0"/>
              <a:t>Грешников</a:t>
            </a:r>
            <a:r>
              <a:rPr lang="ru-RU" sz="2400" b="1" baseline="30000" dirty="0" smtClean="0"/>
              <a:t>1</a:t>
            </a:r>
            <a:r>
              <a:rPr lang="ru-RU" sz="2400" b="1" dirty="0" smtClean="0"/>
              <a:t>, </a:t>
            </a:r>
            <a:r>
              <a:rPr lang="ru-RU" sz="2400" b="1" dirty="0"/>
              <a:t>А. А. Анциферова</a:t>
            </a:r>
            <a:r>
              <a:rPr lang="ru-RU" sz="2400" b="1" baseline="30000" dirty="0"/>
              <a:t>1,2</a:t>
            </a:r>
            <a:r>
              <a:rPr lang="ru-RU" sz="2400" b="1" dirty="0"/>
              <a:t>, П. А. Волков</a:t>
            </a:r>
            <a:r>
              <a:rPr lang="ru-RU" sz="2400" b="1" baseline="30000" dirty="0"/>
              <a:t>1</a:t>
            </a:r>
            <a:r>
              <a:rPr lang="ru-RU" sz="2400" b="1" dirty="0"/>
              <a:t>, Л. И. Говор</a:t>
            </a:r>
            <a:r>
              <a:rPr lang="ru-RU" sz="2400" b="1" baseline="30000" dirty="0"/>
              <a:t>1</a:t>
            </a:r>
            <a:r>
              <a:rPr lang="ru-RU" sz="2400" b="1" dirty="0"/>
              <a:t>, С. В. Ольховский</a:t>
            </a:r>
            <a:r>
              <a:rPr lang="ru-RU" sz="2400" b="1" baseline="30000" dirty="0"/>
              <a:t>4</a:t>
            </a:r>
            <a:r>
              <a:rPr lang="ru-RU" sz="2400" b="1" dirty="0"/>
              <a:t>,</a:t>
            </a:r>
            <a:r>
              <a:rPr lang="ru-RU" sz="2400" b="1" baseline="30000" dirty="0"/>
              <a:t> </a:t>
            </a:r>
            <a:r>
              <a:rPr lang="ru-RU" sz="2400" b="1" i="1" dirty="0"/>
              <a:t> </a:t>
            </a:r>
            <a:r>
              <a:rPr lang="ru-RU" sz="2400" b="1" dirty="0"/>
              <a:t>Н. Н. Преснякова</a:t>
            </a:r>
            <a:r>
              <a:rPr lang="ru-RU" sz="2400" b="1" baseline="30000" dirty="0"/>
              <a:t>1</a:t>
            </a:r>
            <a:r>
              <a:rPr lang="ru-RU" sz="2400" b="1" dirty="0"/>
              <a:t>, Р. Д. Светогоров</a:t>
            </a:r>
            <a:r>
              <a:rPr lang="ru-RU" sz="2400" b="1" baseline="30000" dirty="0"/>
              <a:t>1</a:t>
            </a:r>
            <a:r>
              <a:rPr lang="ru-RU" sz="2400" dirty="0"/>
              <a:t/>
            </a:r>
            <a:br>
              <a:rPr lang="ru-RU" sz="2400" dirty="0"/>
            </a:br>
            <a:r>
              <a:rPr lang="ru-RU" sz="2400" i="1" baseline="30000" dirty="0"/>
              <a:t>1</a:t>
            </a:r>
            <a:r>
              <a:rPr lang="ru-RU" sz="2400" i="1" dirty="0"/>
              <a:t> Национальный исследовательский центр «Курчатовский </a:t>
            </a:r>
            <a:r>
              <a:rPr lang="ru-RU" sz="2400" i="1" dirty="0" err="1"/>
              <a:t>институт</a:t>
            </a:r>
            <a:r>
              <a:rPr lang="ru-RU" sz="2400" i="1" dirty="0" err="1" smtClean="0"/>
              <a:t>»,Москва</a:t>
            </a:r>
            <a:r>
              <a:rPr lang="ru-RU" sz="2400" i="1" dirty="0"/>
              <a:t>, Россия</a:t>
            </a:r>
            <a:r>
              <a:rPr lang="ru-RU" sz="2400" dirty="0"/>
              <a:t/>
            </a:r>
            <a:br>
              <a:rPr lang="ru-RU" sz="2400" dirty="0"/>
            </a:br>
            <a:r>
              <a:rPr lang="ru-RU" sz="2400" i="1" baseline="30000" dirty="0"/>
              <a:t>2</a:t>
            </a:r>
            <a:r>
              <a:rPr lang="ru-RU" sz="2400" i="1" dirty="0"/>
              <a:t> Московский физико-технический институт, Долгопрудный, Россия</a:t>
            </a:r>
            <a:r>
              <a:rPr lang="ru-RU" sz="2400" dirty="0"/>
              <a:t/>
            </a:r>
            <a:br>
              <a:rPr lang="ru-RU" sz="2400" dirty="0"/>
            </a:br>
            <a:r>
              <a:rPr lang="ru-RU" sz="2400" i="1" baseline="30000" dirty="0"/>
              <a:t>3 </a:t>
            </a:r>
            <a:r>
              <a:rPr lang="ru-RU" sz="2400" i="1" dirty="0"/>
              <a:t>Московский государственный университет им. М.В. Ломоносова, Москва, Россия</a:t>
            </a:r>
            <a:r>
              <a:rPr lang="ru-RU" sz="2400" dirty="0"/>
              <a:t/>
            </a:r>
            <a:br>
              <a:rPr lang="ru-RU" sz="2400" dirty="0"/>
            </a:br>
            <a:r>
              <a:rPr lang="ru-RU" sz="2400" i="1" baseline="30000" dirty="0"/>
              <a:t>4 </a:t>
            </a:r>
            <a:r>
              <a:rPr lang="ru-RU" sz="2400" i="1" dirty="0"/>
              <a:t>Институт археологии РАН, Москва, Россия</a:t>
            </a:r>
            <a:r>
              <a:rPr lang="ru-RU" sz="2400" dirty="0"/>
              <a:t/>
            </a:r>
            <a:br>
              <a:rPr lang="ru-RU" sz="2400" dirty="0"/>
            </a:br>
            <a:r>
              <a:rPr lang="ru-RU" sz="2400" dirty="0"/>
              <a:t/>
            </a:r>
            <a:br>
              <a:rPr lang="ru-RU" sz="2400" dirty="0"/>
            </a:br>
            <a:endParaRPr lang="ru-RU" sz="2400" dirty="0"/>
          </a:p>
        </p:txBody>
      </p:sp>
      <p:pic>
        <p:nvPicPr>
          <p:cNvPr id="1028" name="Picture 4" descr="G:\статья на семинар\Рисунок1НИЦ Курч.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5418249"/>
            <a:ext cx="2170129" cy="128729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C:\Users\Greshnikov_EA\Desktop\143163_html_m1545e37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19" y="5342133"/>
            <a:ext cx="1486877" cy="1439524"/>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Greshnikov_EA\Desktop\RAS colour small.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107089" y="5229199"/>
            <a:ext cx="1596520" cy="1542667"/>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Greshnikov_EA\Desktop\msu.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5736" y="5319066"/>
            <a:ext cx="1362932" cy="13629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11395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872208"/>
          </a:xfrm>
        </p:spPr>
        <p:txBody>
          <a:bodyPr>
            <a:noAutofit/>
          </a:bodyPr>
          <a:lstStyle/>
          <a:p>
            <a:pPr algn="just"/>
            <a:r>
              <a:rPr lang="ru-RU" sz="2000" b="1" dirty="0"/>
              <a:t>Элементный состав микропримесей образца свинца, определенный методами АЭС-ИСП и МС-ИСП. Для определения концентраций </a:t>
            </a:r>
            <a:r>
              <a:rPr lang="en-US" sz="2000" b="1" i="1" dirty="0" smtClean="0"/>
              <a:t>Li</a:t>
            </a:r>
            <a:r>
              <a:rPr lang="ru-RU" sz="2000" b="1" i="1" dirty="0" smtClean="0"/>
              <a:t>, </a:t>
            </a:r>
            <a:r>
              <a:rPr lang="en-US" sz="2000" b="1" i="1" dirty="0" smtClean="0">
                <a:effectLst/>
              </a:rPr>
              <a:t>B</a:t>
            </a:r>
            <a:r>
              <a:rPr lang="ru-RU" sz="2000" b="1" i="1" dirty="0" smtClean="0"/>
              <a:t>, </a:t>
            </a:r>
            <a:r>
              <a:rPr lang="en-US" sz="2000" b="1" i="1" dirty="0" smtClean="0"/>
              <a:t>Na</a:t>
            </a:r>
            <a:r>
              <a:rPr lang="ru-RU" sz="2000" b="1" i="1" dirty="0" smtClean="0"/>
              <a:t>, </a:t>
            </a:r>
            <a:r>
              <a:rPr lang="en-US" sz="2000" b="1" i="1" dirty="0" smtClean="0"/>
              <a:t>Si</a:t>
            </a:r>
            <a:r>
              <a:rPr lang="ru-RU" sz="2000" b="1" i="1" dirty="0" smtClean="0"/>
              <a:t>, </a:t>
            </a:r>
            <a:r>
              <a:rPr lang="en-US" sz="2000" b="1" i="1" dirty="0" smtClean="0"/>
              <a:t>K</a:t>
            </a:r>
            <a:r>
              <a:rPr lang="ru-RU" sz="2000" b="1" i="1" dirty="0" smtClean="0"/>
              <a:t>, </a:t>
            </a:r>
            <a:r>
              <a:rPr lang="en-US" sz="2000" b="1" i="1" dirty="0" smtClean="0"/>
              <a:t>Ca</a:t>
            </a:r>
            <a:r>
              <a:rPr lang="ru-RU" sz="2000" b="1" i="1" dirty="0" smtClean="0"/>
              <a:t> </a:t>
            </a:r>
            <a:r>
              <a:rPr lang="ru-RU" sz="2000" b="1" i="1" dirty="0"/>
              <a:t>и </a:t>
            </a:r>
            <a:r>
              <a:rPr lang="ru-RU" sz="2000" b="1" i="1" dirty="0" smtClean="0"/>
              <a:t>Т</a:t>
            </a:r>
            <a:r>
              <a:rPr lang="en-US" sz="2000" b="1" i="1" dirty="0" err="1" smtClean="0"/>
              <a:t>i</a:t>
            </a:r>
            <a:r>
              <a:rPr lang="ru-RU" sz="2000" b="1" dirty="0" smtClean="0"/>
              <a:t> применялся метод </a:t>
            </a:r>
            <a:r>
              <a:rPr lang="ru-RU" sz="2000" b="1" dirty="0"/>
              <a:t>АЭС-ИСП, для </a:t>
            </a:r>
            <a:r>
              <a:rPr lang="ru-RU" sz="2000" b="1" dirty="0" smtClean="0"/>
              <a:t>определения остальных </a:t>
            </a:r>
            <a:r>
              <a:rPr lang="ru-RU" sz="2000" b="1" dirty="0"/>
              <a:t>элементов </a:t>
            </a:r>
            <a:r>
              <a:rPr lang="ru-RU" sz="2000" b="1" dirty="0" smtClean="0"/>
              <a:t>МС-ИСП</a:t>
            </a:r>
            <a:r>
              <a:rPr lang="ru-RU" sz="2000" b="1" dirty="0"/>
              <a:t> </a:t>
            </a:r>
            <a:r>
              <a:rPr lang="ru-RU" sz="2000" b="1" dirty="0" smtClean="0"/>
              <a:t>(</a:t>
            </a:r>
            <a:r>
              <a:rPr lang="ru-RU" sz="2000" i="1" dirty="0" smtClean="0"/>
              <a:t>средняя погрешность </a:t>
            </a:r>
            <a:r>
              <a:rPr lang="ru-RU" sz="2000" i="1" dirty="0"/>
              <a:t>определения содержания элементов в материале пробы </a:t>
            </a:r>
            <a:r>
              <a:rPr lang="ru-RU" sz="2000" i="1" dirty="0" smtClean="0"/>
              <a:t>составила </a:t>
            </a:r>
            <a:r>
              <a:rPr lang="ru-RU" sz="2000" i="1" dirty="0"/>
              <a:t>15</a:t>
            </a:r>
            <a:r>
              <a:rPr lang="ru-RU" sz="2000" i="1" dirty="0" smtClean="0"/>
              <a:t>%</a:t>
            </a:r>
            <a:r>
              <a:rPr lang="ru-RU" sz="2000" b="1" dirty="0" smtClean="0"/>
              <a:t>)</a:t>
            </a:r>
            <a:endParaRPr lang="ru-RU" sz="2000" b="1" dirty="0"/>
          </a:p>
        </p:txBody>
      </p:sp>
      <p:sp>
        <p:nvSpPr>
          <p:cNvPr id="3" name="Подзаголовок 2"/>
          <p:cNvSpPr>
            <a:spLocks noGrp="1"/>
          </p:cNvSpPr>
          <p:nvPr>
            <p:ph type="subTitle" idx="1"/>
          </p:nvPr>
        </p:nvSpPr>
        <p:spPr>
          <a:xfrm>
            <a:off x="755576" y="2276872"/>
            <a:ext cx="7704856" cy="4416896"/>
          </a:xfrm>
        </p:spPr>
        <p:txBody>
          <a:bodyPr/>
          <a:lstStyle/>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1224095813"/>
              </p:ext>
            </p:extLst>
          </p:nvPr>
        </p:nvGraphicFramePr>
        <p:xfrm>
          <a:off x="971600" y="2492896"/>
          <a:ext cx="7235999" cy="3636002"/>
        </p:xfrm>
        <a:graphic>
          <a:graphicData uri="http://schemas.openxmlformats.org/drawingml/2006/table">
            <a:tbl>
              <a:tblPr firstRow="1" firstCol="1" bandRow="1">
                <a:tableStyleId>{5940675A-B579-460E-94D1-54222C63F5DA}</a:tableStyleId>
              </a:tblPr>
              <a:tblGrid>
                <a:gridCol w="425647"/>
                <a:gridCol w="425647"/>
                <a:gridCol w="425647"/>
                <a:gridCol w="425647"/>
                <a:gridCol w="425647"/>
                <a:gridCol w="425647"/>
                <a:gridCol w="425647"/>
                <a:gridCol w="425647"/>
                <a:gridCol w="425647"/>
                <a:gridCol w="425647"/>
                <a:gridCol w="425647"/>
                <a:gridCol w="425647"/>
                <a:gridCol w="425647"/>
                <a:gridCol w="425647"/>
                <a:gridCol w="425647"/>
                <a:gridCol w="425647"/>
                <a:gridCol w="425647"/>
              </a:tblGrid>
              <a:tr h="449586">
                <a:tc gridSpan="17">
                  <a:txBody>
                    <a:bodyPr/>
                    <a:lstStyle/>
                    <a:p>
                      <a:pPr algn="ctr">
                        <a:lnSpc>
                          <a:spcPct val="150000"/>
                        </a:lnSpc>
                        <a:spcAft>
                          <a:spcPts val="0"/>
                        </a:spcAft>
                      </a:pPr>
                      <a:r>
                        <a:rPr lang="ru-RU" sz="1400" b="1" dirty="0">
                          <a:effectLst/>
                        </a:rPr>
                        <a:t>Химические элементы с концентрацией от 0,1 до 1000 мг/кг</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49586">
                <a:tc>
                  <a:txBody>
                    <a:bodyPr/>
                    <a:lstStyle/>
                    <a:p>
                      <a:pPr algn="ctr">
                        <a:lnSpc>
                          <a:spcPct val="150000"/>
                        </a:lnSpc>
                        <a:spcAft>
                          <a:spcPts val="0"/>
                        </a:spcAft>
                      </a:pPr>
                      <a:r>
                        <a:rPr lang="en-US" sz="1400" b="1" dirty="0">
                          <a:effectLst/>
                        </a:rPr>
                        <a:t>Na</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Mg</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Al</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Si</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K</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Ca</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err="1">
                          <a:effectLst/>
                        </a:rPr>
                        <a:t>Ti</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Mn</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Fe</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Co</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Ni</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C00000"/>
                          </a:solidFill>
                          <a:effectLst/>
                        </a:rPr>
                        <a:t>Cu</a:t>
                      </a:r>
                      <a:endParaRPr lang="ru-RU" sz="1400" b="1" dirty="0">
                        <a:solidFill>
                          <a:srgbClr val="C0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Zn</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As</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err="1">
                          <a:solidFill>
                            <a:srgbClr val="FF0000"/>
                          </a:solidFill>
                          <a:effectLst/>
                        </a:rPr>
                        <a:t>Sr</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Y</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Rh</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9586">
                <a:tc>
                  <a:txBody>
                    <a:bodyPr/>
                    <a:lstStyle/>
                    <a:p>
                      <a:pPr algn="ctr">
                        <a:lnSpc>
                          <a:spcPct val="150000"/>
                        </a:lnSpc>
                        <a:spcAft>
                          <a:spcPts val="0"/>
                        </a:spcAft>
                      </a:pPr>
                      <a:r>
                        <a:rPr lang="ru-RU" sz="1400" b="1" dirty="0">
                          <a:effectLst/>
                        </a:rPr>
                        <a:t>400</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ru-RU" sz="1400" b="1" dirty="0">
                          <a:solidFill>
                            <a:srgbClr val="FF0000"/>
                          </a:solidFill>
                          <a:effectLst/>
                        </a:rPr>
                        <a:t>260</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ru-RU" sz="1400" b="1" dirty="0">
                          <a:solidFill>
                            <a:srgbClr val="FF0000"/>
                          </a:solidFill>
                          <a:effectLst/>
                        </a:rPr>
                        <a:t>77</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ru-RU" sz="1400" b="1" dirty="0">
                          <a:solidFill>
                            <a:srgbClr val="FF0000"/>
                          </a:solidFill>
                          <a:effectLst/>
                        </a:rPr>
                        <a:t>180</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ru-RU" sz="1400" b="1">
                          <a:effectLst/>
                        </a:rPr>
                        <a:t>95</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ru-RU" sz="1400" b="1" dirty="0">
                          <a:solidFill>
                            <a:srgbClr val="FF0000"/>
                          </a:solidFill>
                          <a:effectLst/>
                        </a:rPr>
                        <a:t>670</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5</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11</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280</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1,2</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27</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C00000"/>
                          </a:solidFill>
                          <a:effectLst/>
                        </a:rPr>
                        <a:t>650</a:t>
                      </a:r>
                      <a:endParaRPr lang="ru-RU" sz="1400" b="1" dirty="0">
                        <a:solidFill>
                          <a:srgbClr val="C0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2,3</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4,5</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12</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1,2</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1</a:t>
                      </a:r>
                      <a:r>
                        <a:rPr lang="ru-RU" sz="1400" b="1">
                          <a:effectLst/>
                        </a:rPr>
                        <a:t>5</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9586">
                <a:tc gridSpan="17">
                  <a:txBody>
                    <a:bodyPr/>
                    <a:lstStyle/>
                    <a:p>
                      <a:pPr algn="ctr">
                        <a:lnSpc>
                          <a:spcPct val="150000"/>
                        </a:lnSpc>
                        <a:spcAft>
                          <a:spcPts val="0"/>
                        </a:spcAft>
                      </a:pPr>
                      <a:r>
                        <a:rPr lang="ru-RU" sz="1400" b="1" dirty="0">
                          <a:effectLst/>
                        </a:rPr>
                        <a:t>Химические элементы с концентрацией от 0,1 до 1000 мг/кг</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449586">
                <a:tc>
                  <a:txBody>
                    <a:bodyPr/>
                    <a:lstStyle/>
                    <a:p>
                      <a:pPr algn="ctr">
                        <a:lnSpc>
                          <a:spcPct val="150000"/>
                        </a:lnSpc>
                        <a:spcAft>
                          <a:spcPts val="0"/>
                        </a:spcAft>
                      </a:pPr>
                      <a:r>
                        <a:rPr lang="en-US" sz="1400" b="1" dirty="0">
                          <a:solidFill>
                            <a:schemeClr val="tx2">
                              <a:lumMod val="60000"/>
                              <a:lumOff val="40000"/>
                            </a:schemeClr>
                          </a:solidFill>
                          <a:effectLst/>
                        </a:rPr>
                        <a:t>Ag</a:t>
                      </a:r>
                      <a:endParaRPr lang="ru-RU" sz="1400" b="1" dirty="0">
                        <a:solidFill>
                          <a:schemeClr val="tx2">
                            <a:lumMod val="60000"/>
                            <a:lumOff val="40000"/>
                          </a:schemeClr>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C00000"/>
                          </a:solidFill>
                          <a:effectLst/>
                        </a:rPr>
                        <a:t>Sb</a:t>
                      </a:r>
                      <a:endParaRPr lang="ru-RU" sz="1400" b="1" dirty="0">
                        <a:solidFill>
                          <a:srgbClr val="C0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Ba</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Bi</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Mo</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Ce</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B</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Li</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Sc</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Zr</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Te</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V</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Cr</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La</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Nd</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Se</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Hg</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449586">
                <a:tc>
                  <a:txBody>
                    <a:bodyPr/>
                    <a:lstStyle/>
                    <a:p>
                      <a:pPr algn="ctr">
                        <a:lnSpc>
                          <a:spcPct val="150000"/>
                        </a:lnSpc>
                        <a:spcAft>
                          <a:spcPts val="0"/>
                        </a:spcAft>
                      </a:pPr>
                      <a:r>
                        <a:rPr lang="en-US" sz="1400" b="1" dirty="0">
                          <a:solidFill>
                            <a:schemeClr val="tx2">
                              <a:lumMod val="60000"/>
                              <a:lumOff val="40000"/>
                            </a:schemeClr>
                          </a:solidFill>
                          <a:effectLst/>
                        </a:rPr>
                        <a:t>1</a:t>
                      </a:r>
                      <a:r>
                        <a:rPr lang="ru-RU" sz="1400" b="1" dirty="0">
                          <a:solidFill>
                            <a:schemeClr val="tx2">
                              <a:lumMod val="60000"/>
                              <a:lumOff val="40000"/>
                            </a:schemeClr>
                          </a:solidFill>
                          <a:effectLst/>
                        </a:rPr>
                        <a:t>3</a:t>
                      </a:r>
                      <a:endParaRPr lang="ru-RU" sz="1400" b="1" dirty="0">
                        <a:solidFill>
                          <a:schemeClr val="tx2">
                            <a:lumMod val="60000"/>
                            <a:lumOff val="40000"/>
                          </a:schemeClr>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C00000"/>
                          </a:solidFill>
                          <a:effectLst/>
                        </a:rPr>
                        <a:t>6</a:t>
                      </a:r>
                      <a:r>
                        <a:rPr lang="ru-RU" sz="1400" b="1" dirty="0">
                          <a:solidFill>
                            <a:srgbClr val="C00000"/>
                          </a:solidFill>
                          <a:effectLst/>
                        </a:rPr>
                        <a:t>7</a:t>
                      </a:r>
                      <a:endParaRPr lang="ru-RU" sz="1400" b="1" dirty="0">
                        <a:solidFill>
                          <a:srgbClr val="C0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solidFill>
                            <a:srgbClr val="FF0000"/>
                          </a:solidFill>
                          <a:effectLst/>
                        </a:rPr>
                        <a:t>6,4</a:t>
                      </a:r>
                      <a:endParaRPr lang="ru-RU" sz="1400" b="1" dirty="0">
                        <a:solidFill>
                          <a:srgbClr val="FF0000"/>
                        </a:solidFill>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0,6</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0,8</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0,8</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a:effectLst/>
                        </a:rPr>
                        <a:t>1</a:t>
                      </a:r>
                      <a:r>
                        <a:rPr lang="ru-RU" sz="1400" b="1">
                          <a:effectLst/>
                        </a:rPr>
                        <a:t>,0</a:t>
                      </a:r>
                      <a:endParaRPr lang="ru-RU" sz="1400" b="1">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0,2</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0,2</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0,2</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0,2</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0,3</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0,4</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0,4</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0,4</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0,5</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50000"/>
                        </a:lnSpc>
                        <a:spcAft>
                          <a:spcPts val="0"/>
                        </a:spcAft>
                      </a:pPr>
                      <a:r>
                        <a:rPr lang="en-US" sz="1400" b="1" dirty="0">
                          <a:effectLst/>
                        </a:rPr>
                        <a:t>0,5</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r>
              <a:tr h="938486">
                <a:tc gridSpan="17">
                  <a:txBody>
                    <a:bodyPr/>
                    <a:lstStyle/>
                    <a:p>
                      <a:pPr algn="ctr">
                        <a:lnSpc>
                          <a:spcPct val="150000"/>
                        </a:lnSpc>
                        <a:spcAft>
                          <a:spcPts val="0"/>
                        </a:spcAft>
                      </a:pPr>
                      <a:r>
                        <a:rPr lang="ru-RU" sz="1400" b="1" dirty="0">
                          <a:effectLst/>
                        </a:rPr>
                        <a:t>Микроэлементы с концентрацией &lt;0,1 мг/кг: </a:t>
                      </a:r>
                      <a:r>
                        <a:rPr lang="en-US" sz="1400" b="1" dirty="0">
                          <a:effectLst/>
                        </a:rPr>
                        <a:t>Be</a:t>
                      </a:r>
                      <a:r>
                        <a:rPr lang="ru-RU" sz="1400" b="1" dirty="0">
                          <a:effectLst/>
                        </a:rPr>
                        <a:t>, </a:t>
                      </a:r>
                      <a:r>
                        <a:rPr lang="en-US" sz="1400" b="1" dirty="0">
                          <a:effectLst/>
                        </a:rPr>
                        <a:t>Ga</a:t>
                      </a:r>
                      <a:r>
                        <a:rPr lang="ru-RU" sz="1400" b="1" dirty="0">
                          <a:effectLst/>
                        </a:rPr>
                        <a:t>, </a:t>
                      </a:r>
                      <a:r>
                        <a:rPr lang="en-US" sz="1400" b="1" dirty="0">
                          <a:effectLst/>
                        </a:rPr>
                        <a:t>Ge</a:t>
                      </a:r>
                      <a:r>
                        <a:rPr lang="ru-RU" sz="1400" b="1" dirty="0">
                          <a:effectLst/>
                        </a:rPr>
                        <a:t>, </a:t>
                      </a:r>
                      <a:r>
                        <a:rPr lang="en-US" sz="1400" b="1" dirty="0" err="1">
                          <a:effectLst/>
                        </a:rPr>
                        <a:t>Rb</a:t>
                      </a:r>
                      <a:r>
                        <a:rPr lang="ru-RU" sz="1400" b="1" dirty="0">
                          <a:effectLst/>
                        </a:rPr>
                        <a:t>, </a:t>
                      </a:r>
                      <a:r>
                        <a:rPr lang="en-US" sz="1400" b="1" dirty="0" err="1">
                          <a:effectLst/>
                        </a:rPr>
                        <a:t>Nb</a:t>
                      </a:r>
                      <a:r>
                        <a:rPr lang="ru-RU" sz="1400" b="1" dirty="0">
                          <a:effectLst/>
                        </a:rPr>
                        <a:t>, </a:t>
                      </a:r>
                      <a:r>
                        <a:rPr lang="en-US" sz="1400" b="1" dirty="0">
                          <a:effectLst/>
                        </a:rPr>
                        <a:t>Ru</a:t>
                      </a:r>
                      <a:r>
                        <a:rPr lang="ru-RU" sz="1400" b="1" dirty="0">
                          <a:effectLst/>
                        </a:rPr>
                        <a:t>, </a:t>
                      </a:r>
                      <a:r>
                        <a:rPr lang="en-US" sz="1400" b="1" dirty="0" err="1">
                          <a:effectLst/>
                        </a:rPr>
                        <a:t>Pd</a:t>
                      </a:r>
                      <a:r>
                        <a:rPr lang="ru-RU" sz="1400" b="1" dirty="0">
                          <a:effectLst/>
                        </a:rPr>
                        <a:t>, </a:t>
                      </a:r>
                      <a:r>
                        <a:rPr lang="en-US" sz="1400" b="1" dirty="0">
                          <a:effectLst/>
                        </a:rPr>
                        <a:t>Cd</a:t>
                      </a:r>
                      <a:r>
                        <a:rPr lang="ru-RU" sz="1400" b="1" dirty="0">
                          <a:effectLst/>
                        </a:rPr>
                        <a:t>, </a:t>
                      </a:r>
                      <a:r>
                        <a:rPr lang="en-US" sz="1400" b="1" dirty="0">
                          <a:effectLst/>
                        </a:rPr>
                        <a:t>In</a:t>
                      </a:r>
                      <a:r>
                        <a:rPr lang="ru-RU" sz="1400" b="1" dirty="0">
                          <a:solidFill>
                            <a:schemeClr val="tx2">
                              <a:lumMod val="60000"/>
                              <a:lumOff val="40000"/>
                            </a:schemeClr>
                          </a:solidFill>
                          <a:effectLst/>
                        </a:rPr>
                        <a:t>, </a:t>
                      </a:r>
                      <a:r>
                        <a:rPr lang="en-US" sz="1400" b="1" dirty="0">
                          <a:solidFill>
                            <a:schemeClr val="tx2">
                              <a:lumMod val="60000"/>
                              <a:lumOff val="40000"/>
                            </a:schemeClr>
                          </a:solidFill>
                          <a:effectLst/>
                        </a:rPr>
                        <a:t>Sn</a:t>
                      </a:r>
                      <a:r>
                        <a:rPr lang="ru-RU" sz="1400" b="1" dirty="0">
                          <a:effectLst/>
                        </a:rPr>
                        <a:t>, </a:t>
                      </a:r>
                      <a:r>
                        <a:rPr lang="en-US" sz="1400" b="1" dirty="0">
                          <a:effectLst/>
                        </a:rPr>
                        <a:t>Cs</a:t>
                      </a:r>
                      <a:r>
                        <a:rPr lang="ru-RU" sz="1400" b="1" dirty="0">
                          <a:effectLst/>
                        </a:rPr>
                        <a:t>, </a:t>
                      </a:r>
                      <a:r>
                        <a:rPr lang="en-US" sz="1400" b="1" dirty="0" err="1">
                          <a:effectLst/>
                        </a:rPr>
                        <a:t>Pr</a:t>
                      </a:r>
                      <a:r>
                        <a:rPr lang="ru-RU" sz="1400" b="1" dirty="0">
                          <a:effectLst/>
                        </a:rPr>
                        <a:t>, </a:t>
                      </a:r>
                      <a:r>
                        <a:rPr lang="en-US" sz="1400" b="1" dirty="0">
                          <a:effectLst/>
                        </a:rPr>
                        <a:t>Sm</a:t>
                      </a:r>
                      <a:r>
                        <a:rPr lang="ru-RU" sz="1400" b="1" dirty="0">
                          <a:effectLst/>
                        </a:rPr>
                        <a:t>, </a:t>
                      </a:r>
                      <a:r>
                        <a:rPr lang="en-US" sz="1400" b="1" dirty="0" err="1">
                          <a:effectLst/>
                        </a:rPr>
                        <a:t>Eu</a:t>
                      </a:r>
                      <a:r>
                        <a:rPr lang="ru-RU" sz="1400" b="1" dirty="0">
                          <a:effectLst/>
                        </a:rPr>
                        <a:t>, </a:t>
                      </a:r>
                      <a:r>
                        <a:rPr lang="en-US" sz="1400" b="1" dirty="0" err="1">
                          <a:effectLst/>
                        </a:rPr>
                        <a:t>Gd</a:t>
                      </a:r>
                      <a:r>
                        <a:rPr lang="ru-RU" sz="1400" b="1" dirty="0">
                          <a:effectLst/>
                        </a:rPr>
                        <a:t>, </a:t>
                      </a:r>
                      <a:r>
                        <a:rPr lang="en-US" sz="1400" b="1" dirty="0">
                          <a:effectLst/>
                        </a:rPr>
                        <a:t>Tb</a:t>
                      </a:r>
                      <a:r>
                        <a:rPr lang="ru-RU" sz="1400" b="1" dirty="0">
                          <a:effectLst/>
                        </a:rPr>
                        <a:t>, </a:t>
                      </a:r>
                      <a:r>
                        <a:rPr lang="en-US" sz="1400" b="1" dirty="0" err="1">
                          <a:effectLst/>
                        </a:rPr>
                        <a:t>Dy</a:t>
                      </a:r>
                      <a:r>
                        <a:rPr lang="ru-RU" sz="1400" b="1" dirty="0">
                          <a:effectLst/>
                        </a:rPr>
                        <a:t>, </a:t>
                      </a:r>
                      <a:r>
                        <a:rPr lang="en-US" sz="1400" b="1" dirty="0">
                          <a:effectLst/>
                        </a:rPr>
                        <a:t>Ho</a:t>
                      </a:r>
                      <a:r>
                        <a:rPr lang="ru-RU" sz="1400" b="1" dirty="0">
                          <a:effectLst/>
                        </a:rPr>
                        <a:t>, </a:t>
                      </a:r>
                      <a:r>
                        <a:rPr lang="en-US" sz="1400" b="1" dirty="0" err="1">
                          <a:effectLst/>
                        </a:rPr>
                        <a:t>Er</a:t>
                      </a:r>
                      <a:r>
                        <a:rPr lang="ru-RU" sz="1400" b="1" dirty="0">
                          <a:effectLst/>
                        </a:rPr>
                        <a:t>, </a:t>
                      </a:r>
                      <a:r>
                        <a:rPr lang="en-US" sz="1400" b="1" dirty="0">
                          <a:effectLst/>
                        </a:rPr>
                        <a:t>Tm</a:t>
                      </a:r>
                      <a:r>
                        <a:rPr lang="ru-RU" sz="1400" b="1" dirty="0">
                          <a:effectLst/>
                        </a:rPr>
                        <a:t>, </a:t>
                      </a:r>
                      <a:r>
                        <a:rPr lang="en-US" sz="1400" b="1" dirty="0" err="1">
                          <a:effectLst/>
                        </a:rPr>
                        <a:t>Yb</a:t>
                      </a:r>
                      <a:r>
                        <a:rPr lang="ru-RU" sz="1400" b="1" dirty="0">
                          <a:effectLst/>
                        </a:rPr>
                        <a:t>, </a:t>
                      </a:r>
                      <a:r>
                        <a:rPr lang="en-US" sz="1400" b="1" dirty="0">
                          <a:effectLst/>
                        </a:rPr>
                        <a:t>Lu</a:t>
                      </a:r>
                      <a:r>
                        <a:rPr lang="ru-RU" sz="1400" b="1" dirty="0">
                          <a:effectLst/>
                        </a:rPr>
                        <a:t>, </a:t>
                      </a:r>
                      <a:r>
                        <a:rPr lang="en-US" sz="1400" b="1" dirty="0" err="1">
                          <a:effectLst/>
                        </a:rPr>
                        <a:t>Hf</a:t>
                      </a:r>
                      <a:r>
                        <a:rPr lang="ru-RU" sz="1400" b="1" dirty="0">
                          <a:effectLst/>
                        </a:rPr>
                        <a:t>, </a:t>
                      </a:r>
                      <a:r>
                        <a:rPr lang="en-US" sz="1400" b="1" dirty="0">
                          <a:effectLst/>
                        </a:rPr>
                        <a:t>Ta</a:t>
                      </a:r>
                      <a:r>
                        <a:rPr lang="ru-RU" sz="1400" b="1" dirty="0">
                          <a:effectLst/>
                        </a:rPr>
                        <a:t>, </a:t>
                      </a:r>
                      <a:r>
                        <a:rPr lang="en-US" sz="1400" b="1" dirty="0">
                          <a:effectLst/>
                        </a:rPr>
                        <a:t>W</a:t>
                      </a:r>
                      <a:r>
                        <a:rPr lang="ru-RU" sz="1400" b="1" dirty="0">
                          <a:effectLst/>
                        </a:rPr>
                        <a:t>, </a:t>
                      </a:r>
                      <a:r>
                        <a:rPr lang="en-US" sz="1400" b="1" dirty="0">
                          <a:effectLst/>
                        </a:rPr>
                        <a:t>Re</a:t>
                      </a:r>
                      <a:r>
                        <a:rPr lang="ru-RU" sz="1400" b="1" dirty="0">
                          <a:effectLst/>
                        </a:rPr>
                        <a:t>, </a:t>
                      </a:r>
                      <a:r>
                        <a:rPr lang="en-US" sz="1400" b="1" dirty="0" err="1">
                          <a:effectLst/>
                        </a:rPr>
                        <a:t>Os</a:t>
                      </a:r>
                      <a:r>
                        <a:rPr lang="ru-RU" sz="1400" b="1" dirty="0">
                          <a:effectLst/>
                        </a:rPr>
                        <a:t>, </a:t>
                      </a:r>
                      <a:r>
                        <a:rPr lang="en-US" sz="1400" b="1" dirty="0" err="1">
                          <a:effectLst/>
                        </a:rPr>
                        <a:t>Ir</a:t>
                      </a:r>
                      <a:r>
                        <a:rPr lang="ru-RU" sz="1400" b="1" dirty="0">
                          <a:solidFill>
                            <a:schemeClr val="tx2">
                              <a:lumMod val="60000"/>
                              <a:lumOff val="40000"/>
                            </a:schemeClr>
                          </a:solidFill>
                          <a:effectLst/>
                        </a:rPr>
                        <a:t>, </a:t>
                      </a:r>
                      <a:r>
                        <a:rPr lang="en-US" sz="1400" b="1" dirty="0">
                          <a:solidFill>
                            <a:schemeClr val="tx2">
                              <a:lumMod val="60000"/>
                              <a:lumOff val="40000"/>
                            </a:schemeClr>
                          </a:solidFill>
                          <a:effectLst/>
                        </a:rPr>
                        <a:t>Pt</a:t>
                      </a:r>
                      <a:r>
                        <a:rPr lang="ru-RU" sz="1400" b="1" dirty="0">
                          <a:solidFill>
                            <a:schemeClr val="tx2">
                              <a:lumMod val="60000"/>
                              <a:lumOff val="40000"/>
                            </a:schemeClr>
                          </a:solidFill>
                          <a:effectLst/>
                        </a:rPr>
                        <a:t>, </a:t>
                      </a:r>
                      <a:r>
                        <a:rPr lang="en-US" sz="1400" b="1" dirty="0">
                          <a:solidFill>
                            <a:schemeClr val="tx2">
                              <a:lumMod val="60000"/>
                              <a:lumOff val="40000"/>
                            </a:schemeClr>
                          </a:solidFill>
                          <a:effectLst/>
                        </a:rPr>
                        <a:t>Au</a:t>
                      </a:r>
                      <a:r>
                        <a:rPr lang="ru-RU" sz="1400" b="1" dirty="0">
                          <a:effectLst/>
                        </a:rPr>
                        <a:t>, </a:t>
                      </a:r>
                      <a:r>
                        <a:rPr lang="en-US" sz="1400" b="1" dirty="0">
                          <a:effectLst/>
                        </a:rPr>
                        <a:t>Tl</a:t>
                      </a:r>
                      <a:r>
                        <a:rPr lang="ru-RU" sz="1400" b="1" dirty="0">
                          <a:effectLst/>
                        </a:rPr>
                        <a:t>, </a:t>
                      </a:r>
                      <a:r>
                        <a:rPr lang="en-US" sz="1400" b="1" dirty="0" err="1">
                          <a:effectLst/>
                        </a:rPr>
                        <a:t>Th</a:t>
                      </a:r>
                      <a:r>
                        <a:rPr lang="ru-RU" sz="1400" b="1" dirty="0">
                          <a:effectLst/>
                        </a:rPr>
                        <a:t>, </a:t>
                      </a:r>
                      <a:r>
                        <a:rPr lang="en-US" sz="1400" b="1" dirty="0">
                          <a:effectLst/>
                        </a:rPr>
                        <a:t>U</a:t>
                      </a:r>
                      <a:endParaRPr lang="ru-RU" sz="1400" b="1" dirty="0">
                        <a:effectLst/>
                        <a:latin typeface="Calibri"/>
                        <a:ea typeface="Times New Roman"/>
                        <a:cs typeface="Times New Roman"/>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bl>
          </a:graphicData>
        </a:graphic>
      </p:graphicFrame>
    </p:spTree>
    <p:extLst>
      <p:ext uri="{BB962C8B-B14F-4D97-AF65-F5344CB8AC3E}">
        <p14:creationId xmlns:p14="http://schemas.microsoft.com/office/powerpoint/2010/main" val="15269435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4624"/>
            <a:ext cx="8229600" cy="2218258"/>
          </a:xfrm>
        </p:spPr>
        <p:txBody>
          <a:bodyPr>
            <a:normAutofit fontScale="90000"/>
          </a:bodyPr>
          <a:lstStyle/>
          <a:p>
            <a:pPr algn="just"/>
            <a:r>
              <a:rPr lang="ru-RU" sz="2700" b="1" dirty="0"/>
              <a:t>Соотношения изотопов </a:t>
            </a:r>
            <a:r>
              <a:rPr lang="ru-RU" sz="2700" b="1" i="1" dirty="0" err="1"/>
              <a:t>Pb</a:t>
            </a:r>
            <a:r>
              <a:rPr lang="ru-RU" sz="2700" b="1" i="1" dirty="0"/>
              <a:t> – </a:t>
            </a:r>
            <a:r>
              <a:rPr lang="ru-RU" sz="2700" b="1" i="1" dirty="0" err="1"/>
              <a:t>Pb</a:t>
            </a:r>
            <a:r>
              <a:rPr lang="ru-RU" sz="2700" b="1" i="1" dirty="0"/>
              <a:t> </a:t>
            </a:r>
            <a:r>
              <a:rPr lang="ru-RU" sz="2700" b="1" dirty="0"/>
              <a:t>образца </a:t>
            </a:r>
            <a:r>
              <a:rPr lang="ru-RU" sz="2200" b="1" dirty="0"/>
              <a:t>(</a:t>
            </a:r>
            <a:r>
              <a:rPr lang="ru-RU" sz="2200" dirty="0"/>
              <a:t>с учетом погрешностей</a:t>
            </a:r>
            <a:r>
              <a:rPr lang="ru-RU" sz="2200" b="1" dirty="0" smtClean="0"/>
              <a:t>)</a:t>
            </a:r>
            <a:r>
              <a:rPr lang="ru-RU" sz="2700" b="1" dirty="0" smtClean="0"/>
              <a:t>.</a:t>
            </a:r>
            <a:r>
              <a:rPr lang="en-US" sz="2700" b="1" i="1" dirty="0"/>
              <a:t> </a:t>
            </a:r>
            <a:r>
              <a:rPr lang="en-US" sz="1800" b="1" i="1" dirty="0"/>
              <a:t>SD</a:t>
            </a:r>
            <a:r>
              <a:rPr lang="ru-RU" sz="1800" b="1" i="1" baseline="-25000" dirty="0"/>
              <a:t>1</a:t>
            </a:r>
            <a:r>
              <a:rPr lang="ru-RU" sz="1800" b="1" dirty="0"/>
              <a:t> – </a:t>
            </a:r>
            <a:r>
              <a:rPr lang="ru-RU" sz="1800" b="1" i="1" dirty="0"/>
              <a:t>стандартное отклонение величины относительного содержания изотопа в образце (общее содержание изотопов свинца нормировано на 100%), </a:t>
            </a:r>
            <a:r>
              <a:rPr lang="en-US" sz="1800" b="1" i="1" dirty="0"/>
              <a:t>SD</a:t>
            </a:r>
            <a:r>
              <a:rPr lang="ru-RU" sz="1800" b="1" i="1" baseline="-25000" dirty="0"/>
              <a:t>2</a:t>
            </a:r>
            <a:r>
              <a:rPr lang="ru-RU" sz="1800" b="1" dirty="0"/>
              <a:t> – </a:t>
            </a:r>
            <a:r>
              <a:rPr lang="ru-RU" sz="1800" b="1" i="1" dirty="0"/>
              <a:t>стандартное отклонение величины изотопного соотношения </a:t>
            </a:r>
            <a:r>
              <a:rPr lang="en-US" sz="1800" b="1" i="1" dirty="0" err="1"/>
              <a:t>Pb</a:t>
            </a:r>
            <a:r>
              <a:rPr lang="ru-RU" sz="1800" b="1" dirty="0"/>
              <a:t> – </a:t>
            </a:r>
            <a:r>
              <a:rPr lang="en-US" sz="1800" b="1" i="1" dirty="0" err="1"/>
              <a:t>Pb</a:t>
            </a:r>
            <a:r>
              <a:rPr lang="ru-RU" sz="1800" b="1" i="1" dirty="0"/>
              <a:t> (рассчитано из </a:t>
            </a:r>
            <a:r>
              <a:rPr lang="en-US" sz="1800" b="1" i="1" dirty="0"/>
              <a:t>SD</a:t>
            </a:r>
            <a:r>
              <a:rPr lang="ru-RU" sz="1800" b="1" i="1" baseline="-25000" dirty="0"/>
              <a:t>1</a:t>
            </a:r>
            <a:r>
              <a:rPr lang="ru-RU" sz="1800" b="1" i="1" dirty="0"/>
              <a:t> для отдельных изотопов); нижняя и верхняя границы – диапазон попадания истинного значения шириной 2</a:t>
            </a:r>
            <a:r>
              <a:rPr lang="en-US" sz="1800" b="1" i="1" dirty="0"/>
              <a:t>SD</a:t>
            </a:r>
            <a:r>
              <a:rPr lang="ru-RU" sz="1800" b="1" i="1" baseline="-25000" dirty="0"/>
              <a:t>1</a:t>
            </a:r>
            <a:r>
              <a:rPr lang="ru-RU" sz="1800" b="1" i="1" dirty="0"/>
              <a:t> , рассчитанный по 2ơ критерию, для отдельных изотопов и 2</a:t>
            </a:r>
            <a:r>
              <a:rPr lang="en-US" sz="1800" b="1" i="1" dirty="0"/>
              <a:t>SD</a:t>
            </a:r>
            <a:r>
              <a:rPr lang="ru-RU" sz="1800" b="1" i="1" baseline="-25000" dirty="0"/>
              <a:t>2</a:t>
            </a:r>
            <a:r>
              <a:rPr lang="ru-RU" sz="1800" b="1" i="1" dirty="0"/>
              <a:t> для отношения изотопов. В этом случае истинные значения попадают в указанный интервал с вероятностью </a:t>
            </a:r>
            <a:r>
              <a:rPr lang="en-US" sz="1800" b="1" i="1" dirty="0"/>
              <a:t>&gt; </a:t>
            </a:r>
            <a:r>
              <a:rPr lang="ru-RU" sz="1800" b="1" i="1" dirty="0"/>
              <a:t>90%.</a:t>
            </a:r>
            <a:r>
              <a:rPr lang="ru-RU" sz="1800" b="1" dirty="0"/>
              <a:t/>
            </a:r>
            <a:br>
              <a:rPr lang="ru-RU" sz="1800" b="1" dirty="0"/>
            </a:br>
            <a:endParaRPr lang="ru-RU" sz="18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385431253"/>
              </p:ext>
            </p:extLst>
          </p:nvPr>
        </p:nvGraphicFramePr>
        <p:xfrm>
          <a:off x="755576" y="2204864"/>
          <a:ext cx="7560002" cy="4480560"/>
        </p:xfrm>
        <a:graphic>
          <a:graphicData uri="http://schemas.openxmlformats.org/drawingml/2006/table">
            <a:tbl>
              <a:tblPr firstRow="1" firstCol="1" bandRow="1">
                <a:tableStyleId>{5940675A-B579-460E-94D1-54222C63F5DA}</a:tableStyleId>
              </a:tblPr>
              <a:tblGrid>
                <a:gridCol w="1397205"/>
                <a:gridCol w="1397205"/>
                <a:gridCol w="1191398"/>
                <a:gridCol w="1191398"/>
                <a:gridCol w="1191398"/>
                <a:gridCol w="1191398"/>
              </a:tblGrid>
              <a:tr h="182880">
                <a:tc gridSpan="2">
                  <a:txBody>
                    <a:bodyPr/>
                    <a:lstStyle/>
                    <a:p>
                      <a:pPr algn="ctr">
                        <a:lnSpc>
                          <a:spcPct val="150000"/>
                        </a:lnSpc>
                        <a:spcAft>
                          <a:spcPts val="0"/>
                        </a:spcAft>
                      </a:pPr>
                      <a:r>
                        <a:rPr lang="ru-RU" sz="1400" dirty="0">
                          <a:effectLst/>
                        </a:rPr>
                        <a:t>Изотопы </a:t>
                      </a:r>
                      <a:r>
                        <a:rPr lang="ru-RU" sz="1400" b="1" dirty="0" err="1">
                          <a:effectLst/>
                        </a:rPr>
                        <a:t>Pb</a:t>
                      </a:r>
                      <a:r>
                        <a:rPr lang="ru-RU" sz="1400" dirty="0">
                          <a:effectLst/>
                        </a:rPr>
                        <a:t> образца</a:t>
                      </a:r>
                      <a:endParaRPr lang="ru-RU" sz="1400" b="1" dirty="0">
                        <a:effectLst/>
                        <a:latin typeface="Calibri"/>
                        <a:ea typeface="Times New Roman"/>
                        <a:cs typeface="Times New Roman"/>
                      </a:endParaRPr>
                    </a:p>
                  </a:txBody>
                  <a:tcPr marL="68580" marR="68580" marT="0" marB="0" anchor="ctr"/>
                </a:tc>
                <a:tc hMerge="1">
                  <a:txBody>
                    <a:bodyPr/>
                    <a:lstStyle/>
                    <a:p>
                      <a:endParaRPr lang="ru-RU"/>
                    </a:p>
                  </a:txBody>
                  <a:tcPr/>
                </a:tc>
                <a:tc>
                  <a:txBody>
                    <a:bodyPr/>
                    <a:lstStyle/>
                    <a:p>
                      <a:pPr algn="ctr">
                        <a:lnSpc>
                          <a:spcPct val="150000"/>
                        </a:lnSpc>
                        <a:spcAft>
                          <a:spcPts val="0"/>
                        </a:spcAft>
                      </a:pPr>
                      <a:r>
                        <a:rPr lang="en-US" sz="1400" b="1" dirty="0">
                          <a:effectLst/>
                        </a:rPr>
                        <a:t>SD</a:t>
                      </a:r>
                      <a:r>
                        <a:rPr lang="ru-RU" sz="1400" b="1" baseline="-25000" dirty="0">
                          <a:effectLst/>
                        </a:rPr>
                        <a:t>1</a:t>
                      </a:r>
                      <a:r>
                        <a:rPr lang="ru-RU" sz="1400" b="0" dirty="0">
                          <a:effectLst/>
                        </a:rPr>
                        <a:t>, %</a:t>
                      </a:r>
                      <a:endParaRPr lang="ru-RU" sz="1400" b="0"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b="1" dirty="0">
                          <a:effectLst/>
                        </a:rPr>
                        <a:t>2</a:t>
                      </a:r>
                      <a:r>
                        <a:rPr lang="en-US" sz="1400" b="1" dirty="0">
                          <a:effectLst/>
                        </a:rPr>
                        <a:t>SD</a:t>
                      </a:r>
                      <a:r>
                        <a:rPr lang="ru-RU" sz="1400" b="1" baseline="-25000" dirty="0">
                          <a:effectLst/>
                        </a:rPr>
                        <a:t>1</a:t>
                      </a:r>
                      <a:r>
                        <a:rPr lang="ru-RU" sz="1400" b="0" dirty="0">
                          <a:effectLst/>
                        </a:rPr>
                        <a:t>, </a:t>
                      </a:r>
                      <a:r>
                        <a:rPr lang="ru-RU" sz="1400" dirty="0">
                          <a:effectLst/>
                        </a:rPr>
                        <a:t>%</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b="1" dirty="0">
                          <a:effectLst/>
                        </a:rPr>
                        <a:t>нижняя</a:t>
                      </a:r>
                    </a:p>
                    <a:p>
                      <a:pPr algn="ctr">
                        <a:lnSpc>
                          <a:spcPct val="150000"/>
                        </a:lnSpc>
                        <a:spcAft>
                          <a:spcPts val="0"/>
                        </a:spcAft>
                      </a:pPr>
                      <a:r>
                        <a:rPr lang="ru-RU" sz="1400" b="1" dirty="0">
                          <a:effectLst/>
                        </a:rPr>
                        <a:t>граница</a:t>
                      </a:r>
                      <a:endParaRPr lang="ru-RU" sz="1400" b="1" dirty="0">
                        <a:effectLst/>
                        <a:latin typeface="Calibri"/>
                        <a:ea typeface="Times New Roman"/>
                        <a:cs typeface="Times New Roman"/>
                      </a:endParaRPr>
                    </a:p>
                  </a:txBody>
                  <a:tcPr marL="68580" marR="68580" marT="0" marB="0"/>
                </a:tc>
                <a:tc>
                  <a:txBody>
                    <a:bodyPr/>
                    <a:lstStyle/>
                    <a:p>
                      <a:pPr algn="ctr">
                        <a:lnSpc>
                          <a:spcPct val="150000"/>
                        </a:lnSpc>
                        <a:spcAft>
                          <a:spcPts val="0"/>
                        </a:spcAft>
                      </a:pPr>
                      <a:r>
                        <a:rPr lang="ru-RU" sz="1400" b="1" dirty="0">
                          <a:effectLst/>
                        </a:rPr>
                        <a:t>верхняя</a:t>
                      </a:r>
                    </a:p>
                    <a:p>
                      <a:pPr algn="ctr">
                        <a:lnSpc>
                          <a:spcPct val="150000"/>
                        </a:lnSpc>
                        <a:spcAft>
                          <a:spcPts val="0"/>
                        </a:spcAft>
                      </a:pPr>
                      <a:r>
                        <a:rPr lang="ru-RU" sz="1400" b="1" dirty="0">
                          <a:effectLst/>
                        </a:rPr>
                        <a:t>граница</a:t>
                      </a:r>
                      <a:endParaRPr lang="ru-RU" sz="1400" b="1" dirty="0">
                        <a:effectLst/>
                        <a:latin typeface="Calibri"/>
                        <a:ea typeface="Times New Roman"/>
                        <a:cs typeface="Times New Roman"/>
                      </a:endParaRPr>
                    </a:p>
                  </a:txBody>
                  <a:tcPr marL="68580" marR="68580" marT="0" marB="0"/>
                </a:tc>
              </a:tr>
              <a:tr h="190500">
                <a:tc>
                  <a:txBody>
                    <a:bodyPr/>
                    <a:lstStyle/>
                    <a:p>
                      <a:pPr algn="ctr">
                        <a:lnSpc>
                          <a:spcPct val="150000"/>
                        </a:lnSpc>
                        <a:spcAft>
                          <a:spcPts val="0"/>
                        </a:spcAft>
                      </a:pPr>
                      <a:r>
                        <a:rPr lang="ru-RU" sz="1400">
                          <a:effectLst/>
                        </a:rPr>
                        <a:t>204</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1,3432</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0,0004</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0,0009</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1,3423</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1,3441</a:t>
                      </a:r>
                      <a:endParaRPr lang="ru-RU" sz="1400" b="1">
                        <a:effectLst/>
                        <a:latin typeface="Calibri"/>
                        <a:ea typeface="Times New Roman"/>
                        <a:cs typeface="Times New Roman"/>
                      </a:endParaRPr>
                    </a:p>
                  </a:txBody>
                  <a:tcPr marL="68580" marR="68580" marT="0" marB="0" anchor="ctr"/>
                </a:tc>
              </a:tr>
              <a:tr h="190500">
                <a:tc>
                  <a:txBody>
                    <a:bodyPr/>
                    <a:lstStyle/>
                    <a:p>
                      <a:pPr algn="ctr">
                        <a:lnSpc>
                          <a:spcPct val="150000"/>
                        </a:lnSpc>
                        <a:spcAft>
                          <a:spcPts val="0"/>
                        </a:spcAft>
                      </a:pPr>
                      <a:r>
                        <a:rPr lang="ru-RU" sz="1400">
                          <a:effectLst/>
                        </a:rPr>
                        <a:t>206</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25,350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0,013</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a:t>
                      </a:r>
                      <a:r>
                        <a:rPr lang="en-US" sz="1400">
                          <a:effectLst/>
                        </a:rPr>
                        <a:t>26</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25,3</a:t>
                      </a:r>
                      <a:r>
                        <a:rPr lang="en-US" sz="1400">
                          <a:effectLst/>
                        </a:rPr>
                        <a:t>24</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25,3</a:t>
                      </a:r>
                      <a:r>
                        <a:rPr lang="en-US" sz="1400">
                          <a:effectLst/>
                        </a:rPr>
                        <a:t>76</a:t>
                      </a:r>
                      <a:endParaRPr lang="ru-RU" sz="1400" b="1">
                        <a:effectLst/>
                        <a:latin typeface="Calibri"/>
                        <a:ea typeface="Times New Roman"/>
                        <a:cs typeface="Times New Roman"/>
                      </a:endParaRPr>
                    </a:p>
                  </a:txBody>
                  <a:tcPr marL="68580" marR="68580" marT="0" marB="0" anchor="ctr"/>
                </a:tc>
              </a:tr>
              <a:tr h="190500">
                <a:tc>
                  <a:txBody>
                    <a:bodyPr/>
                    <a:lstStyle/>
                    <a:p>
                      <a:pPr algn="ctr">
                        <a:lnSpc>
                          <a:spcPct val="150000"/>
                        </a:lnSpc>
                        <a:spcAft>
                          <a:spcPts val="0"/>
                        </a:spcAft>
                      </a:pPr>
                      <a:r>
                        <a:rPr lang="ru-RU" sz="1400" dirty="0">
                          <a:effectLst/>
                        </a:rPr>
                        <a:t>207</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21,092</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0,025</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a:t>
                      </a:r>
                      <a:r>
                        <a:rPr lang="en-US" sz="1400">
                          <a:effectLst/>
                        </a:rPr>
                        <a:t>50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21,0</a:t>
                      </a:r>
                      <a:r>
                        <a:rPr lang="en-US" sz="1400">
                          <a:effectLst/>
                        </a:rPr>
                        <a:t>42</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21,1</a:t>
                      </a:r>
                      <a:r>
                        <a:rPr lang="en-US" sz="1400">
                          <a:effectLst/>
                        </a:rPr>
                        <a:t>42</a:t>
                      </a:r>
                      <a:endParaRPr lang="ru-RU" sz="1400" b="1">
                        <a:effectLst/>
                        <a:latin typeface="Calibri"/>
                        <a:ea typeface="Times New Roman"/>
                        <a:cs typeface="Times New Roman"/>
                      </a:endParaRPr>
                    </a:p>
                  </a:txBody>
                  <a:tcPr marL="68580" marR="68580" marT="0" marB="0" anchor="ctr"/>
                </a:tc>
              </a:tr>
              <a:tr h="190500">
                <a:tc>
                  <a:txBody>
                    <a:bodyPr/>
                    <a:lstStyle/>
                    <a:p>
                      <a:pPr algn="ctr">
                        <a:lnSpc>
                          <a:spcPct val="150000"/>
                        </a:lnSpc>
                        <a:spcAft>
                          <a:spcPts val="0"/>
                        </a:spcAft>
                      </a:pPr>
                      <a:r>
                        <a:rPr lang="ru-RU" sz="1400">
                          <a:effectLst/>
                        </a:rPr>
                        <a:t>208</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52,214</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0,025</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a:t>
                      </a:r>
                      <a:r>
                        <a:rPr lang="en-US" sz="1400">
                          <a:effectLst/>
                        </a:rPr>
                        <a:t>50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52,1</a:t>
                      </a:r>
                      <a:r>
                        <a:rPr lang="en-US" sz="1400">
                          <a:effectLst/>
                        </a:rPr>
                        <a:t>64</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52,2</a:t>
                      </a:r>
                      <a:r>
                        <a:rPr lang="en-US" sz="1400">
                          <a:effectLst/>
                        </a:rPr>
                        <a:t>64</a:t>
                      </a:r>
                      <a:endParaRPr lang="ru-RU" sz="1400" b="1">
                        <a:effectLst/>
                        <a:latin typeface="Calibri"/>
                        <a:ea typeface="Times New Roman"/>
                        <a:cs typeface="Times New Roman"/>
                      </a:endParaRPr>
                    </a:p>
                  </a:txBody>
                  <a:tcPr marL="68580" marR="68580" marT="0" marB="0" anchor="ctr"/>
                </a:tc>
              </a:tr>
              <a:tr h="182880">
                <a:tc gridSpan="2">
                  <a:txBody>
                    <a:bodyPr/>
                    <a:lstStyle/>
                    <a:p>
                      <a:pPr algn="ctr">
                        <a:lnSpc>
                          <a:spcPct val="150000"/>
                        </a:lnSpc>
                        <a:spcAft>
                          <a:spcPts val="0"/>
                        </a:spcAft>
                      </a:pPr>
                      <a:r>
                        <a:rPr lang="ru-RU" sz="1400" dirty="0">
                          <a:effectLst/>
                        </a:rPr>
                        <a:t>Отношения изотопов </a:t>
                      </a:r>
                      <a:r>
                        <a:rPr lang="ru-RU" sz="1400" b="1" dirty="0" err="1">
                          <a:effectLst/>
                        </a:rPr>
                        <a:t>Pb-Pb</a:t>
                      </a:r>
                      <a:endParaRPr lang="ru-RU" sz="1400" b="1" dirty="0">
                        <a:effectLst/>
                      </a:endParaRPr>
                    </a:p>
                    <a:p>
                      <a:pPr algn="ctr">
                        <a:lnSpc>
                          <a:spcPct val="150000"/>
                        </a:lnSpc>
                        <a:spcAft>
                          <a:spcPts val="0"/>
                        </a:spcAft>
                      </a:pPr>
                      <a:r>
                        <a:rPr lang="ru-RU" sz="1400" dirty="0">
                          <a:effectLst/>
                        </a:rPr>
                        <a:t>образца</a:t>
                      </a:r>
                      <a:endParaRPr lang="ru-RU" sz="1400" b="1" dirty="0">
                        <a:effectLst/>
                        <a:latin typeface="Calibri"/>
                        <a:ea typeface="Times New Roman"/>
                        <a:cs typeface="Times New Roman"/>
                      </a:endParaRPr>
                    </a:p>
                  </a:txBody>
                  <a:tcPr marL="68580" marR="68580" marT="0" marB="0" anchor="ctr"/>
                </a:tc>
                <a:tc hMerge="1">
                  <a:txBody>
                    <a:bodyPr/>
                    <a:lstStyle/>
                    <a:p>
                      <a:endParaRPr lang="ru-RU"/>
                    </a:p>
                  </a:txBody>
                  <a:tcPr/>
                </a:tc>
                <a:tc>
                  <a:txBody>
                    <a:bodyPr/>
                    <a:lstStyle/>
                    <a:p>
                      <a:pPr algn="ctr">
                        <a:lnSpc>
                          <a:spcPct val="150000"/>
                        </a:lnSpc>
                        <a:spcAft>
                          <a:spcPts val="0"/>
                        </a:spcAft>
                      </a:pPr>
                      <a:r>
                        <a:rPr lang="en-US" sz="1400" b="1" dirty="0">
                          <a:effectLst/>
                        </a:rPr>
                        <a:t>SD</a:t>
                      </a:r>
                      <a:r>
                        <a:rPr lang="ru-RU" sz="1400" b="1" baseline="-25000" dirty="0">
                          <a:effectLst/>
                        </a:rPr>
                        <a:t>2</a:t>
                      </a:r>
                      <a:r>
                        <a:rPr lang="ru-RU" sz="1400" dirty="0">
                          <a:effectLst/>
                        </a:rPr>
                        <a:t>, ед.</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en-US" sz="1400" b="1" dirty="0">
                          <a:effectLst/>
                        </a:rPr>
                        <a:t>2SD</a:t>
                      </a:r>
                      <a:r>
                        <a:rPr lang="ru-RU" sz="1400" b="1" baseline="-25000" dirty="0">
                          <a:effectLst/>
                        </a:rPr>
                        <a:t>2</a:t>
                      </a:r>
                      <a:r>
                        <a:rPr lang="ru-RU" sz="1400" dirty="0">
                          <a:effectLst/>
                        </a:rPr>
                        <a:t>, </a:t>
                      </a:r>
                      <a:r>
                        <a:rPr lang="ru-RU" sz="1400" dirty="0" err="1">
                          <a:effectLst/>
                        </a:rPr>
                        <a:t>ед</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b="1" dirty="0">
                          <a:effectLst/>
                        </a:rPr>
                        <a:t>нижняя</a:t>
                      </a:r>
                    </a:p>
                    <a:p>
                      <a:pPr algn="ctr">
                        <a:lnSpc>
                          <a:spcPct val="150000"/>
                        </a:lnSpc>
                        <a:spcAft>
                          <a:spcPts val="0"/>
                        </a:spcAft>
                      </a:pPr>
                      <a:r>
                        <a:rPr lang="ru-RU" sz="1400" b="1" dirty="0">
                          <a:effectLst/>
                        </a:rPr>
                        <a:t>граница</a:t>
                      </a:r>
                      <a:endParaRPr lang="ru-RU" sz="1400" b="1" dirty="0">
                        <a:effectLst/>
                        <a:latin typeface="Calibri"/>
                        <a:ea typeface="Times New Roman"/>
                        <a:cs typeface="Times New Roman"/>
                      </a:endParaRPr>
                    </a:p>
                  </a:txBody>
                  <a:tcPr marL="68580" marR="68580" marT="0" marB="0"/>
                </a:tc>
                <a:tc>
                  <a:txBody>
                    <a:bodyPr/>
                    <a:lstStyle/>
                    <a:p>
                      <a:pPr algn="ctr">
                        <a:lnSpc>
                          <a:spcPct val="150000"/>
                        </a:lnSpc>
                        <a:spcAft>
                          <a:spcPts val="0"/>
                        </a:spcAft>
                      </a:pPr>
                      <a:r>
                        <a:rPr lang="ru-RU" sz="1400" b="1" dirty="0">
                          <a:effectLst/>
                        </a:rPr>
                        <a:t>верхняя</a:t>
                      </a:r>
                    </a:p>
                    <a:p>
                      <a:pPr algn="ctr">
                        <a:lnSpc>
                          <a:spcPct val="150000"/>
                        </a:lnSpc>
                        <a:spcAft>
                          <a:spcPts val="0"/>
                        </a:spcAft>
                      </a:pPr>
                      <a:r>
                        <a:rPr lang="ru-RU" sz="1400" b="1" dirty="0">
                          <a:effectLst/>
                        </a:rPr>
                        <a:t>граница</a:t>
                      </a:r>
                      <a:endParaRPr lang="ru-RU" sz="1400" b="1" dirty="0">
                        <a:effectLst/>
                        <a:latin typeface="Calibri"/>
                        <a:ea typeface="Times New Roman"/>
                        <a:cs typeface="Times New Roman"/>
                      </a:endParaRPr>
                    </a:p>
                  </a:txBody>
                  <a:tcPr marL="68580" marR="68580" marT="0" marB="0"/>
                </a:tc>
              </a:tr>
              <a:tr h="190500">
                <a:tc>
                  <a:txBody>
                    <a:bodyPr/>
                    <a:lstStyle/>
                    <a:p>
                      <a:pPr algn="ctr">
                        <a:lnSpc>
                          <a:spcPct val="150000"/>
                        </a:lnSpc>
                        <a:spcAft>
                          <a:spcPts val="0"/>
                        </a:spcAft>
                      </a:pPr>
                      <a:r>
                        <a:rPr lang="ru-RU" sz="1400" dirty="0">
                          <a:effectLst/>
                        </a:rPr>
                        <a:t>206/204</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18,874</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0,011</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a:t>
                      </a:r>
                      <a:r>
                        <a:rPr lang="en-US" sz="1400" dirty="0">
                          <a:effectLst/>
                        </a:rPr>
                        <a:t>22</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18,8</a:t>
                      </a:r>
                      <a:r>
                        <a:rPr lang="en-US" sz="1400" dirty="0">
                          <a:effectLst/>
                        </a:rPr>
                        <a:t>52</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18,</a:t>
                      </a:r>
                      <a:r>
                        <a:rPr lang="en-US" sz="1400">
                          <a:effectLst/>
                        </a:rPr>
                        <a:t>896</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r>
              <a:tr h="190500">
                <a:tc>
                  <a:txBody>
                    <a:bodyPr/>
                    <a:lstStyle/>
                    <a:p>
                      <a:pPr algn="ctr">
                        <a:lnSpc>
                          <a:spcPct val="150000"/>
                        </a:lnSpc>
                        <a:spcAft>
                          <a:spcPts val="0"/>
                        </a:spcAft>
                      </a:pPr>
                      <a:r>
                        <a:rPr lang="ru-RU" sz="1400" dirty="0">
                          <a:effectLst/>
                        </a:rPr>
                        <a:t>207/204</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15,703</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0,019</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a:t>
                      </a:r>
                      <a:r>
                        <a:rPr lang="en-US" sz="1400" dirty="0">
                          <a:effectLst/>
                        </a:rPr>
                        <a:t>38</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15,6</a:t>
                      </a:r>
                      <a:r>
                        <a:rPr lang="en-US" sz="1400" dirty="0">
                          <a:effectLst/>
                        </a:rPr>
                        <a:t>65</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dirty="0">
                          <a:effectLst/>
                        </a:rPr>
                        <a:t>15,7</a:t>
                      </a:r>
                      <a:r>
                        <a:rPr lang="en-US" sz="1400" dirty="0">
                          <a:effectLst/>
                        </a:rPr>
                        <a:t>41</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r>
              <a:tr h="190500">
                <a:tc>
                  <a:txBody>
                    <a:bodyPr/>
                    <a:lstStyle/>
                    <a:p>
                      <a:pPr algn="ctr">
                        <a:lnSpc>
                          <a:spcPct val="150000"/>
                        </a:lnSpc>
                        <a:spcAft>
                          <a:spcPts val="0"/>
                        </a:spcAft>
                      </a:pPr>
                      <a:r>
                        <a:rPr lang="ru-RU" sz="1400">
                          <a:effectLst/>
                        </a:rPr>
                        <a:t>208/204</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38,874</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0,022</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a:t>
                      </a:r>
                      <a:r>
                        <a:rPr lang="en-US" sz="1400" dirty="0">
                          <a:effectLst/>
                        </a:rPr>
                        <a:t>44</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38,8</a:t>
                      </a:r>
                      <a:r>
                        <a:rPr lang="en-US" sz="1400">
                          <a:effectLst/>
                        </a:rPr>
                        <a:t>30</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dirty="0">
                          <a:effectLst/>
                        </a:rPr>
                        <a:t>38,9</a:t>
                      </a:r>
                      <a:r>
                        <a:rPr lang="en-US" sz="1400" dirty="0">
                          <a:effectLst/>
                        </a:rPr>
                        <a:t>18</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r>
              <a:tr h="190500">
                <a:tc>
                  <a:txBody>
                    <a:bodyPr/>
                    <a:lstStyle/>
                    <a:p>
                      <a:pPr algn="ctr">
                        <a:lnSpc>
                          <a:spcPct val="150000"/>
                        </a:lnSpc>
                        <a:spcAft>
                          <a:spcPts val="0"/>
                        </a:spcAft>
                      </a:pPr>
                      <a:r>
                        <a:rPr lang="ru-RU" sz="1400">
                          <a:effectLst/>
                        </a:rPr>
                        <a:t>204/206</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0,052984</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0,000032</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0,0000</a:t>
                      </a:r>
                      <a:r>
                        <a:rPr lang="en-US" sz="1400" dirty="0">
                          <a:effectLst/>
                        </a:rPr>
                        <a:t>64</a:t>
                      </a:r>
                      <a:endParaRPr lang="ru-RU" sz="14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0,05</a:t>
                      </a:r>
                      <a:r>
                        <a:rPr lang="en-US" sz="1400">
                          <a:effectLst/>
                        </a:rPr>
                        <a:t>2920</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dirty="0">
                          <a:effectLst/>
                        </a:rPr>
                        <a:t>0,053</a:t>
                      </a:r>
                      <a:r>
                        <a:rPr lang="en-US" sz="1400" dirty="0">
                          <a:effectLst/>
                        </a:rPr>
                        <a:t>048</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r>
              <a:tr h="190500">
                <a:tc>
                  <a:txBody>
                    <a:bodyPr/>
                    <a:lstStyle/>
                    <a:p>
                      <a:pPr algn="ctr">
                        <a:lnSpc>
                          <a:spcPct val="150000"/>
                        </a:lnSpc>
                        <a:spcAft>
                          <a:spcPts val="0"/>
                        </a:spcAft>
                      </a:pPr>
                      <a:r>
                        <a:rPr lang="ru-RU" sz="1400">
                          <a:effectLst/>
                        </a:rPr>
                        <a:t>207/206</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0,83202</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0,0011</a:t>
                      </a:r>
                      <a:r>
                        <a:rPr lang="en-US" sz="1400">
                          <a:effectLst/>
                        </a:rPr>
                        <a:t>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0,00</a:t>
                      </a:r>
                      <a:r>
                        <a:rPr lang="en-US" sz="1400">
                          <a:effectLst/>
                        </a:rPr>
                        <a:t>220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0,829</a:t>
                      </a:r>
                      <a:r>
                        <a:rPr lang="en-US" sz="1400" dirty="0">
                          <a:effectLst/>
                        </a:rPr>
                        <a:t>82</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dirty="0">
                          <a:effectLst/>
                        </a:rPr>
                        <a:t>0,83</a:t>
                      </a:r>
                      <a:r>
                        <a:rPr lang="en-US" sz="1400" dirty="0">
                          <a:effectLst/>
                        </a:rPr>
                        <a:t>422</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r>
              <a:tr h="190500">
                <a:tc>
                  <a:txBody>
                    <a:bodyPr/>
                    <a:lstStyle/>
                    <a:p>
                      <a:pPr algn="ctr">
                        <a:lnSpc>
                          <a:spcPct val="150000"/>
                        </a:lnSpc>
                        <a:spcAft>
                          <a:spcPts val="0"/>
                        </a:spcAft>
                      </a:pPr>
                      <a:r>
                        <a:rPr lang="ru-RU" sz="1400">
                          <a:effectLst/>
                        </a:rPr>
                        <a:t>208/206</a:t>
                      </a:r>
                      <a:endParaRPr lang="ru-RU" sz="1400" b="1">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b="1" dirty="0">
                          <a:effectLst/>
                        </a:rPr>
                        <a:t>2,0597</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a:effectLst/>
                        </a:rPr>
                        <a:t>0,0015</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a:effectLst/>
                        </a:rPr>
                        <a:t>0,00</a:t>
                      </a:r>
                      <a:r>
                        <a:rPr lang="en-US" sz="1400">
                          <a:effectLst/>
                        </a:rPr>
                        <a:t>30</a:t>
                      </a:r>
                      <a:endParaRPr lang="ru-RU" sz="1400" b="1">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1400" dirty="0">
                          <a:effectLst/>
                        </a:rPr>
                        <a:t>2,056</a:t>
                      </a:r>
                      <a:r>
                        <a:rPr lang="en-US" sz="1400" dirty="0">
                          <a:effectLst/>
                        </a:rPr>
                        <a:t>7</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c>
                  <a:txBody>
                    <a:bodyPr/>
                    <a:lstStyle/>
                    <a:p>
                      <a:pPr algn="ctr">
                        <a:lnSpc>
                          <a:spcPct val="150000"/>
                        </a:lnSpc>
                        <a:spcAft>
                          <a:spcPts val="0"/>
                        </a:spcAft>
                      </a:pPr>
                      <a:r>
                        <a:rPr lang="ru-RU" sz="1400" dirty="0">
                          <a:effectLst/>
                        </a:rPr>
                        <a:t>2,06</a:t>
                      </a:r>
                      <a:r>
                        <a:rPr lang="en-US" sz="1400" dirty="0">
                          <a:effectLst/>
                        </a:rPr>
                        <a:t>27</a:t>
                      </a:r>
                      <a:endParaRPr lang="ru-RU" sz="1400" b="1" dirty="0">
                        <a:effectLst/>
                        <a:latin typeface="Calibri"/>
                        <a:ea typeface="Times New Roman"/>
                        <a:cs typeface="Times New Roman"/>
                      </a:endParaRPr>
                    </a:p>
                  </a:txBody>
                  <a:tcPr marL="68580" marR="68580" marT="0" marB="0" anchor="ctr">
                    <a:solidFill>
                      <a:schemeClr val="accent2">
                        <a:lumMod val="20000"/>
                        <a:lumOff val="80000"/>
                      </a:schemeClr>
                    </a:solidFill>
                  </a:tcPr>
                </a:tc>
              </a:tr>
            </a:tbl>
          </a:graphicData>
        </a:graphic>
      </p:graphicFrame>
    </p:spTree>
    <p:extLst>
      <p:ext uri="{BB962C8B-B14F-4D97-AF65-F5344CB8AC3E}">
        <p14:creationId xmlns:p14="http://schemas.microsoft.com/office/powerpoint/2010/main" val="8241121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3"/>
            <a:ext cx="8229600" cy="1499656"/>
          </a:xfrm>
        </p:spPr>
        <p:txBody>
          <a:bodyPr>
            <a:normAutofit/>
          </a:bodyPr>
          <a:lstStyle/>
          <a:p>
            <a:pPr algn="just"/>
            <a:r>
              <a:rPr lang="ru-RU" sz="1800" b="1" dirty="0"/>
              <a:t>Двумерные диаграммы изотопных полей рудных месторождений </a:t>
            </a:r>
            <a:r>
              <a:rPr lang="ru-RU" sz="1800" b="1" dirty="0" smtClean="0"/>
              <a:t>Средиземноморья. </a:t>
            </a:r>
            <a:r>
              <a:rPr lang="ru-RU" sz="1800" b="1" dirty="0"/>
              <a:t>Изотопные соотношения </a:t>
            </a:r>
            <a:r>
              <a:rPr lang="en-US" sz="1800" b="1" i="1" dirty="0" err="1"/>
              <a:t>Pb</a:t>
            </a:r>
            <a:r>
              <a:rPr lang="ru-RU" sz="1800" b="1" i="1" dirty="0"/>
              <a:t>-</a:t>
            </a:r>
            <a:r>
              <a:rPr lang="en-US" sz="1800" b="1" i="1" dirty="0" err="1"/>
              <a:t>Pb</a:t>
            </a:r>
            <a:r>
              <a:rPr lang="ru-RU" sz="1800" b="1" i="1" dirty="0"/>
              <a:t> </a:t>
            </a:r>
            <a:r>
              <a:rPr lang="ru-RU" sz="1800" b="1" dirty="0"/>
              <a:t>руд представлены в точечном виде. </a:t>
            </a:r>
            <a:r>
              <a:rPr lang="ru-RU" sz="1800" b="1" dirty="0" smtClean="0"/>
              <a:t>В </a:t>
            </a:r>
            <a:r>
              <a:rPr lang="ru-RU" sz="1800" b="1" dirty="0"/>
              <a:t>нижней диаграмме используется метод «охватывающих эллипсов» (кластеров, объединяющих наиболее близкие руды). </a:t>
            </a:r>
            <a:br>
              <a:rPr lang="ru-RU" sz="1800" b="1" dirty="0"/>
            </a:br>
            <a:endParaRPr lang="ru-RU" sz="1800" b="1" dirty="0"/>
          </a:p>
        </p:txBody>
      </p:sp>
      <p:sp>
        <p:nvSpPr>
          <p:cNvPr id="3" name="Объект 2"/>
          <p:cNvSpPr>
            <a:spLocks noGrp="1"/>
          </p:cNvSpPr>
          <p:nvPr>
            <p:ph idx="1"/>
          </p:nvPr>
        </p:nvSpPr>
        <p:spPr>
          <a:xfrm>
            <a:off x="1259632" y="1340768"/>
            <a:ext cx="6264696" cy="5400599"/>
          </a:xfrm>
        </p:spPr>
        <p:txBody>
          <a:bodyPr/>
          <a:lstStyle/>
          <a:p>
            <a:endParaRPr lang="ru-RU" dirty="0"/>
          </a:p>
        </p:txBody>
      </p:sp>
      <p:pic>
        <p:nvPicPr>
          <p:cNvPr id="5122" name="Picture 2" descr="F:\конференция\рис 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1412776"/>
            <a:ext cx="5976664" cy="5328591"/>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 name="Стрелка вправо 3"/>
          <p:cNvSpPr/>
          <p:nvPr/>
        </p:nvSpPr>
        <p:spPr>
          <a:xfrm rot="16200000">
            <a:off x="2308888" y="2307736"/>
            <a:ext cx="978408" cy="484632"/>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низ 4"/>
          <p:cNvSpPr/>
          <p:nvPr/>
        </p:nvSpPr>
        <p:spPr>
          <a:xfrm>
            <a:off x="2555776" y="3933056"/>
            <a:ext cx="484632" cy="978408"/>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rot="16200000">
            <a:off x="2314318" y="2385419"/>
            <a:ext cx="1011815" cy="369332"/>
          </a:xfrm>
          <a:prstGeom prst="rect">
            <a:avLst/>
          </a:prstGeom>
          <a:noFill/>
        </p:spPr>
        <p:txBody>
          <a:bodyPr wrap="none" rtlCol="0">
            <a:spAutoFit/>
          </a:bodyPr>
          <a:lstStyle/>
          <a:p>
            <a:r>
              <a:rPr lang="ru-RU" b="1" dirty="0" smtClean="0"/>
              <a:t>образец</a:t>
            </a:r>
            <a:endParaRPr lang="ru-RU" b="1" dirty="0"/>
          </a:p>
        </p:txBody>
      </p:sp>
      <p:sp>
        <p:nvSpPr>
          <p:cNvPr id="7" name="TextBox 6"/>
          <p:cNvSpPr txBox="1"/>
          <p:nvPr/>
        </p:nvSpPr>
        <p:spPr>
          <a:xfrm rot="16200000">
            <a:off x="2268938" y="4237593"/>
            <a:ext cx="1011815" cy="369332"/>
          </a:xfrm>
          <a:prstGeom prst="rect">
            <a:avLst/>
          </a:prstGeom>
          <a:noFill/>
        </p:spPr>
        <p:txBody>
          <a:bodyPr wrap="none" rtlCol="0">
            <a:spAutoFit/>
          </a:bodyPr>
          <a:lstStyle/>
          <a:p>
            <a:r>
              <a:rPr lang="ru-RU" b="1" dirty="0" smtClean="0"/>
              <a:t>образец</a:t>
            </a:r>
            <a:endParaRPr lang="ru-RU" b="1" dirty="0"/>
          </a:p>
        </p:txBody>
      </p:sp>
    </p:spTree>
    <p:extLst>
      <p:ext uri="{BB962C8B-B14F-4D97-AF65-F5344CB8AC3E}">
        <p14:creationId xmlns:p14="http://schemas.microsoft.com/office/powerpoint/2010/main" val="1989989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72200" y="1772816"/>
            <a:ext cx="2448272" cy="3879304"/>
          </a:xfrm>
        </p:spPr>
        <p:txBody>
          <a:bodyPr>
            <a:noAutofit/>
          </a:bodyPr>
          <a:lstStyle/>
          <a:p>
            <a:r>
              <a:rPr lang="ru-RU" sz="1800" b="1" dirty="0"/>
              <a:t>Изотопные </a:t>
            </a:r>
            <a:r>
              <a:rPr lang="ru-RU" sz="1800" b="1" dirty="0" smtClean="0"/>
              <a:t>диаграммы отношений  </a:t>
            </a:r>
            <a:r>
              <a:rPr lang="ru-RU" sz="1800" b="1" i="1" baseline="30000" dirty="0"/>
              <a:t>208</a:t>
            </a:r>
            <a:r>
              <a:rPr lang="ru-RU" sz="1800" b="1" i="1" dirty="0"/>
              <a:t>Pb/</a:t>
            </a:r>
            <a:r>
              <a:rPr lang="ru-RU" sz="1800" b="1" i="1" baseline="30000" dirty="0"/>
              <a:t>206</a:t>
            </a:r>
            <a:r>
              <a:rPr lang="ru-RU" sz="1800" b="1" i="1" dirty="0"/>
              <a:t>Pb </a:t>
            </a:r>
            <a:r>
              <a:rPr lang="ru-RU" sz="1800" b="1" i="1" dirty="0" smtClean="0"/>
              <a:t>к </a:t>
            </a:r>
            <a:r>
              <a:rPr lang="ru-RU" sz="1800" b="1" i="1" baseline="30000" dirty="0"/>
              <a:t>207</a:t>
            </a:r>
            <a:r>
              <a:rPr lang="ru-RU" sz="1800" b="1" i="1" dirty="0"/>
              <a:t>Pb/</a:t>
            </a:r>
            <a:r>
              <a:rPr lang="ru-RU" sz="1800" b="1" i="1" baseline="30000" dirty="0"/>
              <a:t>206</a:t>
            </a:r>
            <a:r>
              <a:rPr lang="ru-RU" sz="1800" b="1" i="1" dirty="0"/>
              <a:t>Pb </a:t>
            </a:r>
            <a:r>
              <a:rPr lang="ru-RU" sz="1800" b="1" i="1" dirty="0" smtClean="0"/>
              <a:t>и </a:t>
            </a:r>
            <a:r>
              <a:rPr lang="ru-RU" sz="1800" b="1" i="1" baseline="30000" dirty="0" smtClean="0"/>
              <a:t>207</a:t>
            </a:r>
            <a:r>
              <a:rPr lang="ru-RU" sz="1800" b="1" i="1" dirty="0" smtClean="0"/>
              <a:t>Pb/</a:t>
            </a:r>
            <a:r>
              <a:rPr lang="ru-RU" sz="1800" b="1" i="1" baseline="30000" dirty="0" smtClean="0"/>
              <a:t>204</a:t>
            </a:r>
            <a:r>
              <a:rPr lang="ru-RU" sz="1800" b="1" i="1" dirty="0" smtClean="0"/>
              <a:t>Pb к </a:t>
            </a:r>
            <a:r>
              <a:rPr lang="ru-RU" sz="1800" b="1" i="1" baseline="30000" dirty="0" smtClean="0"/>
              <a:t>206</a:t>
            </a:r>
            <a:r>
              <a:rPr lang="ru-RU" sz="1800" b="1" i="1" dirty="0" smtClean="0"/>
              <a:t>Pb/</a:t>
            </a:r>
            <a:r>
              <a:rPr lang="ru-RU" sz="1800" b="1" i="1" baseline="30000" dirty="0" smtClean="0"/>
              <a:t>204</a:t>
            </a:r>
            <a:r>
              <a:rPr lang="ru-RU" sz="1800" b="1" i="1" dirty="0" smtClean="0"/>
              <a:t>Pb</a:t>
            </a:r>
            <a:r>
              <a:rPr lang="ru-RU" sz="1800" b="1" dirty="0" smtClean="0"/>
              <a:t> </a:t>
            </a:r>
            <a:br>
              <a:rPr lang="ru-RU" sz="1800" b="1" dirty="0" smtClean="0"/>
            </a:br>
            <a:r>
              <a:rPr lang="ru-RU" sz="1800" b="1" dirty="0" smtClean="0"/>
              <a:t>образца и </a:t>
            </a:r>
            <a:r>
              <a:rPr lang="ru-RU" sz="1800" b="1" dirty="0" err="1" smtClean="0"/>
              <a:t>свинецсодержащих</a:t>
            </a:r>
            <a:r>
              <a:rPr lang="ru-RU" sz="1800" b="1" dirty="0" smtClean="0"/>
              <a:t> </a:t>
            </a:r>
            <a:r>
              <a:rPr lang="ru-RU" sz="1800" b="1" dirty="0"/>
              <a:t>руд </a:t>
            </a:r>
            <a:r>
              <a:rPr lang="ru-RU" sz="1800" b="1" dirty="0" err="1"/>
              <a:t>Эгеиды</a:t>
            </a:r>
            <a:r>
              <a:rPr lang="ru-RU" sz="1800" b="1" dirty="0"/>
              <a:t> и Западного Средиземноморья эпохи железного </a:t>
            </a:r>
            <a:r>
              <a:rPr lang="ru-RU" sz="1800" b="1" dirty="0" smtClean="0"/>
              <a:t>века.</a:t>
            </a:r>
            <a:r>
              <a:rPr lang="ru-RU" sz="1800" b="1" dirty="0"/>
              <a:t/>
            </a:r>
            <a:br>
              <a:rPr lang="ru-RU" sz="1800" b="1" dirty="0"/>
            </a:br>
            <a:endParaRPr lang="ru-RU" sz="1800" b="1" dirty="0"/>
          </a:p>
        </p:txBody>
      </p:sp>
      <p:sp>
        <p:nvSpPr>
          <p:cNvPr id="3" name="Объект 2"/>
          <p:cNvSpPr>
            <a:spLocks noGrp="1"/>
          </p:cNvSpPr>
          <p:nvPr>
            <p:ph idx="1"/>
          </p:nvPr>
        </p:nvSpPr>
        <p:spPr>
          <a:xfrm>
            <a:off x="32557" y="116632"/>
            <a:ext cx="6123619" cy="6415658"/>
          </a:xfrm>
        </p:spPr>
        <p:txBody>
          <a:bodyPr/>
          <a:lstStyle/>
          <a:p>
            <a:endParaRPr lang="ru-RU" dirty="0"/>
          </a:p>
        </p:txBody>
      </p:sp>
      <p:pic>
        <p:nvPicPr>
          <p:cNvPr id="6147" name="Picture 3" descr="F:\конференция\Рис 3.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Effect>
                      <a14:saturation sat="400000"/>
                    </a14:imgEffect>
                  </a14:imgLayer>
                </a14:imgProps>
              </a:ext>
              <a:ext uri="{28A0092B-C50C-407E-A947-70E740481C1C}">
                <a14:useLocalDpi xmlns:a14="http://schemas.microsoft.com/office/drawing/2010/main" val="0"/>
              </a:ext>
            </a:extLst>
          </a:blip>
          <a:srcRect/>
          <a:stretch>
            <a:fillRect/>
          </a:stretch>
        </p:blipFill>
        <p:spPr bwMode="auto">
          <a:xfrm>
            <a:off x="32547" y="116632"/>
            <a:ext cx="6123629" cy="6741368"/>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 name="Стрелка вниз 3"/>
          <p:cNvSpPr/>
          <p:nvPr/>
        </p:nvSpPr>
        <p:spPr>
          <a:xfrm rot="5400000">
            <a:off x="2609883" y="2098202"/>
            <a:ext cx="484632" cy="978408"/>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a:off x="3341403" y="3933056"/>
            <a:ext cx="978408" cy="484632"/>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TextBox 5"/>
          <p:cNvSpPr txBox="1"/>
          <p:nvPr/>
        </p:nvSpPr>
        <p:spPr>
          <a:xfrm>
            <a:off x="2374339" y="2402740"/>
            <a:ext cx="1000595" cy="369332"/>
          </a:xfrm>
          <a:prstGeom prst="rect">
            <a:avLst/>
          </a:prstGeom>
          <a:noFill/>
        </p:spPr>
        <p:txBody>
          <a:bodyPr wrap="none" rtlCol="0">
            <a:spAutoFit/>
          </a:bodyPr>
          <a:lstStyle/>
          <a:p>
            <a:r>
              <a:rPr lang="ru-RU" dirty="0" smtClean="0"/>
              <a:t>образец</a:t>
            </a:r>
            <a:endParaRPr lang="ru-RU" dirty="0"/>
          </a:p>
        </p:txBody>
      </p:sp>
      <p:sp>
        <p:nvSpPr>
          <p:cNvPr id="7" name="TextBox 6"/>
          <p:cNvSpPr txBox="1"/>
          <p:nvPr/>
        </p:nvSpPr>
        <p:spPr>
          <a:xfrm>
            <a:off x="3312241" y="3990706"/>
            <a:ext cx="1000595" cy="369332"/>
          </a:xfrm>
          <a:prstGeom prst="rect">
            <a:avLst/>
          </a:prstGeom>
          <a:noFill/>
        </p:spPr>
        <p:txBody>
          <a:bodyPr wrap="none" rtlCol="0">
            <a:spAutoFit/>
          </a:bodyPr>
          <a:lstStyle/>
          <a:p>
            <a:r>
              <a:rPr lang="ru-RU" dirty="0" smtClean="0"/>
              <a:t>образец</a:t>
            </a:r>
            <a:endParaRPr lang="ru-RU" dirty="0"/>
          </a:p>
        </p:txBody>
      </p:sp>
    </p:spTree>
    <p:extLst>
      <p:ext uri="{BB962C8B-B14F-4D97-AF65-F5344CB8AC3E}">
        <p14:creationId xmlns:p14="http://schemas.microsoft.com/office/powerpoint/2010/main" val="8190052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pPr algn="just"/>
            <a:r>
              <a:rPr lang="ru-RU" sz="2000" b="1" dirty="0"/>
              <a:t>«Охватывающие эллипсы» изотопных </a:t>
            </a:r>
            <a:r>
              <a:rPr lang="ru-RU" sz="2000" b="1" dirty="0" smtClean="0"/>
              <a:t>отношений  </a:t>
            </a:r>
            <a:r>
              <a:rPr lang="ru-RU" sz="2000" b="1" i="1" baseline="30000" dirty="0" smtClean="0"/>
              <a:t>208</a:t>
            </a:r>
            <a:r>
              <a:rPr lang="ru-RU" sz="2000" b="1" i="1" dirty="0" smtClean="0"/>
              <a:t>Pb/</a:t>
            </a:r>
            <a:r>
              <a:rPr lang="ru-RU" sz="2000" b="1" i="1" baseline="30000" dirty="0" smtClean="0"/>
              <a:t>206</a:t>
            </a:r>
            <a:r>
              <a:rPr lang="ru-RU" sz="2000" b="1" i="1" dirty="0" smtClean="0"/>
              <a:t>Pb к </a:t>
            </a:r>
            <a:r>
              <a:rPr lang="ru-RU" sz="2000" b="1" i="1" baseline="30000" dirty="0" smtClean="0"/>
              <a:t>207</a:t>
            </a:r>
            <a:r>
              <a:rPr lang="ru-RU" sz="2000" b="1" i="1" dirty="0" smtClean="0"/>
              <a:t>Pb/</a:t>
            </a:r>
            <a:r>
              <a:rPr lang="ru-RU" sz="2000" b="1" i="1" baseline="30000" dirty="0" smtClean="0"/>
              <a:t>206</a:t>
            </a:r>
            <a:r>
              <a:rPr lang="ru-RU" sz="2000" b="1" i="1" dirty="0" smtClean="0"/>
              <a:t>Pb и </a:t>
            </a:r>
            <a:r>
              <a:rPr lang="ru-RU" sz="2000" b="1" i="1" baseline="30000" dirty="0"/>
              <a:t>208</a:t>
            </a:r>
            <a:r>
              <a:rPr lang="ru-RU" sz="2000" b="1" i="1" dirty="0"/>
              <a:t>Pb/</a:t>
            </a:r>
            <a:r>
              <a:rPr lang="ru-RU" sz="2000" b="1" i="1" baseline="30000" dirty="0"/>
              <a:t>206</a:t>
            </a:r>
            <a:r>
              <a:rPr lang="ru-RU" sz="2000" b="1" i="1" dirty="0"/>
              <a:t>Pb </a:t>
            </a:r>
            <a:r>
              <a:rPr lang="ru-RU" sz="2000" b="1" i="1" dirty="0" smtClean="0"/>
              <a:t>к </a:t>
            </a:r>
            <a:r>
              <a:rPr lang="ru-RU" sz="2000" b="1" i="1" baseline="30000" dirty="0" smtClean="0"/>
              <a:t>204</a:t>
            </a:r>
            <a:r>
              <a:rPr lang="ru-RU" sz="2000" b="1" i="1" dirty="0" smtClean="0"/>
              <a:t>Pb/</a:t>
            </a:r>
            <a:r>
              <a:rPr lang="ru-RU" sz="2000" b="1" i="1" baseline="30000" dirty="0" smtClean="0"/>
              <a:t>206</a:t>
            </a:r>
            <a:r>
              <a:rPr lang="ru-RU" sz="2000" b="1" i="1" dirty="0" smtClean="0"/>
              <a:t>Pb</a:t>
            </a:r>
            <a:r>
              <a:rPr lang="ru-RU" sz="2000" i="1" dirty="0" smtClean="0"/>
              <a:t>  </a:t>
            </a:r>
            <a:r>
              <a:rPr lang="ru-RU" sz="2000" b="1" dirty="0" smtClean="0"/>
              <a:t>руд </a:t>
            </a:r>
            <a:r>
              <a:rPr lang="ru-RU" sz="2000" b="1" dirty="0"/>
              <a:t>«</a:t>
            </a:r>
            <a:r>
              <a:rPr lang="en-US" sz="2000" b="1" dirty="0"/>
              <a:t>Taurus</a:t>
            </a:r>
            <a:r>
              <a:rPr lang="ru-RU" sz="2000" b="1" dirty="0"/>
              <a:t> 2</a:t>
            </a:r>
            <a:r>
              <a:rPr lang="en-US" sz="2000" b="1" dirty="0"/>
              <a:t>B</a:t>
            </a:r>
            <a:r>
              <a:rPr lang="ru-RU" sz="2000" b="1" dirty="0"/>
              <a:t>» (Центральная Турция), </a:t>
            </a:r>
            <a:r>
              <a:rPr lang="ru-RU" sz="2000" b="1" dirty="0" err="1"/>
              <a:t>Лавриона</a:t>
            </a:r>
            <a:r>
              <a:rPr lang="ru-RU" sz="2000" b="1" dirty="0"/>
              <a:t> (Греция) и изотопная метка образца.</a:t>
            </a:r>
          </a:p>
        </p:txBody>
      </p:sp>
      <p:sp>
        <p:nvSpPr>
          <p:cNvPr id="3" name="Объект 2"/>
          <p:cNvSpPr>
            <a:spLocks noGrp="1"/>
          </p:cNvSpPr>
          <p:nvPr>
            <p:ph idx="1"/>
          </p:nvPr>
        </p:nvSpPr>
        <p:spPr>
          <a:xfrm>
            <a:off x="2195736" y="1484784"/>
            <a:ext cx="5391891" cy="5112568"/>
          </a:xfrm>
        </p:spPr>
        <p:txBody>
          <a:bodyPr/>
          <a:lstStyle/>
          <a:p>
            <a:endParaRPr lang="ru-RU" dirty="0"/>
          </a:p>
        </p:txBody>
      </p:sp>
      <p:pic>
        <p:nvPicPr>
          <p:cNvPr id="7170" name="Picture 2" descr="F:\конференция\Рис 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556792"/>
            <a:ext cx="4900016" cy="4900016"/>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 name="Стрелка вниз 3"/>
          <p:cNvSpPr/>
          <p:nvPr/>
        </p:nvSpPr>
        <p:spPr>
          <a:xfrm rot="6923046">
            <a:off x="6799461" y="2456999"/>
            <a:ext cx="484632" cy="978408"/>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Стрелка вправо 4"/>
          <p:cNvSpPr/>
          <p:nvPr/>
        </p:nvSpPr>
        <p:spPr>
          <a:xfrm rot="9776983">
            <a:off x="5442570" y="4268872"/>
            <a:ext cx="978408" cy="484632"/>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p:cNvSpPr txBox="1"/>
          <p:nvPr/>
        </p:nvSpPr>
        <p:spPr>
          <a:xfrm rot="1557134">
            <a:off x="6546014" y="2720342"/>
            <a:ext cx="1011815" cy="369332"/>
          </a:xfrm>
          <a:prstGeom prst="rect">
            <a:avLst/>
          </a:prstGeom>
          <a:noFill/>
        </p:spPr>
        <p:txBody>
          <a:bodyPr wrap="none" rtlCol="0">
            <a:spAutoFit/>
          </a:bodyPr>
          <a:lstStyle/>
          <a:p>
            <a:r>
              <a:rPr lang="ru-RU" b="1" dirty="0" smtClean="0"/>
              <a:t>образец</a:t>
            </a:r>
            <a:endParaRPr lang="ru-RU" b="1" dirty="0"/>
          </a:p>
        </p:txBody>
      </p:sp>
      <p:sp>
        <p:nvSpPr>
          <p:cNvPr id="7" name="TextBox 6"/>
          <p:cNvSpPr txBox="1"/>
          <p:nvPr/>
        </p:nvSpPr>
        <p:spPr>
          <a:xfrm rot="20645485">
            <a:off x="5452871" y="4272364"/>
            <a:ext cx="1011815" cy="369332"/>
          </a:xfrm>
          <a:prstGeom prst="rect">
            <a:avLst/>
          </a:prstGeom>
          <a:noFill/>
        </p:spPr>
        <p:txBody>
          <a:bodyPr wrap="none" rtlCol="0">
            <a:spAutoFit/>
          </a:bodyPr>
          <a:lstStyle/>
          <a:p>
            <a:r>
              <a:rPr lang="ru-RU" b="1" dirty="0" smtClean="0"/>
              <a:t>образец</a:t>
            </a:r>
            <a:endParaRPr lang="ru-RU" b="1" dirty="0"/>
          </a:p>
        </p:txBody>
      </p:sp>
    </p:spTree>
    <p:extLst>
      <p:ext uri="{BB962C8B-B14F-4D97-AF65-F5344CB8AC3E}">
        <p14:creationId xmlns:p14="http://schemas.microsoft.com/office/powerpoint/2010/main" val="28841674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516216" y="1484784"/>
            <a:ext cx="2530624" cy="3730426"/>
          </a:xfrm>
          <a:ln w="28575">
            <a:solidFill>
              <a:schemeClr val="tx1"/>
            </a:solidFill>
          </a:ln>
        </p:spPr>
        <p:txBody>
          <a:bodyPr>
            <a:normAutofit/>
          </a:bodyPr>
          <a:lstStyle/>
          <a:p>
            <a:r>
              <a:rPr lang="ru-RU" sz="1600" b="1" dirty="0"/>
              <a:t>Двумерные диаграммы изотопных </a:t>
            </a:r>
            <a:r>
              <a:rPr lang="ru-RU" sz="1600" b="1" dirty="0" smtClean="0"/>
              <a:t>отношений </a:t>
            </a:r>
            <a:r>
              <a:rPr lang="ru-RU" sz="1600" b="1" baseline="30000" dirty="0"/>
              <a:t>208</a:t>
            </a:r>
            <a:r>
              <a:rPr lang="ru-RU" sz="1600" b="1" dirty="0"/>
              <a:t>Pb/</a:t>
            </a:r>
            <a:r>
              <a:rPr lang="ru-RU" sz="1600" b="1" baseline="30000" dirty="0"/>
              <a:t>206</a:t>
            </a:r>
            <a:r>
              <a:rPr lang="ru-RU" sz="1600" b="1" dirty="0"/>
              <a:t>Pb </a:t>
            </a:r>
            <a:r>
              <a:rPr lang="ru-RU" sz="1600" b="1" dirty="0" smtClean="0"/>
              <a:t>к </a:t>
            </a:r>
            <a:r>
              <a:rPr lang="ru-RU" sz="1600" b="1" baseline="30000" dirty="0" smtClean="0"/>
              <a:t>207</a:t>
            </a:r>
            <a:r>
              <a:rPr lang="ru-RU" sz="1600" b="1" dirty="0" smtClean="0"/>
              <a:t>Pb/</a:t>
            </a:r>
            <a:r>
              <a:rPr lang="ru-RU" sz="1600" b="1" baseline="30000" dirty="0" smtClean="0"/>
              <a:t>206</a:t>
            </a:r>
            <a:r>
              <a:rPr lang="ru-RU" sz="1600" b="1" dirty="0" smtClean="0"/>
              <a:t>Pb и </a:t>
            </a:r>
            <a:r>
              <a:rPr lang="ru-RU" sz="1600" b="1" baseline="30000" dirty="0" smtClean="0"/>
              <a:t>206</a:t>
            </a:r>
            <a:r>
              <a:rPr lang="ru-RU" sz="1600" b="1" dirty="0" smtClean="0"/>
              <a:t>Pb/</a:t>
            </a:r>
            <a:r>
              <a:rPr lang="ru-RU" sz="1600" b="1" baseline="30000" dirty="0" smtClean="0"/>
              <a:t>204</a:t>
            </a:r>
            <a:r>
              <a:rPr lang="ru-RU" sz="1600" b="1" dirty="0" smtClean="0"/>
              <a:t>Pb к </a:t>
            </a:r>
            <a:r>
              <a:rPr lang="ru-RU" sz="1600" b="1" baseline="30000" dirty="0" smtClean="0"/>
              <a:t>207</a:t>
            </a:r>
            <a:r>
              <a:rPr lang="ru-RU" sz="1600" b="1" dirty="0" smtClean="0"/>
              <a:t>Pb/</a:t>
            </a:r>
            <a:r>
              <a:rPr lang="ru-RU" sz="1600" b="1" baseline="30000" dirty="0" smtClean="0"/>
              <a:t>206</a:t>
            </a:r>
            <a:r>
              <a:rPr lang="ru-RU" sz="1600" b="1" dirty="0" smtClean="0"/>
              <a:t>Pb образца и руд </a:t>
            </a:r>
            <a:r>
              <a:rPr lang="ru-RU" sz="1600" b="1" dirty="0"/>
              <a:t>из шахт </a:t>
            </a:r>
            <a:r>
              <a:rPr lang="ru-RU" sz="1600" b="1" dirty="0" err="1"/>
              <a:t>Лавриона</a:t>
            </a:r>
            <a:r>
              <a:rPr lang="ru-RU" sz="1600" b="1" dirty="0"/>
              <a:t>, п-</a:t>
            </a:r>
            <a:r>
              <a:rPr lang="ru-RU" sz="1600" b="1" dirty="0" err="1"/>
              <a:t>ва</a:t>
            </a:r>
            <a:r>
              <a:rPr lang="ru-RU" sz="1600" b="1" dirty="0"/>
              <a:t> </a:t>
            </a:r>
            <a:r>
              <a:rPr lang="ru-RU" sz="1600" b="1" dirty="0" err="1"/>
              <a:t>Халкидика</a:t>
            </a:r>
            <a:r>
              <a:rPr lang="ru-RU" sz="1600" b="1" dirty="0"/>
              <a:t>, островов </a:t>
            </a:r>
            <a:r>
              <a:rPr lang="ru-RU" sz="1600" b="1" dirty="0" err="1"/>
              <a:t>Сифноса</a:t>
            </a:r>
            <a:r>
              <a:rPr lang="ru-RU" sz="1600" b="1" dirty="0"/>
              <a:t> и </a:t>
            </a:r>
            <a:r>
              <a:rPr lang="ru-RU" sz="1600" b="1" dirty="0" err="1"/>
              <a:t>Фасоса</a:t>
            </a:r>
            <a:r>
              <a:rPr lang="ru-RU" sz="1600" b="1" dirty="0"/>
              <a:t>, а также афинских и </a:t>
            </a:r>
            <a:r>
              <a:rPr lang="ru-RU" sz="1600" b="1" dirty="0" err="1"/>
              <a:t>фасосских</a:t>
            </a:r>
            <a:r>
              <a:rPr lang="ru-RU" sz="1600" b="1" dirty="0"/>
              <a:t> </a:t>
            </a:r>
            <a:r>
              <a:rPr lang="ru-RU" sz="1600" b="1" dirty="0" err="1"/>
              <a:t>серебрянных</a:t>
            </a:r>
            <a:r>
              <a:rPr lang="ru-RU" sz="1600" b="1" dirty="0"/>
              <a:t> монет и фрагментов продукта купеляции – </a:t>
            </a:r>
            <a:r>
              <a:rPr lang="ru-RU" sz="1600" b="1" dirty="0" err="1"/>
              <a:t>литаргита</a:t>
            </a:r>
            <a:r>
              <a:rPr lang="ru-RU" sz="1600" b="1" dirty="0"/>
              <a:t>  </a:t>
            </a:r>
            <a:r>
              <a:rPr lang="en-US" sz="1600" b="1" dirty="0"/>
              <a:t>V</a:t>
            </a:r>
            <a:r>
              <a:rPr lang="ru-RU" sz="1600" b="1" dirty="0"/>
              <a:t> в. до н.э</a:t>
            </a:r>
            <a:r>
              <a:rPr lang="ru-RU" sz="1600" dirty="0"/>
              <a:t>.</a:t>
            </a:r>
          </a:p>
        </p:txBody>
      </p:sp>
      <p:sp>
        <p:nvSpPr>
          <p:cNvPr id="3" name="Объект 2"/>
          <p:cNvSpPr>
            <a:spLocks noGrp="1"/>
          </p:cNvSpPr>
          <p:nvPr>
            <p:ph idx="1"/>
          </p:nvPr>
        </p:nvSpPr>
        <p:spPr>
          <a:xfrm>
            <a:off x="457200" y="0"/>
            <a:ext cx="5770984" cy="6381328"/>
          </a:xfrm>
        </p:spPr>
        <p:txBody>
          <a:bodyPr/>
          <a:lstStyle/>
          <a:p>
            <a:endParaRPr lang="ru-RU"/>
          </a:p>
        </p:txBody>
      </p:sp>
      <p:pic>
        <p:nvPicPr>
          <p:cNvPr id="8194" name="Picture 2" descr="F:\конференция\Рис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16632"/>
            <a:ext cx="6343650" cy="634365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91597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noAutofit/>
          </a:bodyPr>
          <a:lstStyle/>
          <a:p>
            <a:pPr algn="just"/>
            <a:r>
              <a:rPr lang="ru-RU" sz="2000" b="1" dirty="0"/>
              <a:t>Изотопные соотношения </a:t>
            </a:r>
            <a:r>
              <a:rPr lang="en-US" sz="2000" b="1" dirty="0" err="1"/>
              <a:t>Pb</a:t>
            </a:r>
            <a:r>
              <a:rPr lang="ru-RU" sz="2000" b="1" dirty="0"/>
              <a:t>-</a:t>
            </a:r>
            <a:r>
              <a:rPr lang="en-US" sz="2000" b="1" dirty="0" err="1"/>
              <a:t>Pb</a:t>
            </a:r>
            <a:r>
              <a:rPr lang="ru-RU" sz="2000" b="1" dirty="0"/>
              <a:t> образца свинца и </a:t>
            </a:r>
            <a:r>
              <a:rPr lang="ru-RU" sz="2000" b="1" dirty="0" err="1"/>
              <a:t>галенитовых</a:t>
            </a:r>
            <a:r>
              <a:rPr lang="ru-RU" sz="2000" b="1" dirty="0"/>
              <a:t> и полиметаллических руд  Аттики, располагающиеся в пределах стандартного отклонения измерений образца (2</a:t>
            </a:r>
            <a:r>
              <a:rPr lang="en-US" sz="2000" b="1" dirty="0" smtClean="0"/>
              <a:t>SD</a:t>
            </a:r>
            <a:r>
              <a:rPr lang="ru-RU" sz="2000" b="1" dirty="0" smtClean="0"/>
              <a:t>).</a:t>
            </a:r>
            <a:endParaRPr lang="ru-RU" sz="2000" b="1"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812909908"/>
              </p:ext>
            </p:extLst>
          </p:nvPr>
        </p:nvGraphicFramePr>
        <p:xfrm>
          <a:off x="467544" y="1268760"/>
          <a:ext cx="8316001" cy="5492982"/>
        </p:xfrm>
        <a:graphic>
          <a:graphicData uri="http://schemas.openxmlformats.org/drawingml/2006/table">
            <a:tbl>
              <a:tblPr firstRow="1" firstCol="1" bandRow="1">
                <a:tableStyleId>{5940675A-B579-460E-94D1-54222C63F5DA}</a:tableStyleId>
              </a:tblPr>
              <a:tblGrid>
                <a:gridCol w="2621251"/>
                <a:gridCol w="1142756"/>
                <a:gridCol w="1132351"/>
                <a:gridCol w="1132351"/>
                <a:gridCol w="1143646"/>
                <a:gridCol w="1143646"/>
              </a:tblGrid>
              <a:tr h="244245">
                <a:tc rowSpan="2">
                  <a:txBody>
                    <a:bodyPr/>
                    <a:lstStyle/>
                    <a:p>
                      <a:pPr algn="ctr">
                        <a:lnSpc>
                          <a:spcPct val="150000"/>
                        </a:lnSpc>
                        <a:spcAft>
                          <a:spcPts val="0"/>
                        </a:spcAft>
                      </a:pPr>
                      <a:r>
                        <a:rPr lang="ru-RU" sz="1200" b="1" dirty="0">
                          <a:effectLst/>
                        </a:rPr>
                        <a:t>Образец, место находки, тип руды</a:t>
                      </a:r>
                      <a:endParaRPr lang="ru-RU" sz="1200" b="1" dirty="0">
                        <a:effectLst/>
                        <a:latin typeface="Calibri"/>
                        <a:ea typeface="Times New Roman"/>
                        <a:cs typeface="Times New Roman"/>
                      </a:endParaRPr>
                    </a:p>
                  </a:txBody>
                  <a:tcPr marL="56575" marR="56575" marT="0" marB="0" anchor="ctr"/>
                </a:tc>
                <a:tc gridSpan="5">
                  <a:txBody>
                    <a:bodyPr/>
                    <a:lstStyle/>
                    <a:p>
                      <a:pPr algn="ctr">
                        <a:lnSpc>
                          <a:spcPct val="150000"/>
                        </a:lnSpc>
                        <a:spcAft>
                          <a:spcPts val="0"/>
                        </a:spcAft>
                      </a:pPr>
                      <a:r>
                        <a:rPr lang="ru-RU" sz="1200" b="1" dirty="0">
                          <a:effectLst/>
                        </a:rPr>
                        <a:t>Соотношения свинцовых изотопов</a:t>
                      </a:r>
                      <a:endParaRPr lang="ru-RU" sz="1200" b="1" dirty="0">
                        <a:effectLst/>
                        <a:latin typeface="Calibri"/>
                        <a:ea typeface="Times New Roman"/>
                        <a:cs typeface="Times New Roman"/>
                      </a:endParaRPr>
                    </a:p>
                  </a:txBody>
                  <a:tcPr marL="56575" marR="56575"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29071">
                <a:tc vMerge="1">
                  <a:txBody>
                    <a:bodyPr/>
                    <a:lstStyle/>
                    <a:p>
                      <a:endParaRPr lang="ru-RU"/>
                    </a:p>
                  </a:txBody>
                  <a:tcPr/>
                </a:tc>
                <a:tc>
                  <a:txBody>
                    <a:bodyPr/>
                    <a:lstStyle/>
                    <a:p>
                      <a:pPr algn="ctr">
                        <a:lnSpc>
                          <a:spcPct val="150000"/>
                        </a:lnSpc>
                        <a:spcAft>
                          <a:spcPts val="0"/>
                        </a:spcAft>
                      </a:pPr>
                      <a:r>
                        <a:rPr lang="ru-RU" sz="1200" b="1" dirty="0" smtClean="0">
                          <a:effectLst/>
                        </a:rPr>
                        <a:t>Pb207/206</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err="1">
                          <a:effectLst/>
                        </a:rPr>
                        <a:t>Pb</a:t>
                      </a:r>
                      <a:r>
                        <a:rPr lang="ru-RU" sz="1200" b="1" dirty="0">
                          <a:effectLst/>
                        </a:rPr>
                        <a:t> 206/204</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err="1">
                          <a:effectLst/>
                        </a:rPr>
                        <a:t>Pb</a:t>
                      </a:r>
                      <a:r>
                        <a:rPr lang="ru-RU" sz="1200" b="1" dirty="0">
                          <a:effectLst/>
                        </a:rPr>
                        <a:t> 207/204</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err="1">
                          <a:effectLst/>
                        </a:rPr>
                        <a:t>Pb</a:t>
                      </a:r>
                      <a:r>
                        <a:rPr lang="ru-RU" sz="1200" b="1" dirty="0">
                          <a:effectLst/>
                        </a:rPr>
                        <a:t> 208/204</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smtClean="0">
                          <a:effectLst/>
                        </a:rPr>
                        <a:t>Pb208/206</a:t>
                      </a:r>
                      <a:endParaRPr lang="ru-RU" sz="1200" b="1" dirty="0">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Фрагмент свинцового наплыва терракоты</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c>
                  <a:txBody>
                    <a:bodyPr/>
                    <a:lstStyle/>
                    <a:p>
                      <a:pPr algn="ctr">
                        <a:lnSpc>
                          <a:spcPct val="150000"/>
                        </a:lnSpc>
                        <a:spcAft>
                          <a:spcPts val="0"/>
                        </a:spcAft>
                      </a:pPr>
                      <a:r>
                        <a:rPr lang="ru-RU" sz="1200" b="1" dirty="0">
                          <a:effectLst/>
                        </a:rPr>
                        <a:t>0,83202</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c>
                  <a:txBody>
                    <a:bodyPr/>
                    <a:lstStyle/>
                    <a:p>
                      <a:pPr algn="ctr">
                        <a:lnSpc>
                          <a:spcPct val="150000"/>
                        </a:lnSpc>
                        <a:spcAft>
                          <a:spcPts val="0"/>
                        </a:spcAft>
                      </a:pPr>
                      <a:r>
                        <a:rPr lang="ru-RU" sz="1200" b="1" dirty="0">
                          <a:effectLst/>
                        </a:rPr>
                        <a:t>18,874</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c>
                  <a:txBody>
                    <a:bodyPr/>
                    <a:lstStyle/>
                    <a:p>
                      <a:pPr algn="ctr">
                        <a:lnSpc>
                          <a:spcPct val="150000"/>
                        </a:lnSpc>
                        <a:spcAft>
                          <a:spcPts val="0"/>
                        </a:spcAft>
                      </a:pPr>
                      <a:r>
                        <a:rPr lang="ru-RU" sz="1200" b="1" dirty="0">
                          <a:effectLst/>
                        </a:rPr>
                        <a:t>15,703</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c>
                  <a:txBody>
                    <a:bodyPr/>
                    <a:lstStyle/>
                    <a:p>
                      <a:pPr algn="ctr">
                        <a:lnSpc>
                          <a:spcPct val="150000"/>
                        </a:lnSpc>
                        <a:spcAft>
                          <a:spcPts val="0"/>
                        </a:spcAft>
                      </a:pPr>
                      <a:r>
                        <a:rPr lang="ru-RU" sz="1200" b="1" dirty="0">
                          <a:effectLst/>
                        </a:rPr>
                        <a:t>38,874</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c>
                  <a:txBody>
                    <a:bodyPr/>
                    <a:lstStyle/>
                    <a:p>
                      <a:pPr algn="ctr">
                        <a:lnSpc>
                          <a:spcPct val="150000"/>
                        </a:lnSpc>
                        <a:spcAft>
                          <a:spcPts val="0"/>
                        </a:spcAft>
                      </a:pPr>
                      <a:r>
                        <a:rPr lang="ru-RU" sz="1200" b="1" dirty="0">
                          <a:effectLst/>
                        </a:rPr>
                        <a:t>2,0597</a:t>
                      </a:r>
                      <a:endParaRPr lang="ru-RU" sz="1200" b="1" dirty="0">
                        <a:effectLst/>
                        <a:latin typeface="Calibri"/>
                        <a:ea typeface="Times New Roman"/>
                        <a:cs typeface="Times New Roman"/>
                      </a:endParaRPr>
                    </a:p>
                  </a:txBody>
                  <a:tcPr marL="56575" marR="56575" marT="0" marB="0" anchor="ctr">
                    <a:solidFill>
                      <a:schemeClr val="accent2">
                        <a:lumMod val="40000"/>
                        <a:lumOff val="60000"/>
                      </a:schemeClr>
                    </a:solidFill>
                  </a:tcPr>
                </a:tc>
              </a:tr>
              <a:tr h="250117">
                <a:tc gridSpan="6">
                  <a:txBody>
                    <a:bodyPr/>
                    <a:lstStyle/>
                    <a:p>
                      <a:pPr algn="ctr">
                        <a:lnSpc>
                          <a:spcPct val="150000"/>
                        </a:lnSpc>
                        <a:spcAft>
                          <a:spcPts val="0"/>
                        </a:spcAft>
                      </a:pPr>
                      <a:r>
                        <a:rPr lang="ru-RU" sz="1400" b="1" dirty="0" err="1">
                          <a:effectLst/>
                        </a:rPr>
                        <a:t>Лаврион</a:t>
                      </a:r>
                      <a:r>
                        <a:rPr lang="ru-RU" sz="1400" b="1" dirty="0">
                          <a:effectLst/>
                        </a:rPr>
                        <a:t>, Аттика (материковая Греция</a:t>
                      </a:r>
                      <a:r>
                        <a:rPr lang="ru-RU" sz="1200" b="1" dirty="0">
                          <a:effectLst/>
                        </a:rPr>
                        <a:t>)</a:t>
                      </a:r>
                      <a:endParaRPr lang="ru-RU" sz="1200" b="1" dirty="0">
                        <a:effectLst/>
                        <a:latin typeface="Calibri"/>
                        <a:ea typeface="Times New Roman"/>
                        <a:cs typeface="Times New Roman"/>
                      </a:endParaRPr>
                    </a:p>
                  </a:txBody>
                  <a:tcPr marL="56575" marR="56575" marT="0" marB="0" anchor="ct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529071">
                <a:tc>
                  <a:txBody>
                    <a:bodyPr/>
                    <a:lstStyle/>
                    <a:p>
                      <a:pPr algn="ctr">
                        <a:lnSpc>
                          <a:spcPct val="150000"/>
                        </a:lnSpc>
                        <a:spcAft>
                          <a:spcPts val="0"/>
                        </a:spcAft>
                      </a:pPr>
                      <a:r>
                        <a:rPr lang="ru-RU" sz="1200" b="1" dirty="0">
                          <a:effectLst/>
                        </a:rPr>
                        <a:t>K19, </a:t>
                      </a:r>
                      <a:r>
                        <a:rPr lang="ru-RU" sz="1200" b="1" dirty="0" err="1">
                          <a:effectLst/>
                        </a:rPr>
                        <a:t>Лаврион</a:t>
                      </a:r>
                      <a:r>
                        <a:rPr lang="ru-RU" sz="1200" b="1" dirty="0">
                          <a:effectLst/>
                        </a:rPr>
                        <a:t>, шахта </a:t>
                      </a:r>
                      <a:r>
                        <a:rPr lang="ru-RU" sz="1200" b="1" dirty="0" err="1">
                          <a:effectLst/>
                        </a:rPr>
                        <a:t>Камареса</a:t>
                      </a:r>
                      <a:r>
                        <a:rPr lang="ru-RU" sz="1200" b="1" dirty="0">
                          <a:effectLst/>
                        </a:rPr>
                        <a:t>, малахит, азурит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0,83196</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18,868</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15,697</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38,848</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2,05891</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L4, </a:t>
                      </a:r>
                      <a:r>
                        <a:rPr lang="ru-RU" sz="1200" b="1" dirty="0" err="1">
                          <a:effectLst/>
                        </a:rPr>
                        <a:t>Лаврион</a:t>
                      </a:r>
                      <a:r>
                        <a:rPr lang="ru-RU" sz="1200" b="1" dirty="0">
                          <a:effectLst/>
                        </a:rPr>
                        <a:t>, шахта </a:t>
                      </a:r>
                      <a:r>
                        <a:rPr lang="ru-RU" sz="1200" b="1" dirty="0" err="1">
                          <a:effectLst/>
                        </a:rPr>
                        <a:t>Камареса</a:t>
                      </a:r>
                      <a:r>
                        <a:rPr lang="ru-RU" sz="1200" b="1" dirty="0">
                          <a:effectLst/>
                        </a:rPr>
                        <a:t>, </a:t>
                      </a:r>
                      <a:r>
                        <a:rPr lang="ru-RU" sz="1200" b="1" dirty="0" err="1">
                          <a:effectLst/>
                        </a:rPr>
                        <a:t>кабрерит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0,83134</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18,875</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15,692</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38,886</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2,06020</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TG60A-1, </a:t>
                      </a:r>
                      <a:r>
                        <a:rPr lang="ru-RU" sz="1200" b="1" dirty="0" err="1">
                          <a:effectLst/>
                        </a:rPr>
                        <a:t>Лаврион</a:t>
                      </a:r>
                      <a:r>
                        <a:rPr lang="ru-RU" sz="1200" b="1" dirty="0">
                          <a:effectLst/>
                        </a:rPr>
                        <a:t>, шахта </a:t>
                      </a:r>
                      <a:r>
                        <a:rPr lang="ru-RU" sz="1200" b="1" dirty="0" err="1">
                          <a:effectLst/>
                        </a:rPr>
                        <a:t>Камареса</a:t>
                      </a:r>
                      <a:r>
                        <a:rPr lang="ru-RU" sz="1200" b="1" dirty="0">
                          <a:effectLst/>
                        </a:rPr>
                        <a:t>, галенит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0,83127</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18,865</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15,682</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38,837</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2,05867</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TG60A-2, </a:t>
                      </a:r>
                      <a:r>
                        <a:rPr lang="ru-RU" sz="1200" b="1" dirty="0" err="1">
                          <a:effectLst/>
                        </a:rPr>
                        <a:t>Лаврион</a:t>
                      </a:r>
                      <a:r>
                        <a:rPr lang="ru-RU" sz="1200" b="1" dirty="0">
                          <a:effectLst/>
                        </a:rPr>
                        <a:t>, шахта </a:t>
                      </a:r>
                      <a:r>
                        <a:rPr lang="ru-RU" sz="1200" b="1" dirty="0" err="1">
                          <a:effectLst/>
                        </a:rPr>
                        <a:t>Камареса</a:t>
                      </a:r>
                      <a:r>
                        <a:rPr lang="ru-RU" sz="1200" b="1" dirty="0">
                          <a:effectLst/>
                        </a:rPr>
                        <a:t>, церуссит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0,83104</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18,895</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15,703</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38,899</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2,05871</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B5, </a:t>
                      </a:r>
                      <a:r>
                        <a:rPr lang="ru-RU" sz="1200" b="1" dirty="0" err="1">
                          <a:effectLst/>
                        </a:rPr>
                        <a:t>Лаврион</a:t>
                      </a:r>
                      <a:r>
                        <a:rPr lang="ru-RU" sz="1200" b="1" dirty="0">
                          <a:effectLst/>
                        </a:rPr>
                        <a:t>, шахта </a:t>
                      </a:r>
                      <a:r>
                        <a:rPr lang="ru-RU" sz="1200" b="1" dirty="0" err="1">
                          <a:effectLst/>
                        </a:rPr>
                        <a:t>Плака</a:t>
                      </a:r>
                      <a:r>
                        <a:rPr lang="ru-RU" sz="1200" b="1" dirty="0">
                          <a:effectLst/>
                        </a:rPr>
                        <a:t>, галенит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0,83127</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18,882</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15,696</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38,888</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2,05951</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dirty="0">
                          <a:effectLst/>
                        </a:rPr>
                        <a:t>60-I-2, </a:t>
                      </a:r>
                      <a:r>
                        <a:rPr lang="ru-RU" sz="1200" b="1" dirty="0" err="1">
                          <a:effectLst/>
                        </a:rPr>
                        <a:t>Лаврион</a:t>
                      </a:r>
                      <a:r>
                        <a:rPr lang="ru-RU" sz="1200" b="1" dirty="0">
                          <a:effectLst/>
                        </a:rPr>
                        <a:t>, шахта </a:t>
                      </a:r>
                      <a:r>
                        <a:rPr lang="ru-RU" sz="1200" b="1" dirty="0" err="1">
                          <a:effectLst/>
                        </a:rPr>
                        <a:t>Торикос</a:t>
                      </a:r>
                      <a:r>
                        <a:rPr lang="ru-RU" sz="1200" b="1" dirty="0">
                          <a:effectLst/>
                        </a:rPr>
                        <a:t>, галенит</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0,8314</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18,86</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15,68</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38,85</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a:effectLst/>
                        </a:rPr>
                        <a:t>2,060</a:t>
                      </a:r>
                      <a:endParaRPr lang="ru-RU" sz="1200" b="1">
                        <a:effectLst/>
                        <a:latin typeface="Calibri"/>
                        <a:ea typeface="Times New Roman"/>
                        <a:cs typeface="Times New Roman"/>
                      </a:endParaRPr>
                    </a:p>
                  </a:txBody>
                  <a:tcPr marL="56575" marR="56575" marT="0" marB="0" anchor="ctr"/>
                </a:tc>
              </a:tr>
              <a:tr h="529071">
                <a:tc>
                  <a:txBody>
                    <a:bodyPr/>
                    <a:lstStyle/>
                    <a:p>
                      <a:pPr algn="ctr">
                        <a:lnSpc>
                          <a:spcPct val="150000"/>
                        </a:lnSpc>
                        <a:spcAft>
                          <a:spcPts val="0"/>
                        </a:spcAft>
                      </a:pPr>
                      <a:r>
                        <a:rPr lang="ru-RU" sz="1200" b="1">
                          <a:effectLst/>
                        </a:rPr>
                        <a:t>60-I-3, Лаврион, шахта Торикос, галенит</a:t>
                      </a:r>
                      <a:endParaRPr lang="ru-RU" sz="1200" b="1">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0,8314</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18,86</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15,68</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38,85</a:t>
                      </a:r>
                      <a:endParaRPr lang="ru-RU" sz="1200" b="1" dirty="0">
                        <a:effectLst/>
                        <a:latin typeface="Calibri"/>
                        <a:ea typeface="Times New Roman"/>
                        <a:cs typeface="Times New Roman"/>
                      </a:endParaRPr>
                    </a:p>
                  </a:txBody>
                  <a:tcPr marL="56575" marR="56575" marT="0" marB="0" anchor="ctr"/>
                </a:tc>
                <a:tc>
                  <a:txBody>
                    <a:bodyPr/>
                    <a:lstStyle/>
                    <a:p>
                      <a:pPr algn="ctr">
                        <a:lnSpc>
                          <a:spcPct val="150000"/>
                        </a:lnSpc>
                        <a:spcAft>
                          <a:spcPts val="0"/>
                        </a:spcAft>
                      </a:pPr>
                      <a:r>
                        <a:rPr lang="ru-RU" sz="1200" b="1" dirty="0">
                          <a:effectLst/>
                        </a:rPr>
                        <a:t>2,060</a:t>
                      </a:r>
                      <a:endParaRPr lang="ru-RU" sz="1200" b="1" dirty="0">
                        <a:effectLst/>
                        <a:latin typeface="Calibri"/>
                        <a:ea typeface="Times New Roman"/>
                        <a:cs typeface="Times New Roman"/>
                      </a:endParaRPr>
                    </a:p>
                  </a:txBody>
                  <a:tcPr marL="56575" marR="56575" marT="0" marB="0" anchor="ctr"/>
                </a:tc>
              </a:tr>
            </a:tbl>
          </a:graphicData>
        </a:graphic>
      </p:graphicFrame>
    </p:spTree>
    <p:extLst>
      <p:ext uri="{BB962C8B-B14F-4D97-AF65-F5344CB8AC3E}">
        <p14:creationId xmlns:p14="http://schemas.microsoft.com/office/powerpoint/2010/main" val="28793854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t>Возможный источник руды – Аттика                  (Греция),месторождение </a:t>
            </a:r>
            <a:r>
              <a:rPr lang="ru-RU" sz="3200" b="1" dirty="0" err="1" smtClean="0"/>
              <a:t>Лаврион</a:t>
            </a:r>
            <a:endParaRPr lang="ru-RU" sz="3200" b="1" dirty="0"/>
          </a:p>
        </p:txBody>
      </p:sp>
      <p:sp>
        <p:nvSpPr>
          <p:cNvPr id="3" name="Объект 2"/>
          <p:cNvSpPr>
            <a:spLocks noGrp="1"/>
          </p:cNvSpPr>
          <p:nvPr>
            <p:ph idx="1"/>
          </p:nvPr>
        </p:nvSpPr>
        <p:spPr>
          <a:xfrm>
            <a:off x="539552" y="1594221"/>
            <a:ext cx="8229600" cy="4525963"/>
          </a:xfrm>
        </p:spPr>
        <p:txBody>
          <a:bodyPr/>
          <a:lstStyle/>
          <a:p>
            <a:endParaRPr lang="ru-RU" dirty="0"/>
          </a:p>
        </p:txBody>
      </p:sp>
      <p:pic>
        <p:nvPicPr>
          <p:cNvPr id="13314" name="Picture 2" descr="F:\презентация Кашкарова\Карта - Аттика.JP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saturation sat="20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883042" y="1772816"/>
            <a:ext cx="5040560" cy="4168775"/>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4" name="Стрелка вниз 3"/>
          <p:cNvSpPr/>
          <p:nvPr/>
        </p:nvSpPr>
        <p:spPr>
          <a:xfrm rot="6068047">
            <a:off x="6224625" y="4496155"/>
            <a:ext cx="484632" cy="978408"/>
          </a:xfrm>
          <a:prstGeom prst="downArrow">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TextBox 4"/>
          <p:cNvSpPr txBox="1"/>
          <p:nvPr/>
        </p:nvSpPr>
        <p:spPr>
          <a:xfrm>
            <a:off x="6941366" y="4928369"/>
            <a:ext cx="1697644" cy="369332"/>
          </a:xfrm>
          <a:prstGeom prst="rect">
            <a:avLst/>
          </a:prstGeom>
          <a:noFill/>
        </p:spPr>
        <p:txBody>
          <a:bodyPr wrap="none" rtlCol="0">
            <a:spAutoFit/>
          </a:bodyPr>
          <a:lstStyle/>
          <a:p>
            <a:r>
              <a:rPr lang="ru-RU" b="1" dirty="0" smtClean="0"/>
              <a:t>Источник руды</a:t>
            </a:r>
            <a:endParaRPr lang="ru-RU" b="1" dirty="0"/>
          </a:p>
        </p:txBody>
      </p:sp>
    </p:spTree>
    <p:extLst>
      <p:ext uri="{BB962C8B-B14F-4D97-AF65-F5344CB8AC3E}">
        <p14:creationId xmlns:p14="http://schemas.microsoft.com/office/powerpoint/2010/main" val="1329945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683568" y="548680"/>
            <a:ext cx="8064896" cy="6048672"/>
          </a:xfrm>
        </p:spPr>
        <p:txBody>
          <a:bodyPr>
            <a:normAutofit fontScale="62500" lnSpcReduction="20000"/>
          </a:bodyPr>
          <a:lstStyle/>
          <a:p>
            <a:pPr marL="0" indent="0">
              <a:buNone/>
            </a:pPr>
            <a:r>
              <a:rPr lang="ru-RU" dirty="0" smtClean="0"/>
              <a:t> При подготовке материалов презентации использованы данные публикаций:</a:t>
            </a:r>
          </a:p>
          <a:p>
            <a:pPr marL="0" indent="0">
              <a:buNone/>
            </a:pPr>
            <a:endParaRPr lang="ru-RU" dirty="0" smtClean="0"/>
          </a:p>
          <a:p>
            <a:pPr marL="0" lvl="0" indent="0">
              <a:buNone/>
            </a:pPr>
            <a:r>
              <a:rPr lang="en-US" sz="2000" i="1" dirty="0"/>
              <a:t>Gomes Susana Alves de Sousa e Silva</a:t>
            </a:r>
            <a:r>
              <a:rPr lang="en-US" sz="2000" dirty="0"/>
              <a:t> </a:t>
            </a:r>
            <a:r>
              <a:rPr lang="en-US" sz="2000" dirty="0" err="1"/>
              <a:t>Análise</a:t>
            </a:r>
            <a:r>
              <a:rPr lang="en-US" sz="2000" dirty="0"/>
              <a:t> </a:t>
            </a:r>
            <a:r>
              <a:rPr lang="en-US" sz="2000" dirty="0" err="1"/>
              <a:t>Isotópica</a:t>
            </a:r>
            <a:r>
              <a:rPr lang="en-US" sz="2000" dirty="0"/>
              <a:t> do </a:t>
            </a:r>
            <a:r>
              <a:rPr lang="en-US" sz="2000" dirty="0" err="1"/>
              <a:t>Pb</a:t>
            </a:r>
            <a:r>
              <a:rPr lang="en-US" sz="2000" dirty="0"/>
              <a:t> </a:t>
            </a:r>
            <a:r>
              <a:rPr lang="en-US" sz="2000" dirty="0" err="1"/>
              <a:t>em</a:t>
            </a:r>
            <a:r>
              <a:rPr lang="en-US" sz="2000" dirty="0"/>
              <a:t> </a:t>
            </a:r>
            <a:r>
              <a:rPr lang="en-US" sz="2000" dirty="0" err="1"/>
              <a:t>Metais</a:t>
            </a:r>
            <a:r>
              <a:rPr lang="en-US" sz="2000" dirty="0"/>
              <a:t> </a:t>
            </a:r>
            <a:r>
              <a:rPr lang="en-US" sz="2000" dirty="0" err="1"/>
              <a:t>Arqueológicos</a:t>
            </a:r>
            <a:r>
              <a:rPr lang="en-US" sz="2000" dirty="0"/>
              <a:t> </a:t>
            </a:r>
            <a:r>
              <a:rPr lang="en-US" sz="2000" dirty="0" err="1"/>
              <a:t>por</a:t>
            </a:r>
            <a:r>
              <a:rPr lang="en-US" sz="2000" dirty="0"/>
              <a:t> ICP-QMS // </a:t>
            </a:r>
            <a:r>
              <a:rPr lang="en-US" sz="2000" dirty="0" err="1"/>
              <a:t>Mestrado</a:t>
            </a:r>
            <a:r>
              <a:rPr lang="en-US" sz="2000" dirty="0"/>
              <a:t> </a:t>
            </a:r>
            <a:r>
              <a:rPr lang="en-US" sz="2000" dirty="0" err="1"/>
              <a:t>em</a:t>
            </a:r>
            <a:r>
              <a:rPr lang="en-US" sz="2000" dirty="0"/>
              <a:t> </a:t>
            </a:r>
            <a:r>
              <a:rPr lang="en-US" sz="2000" dirty="0" err="1"/>
              <a:t>Química</a:t>
            </a:r>
            <a:r>
              <a:rPr lang="en-US" sz="2000" dirty="0"/>
              <a:t> </a:t>
            </a:r>
            <a:r>
              <a:rPr lang="en-US" sz="2000" dirty="0" err="1"/>
              <a:t>Dissertação</a:t>
            </a:r>
            <a:r>
              <a:rPr lang="en-US" sz="2000" dirty="0"/>
              <a:t> </a:t>
            </a:r>
            <a:r>
              <a:rPr lang="en-US" sz="2000" dirty="0" err="1"/>
              <a:t>Mestrado</a:t>
            </a:r>
            <a:r>
              <a:rPr lang="en-US" sz="2000" dirty="0"/>
              <a:t> </a:t>
            </a:r>
            <a:r>
              <a:rPr lang="en-US" sz="2000" dirty="0" err="1"/>
              <a:t>em</a:t>
            </a:r>
            <a:r>
              <a:rPr lang="en-US" sz="2000" dirty="0"/>
              <a:t> </a:t>
            </a:r>
            <a:r>
              <a:rPr lang="en-US" sz="2000" dirty="0" err="1"/>
              <a:t>Química</a:t>
            </a:r>
            <a:r>
              <a:rPr lang="en-US" sz="2000" dirty="0"/>
              <a:t> </a:t>
            </a:r>
            <a:r>
              <a:rPr lang="en-US" sz="2000" dirty="0" err="1"/>
              <a:t>Tecnológica</a:t>
            </a:r>
            <a:r>
              <a:rPr lang="en-US" sz="2000" dirty="0"/>
              <a:t> </a:t>
            </a:r>
            <a:r>
              <a:rPr lang="en-US" sz="2000" dirty="0" err="1"/>
              <a:t>Ramo</a:t>
            </a:r>
            <a:r>
              <a:rPr lang="en-US" sz="2000" dirty="0"/>
              <a:t> de </a:t>
            </a:r>
            <a:r>
              <a:rPr lang="en-US" sz="2000" dirty="0" err="1"/>
              <a:t>Química</a:t>
            </a:r>
            <a:r>
              <a:rPr lang="en-US" sz="2000" dirty="0"/>
              <a:t> </a:t>
            </a:r>
            <a:r>
              <a:rPr lang="en-US" sz="2000" dirty="0" err="1"/>
              <a:t>Tecnológica</a:t>
            </a:r>
            <a:r>
              <a:rPr lang="en-US" sz="2000" dirty="0"/>
              <a:t>. </a:t>
            </a:r>
            <a:r>
              <a:rPr lang="en-US" sz="2000" dirty="0" err="1"/>
              <a:t>Universidade</a:t>
            </a:r>
            <a:r>
              <a:rPr lang="en-US" sz="2000" dirty="0"/>
              <a:t> de </a:t>
            </a:r>
            <a:r>
              <a:rPr lang="en-US" sz="2000" dirty="0" err="1"/>
              <a:t>Lisboa</a:t>
            </a:r>
            <a:r>
              <a:rPr lang="en-US" sz="2000" dirty="0"/>
              <a:t> </a:t>
            </a:r>
            <a:r>
              <a:rPr lang="en-US" sz="2000" dirty="0" err="1"/>
              <a:t>faculdade</a:t>
            </a:r>
            <a:r>
              <a:rPr lang="en-US" sz="2000" dirty="0"/>
              <a:t> de </a:t>
            </a:r>
            <a:r>
              <a:rPr lang="en-US" sz="2000" dirty="0" err="1"/>
              <a:t>ciencias</a:t>
            </a:r>
            <a:r>
              <a:rPr lang="en-US" sz="2000" dirty="0"/>
              <a:t> </a:t>
            </a:r>
            <a:r>
              <a:rPr lang="en-US" sz="2000" dirty="0" err="1"/>
              <a:t>departamento</a:t>
            </a:r>
            <a:r>
              <a:rPr lang="en-US" sz="2000" dirty="0"/>
              <a:t> de </a:t>
            </a:r>
            <a:r>
              <a:rPr lang="en-US" sz="2000" dirty="0" err="1"/>
              <a:t>chimica</a:t>
            </a:r>
            <a:r>
              <a:rPr lang="en-US" sz="2000" dirty="0"/>
              <a:t> e </a:t>
            </a:r>
            <a:r>
              <a:rPr lang="en-US" sz="2000" dirty="0" err="1"/>
              <a:t>bioquimica</a:t>
            </a:r>
            <a:r>
              <a:rPr lang="en-US" sz="2000" dirty="0"/>
              <a:t>, 2012, 133 p</a:t>
            </a:r>
            <a:r>
              <a:rPr lang="en-US" sz="2000" dirty="0" smtClean="0"/>
              <a:t>.</a:t>
            </a:r>
            <a:endParaRPr lang="ru-RU" sz="2000" dirty="0" smtClean="0"/>
          </a:p>
          <a:p>
            <a:pPr marL="0" lvl="0" indent="0">
              <a:buNone/>
            </a:pPr>
            <a:endParaRPr lang="ru-RU" sz="2000" dirty="0" smtClean="0"/>
          </a:p>
          <a:p>
            <a:pPr marL="0" indent="0">
              <a:buNone/>
            </a:pPr>
            <a:r>
              <a:rPr lang="en-US" sz="2000" i="1" dirty="0" err="1"/>
              <a:t>Bartelheim</a:t>
            </a:r>
            <a:r>
              <a:rPr lang="en-US" sz="2000" i="1" dirty="0"/>
              <a:t> M., </a:t>
            </a:r>
            <a:r>
              <a:rPr lang="en-US" sz="2000" i="1" dirty="0" err="1"/>
              <a:t>Horejs</a:t>
            </a:r>
            <a:r>
              <a:rPr lang="en-US" sz="2000" i="1" dirty="0"/>
              <a:t> B., </a:t>
            </a:r>
            <a:r>
              <a:rPr lang="en-US" sz="2000" i="1" dirty="0" err="1"/>
              <a:t>Krauß</a:t>
            </a:r>
            <a:r>
              <a:rPr lang="en-US" sz="2000" i="1" dirty="0"/>
              <a:t> R. Von</a:t>
            </a:r>
            <a:r>
              <a:rPr lang="en-US" sz="2000" dirty="0"/>
              <a:t> Baden </a:t>
            </a:r>
            <a:r>
              <a:rPr lang="en-US" sz="2000" dirty="0" err="1"/>
              <a:t>bis</a:t>
            </a:r>
            <a:r>
              <a:rPr lang="en-US" sz="2000" dirty="0"/>
              <a:t> </a:t>
            </a:r>
            <a:r>
              <a:rPr lang="en-US" sz="2000" dirty="0" err="1"/>
              <a:t>Troia</a:t>
            </a:r>
            <a:r>
              <a:rPr lang="en-US" sz="2000" dirty="0"/>
              <a:t>; </a:t>
            </a:r>
            <a:r>
              <a:rPr lang="en-US" sz="2000" dirty="0" err="1"/>
              <a:t>Ressourcennutzung</a:t>
            </a:r>
            <a:r>
              <a:rPr lang="en-US" sz="2000" dirty="0"/>
              <a:t>, </a:t>
            </a:r>
            <a:r>
              <a:rPr lang="en-US" sz="2000" dirty="0" err="1"/>
              <a:t>Metallurgie</a:t>
            </a:r>
            <a:r>
              <a:rPr lang="en-US" sz="2000" dirty="0"/>
              <a:t> und </a:t>
            </a:r>
            <a:r>
              <a:rPr lang="en-US" sz="2000" dirty="0" err="1"/>
              <a:t>Wissenstransfer</a:t>
            </a:r>
            <a:r>
              <a:rPr lang="en-US" sz="2000" dirty="0"/>
              <a:t>; </a:t>
            </a:r>
            <a:r>
              <a:rPr lang="en-US" sz="2000" dirty="0" err="1"/>
              <a:t>eine</a:t>
            </a:r>
            <a:r>
              <a:rPr lang="en-US" sz="2000" dirty="0"/>
              <a:t> </a:t>
            </a:r>
            <a:r>
              <a:rPr lang="en-US" sz="2000" dirty="0" err="1"/>
              <a:t>Jubiläumsschrift</a:t>
            </a:r>
            <a:r>
              <a:rPr lang="en-US" sz="2000" dirty="0"/>
              <a:t> </a:t>
            </a:r>
            <a:r>
              <a:rPr lang="en-US" sz="2000" dirty="0" err="1"/>
              <a:t>für</a:t>
            </a:r>
            <a:r>
              <a:rPr lang="en-US" sz="2000" dirty="0"/>
              <a:t> Ernst </a:t>
            </a:r>
            <a:r>
              <a:rPr lang="en-US" sz="2000" dirty="0" err="1"/>
              <a:t>Pernicka</a:t>
            </a:r>
            <a:r>
              <a:rPr lang="en-US" sz="2000" dirty="0"/>
              <a:t> // </a:t>
            </a:r>
            <a:r>
              <a:rPr lang="en-US" sz="2000" dirty="0" err="1"/>
              <a:t>hrsg</a:t>
            </a:r>
            <a:r>
              <a:rPr lang="en-US" sz="2000" dirty="0"/>
              <a:t>. von Martin </a:t>
            </a:r>
            <a:r>
              <a:rPr lang="en-US" sz="2000" dirty="0" err="1"/>
              <a:t>Bartelheim</a:t>
            </a:r>
            <a:r>
              <a:rPr lang="en-US" sz="2000" dirty="0"/>
              <a:t>, </a:t>
            </a:r>
            <a:r>
              <a:rPr lang="en-US" sz="2000" dirty="0" err="1"/>
              <a:t>Rahden</a:t>
            </a:r>
            <a:r>
              <a:rPr lang="en-US" sz="2000" dirty="0"/>
              <a:t> // </a:t>
            </a:r>
            <a:r>
              <a:rPr lang="en-US" sz="2000" dirty="0" err="1"/>
              <a:t>Westf</a:t>
            </a:r>
            <a:r>
              <a:rPr lang="en-US" sz="2000" dirty="0"/>
              <a:t> </a:t>
            </a:r>
            <a:r>
              <a:rPr lang="en-US" sz="2000" dirty="0" err="1"/>
              <a:t>alen</a:t>
            </a:r>
            <a:r>
              <a:rPr lang="en-US" sz="2000" dirty="0"/>
              <a:t>: </a:t>
            </a:r>
            <a:r>
              <a:rPr lang="en-US" sz="2000" dirty="0" err="1"/>
              <a:t>Leidorf</a:t>
            </a:r>
            <a:r>
              <a:rPr lang="en-US" sz="2000" dirty="0"/>
              <a:t>, Oriental and European Archaeology, 2016, Bd. 3, 536 </a:t>
            </a:r>
            <a:r>
              <a:rPr lang="en-US" sz="2000" dirty="0" smtClean="0"/>
              <a:t>P</a:t>
            </a:r>
            <a:endParaRPr lang="ru-RU" sz="2000" dirty="0" smtClean="0"/>
          </a:p>
          <a:p>
            <a:pPr marL="0" indent="0">
              <a:buNone/>
            </a:pPr>
            <a:endParaRPr lang="ru-RU" sz="2000" dirty="0" smtClean="0"/>
          </a:p>
          <a:p>
            <a:pPr marL="0" lvl="0" indent="0">
              <a:buNone/>
            </a:pPr>
            <a:r>
              <a:rPr lang="en-US" sz="2000" i="1" dirty="0" err="1"/>
              <a:t>Yener</a:t>
            </a:r>
            <a:r>
              <a:rPr lang="en-US" sz="2000" i="1" dirty="0"/>
              <a:t> K.A., Sayre E.V., Joel E.C., et al. </a:t>
            </a:r>
            <a:r>
              <a:rPr lang="en-US" sz="2000" dirty="0"/>
              <a:t> Stable </a:t>
            </a:r>
            <a:r>
              <a:rPr lang="en-US" sz="2000" dirty="0" smtClean="0"/>
              <a:t>Lead  </a:t>
            </a:r>
            <a:r>
              <a:rPr lang="en-US" sz="2000" dirty="0"/>
              <a:t>Isotope  Studies  of  Central  Taurus Ore  Sources  and  Related  Artifacts  from  Eastern Mediterranean  Chalcolithic  and  Bronze  Age  Sites //  Journal  of’  Archaeological  Science, 1991, Vol. 18, 5, P. 541</a:t>
            </a:r>
            <a:r>
              <a:rPr lang="en-US" sz="2000" dirty="0" smtClean="0"/>
              <a:t>.</a:t>
            </a:r>
            <a:endParaRPr lang="ru-RU" sz="2000" dirty="0" smtClean="0"/>
          </a:p>
          <a:p>
            <a:pPr marL="0" lvl="0" indent="0">
              <a:buNone/>
            </a:pPr>
            <a:endParaRPr lang="ru-RU" sz="2000" dirty="0"/>
          </a:p>
          <a:p>
            <a:pPr marL="0" lvl="0" indent="0">
              <a:buNone/>
            </a:pPr>
            <a:r>
              <a:rPr lang="en-US" sz="2000" i="1" dirty="0"/>
              <a:t>Gale N.H., </a:t>
            </a:r>
            <a:r>
              <a:rPr lang="en-US" sz="2000" i="1" dirty="0" err="1"/>
              <a:t>Gentner</a:t>
            </a:r>
            <a:r>
              <a:rPr lang="en-US" sz="2000" i="1" dirty="0"/>
              <a:t> W., Wagner G.A.</a:t>
            </a:r>
            <a:r>
              <a:rPr lang="en-US" sz="2000" dirty="0"/>
              <a:t> Mineralogical and Geographical Silver Sources of Archaic Greek Coinage. In D.M. Metcalf, (ed.) // Roy. Num. Soc. Special Publication 1980. No.13, Metallurgy in Numismatics I, London, 3-50</a:t>
            </a:r>
            <a:r>
              <a:rPr lang="en-US" sz="2000" dirty="0" smtClean="0"/>
              <a:t>.</a:t>
            </a:r>
            <a:endParaRPr lang="ru-RU" sz="2000" dirty="0" smtClean="0"/>
          </a:p>
          <a:p>
            <a:pPr marL="0" lvl="0" indent="0">
              <a:buNone/>
            </a:pPr>
            <a:endParaRPr lang="ru-RU" sz="2000" dirty="0"/>
          </a:p>
          <a:p>
            <a:pPr marL="0" indent="0">
              <a:buNone/>
            </a:pPr>
            <a:r>
              <a:rPr lang="en-US" sz="2000" i="1" dirty="0"/>
              <a:t>Gale, N.H., Picard, O., </a:t>
            </a:r>
            <a:r>
              <a:rPr lang="en-US" sz="2000" i="1" dirty="0" err="1"/>
              <a:t>Barrandon</a:t>
            </a:r>
            <a:r>
              <a:rPr lang="en-US" sz="2000" i="1" dirty="0"/>
              <a:t>  N.</a:t>
            </a:r>
            <a:r>
              <a:rPr lang="en-US" sz="2000" dirty="0"/>
              <a:t> The archaic </a:t>
            </a:r>
            <a:r>
              <a:rPr lang="en-US" sz="2000" dirty="0" err="1"/>
              <a:t>Thasian</a:t>
            </a:r>
            <a:r>
              <a:rPr lang="en-US" sz="2000" dirty="0"/>
              <a:t> silver coinage // </a:t>
            </a:r>
            <a:r>
              <a:rPr lang="de-DE" sz="2000" dirty="0"/>
              <a:t>In Wagner G.A.  </a:t>
            </a:r>
            <a:r>
              <a:rPr lang="de-DE" sz="2000" dirty="0" err="1"/>
              <a:t>and</a:t>
            </a:r>
            <a:r>
              <a:rPr lang="de-DE" sz="2000" dirty="0"/>
              <a:t>  </a:t>
            </a:r>
            <a:r>
              <a:rPr lang="de-DE" sz="2000" dirty="0" err="1"/>
              <a:t>Weisgerber</a:t>
            </a:r>
            <a:r>
              <a:rPr lang="de-DE" sz="2000" dirty="0"/>
              <a:t> G. </a:t>
            </a:r>
            <a:r>
              <a:rPr lang="de-DE" sz="2000" dirty="0" err="1"/>
              <a:t>eds</a:t>
            </a:r>
            <a:r>
              <a:rPr lang="de-DE" sz="2000" dirty="0"/>
              <a:t>. Antike Edel- und Buntmetallgewinnung auf </a:t>
            </a:r>
            <a:r>
              <a:rPr lang="de-DE" sz="2000" dirty="0" err="1"/>
              <a:t>Thasos</a:t>
            </a:r>
            <a:r>
              <a:rPr lang="de-DE" sz="2000" dirty="0"/>
              <a:t>. Der Anschnitt Beiheft 6, </a:t>
            </a:r>
            <a:r>
              <a:rPr lang="en-US" sz="2000" dirty="0" err="1"/>
              <a:t>Deutschen</a:t>
            </a:r>
            <a:r>
              <a:rPr lang="en-US" sz="2000" dirty="0"/>
              <a:t> </a:t>
            </a:r>
            <a:r>
              <a:rPr lang="en-US" sz="2000" dirty="0" err="1"/>
              <a:t>Bergbau</a:t>
            </a:r>
            <a:r>
              <a:rPr lang="en-US" sz="2000" dirty="0"/>
              <a:t>-Museums, </a:t>
            </a:r>
            <a:r>
              <a:rPr lang="en-US" sz="2000" dirty="0" err="1"/>
              <a:t>Bochu</a:t>
            </a:r>
            <a:r>
              <a:rPr lang="ru-RU" sz="2000" dirty="0"/>
              <a:t>m</a:t>
            </a:r>
            <a:r>
              <a:rPr lang="en-US" sz="2000" dirty="0"/>
              <a:t>, 1988,  P.</a:t>
            </a:r>
            <a:r>
              <a:rPr lang="ru-RU" sz="2000" dirty="0" smtClean="0"/>
              <a:t>212-223</a:t>
            </a:r>
          </a:p>
          <a:p>
            <a:pPr marL="0" indent="0">
              <a:buNone/>
            </a:pPr>
            <a:endParaRPr lang="ru-RU" sz="1800" dirty="0"/>
          </a:p>
          <a:p>
            <a:pPr marL="0" indent="0">
              <a:buNone/>
            </a:pPr>
            <a:r>
              <a:rPr lang="ru-RU" sz="2300" dirty="0" smtClean="0"/>
              <a:t>А также материалы электронных </a:t>
            </a:r>
            <a:r>
              <a:rPr lang="ru-RU" sz="2300" dirty="0"/>
              <a:t>баз данных </a:t>
            </a:r>
            <a:r>
              <a:rPr lang="en-US" sz="2300" dirty="0" smtClean="0"/>
              <a:t>OXALID</a:t>
            </a:r>
            <a:r>
              <a:rPr lang="ru-RU" sz="2300" dirty="0"/>
              <a:t>, </a:t>
            </a:r>
            <a:r>
              <a:rPr lang="en-US" sz="2300" dirty="0" err="1"/>
              <a:t>Brettscaife</a:t>
            </a:r>
            <a:r>
              <a:rPr lang="ru-RU" sz="2300" dirty="0"/>
              <a:t>. </a:t>
            </a:r>
            <a:r>
              <a:rPr lang="en-US" sz="2300" dirty="0" smtClean="0"/>
              <a:t>Net</a:t>
            </a:r>
            <a:endParaRPr lang="ru-RU" sz="2300" dirty="0" smtClean="0"/>
          </a:p>
          <a:p>
            <a:pPr marL="0" indent="0">
              <a:buNone/>
            </a:pPr>
            <a:endParaRPr lang="ru-RU" sz="1700" dirty="0" smtClean="0"/>
          </a:p>
          <a:p>
            <a:pPr marL="0" indent="0">
              <a:buNone/>
            </a:pPr>
            <a:r>
              <a:rPr lang="ru-RU" sz="3100" b="1" dirty="0" smtClean="0"/>
              <a:t>                           </a:t>
            </a:r>
            <a:r>
              <a:rPr lang="ru-RU" sz="3100" b="1" dirty="0" smtClean="0"/>
              <a:t>         </a:t>
            </a:r>
            <a:r>
              <a:rPr lang="ru-RU" sz="3100" b="1" dirty="0" smtClean="0"/>
              <a:t>Исследования продолжаются.</a:t>
            </a:r>
          </a:p>
          <a:p>
            <a:pPr marL="0" indent="0">
              <a:buNone/>
            </a:pPr>
            <a:r>
              <a:rPr lang="ru-RU" sz="3100" b="1" dirty="0" smtClean="0"/>
              <a:t>                Намечено </a:t>
            </a:r>
            <a:r>
              <a:rPr lang="ru-RU" sz="3100" b="1" dirty="0" smtClean="0"/>
              <a:t>изучение происхождения глиняного сырья.</a:t>
            </a:r>
          </a:p>
          <a:p>
            <a:pPr marL="0" indent="0">
              <a:buNone/>
            </a:pPr>
            <a:r>
              <a:rPr lang="ru-RU" sz="3100" b="1" dirty="0" smtClean="0"/>
              <a:t>                            </a:t>
            </a:r>
            <a:r>
              <a:rPr lang="ru-RU" sz="3100" b="1" dirty="0" smtClean="0"/>
              <a:t>         Благодарим </a:t>
            </a:r>
            <a:r>
              <a:rPr lang="ru-RU" sz="3100" b="1" dirty="0" smtClean="0"/>
              <a:t>за внимание</a:t>
            </a:r>
            <a:endParaRPr lang="ru-RU" sz="3100" b="1" dirty="0"/>
          </a:p>
        </p:txBody>
      </p:sp>
    </p:spTree>
    <p:extLst>
      <p:ext uri="{BB962C8B-B14F-4D97-AF65-F5344CB8AC3E}">
        <p14:creationId xmlns:p14="http://schemas.microsoft.com/office/powerpoint/2010/main" val="3548455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496" y="274638"/>
            <a:ext cx="9108504" cy="1426170"/>
          </a:xfrm>
        </p:spPr>
        <p:txBody>
          <a:bodyPr>
            <a:noAutofit/>
          </a:bodyPr>
          <a:lstStyle/>
          <a:p>
            <a:r>
              <a:rPr lang="ru-RU" sz="2400" b="1" dirty="0" smtClean="0"/>
              <a:t>Летом 2016 при строительстве опор Крымского моста экспедицией ИА РАН, </a:t>
            </a:r>
            <a:r>
              <a:rPr lang="ru-RU" sz="2400" b="1" dirty="0"/>
              <a:t>под </a:t>
            </a:r>
            <a:r>
              <a:rPr lang="ru-RU" sz="2400" b="1" dirty="0" smtClean="0"/>
              <a:t>водой,  был найден фрагмент античной крупной терракоты. Она была обнаружена среди перемещенных в 1970-е годы, при углублении дна, из района Керченской гавани, многочисленных керамических фрагментов.</a:t>
            </a:r>
            <a:endParaRPr lang="ru-RU" sz="2400" b="1" dirty="0"/>
          </a:p>
        </p:txBody>
      </p:sp>
      <p:pic>
        <p:nvPicPr>
          <p:cNvPr id="2050" name="Picture 2" descr="G:\статья на семинар\IMG_2304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988840"/>
            <a:ext cx="7377086" cy="4148377"/>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349518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Место находки античной терракоты</a:t>
            </a:r>
            <a:endParaRPr lang="ru-RU" dirty="0"/>
          </a:p>
        </p:txBody>
      </p:sp>
      <p:pic>
        <p:nvPicPr>
          <p:cNvPr id="14338" name="Picture 2" descr="F:\rzd-edinyj-bilet-krym11111й.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9592" y="2099567"/>
            <a:ext cx="7494258" cy="3888432"/>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3634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301006"/>
          </a:xfrm>
        </p:spPr>
        <p:txBody>
          <a:bodyPr>
            <a:noAutofit/>
          </a:bodyPr>
          <a:lstStyle/>
          <a:p>
            <a:r>
              <a:rPr lang="ru-RU" sz="1800" b="1" dirty="0" smtClean="0"/>
              <a:t>Для исследований античная терракота была передана </a:t>
            </a:r>
            <a:br>
              <a:rPr lang="ru-RU" sz="1800" b="1" dirty="0" smtClean="0"/>
            </a:br>
            <a:r>
              <a:rPr lang="ru-RU" sz="1800" b="1" dirty="0" smtClean="0"/>
              <a:t>в НИЦ Курчатовский институт. Поставлены задачи:                                                                            </a:t>
            </a:r>
            <a:br>
              <a:rPr lang="ru-RU" sz="1800" b="1" dirty="0" smtClean="0"/>
            </a:br>
            <a:r>
              <a:rPr lang="ru-RU" sz="1800" b="1" dirty="0" smtClean="0"/>
              <a:t>1) реконструировать первоначальный облик и технологию изготовления</a:t>
            </a:r>
            <a:br>
              <a:rPr lang="ru-RU" sz="1800" b="1" dirty="0" smtClean="0"/>
            </a:br>
            <a:r>
              <a:rPr lang="ru-RU" sz="1800" b="1" dirty="0" smtClean="0"/>
              <a:t>2) датировать находку 3)установить центр производства и проследить торговые связи</a:t>
            </a:r>
            <a:endParaRPr lang="ru-RU" sz="1800" dirty="0"/>
          </a:p>
        </p:txBody>
      </p:sp>
      <p:sp>
        <p:nvSpPr>
          <p:cNvPr id="3" name="Объект 2"/>
          <p:cNvSpPr>
            <a:spLocks noGrp="1"/>
          </p:cNvSpPr>
          <p:nvPr>
            <p:ph idx="1"/>
          </p:nvPr>
        </p:nvSpPr>
        <p:spPr>
          <a:xfrm>
            <a:off x="970188" y="1700808"/>
            <a:ext cx="7056784" cy="4886003"/>
          </a:xfrm>
          <a:ln w="28575">
            <a:solidFill>
              <a:schemeClr val="tx1"/>
            </a:solidFill>
          </a:ln>
        </p:spPr>
        <p:txBody>
          <a:bodyPr/>
          <a:lstStyle/>
          <a:p>
            <a:pPr marL="0" indent="0">
              <a:buNone/>
            </a:pPr>
            <a:endParaRPr lang="ru-RU" dirty="0"/>
          </a:p>
        </p:txBody>
      </p:sp>
      <p:pic>
        <p:nvPicPr>
          <p:cNvPr id="11266" name="Picture 2" descr="F:\Макарову\Картинка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5" y="1772816"/>
            <a:ext cx="6765929" cy="47837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97296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8229600" cy="1656184"/>
          </a:xfrm>
        </p:spPr>
        <p:txBody>
          <a:bodyPr>
            <a:normAutofit fontScale="90000"/>
          </a:bodyPr>
          <a:lstStyle/>
          <a:p>
            <a:r>
              <a:rPr lang="ru-RU" sz="1600" b="1" dirty="0" smtClean="0"/>
              <a:t/>
            </a:r>
            <a:br>
              <a:rPr lang="ru-RU" sz="1600" b="1" dirty="0" smtClean="0"/>
            </a:br>
            <a:r>
              <a:rPr lang="ru-RU" sz="1600" b="1" dirty="0"/>
              <a:t/>
            </a:r>
            <a:br>
              <a:rPr lang="ru-RU" sz="1600" b="1" dirty="0"/>
            </a:br>
            <a:r>
              <a:rPr lang="ru-RU" sz="2000" b="1" dirty="0" smtClean="0"/>
              <a:t>В результате проведенного комплексного исследования было установлено </a:t>
            </a:r>
            <a:br>
              <a:rPr lang="ru-RU" sz="2000" b="1" dirty="0" smtClean="0"/>
            </a:br>
            <a:r>
              <a:rPr lang="ru-RU" sz="1800" b="1" dirty="0"/>
              <a:t>А</a:t>
            </a:r>
            <a:r>
              <a:rPr lang="ru-RU" sz="1800" b="1" dirty="0" smtClean="0"/>
              <a:t>нтичная терракота: </a:t>
            </a:r>
            <a:br>
              <a:rPr lang="ru-RU" sz="1800" b="1" dirty="0" smtClean="0"/>
            </a:br>
            <a:r>
              <a:rPr lang="ru-RU" sz="1800" b="1" dirty="0" smtClean="0"/>
              <a:t>1. Имела осмоленные волосы, бороду и усы.2. Также при окраске волос использовался железисто- марганцевый  краситель темно-коричневого цвета 3. Губы были окрашены красным охристым пигментом,   нанесенным   на загипсованную поверхность. 4. Краситель лица и глаз остался неизвестен из-за утрат во   время пребывания   в воде.</a:t>
            </a:r>
            <a:br>
              <a:rPr lang="ru-RU" sz="1800" b="1" dirty="0" smtClean="0"/>
            </a:br>
            <a:endParaRPr lang="ru-RU" sz="1800" dirty="0"/>
          </a:p>
        </p:txBody>
      </p:sp>
      <p:sp>
        <p:nvSpPr>
          <p:cNvPr id="3" name="Объект 2"/>
          <p:cNvSpPr>
            <a:spLocks noGrp="1"/>
          </p:cNvSpPr>
          <p:nvPr>
            <p:ph idx="1"/>
          </p:nvPr>
        </p:nvSpPr>
        <p:spPr>
          <a:xfrm>
            <a:off x="1259626" y="1916832"/>
            <a:ext cx="6696750" cy="4824536"/>
          </a:xfrm>
        </p:spPr>
        <p:txBody>
          <a:bodyPr/>
          <a:lstStyle/>
          <a:p>
            <a:endParaRPr lang="ru-RU" dirty="0"/>
          </a:p>
        </p:txBody>
      </p:sp>
      <p:pic>
        <p:nvPicPr>
          <p:cNvPr id="10242" name="Picture 2" descr="F:\Макарову\картинка  2а.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59626" y="1988840"/>
            <a:ext cx="6604884" cy="4669859"/>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94540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4567" y="404664"/>
            <a:ext cx="4618856" cy="2880320"/>
          </a:xfrm>
        </p:spPr>
        <p:txBody>
          <a:bodyPr>
            <a:normAutofit fontScale="90000"/>
          </a:bodyPr>
          <a:lstStyle/>
          <a:p>
            <a:r>
              <a:rPr lang="ru-RU" sz="2700" b="1" dirty="0"/>
              <a:t>График радиоуглеродного анализа образца </a:t>
            </a:r>
            <a:r>
              <a:rPr lang="ru-RU" sz="2700" b="1" dirty="0" smtClean="0"/>
              <a:t>смолы с </a:t>
            </a:r>
            <a:r>
              <a:rPr lang="ru-RU" sz="2700" b="1" dirty="0"/>
              <a:t>поверхности </a:t>
            </a:r>
            <a:r>
              <a:rPr lang="ru-RU" sz="2700" b="1" dirty="0" smtClean="0"/>
              <a:t>терракоты.</a:t>
            </a:r>
            <a:r>
              <a:rPr lang="ru-RU" sz="2700" b="1" dirty="0"/>
              <a:t> Результаты AMS-датирования образца смолы </a:t>
            </a:r>
            <a:br>
              <a:rPr lang="ru-RU" sz="2700" b="1" dirty="0"/>
            </a:br>
            <a:r>
              <a:rPr lang="ru-RU" sz="2700" b="1" dirty="0"/>
              <a:t>терракотовой </a:t>
            </a:r>
            <a:r>
              <a:rPr lang="ru-RU" sz="2700" b="1" dirty="0" smtClean="0"/>
              <a:t>головы</a:t>
            </a:r>
            <a:br>
              <a:rPr lang="ru-RU" sz="2700" b="1" dirty="0" smtClean="0"/>
            </a:br>
            <a:r>
              <a:rPr lang="ru-RU" sz="2700" b="1" dirty="0" smtClean="0"/>
              <a:t>(Центр изотопных исследований Джорджии, США, Иллинойс)</a:t>
            </a:r>
            <a:r>
              <a:rPr lang="ru-RU" sz="1600" dirty="0"/>
              <a:t/>
            </a:r>
            <a:br>
              <a:rPr lang="ru-RU" sz="1600" dirty="0"/>
            </a:br>
            <a:endParaRPr lang="ru-RU" sz="1600"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1177064092"/>
              </p:ext>
            </p:extLst>
          </p:nvPr>
        </p:nvGraphicFramePr>
        <p:xfrm>
          <a:off x="3347864" y="3861048"/>
          <a:ext cx="5688632" cy="2944368"/>
        </p:xfrm>
        <a:graphic>
          <a:graphicData uri="http://schemas.openxmlformats.org/drawingml/2006/table">
            <a:tbl>
              <a:tblPr firstRow="1" firstCol="1" bandRow="1">
                <a:tableStyleId>{5940675A-B579-460E-94D1-54222C63F5DA}</a:tableStyleId>
              </a:tblPr>
              <a:tblGrid>
                <a:gridCol w="1296144"/>
                <a:gridCol w="853187"/>
                <a:gridCol w="1215390"/>
                <a:gridCol w="1215390"/>
                <a:gridCol w="1108521"/>
              </a:tblGrid>
              <a:tr h="0">
                <a:tc>
                  <a:txBody>
                    <a:bodyPr/>
                    <a:lstStyle/>
                    <a:p>
                      <a:pPr algn="ctr">
                        <a:lnSpc>
                          <a:spcPct val="115000"/>
                        </a:lnSpc>
                        <a:spcAft>
                          <a:spcPts val="0"/>
                        </a:spcAft>
                      </a:pPr>
                      <a:r>
                        <a:rPr lang="ru-RU" sz="1400" b="1" dirty="0">
                          <a:effectLst/>
                        </a:rPr>
                        <a:t>1.</a:t>
                      </a:r>
                      <a:r>
                        <a:rPr lang="en-US" sz="1400" b="1" dirty="0">
                          <a:effectLst/>
                        </a:rPr>
                        <a:t>Sample</a:t>
                      </a:r>
                      <a:endParaRPr lang="ru-RU"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dirty="0">
                          <a:effectLst/>
                        </a:rPr>
                        <a:t>Lab. No</a:t>
                      </a:r>
                      <a:endParaRPr lang="ru-RU"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a:effectLst/>
                        </a:rPr>
                        <a:t>Material</a:t>
                      </a:r>
                      <a:endParaRPr lang="ru-RU" sz="14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400" b="1">
                          <a:effectLst/>
                        </a:rPr>
                        <a:t>δ</a:t>
                      </a:r>
                      <a:r>
                        <a:rPr lang="en-US" sz="1400" b="1">
                          <a:effectLst/>
                        </a:rPr>
                        <a:t>13C</a:t>
                      </a:r>
                      <a:r>
                        <a:rPr lang="ru-RU" sz="1400" b="1">
                          <a:effectLst/>
                        </a:rPr>
                        <a:t>, %</a:t>
                      </a:r>
                      <a:endParaRPr lang="ru-RU" sz="14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dirty="0">
                          <a:effectLst/>
                        </a:rPr>
                        <a:t>Analysis</a:t>
                      </a:r>
                      <a:endParaRPr lang="ru-RU" sz="1400" b="1" dirty="0">
                        <a:effectLst/>
                      </a:endParaRPr>
                    </a:p>
                    <a:p>
                      <a:pPr algn="ctr">
                        <a:lnSpc>
                          <a:spcPct val="115000"/>
                        </a:lnSpc>
                        <a:spcAft>
                          <a:spcPts val="0"/>
                        </a:spcAft>
                      </a:pPr>
                      <a:r>
                        <a:rPr lang="ru-RU" sz="1400" b="1" dirty="0">
                          <a:effectLst/>
                        </a:rPr>
                        <a:t> </a:t>
                      </a:r>
                      <a:endParaRPr lang="ru-RU" sz="1400" b="1" dirty="0">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en-US" sz="1400" b="0" i="1" dirty="0" err="1">
                          <a:effectLst/>
                        </a:rPr>
                        <a:t>Ak-Burun</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0" i="1" dirty="0">
                          <a:effectLst/>
                        </a:rPr>
                        <a:t>UGAMS </a:t>
                      </a:r>
                      <a:endParaRPr lang="ru-RU" sz="1400" b="0" i="1" dirty="0" smtClean="0">
                        <a:effectLst/>
                      </a:endParaRPr>
                    </a:p>
                    <a:p>
                      <a:pPr algn="ctr">
                        <a:lnSpc>
                          <a:spcPct val="115000"/>
                        </a:lnSpc>
                        <a:spcAft>
                          <a:spcPts val="0"/>
                        </a:spcAft>
                      </a:pPr>
                      <a:r>
                        <a:rPr lang="en-US" sz="1400" b="0" i="1" dirty="0" smtClean="0">
                          <a:effectLst/>
                        </a:rPr>
                        <a:t>42221</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400" b="0" i="1" dirty="0" smtClean="0">
                          <a:effectLst/>
                        </a:rPr>
                        <a:t>    </a:t>
                      </a:r>
                      <a:r>
                        <a:rPr lang="en-US" sz="1400" b="0" i="1" dirty="0" smtClean="0">
                          <a:effectLst/>
                        </a:rPr>
                        <a:t>Resin</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400" b="0" i="1" dirty="0" smtClean="0">
                          <a:effectLst/>
                        </a:rPr>
                        <a:t>   </a:t>
                      </a:r>
                      <a:r>
                        <a:rPr lang="en-US" sz="1400" b="0" i="1" dirty="0" smtClean="0">
                          <a:effectLst/>
                        </a:rPr>
                        <a:t>-</a:t>
                      </a:r>
                      <a:r>
                        <a:rPr lang="en-US" sz="1400" b="0" i="1" dirty="0">
                          <a:effectLst/>
                        </a:rPr>
                        <a:t>25,40</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0" i="1" dirty="0">
                          <a:effectLst/>
                        </a:rPr>
                        <a:t>Radiocarbon</a:t>
                      </a:r>
                      <a:endParaRPr lang="ru-RU" sz="1400" b="0" i="1" dirty="0">
                        <a:effectLst/>
                      </a:endParaRPr>
                    </a:p>
                    <a:p>
                      <a:pPr algn="ctr">
                        <a:lnSpc>
                          <a:spcPct val="115000"/>
                        </a:lnSpc>
                        <a:spcAft>
                          <a:spcPts val="0"/>
                        </a:spcAft>
                      </a:pPr>
                      <a:r>
                        <a:rPr lang="ru-RU" sz="1400" b="0" i="1" dirty="0">
                          <a:effectLst/>
                        </a:rPr>
                        <a:t> </a:t>
                      </a:r>
                      <a:endParaRPr lang="ru-RU" sz="1400" b="0" i="1" dirty="0">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ru-RU" sz="1400" b="1">
                          <a:effectLst/>
                        </a:rPr>
                        <a:t>2.</a:t>
                      </a:r>
                      <a:r>
                        <a:rPr lang="en-US" sz="1400" b="1">
                          <a:effectLst/>
                        </a:rPr>
                        <a:t>Conventional </a:t>
                      </a:r>
                      <a:endParaRPr lang="ru-RU" sz="1400" b="1">
                        <a:effectLst/>
                      </a:endParaRPr>
                    </a:p>
                    <a:p>
                      <a:pPr algn="ctr">
                        <a:lnSpc>
                          <a:spcPct val="115000"/>
                        </a:lnSpc>
                        <a:spcAft>
                          <a:spcPts val="0"/>
                        </a:spcAft>
                      </a:pPr>
                      <a:r>
                        <a:rPr lang="en-US" sz="1400" b="1">
                          <a:effectLst/>
                        </a:rPr>
                        <a:t>radiocarbon </a:t>
                      </a:r>
                      <a:endParaRPr lang="ru-RU" sz="1400" b="1">
                        <a:effectLst/>
                      </a:endParaRPr>
                    </a:p>
                    <a:p>
                      <a:pPr algn="ctr">
                        <a:lnSpc>
                          <a:spcPct val="115000"/>
                        </a:lnSpc>
                        <a:spcAft>
                          <a:spcPts val="0"/>
                        </a:spcAft>
                      </a:pPr>
                      <a:r>
                        <a:rPr lang="en-US" sz="1400" b="1">
                          <a:effectLst/>
                        </a:rPr>
                        <a:t>age BP</a:t>
                      </a:r>
                      <a:endParaRPr lang="ru-RU" sz="1400" b="1">
                        <a:effectLst/>
                      </a:endParaRPr>
                    </a:p>
                    <a:p>
                      <a:pPr algn="ctr">
                        <a:lnSpc>
                          <a:spcPct val="115000"/>
                        </a:lnSpc>
                        <a:spcAft>
                          <a:spcPts val="0"/>
                        </a:spcAft>
                      </a:pPr>
                      <a:r>
                        <a:rPr lang="ru-RU" sz="1400" b="1">
                          <a:effectLst/>
                        </a:rPr>
                        <a:t> </a:t>
                      </a:r>
                      <a:endParaRPr lang="ru-RU" sz="14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dirty="0" err="1">
                          <a:effectLst/>
                        </a:rPr>
                        <a:t>pMC</a:t>
                      </a:r>
                      <a:endParaRPr lang="ru-RU"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dirty="0">
                          <a:effectLst/>
                        </a:rPr>
                        <a:t>2-sigma </a:t>
                      </a:r>
                      <a:endParaRPr lang="ru-RU" sz="1400" b="1" dirty="0">
                        <a:effectLst/>
                      </a:endParaRPr>
                    </a:p>
                    <a:p>
                      <a:pPr algn="ctr">
                        <a:lnSpc>
                          <a:spcPct val="115000"/>
                        </a:lnSpc>
                        <a:spcAft>
                          <a:spcPts val="0"/>
                        </a:spcAft>
                      </a:pPr>
                      <a:r>
                        <a:rPr lang="en-US" sz="1400" b="1" dirty="0">
                          <a:effectLst/>
                        </a:rPr>
                        <a:t>calibrated </a:t>
                      </a:r>
                      <a:endParaRPr lang="ru-RU" sz="1400" b="1" dirty="0">
                        <a:effectLst/>
                      </a:endParaRPr>
                    </a:p>
                    <a:p>
                      <a:pPr algn="ctr">
                        <a:lnSpc>
                          <a:spcPct val="115000"/>
                        </a:lnSpc>
                        <a:spcAft>
                          <a:spcPts val="0"/>
                        </a:spcAft>
                      </a:pPr>
                      <a:r>
                        <a:rPr lang="ru-RU" sz="1400" b="1" dirty="0" err="1">
                          <a:effectLst/>
                        </a:rPr>
                        <a:t>result</a:t>
                      </a:r>
                      <a:endParaRPr lang="ru-RU"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400" b="1" dirty="0" smtClean="0">
                          <a:effectLst/>
                        </a:rPr>
                        <a:t>    1-sigma </a:t>
                      </a:r>
                      <a:endParaRPr lang="ru-RU" sz="1400" b="1" dirty="0">
                        <a:effectLst/>
                      </a:endParaRPr>
                    </a:p>
                    <a:p>
                      <a:pPr algn="ctr">
                        <a:lnSpc>
                          <a:spcPct val="115000"/>
                        </a:lnSpc>
                        <a:spcAft>
                          <a:spcPts val="0"/>
                        </a:spcAft>
                      </a:pPr>
                      <a:r>
                        <a:rPr lang="ru-RU" sz="1400" b="1" dirty="0" smtClean="0">
                          <a:effectLst/>
                        </a:rPr>
                        <a:t>   </a:t>
                      </a:r>
                      <a:r>
                        <a:rPr lang="en-US" sz="1400" b="1" dirty="0" smtClean="0">
                          <a:effectLst/>
                        </a:rPr>
                        <a:t>calibrated </a:t>
                      </a:r>
                      <a:endParaRPr lang="ru-RU" sz="1400" b="1" dirty="0">
                        <a:effectLst/>
                      </a:endParaRPr>
                    </a:p>
                    <a:p>
                      <a:pPr algn="ctr">
                        <a:lnSpc>
                          <a:spcPct val="115000"/>
                        </a:lnSpc>
                        <a:spcAft>
                          <a:spcPts val="0"/>
                        </a:spcAft>
                      </a:pPr>
                      <a:r>
                        <a:rPr lang="ru-RU" sz="1400" b="1" dirty="0" smtClean="0">
                          <a:effectLst/>
                        </a:rPr>
                        <a:t>  </a:t>
                      </a:r>
                      <a:r>
                        <a:rPr lang="en-US" sz="1400" b="1" dirty="0" smtClean="0">
                          <a:effectLst/>
                        </a:rPr>
                        <a:t>result</a:t>
                      </a:r>
                      <a:endParaRPr lang="ru-RU" sz="1400" b="1" dirty="0">
                        <a:effectLst/>
                      </a:endParaRPr>
                    </a:p>
                    <a:p>
                      <a:pPr algn="ctr">
                        <a:lnSpc>
                          <a:spcPct val="115000"/>
                        </a:lnSpc>
                        <a:spcAft>
                          <a:spcPts val="0"/>
                        </a:spcAft>
                      </a:pPr>
                      <a:r>
                        <a:rPr lang="ru-RU" sz="1400" b="1" dirty="0">
                          <a:effectLst/>
                        </a:rPr>
                        <a:t> </a:t>
                      </a:r>
                      <a:endParaRPr lang="ru-RU" sz="14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1">
                          <a:effectLst/>
                        </a:rPr>
                        <a:t>Median </a:t>
                      </a:r>
                      <a:endParaRPr lang="ru-RU" sz="1400" b="1">
                        <a:effectLst/>
                      </a:endParaRPr>
                    </a:p>
                    <a:p>
                      <a:pPr algn="ctr">
                        <a:lnSpc>
                          <a:spcPct val="115000"/>
                        </a:lnSpc>
                        <a:spcAft>
                          <a:spcPts val="0"/>
                        </a:spcAft>
                      </a:pPr>
                      <a:r>
                        <a:rPr lang="en-US" sz="1400" b="1">
                          <a:effectLst/>
                        </a:rPr>
                        <a:t>probability</a:t>
                      </a:r>
                      <a:endParaRPr lang="ru-RU" sz="1400" b="1">
                        <a:effectLst/>
                        <a:latin typeface="Calibri"/>
                        <a:ea typeface="Calibri"/>
                        <a:cs typeface="Times New Roman"/>
                      </a:endParaRPr>
                    </a:p>
                  </a:txBody>
                  <a:tcPr marL="68580" marR="68580" marT="0" marB="0" anchor="ctr"/>
                </a:tc>
              </a:tr>
              <a:tr h="0">
                <a:tc>
                  <a:txBody>
                    <a:bodyPr/>
                    <a:lstStyle/>
                    <a:p>
                      <a:pPr algn="ctr">
                        <a:lnSpc>
                          <a:spcPct val="115000"/>
                        </a:lnSpc>
                        <a:spcAft>
                          <a:spcPts val="0"/>
                        </a:spcAft>
                      </a:pPr>
                      <a:r>
                        <a:rPr lang="en-US" sz="1400" b="0" i="1" dirty="0">
                          <a:effectLst/>
                        </a:rPr>
                        <a:t>2360+/-20</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0" i="1" dirty="0">
                          <a:effectLst/>
                        </a:rPr>
                        <a:t>74,56</a:t>
                      </a:r>
                      <a:endParaRPr lang="ru-RU" sz="1400" b="0" i="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400" b="0" i="1" dirty="0">
                          <a:effectLst/>
                        </a:rPr>
                        <a:t>Cal</a:t>
                      </a:r>
                      <a:endParaRPr lang="ru-RU" sz="1400" b="0" i="1" dirty="0">
                        <a:effectLst/>
                      </a:endParaRPr>
                    </a:p>
                    <a:p>
                      <a:pPr algn="ctr">
                        <a:lnSpc>
                          <a:spcPct val="115000"/>
                        </a:lnSpc>
                        <a:spcAft>
                          <a:spcPts val="0"/>
                        </a:spcAft>
                      </a:pPr>
                      <a:r>
                        <a:rPr lang="en-US" sz="1400" b="0" i="1" dirty="0">
                          <a:effectLst/>
                        </a:rPr>
                        <a:t>484–391 BC</a:t>
                      </a:r>
                      <a:endParaRPr lang="ru-RU" sz="1400" b="0" i="1" dirty="0">
                        <a:effectLst/>
                      </a:endParaRPr>
                    </a:p>
                    <a:p>
                      <a:pPr algn="ctr">
                        <a:lnSpc>
                          <a:spcPct val="115000"/>
                        </a:lnSpc>
                        <a:spcAft>
                          <a:spcPts val="0"/>
                        </a:spcAft>
                      </a:pPr>
                      <a:r>
                        <a:rPr lang="ru-RU" sz="1400" b="0" i="1" dirty="0">
                          <a:effectLst/>
                        </a:rPr>
                        <a:t>95,4 %</a:t>
                      </a:r>
                    </a:p>
                    <a:p>
                      <a:pPr algn="ctr">
                        <a:lnSpc>
                          <a:spcPct val="115000"/>
                        </a:lnSpc>
                        <a:spcAft>
                          <a:spcPts val="0"/>
                        </a:spcAft>
                      </a:pPr>
                      <a:r>
                        <a:rPr lang="ru-RU" sz="1400" b="0" i="1" dirty="0">
                          <a:effectLst/>
                        </a:rPr>
                        <a:t> </a:t>
                      </a:r>
                      <a:endParaRPr lang="ru-RU" sz="1400" b="0" i="1" dirty="0">
                        <a:effectLst/>
                        <a:latin typeface="Calibri"/>
                        <a:ea typeface="Calibri"/>
                        <a:cs typeface="Times New Roman"/>
                      </a:endParaRPr>
                    </a:p>
                  </a:txBody>
                  <a:tcPr marL="68580" marR="68580" marT="0" marB="0" anchor="ctr">
                    <a:solidFill>
                      <a:schemeClr val="accent2">
                        <a:lumMod val="20000"/>
                        <a:lumOff val="80000"/>
                      </a:schemeClr>
                    </a:solidFill>
                  </a:tcPr>
                </a:tc>
                <a:tc>
                  <a:txBody>
                    <a:bodyPr/>
                    <a:lstStyle/>
                    <a:p>
                      <a:pPr algn="ctr">
                        <a:lnSpc>
                          <a:spcPct val="115000"/>
                        </a:lnSpc>
                        <a:spcAft>
                          <a:spcPts val="0"/>
                        </a:spcAft>
                      </a:pPr>
                      <a:r>
                        <a:rPr lang="ru-RU" sz="1400" b="0" i="1" dirty="0" err="1">
                          <a:effectLst/>
                        </a:rPr>
                        <a:t>cal</a:t>
                      </a:r>
                      <a:endParaRPr lang="ru-RU" sz="1400" b="0" i="1" dirty="0">
                        <a:effectLst/>
                      </a:endParaRPr>
                    </a:p>
                    <a:p>
                      <a:pPr algn="ctr">
                        <a:lnSpc>
                          <a:spcPct val="115000"/>
                        </a:lnSpc>
                        <a:spcAft>
                          <a:spcPts val="0"/>
                        </a:spcAft>
                      </a:pPr>
                      <a:r>
                        <a:rPr lang="ru-RU" sz="1400" b="0" i="1" dirty="0">
                          <a:effectLst/>
                        </a:rPr>
                        <a:t>414–395 BC</a:t>
                      </a:r>
                    </a:p>
                    <a:p>
                      <a:pPr algn="ctr">
                        <a:lnSpc>
                          <a:spcPct val="115000"/>
                        </a:lnSpc>
                        <a:spcAft>
                          <a:spcPts val="0"/>
                        </a:spcAft>
                      </a:pPr>
                      <a:r>
                        <a:rPr lang="ru-RU" sz="1400" b="0" i="1" dirty="0">
                          <a:effectLst/>
                        </a:rPr>
                        <a:t>68,3 %</a:t>
                      </a:r>
                    </a:p>
                    <a:p>
                      <a:pPr algn="ctr">
                        <a:lnSpc>
                          <a:spcPct val="115000"/>
                        </a:lnSpc>
                        <a:spcAft>
                          <a:spcPts val="0"/>
                        </a:spcAft>
                      </a:pPr>
                      <a:r>
                        <a:rPr lang="ru-RU" sz="1400" b="0" i="1" dirty="0">
                          <a:effectLst/>
                        </a:rPr>
                        <a:t> </a:t>
                      </a:r>
                      <a:endParaRPr lang="ru-RU" sz="1400" b="0" i="1" dirty="0">
                        <a:effectLst/>
                        <a:latin typeface="Calibri"/>
                        <a:ea typeface="Calibri"/>
                        <a:cs typeface="Times New Roman"/>
                      </a:endParaRPr>
                    </a:p>
                  </a:txBody>
                  <a:tcPr marL="68580" marR="68580" marT="0" marB="0" anchor="ctr">
                    <a:solidFill>
                      <a:schemeClr val="accent2">
                        <a:lumMod val="60000"/>
                        <a:lumOff val="40000"/>
                      </a:schemeClr>
                    </a:solidFill>
                  </a:tcPr>
                </a:tc>
                <a:tc>
                  <a:txBody>
                    <a:bodyPr/>
                    <a:lstStyle/>
                    <a:p>
                      <a:pPr algn="ctr">
                        <a:lnSpc>
                          <a:spcPct val="115000"/>
                        </a:lnSpc>
                        <a:spcAft>
                          <a:spcPts val="0"/>
                        </a:spcAft>
                      </a:pPr>
                      <a:r>
                        <a:rPr lang="ru-RU" sz="1400" b="0" i="1" dirty="0">
                          <a:effectLst/>
                        </a:rPr>
                        <a:t>-407 BC</a:t>
                      </a:r>
                      <a:endParaRPr lang="ru-RU" sz="1400" b="0" i="1" dirty="0">
                        <a:effectLst/>
                        <a:latin typeface="Calibri"/>
                        <a:ea typeface="Calibri"/>
                        <a:cs typeface="Times New Roman"/>
                      </a:endParaRPr>
                    </a:p>
                  </a:txBody>
                  <a:tcPr marL="68580" marR="68580" marT="0" marB="0" anchor="ctr">
                    <a:solidFill>
                      <a:schemeClr val="accent2">
                        <a:lumMod val="20000"/>
                        <a:lumOff val="80000"/>
                      </a:schemeClr>
                    </a:solidFill>
                  </a:tcPr>
                </a:tc>
              </a:tr>
            </a:tbl>
          </a:graphicData>
        </a:graphic>
      </p:graphicFrame>
      <p:pic>
        <p:nvPicPr>
          <p:cNvPr id="1026" name="Picture 2" descr="F:\калиброванная дата.png"/>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79512" y="116632"/>
            <a:ext cx="4248472" cy="3672408"/>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0" y="4015177"/>
            <a:ext cx="3187476" cy="1600438"/>
          </a:xfrm>
          <a:prstGeom prst="rect">
            <a:avLst/>
          </a:prstGeom>
          <a:noFill/>
        </p:spPr>
        <p:txBody>
          <a:bodyPr wrap="none" rtlCol="0">
            <a:spAutoFit/>
          </a:bodyPr>
          <a:lstStyle/>
          <a:p>
            <a:r>
              <a:rPr lang="ru-RU" sz="1600" b="1" dirty="0"/>
              <a:t>ПРОГРАММА </a:t>
            </a:r>
            <a:endParaRPr lang="ru-RU" sz="1600" b="1" dirty="0" smtClean="0"/>
          </a:p>
          <a:p>
            <a:r>
              <a:rPr lang="ru-RU" sz="1600" b="1" dirty="0" smtClean="0"/>
              <a:t>РАДИОУГЛЕРОДНОЙ </a:t>
            </a:r>
          </a:p>
          <a:p>
            <a:r>
              <a:rPr lang="ru-RU" sz="1600" b="1" dirty="0" smtClean="0"/>
              <a:t>КАЛИБРОВКИ:</a:t>
            </a:r>
          </a:p>
          <a:p>
            <a:r>
              <a:rPr lang="en-US" sz="1600" b="1" dirty="0" smtClean="0"/>
              <a:t> </a:t>
            </a:r>
            <a:r>
              <a:rPr lang="en-US" sz="1600" b="1" dirty="0"/>
              <a:t>CALIB REV7.1.0</a:t>
            </a:r>
          </a:p>
          <a:p>
            <a:r>
              <a:rPr lang="en-US" sz="1600" b="1" dirty="0" smtClean="0"/>
              <a:t>1986-2018 </a:t>
            </a:r>
            <a:r>
              <a:rPr lang="en-US" sz="1600" b="1" dirty="0"/>
              <a:t>M </a:t>
            </a:r>
            <a:r>
              <a:rPr lang="en-US" sz="1600" b="1" dirty="0" err="1"/>
              <a:t>Stuiver</a:t>
            </a:r>
            <a:r>
              <a:rPr lang="en-US" sz="1600" b="1" dirty="0"/>
              <a:t> and PJ </a:t>
            </a:r>
            <a:r>
              <a:rPr lang="en-US" sz="1600" b="1" dirty="0" smtClean="0"/>
              <a:t>Reimer</a:t>
            </a:r>
            <a:endParaRPr lang="ru-RU" sz="1600" b="1" dirty="0" smtClean="0"/>
          </a:p>
          <a:p>
            <a:endParaRPr lang="ru-RU" dirty="0"/>
          </a:p>
        </p:txBody>
      </p:sp>
    </p:spTree>
    <p:extLst>
      <p:ext uri="{BB962C8B-B14F-4D97-AF65-F5344CB8AC3E}">
        <p14:creationId xmlns:p14="http://schemas.microsoft.com/office/powerpoint/2010/main" val="39434209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dirty="0" smtClean="0"/>
              <a:t>Обнаружены металлические наплывы внутри терракоты</a:t>
            </a:r>
            <a:endParaRPr lang="ru-RU" sz="3200" dirty="0"/>
          </a:p>
        </p:txBody>
      </p:sp>
      <p:pic>
        <p:nvPicPr>
          <p:cNvPr id="9218" name="Picture 2" descr="G:\Вариант 3.jpg"/>
          <p:cNvPicPr>
            <a:picLocks noChangeAspect="1" noChangeArrowheads="1"/>
          </p:cNvPicPr>
          <p:nvPr/>
        </p:nvPicPr>
        <p:blipFill>
          <a:blip r:embed="rId2" cstate="print">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val="0"/>
              </a:ext>
            </a:extLst>
          </a:blip>
          <a:srcRect/>
          <a:stretch>
            <a:fillRect/>
          </a:stretch>
        </p:blipFill>
        <p:spPr bwMode="auto">
          <a:xfrm>
            <a:off x="1115616" y="1412776"/>
            <a:ext cx="7560840" cy="5305540"/>
          </a:xfrm>
          <a:prstGeom prst="rect">
            <a:avLst/>
          </a:prstGeom>
          <a:noFill/>
          <a:ln w="28575">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8947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Элементный состав </a:t>
            </a:r>
            <a:r>
              <a:rPr lang="ru-RU" dirty="0" smtClean="0"/>
              <a:t>образца металла  </a:t>
            </a:r>
            <a:r>
              <a:rPr lang="ru-RU" dirty="0"/>
              <a:t>по данным ЭРМ.</a:t>
            </a:r>
          </a:p>
        </p:txBody>
      </p:sp>
      <p:graphicFrame>
        <p:nvGraphicFramePr>
          <p:cNvPr id="4" name="Объект 3"/>
          <p:cNvGraphicFramePr>
            <a:graphicFrameLocks noGrp="1"/>
          </p:cNvGraphicFramePr>
          <p:nvPr>
            <p:ph idx="1"/>
            <p:extLst>
              <p:ext uri="{D42A27DB-BD31-4B8C-83A1-F6EECF244321}">
                <p14:modId xmlns:p14="http://schemas.microsoft.com/office/powerpoint/2010/main" val="51907612"/>
              </p:ext>
            </p:extLst>
          </p:nvPr>
        </p:nvGraphicFramePr>
        <p:xfrm>
          <a:off x="395536" y="1556792"/>
          <a:ext cx="5040000" cy="5029200"/>
        </p:xfrm>
        <a:graphic>
          <a:graphicData uri="http://schemas.openxmlformats.org/drawingml/2006/table">
            <a:tbl>
              <a:tblPr firstRow="1" firstCol="1" bandRow="1">
                <a:tableStyleId>{5940675A-B579-460E-94D1-54222C63F5DA}</a:tableStyleId>
              </a:tblPr>
              <a:tblGrid>
                <a:gridCol w="1680000"/>
                <a:gridCol w="1776384"/>
                <a:gridCol w="1583616"/>
              </a:tblGrid>
              <a:tr h="1097705">
                <a:tc>
                  <a:txBody>
                    <a:bodyPr/>
                    <a:lstStyle/>
                    <a:p>
                      <a:pPr algn="ctr">
                        <a:lnSpc>
                          <a:spcPct val="150000"/>
                        </a:lnSpc>
                        <a:spcAft>
                          <a:spcPts val="0"/>
                        </a:spcAft>
                      </a:pPr>
                      <a:r>
                        <a:rPr lang="ru-RU" sz="2000" b="1" dirty="0">
                          <a:effectLst/>
                        </a:rPr>
                        <a:t>Химические</a:t>
                      </a:r>
                    </a:p>
                    <a:p>
                      <a:pPr algn="ctr">
                        <a:lnSpc>
                          <a:spcPct val="150000"/>
                        </a:lnSpc>
                        <a:spcAft>
                          <a:spcPts val="0"/>
                        </a:spcAft>
                      </a:pPr>
                      <a:r>
                        <a:rPr lang="ru-RU" sz="2000" b="1" dirty="0">
                          <a:effectLst/>
                        </a:rPr>
                        <a:t>элементы</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b="1" dirty="0">
                          <a:effectLst/>
                        </a:rPr>
                        <a:t>Неочищенная</a:t>
                      </a:r>
                    </a:p>
                    <a:p>
                      <a:pPr algn="ctr">
                        <a:lnSpc>
                          <a:spcPct val="150000"/>
                        </a:lnSpc>
                        <a:spcAft>
                          <a:spcPts val="0"/>
                        </a:spcAft>
                      </a:pPr>
                      <a:r>
                        <a:rPr lang="ru-RU" sz="2000" b="1" dirty="0">
                          <a:effectLst/>
                        </a:rPr>
                        <a:t>поверхность,</a:t>
                      </a:r>
                    </a:p>
                    <a:p>
                      <a:pPr algn="ctr">
                        <a:lnSpc>
                          <a:spcPct val="150000"/>
                        </a:lnSpc>
                        <a:spcAft>
                          <a:spcPts val="0"/>
                        </a:spcAft>
                      </a:pPr>
                      <a:r>
                        <a:rPr lang="ru-RU" sz="2000" b="1" dirty="0">
                          <a:effectLst/>
                        </a:rPr>
                        <a:t>весовые %</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b="1" dirty="0">
                          <a:effectLst/>
                        </a:rPr>
                        <a:t>Срез</a:t>
                      </a:r>
                    </a:p>
                    <a:p>
                      <a:pPr algn="ctr">
                        <a:lnSpc>
                          <a:spcPct val="150000"/>
                        </a:lnSpc>
                        <a:spcAft>
                          <a:spcPts val="0"/>
                        </a:spcAft>
                      </a:pPr>
                      <a:r>
                        <a:rPr lang="ru-RU" sz="2000" b="1" dirty="0">
                          <a:effectLst/>
                        </a:rPr>
                        <a:t>пробы,</a:t>
                      </a:r>
                    </a:p>
                    <a:p>
                      <a:pPr algn="ctr">
                        <a:lnSpc>
                          <a:spcPct val="150000"/>
                        </a:lnSpc>
                        <a:spcAft>
                          <a:spcPts val="0"/>
                        </a:spcAft>
                      </a:pPr>
                      <a:r>
                        <a:rPr lang="ru-RU" sz="2000" b="1" dirty="0">
                          <a:effectLst/>
                        </a:rPr>
                        <a:t>весовые %</a:t>
                      </a:r>
                      <a:endParaRPr lang="ru-RU" sz="2000" b="1" dirty="0">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O</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5.3</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Na</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0.9</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Al</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0.5</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Si</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2.0</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Cl</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11.5</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Ca</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0.9</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a:effectLst/>
                        </a:rPr>
                        <a:t>Fe</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ru-RU" sz="2000" spc="-10" dirty="0">
                          <a:effectLst/>
                        </a:rPr>
                        <a:t>0.</a:t>
                      </a:r>
                      <a:r>
                        <a:rPr lang="en-US" sz="2000" spc="-10" dirty="0">
                          <a:effectLst/>
                        </a:rPr>
                        <a:t>8</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en-US" sz="2000">
                          <a:effectLst/>
                        </a:rPr>
                        <a:t>-</a:t>
                      </a:r>
                      <a:endParaRPr lang="ru-RU" sz="2000" b="1">
                        <a:effectLst/>
                        <a:latin typeface="Calibri"/>
                        <a:ea typeface="Times New Roman"/>
                        <a:cs typeface="Times New Roman"/>
                      </a:endParaRPr>
                    </a:p>
                  </a:txBody>
                  <a:tcPr marL="68580" marR="68580" marT="0" marB="0" anchor="ctr"/>
                </a:tc>
              </a:tr>
              <a:tr h="339787">
                <a:tc>
                  <a:txBody>
                    <a:bodyPr/>
                    <a:lstStyle/>
                    <a:p>
                      <a:pPr algn="ctr">
                        <a:lnSpc>
                          <a:spcPct val="150000"/>
                        </a:lnSpc>
                        <a:spcAft>
                          <a:spcPts val="0"/>
                        </a:spcAft>
                      </a:pPr>
                      <a:r>
                        <a:rPr lang="en-US" sz="2000" b="1" dirty="0" err="1">
                          <a:effectLst/>
                        </a:rPr>
                        <a:t>Pb</a:t>
                      </a:r>
                      <a:endParaRPr lang="ru-RU" sz="2000" b="1" dirty="0">
                        <a:effectLst/>
                        <a:latin typeface="Calibri"/>
                        <a:ea typeface="Times New Roman"/>
                        <a:cs typeface="Times New Roman"/>
                      </a:endParaRPr>
                    </a:p>
                  </a:txBody>
                  <a:tcPr marL="68580" marR="68580" marT="0" marB="0" anchor="ctr">
                    <a:solidFill>
                      <a:schemeClr val="accent2">
                        <a:lumMod val="60000"/>
                        <a:lumOff val="40000"/>
                      </a:schemeClr>
                    </a:solidFill>
                  </a:tcPr>
                </a:tc>
                <a:tc>
                  <a:txBody>
                    <a:bodyPr/>
                    <a:lstStyle/>
                    <a:p>
                      <a:pPr algn="ctr">
                        <a:lnSpc>
                          <a:spcPct val="150000"/>
                        </a:lnSpc>
                        <a:spcAft>
                          <a:spcPts val="0"/>
                        </a:spcAft>
                      </a:pPr>
                      <a:r>
                        <a:rPr lang="ru-RU" sz="2000" spc="-10" dirty="0">
                          <a:effectLst/>
                        </a:rPr>
                        <a:t>78</a:t>
                      </a:r>
                      <a:endParaRPr lang="ru-RU" sz="2000" b="1" dirty="0">
                        <a:effectLst/>
                        <a:latin typeface="Calibri"/>
                        <a:ea typeface="Times New Roman"/>
                        <a:cs typeface="Times New Roman"/>
                      </a:endParaRPr>
                    </a:p>
                  </a:txBody>
                  <a:tcPr marL="68580" marR="68580" marT="0" marB="0" anchor="ctr"/>
                </a:tc>
                <a:tc>
                  <a:txBody>
                    <a:bodyPr/>
                    <a:lstStyle/>
                    <a:p>
                      <a:pPr algn="ctr">
                        <a:lnSpc>
                          <a:spcPct val="150000"/>
                        </a:lnSpc>
                        <a:spcAft>
                          <a:spcPts val="0"/>
                        </a:spcAft>
                      </a:pPr>
                      <a:r>
                        <a:rPr lang="en-US" sz="2000" dirty="0">
                          <a:effectLst/>
                        </a:rPr>
                        <a:t>100</a:t>
                      </a:r>
                      <a:endParaRPr lang="ru-RU" sz="2000" b="1" dirty="0">
                        <a:effectLst/>
                        <a:latin typeface="Calibri"/>
                        <a:ea typeface="Times New Roman"/>
                        <a:cs typeface="Times New Roman"/>
                      </a:endParaRPr>
                    </a:p>
                  </a:txBody>
                  <a:tcPr marL="68580" marR="68580" marT="0" marB="0" anchor="ctr">
                    <a:solidFill>
                      <a:schemeClr val="accent2">
                        <a:lumMod val="60000"/>
                        <a:lumOff val="40000"/>
                      </a:schemeClr>
                    </a:solidFill>
                  </a:tcPr>
                </a:tc>
              </a:tr>
            </a:tbl>
          </a:graphicData>
        </a:graphic>
      </p:graphicFrame>
      <p:pic>
        <p:nvPicPr>
          <p:cNvPr id="2050" name="Picture 2" descr="F:\конференция\1234.jpg"/>
          <p:cNvPicPr>
            <a:picLocks noChangeAspect="1" noChangeArrowheads="1"/>
          </p:cNvPicPr>
          <p:nvPr/>
        </p:nvPicPr>
        <p:blipFill>
          <a:blip r:embed="rId2" cstate="print">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580112" y="4437112"/>
            <a:ext cx="2888593" cy="210831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pic>
        <p:nvPicPr>
          <p:cNvPr id="2051" name="Picture 3" descr="F:\конференция\5678.jpg"/>
          <p:cNvPicPr>
            <a:picLocks noChangeAspect="1" noChangeArrowheads="1"/>
          </p:cNvPicPr>
          <p:nvPr/>
        </p:nvPicPr>
        <p:blipFill>
          <a:blip r:embed="rId4" cstate="print">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5525702" y="1844824"/>
            <a:ext cx="2943003" cy="214802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516216" y="1384203"/>
            <a:ext cx="643125" cy="369332"/>
          </a:xfrm>
          <a:prstGeom prst="rect">
            <a:avLst/>
          </a:prstGeom>
          <a:noFill/>
        </p:spPr>
        <p:txBody>
          <a:bodyPr wrap="none" rtlCol="0">
            <a:spAutoFit/>
          </a:bodyPr>
          <a:lstStyle/>
          <a:p>
            <a:r>
              <a:rPr lang="ru-RU" b="1" dirty="0" smtClean="0"/>
              <a:t>Срез</a:t>
            </a:r>
            <a:endParaRPr lang="ru-RU" b="1" dirty="0"/>
          </a:p>
        </p:txBody>
      </p:sp>
      <p:sp>
        <p:nvSpPr>
          <p:cNvPr id="6" name="TextBox 5"/>
          <p:cNvSpPr txBox="1"/>
          <p:nvPr/>
        </p:nvSpPr>
        <p:spPr>
          <a:xfrm>
            <a:off x="5597874" y="4028573"/>
            <a:ext cx="2893934" cy="369332"/>
          </a:xfrm>
          <a:prstGeom prst="rect">
            <a:avLst/>
          </a:prstGeom>
          <a:noFill/>
        </p:spPr>
        <p:txBody>
          <a:bodyPr wrap="none" rtlCol="0">
            <a:spAutoFit/>
          </a:bodyPr>
          <a:lstStyle/>
          <a:p>
            <a:r>
              <a:rPr lang="ru-RU" b="1" dirty="0" smtClean="0"/>
              <a:t>Неочищенная поверхность</a:t>
            </a:r>
            <a:endParaRPr lang="ru-RU" b="1" dirty="0"/>
          </a:p>
        </p:txBody>
      </p:sp>
    </p:spTree>
    <p:extLst>
      <p:ext uri="{BB962C8B-B14F-4D97-AF65-F5344CB8AC3E}">
        <p14:creationId xmlns:p14="http://schemas.microsoft.com/office/powerpoint/2010/main" val="4385928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90266"/>
          </a:xfrm>
        </p:spPr>
        <p:txBody>
          <a:bodyPr>
            <a:noAutofit/>
          </a:bodyPr>
          <a:lstStyle/>
          <a:p>
            <a:pPr algn="just"/>
            <a:r>
              <a:rPr lang="ru-RU" sz="1800" b="1" dirty="0" smtClean="0"/>
              <a:t>Состав микроэлементов свинца изучали методом </a:t>
            </a:r>
            <a:r>
              <a:rPr lang="ru-RU" sz="1800" b="1" dirty="0"/>
              <a:t>атомно-эмиссионной спектроскопии </a:t>
            </a:r>
            <a:r>
              <a:rPr lang="en-US" sz="1800" b="1" dirty="0"/>
              <a:t>c</a:t>
            </a:r>
            <a:r>
              <a:rPr lang="ru-RU" sz="1800" b="1" dirty="0"/>
              <a:t> индуктивно-связанной плазмой  (АЭС-ИСП</a:t>
            </a:r>
            <a:r>
              <a:rPr lang="ru-RU" sz="1800" b="1" dirty="0" smtClean="0"/>
              <a:t>) на приборе iCAP6300 </a:t>
            </a:r>
            <a:r>
              <a:rPr lang="ru-RU" sz="1800" b="1" dirty="0" err="1" smtClean="0"/>
              <a:t>duo</a:t>
            </a:r>
            <a:r>
              <a:rPr lang="ru-RU" sz="1800" b="1" dirty="0" smtClean="0"/>
              <a:t>, </a:t>
            </a:r>
            <a:r>
              <a:rPr lang="ru-RU" sz="1800" b="1" dirty="0" err="1" smtClean="0"/>
              <a:t>Thermo</a:t>
            </a:r>
            <a:r>
              <a:rPr lang="ru-RU" sz="1800" b="1" dirty="0" smtClean="0"/>
              <a:t> (</a:t>
            </a:r>
            <a:r>
              <a:rPr lang="ru-RU" sz="1800" i="1" dirty="0" smtClean="0"/>
              <a:t>для калибровки использовали </a:t>
            </a:r>
            <a:r>
              <a:rPr lang="ru-RU" sz="1800" i="1" dirty="0"/>
              <a:t>многоэлементные стандарты фирмы </a:t>
            </a:r>
            <a:r>
              <a:rPr lang="en-US" sz="1800" i="1" dirty="0"/>
              <a:t>H</a:t>
            </a:r>
            <a:r>
              <a:rPr lang="ru-RU" sz="1800" i="1" dirty="0" err="1"/>
              <a:t>igh</a:t>
            </a:r>
            <a:r>
              <a:rPr lang="ru-RU" sz="1800" i="1" dirty="0"/>
              <a:t> </a:t>
            </a:r>
            <a:r>
              <a:rPr lang="ru-RU" sz="1800" i="1" dirty="0" err="1"/>
              <a:t>purity</a:t>
            </a:r>
            <a:r>
              <a:rPr lang="ru-RU" sz="1800" i="1" dirty="0"/>
              <a:t> </a:t>
            </a:r>
            <a:r>
              <a:rPr lang="ru-RU" sz="1800" i="1" dirty="0" err="1"/>
              <a:t>standards</a:t>
            </a:r>
            <a:r>
              <a:rPr lang="ru-RU" sz="1800" i="1" dirty="0"/>
              <a:t> ICP-AM-6 и </a:t>
            </a:r>
            <a:r>
              <a:rPr lang="ru-RU" sz="1800" i="1" dirty="0" smtClean="0"/>
              <a:t>ICP-MS-68</a:t>
            </a:r>
            <a:r>
              <a:rPr lang="ru-RU" sz="1800" dirty="0" smtClean="0"/>
              <a:t>)</a:t>
            </a:r>
            <a:r>
              <a:rPr lang="ru-RU" sz="1800" b="1" dirty="0" smtClean="0"/>
              <a:t> , а изотопный состав образца методом масс-спектрометрии </a:t>
            </a:r>
            <a:r>
              <a:rPr lang="ru-RU" sz="1800" b="1" dirty="0"/>
              <a:t>с индуктивно-связанной плазмой (МС-ИСП) </a:t>
            </a:r>
            <a:r>
              <a:rPr lang="ru-RU" sz="1800" b="1" dirty="0" smtClean="0"/>
              <a:t>на приборе </a:t>
            </a:r>
            <a:r>
              <a:rPr lang="en-US" sz="1800" b="1" dirty="0" smtClean="0"/>
              <a:t>ELAN </a:t>
            </a:r>
            <a:r>
              <a:rPr lang="en-US" sz="1800" b="1" dirty="0"/>
              <a:t>DRC</a:t>
            </a:r>
            <a:r>
              <a:rPr lang="ru-RU" sz="1800" b="1" dirty="0"/>
              <a:t>-е (</a:t>
            </a:r>
            <a:r>
              <a:rPr lang="en-US" sz="1800" b="1" dirty="0"/>
              <a:t>II</a:t>
            </a:r>
            <a:r>
              <a:rPr lang="ru-RU" sz="1800" b="1" dirty="0"/>
              <a:t>) </a:t>
            </a:r>
            <a:r>
              <a:rPr lang="en-US" sz="1800" b="1" dirty="0"/>
              <a:t>Perkin </a:t>
            </a:r>
            <a:r>
              <a:rPr lang="en-US" sz="1800" b="1" dirty="0" smtClean="0"/>
              <a:t>Elmer</a:t>
            </a:r>
            <a:r>
              <a:rPr lang="ru-RU" sz="1800" i="1" dirty="0" smtClean="0"/>
              <a:t>(для </a:t>
            </a:r>
            <a:r>
              <a:rPr lang="ru-RU" sz="1800" i="1" dirty="0"/>
              <a:t>калибровки </a:t>
            </a:r>
            <a:r>
              <a:rPr lang="ru-RU" sz="1800" i="1" dirty="0" smtClean="0"/>
              <a:t>использовали стандарт изотопного состава свинца: </a:t>
            </a:r>
            <a:r>
              <a:rPr lang="en-US" sz="1800" i="1" dirty="0" smtClean="0"/>
              <a:t>NIST Standard Reference Material</a:t>
            </a:r>
            <a:r>
              <a:rPr lang="ru-RU" sz="1800" i="1" dirty="0" smtClean="0"/>
              <a:t> </a:t>
            </a:r>
            <a:r>
              <a:rPr lang="ru-RU" sz="1800" i="1" dirty="0"/>
              <a:t>981 с содержанием изотопов: </a:t>
            </a:r>
            <a:r>
              <a:rPr lang="ru-RU" sz="1800" i="1" baseline="30000" dirty="0"/>
              <a:t>204</a:t>
            </a:r>
            <a:r>
              <a:rPr lang="en-US" sz="1800" i="1" dirty="0" err="1"/>
              <a:t>Pb</a:t>
            </a:r>
            <a:r>
              <a:rPr lang="ru-RU" sz="1800" i="1" dirty="0"/>
              <a:t>-1.4255 %; </a:t>
            </a:r>
            <a:r>
              <a:rPr lang="ru-RU" sz="1800" i="1" baseline="30000" dirty="0"/>
              <a:t>205</a:t>
            </a:r>
            <a:r>
              <a:rPr lang="en-US" sz="1800" i="1" dirty="0" err="1"/>
              <a:t>Pb</a:t>
            </a:r>
            <a:r>
              <a:rPr lang="ru-RU" sz="1800" i="1" dirty="0"/>
              <a:t>-24.1442 %; </a:t>
            </a:r>
            <a:r>
              <a:rPr lang="ru-RU" sz="1800" i="1" baseline="30000" dirty="0"/>
              <a:t>207</a:t>
            </a:r>
            <a:r>
              <a:rPr lang="en-US" sz="1800" i="1" dirty="0" err="1"/>
              <a:t>Pb</a:t>
            </a:r>
            <a:r>
              <a:rPr lang="ru-RU" sz="1800" i="1" dirty="0"/>
              <a:t>-22.0833 %; </a:t>
            </a:r>
            <a:r>
              <a:rPr lang="ru-RU" sz="1800" i="1" baseline="30000" dirty="0"/>
              <a:t>208</a:t>
            </a:r>
            <a:r>
              <a:rPr lang="en-US" sz="1800" i="1" dirty="0" err="1"/>
              <a:t>Pb</a:t>
            </a:r>
            <a:r>
              <a:rPr lang="ru-RU" sz="1800" i="1" dirty="0"/>
              <a:t>-52.3470 </a:t>
            </a:r>
            <a:r>
              <a:rPr lang="ru-RU" sz="1800" i="1" dirty="0" smtClean="0"/>
              <a:t>%</a:t>
            </a:r>
            <a:r>
              <a:rPr lang="ru-RU" sz="1800" dirty="0" smtClean="0"/>
              <a:t>)</a:t>
            </a:r>
            <a:endParaRPr lang="ru-RU" sz="1800" b="1" dirty="0"/>
          </a:p>
        </p:txBody>
      </p:sp>
      <p:pic>
        <p:nvPicPr>
          <p:cNvPr id="12290" name="Picture 2" descr="F:\elan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3225058"/>
            <a:ext cx="2209428" cy="2938539"/>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F:\spectrometr_icap6300duo.png"/>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211960" y="3212976"/>
            <a:ext cx="3315204" cy="2390772"/>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p:cNvSpPr>
            <a:spLocks noGrp="1"/>
          </p:cNvSpPr>
          <p:nvPr>
            <p:ph idx="1"/>
          </p:nvPr>
        </p:nvSpPr>
        <p:spPr>
          <a:xfrm>
            <a:off x="971600" y="2924944"/>
            <a:ext cx="7128792" cy="3575793"/>
          </a:xfrm>
          <a:ln w="28575">
            <a:solidFill>
              <a:schemeClr val="tx1"/>
            </a:solidFill>
          </a:ln>
        </p:spPr>
        <p:txBody>
          <a:bodyPr/>
          <a:lstStyle/>
          <a:p>
            <a:endParaRPr lang="ru-RU" dirty="0"/>
          </a:p>
        </p:txBody>
      </p:sp>
    </p:spTree>
    <p:extLst>
      <p:ext uri="{BB962C8B-B14F-4D97-AF65-F5344CB8AC3E}">
        <p14:creationId xmlns:p14="http://schemas.microsoft.com/office/powerpoint/2010/main" val="239966489"/>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774</TotalTime>
  <Words>1277</Words>
  <Application>Microsoft Office PowerPoint</Application>
  <PresentationFormat>Экран (4:3)</PresentationFormat>
  <Paragraphs>320</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ПРОИСХОЖДЕНИЕ СВИНЦА В СОСТАВЕ АНТИЧНОЙ КЕРАМИЧЕСКОЙ СКУЛЬПТУРЫ ИЗ КЕРЧЕНСКОЙ БУХТЫ  2020 г. П. К. Кашкаров1,2,3, М. В. Ковальчук1, Н. А. Макаров4, Е. Б. Яцишина1, Э. А. Грешников1, А. А. Анциферова1,2, П. А. Волков1, Л. И. Говор1, С. В. Ольховский4,  Н. Н. Преснякова1, Р. Д. Светогоров1 1 Национальный исследовательский центр «Курчатовский институт»,Москва, Россия 2 Московский физико-технический институт, Долгопрудный, Россия 3 Московский государственный университет им. М.В. Ломоносова, Москва, Россия 4 Институт археологии РАН, Москва, Россия  </vt:lpstr>
      <vt:lpstr>Летом 2016 при строительстве опор Крымского моста экспедицией ИА РАН, под водой,  был найден фрагмент античной крупной терракоты. Она была обнаружена среди перемещенных в 1970-е годы, при углублении дна, из района Керченской гавани, многочисленных керамических фрагментов.</vt:lpstr>
      <vt:lpstr>Место находки античной терракоты</vt:lpstr>
      <vt:lpstr>Для исследований античная терракота была передана  в НИЦ Курчатовский институт. Поставлены задачи:                                                                             1) реконструировать первоначальный облик и технологию изготовления 2) датировать находку 3)установить центр производства и проследить торговые связи</vt:lpstr>
      <vt:lpstr>  В результате проведенного комплексного исследования было установлено  Античная терракота:  1. Имела осмоленные волосы, бороду и усы.2. Также при окраске волос использовался железисто- марганцевый  краситель темно-коричневого цвета 3. Губы были окрашены красным охристым пигментом,   нанесенным   на загипсованную поверхность. 4. Краситель лица и глаз остался неизвестен из-за утрат во   время пребывания   в воде. </vt:lpstr>
      <vt:lpstr>График радиоуглеродного анализа образца смолы с поверхности терракоты. Результаты AMS-датирования образца смолы  терракотовой головы (Центр изотопных исследований Джорджии, США, Иллинойс) </vt:lpstr>
      <vt:lpstr>Обнаружены металлические наплывы внутри терракоты</vt:lpstr>
      <vt:lpstr>Элементный состав образца металла  по данным ЭРМ.</vt:lpstr>
      <vt:lpstr>Состав микроэлементов свинца изучали методом атомно-эмиссионной спектроскопии c индуктивно-связанной плазмой  (АЭС-ИСП) на приборе iCAP6300 duo, Thermo (для калибровки использовали многоэлементные стандарты фирмы High purity standards ICP-AM-6 и ICP-MS-68) , а изотопный состав образца методом масс-спектрометрии с индуктивно-связанной плазмой (МС-ИСП) на приборе ELAN DRC-е (II) Perkin Elmer(для калибровки использовали стандарт изотопного состава свинца: NIST Standard Reference Material 981 с содержанием изотопов: 204Pb-1.4255 %; 205Pb-24.1442 %; 207Pb-22.0833 %; 208Pb-52.3470 %)</vt:lpstr>
      <vt:lpstr>Элементный состав микропримесей образца свинца, определенный методами АЭС-ИСП и МС-ИСП. Для определения концентраций Li, B, Na, Si, K, Ca и Тi применялся метод АЭС-ИСП, для определения остальных элементов МС-ИСП (средняя погрешность определения содержания элементов в материале пробы составила 15%)</vt:lpstr>
      <vt:lpstr>Соотношения изотопов Pb – Pb образца (с учетом погрешностей). SD1 – стандартное отклонение величины относительного содержания изотопа в образце (общее содержание изотопов свинца нормировано на 100%), SD2 – стандартное отклонение величины изотопного соотношения Pb – Pb (рассчитано из SD1 для отдельных изотопов); нижняя и верхняя границы – диапазон попадания истинного значения шириной 2SD1 , рассчитанный по 2ơ критерию, для отдельных изотопов и 2SD2 для отношения изотопов. В этом случае истинные значения попадают в указанный интервал с вероятностью &gt; 90%. </vt:lpstr>
      <vt:lpstr>Двумерные диаграммы изотопных полей рудных месторождений Средиземноморья. Изотопные соотношения Pb-Pb руд представлены в точечном виде. В нижней диаграмме используется метод «охватывающих эллипсов» (кластеров, объединяющих наиболее близкие руды).  </vt:lpstr>
      <vt:lpstr>Изотопные диаграммы отношений  208Pb/206Pb к 207Pb/206Pb и 207Pb/204Pb к 206Pb/204Pb  образца и свинецсодержащих руд Эгеиды и Западного Средиземноморья эпохи железного века. </vt:lpstr>
      <vt:lpstr>«Охватывающие эллипсы» изотопных отношений  208Pb/206Pb к 207Pb/206Pb и 208Pb/206Pb к 204Pb/206Pb  руд «Taurus 2B» (Центральная Турция), Лавриона (Греция) и изотопная метка образца.</vt:lpstr>
      <vt:lpstr>Двумерные диаграммы изотопных отношений 208Pb/206Pb к 207Pb/206Pb и 206Pb/204Pb к 207Pb/206Pb образца и руд из шахт Лавриона, п-ва Халкидика, островов Сифноса и Фасоса, а также афинских и фасосских серебрянных монет и фрагментов продукта купеляции – литаргита  V в. до н.э.</vt:lpstr>
      <vt:lpstr>Изотопные соотношения Pb-Pb образца свинца и галенитовых и полиметаллических руд  Аттики, располагающиеся в пределах стандартного отклонения измерений образца (2SD).</vt:lpstr>
      <vt:lpstr>Возможный источник руды – Аттика                  (Греция),месторождение Лаврион</vt:lpstr>
      <vt:lpstr>Презентация PowerPoint</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Екатерина</dc:creator>
  <cp:lastModifiedBy>Екатерина</cp:lastModifiedBy>
  <cp:revision>40</cp:revision>
  <dcterms:created xsi:type="dcterms:W3CDTF">2020-10-16T14:54:30Z</dcterms:created>
  <dcterms:modified xsi:type="dcterms:W3CDTF">2020-10-17T08:26:50Z</dcterms:modified>
</cp:coreProperties>
</file>