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88" r:id="rId4"/>
    <p:sldId id="284" r:id="rId5"/>
    <p:sldId id="258" r:id="rId6"/>
    <p:sldId id="283" r:id="rId7"/>
    <p:sldId id="273" r:id="rId8"/>
    <p:sldId id="259" r:id="rId9"/>
    <p:sldId id="261" r:id="rId10"/>
    <p:sldId id="260" r:id="rId11"/>
    <p:sldId id="262" r:id="rId12"/>
    <p:sldId id="285" r:id="rId13"/>
    <p:sldId id="282" r:id="rId14"/>
    <p:sldId id="263" r:id="rId15"/>
    <p:sldId id="275" r:id="rId16"/>
    <p:sldId id="276" r:id="rId17"/>
    <p:sldId id="277" r:id="rId18"/>
    <p:sldId id="286" r:id="rId19"/>
    <p:sldId id="264" r:id="rId20"/>
    <p:sldId id="269" r:id="rId21"/>
    <p:sldId id="270" r:id="rId22"/>
    <p:sldId id="265" r:id="rId23"/>
    <p:sldId id="271" r:id="rId24"/>
    <p:sldId id="266" r:id="rId25"/>
    <p:sldId id="267" r:id="rId26"/>
    <p:sldId id="268" r:id="rId27"/>
    <p:sldId id="280" r:id="rId28"/>
    <p:sldId id="281" r:id="rId29"/>
    <p:sldId id="272" r:id="rId30"/>
    <p:sldId id="289" r:id="rId31"/>
    <p:sldId id="274" r:id="rId32"/>
    <p:sldId id="278" r:id="rId33"/>
    <p:sldId id="287" r:id="rId34"/>
    <p:sldId id="27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theme" Target="theme/theme1.xml"/><Relationship Id="rId40" Type="http://schemas.openxmlformats.org/officeDocument/2006/relationships/tableStyles" Target="tableStyles.xml"/><Relationship Id="rId7" Type="http://schemas.openxmlformats.org/officeDocument/2006/relationships/slide" Target="slides/slide6.xml"/><Relationship Id="rId36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viewProps" Target="viewProp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6B5D2EA3-CA83-2B44-9593-A85EE3E59061}" type="datetimeFigureOut">
              <a:rPr lang="en-US" smtClean="0"/>
              <a:pPr/>
              <a:t>2/5/10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9" Type="http://schemas.openxmlformats.org/officeDocument/2006/relationships/image" Target="../media/image14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hof.povray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3114842"/>
            <a:ext cx="7542212" cy="1122947"/>
          </a:xfrm>
        </p:spPr>
        <p:txBody>
          <a:bodyPr/>
          <a:lstStyle/>
          <a:p>
            <a:r>
              <a:rPr lang="en-US" sz="4700" dirty="0" smtClean="0"/>
              <a:t>Guidelines, Suggestions</a:t>
            </a:r>
            <a:endParaRPr lang="en-US" sz="4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9493" y="4502069"/>
            <a:ext cx="7542212" cy="1030942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February 05  2010</a:t>
            </a:r>
          </a:p>
          <a:p>
            <a:endParaRPr lang="en-US" dirty="0" smtClean="0"/>
          </a:p>
          <a:p>
            <a:r>
              <a:rPr lang="en-US" dirty="0" smtClean="0"/>
              <a:t>Rene Brun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TTree::Draw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Generalize support for </a:t>
            </a:r>
            <a:r>
              <a:rPr lang="en-US" dirty="0" err="1" smtClean="0"/>
              <a:t>Ndim</a:t>
            </a:r>
            <a:r>
              <a:rPr lang="en-US" dirty="0" smtClean="0"/>
              <a:t> histograms</a:t>
            </a:r>
          </a:p>
          <a:p>
            <a:r>
              <a:rPr lang="en-US" dirty="0" err="1" smtClean="0">
                <a:solidFill>
                  <a:srgbClr val="F2D908"/>
                </a:solidFill>
              </a:rPr>
              <a:t>TTreeFormula</a:t>
            </a:r>
            <a:r>
              <a:rPr lang="en-US" dirty="0" smtClean="0">
                <a:solidFill>
                  <a:srgbClr val="F2D908"/>
                </a:solidFill>
              </a:rPr>
              <a:t> </a:t>
            </a:r>
            <a:r>
              <a:rPr lang="en-US" dirty="0" smtClean="0"/>
              <a:t>via JIT/LLVM</a:t>
            </a:r>
          </a:p>
          <a:p>
            <a:r>
              <a:rPr lang="en-US" dirty="0" smtClean="0"/>
              <a:t>Draw returns a </a:t>
            </a:r>
            <a:r>
              <a:rPr lang="en-US" dirty="0" err="1" smtClean="0">
                <a:solidFill>
                  <a:srgbClr val="F2D908"/>
                </a:solidFill>
              </a:rPr>
              <a:t>TQueryResult</a:t>
            </a:r>
            <a:r>
              <a:rPr lang="en-US" dirty="0" smtClean="0">
                <a:solidFill>
                  <a:srgbClr val="F2D908"/>
                </a:solidFill>
              </a:rPr>
              <a:t> </a:t>
            </a:r>
            <a:r>
              <a:rPr lang="en-US" dirty="0" smtClean="0"/>
              <a:t>(also change PROOF accordingly).</a:t>
            </a:r>
          </a:p>
          <a:p>
            <a:r>
              <a:rPr lang="en-US" dirty="0" err="1" smtClean="0"/>
              <a:t>TQueryResults</a:t>
            </a:r>
            <a:r>
              <a:rPr lang="en-US" dirty="0" smtClean="0"/>
              <a:t> are kept/browsed/saved</a:t>
            </a:r>
          </a:p>
          <a:p>
            <a:r>
              <a:rPr lang="en-US" dirty="0" err="1" smtClean="0"/>
              <a:t>htemp</a:t>
            </a:r>
            <a:r>
              <a:rPr lang="en-US" dirty="0" smtClean="0"/>
              <a:t>, graphs pointers obtained via </a:t>
            </a:r>
            <a:r>
              <a:rPr lang="en-US" dirty="0" err="1" smtClean="0"/>
              <a:t>TQueryResult</a:t>
            </a:r>
            <a:endParaRPr lang="en-US" dirty="0" smtClean="0"/>
          </a:p>
          <a:p>
            <a:r>
              <a:rPr lang="en-US" dirty="0" smtClean="0"/>
              <a:t>Must be in sync with the new </a:t>
            </a:r>
            <a:r>
              <a:rPr lang="en-US" dirty="0" err="1" smtClean="0">
                <a:solidFill>
                  <a:srgbClr val="F2D908"/>
                </a:solidFill>
              </a:rPr>
              <a:t>TSessionManager</a:t>
            </a:r>
            <a:endParaRPr lang="en-US" dirty="0">
              <a:solidFill>
                <a:srgbClr val="F2D908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LLVM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Most urgent: evaluate run time overhead (memory).</a:t>
            </a:r>
          </a:p>
          <a:p>
            <a:r>
              <a:rPr lang="en-US" dirty="0" smtClean="0"/>
              <a:t>Can we split the </a:t>
            </a:r>
            <a:r>
              <a:rPr lang="en-US" dirty="0" err="1" smtClean="0"/>
              <a:t>libllvm.a</a:t>
            </a:r>
            <a:r>
              <a:rPr lang="en-US" dirty="0" smtClean="0"/>
              <a:t> into manageable units?</a:t>
            </a:r>
          </a:p>
          <a:p>
            <a:r>
              <a:rPr lang="en-US" dirty="0" smtClean="0"/>
              <a:t>Current VM for </a:t>
            </a:r>
            <a:r>
              <a:rPr lang="en-US" dirty="0" err="1" smtClean="0"/>
              <a:t>root.exe</a:t>
            </a:r>
            <a:r>
              <a:rPr lang="en-US" dirty="0" smtClean="0"/>
              <a:t> is about 20 MB on 32 bits machine, of which </a:t>
            </a:r>
            <a:r>
              <a:rPr lang="en-US" dirty="0" err="1" smtClean="0"/>
              <a:t>libCint.so</a:t>
            </a:r>
            <a:r>
              <a:rPr lang="en-US" dirty="0" smtClean="0"/>
              <a:t> is about 6 Mbytes.</a:t>
            </a:r>
          </a:p>
          <a:p>
            <a:r>
              <a:rPr lang="en-US" dirty="0" smtClean="0"/>
              <a:t>Implement llvm2root to replace </a:t>
            </a:r>
            <a:r>
              <a:rPr lang="en-US" dirty="0" err="1" smtClean="0"/>
              <a:t>rootcint</a:t>
            </a:r>
            <a:r>
              <a:rPr lang="en-US" dirty="0" smtClean="0"/>
              <a:t> -&gt; </a:t>
            </a:r>
            <a:r>
              <a:rPr lang="en-US" dirty="0" err="1" smtClean="0"/>
              <a:t>mydict.cxx</a:t>
            </a:r>
            <a:r>
              <a:rPr lang="en-US" dirty="0" smtClean="0"/>
              <a:t> and </a:t>
            </a:r>
            <a:r>
              <a:rPr lang="en-US" dirty="0" err="1" smtClean="0"/>
              <a:t>mydict.root</a:t>
            </a:r>
            <a:r>
              <a:rPr lang="en-US" dirty="0" smtClean="0"/>
              <a:t>. </a:t>
            </a:r>
            <a:r>
              <a:rPr lang="en-US" dirty="0" err="1" smtClean="0"/>
              <a:t>dict</a:t>
            </a:r>
            <a:r>
              <a:rPr lang="en-US" dirty="0" smtClean="0"/>
              <a:t> still used by </a:t>
            </a:r>
            <a:r>
              <a:rPr lang="en-US" dirty="0" err="1" smtClean="0"/>
              <a:t>cint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Once llvm2root is well understood, do the same for </a:t>
            </a:r>
            <a:r>
              <a:rPr lang="en-US" dirty="0" err="1" smtClean="0"/>
              <a:t>gccxml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Only when this basic llvm2root is well understood, replace </a:t>
            </a:r>
            <a:r>
              <a:rPr lang="en-US" dirty="0" err="1" smtClean="0"/>
              <a:t>cint</a:t>
            </a:r>
            <a:r>
              <a:rPr lang="en-US" dirty="0" smtClean="0"/>
              <a:t> by </a:t>
            </a:r>
            <a:r>
              <a:rPr lang="en-US" dirty="0" err="1" smtClean="0"/>
              <a:t>llvm</a:t>
            </a:r>
            <a:r>
              <a:rPr lang="en-US" dirty="0" smtClean="0"/>
              <a:t>. Design from the beginning for having one instance of the interpreter per thread.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LLVM and dictionaries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target should be to remove completely the G_ files:</a:t>
            </a:r>
          </a:p>
          <a:p>
            <a:r>
              <a:rPr lang="en-US" dirty="0" smtClean="0"/>
              <a:t>storing the necessary info about a class in </a:t>
            </a:r>
            <a:r>
              <a:rPr lang="en-US" dirty="0" err="1" smtClean="0"/>
              <a:t>xxx.root</a:t>
            </a:r>
            <a:r>
              <a:rPr lang="en-US" dirty="0" smtClean="0"/>
              <a:t> file and generate the stubs on the fly with the JIT.</a:t>
            </a:r>
          </a:p>
          <a:p>
            <a:r>
              <a:rPr lang="en-US" dirty="0" smtClean="0"/>
              <a:t>In fact </a:t>
            </a:r>
            <a:r>
              <a:rPr lang="en-US" smtClean="0"/>
              <a:t>before replacing </a:t>
            </a:r>
            <a:r>
              <a:rPr lang="en-US" dirty="0" smtClean="0"/>
              <a:t>CINT by LLVM, one must show a prototype showing that this </a:t>
            </a:r>
            <a:r>
              <a:rPr lang="en-US" smtClean="0"/>
              <a:t>is possible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PyRoot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 am very impressed by </a:t>
            </a:r>
            <a:r>
              <a:rPr lang="en-US" dirty="0" err="1" smtClean="0"/>
              <a:t>Wim’s</a:t>
            </a:r>
            <a:r>
              <a:rPr lang="en-US" dirty="0" smtClean="0"/>
              <a:t> work. Without </a:t>
            </a:r>
            <a:r>
              <a:rPr lang="en-US" dirty="0" err="1" smtClean="0"/>
              <a:t>Wim</a:t>
            </a:r>
            <a:r>
              <a:rPr lang="en-US" dirty="0" smtClean="0"/>
              <a:t> the python interface from ROOT will be dead since a long time.</a:t>
            </a:r>
          </a:p>
          <a:p>
            <a:r>
              <a:rPr lang="en-US" dirty="0" smtClean="0"/>
              <a:t>However I continue to believe that there is a growing impedance mismatch between C++ and Python. See for example the recent discussion about object ownership at the forum.</a:t>
            </a:r>
          </a:p>
          <a:p>
            <a:r>
              <a:rPr lang="en-US" dirty="0" smtClean="0"/>
              <a:t>Will a direct Python/LLVM/ROOT interface be better? difficult to say without having a really working implementation, but this will be a lot of work.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linking with OpenGL adds 60-&gt;100 MB of VM</a:t>
            </a:r>
          </a:p>
          <a:p>
            <a:r>
              <a:rPr lang="en-US" dirty="0" smtClean="0"/>
              <a:t>Can we still produce graphics in batch? </a:t>
            </a:r>
            <a:r>
              <a:rPr lang="en-US" dirty="0" err="1" smtClean="0"/>
              <a:t>ie</a:t>
            </a:r>
            <a:r>
              <a:rPr lang="en-US" dirty="0" smtClean="0"/>
              <a:t> </a:t>
            </a:r>
            <a:r>
              <a:rPr lang="en-US" dirty="0" err="1" smtClean="0"/>
              <a:t>pdf</a:t>
            </a:r>
            <a:r>
              <a:rPr lang="en-US" dirty="0" smtClean="0"/>
              <a:t>, </a:t>
            </a:r>
            <a:r>
              <a:rPr lang="en-US" dirty="0" err="1" smtClean="0"/>
              <a:t>eps</a:t>
            </a:r>
            <a:r>
              <a:rPr lang="en-US" dirty="0" smtClean="0"/>
              <a:t>, </a:t>
            </a:r>
            <a:r>
              <a:rPr lang="en-US" dirty="0" err="1" smtClean="0"/>
              <a:t>png,etc</a:t>
            </a:r>
            <a:endParaRPr lang="en-US" dirty="0" smtClean="0"/>
          </a:p>
          <a:p>
            <a:r>
              <a:rPr lang="en-US" dirty="0" smtClean="0"/>
              <a:t>Implement cheap/efficient </a:t>
            </a:r>
            <a:r>
              <a:rPr lang="en-US" dirty="0" err="1" smtClean="0"/>
              <a:t>pdf</a:t>
            </a:r>
            <a:r>
              <a:rPr lang="en-US" dirty="0" smtClean="0"/>
              <a:t> for </a:t>
            </a:r>
            <a:r>
              <a:rPr lang="en-US" dirty="0" err="1" smtClean="0"/>
              <a:t>Timur’objects</a:t>
            </a:r>
            <a:r>
              <a:rPr lang="en-US" dirty="0" smtClean="0"/>
              <a:t> and ideally also for geometry objects. Forget gl2ps.</a:t>
            </a:r>
          </a:p>
          <a:p>
            <a:r>
              <a:rPr lang="en-US" dirty="0" smtClean="0"/>
              <a:t>Use jpg, </a:t>
            </a:r>
            <a:r>
              <a:rPr lang="en-US" dirty="0" err="1" smtClean="0"/>
              <a:t>png</a:t>
            </a:r>
            <a:r>
              <a:rPr lang="en-US" dirty="0" smtClean="0"/>
              <a:t>, gif otherwise</a:t>
            </a:r>
          </a:p>
          <a:p>
            <a:r>
              <a:rPr lang="en-US" dirty="0" smtClean="0"/>
              <a:t>I am convinced that somebody has already an efficient implementation (see Google).</a:t>
            </a:r>
          </a:p>
          <a:p>
            <a:r>
              <a:rPr lang="en-US" dirty="0" err="1" smtClean="0"/>
              <a:t>libAfterImage</a:t>
            </a:r>
            <a:r>
              <a:rPr lang="en-US" dirty="0" smtClean="0"/>
              <a:t> strategy?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581901" cy="432051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Urgent to sort priorities in Olivier’s list (or not)</a:t>
            </a:r>
          </a:p>
          <a:p>
            <a:r>
              <a:rPr lang="en-US" dirty="0" smtClean="0"/>
              <a:t>transparency (in </a:t>
            </a:r>
            <a:r>
              <a:rPr lang="en-US" dirty="0" err="1" smtClean="0"/>
              <a:t>TColor</a:t>
            </a:r>
            <a:r>
              <a:rPr lang="en-US" dirty="0" smtClean="0"/>
              <a:t> or </a:t>
            </a:r>
            <a:r>
              <a:rPr lang="en-US" dirty="0" err="1" smtClean="0"/>
              <a:t>TAttFill</a:t>
            </a:r>
            <a:r>
              <a:rPr lang="en-US" dirty="0" smtClean="0"/>
              <a:t>?)</a:t>
            </a:r>
          </a:p>
          <a:p>
            <a:r>
              <a:rPr lang="en-US" dirty="0" err="1" smtClean="0"/>
              <a:t>pdf/ps</a:t>
            </a:r>
            <a:r>
              <a:rPr lang="en-US" dirty="0" smtClean="0"/>
              <a:t> improvements in Olivier’s list (</a:t>
            </a:r>
            <a:r>
              <a:rPr lang="en-US" dirty="0" err="1" smtClean="0"/>
              <a:t>eg</a:t>
            </a:r>
            <a:r>
              <a:rPr lang="en-US" dirty="0" smtClean="0"/>
              <a:t> images)</a:t>
            </a:r>
          </a:p>
          <a:p>
            <a:r>
              <a:rPr lang="en-US" dirty="0" smtClean="0"/>
              <a:t>global canvas settings for fonts in pixels, </a:t>
            </a:r>
            <a:r>
              <a:rPr lang="en-US" dirty="0" err="1" smtClean="0"/>
              <a:t>ie</a:t>
            </a:r>
            <a:r>
              <a:rPr lang="en-US" dirty="0" smtClean="0"/>
              <a:t> same font size for all axis in all pads.</a:t>
            </a:r>
          </a:p>
          <a:p>
            <a:r>
              <a:rPr lang="en-US" dirty="0" err="1" smtClean="0"/>
              <a:t>TAxis::</a:t>
            </a:r>
            <a:r>
              <a:rPr lang="en-US" dirty="0" err="1" smtClean="0">
                <a:solidFill>
                  <a:srgbClr val="F2D908"/>
                </a:solidFill>
              </a:rPr>
              <a:t>SetPolar</a:t>
            </a:r>
            <a:endParaRPr lang="en-US" dirty="0" smtClean="0">
              <a:solidFill>
                <a:srgbClr val="F2D908"/>
              </a:solidFill>
            </a:endParaRPr>
          </a:p>
          <a:p>
            <a:r>
              <a:rPr lang="en-US" dirty="0" smtClean="0">
                <a:solidFill>
                  <a:srgbClr val="F2D908"/>
                </a:solidFill>
              </a:rPr>
              <a:t>TH2Polar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2D908"/>
                </a:solidFill>
              </a:rPr>
              <a:t>TH3Tube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2D908"/>
                </a:solidFill>
              </a:rPr>
              <a:t>TH3Sphere </a:t>
            </a:r>
            <a:r>
              <a:rPr lang="en-US" dirty="0" smtClean="0"/>
              <a:t>rendering</a:t>
            </a:r>
          </a:p>
          <a:p>
            <a:r>
              <a:rPr lang="en-US" dirty="0" smtClean="0"/>
              <a:t>axis reverse order (many side-effects)</a:t>
            </a:r>
          </a:p>
          <a:p>
            <a:r>
              <a:rPr lang="en-US" dirty="0" smtClean="0"/>
              <a:t>better bar-chart rendering and </a:t>
            </a:r>
            <a:r>
              <a:rPr lang="en-US" dirty="0" err="1" smtClean="0"/>
              <a:t>lego</a:t>
            </a:r>
            <a:r>
              <a:rPr lang="en-US" dirty="0" smtClean="0"/>
              <a:t> rendering for TH1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change the NDC system. This would generate far too many side effects.</a:t>
            </a:r>
          </a:p>
          <a:p>
            <a:r>
              <a:rPr lang="en-US" dirty="0" smtClean="0"/>
              <a:t>Rationalize the projection system of </a:t>
            </a:r>
            <a:r>
              <a:rPr lang="en-US" dirty="0" smtClean="0">
                <a:solidFill>
                  <a:srgbClr val="F2D908"/>
                </a:solidFill>
              </a:rPr>
              <a:t>TH2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2D908"/>
                </a:solidFill>
              </a:rPr>
              <a:t>TGraph2D </a:t>
            </a:r>
            <a:r>
              <a:rPr lang="en-US" dirty="0" smtClean="0"/>
              <a:t>when drawing in 3d views. The current system complicates the life when superimposing other objects.</a:t>
            </a:r>
          </a:p>
          <a:p>
            <a:r>
              <a:rPr lang="en-US" dirty="0" smtClean="0"/>
              <a:t>Upgrade fill areas types to support transparency, color gradients (up/down, left/right, inside/outside)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wanted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999877"/>
            <a:ext cx="2590800" cy="1917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576" y="107577"/>
            <a:ext cx="2540000" cy="1892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774" y="0"/>
            <a:ext cx="2540000" cy="2578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474" y="4634832"/>
            <a:ext cx="2552700" cy="1917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4596732"/>
            <a:ext cx="2527300" cy="1955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474" y="2704432"/>
            <a:ext cx="2552700" cy="1892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77476" y="2245561"/>
            <a:ext cx="2578100" cy="19685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43870" y="4260182"/>
            <a:ext cx="3100130" cy="22923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&amp; GL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Worried by the size of EVE. We need a documentation explaining the architecture and various classes.</a:t>
            </a:r>
          </a:p>
          <a:p>
            <a:r>
              <a:rPr lang="en-US" dirty="0" smtClean="0"/>
              <a:t>we need </a:t>
            </a:r>
            <a:r>
              <a:rPr lang="en-US" dirty="0" err="1" smtClean="0"/>
              <a:t>libEveUtils</a:t>
            </a:r>
            <a:endParaRPr lang="en-US" dirty="0" smtClean="0"/>
          </a:p>
          <a:p>
            <a:r>
              <a:rPr lang="en-US" dirty="0" smtClean="0"/>
              <a:t>Important to implement time component with </a:t>
            </a:r>
            <a:r>
              <a:rPr lang="en-US" dirty="0" err="1" smtClean="0"/>
              <a:t>GL,eg</a:t>
            </a:r>
            <a:endParaRPr lang="en-US" dirty="0" smtClean="0"/>
          </a:p>
          <a:p>
            <a:pPr lvl="1"/>
            <a:r>
              <a:rPr lang="en-US" dirty="0" smtClean="0"/>
              <a:t>showing an event generator with time</a:t>
            </a:r>
          </a:p>
          <a:p>
            <a:pPr lvl="1"/>
            <a:r>
              <a:rPr lang="en-US" dirty="0" smtClean="0"/>
              <a:t>showing an event with its showers in time</a:t>
            </a:r>
          </a:p>
          <a:p>
            <a:pPr lvl="1"/>
            <a:r>
              <a:rPr lang="en-US" dirty="0" smtClean="0"/>
              <a:t>showing animations</a:t>
            </a:r>
          </a:p>
          <a:p>
            <a:pPr lvl="1"/>
            <a:r>
              <a:rPr lang="en-US" dirty="0" smtClean="0"/>
              <a:t>and of course a time slider (time-zoom, </a:t>
            </a:r>
            <a:r>
              <a:rPr lang="en-US" dirty="0" err="1" smtClean="0"/>
              <a:t>log(time</a:t>
            </a:r>
            <a:r>
              <a:rPr lang="en-US" dirty="0" smtClean="0"/>
              <a:t>),..)</a:t>
            </a:r>
          </a:p>
          <a:p>
            <a:pPr lvl="1"/>
            <a:r>
              <a:rPr lang="en-US" dirty="0" smtClean="0"/>
              <a:t>with generation of animated gif files</a:t>
            </a:r>
          </a:p>
          <a:p>
            <a:r>
              <a:rPr lang="en-US" dirty="0" smtClean="0"/>
              <a:t>POV-Ray interface (see </a:t>
            </a:r>
            <a:r>
              <a:rPr lang="en-US" dirty="0" smtClean="0">
                <a:hlinkClick r:id="rId2"/>
              </a:rPr>
              <a:t>http://hof.povray.org/</a:t>
            </a:r>
            <a:r>
              <a:rPr lang="en-US" dirty="0" smtClean="0"/>
              <a:t> 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rethink structure assuming an application controlled via a remote browser, </a:t>
            </a:r>
            <a:r>
              <a:rPr lang="en-US" dirty="0" err="1" smtClean="0"/>
              <a:t>ie</a:t>
            </a:r>
            <a:r>
              <a:rPr lang="en-US" dirty="0" smtClean="0"/>
              <a:t> support for graphics objects across the network.</a:t>
            </a:r>
          </a:p>
          <a:p>
            <a:r>
              <a:rPr lang="en-US" dirty="0" smtClean="0"/>
              <a:t>Do not start implementing costly gadgets before understanding the consequences of above point.</a:t>
            </a:r>
          </a:p>
          <a:p>
            <a:r>
              <a:rPr lang="en-US" dirty="0" smtClean="0"/>
              <a:t>Show small prototype independent of ROOT.</a:t>
            </a:r>
          </a:p>
          <a:p>
            <a:r>
              <a:rPr lang="en-US" dirty="0" smtClean="0"/>
              <a:t>Rethink the tutorials for GUI with small applications of one page max (</a:t>
            </a:r>
            <a:r>
              <a:rPr lang="en-US" dirty="0" err="1" smtClean="0"/>
              <a:t>rootshower</a:t>
            </a:r>
            <a:r>
              <a:rPr lang="en-US" dirty="0" smtClean="0"/>
              <a:t>, </a:t>
            </a:r>
            <a:r>
              <a:rPr lang="en-US" dirty="0" err="1" smtClean="0"/>
              <a:t>guitest</a:t>
            </a:r>
            <a:r>
              <a:rPr lang="en-US" dirty="0" smtClean="0"/>
              <a:t> far too complex)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Continuous users trust in the development team</a:t>
            </a:r>
          </a:p>
          <a:p>
            <a:r>
              <a:rPr lang="en-US" dirty="0" smtClean="0"/>
              <a:t>Robustness before anything new</a:t>
            </a:r>
          </a:p>
          <a:p>
            <a:r>
              <a:rPr lang="en-US" dirty="0" smtClean="0"/>
              <a:t>Improve user support before anything else</a:t>
            </a:r>
          </a:p>
          <a:p>
            <a:r>
              <a:rPr lang="en-US" dirty="0" smtClean="0"/>
              <a:t>Maintain and improve team spirit</a:t>
            </a:r>
          </a:p>
          <a:p>
            <a:r>
              <a:rPr lang="en-US" dirty="0" smtClean="0"/>
              <a:t>Developers must always have a critical approach</a:t>
            </a:r>
          </a:p>
          <a:p>
            <a:r>
              <a:rPr lang="en-US" dirty="0" smtClean="0"/>
              <a:t>Developers must anticipate user needs</a:t>
            </a:r>
          </a:p>
          <a:p>
            <a:r>
              <a:rPr lang="en-US" dirty="0" smtClean="0"/>
              <a:t>Developers must be polychrome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793304" cy="395343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Is it really difficult to make a </a:t>
            </a:r>
            <a:r>
              <a:rPr lang="en-US" dirty="0" err="1" smtClean="0">
                <a:solidFill>
                  <a:srgbClr val="F2D908"/>
                </a:solidFill>
              </a:rPr>
              <a:t>TVirtualX</a:t>
            </a:r>
            <a:r>
              <a:rPr lang="en-US" dirty="0" smtClean="0">
                <a:solidFill>
                  <a:srgbClr val="F2D908"/>
                </a:solidFill>
              </a:rPr>
              <a:t> </a:t>
            </a:r>
            <a:r>
              <a:rPr lang="en-US" dirty="0" smtClean="0"/>
              <a:t>implementation based on GL with the same </a:t>
            </a:r>
            <a:r>
              <a:rPr lang="en-US" dirty="0" err="1" smtClean="0"/>
              <a:t>look&amp;feel</a:t>
            </a:r>
            <a:r>
              <a:rPr lang="en-US" dirty="0" smtClean="0"/>
              <a:t>? with </a:t>
            </a:r>
            <a:r>
              <a:rPr lang="en-US" dirty="0" err="1" smtClean="0"/>
              <a:t>TVirtualX</a:t>
            </a:r>
            <a:r>
              <a:rPr lang="en-US" dirty="0" smtClean="0"/>
              <a:t> as it is (more or less).</a:t>
            </a:r>
          </a:p>
          <a:p>
            <a:r>
              <a:rPr lang="en-US" dirty="0" smtClean="0"/>
              <a:t>Same but with a </a:t>
            </a:r>
            <a:r>
              <a:rPr lang="en-US" dirty="0" err="1" smtClean="0"/>
              <a:t>TVirtualX</a:t>
            </a:r>
            <a:r>
              <a:rPr lang="en-US" dirty="0" smtClean="0"/>
              <a:t> redesigned in view of client/server.</a:t>
            </a:r>
          </a:p>
          <a:p>
            <a:r>
              <a:rPr lang="en-US" dirty="0" smtClean="0"/>
              <a:t>Only when these 2 first steps are implemented consider a possible better rendering.</a:t>
            </a:r>
          </a:p>
          <a:p>
            <a:r>
              <a:rPr lang="en-US" dirty="0" smtClean="0"/>
              <a:t>Remember! the quality of a GUI is inversely proportional to the number of widgets on the screen (think Google-Earth)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message: proceed in small steps such that users always see a progress.</a:t>
            </a:r>
          </a:p>
          <a:p>
            <a:r>
              <a:rPr lang="en-US" dirty="0" smtClean="0"/>
              <a:t>What to do with </a:t>
            </a:r>
            <a:r>
              <a:rPr lang="en-US" dirty="0" err="1" smtClean="0"/>
              <a:t>QtRoot</a:t>
            </a:r>
            <a:r>
              <a:rPr lang="en-US" dirty="0" smtClean="0"/>
              <a:t>? assuming GUI based on GL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New class with binomial, </a:t>
            </a:r>
            <a:r>
              <a:rPr lang="en-US" dirty="0" err="1" smtClean="0"/>
              <a:t>poisson</a:t>
            </a:r>
            <a:r>
              <a:rPr lang="en-US" dirty="0" smtClean="0"/>
              <a:t>, asymmetric errors as suggested by Lorenzo.</a:t>
            </a:r>
          </a:p>
          <a:p>
            <a:r>
              <a:rPr lang="en-US" dirty="0" smtClean="0"/>
              <a:t>Complete </a:t>
            </a:r>
            <a:r>
              <a:rPr lang="en-US" dirty="0" err="1" smtClean="0">
                <a:solidFill>
                  <a:srgbClr val="F2D908"/>
                </a:solidFill>
              </a:rPr>
              <a:t>THnSparse</a:t>
            </a:r>
            <a:r>
              <a:rPr lang="en-US" dirty="0" smtClean="0">
                <a:solidFill>
                  <a:srgbClr val="F2D908"/>
                </a:solidFill>
              </a:rPr>
              <a:t> </a:t>
            </a:r>
            <a:r>
              <a:rPr lang="en-US" dirty="0" smtClean="0"/>
              <a:t>and make it consistent with the other histogram classes</a:t>
            </a:r>
          </a:p>
          <a:p>
            <a:r>
              <a:rPr lang="en-US" dirty="0" smtClean="0"/>
              <a:t>TH2Poly with bins = closed polygon (</a:t>
            </a:r>
            <a:r>
              <a:rPr lang="en-US" dirty="0" err="1" smtClean="0"/>
              <a:t>eg</a:t>
            </a:r>
            <a:r>
              <a:rPr lang="en-US" dirty="0" smtClean="0"/>
              <a:t> honeycomb, tubes, EU country map)</a:t>
            </a:r>
          </a:p>
          <a:p>
            <a:r>
              <a:rPr lang="en-US" dirty="0" smtClean="0">
                <a:solidFill>
                  <a:srgbClr val="F2D908"/>
                </a:solidFill>
              </a:rPr>
              <a:t>TH2Polar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2D908"/>
                </a:solidFill>
              </a:rPr>
              <a:t>TH3Tube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2D908"/>
                </a:solidFill>
              </a:rPr>
              <a:t>TH3Sphere </a:t>
            </a:r>
          </a:p>
          <a:p>
            <a:r>
              <a:rPr lang="en-US" dirty="0" smtClean="0"/>
              <a:t>The 3 above require a rethinking/(back compatible extension of TH1)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separation of fitting and projections with </a:t>
            </a:r>
            <a:r>
              <a:rPr lang="en-US" dirty="0" err="1" smtClean="0"/>
              <a:t>DoFit</a:t>
            </a:r>
            <a:r>
              <a:rPr lang="en-US" dirty="0" smtClean="0"/>
              <a:t>, </a:t>
            </a:r>
            <a:r>
              <a:rPr lang="en-US" dirty="0" err="1" smtClean="0"/>
              <a:t>DoProjection</a:t>
            </a:r>
            <a:r>
              <a:rPr lang="en-US" dirty="0" smtClean="0"/>
              <a:t> makes the code unreadable and </a:t>
            </a:r>
            <a:r>
              <a:rPr lang="en-US" dirty="0" err="1" smtClean="0"/>
              <a:t>unmaintainable</a:t>
            </a:r>
            <a:r>
              <a:rPr lang="en-US" dirty="0" smtClean="0"/>
              <a:t>. For example, TH1::Fit and </a:t>
            </a:r>
            <a:r>
              <a:rPr lang="en-US" dirty="0" err="1" smtClean="0"/>
              <a:t>TGraph::Fit</a:t>
            </a:r>
            <a:r>
              <a:rPr lang="en-US" dirty="0" smtClean="0"/>
              <a:t> must have a picture illustrating the sequence of operations, including which files are involved.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Rationalize support for matrices (</a:t>
            </a:r>
            <a:r>
              <a:rPr lang="en-US" dirty="0" err="1" smtClean="0"/>
              <a:t>smatrix</a:t>
            </a:r>
            <a:r>
              <a:rPr lang="en-US" dirty="0" smtClean="0"/>
              <a:t>, </a:t>
            </a:r>
            <a:r>
              <a:rPr lang="en-US" dirty="0" err="1" smtClean="0"/>
              <a:t>TMatrix</a:t>
            </a:r>
            <a:r>
              <a:rPr lang="en-US" dirty="0" smtClean="0"/>
              <a:t>). Same for Physics vectors.</a:t>
            </a:r>
          </a:p>
          <a:p>
            <a:r>
              <a:rPr lang="en-US" dirty="0" smtClean="0"/>
              <a:t>Rationalize support for fitting (Minuit, Minuit2)</a:t>
            </a:r>
          </a:p>
          <a:p>
            <a:r>
              <a:rPr lang="en-US" dirty="0" err="1" smtClean="0"/>
              <a:t>RooFit</a:t>
            </a:r>
            <a:r>
              <a:rPr lang="en-US" dirty="0" smtClean="0"/>
              <a:t>, </a:t>
            </a:r>
            <a:r>
              <a:rPr lang="en-US" dirty="0" err="1" smtClean="0"/>
              <a:t>tmva</a:t>
            </a:r>
            <a:r>
              <a:rPr lang="en-US" dirty="0" smtClean="0"/>
              <a:t> should use only </a:t>
            </a:r>
            <a:r>
              <a:rPr lang="en-US" dirty="0" err="1" smtClean="0"/>
              <a:t>MathCore</a:t>
            </a:r>
            <a:r>
              <a:rPr lang="en-US" dirty="0" smtClean="0"/>
              <a:t>. If </a:t>
            </a:r>
            <a:r>
              <a:rPr lang="en-US" dirty="0" err="1" smtClean="0"/>
              <a:t>libs</a:t>
            </a:r>
            <a:r>
              <a:rPr lang="en-US" dirty="0" smtClean="0"/>
              <a:t> like </a:t>
            </a:r>
            <a:r>
              <a:rPr lang="en-US" dirty="0" err="1" smtClean="0"/>
              <a:t>gsl</a:t>
            </a:r>
            <a:r>
              <a:rPr lang="en-US" dirty="0" smtClean="0"/>
              <a:t> or </a:t>
            </a:r>
            <a:r>
              <a:rPr lang="en-US" dirty="0" err="1" smtClean="0"/>
              <a:t>unuran</a:t>
            </a:r>
            <a:r>
              <a:rPr lang="en-US" dirty="0" smtClean="0"/>
              <a:t> are used, it must be via optional </a:t>
            </a:r>
            <a:r>
              <a:rPr lang="en-US" dirty="0" err="1" smtClean="0"/>
              <a:t>plugins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Why not a separate product including </a:t>
            </a:r>
            <a:r>
              <a:rPr lang="en-US" dirty="0" err="1" smtClean="0"/>
              <a:t>mathmore</a:t>
            </a:r>
            <a:r>
              <a:rPr lang="en-US" dirty="0" smtClean="0"/>
              <a:t>, </a:t>
            </a:r>
            <a:r>
              <a:rPr lang="en-US" dirty="0" err="1" smtClean="0"/>
              <a:t>roofit</a:t>
            </a:r>
            <a:r>
              <a:rPr lang="en-US" dirty="0" smtClean="0"/>
              <a:t>, </a:t>
            </a:r>
            <a:r>
              <a:rPr lang="en-US" dirty="0" err="1" smtClean="0"/>
              <a:t>tmva</a:t>
            </a:r>
            <a:r>
              <a:rPr lang="en-US" dirty="0" smtClean="0"/>
              <a:t> with separate leadership? Stable Root /</a:t>
            </a:r>
            <a:r>
              <a:rPr lang="en-US" dirty="0" err="1" smtClean="0"/>
              <a:t>mathcore</a:t>
            </a:r>
            <a:r>
              <a:rPr lang="en-US" dirty="0" smtClean="0"/>
              <a:t>  used by new math.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chemeClr val="accent1"/>
                </a:solidFill>
              </a:rPr>
              <a:t>TQueryResult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in common between bare-root, </a:t>
            </a:r>
            <a:r>
              <a:rPr lang="en-US" dirty="0" err="1" smtClean="0"/>
              <a:t>prooflite,proof</a:t>
            </a:r>
            <a:r>
              <a:rPr lang="en-US" dirty="0" smtClean="0"/>
              <a:t> and pod.</a:t>
            </a:r>
          </a:p>
          <a:p>
            <a:r>
              <a:rPr lang="en-US" dirty="0" smtClean="0"/>
              <a:t>Parallel merge during process, not at the end</a:t>
            </a:r>
          </a:p>
          <a:p>
            <a:r>
              <a:rPr lang="en-US" dirty="0" smtClean="0"/>
              <a:t>Work more for non-Trees use cases, </a:t>
            </a:r>
            <a:r>
              <a:rPr lang="en-US" dirty="0" err="1" smtClean="0"/>
              <a:t>eg</a:t>
            </a:r>
            <a:endParaRPr lang="en-US" dirty="0" smtClean="0"/>
          </a:p>
          <a:p>
            <a:pPr lvl="1"/>
            <a:r>
              <a:rPr lang="en-US" dirty="0" err="1" smtClean="0"/>
              <a:t>RooFit</a:t>
            </a:r>
            <a:r>
              <a:rPr lang="en-US" dirty="0" smtClean="0"/>
              <a:t> toy MCs</a:t>
            </a:r>
          </a:p>
          <a:p>
            <a:pPr lvl="1"/>
            <a:r>
              <a:rPr lang="en-US" dirty="0" smtClean="0"/>
              <a:t>G4 event level parallelism</a:t>
            </a:r>
          </a:p>
          <a:p>
            <a:r>
              <a:rPr lang="en-US" dirty="0" smtClean="0"/>
              <a:t>Improve documentation, usability and installation.</a:t>
            </a:r>
          </a:p>
          <a:p>
            <a:r>
              <a:rPr lang="en-US" dirty="0" smtClean="0"/>
              <a:t>Development oriented from “simple to complex” instead of “complex to simple”.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Interoperability with G4</a:t>
            </a:r>
          </a:p>
          <a:p>
            <a:r>
              <a:rPr lang="en-US" dirty="0" smtClean="0"/>
              <a:t>view in </a:t>
            </a:r>
            <a:r>
              <a:rPr lang="en-US" dirty="0" err="1" smtClean="0"/>
              <a:t>padgl</a:t>
            </a:r>
            <a:endParaRPr lang="en-US" dirty="0" smtClean="0"/>
          </a:p>
          <a:p>
            <a:r>
              <a:rPr lang="en-US" dirty="0" smtClean="0"/>
              <a:t>Show examples of use in a fast </a:t>
            </a:r>
            <a:r>
              <a:rPr lang="en-US" dirty="0" err="1" smtClean="0"/>
              <a:t>MonteCarlo</a:t>
            </a:r>
            <a:endParaRPr lang="en-US" dirty="0" smtClean="0"/>
          </a:p>
          <a:p>
            <a:r>
              <a:rPr lang="en-US" dirty="0" smtClean="0"/>
              <a:t>Show examples of use in a reconstruction program</a:t>
            </a:r>
          </a:p>
          <a:p>
            <a:r>
              <a:rPr lang="en-US" dirty="0" smtClean="0"/>
              <a:t>Each algorithm, in particular distance to boundaries (in and out) must be documented with graphics and math.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G4 and ROOT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7"/>
            <a:ext cx="7581901" cy="438720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G4 team main task: </a:t>
            </a:r>
          </a:p>
          <a:p>
            <a:pPr lvl="1"/>
            <a:r>
              <a:rPr lang="en-US" dirty="0" smtClean="0"/>
              <a:t>develop E &amp; H Physics</a:t>
            </a:r>
          </a:p>
          <a:p>
            <a:pPr lvl="1"/>
            <a:r>
              <a:rPr lang="en-US" dirty="0" smtClean="0"/>
              <a:t>compare with data, </a:t>
            </a:r>
            <a:r>
              <a:rPr lang="en-US" dirty="0" err="1" smtClean="0"/>
              <a:t>ie</a:t>
            </a:r>
            <a:r>
              <a:rPr lang="en-US" dirty="0" smtClean="0"/>
              <a:t> validation</a:t>
            </a:r>
          </a:p>
          <a:p>
            <a:r>
              <a:rPr lang="en-US" dirty="0" smtClean="0"/>
              <a:t>G4 geometry and </a:t>
            </a:r>
            <a:r>
              <a:rPr lang="en-US" dirty="0" err="1" smtClean="0"/>
              <a:t>TGeo</a:t>
            </a:r>
            <a:r>
              <a:rPr lang="en-US" dirty="0" smtClean="0"/>
              <a:t> are merged (functionality-wise) into one single package.</a:t>
            </a:r>
          </a:p>
          <a:p>
            <a:r>
              <a:rPr lang="en-US" dirty="0" smtClean="0"/>
              <a:t>G4 uses ROOT as the underlying framework for</a:t>
            </a:r>
          </a:p>
          <a:p>
            <a:pPr lvl="1"/>
            <a:r>
              <a:rPr lang="en-US" dirty="0" smtClean="0"/>
              <a:t>interpreter: CINT -&gt; LLVM + dictionaries</a:t>
            </a:r>
          </a:p>
          <a:p>
            <a:pPr lvl="1"/>
            <a:r>
              <a:rPr lang="en-US" dirty="0" smtClean="0"/>
              <a:t>all math </a:t>
            </a:r>
            <a:r>
              <a:rPr lang="en-US" dirty="0" err="1" smtClean="0"/>
              <a:t>libs</a:t>
            </a:r>
            <a:r>
              <a:rPr lang="en-US" dirty="0" smtClean="0"/>
              <a:t>: random numbers, physics vectors, etc</a:t>
            </a:r>
          </a:p>
          <a:p>
            <a:pPr lvl="1"/>
            <a:r>
              <a:rPr lang="en-US" dirty="0" smtClean="0"/>
              <a:t>IO for geometry, cross-sections and generated data</a:t>
            </a:r>
          </a:p>
          <a:p>
            <a:pPr lvl="1"/>
            <a:r>
              <a:rPr lang="en-US" dirty="0" smtClean="0"/>
              <a:t>parallel event generator with PROOF</a:t>
            </a:r>
          </a:p>
          <a:p>
            <a:pPr lvl="1"/>
            <a:r>
              <a:rPr lang="en-US" dirty="0" smtClean="0"/>
              <a:t>visualization: detectors and hits</a:t>
            </a:r>
          </a:p>
          <a:p>
            <a:pPr lvl="1"/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installation procedure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G4 and ROOT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scenario from previous slide is followed. The SFT group makes sense as a group with a common vision.</a:t>
            </a:r>
          </a:p>
          <a:p>
            <a:r>
              <a:rPr lang="en-US" dirty="0" smtClean="0"/>
              <a:t>A much reduced scenario is followed because of inertia or the common thinking that we need something in the very short term for LC.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 a solution where </a:t>
            </a:r>
            <a:r>
              <a:rPr lang="en-US" dirty="0" err="1" smtClean="0"/>
              <a:t>TGeo</a:t>
            </a:r>
            <a:r>
              <a:rPr lang="en-US" dirty="0" smtClean="0"/>
              <a:t> is used for visualization and requires an interface G4geo-&gt;</a:t>
            </a:r>
            <a:r>
              <a:rPr lang="en-US" dirty="0" err="1" smtClean="0"/>
              <a:t>gdml</a:t>
            </a:r>
            <a:r>
              <a:rPr lang="en-US" dirty="0" smtClean="0"/>
              <a:t>-&gt;</a:t>
            </a:r>
            <a:r>
              <a:rPr lang="en-US" dirty="0" err="1" smtClean="0"/>
              <a:t>TGeo</a:t>
            </a:r>
            <a:r>
              <a:rPr lang="en-US" dirty="0" smtClean="0"/>
              <a:t> and a ROOT-based LCIO.</a:t>
            </a:r>
          </a:p>
          <a:p>
            <a:r>
              <a:rPr lang="en-US" dirty="0" smtClean="0"/>
              <a:t>This pessimistic scenario for G4+ROOT would be the end of SFT and the birth of G5.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581901" cy="41599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configure/make : key factor for our success even if the current system is becoming fat.</a:t>
            </a:r>
          </a:p>
          <a:p>
            <a:r>
              <a:rPr lang="en-US" dirty="0" smtClean="0"/>
              <a:t>The web install page must be seriously revisited and extended.</a:t>
            </a:r>
          </a:p>
          <a:p>
            <a:r>
              <a:rPr lang="en-US" dirty="0" smtClean="0"/>
              <a:t>a simple </a:t>
            </a:r>
            <a:r>
              <a:rPr lang="en-US" dirty="0" err="1" smtClean="0"/>
              <a:t>Install_GUI</a:t>
            </a:r>
            <a:r>
              <a:rPr lang="en-US" dirty="0" smtClean="0"/>
              <a:t> is welcome (see current mess on MAC), a must on Windows. Should be web-based.</a:t>
            </a:r>
          </a:p>
          <a:p>
            <a:r>
              <a:rPr lang="en-US" dirty="0" smtClean="0"/>
              <a:t>I continue to believe that BOOT is a strategic direction. BOOT is not a tool to install ROOT only, but the system to install any application. Now that we have LLVM in mind + expertise in </a:t>
            </a:r>
            <a:r>
              <a:rPr lang="en-US" dirty="0" err="1" smtClean="0"/>
              <a:t>proxys</a:t>
            </a:r>
            <a:r>
              <a:rPr lang="en-US" dirty="0" smtClean="0"/>
              <a:t>, it should be easier to implement.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will run 2 years at 2x3.5TeV</a:t>
            </a:r>
          </a:p>
          <a:p>
            <a:r>
              <a:rPr lang="en-US" dirty="0" smtClean="0"/>
              <a:t>collaborations do not want to see major changes. They will need consolidation, bug fixes, performance improvements.</a:t>
            </a:r>
          </a:p>
          <a:p>
            <a:r>
              <a:rPr lang="en-US" dirty="0" smtClean="0"/>
              <a:t>December release </a:t>
            </a:r>
            <a:r>
              <a:rPr lang="en-US" dirty="0" smtClean="0">
                <a:solidFill>
                  <a:srgbClr val="F2D908"/>
                </a:solidFill>
              </a:rPr>
              <a:t>5.28</a:t>
            </a:r>
            <a:r>
              <a:rPr lang="en-US" dirty="0" smtClean="0"/>
              <a:t> should not include back incompatible changes, but be like </a:t>
            </a:r>
            <a:r>
              <a:rPr lang="en-US" dirty="0" smtClean="0">
                <a:solidFill>
                  <a:srgbClr val="F2D908"/>
                </a:solidFill>
              </a:rPr>
              <a:t>5.26k</a:t>
            </a:r>
          </a:p>
          <a:p>
            <a:r>
              <a:rPr lang="en-US" dirty="0" smtClean="0"/>
              <a:t>Version </a:t>
            </a:r>
            <a:r>
              <a:rPr lang="en-US" dirty="0" smtClean="0">
                <a:solidFill>
                  <a:srgbClr val="F2D908"/>
                </a:solidFill>
              </a:rPr>
              <a:t>5.30</a:t>
            </a:r>
            <a:r>
              <a:rPr lang="en-US" dirty="0" smtClean="0"/>
              <a:t> In December 2011 is an opportunity to come with important new developments.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ROOT, G4, SPI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 procedures in common</a:t>
            </a:r>
          </a:p>
          <a:p>
            <a:r>
              <a:rPr lang="en-US" dirty="0" smtClean="0"/>
              <a:t>Testing procedures in common</a:t>
            </a:r>
          </a:p>
          <a:p>
            <a:r>
              <a:rPr lang="en-US" dirty="0" smtClean="0"/>
              <a:t>release procedures in common</a:t>
            </a:r>
          </a:p>
          <a:p>
            <a:r>
              <a:rPr lang="en-US" dirty="0" smtClean="0"/>
              <a:t>Documentation generation in common</a:t>
            </a:r>
          </a:p>
          <a:p>
            <a:r>
              <a:rPr lang="en-US" dirty="0" smtClean="0"/>
              <a:t>tools (</a:t>
            </a:r>
            <a:r>
              <a:rPr lang="en-US" dirty="0" err="1" smtClean="0"/>
              <a:t>valgrind</a:t>
            </a:r>
            <a:r>
              <a:rPr lang="en-US" dirty="0" smtClean="0"/>
              <a:t>, </a:t>
            </a:r>
            <a:r>
              <a:rPr lang="en-US" dirty="0" err="1" smtClean="0"/>
              <a:t>coverity</a:t>
            </a:r>
            <a:r>
              <a:rPr lang="en-US" dirty="0" smtClean="0"/>
              <a:t>,..) in common</a:t>
            </a:r>
          </a:p>
          <a:p>
            <a:r>
              <a:rPr lang="en-US" dirty="0" smtClean="0"/>
              <a:t>We have 20 years experience with G3 and PAW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QA: Test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our program on QA.</a:t>
            </a:r>
          </a:p>
          <a:p>
            <a:r>
              <a:rPr lang="en-US" dirty="0" smtClean="0"/>
              <a:t>Fix all </a:t>
            </a:r>
            <a:r>
              <a:rPr lang="en-US" dirty="0" err="1" smtClean="0"/>
              <a:t>coverity</a:t>
            </a:r>
            <a:r>
              <a:rPr lang="en-US" dirty="0" smtClean="0"/>
              <a:t> reports </a:t>
            </a:r>
            <a:r>
              <a:rPr lang="en-US" dirty="0" err="1" smtClean="0"/>
              <a:t>asap</a:t>
            </a:r>
            <a:endParaRPr lang="en-US" dirty="0" smtClean="0"/>
          </a:p>
          <a:p>
            <a:r>
              <a:rPr lang="en-US" dirty="0" smtClean="0"/>
              <a:t>Make sure to reach at least 66% for the test coverage</a:t>
            </a:r>
          </a:p>
          <a:p>
            <a:r>
              <a:rPr lang="en-US" dirty="0" smtClean="0"/>
              <a:t>We need an automatic graph monitoring the progress per package.</a:t>
            </a:r>
          </a:p>
          <a:p>
            <a:r>
              <a:rPr lang="en-US" dirty="0" err="1" smtClean="0"/>
              <a:t>roottest</a:t>
            </a:r>
            <a:r>
              <a:rPr lang="en-US" dirty="0" smtClean="0"/>
              <a:t> is essential but far too complex and it does not scale to more than 2 developers.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classes are badly documented. We have tools, thanks to </a:t>
            </a:r>
            <a:r>
              <a:rPr lang="en-US" dirty="0" err="1" smtClean="0"/>
              <a:t>THtml</a:t>
            </a:r>
            <a:r>
              <a:rPr lang="en-US" dirty="0" smtClean="0"/>
              <a:t> to include graphics, html, examples in the classes.</a:t>
            </a:r>
          </a:p>
          <a:p>
            <a:r>
              <a:rPr lang="en-US" dirty="0" smtClean="0"/>
              <a:t>Same for tutorials. Enough info must be in the comments in order to run any tutorial.</a:t>
            </a:r>
          </a:p>
          <a:p>
            <a:r>
              <a:rPr lang="en-US" dirty="0" smtClean="0"/>
              <a:t>Classes doc will be in </a:t>
            </a:r>
            <a:r>
              <a:rPr lang="en-US" dirty="0" err="1" smtClean="0"/>
              <a:t>xxx.root</a:t>
            </a:r>
            <a:r>
              <a:rPr lang="en-US" dirty="0" smtClean="0"/>
              <a:t> files. It is urgent to evaluate the size of </a:t>
            </a:r>
            <a:r>
              <a:rPr lang="en-US" dirty="0" err="1" smtClean="0"/>
              <a:t>ROOT.root</a:t>
            </a:r>
            <a:r>
              <a:rPr lang="en-US" dirty="0" smtClean="0"/>
              <a:t> file (should be distributed with the binaries in </a:t>
            </a:r>
            <a:r>
              <a:rPr lang="en-US" dirty="0" err="1" smtClean="0"/>
              <a:t>eg</a:t>
            </a:r>
            <a:r>
              <a:rPr lang="en-US" dirty="0" smtClean="0"/>
              <a:t> $ROOTSYS/etc).</a:t>
            </a:r>
          </a:p>
          <a:p>
            <a:r>
              <a:rPr lang="en-US" dirty="0" smtClean="0"/>
              <a:t>and of course Users Guide in a format (</a:t>
            </a:r>
            <a:r>
              <a:rPr lang="en-US" dirty="0" err="1" smtClean="0"/>
              <a:t>docbook</a:t>
            </a:r>
            <a:r>
              <a:rPr lang="en-US" dirty="0" smtClean="0"/>
              <a:t>?) such that we can generate </a:t>
            </a:r>
            <a:r>
              <a:rPr lang="en-US" dirty="0" err="1" smtClean="0"/>
              <a:t>pdf</a:t>
            </a:r>
            <a:r>
              <a:rPr lang="en-US" dirty="0" smtClean="0"/>
              <a:t> and html versions.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Forum/Savannah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forum: add interface to move item to Savannah, including assigning somebody to the problem.</a:t>
            </a:r>
          </a:p>
          <a:p>
            <a:r>
              <a:rPr lang="en-US" dirty="0" smtClean="0"/>
              <a:t>Suppress: carrot, “CINT discussion”, “CINT bugs and features”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ROOT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856538" cy="3953436"/>
          </a:xfrm>
        </p:spPr>
        <p:txBody>
          <a:bodyPr/>
          <a:lstStyle/>
          <a:p>
            <a:r>
              <a:rPr lang="en-US" dirty="0" smtClean="0"/>
              <a:t>Following a discussion with Eddy </a:t>
            </a:r>
            <a:r>
              <a:rPr lang="en-US" dirty="0" err="1" smtClean="0"/>
              <a:t>Offermann</a:t>
            </a:r>
            <a:r>
              <a:rPr lang="en-US" dirty="0" smtClean="0"/>
              <a:t>, he proposes to organize it in </a:t>
            </a:r>
            <a:r>
              <a:rPr lang="en-US" dirty="0" err="1" smtClean="0"/>
              <a:t>Saas</a:t>
            </a:r>
            <a:r>
              <a:rPr lang="en-US" dirty="0" smtClean="0"/>
              <a:t>-Fe in March 2011.</a:t>
            </a:r>
          </a:p>
          <a:p>
            <a:r>
              <a:rPr lang="en-US" dirty="0" smtClean="0"/>
              <a:t>Could be an opportunity to show 90% of what I have been talking about :</a:t>
            </a:r>
            <a:r>
              <a:rPr lang="en-US" dirty="0" err="1" smtClean="0">
                <a:sym typeface="Wingdings"/>
              </a:rPr>
              <a:t>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and also an opportunity for me “ de </a:t>
            </a:r>
            <a:r>
              <a:rPr lang="en-US" dirty="0" err="1" smtClean="0"/>
              <a:t>tirer</a:t>
            </a:r>
            <a:r>
              <a:rPr lang="en-US" dirty="0" smtClean="0"/>
              <a:t> ma reverence”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 :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is important to come with a document describing the basic principles of ROOT IO.</a:t>
            </a:r>
          </a:p>
          <a:p>
            <a:r>
              <a:rPr lang="en-US" dirty="0" smtClean="0"/>
              <a:t>For example it is essential to come with the shortest possible subset of ROOT/IO showing how to read</a:t>
            </a:r>
          </a:p>
          <a:p>
            <a:pPr lvl="1"/>
            <a:r>
              <a:rPr lang="en-US" dirty="0" smtClean="0"/>
              <a:t>objects saved as </a:t>
            </a:r>
            <a:r>
              <a:rPr lang="en-US" dirty="0" err="1" smtClean="0"/>
              <a:t>Tkey</a:t>
            </a:r>
            <a:endParaRPr lang="en-US" dirty="0" smtClean="0"/>
          </a:p>
          <a:p>
            <a:pPr lvl="1"/>
            <a:r>
              <a:rPr lang="en-US" dirty="0" smtClean="0"/>
              <a:t>simple loop on a Tree</a:t>
            </a:r>
          </a:p>
          <a:p>
            <a:r>
              <a:rPr lang="en-US" dirty="0" smtClean="0"/>
              <a:t>and it would be nice to show this example in Java too.</a:t>
            </a:r>
          </a:p>
          <a:p>
            <a:r>
              <a:rPr lang="en-US" dirty="0" smtClean="0"/>
              <a:t>This project will force a better documentation and give confidence that a ROOT file can be read in the future.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 -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587631"/>
            <a:ext cx="7581901" cy="2301954"/>
          </a:xfrm>
        </p:spPr>
        <p:txBody>
          <a:bodyPr/>
          <a:lstStyle/>
          <a:p>
            <a:r>
              <a:rPr lang="en-US" dirty="0" smtClean="0"/>
              <a:t>Optimize the system assuming that files will be accessed through the network.</a:t>
            </a:r>
          </a:p>
          <a:p>
            <a:r>
              <a:rPr lang="en-US" dirty="0" smtClean="0"/>
              <a:t>Used portions of files cached locally, 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xrootd</a:t>
            </a:r>
            <a:r>
              <a:rPr lang="en-US" dirty="0" smtClean="0"/>
              <a:t> client must be able to cache the 10 MB chunks of the </a:t>
            </a:r>
            <a:r>
              <a:rPr lang="en-US" dirty="0" err="1" smtClean="0"/>
              <a:t>treeCache</a:t>
            </a:r>
            <a:r>
              <a:rPr lang="en-US" dirty="0" smtClean="0"/>
              <a:t> + connections with </a:t>
            </a:r>
            <a:r>
              <a:rPr lang="en-US" dirty="0" err="1" smtClean="0"/>
              <a:t>proxys</a:t>
            </a:r>
            <a:endParaRPr lang="en-US" dirty="0"/>
          </a:p>
        </p:txBody>
      </p:sp>
      <p:sp>
        <p:nvSpPr>
          <p:cNvPr id="4" name="Can 3"/>
          <p:cNvSpPr/>
          <p:nvPr/>
        </p:nvSpPr>
        <p:spPr>
          <a:xfrm>
            <a:off x="5851253" y="4921657"/>
            <a:ext cx="2676154" cy="17690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n 4"/>
          <p:cNvSpPr/>
          <p:nvPr/>
        </p:nvSpPr>
        <p:spPr>
          <a:xfrm>
            <a:off x="6078045" y="5159802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n 5"/>
          <p:cNvSpPr/>
          <p:nvPr/>
        </p:nvSpPr>
        <p:spPr>
          <a:xfrm>
            <a:off x="6230445" y="5312202"/>
            <a:ext cx="272152" cy="306186"/>
          </a:xfrm>
          <a:prstGeom prst="can">
            <a:avLst/>
          </a:prstGeom>
          <a:solidFill>
            <a:schemeClr val="bg1">
              <a:lumMod val="85000"/>
              <a:lumOff val="1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/>
          <p:cNvSpPr/>
          <p:nvPr/>
        </p:nvSpPr>
        <p:spPr>
          <a:xfrm>
            <a:off x="6382845" y="5464602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n 7"/>
          <p:cNvSpPr/>
          <p:nvPr/>
        </p:nvSpPr>
        <p:spPr>
          <a:xfrm>
            <a:off x="6535245" y="5617002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>
          <a:xfrm>
            <a:off x="6687645" y="5769402"/>
            <a:ext cx="272152" cy="306186"/>
          </a:xfrm>
          <a:prstGeom prst="can">
            <a:avLst/>
          </a:prstGeom>
          <a:solidFill>
            <a:srgbClr val="2626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>
            <a:off x="6840045" y="5921802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n 10"/>
          <p:cNvSpPr/>
          <p:nvPr/>
        </p:nvSpPr>
        <p:spPr>
          <a:xfrm>
            <a:off x="6992445" y="6074202"/>
            <a:ext cx="272152" cy="306186"/>
          </a:xfrm>
          <a:prstGeom prst="can">
            <a:avLst/>
          </a:prstGeom>
          <a:solidFill>
            <a:srgbClr val="2626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n 11"/>
          <p:cNvSpPr/>
          <p:nvPr/>
        </p:nvSpPr>
        <p:spPr>
          <a:xfrm>
            <a:off x="7144845" y="6226602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n 12"/>
          <p:cNvSpPr/>
          <p:nvPr/>
        </p:nvSpPr>
        <p:spPr>
          <a:xfrm>
            <a:off x="7297245" y="6379002"/>
            <a:ext cx="272152" cy="306186"/>
          </a:xfrm>
          <a:prstGeom prst="can">
            <a:avLst/>
          </a:prstGeom>
          <a:solidFill>
            <a:srgbClr val="2626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>
            <a:off x="6502597" y="5006709"/>
            <a:ext cx="272152" cy="306186"/>
          </a:xfrm>
          <a:prstGeom prst="ca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/>
          <p:cNvSpPr/>
          <p:nvPr/>
        </p:nvSpPr>
        <p:spPr>
          <a:xfrm>
            <a:off x="6654997" y="5159109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/>
          <p:cNvSpPr/>
          <p:nvPr/>
        </p:nvSpPr>
        <p:spPr>
          <a:xfrm>
            <a:off x="6807397" y="5311509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/>
          <p:cNvSpPr/>
          <p:nvPr/>
        </p:nvSpPr>
        <p:spPr>
          <a:xfrm>
            <a:off x="6959797" y="5463909"/>
            <a:ext cx="272152" cy="306186"/>
          </a:xfrm>
          <a:prstGeom prst="can">
            <a:avLst/>
          </a:prstGeom>
          <a:solidFill>
            <a:srgbClr val="2626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/>
          <p:cNvSpPr/>
          <p:nvPr/>
        </p:nvSpPr>
        <p:spPr>
          <a:xfrm>
            <a:off x="7112197" y="5616309"/>
            <a:ext cx="272152" cy="306186"/>
          </a:xfrm>
          <a:prstGeom prst="ca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n 18"/>
          <p:cNvSpPr/>
          <p:nvPr/>
        </p:nvSpPr>
        <p:spPr>
          <a:xfrm>
            <a:off x="7264597" y="5768709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an 19"/>
          <p:cNvSpPr/>
          <p:nvPr/>
        </p:nvSpPr>
        <p:spPr>
          <a:xfrm>
            <a:off x="7416997" y="5921109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an 20"/>
          <p:cNvSpPr/>
          <p:nvPr/>
        </p:nvSpPr>
        <p:spPr>
          <a:xfrm>
            <a:off x="7569397" y="6073509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Can 21"/>
          <p:cNvSpPr/>
          <p:nvPr/>
        </p:nvSpPr>
        <p:spPr>
          <a:xfrm>
            <a:off x="7721797" y="6225909"/>
            <a:ext cx="272152" cy="306186"/>
          </a:xfrm>
          <a:prstGeom prst="can">
            <a:avLst/>
          </a:prstGeom>
          <a:solidFill>
            <a:srgbClr val="2626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an 22"/>
          <p:cNvSpPr/>
          <p:nvPr/>
        </p:nvSpPr>
        <p:spPr>
          <a:xfrm>
            <a:off x="7025093" y="4921657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n 23"/>
          <p:cNvSpPr/>
          <p:nvPr/>
        </p:nvSpPr>
        <p:spPr>
          <a:xfrm>
            <a:off x="7177493" y="5074057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an 24"/>
          <p:cNvSpPr/>
          <p:nvPr/>
        </p:nvSpPr>
        <p:spPr>
          <a:xfrm>
            <a:off x="7329893" y="5226457"/>
            <a:ext cx="272152" cy="306186"/>
          </a:xfrm>
          <a:prstGeom prst="ca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Can 25"/>
          <p:cNvSpPr/>
          <p:nvPr/>
        </p:nvSpPr>
        <p:spPr>
          <a:xfrm>
            <a:off x="7482293" y="5378857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an 26"/>
          <p:cNvSpPr/>
          <p:nvPr/>
        </p:nvSpPr>
        <p:spPr>
          <a:xfrm>
            <a:off x="7634693" y="5531257"/>
            <a:ext cx="272152" cy="306186"/>
          </a:xfrm>
          <a:prstGeom prst="can">
            <a:avLst/>
          </a:prstGeom>
          <a:solidFill>
            <a:srgbClr val="2626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an 27"/>
          <p:cNvSpPr/>
          <p:nvPr/>
        </p:nvSpPr>
        <p:spPr>
          <a:xfrm>
            <a:off x="7787093" y="5683657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n 28"/>
          <p:cNvSpPr/>
          <p:nvPr/>
        </p:nvSpPr>
        <p:spPr>
          <a:xfrm>
            <a:off x="7939493" y="5836057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Can 29"/>
          <p:cNvSpPr/>
          <p:nvPr/>
        </p:nvSpPr>
        <p:spPr>
          <a:xfrm>
            <a:off x="8091893" y="5988457"/>
            <a:ext cx="272152" cy="306186"/>
          </a:xfrm>
          <a:prstGeom prst="ca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an 30"/>
          <p:cNvSpPr/>
          <p:nvPr/>
        </p:nvSpPr>
        <p:spPr>
          <a:xfrm>
            <a:off x="8244293" y="6140857"/>
            <a:ext cx="272152" cy="306186"/>
          </a:xfrm>
          <a:prstGeom prst="ca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an 31"/>
          <p:cNvSpPr/>
          <p:nvPr/>
        </p:nvSpPr>
        <p:spPr>
          <a:xfrm>
            <a:off x="1145303" y="44340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an 32"/>
          <p:cNvSpPr/>
          <p:nvPr/>
        </p:nvSpPr>
        <p:spPr>
          <a:xfrm>
            <a:off x="1297703" y="45864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an 33"/>
          <p:cNvSpPr/>
          <p:nvPr/>
        </p:nvSpPr>
        <p:spPr>
          <a:xfrm>
            <a:off x="1450103" y="47388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an 34"/>
          <p:cNvSpPr/>
          <p:nvPr/>
        </p:nvSpPr>
        <p:spPr>
          <a:xfrm>
            <a:off x="1602503" y="48912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n 35"/>
          <p:cNvSpPr/>
          <p:nvPr/>
        </p:nvSpPr>
        <p:spPr>
          <a:xfrm>
            <a:off x="1754903" y="50436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an 36"/>
          <p:cNvSpPr/>
          <p:nvPr/>
        </p:nvSpPr>
        <p:spPr>
          <a:xfrm>
            <a:off x="1907303" y="51960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an 37"/>
          <p:cNvSpPr/>
          <p:nvPr/>
        </p:nvSpPr>
        <p:spPr>
          <a:xfrm>
            <a:off x="2059703" y="53484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an 38"/>
          <p:cNvSpPr/>
          <p:nvPr/>
        </p:nvSpPr>
        <p:spPr>
          <a:xfrm>
            <a:off x="2212103" y="55008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an 39"/>
          <p:cNvSpPr/>
          <p:nvPr/>
        </p:nvSpPr>
        <p:spPr>
          <a:xfrm>
            <a:off x="2364503" y="56532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an 40"/>
          <p:cNvSpPr/>
          <p:nvPr/>
        </p:nvSpPr>
        <p:spPr>
          <a:xfrm>
            <a:off x="2516903" y="5805627"/>
            <a:ext cx="703058" cy="640030"/>
          </a:xfrm>
          <a:prstGeom prst="can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an 41"/>
          <p:cNvSpPr/>
          <p:nvPr/>
        </p:nvSpPr>
        <p:spPr>
          <a:xfrm>
            <a:off x="2669303" y="5958027"/>
            <a:ext cx="703058" cy="64003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an 42"/>
          <p:cNvSpPr/>
          <p:nvPr/>
        </p:nvSpPr>
        <p:spPr>
          <a:xfrm>
            <a:off x="1728609" y="4127841"/>
            <a:ext cx="272152" cy="306186"/>
          </a:xfrm>
          <a:prstGeom prst="ca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an 43"/>
          <p:cNvSpPr/>
          <p:nvPr/>
        </p:nvSpPr>
        <p:spPr>
          <a:xfrm>
            <a:off x="1881009" y="4280241"/>
            <a:ext cx="272152" cy="306186"/>
          </a:xfrm>
          <a:prstGeom prst="ca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an 44"/>
          <p:cNvSpPr/>
          <p:nvPr/>
        </p:nvSpPr>
        <p:spPr>
          <a:xfrm>
            <a:off x="2380827" y="4700523"/>
            <a:ext cx="272152" cy="306186"/>
          </a:xfrm>
          <a:prstGeom prst="can">
            <a:avLst/>
          </a:prstGeom>
          <a:solidFill>
            <a:srgbClr val="2626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an 45"/>
          <p:cNvSpPr/>
          <p:nvPr/>
        </p:nvSpPr>
        <p:spPr>
          <a:xfrm>
            <a:off x="2533227" y="4852923"/>
            <a:ext cx="272152" cy="306186"/>
          </a:xfrm>
          <a:prstGeom prst="can">
            <a:avLst/>
          </a:prstGeom>
          <a:solidFill>
            <a:srgbClr val="2626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74662" y="5805627"/>
            <a:ext cx="975441" cy="928992"/>
          </a:xfrm>
          <a:prstGeom prst="rect">
            <a:avLst/>
          </a:prstGeom>
        </p:spPr>
      </p:pic>
      <p:cxnSp>
        <p:nvCxnSpPr>
          <p:cNvPr id="49" name="Straight Arrow Connector 48"/>
          <p:cNvCxnSpPr>
            <a:stCxn id="47" idx="3"/>
            <a:endCxn id="41" idx="2"/>
          </p:cNvCxnSpPr>
          <p:nvPr/>
        </p:nvCxnSpPr>
        <p:spPr>
          <a:xfrm flipV="1">
            <a:off x="1450103" y="6125642"/>
            <a:ext cx="1066800" cy="14448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3" idx="2"/>
            <a:endCxn id="32" idx="1"/>
          </p:cNvCxnSpPr>
          <p:nvPr/>
        </p:nvCxnSpPr>
        <p:spPr>
          <a:xfrm rot="10800000" flipV="1">
            <a:off x="1496833" y="4280933"/>
            <a:ext cx="231777" cy="153093"/>
          </a:xfrm>
          <a:prstGeom prst="straightConnector1">
            <a:avLst/>
          </a:prstGeom>
          <a:ln>
            <a:solidFill>
              <a:srgbClr val="C61B1B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4" idx="2"/>
            <a:endCxn id="32" idx="1"/>
          </p:cNvCxnSpPr>
          <p:nvPr/>
        </p:nvCxnSpPr>
        <p:spPr>
          <a:xfrm rot="10800000" flipV="1">
            <a:off x="1496833" y="4433333"/>
            <a:ext cx="384177" cy="693"/>
          </a:xfrm>
          <a:prstGeom prst="straightConnector1">
            <a:avLst/>
          </a:prstGeom>
          <a:ln>
            <a:solidFill>
              <a:schemeClr val="accent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5" idx="2"/>
          </p:cNvCxnSpPr>
          <p:nvPr/>
        </p:nvCxnSpPr>
        <p:spPr>
          <a:xfrm rot="10800000" flipV="1">
            <a:off x="2059703" y="4853615"/>
            <a:ext cx="321124" cy="15309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6" idx="2"/>
          </p:cNvCxnSpPr>
          <p:nvPr/>
        </p:nvCxnSpPr>
        <p:spPr>
          <a:xfrm rot="10800000" flipV="1">
            <a:off x="2153161" y="5006016"/>
            <a:ext cx="380066" cy="69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14" idx="1"/>
            <a:endCxn id="43" idx="0"/>
          </p:cNvCxnSpPr>
          <p:nvPr/>
        </p:nvCxnSpPr>
        <p:spPr>
          <a:xfrm rot="16200000" flipV="1">
            <a:off x="3846264" y="2214300"/>
            <a:ext cx="810830" cy="4773988"/>
          </a:xfrm>
          <a:prstGeom prst="curvedConnector3">
            <a:avLst>
              <a:gd name="adj1" fmla="val 136584"/>
            </a:avLst>
          </a:prstGeom>
          <a:ln w="3175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>
            <a:stCxn id="18" idx="0"/>
            <a:endCxn id="44" idx="1"/>
          </p:cNvCxnSpPr>
          <p:nvPr/>
        </p:nvCxnSpPr>
        <p:spPr>
          <a:xfrm rot="16200000" flipV="1">
            <a:off x="3930626" y="2366700"/>
            <a:ext cx="1404106" cy="5231188"/>
          </a:xfrm>
          <a:prstGeom prst="curvedConnector3">
            <a:avLst>
              <a:gd name="adj1" fmla="val 116281"/>
            </a:avLst>
          </a:prstGeom>
          <a:ln w="31750" cap="flat" cmpd="sng" algn="ctr">
            <a:solidFill>
              <a:srgbClr val="C61B1B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hape 62"/>
          <p:cNvCxnSpPr>
            <a:stCxn id="6" idx="0"/>
          </p:cNvCxnSpPr>
          <p:nvPr/>
        </p:nvCxnSpPr>
        <p:spPr>
          <a:xfrm rot="16200000" flipV="1">
            <a:off x="4197206" y="3210925"/>
            <a:ext cx="641413" cy="3697218"/>
          </a:xfrm>
          <a:prstGeom prst="curvedConnector2">
            <a:avLst/>
          </a:prstGeom>
          <a:ln w="31750" cap="flat" cmpd="sng" algn="ctr">
            <a:solidFill>
              <a:srgbClr val="00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hape 64"/>
          <p:cNvCxnSpPr>
            <a:stCxn id="22" idx="0"/>
            <a:endCxn id="46" idx="4"/>
          </p:cNvCxnSpPr>
          <p:nvPr/>
        </p:nvCxnSpPr>
        <p:spPr>
          <a:xfrm rot="16200000" flipV="1">
            <a:off x="4687661" y="3123735"/>
            <a:ext cx="1287931" cy="5052494"/>
          </a:xfrm>
          <a:prstGeom prst="curvedConnector2">
            <a:avLst/>
          </a:prstGeom>
          <a:ln w="31750" cap="flat" cmpd="sng" algn="ctr">
            <a:solidFill>
              <a:schemeClr val="bg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>
            <a:stCxn id="44" idx="4"/>
            <a:endCxn id="41" idx="2"/>
          </p:cNvCxnSpPr>
          <p:nvPr/>
        </p:nvCxnSpPr>
        <p:spPr>
          <a:xfrm>
            <a:off x="2153161" y="4433334"/>
            <a:ext cx="363742" cy="1692308"/>
          </a:xfrm>
          <a:prstGeom prst="curvedConnector3">
            <a:avLst>
              <a:gd name="adj1" fmla="val 50000"/>
            </a:avLst>
          </a:prstGeom>
          <a:ln w="31750" cap="flat" cmpd="sng" algn="ctr">
            <a:solidFill>
              <a:srgbClr val="C61B1B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hape 68"/>
          <p:cNvCxnSpPr>
            <a:stCxn id="46" idx="4"/>
          </p:cNvCxnSpPr>
          <p:nvPr/>
        </p:nvCxnSpPr>
        <p:spPr>
          <a:xfrm>
            <a:off x="2805379" y="5006016"/>
            <a:ext cx="262182" cy="915093"/>
          </a:xfrm>
          <a:prstGeom prst="curvedConnector2">
            <a:avLst/>
          </a:prstGeom>
          <a:ln w="31750" cap="flat" cmpd="sng" algn="ctr">
            <a:solidFill>
              <a:schemeClr val="bg1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7602045" y="4433333"/>
            <a:ext cx="762000" cy="369332"/>
          </a:xfrm>
          <a:prstGeom prst="rect">
            <a:avLst/>
          </a:prstGeom>
          <a:solidFill>
            <a:srgbClr val="E26F0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T1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243555" y="4802665"/>
            <a:ext cx="762000" cy="369332"/>
          </a:xfrm>
          <a:prstGeom prst="rect">
            <a:avLst/>
          </a:prstGeom>
          <a:solidFill>
            <a:srgbClr val="E26F0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IO: </a:t>
            </a:r>
            <a:r>
              <a:rPr lang="en-US" dirty="0" err="1" smtClean="0"/>
              <a:t>StreamerInfo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Rewrite </a:t>
            </a:r>
            <a:r>
              <a:rPr lang="en-US" dirty="0" err="1" smtClean="0">
                <a:solidFill>
                  <a:srgbClr val="F2D908"/>
                </a:solidFill>
              </a:rPr>
              <a:t>ReadBuffer</a:t>
            </a:r>
            <a:r>
              <a:rPr lang="en-US" dirty="0" err="1" smtClean="0"/>
              <a:t>/</a:t>
            </a:r>
            <a:r>
              <a:rPr lang="en-US" dirty="0" err="1" smtClean="0">
                <a:solidFill>
                  <a:srgbClr val="F2D908"/>
                </a:solidFill>
              </a:rPr>
              <a:t>WriteBuffer</a:t>
            </a:r>
            <a:r>
              <a:rPr lang="en-US" dirty="0" smtClean="0">
                <a:solidFill>
                  <a:srgbClr val="F2D908"/>
                </a:solidFill>
              </a:rPr>
              <a:t> </a:t>
            </a:r>
            <a:r>
              <a:rPr lang="en-US" dirty="0" smtClean="0"/>
              <a:t>from a giant switch/case system to a system with pointers to each case and where new cases can be added dynamically.</a:t>
            </a:r>
          </a:p>
          <a:p>
            <a:r>
              <a:rPr lang="en-US" dirty="0" smtClean="0"/>
              <a:t>Improve performance by removing </a:t>
            </a:r>
            <a:r>
              <a:rPr lang="en-US" dirty="0" err="1" smtClean="0"/>
              <a:t>virtuality</a:t>
            </a:r>
            <a:r>
              <a:rPr lang="en-US" dirty="0" smtClean="0"/>
              <a:t> at the wrong place, </a:t>
            </a:r>
            <a:r>
              <a:rPr lang="en-US" dirty="0" err="1" smtClean="0"/>
              <a:t>ie</a:t>
            </a:r>
            <a:r>
              <a:rPr lang="en-US" dirty="0" smtClean="0"/>
              <a:t> </a:t>
            </a:r>
            <a:r>
              <a:rPr lang="en-US" dirty="0" err="1" smtClean="0"/>
              <a:t>virtuality</a:t>
            </a:r>
            <a:r>
              <a:rPr lang="en-US" dirty="0" smtClean="0"/>
              <a:t> at the collection level and not at the member level as it is now.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IO- </a:t>
            </a:r>
            <a:r>
              <a:rPr lang="en-US" dirty="0" err="1" smtClean="0"/>
              <a:t>Zlib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progress with Intel versions of </a:t>
            </a:r>
            <a:r>
              <a:rPr lang="en-US" dirty="0" err="1" smtClean="0"/>
              <a:t>zlib</a:t>
            </a:r>
            <a:r>
              <a:rPr lang="en-US" dirty="0" smtClean="0"/>
              <a:t>. Once they have fixed the remaining problems, the new </a:t>
            </a:r>
            <a:r>
              <a:rPr lang="en-US" dirty="0" err="1" smtClean="0"/>
              <a:t>zlib</a:t>
            </a:r>
            <a:r>
              <a:rPr lang="en-US" dirty="0" smtClean="0"/>
              <a:t> could show a huge speed-up factor.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make the interface more complex than what it is.</a:t>
            </a:r>
          </a:p>
          <a:p>
            <a:r>
              <a:rPr lang="en-US" dirty="0" smtClean="0"/>
              <a:t>Add support for a </a:t>
            </a:r>
            <a:r>
              <a:rPr lang="en-US" dirty="0" err="1" smtClean="0">
                <a:solidFill>
                  <a:srgbClr val="F2D908"/>
                </a:solidFill>
              </a:rPr>
              <a:t>TVirtualBranch</a:t>
            </a:r>
            <a:r>
              <a:rPr lang="en-US" dirty="0" smtClean="0">
                <a:solidFill>
                  <a:srgbClr val="F2D908"/>
                </a:solidFill>
              </a:rPr>
              <a:t> </a:t>
            </a:r>
            <a:r>
              <a:rPr lang="en-US" dirty="0" smtClean="0"/>
              <a:t>to better support foreign formats such as HDF5 and FITS.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TTree::GetEntry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memory pools to minimize memory fragmentation and improve parallelism.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 a Tree with 1000 branches and 100 cores.</a:t>
            </a:r>
          </a:p>
          <a:p>
            <a:r>
              <a:rPr lang="en-US" dirty="0" smtClean="0"/>
              <a:t>each core creates one memory pool for 10 branches and process (read/write) the branches in parallel.</a:t>
            </a:r>
          </a:p>
          <a:p>
            <a:r>
              <a:rPr lang="en-US" dirty="0" smtClean="0"/>
              <a:t>Do not create separate threads for unzipping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2702</TotalTime>
  <Words>2042</Words>
  <Application>Microsoft Macintosh PowerPoint</Application>
  <PresentationFormat>On-screen Show (4:3)</PresentationFormat>
  <Paragraphs>184</Paragraphs>
  <Slides>34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Orbit</vt:lpstr>
      <vt:lpstr>Guidelines, Suggestions</vt:lpstr>
      <vt:lpstr>Keys for success</vt:lpstr>
      <vt:lpstr>Reality</vt:lpstr>
      <vt:lpstr>IO : documentation</vt:lpstr>
      <vt:lpstr>IO - general</vt:lpstr>
      <vt:lpstr>IO: StreamerInfo</vt:lpstr>
      <vt:lpstr>IO- Zlib</vt:lpstr>
      <vt:lpstr>Trees</vt:lpstr>
      <vt:lpstr>TTree::GetEntry</vt:lpstr>
      <vt:lpstr>TTree::Draw</vt:lpstr>
      <vt:lpstr>LLVM</vt:lpstr>
      <vt:lpstr>LLVM and dictionaries</vt:lpstr>
      <vt:lpstr>PyRoot</vt:lpstr>
      <vt:lpstr>Graphics</vt:lpstr>
      <vt:lpstr>Graphics 2</vt:lpstr>
      <vt:lpstr>Graphics 3</vt:lpstr>
      <vt:lpstr>wanted</vt:lpstr>
      <vt:lpstr>3D &amp; GL</vt:lpstr>
      <vt:lpstr>GUI</vt:lpstr>
      <vt:lpstr>GUI 2</vt:lpstr>
      <vt:lpstr>GUI 3</vt:lpstr>
      <vt:lpstr>Hist</vt:lpstr>
      <vt:lpstr>Hist 2</vt:lpstr>
      <vt:lpstr>Math</vt:lpstr>
      <vt:lpstr>Proof</vt:lpstr>
      <vt:lpstr>geom</vt:lpstr>
      <vt:lpstr>G4 and ROOT</vt:lpstr>
      <vt:lpstr>G4 and ROOT 2</vt:lpstr>
      <vt:lpstr>Installation</vt:lpstr>
      <vt:lpstr>ROOT, G4, SPI</vt:lpstr>
      <vt:lpstr>QA: Test coverage</vt:lpstr>
      <vt:lpstr>Documentation</vt:lpstr>
      <vt:lpstr>Forum/Savannah</vt:lpstr>
      <vt:lpstr>Next ROOT workshop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planning</dc:title>
  <dc:creator>Rene Brun</dc:creator>
  <cp:lastModifiedBy>Rene Brun</cp:lastModifiedBy>
  <cp:revision>27</cp:revision>
  <dcterms:created xsi:type="dcterms:W3CDTF">2010-02-05T09:38:51Z</dcterms:created>
  <dcterms:modified xsi:type="dcterms:W3CDTF">2010-02-05T09:41:57Z</dcterms:modified>
</cp:coreProperties>
</file>