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63" r:id="rId2"/>
    <p:sldId id="496" r:id="rId3"/>
    <p:sldId id="513" r:id="rId4"/>
    <p:sldId id="488" r:id="rId5"/>
    <p:sldId id="469" r:id="rId6"/>
    <p:sldId id="477" r:id="rId7"/>
    <p:sldId id="497" r:id="rId8"/>
    <p:sldId id="478" r:id="rId9"/>
    <p:sldId id="479" r:id="rId10"/>
    <p:sldId id="480" r:id="rId11"/>
    <p:sldId id="512" r:id="rId12"/>
    <p:sldId id="511" r:id="rId13"/>
    <p:sldId id="474" r:id="rId14"/>
    <p:sldId id="484" r:id="rId15"/>
    <p:sldId id="485" r:id="rId16"/>
    <p:sldId id="486" r:id="rId17"/>
    <p:sldId id="487" r:id="rId18"/>
    <p:sldId id="489" r:id="rId19"/>
    <p:sldId id="505" r:id="rId20"/>
    <p:sldId id="490" r:id="rId21"/>
    <p:sldId id="491" r:id="rId22"/>
    <p:sldId id="495" r:id="rId23"/>
    <p:sldId id="493" r:id="rId24"/>
    <p:sldId id="494" r:id="rId25"/>
    <p:sldId id="492" r:id="rId26"/>
    <p:sldId id="515" r:id="rId27"/>
    <p:sldId id="397" r:id="rId28"/>
    <p:sldId id="499" r:id="rId29"/>
    <p:sldId id="510" r:id="rId30"/>
    <p:sldId id="507" r:id="rId31"/>
    <p:sldId id="508" r:id="rId32"/>
    <p:sldId id="506" r:id="rId33"/>
    <p:sldId id="500" r:id="rId34"/>
    <p:sldId id="501" r:id="rId35"/>
    <p:sldId id="503" r:id="rId36"/>
    <p:sldId id="502" r:id="rId37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004769"/>
    <a:srgbClr val="0070C0"/>
    <a:srgbClr val="008000"/>
    <a:srgbClr val="0093BE"/>
    <a:srgbClr val="969696"/>
    <a:srgbClr val="ECC246"/>
    <a:srgbClr val="5B9BD5"/>
    <a:srgbClr val="31859B"/>
    <a:srgbClr val="EA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2" autoAdjust="0"/>
    <p:restoredTop sz="94302" autoAdjust="0"/>
  </p:normalViewPr>
  <p:slideViewPr>
    <p:cSldViewPr snapToGrid="0" snapToObjects="1" showGuides="1">
      <p:cViewPr varScale="1">
        <p:scale>
          <a:sx n="143" d="100"/>
          <a:sy n="143" d="100"/>
        </p:scale>
        <p:origin x="738" y="13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7115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2312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428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199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762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83698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406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1331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8909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3188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229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8159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90307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9055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731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2147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0450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7400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3318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0884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1186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227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7773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79700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9957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16007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2967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74223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950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25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393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363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5632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73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586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MM - 2019-08-22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MM - 2019-08-22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MM - 2019-08-22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MM - 2019-08-22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MM - 2019-08-22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MM - 2019-08-22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MM - 2019-08-22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MM - 2019-08-22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921552" y="3189262"/>
            <a:ext cx="8057349" cy="1373904"/>
          </a:xfrm>
        </p:spPr>
        <p:txBody>
          <a:bodyPr>
            <a:noAutofit/>
          </a:bodyPr>
          <a:lstStyle/>
          <a:p>
            <a:r>
              <a:rPr lang="en-US" sz="2000" b="0" i="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Michele Martino </a:t>
            </a:r>
          </a:p>
          <a:p>
            <a:r>
              <a:rPr lang="en-US" sz="1800" b="0" i="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based on Quentin King lecture “Controls and Interfaces” at: </a:t>
            </a:r>
          </a:p>
          <a:p>
            <a:r>
              <a:rPr lang="en-US" sz="1800" b="0" i="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“Power Convertors” CAS, Baden, May 2014</a:t>
            </a:r>
            <a:endParaRPr lang="en-US" sz="2000" b="0" i="0" dirty="0" smtClean="0">
              <a:solidFill>
                <a:schemeClr val="bg2"/>
              </a:solidFill>
              <a:latin typeface="Calisto MT" panose="02040603050505030304" pitchFamily="18" charset="0"/>
            </a:endParaRPr>
          </a:p>
        </p:txBody>
      </p:sp>
      <p:sp>
        <p:nvSpPr>
          <p:cNvPr id="4" name="Titre 17"/>
          <p:cNvSpPr txBox="1">
            <a:spLocks/>
          </p:cNvSpPr>
          <p:nvPr/>
        </p:nvSpPr>
        <p:spPr>
          <a:xfrm>
            <a:off x="921552" y="1768797"/>
            <a:ext cx="8297662" cy="13276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Control of the HO Super-ferric correctors with magnetic </a:t>
            </a:r>
            <a:r>
              <a:rPr lang="en-GB" dirty="0" smtClean="0"/>
              <a:t>saturation </a:t>
            </a:r>
          </a:p>
          <a:p>
            <a:r>
              <a:rPr lang="en-GB" dirty="0" smtClean="0"/>
              <a:t>First </a:t>
            </a:r>
            <a:r>
              <a:rPr lang="en-GB" dirty="0"/>
              <a:t>test results on the MCTXF</a:t>
            </a:r>
            <a:r>
              <a:rPr lang="en-GB" b="0" dirty="0" smtClean="0">
                <a:latin typeface="Calisto MT" panose="02040603050505030304" pitchFamily="18" charset="0"/>
              </a:rPr>
              <a:t> </a:t>
            </a:r>
            <a:endParaRPr lang="en-GB" b="0" dirty="0">
              <a:latin typeface="Calisto MT" panose="020406030505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10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Regulation Error</a:t>
            </a:r>
            <a:endParaRPr lang="en-GB" dirty="0">
              <a:latin typeface="Calisto MT" panose="02040603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68355" y="427004"/>
                <a:ext cx="8476862" cy="2020992"/>
              </a:xfrm>
            </p:spPr>
            <p:txBody>
              <a:bodyPr/>
              <a:lstStyle/>
              <a:p>
                <a:r>
                  <a:rPr lang="en-GB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regulation error is not the difference between the reference and measurement !</a:t>
                </a:r>
              </a:p>
              <a:p>
                <a:r>
                  <a:rPr 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Ideally indeed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𝑚𝑒𝑎𝑠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𝑡𝑑</m:t>
                            </m:r>
                          </m:sub>
                        </m:sSub>
                      </m:e>
                    </m:d>
                  </m:oMath>
                </a14:m>
                <a:endParaRPr lang="en-GB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r>
                  <a:rPr lang="en-GB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regulation error is the difference </a:t>
                </a:r>
                <a:r>
                  <a:rPr lang="en-GB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between </a:t>
                </a:r>
                <a:r>
                  <a:rPr lang="en-GB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reference </a:t>
                </a:r>
                <a:r>
                  <a:rPr lang="en-GB" sz="2400" b="1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shifted </a:t>
                </a:r>
                <a:r>
                  <a:rPr lang="en-GB" sz="2400" b="1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by the delay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𝒕𝒅</m:t>
                        </m:r>
                      </m:sub>
                    </m:sSub>
                  </m:oMath>
                </a14:m>
                <a:r>
                  <a:rPr lang="en-GB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GB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and the measured current</a:t>
                </a:r>
                <a:endParaRPr lang="en-GB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en-GB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8355" y="427004"/>
                <a:ext cx="8476862" cy="2020992"/>
              </a:xfrm>
              <a:blipFill>
                <a:blip r:embed="rId3"/>
                <a:stretch>
                  <a:fillRect l="-2086" t="-4217" r="-1942" b="-8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3275787" y="2453271"/>
            <a:ext cx="2545704" cy="2617343"/>
            <a:chOff x="3491880" y="3331937"/>
            <a:chExt cx="2545704" cy="2617343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5508104" y="3952765"/>
              <a:ext cx="1" cy="1996515"/>
            </a:xfrm>
            <a:prstGeom prst="line">
              <a:avLst/>
            </a:prstGeom>
            <a:ln w="19050"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3530547" y="5415607"/>
              <a:ext cx="1944216" cy="461665"/>
              <a:chOff x="3275856" y="4877643"/>
              <a:chExt cx="2311543" cy="46166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3275856" y="5138029"/>
                <a:ext cx="2311543" cy="0"/>
              </a:xfrm>
              <a:prstGeom prst="line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3877879" y="4877643"/>
                <a:ext cx="1108375" cy="4616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lIns="0" rIns="0" rtlCol="0" anchor="ctr">
                <a:spAutoFit/>
              </a:bodyPr>
              <a:lstStyle/>
              <a:p>
                <a:pPr algn="ctr"/>
                <a:r>
                  <a:rPr lang="en-GB" sz="2400" b="1" dirty="0">
                    <a:solidFill>
                      <a:srgbClr val="7030A0"/>
                    </a:solidFill>
                    <a:latin typeface="Cambria" panose="02040503050406030204" pitchFamily="18" charset="0"/>
                  </a:rPr>
                  <a:t>1.7T</a:t>
                </a:r>
                <a:r>
                  <a:rPr lang="en-GB" sz="2400" b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rPr>
                  <a:t>reg</a:t>
                </a:r>
              </a:p>
            </p:txBody>
          </p:sp>
        </p:grpSp>
        <p:cxnSp>
          <p:nvCxnSpPr>
            <p:cNvPr id="12" name="Straight Connector 11"/>
            <p:cNvCxnSpPr/>
            <p:nvPr/>
          </p:nvCxnSpPr>
          <p:spPr>
            <a:xfrm>
              <a:off x="3491880" y="3952765"/>
              <a:ext cx="0" cy="1996515"/>
            </a:xfrm>
            <a:prstGeom prst="line">
              <a:avLst/>
            </a:prstGeom>
            <a:ln w="19050"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978626" y="3331937"/>
              <a:ext cx="1058958" cy="615553"/>
            </a:xfrm>
            <a:prstGeom prst="rect">
              <a:avLst/>
            </a:prstGeom>
            <a:solidFill>
              <a:srgbClr val="FFFFFF">
                <a:alpha val="81000"/>
              </a:srgbClr>
            </a:solidFill>
          </p:spPr>
          <p:txBody>
            <a:bodyPr wrap="square" lIns="0" tIns="0" rIns="0" bIns="0" rtlCol="0" anchor="b" anchorCtr="0">
              <a:spAutoFit/>
            </a:bodyPr>
            <a:lstStyle/>
            <a:p>
              <a:pPr algn="ctr"/>
              <a:r>
                <a:rPr lang="en-GB" sz="2000" b="1" i="1" dirty="0" smtClean="0">
                  <a:solidFill>
                    <a:srgbClr val="008000"/>
                  </a:solidFill>
                  <a:latin typeface="Cambria" panose="02040503050406030204" pitchFamily="18" charset="0"/>
                </a:rPr>
                <a:t>Time</a:t>
              </a:r>
              <a:br>
                <a:rPr lang="en-GB" sz="2000" b="1" i="1" dirty="0" smtClean="0">
                  <a:solidFill>
                    <a:srgbClr val="008000"/>
                  </a:solidFill>
                  <a:latin typeface="Cambria" panose="02040503050406030204" pitchFamily="18" charset="0"/>
                </a:rPr>
              </a:br>
              <a:r>
                <a:rPr lang="en-GB" sz="2000" b="1" i="1" dirty="0" smtClean="0">
                  <a:solidFill>
                    <a:srgbClr val="008000"/>
                  </a:solidFill>
                  <a:latin typeface="Cambria" panose="02040503050406030204" pitchFamily="18" charset="0"/>
                </a:rPr>
                <a:t>now</a:t>
              </a:r>
              <a:endParaRPr lang="en-GB" sz="2000" b="1" i="1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H="1" flipV="1">
            <a:off x="2983532" y="3140370"/>
            <a:ext cx="1156352" cy="78682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2627715" y="3126398"/>
            <a:ext cx="5760640" cy="1224136"/>
            <a:chOff x="1475656" y="4365104"/>
            <a:chExt cx="5760640" cy="122413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475656" y="5589240"/>
              <a:ext cx="1152128" cy="0"/>
            </a:xfrm>
            <a:prstGeom prst="line">
              <a:avLst/>
            </a:prstGeom>
            <a:ln>
              <a:solidFill>
                <a:srgbClr val="4BACC6">
                  <a:alpha val="27059"/>
                </a:srgbClr>
              </a:solidFill>
              <a:head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627784" y="4869160"/>
              <a:ext cx="1152128" cy="0"/>
            </a:xfrm>
            <a:prstGeom prst="line">
              <a:avLst/>
            </a:prstGeom>
            <a:ln>
              <a:solidFill>
                <a:srgbClr val="4BACC6">
                  <a:alpha val="27059"/>
                </a:srgbClr>
              </a:solidFill>
              <a:head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779912" y="4365104"/>
              <a:ext cx="1152128" cy="0"/>
            </a:xfrm>
            <a:prstGeom prst="line">
              <a:avLst/>
            </a:prstGeom>
            <a:ln>
              <a:solidFill>
                <a:srgbClr val="4BACC6">
                  <a:alpha val="27059"/>
                </a:srgbClr>
              </a:solidFill>
              <a:head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932040" y="5157192"/>
              <a:ext cx="1152128" cy="0"/>
            </a:xfrm>
            <a:prstGeom prst="line">
              <a:avLst/>
            </a:prstGeom>
            <a:ln>
              <a:solidFill>
                <a:srgbClr val="4BACC6">
                  <a:alpha val="27059"/>
                </a:srgbClr>
              </a:solidFill>
              <a:head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084168" y="5589240"/>
              <a:ext cx="1152128" cy="0"/>
            </a:xfrm>
            <a:prstGeom prst="line">
              <a:avLst/>
            </a:prstGeom>
            <a:ln>
              <a:solidFill>
                <a:srgbClr val="4BACC6">
                  <a:alpha val="27059"/>
                </a:srgbClr>
              </a:solidFill>
              <a:head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627784" y="4869160"/>
              <a:ext cx="0" cy="720080"/>
            </a:xfrm>
            <a:prstGeom prst="line">
              <a:avLst/>
            </a:prstGeom>
            <a:ln>
              <a:solidFill>
                <a:srgbClr val="4BACC6">
                  <a:alpha val="27059"/>
                </a:srgb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779912" y="4365104"/>
              <a:ext cx="0" cy="504056"/>
            </a:xfrm>
            <a:prstGeom prst="line">
              <a:avLst/>
            </a:prstGeom>
            <a:ln>
              <a:solidFill>
                <a:srgbClr val="4BACC6">
                  <a:alpha val="27059"/>
                </a:srgb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4932040" y="4365104"/>
              <a:ext cx="0" cy="792088"/>
            </a:xfrm>
            <a:prstGeom prst="line">
              <a:avLst/>
            </a:prstGeom>
            <a:ln>
              <a:solidFill>
                <a:srgbClr val="4BACC6">
                  <a:alpha val="27059"/>
                </a:srgb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084168" y="5157192"/>
              <a:ext cx="0" cy="432048"/>
            </a:xfrm>
            <a:prstGeom prst="line">
              <a:avLst/>
            </a:prstGeom>
            <a:ln>
              <a:solidFill>
                <a:srgbClr val="4BACC6">
                  <a:alpha val="27059"/>
                </a:srgb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683499" y="3135109"/>
            <a:ext cx="5760640" cy="1224136"/>
            <a:chOff x="1475656" y="4365104"/>
            <a:chExt cx="5760640" cy="1224136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475656" y="5589240"/>
              <a:ext cx="1152128" cy="0"/>
            </a:xfrm>
            <a:prstGeom prst="line">
              <a:avLst/>
            </a:prstGeom>
            <a:ln>
              <a:headEnd type="oval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627784" y="4869160"/>
              <a:ext cx="1152128" cy="0"/>
            </a:xfrm>
            <a:prstGeom prst="line">
              <a:avLst/>
            </a:prstGeom>
            <a:ln>
              <a:headEnd type="oval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779912" y="4365104"/>
              <a:ext cx="1152128" cy="0"/>
            </a:xfrm>
            <a:prstGeom prst="line">
              <a:avLst/>
            </a:prstGeom>
            <a:ln>
              <a:headEnd type="oval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932040" y="5157192"/>
              <a:ext cx="1152128" cy="0"/>
            </a:xfrm>
            <a:prstGeom prst="line">
              <a:avLst/>
            </a:prstGeom>
            <a:ln>
              <a:headEnd type="oval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084168" y="5589240"/>
              <a:ext cx="1152128" cy="0"/>
            </a:xfrm>
            <a:prstGeom prst="line">
              <a:avLst/>
            </a:prstGeom>
            <a:ln>
              <a:headEnd type="oval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627784" y="4869160"/>
              <a:ext cx="0" cy="720080"/>
            </a:xfrm>
            <a:prstGeom prst="line">
              <a:avLst/>
            </a:prstGeom>
            <a:ln cap="rnd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779912" y="4365104"/>
              <a:ext cx="0" cy="504056"/>
            </a:xfrm>
            <a:prstGeom prst="line">
              <a:avLst/>
            </a:prstGeom>
            <a:ln cap="rnd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932040" y="4365104"/>
              <a:ext cx="0" cy="792088"/>
            </a:xfrm>
            <a:prstGeom prst="line">
              <a:avLst/>
            </a:prstGeom>
            <a:ln cap="rnd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6084168" y="5157192"/>
              <a:ext cx="0" cy="432048"/>
            </a:xfrm>
            <a:prstGeom prst="line">
              <a:avLst/>
            </a:prstGeom>
            <a:ln cap="rnd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Freeform 39"/>
          <p:cNvSpPr/>
          <p:nvPr/>
        </p:nvSpPr>
        <p:spPr>
          <a:xfrm>
            <a:off x="1942424" y="3124305"/>
            <a:ext cx="5798215" cy="1657700"/>
          </a:xfrm>
          <a:custGeom>
            <a:avLst/>
            <a:gdLst>
              <a:gd name="connsiteX0" fmla="*/ 0 w 5688000"/>
              <a:gd name="connsiteY0" fmla="*/ 1646279 h 1646279"/>
              <a:gd name="connsiteX1" fmla="*/ 640800 w 5688000"/>
              <a:gd name="connsiteY1" fmla="*/ 1221479 h 1646279"/>
              <a:gd name="connsiteX2" fmla="*/ 1792800 w 5688000"/>
              <a:gd name="connsiteY2" fmla="*/ 508679 h 1646279"/>
              <a:gd name="connsiteX3" fmla="*/ 2937600 w 5688000"/>
              <a:gd name="connsiteY3" fmla="*/ 4679 h 1646279"/>
              <a:gd name="connsiteX4" fmla="*/ 4096800 w 5688000"/>
              <a:gd name="connsiteY4" fmla="*/ 803879 h 1646279"/>
              <a:gd name="connsiteX5" fmla="*/ 5234400 w 5688000"/>
              <a:gd name="connsiteY5" fmla="*/ 1228679 h 1646279"/>
              <a:gd name="connsiteX6" fmla="*/ 5688000 w 5688000"/>
              <a:gd name="connsiteY6" fmla="*/ 1358279 h 1646279"/>
              <a:gd name="connsiteX0" fmla="*/ 0 w 5688000"/>
              <a:gd name="connsiteY0" fmla="*/ 1651108 h 1651108"/>
              <a:gd name="connsiteX1" fmla="*/ 640800 w 5688000"/>
              <a:gd name="connsiteY1" fmla="*/ 1226308 h 1651108"/>
              <a:gd name="connsiteX2" fmla="*/ 1792800 w 5688000"/>
              <a:gd name="connsiteY2" fmla="*/ 513508 h 1651108"/>
              <a:gd name="connsiteX3" fmla="*/ 2937600 w 5688000"/>
              <a:gd name="connsiteY3" fmla="*/ 9508 h 1651108"/>
              <a:gd name="connsiteX4" fmla="*/ 4096800 w 5688000"/>
              <a:gd name="connsiteY4" fmla="*/ 808708 h 1651108"/>
              <a:gd name="connsiteX5" fmla="*/ 5234400 w 5688000"/>
              <a:gd name="connsiteY5" fmla="*/ 1233508 h 1651108"/>
              <a:gd name="connsiteX6" fmla="*/ 5688000 w 5688000"/>
              <a:gd name="connsiteY6" fmla="*/ 1363108 h 1651108"/>
              <a:gd name="connsiteX0" fmla="*/ 0 w 5688000"/>
              <a:gd name="connsiteY0" fmla="*/ 1646718 h 1646718"/>
              <a:gd name="connsiteX1" fmla="*/ 640800 w 5688000"/>
              <a:gd name="connsiteY1" fmla="*/ 1221918 h 1646718"/>
              <a:gd name="connsiteX2" fmla="*/ 1792800 w 5688000"/>
              <a:gd name="connsiteY2" fmla="*/ 509118 h 1646718"/>
              <a:gd name="connsiteX3" fmla="*/ 2937600 w 5688000"/>
              <a:gd name="connsiteY3" fmla="*/ 5118 h 1646718"/>
              <a:gd name="connsiteX4" fmla="*/ 4096800 w 5688000"/>
              <a:gd name="connsiteY4" fmla="*/ 804318 h 1646718"/>
              <a:gd name="connsiteX5" fmla="*/ 5234400 w 5688000"/>
              <a:gd name="connsiteY5" fmla="*/ 1229118 h 1646718"/>
              <a:gd name="connsiteX6" fmla="*/ 5688000 w 5688000"/>
              <a:gd name="connsiteY6" fmla="*/ 1358718 h 1646718"/>
              <a:gd name="connsiteX0" fmla="*/ 0 w 5688000"/>
              <a:gd name="connsiteY0" fmla="*/ 1651108 h 1651108"/>
              <a:gd name="connsiteX1" fmla="*/ 640800 w 5688000"/>
              <a:gd name="connsiteY1" fmla="*/ 1226308 h 1651108"/>
              <a:gd name="connsiteX2" fmla="*/ 1792800 w 5688000"/>
              <a:gd name="connsiteY2" fmla="*/ 513508 h 1651108"/>
              <a:gd name="connsiteX3" fmla="*/ 2937600 w 5688000"/>
              <a:gd name="connsiteY3" fmla="*/ 9508 h 1651108"/>
              <a:gd name="connsiteX4" fmla="*/ 4096800 w 5688000"/>
              <a:gd name="connsiteY4" fmla="*/ 808708 h 1651108"/>
              <a:gd name="connsiteX5" fmla="*/ 5234400 w 5688000"/>
              <a:gd name="connsiteY5" fmla="*/ 1233508 h 1651108"/>
              <a:gd name="connsiteX6" fmla="*/ 5688000 w 5688000"/>
              <a:gd name="connsiteY6" fmla="*/ 1363108 h 1651108"/>
              <a:gd name="connsiteX0" fmla="*/ 0 w 5688000"/>
              <a:gd name="connsiteY0" fmla="*/ 1652869 h 1652869"/>
              <a:gd name="connsiteX1" fmla="*/ 640800 w 5688000"/>
              <a:gd name="connsiteY1" fmla="*/ 1228069 h 1652869"/>
              <a:gd name="connsiteX2" fmla="*/ 1792800 w 5688000"/>
              <a:gd name="connsiteY2" fmla="*/ 515269 h 1652869"/>
              <a:gd name="connsiteX3" fmla="*/ 2937600 w 5688000"/>
              <a:gd name="connsiteY3" fmla="*/ 11269 h 1652869"/>
              <a:gd name="connsiteX4" fmla="*/ 4096800 w 5688000"/>
              <a:gd name="connsiteY4" fmla="*/ 810469 h 1652869"/>
              <a:gd name="connsiteX5" fmla="*/ 5234400 w 5688000"/>
              <a:gd name="connsiteY5" fmla="*/ 1235269 h 1652869"/>
              <a:gd name="connsiteX6" fmla="*/ 5688000 w 5688000"/>
              <a:gd name="connsiteY6" fmla="*/ 1364869 h 1652869"/>
              <a:gd name="connsiteX0" fmla="*/ 0 w 5688000"/>
              <a:gd name="connsiteY0" fmla="*/ 1652869 h 1652869"/>
              <a:gd name="connsiteX1" fmla="*/ 640800 w 5688000"/>
              <a:gd name="connsiteY1" fmla="*/ 1228069 h 1652869"/>
              <a:gd name="connsiteX2" fmla="*/ 1792800 w 5688000"/>
              <a:gd name="connsiteY2" fmla="*/ 515269 h 1652869"/>
              <a:gd name="connsiteX3" fmla="*/ 2937600 w 5688000"/>
              <a:gd name="connsiteY3" fmla="*/ 11269 h 1652869"/>
              <a:gd name="connsiteX4" fmla="*/ 4096800 w 5688000"/>
              <a:gd name="connsiteY4" fmla="*/ 810469 h 1652869"/>
              <a:gd name="connsiteX5" fmla="*/ 5234400 w 5688000"/>
              <a:gd name="connsiteY5" fmla="*/ 1235269 h 1652869"/>
              <a:gd name="connsiteX6" fmla="*/ 5688000 w 5688000"/>
              <a:gd name="connsiteY6" fmla="*/ 1364869 h 1652869"/>
              <a:gd name="connsiteX0" fmla="*/ 0 w 5721338"/>
              <a:gd name="connsiteY0" fmla="*/ 1652869 h 1652869"/>
              <a:gd name="connsiteX1" fmla="*/ 640800 w 5721338"/>
              <a:gd name="connsiteY1" fmla="*/ 1228069 h 1652869"/>
              <a:gd name="connsiteX2" fmla="*/ 1792800 w 5721338"/>
              <a:gd name="connsiteY2" fmla="*/ 515269 h 1652869"/>
              <a:gd name="connsiteX3" fmla="*/ 2937600 w 5721338"/>
              <a:gd name="connsiteY3" fmla="*/ 11269 h 1652869"/>
              <a:gd name="connsiteX4" fmla="*/ 4096800 w 5721338"/>
              <a:gd name="connsiteY4" fmla="*/ 810469 h 1652869"/>
              <a:gd name="connsiteX5" fmla="*/ 5234400 w 5721338"/>
              <a:gd name="connsiteY5" fmla="*/ 1235269 h 1652869"/>
              <a:gd name="connsiteX6" fmla="*/ 5721338 w 5721338"/>
              <a:gd name="connsiteY6" fmla="*/ 1307719 h 1652869"/>
              <a:gd name="connsiteX0" fmla="*/ 0 w 5721338"/>
              <a:gd name="connsiteY0" fmla="*/ 1652869 h 1652869"/>
              <a:gd name="connsiteX1" fmla="*/ 640800 w 5721338"/>
              <a:gd name="connsiteY1" fmla="*/ 1228069 h 1652869"/>
              <a:gd name="connsiteX2" fmla="*/ 1792800 w 5721338"/>
              <a:gd name="connsiteY2" fmla="*/ 515269 h 1652869"/>
              <a:gd name="connsiteX3" fmla="*/ 2937600 w 5721338"/>
              <a:gd name="connsiteY3" fmla="*/ 11269 h 1652869"/>
              <a:gd name="connsiteX4" fmla="*/ 4096800 w 5721338"/>
              <a:gd name="connsiteY4" fmla="*/ 810469 h 1652869"/>
              <a:gd name="connsiteX5" fmla="*/ 5234400 w 5721338"/>
              <a:gd name="connsiteY5" fmla="*/ 1235269 h 1652869"/>
              <a:gd name="connsiteX6" fmla="*/ 5721338 w 5721338"/>
              <a:gd name="connsiteY6" fmla="*/ 1307719 h 1652869"/>
              <a:gd name="connsiteX0" fmla="*/ 0 w 5764200"/>
              <a:gd name="connsiteY0" fmla="*/ 1652869 h 1652869"/>
              <a:gd name="connsiteX1" fmla="*/ 640800 w 5764200"/>
              <a:gd name="connsiteY1" fmla="*/ 1228069 h 1652869"/>
              <a:gd name="connsiteX2" fmla="*/ 1792800 w 5764200"/>
              <a:gd name="connsiteY2" fmla="*/ 515269 h 1652869"/>
              <a:gd name="connsiteX3" fmla="*/ 2937600 w 5764200"/>
              <a:gd name="connsiteY3" fmla="*/ 11269 h 1652869"/>
              <a:gd name="connsiteX4" fmla="*/ 4096800 w 5764200"/>
              <a:gd name="connsiteY4" fmla="*/ 810469 h 1652869"/>
              <a:gd name="connsiteX5" fmla="*/ 5234400 w 5764200"/>
              <a:gd name="connsiteY5" fmla="*/ 1235269 h 1652869"/>
              <a:gd name="connsiteX6" fmla="*/ 5764200 w 5764200"/>
              <a:gd name="connsiteY6" fmla="*/ 1360106 h 1652869"/>
              <a:gd name="connsiteX0" fmla="*/ 0 w 5802300"/>
              <a:gd name="connsiteY0" fmla="*/ 1652869 h 1652869"/>
              <a:gd name="connsiteX1" fmla="*/ 640800 w 5802300"/>
              <a:gd name="connsiteY1" fmla="*/ 1228069 h 1652869"/>
              <a:gd name="connsiteX2" fmla="*/ 1792800 w 5802300"/>
              <a:gd name="connsiteY2" fmla="*/ 515269 h 1652869"/>
              <a:gd name="connsiteX3" fmla="*/ 2937600 w 5802300"/>
              <a:gd name="connsiteY3" fmla="*/ 11269 h 1652869"/>
              <a:gd name="connsiteX4" fmla="*/ 4096800 w 5802300"/>
              <a:gd name="connsiteY4" fmla="*/ 810469 h 1652869"/>
              <a:gd name="connsiteX5" fmla="*/ 5234400 w 5802300"/>
              <a:gd name="connsiteY5" fmla="*/ 1235269 h 1652869"/>
              <a:gd name="connsiteX6" fmla="*/ 5802300 w 5802300"/>
              <a:gd name="connsiteY6" fmla="*/ 1312481 h 1652869"/>
              <a:gd name="connsiteX0" fmla="*/ 0 w 5384367"/>
              <a:gd name="connsiteY0" fmla="*/ 1652869 h 1652869"/>
              <a:gd name="connsiteX1" fmla="*/ 640800 w 5384367"/>
              <a:gd name="connsiteY1" fmla="*/ 1228069 h 1652869"/>
              <a:gd name="connsiteX2" fmla="*/ 1792800 w 5384367"/>
              <a:gd name="connsiteY2" fmla="*/ 515269 h 1652869"/>
              <a:gd name="connsiteX3" fmla="*/ 2937600 w 5384367"/>
              <a:gd name="connsiteY3" fmla="*/ 11269 h 1652869"/>
              <a:gd name="connsiteX4" fmla="*/ 4096800 w 5384367"/>
              <a:gd name="connsiteY4" fmla="*/ 810469 h 1652869"/>
              <a:gd name="connsiteX5" fmla="*/ 5234400 w 5384367"/>
              <a:gd name="connsiteY5" fmla="*/ 1235269 h 1652869"/>
              <a:gd name="connsiteX6" fmla="*/ 5373675 w 5384367"/>
              <a:gd name="connsiteY6" fmla="*/ 1269619 h 1652869"/>
              <a:gd name="connsiteX0" fmla="*/ 0 w 5234400"/>
              <a:gd name="connsiteY0" fmla="*/ 1652869 h 1652869"/>
              <a:gd name="connsiteX1" fmla="*/ 640800 w 5234400"/>
              <a:gd name="connsiteY1" fmla="*/ 1228069 h 1652869"/>
              <a:gd name="connsiteX2" fmla="*/ 1792800 w 5234400"/>
              <a:gd name="connsiteY2" fmla="*/ 515269 h 1652869"/>
              <a:gd name="connsiteX3" fmla="*/ 2937600 w 5234400"/>
              <a:gd name="connsiteY3" fmla="*/ 11269 h 1652869"/>
              <a:gd name="connsiteX4" fmla="*/ 4096800 w 5234400"/>
              <a:gd name="connsiteY4" fmla="*/ 810469 h 1652869"/>
              <a:gd name="connsiteX5" fmla="*/ 5234400 w 5234400"/>
              <a:gd name="connsiteY5" fmla="*/ 1235269 h 1652869"/>
              <a:gd name="connsiteX0" fmla="*/ 0 w 5594400"/>
              <a:gd name="connsiteY0" fmla="*/ 1651346 h 1651346"/>
              <a:gd name="connsiteX1" fmla="*/ 640800 w 5594400"/>
              <a:gd name="connsiteY1" fmla="*/ 1226546 h 1651346"/>
              <a:gd name="connsiteX2" fmla="*/ 1792800 w 5594400"/>
              <a:gd name="connsiteY2" fmla="*/ 513746 h 1651346"/>
              <a:gd name="connsiteX3" fmla="*/ 2937600 w 5594400"/>
              <a:gd name="connsiteY3" fmla="*/ 9746 h 1651346"/>
              <a:gd name="connsiteX4" fmla="*/ 4096800 w 5594400"/>
              <a:gd name="connsiteY4" fmla="*/ 808946 h 1651346"/>
              <a:gd name="connsiteX5" fmla="*/ 5594400 w 5594400"/>
              <a:gd name="connsiteY5" fmla="*/ 1348946 h 1651346"/>
              <a:gd name="connsiteX0" fmla="*/ 0 w 5587200"/>
              <a:gd name="connsiteY0" fmla="*/ 1651286 h 1651286"/>
              <a:gd name="connsiteX1" fmla="*/ 640800 w 5587200"/>
              <a:gd name="connsiteY1" fmla="*/ 1226486 h 1651286"/>
              <a:gd name="connsiteX2" fmla="*/ 1792800 w 5587200"/>
              <a:gd name="connsiteY2" fmla="*/ 513686 h 1651286"/>
              <a:gd name="connsiteX3" fmla="*/ 2937600 w 5587200"/>
              <a:gd name="connsiteY3" fmla="*/ 9686 h 1651286"/>
              <a:gd name="connsiteX4" fmla="*/ 4096800 w 5587200"/>
              <a:gd name="connsiteY4" fmla="*/ 808886 h 1651286"/>
              <a:gd name="connsiteX5" fmla="*/ 5587200 w 5587200"/>
              <a:gd name="connsiteY5" fmla="*/ 1320086 h 1651286"/>
              <a:gd name="connsiteX0" fmla="*/ 0 w 5587200"/>
              <a:gd name="connsiteY0" fmla="*/ 1651286 h 1651286"/>
              <a:gd name="connsiteX1" fmla="*/ 640800 w 5587200"/>
              <a:gd name="connsiteY1" fmla="*/ 1226486 h 1651286"/>
              <a:gd name="connsiteX2" fmla="*/ 1792800 w 5587200"/>
              <a:gd name="connsiteY2" fmla="*/ 513686 h 1651286"/>
              <a:gd name="connsiteX3" fmla="*/ 2937600 w 5587200"/>
              <a:gd name="connsiteY3" fmla="*/ 9686 h 1651286"/>
              <a:gd name="connsiteX4" fmla="*/ 4096800 w 5587200"/>
              <a:gd name="connsiteY4" fmla="*/ 808886 h 1651286"/>
              <a:gd name="connsiteX5" fmla="*/ 5587200 w 5587200"/>
              <a:gd name="connsiteY5" fmla="*/ 1320086 h 1651286"/>
              <a:gd name="connsiteX0" fmla="*/ 0 w 5587200"/>
              <a:gd name="connsiteY0" fmla="*/ 1641860 h 1641860"/>
              <a:gd name="connsiteX1" fmla="*/ 640800 w 5587200"/>
              <a:gd name="connsiteY1" fmla="*/ 1217060 h 1641860"/>
              <a:gd name="connsiteX2" fmla="*/ 1792800 w 5587200"/>
              <a:gd name="connsiteY2" fmla="*/ 504260 h 1641860"/>
              <a:gd name="connsiteX3" fmla="*/ 2937600 w 5587200"/>
              <a:gd name="connsiteY3" fmla="*/ 260 h 1641860"/>
              <a:gd name="connsiteX4" fmla="*/ 4251545 w 5587200"/>
              <a:gd name="connsiteY4" fmla="*/ 567343 h 1641860"/>
              <a:gd name="connsiteX5" fmla="*/ 5587200 w 5587200"/>
              <a:gd name="connsiteY5" fmla="*/ 1310660 h 1641860"/>
              <a:gd name="connsiteX0" fmla="*/ 0 w 5763046"/>
              <a:gd name="connsiteY0" fmla="*/ 1641860 h 1641860"/>
              <a:gd name="connsiteX1" fmla="*/ 640800 w 5763046"/>
              <a:gd name="connsiteY1" fmla="*/ 1217060 h 1641860"/>
              <a:gd name="connsiteX2" fmla="*/ 1792800 w 5763046"/>
              <a:gd name="connsiteY2" fmla="*/ 504260 h 1641860"/>
              <a:gd name="connsiteX3" fmla="*/ 2937600 w 5763046"/>
              <a:gd name="connsiteY3" fmla="*/ 260 h 1641860"/>
              <a:gd name="connsiteX4" fmla="*/ 4251545 w 5763046"/>
              <a:gd name="connsiteY4" fmla="*/ 567343 h 1641860"/>
              <a:gd name="connsiteX5" fmla="*/ 5763046 w 5763046"/>
              <a:gd name="connsiteY5" fmla="*/ 1345829 h 1641860"/>
              <a:gd name="connsiteX0" fmla="*/ 0 w 5763046"/>
              <a:gd name="connsiteY0" fmla="*/ 1641860 h 1641860"/>
              <a:gd name="connsiteX1" fmla="*/ 640800 w 5763046"/>
              <a:gd name="connsiteY1" fmla="*/ 1217060 h 1641860"/>
              <a:gd name="connsiteX2" fmla="*/ 1792800 w 5763046"/>
              <a:gd name="connsiteY2" fmla="*/ 504260 h 1641860"/>
              <a:gd name="connsiteX3" fmla="*/ 2937600 w 5763046"/>
              <a:gd name="connsiteY3" fmla="*/ 260 h 1641860"/>
              <a:gd name="connsiteX4" fmla="*/ 4251545 w 5763046"/>
              <a:gd name="connsiteY4" fmla="*/ 567343 h 1641860"/>
              <a:gd name="connsiteX5" fmla="*/ 5763046 w 5763046"/>
              <a:gd name="connsiteY5" fmla="*/ 1345829 h 1641860"/>
              <a:gd name="connsiteX0" fmla="*/ 0 w 5748978"/>
              <a:gd name="connsiteY0" fmla="*/ 1641860 h 1641860"/>
              <a:gd name="connsiteX1" fmla="*/ 640800 w 5748978"/>
              <a:gd name="connsiteY1" fmla="*/ 1217060 h 1641860"/>
              <a:gd name="connsiteX2" fmla="*/ 1792800 w 5748978"/>
              <a:gd name="connsiteY2" fmla="*/ 504260 h 1641860"/>
              <a:gd name="connsiteX3" fmla="*/ 2937600 w 5748978"/>
              <a:gd name="connsiteY3" fmla="*/ 260 h 1641860"/>
              <a:gd name="connsiteX4" fmla="*/ 4251545 w 5748978"/>
              <a:gd name="connsiteY4" fmla="*/ 567343 h 1641860"/>
              <a:gd name="connsiteX5" fmla="*/ 5748978 w 5748978"/>
              <a:gd name="connsiteY5" fmla="*/ 1458371 h 1641860"/>
              <a:gd name="connsiteX0" fmla="*/ 0 w 5629403"/>
              <a:gd name="connsiteY0" fmla="*/ 1641860 h 1641860"/>
              <a:gd name="connsiteX1" fmla="*/ 640800 w 5629403"/>
              <a:gd name="connsiteY1" fmla="*/ 1217060 h 1641860"/>
              <a:gd name="connsiteX2" fmla="*/ 1792800 w 5629403"/>
              <a:gd name="connsiteY2" fmla="*/ 504260 h 1641860"/>
              <a:gd name="connsiteX3" fmla="*/ 2937600 w 5629403"/>
              <a:gd name="connsiteY3" fmla="*/ 260 h 1641860"/>
              <a:gd name="connsiteX4" fmla="*/ 4251545 w 5629403"/>
              <a:gd name="connsiteY4" fmla="*/ 567343 h 1641860"/>
              <a:gd name="connsiteX5" fmla="*/ 5629403 w 5629403"/>
              <a:gd name="connsiteY5" fmla="*/ 1395066 h 1641860"/>
              <a:gd name="connsiteX0" fmla="*/ 0 w 5629403"/>
              <a:gd name="connsiteY0" fmla="*/ 1641860 h 1641860"/>
              <a:gd name="connsiteX1" fmla="*/ 640800 w 5629403"/>
              <a:gd name="connsiteY1" fmla="*/ 1217060 h 1641860"/>
              <a:gd name="connsiteX2" fmla="*/ 1792800 w 5629403"/>
              <a:gd name="connsiteY2" fmla="*/ 504260 h 1641860"/>
              <a:gd name="connsiteX3" fmla="*/ 2937600 w 5629403"/>
              <a:gd name="connsiteY3" fmla="*/ 260 h 1641860"/>
              <a:gd name="connsiteX4" fmla="*/ 4251545 w 5629403"/>
              <a:gd name="connsiteY4" fmla="*/ 567343 h 1641860"/>
              <a:gd name="connsiteX5" fmla="*/ 5629403 w 5629403"/>
              <a:gd name="connsiteY5" fmla="*/ 1395066 h 1641860"/>
              <a:gd name="connsiteX0" fmla="*/ 0 w 5629403"/>
              <a:gd name="connsiteY0" fmla="*/ 1641635 h 1641635"/>
              <a:gd name="connsiteX1" fmla="*/ 640800 w 5629403"/>
              <a:gd name="connsiteY1" fmla="*/ 1216835 h 1641635"/>
              <a:gd name="connsiteX2" fmla="*/ 1792800 w 5629403"/>
              <a:gd name="connsiteY2" fmla="*/ 504035 h 1641635"/>
              <a:gd name="connsiteX3" fmla="*/ 2937600 w 5629403"/>
              <a:gd name="connsiteY3" fmla="*/ 35 h 1641635"/>
              <a:gd name="connsiteX4" fmla="*/ 4251545 w 5629403"/>
              <a:gd name="connsiteY4" fmla="*/ 482712 h 1641635"/>
              <a:gd name="connsiteX5" fmla="*/ 5629403 w 5629403"/>
              <a:gd name="connsiteY5" fmla="*/ 1394841 h 1641635"/>
              <a:gd name="connsiteX0" fmla="*/ 0 w 5629403"/>
              <a:gd name="connsiteY0" fmla="*/ 1655700 h 1655700"/>
              <a:gd name="connsiteX1" fmla="*/ 640800 w 5629403"/>
              <a:gd name="connsiteY1" fmla="*/ 1230900 h 1655700"/>
              <a:gd name="connsiteX2" fmla="*/ 1792800 w 5629403"/>
              <a:gd name="connsiteY2" fmla="*/ 518100 h 1655700"/>
              <a:gd name="connsiteX3" fmla="*/ 3000904 w 5629403"/>
              <a:gd name="connsiteY3" fmla="*/ 33 h 1655700"/>
              <a:gd name="connsiteX4" fmla="*/ 4251545 w 5629403"/>
              <a:gd name="connsiteY4" fmla="*/ 496777 h 1655700"/>
              <a:gd name="connsiteX5" fmla="*/ 5629403 w 5629403"/>
              <a:gd name="connsiteY5" fmla="*/ 1408906 h 1655700"/>
              <a:gd name="connsiteX0" fmla="*/ 0 w 5629403"/>
              <a:gd name="connsiteY0" fmla="*/ 1658606 h 1658606"/>
              <a:gd name="connsiteX1" fmla="*/ 640800 w 5629403"/>
              <a:gd name="connsiteY1" fmla="*/ 1233806 h 1658606"/>
              <a:gd name="connsiteX2" fmla="*/ 1792800 w 5629403"/>
              <a:gd name="connsiteY2" fmla="*/ 521006 h 1658606"/>
              <a:gd name="connsiteX3" fmla="*/ 3000904 w 5629403"/>
              <a:gd name="connsiteY3" fmla="*/ 2939 h 1658606"/>
              <a:gd name="connsiteX4" fmla="*/ 4223410 w 5629403"/>
              <a:gd name="connsiteY4" fmla="*/ 752901 h 1658606"/>
              <a:gd name="connsiteX5" fmla="*/ 5629403 w 5629403"/>
              <a:gd name="connsiteY5" fmla="*/ 1411812 h 1658606"/>
              <a:gd name="connsiteX0" fmla="*/ 0 w 5629403"/>
              <a:gd name="connsiteY0" fmla="*/ 1658606 h 1658606"/>
              <a:gd name="connsiteX1" fmla="*/ 640800 w 5629403"/>
              <a:gd name="connsiteY1" fmla="*/ 1233806 h 1658606"/>
              <a:gd name="connsiteX2" fmla="*/ 1792800 w 5629403"/>
              <a:gd name="connsiteY2" fmla="*/ 521006 h 1658606"/>
              <a:gd name="connsiteX3" fmla="*/ 3000904 w 5629403"/>
              <a:gd name="connsiteY3" fmla="*/ 2939 h 1658606"/>
              <a:gd name="connsiteX4" fmla="*/ 4223410 w 5629403"/>
              <a:gd name="connsiteY4" fmla="*/ 752901 h 1658606"/>
              <a:gd name="connsiteX5" fmla="*/ 5629403 w 5629403"/>
              <a:gd name="connsiteY5" fmla="*/ 1411812 h 1658606"/>
              <a:gd name="connsiteX0" fmla="*/ 0 w 5629403"/>
              <a:gd name="connsiteY0" fmla="*/ 1657700 h 1657700"/>
              <a:gd name="connsiteX1" fmla="*/ 640800 w 5629403"/>
              <a:gd name="connsiteY1" fmla="*/ 1232900 h 1657700"/>
              <a:gd name="connsiteX2" fmla="*/ 1792800 w 5629403"/>
              <a:gd name="connsiteY2" fmla="*/ 520100 h 1657700"/>
              <a:gd name="connsiteX3" fmla="*/ 3000904 w 5629403"/>
              <a:gd name="connsiteY3" fmla="*/ 2033 h 1657700"/>
              <a:gd name="connsiteX4" fmla="*/ 4160105 w 5629403"/>
              <a:gd name="connsiteY4" fmla="*/ 709792 h 1657700"/>
              <a:gd name="connsiteX5" fmla="*/ 5629403 w 5629403"/>
              <a:gd name="connsiteY5" fmla="*/ 1410906 h 1657700"/>
              <a:gd name="connsiteX0" fmla="*/ 0 w 5629403"/>
              <a:gd name="connsiteY0" fmla="*/ 1657700 h 1657700"/>
              <a:gd name="connsiteX1" fmla="*/ 640800 w 5629403"/>
              <a:gd name="connsiteY1" fmla="*/ 1232900 h 1657700"/>
              <a:gd name="connsiteX2" fmla="*/ 1792800 w 5629403"/>
              <a:gd name="connsiteY2" fmla="*/ 520100 h 1657700"/>
              <a:gd name="connsiteX3" fmla="*/ 3000904 w 5629403"/>
              <a:gd name="connsiteY3" fmla="*/ 2033 h 1657700"/>
              <a:gd name="connsiteX4" fmla="*/ 4160105 w 5629403"/>
              <a:gd name="connsiteY4" fmla="*/ 709792 h 1657700"/>
              <a:gd name="connsiteX5" fmla="*/ 5629403 w 5629403"/>
              <a:gd name="connsiteY5" fmla="*/ 1410906 h 1657700"/>
              <a:gd name="connsiteX0" fmla="*/ 0 w 5798215"/>
              <a:gd name="connsiteY0" fmla="*/ 1657700 h 1657700"/>
              <a:gd name="connsiteX1" fmla="*/ 640800 w 5798215"/>
              <a:gd name="connsiteY1" fmla="*/ 1232900 h 1657700"/>
              <a:gd name="connsiteX2" fmla="*/ 1792800 w 5798215"/>
              <a:gd name="connsiteY2" fmla="*/ 520100 h 1657700"/>
              <a:gd name="connsiteX3" fmla="*/ 3000904 w 5798215"/>
              <a:gd name="connsiteY3" fmla="*/ 2033 h 1657700"/>
              <a:gd name="connsiteX4" fmla="*/ 4160105 w 5798215"/>
              <a:gd name="connsiteY4" fmla="*/ 709792 h 1657700"/>
              <a:gd name="connsiteX5" fmla="*/ 5798215 w 5798215"/>
              <a:gd name="connsiteY5" fmla="*/ 1424973 h 165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8215" h="1657700">
                <a:moveTo>
                  <a:pt x="0" y="1657700"/>
                </a:moveTo>
                <a:cubicBezTo>
                  <a:pt x="171000" y="1540100"/>
                  <a:pt x="342000" y="1422500"/>
                  <a:pt x="640800" y="1232900"/>
                </a:cubicBezTo>
                <a:cubicBezTo>
                  <a:pt x="939600" y="1043300"/>
                  <a:pt x="1399449" y="725244"/>
                  <a:pt x="1792800" y="520100"/>
                </a:cubicBezTo>
                <a:cubicBezTo>
                  <a:pt x="2186151" y="314956"/>
                  <a:pt x="2606353" y="-29582"/>
                  <a:pt x="3000904" y="2033"/>
                </a:cubicBezTo>
                <a:cubicBezTo>
                  <a:pt x="3395455" y="33648"/>
                  <a:pt x="3739607" y="414019"/>
                  <a:pt x="4160105" y="709792"/>
                </a:cubicBezTo>
                <a:cubicBezTo>
                  <a:pt x="4601705" y="928192"/>
                  <a:pt x="5374387" y="1278775"/>
                  <a:pt x="5798215" y="1424973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5292012" y="3342490"/>
            <a:ext cx="0" cy="936036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981509" y="3342422"/>
            <a:ext cx="62388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5400" dirty="0" smtClean="0">
                <a:solidFill>
                  <a:srgbClr val="FF0000"/>
                </a:solidFill>
                <a:sym typeface="Wingdings"/>
              </a:rPr>
              <a:t></a:t>
            </a:r>
            <a:endParaRPr lang="en-GB" sz="5400" dirty="0">
              <a:solidFill>
                <a:srgbClr val="FF0000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3275787" y="3337146"/>
            <a:ext cx="331236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6516147" y="2909070"/>
            <a:ext cx="1812330" cy="742982"/>
            <a:chOff x="6732240" y="3787736"/>
            <a:chExt cx="1812330" cy="742982"/>
          </a:xfrm>
        </p:grpSpPr>
        <p:sp>
          <p:nvSpPr>
            <p:cNvPr id="45" name="TextBox 44"/>
            <p:cNvSpPr txBox="1"/>
            <p:nvPr/>
          </p:nvSpPr>
          <p:spPr>
            <a:xfrm>
              <a:off x="6848336" y="4003962"/>
              <a:ext cx="1696234" cy="307777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GB" sz="2000" dirty="0" smtClean="0">
                  <a:solidFill>
                    <a:srgbClr val="C00000"/>
                  </a:solidFill>
                </a:rPr>
                <a:t>Regulation error</a:t>
              </a:r>
              <a:endParaRPr lang="en-GB" sz="2000" dirty="0">
                <a:solidFill>
                  <a:srgbClr val="C00000"/>
                </a:solidFill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 flipV="1">
              <a:off x="6732240" y="3787736"/>
              <a:ext cx="0" cy="330058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732240" y="4221088"/>
              <a:ext cx="0" cy="309630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48" name="Straight Connector 47"/>
          <p:cNvCxnSpPr/>
          <p:nvPr/>
        </p:nvCxnSpPr>
        <p:spPr>
          <a:xfrm>
            <a:off x="5147995" y="3243269"/>
            <a:ext cx="144016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Connector 48"/>
          <p:cNvSpPr/>
          <p:nvPr/>
        </p:nvSpPr>
        <p:spPr>
          <a:xfrm>
            <a:off x="5220003" y="3170338"/>
            <a:ext cx="144016" cy="143948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2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11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RST algorithm</a:t>
            </a:r>
            <a:endParaRPr lang="en-GB" dirty="0">
              <a:solidFill>
                <a:srgbClr val="C00000"/>
              </a:solidFill>
              <a:latin typeface="Calisto MT" panose="02040603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9112" y="529076"/>
                <a:ext cx="8686800" cy="3384376"/>
              </a:xfrm>
            </p:spPr>
            <p:txBody>
              <a:bodyPr>
                <a:normAutofit/>
              </a:bodyPr>
              <a:lstStyle/>
              <a:p>
                <a:r>
                  <a:rPr lang="en-GB" sz="2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2-degree-of-freedom control algorithm</a:t>
                </a:r>
              </a:p>
              <a:p>
                <a:pPr lvl="1"/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Regulation and tracking performance can be set independently (under non restrictive hypotheses) </a:t>
                </a:r>
              </a:p>
              <a:p>
                <a:pPr lvl="1"/>
                <a:r>
                  <a:rPr lang="en-US" sz="2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Tracking performance is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𝑚𝑒𝑎𝑠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𝑡𝑑</m:t>
                            </m:r>
                          </m:sub>
                        </m:sSub>
                      </m:e>
                    </m:d>
                  </m:oMath>
                </a14:m>
                <a:endParaRPr 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r>
                  <a:rPr lang="en-US" sz="2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Based on a rather simplified load model  </a:t>
                </a:r>
                <a:endParaRPr lang="en-GB" sz="2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112" y="529076"/>
                <a:ext cx="8686800" cy="3384376"/>
              </a:xfrm>
              <a:blipFill>
                <a:blip r:embed="rId3"/>
                <a:stretch>
                  <a:fillRect l="-2105" t="-3063" r="-9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420496" y="2619537"/>
                <a:ext cx="2871299" cy="11142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𝑮</m:t>
                      </m:r>
                      <m:r>
                        <a:rPr lang="en-GB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(</m:t>
                      </m:r>
                      <m:r>
                        <a:rPr lang="en-GB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𝒔</m:t>
                      </m:r>
                      <m:r>
                        <a:rPr lang="en-GB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n-GB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GB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𝑹</m:t>
                          </m:r>
                          <m:r>
                            <a:rPr lang="en-GB" b="1" i="1" baseline="-2500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𝒔</m:t>
                          </m:r>
                          <m:r>
                            <a:rPr lang="en-GB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f>
                                <m:fPr>
                                  <m:ctrlPr>
                                    <a:rPr lang="en-GB" b="1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1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GB" b="1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𝑹</m:t>
                                  </m:r>
                                  <m:r>
                                    <a:rPr lang="en-GB" b="1" i="1" baseline="-25000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𝒑</m:t>
                                  </m:r>
                                </m:den>
                              </m:f>
                              <m:r>
                                <a:rPr lang="en-GB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1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1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GB" b="1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𝑹</m:t>
                                  </m:r>
                                  <m:r>
                                    <a:rPr lang="en-GB" b="1" i="1" baseline="-25000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𝒎</m:t>
                                  </m:r>
                                  <m:r>
                                    <a:rPr lang="en-GB" b="1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GB" b="1" i="1" smtClean="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/>
                                    </a:rPr>
                                    <m:t>𝒔𝑳</m:t>
                                  </m:r>
                                </m:den>
                              </m:f>
                            </m:den>
                          </m:f>
                        </m:den>
                      </m:f>
                    </m:oMath>
                  </m:oMathPara>
                </a14:m>
                <a:endParaRPr lang="en-GB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0496" y="2619537"/>
                <a:ext cx="2871299" cy="11142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586331" y="2494344"/>
            <a:ext cx="4485995" cy="1493744"/>
            <a:chOff x="586331" y="2494344"/>
            <a:chExt cx="4485995" cy="1493744"/>
          </a:xfrm>
        </p:grpSpPr>
        <p:sp>
          <p:nvSpPr>
            <p:cNvPr id="9" name="Rectangle 38"/>
            <p:cNvSpPr>
              <a:spLocks noChangeArrowheads="1"/>
            </p:cNvSpPr>
            <p:nvPr/>
          </p:nvSpPr>
          <p:spPr bwMode="auto">
            <a:xfrm>
              <a:off x="1202336" y="3176677"/>
              <a:ext cx="814985" cy="27166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243F6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defTabSz="914269"/>
              <a:r>
                <a:rPr lang="en-US" b="1" i="1" dirty="0">
                  <a:ea typeface="Times New Roman" pitchFamily="18" charset="0"/>
                  <a:cs typeface="Times New Roman" pitchFamily="18" charset="0"/>
                </a:rPr>
                <a:t>R</a:t>
              </a:r>
              <a:r>
                <a:rPr lang="en-US" b="1" i="1" baseline="-5000" dirty="0">
                  <a:ea typeface="Times New Roman" pitchFamily="18" charset="0"/>
                  <a:cs typeface="Times New Roman" pitchFamily="18" charset="0"/>
                </a:rPr>
                <a:t>s</a:t>
              </a:r>
              <a:endParaRPr lang="en-US" sz="4400" b="1" baseline="-5000" dirty="0">
                <a:cs typeface="Times New Roman" pitchFamily="18" charset="0"/>
              </a:endParaRPr>
            </a:p>
          </p:txBody>
        </p:sp>
        <p:sp>
          <p:nvSpPr>
            <p:cNvPr id="10" name="Oval 37"/>
            <p:cNvSpPr>
              <a:spLocks noChangeArrowheads="1"/>
            </p:cNvSpPr>
            <p:nvPr/>
          </p:nvSpPr>
          <p:spPr bwMode="auto">
            <a:xfrm>
              <a:off x="3647293" y="3176677"/>
              <a:ext cx="271662" cy="27166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3900" b="1">
                <a:cs typeface="Times New Roman" pitchFamily="18" charset="0"/>
              </a:endParaRPr>
            </a:p>
          </p:txBody>
        </p:sp>
        <p:sp>
          <p:nvSpPr>
            <p:cNvPr id="11" name="Oval 36"/>
            <p:cNvSpPr>
              <a:spLocks noChangeArrowheads="1"/>
            </p:cNvSpPr>
            <p:nvPr/>
          </p:nvSpPr>
          <p:spPr bwMode="auto">
            <a:xfrm>
              <a:off x="3933253" y="3173102"/>
              <a:ext cx="271662" cy="27166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3900" b="1">
                <a:cs typeface="Times New Roman" pitchFamily="18" charset="0"/>
              </a:endParaRPr>
            </a:p>
          </p:txBody>
        </p:sp>
        <p:sp>
          <p:nvSpPr>
            <p:cNvPr id="12" name="Oval 35"/>
            <p:cNvSpPr>
              <a:spLocks noChangeArrowheads="1"/>
            </p:cNvSpPr>
            <p:nvPr/>
          </p:nvSpPr>
          <p:spPr bwMode="auto">
            <a:xfrm>
              <a:off x="4204915" y="3173102"/>
              <a:ext cx="271662" cy="27166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3900" b="1">
                <a:cs typeface="Times New Roman" pitchFamily="18" charset="0"/>
              </a:endParaRPr>
            </a:p>
          </p:txBody>
        </p:sp>
        <p:sp>
          <p:nvSpPr>
            <p:cNvPr id="13" name="Rectangle 34"/>
            <p:cNvSpPr>
              <a:spLocks noChangeArrowheads="1"/>
            </p:cNvSpPr>
            <p:nvPr/>
          </p:nvSpPr>
          <p:spPr bwMode="auto">
            <a:xfrm>
              <a:off x="3604399" y="3317274"/>
              <a:ext cx="905539" cy="2037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3900" b="1">
                <a:cs typeface="Times New Roman" pitchFamily="18" charset="0"/>
              </a:endParaRPr>
            </a:p>
          </p:txBody>
        </p:sp>
        <p:sp>
          <p:nvSpPr>
            <p:cNvPr id="14" name="AutoShape 33"/>
            <p:cNvSpPr>
              <a:spLocks noChangeShapeType="1"/>
            </p:cNvSpPr>
            <p:nvPr/>
          </p:nvSpPr>
          <p:spPr bwMode="auto">
            <a:xfrm>
              <a:off x="3375631" y="3312508"/>
              <a:ext cx="271662" cy="119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3900" b="1">
                <a:cs typeface="Times New Roman" pitchFamily="18" charset="0"/>
              </a:endParaRPr>
            </a:p>
          </p:txBody>
        </p:sp>
        <p:sp>
          <p:nvSpPr>
            <p:cNvPr id="15" name="AutoShape 32"/>
            <p:cNvSpPr>
              <a:spLocks noChangeShapeType="1"/>
            </p:cNvSpPr>
            <p:nvPr/>
          </p:nvSpPr>
          <p:spPr bwMode="auto">
            <a:xfrm flipH="1">
              <a:off x="586331" y="3316082"/>
              <a:ext cx="611239" cy="119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3900" b="1">
                <a:cs typeface="Times New Roman" pitchFamily="18" charset="0"/>
              </a:endParaRPr>
            </a:p>
          </p:txBody>
        </p:sp>
        <p:grpSp>
          <p:nvGrpSpPr>
            <p:cNvPr id="16" name="Group 29"/>
            <p:cNvGrpSpPr>
              <a:grpSpLocks/>
            </p:cNvGrpSpPr>
            <p:nvPr/>
          </p:nvGrpSpPr>
          <p:grpSpPr bwMode="auto">
            <a:xfrm>
              <a:off x="3928487" y="3306550"/>
              <a:ext cx="1143839" cy="545707"/>
              <a:chOff x="9183" y="6390"/>
              <a:chExt cx="960" cy="458"/>
            </a:xfrm>
          </p:grpSpPr>
          <p:sp>
            <p:nvSpPr>
              <p:cNvPr id="18" name="AutoShape 31"/>
              <p:cNvSpPr>
                <a:spLocks noChangeShapeType="1"/>
              </p:cNvSpPr>
              <p:nvPr/>
            </p:nvSpPr>
            <p:spPr bwMode="auto">
              <a:xfrm>
                <a:off x="9630" y="6390"/>
                <a:ext cx="513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3900" b="1">
                  <a:cs typeface="Times New Roman" pitchFamily="18" charset="0"/>
                </a:endParaRPr>
              </a:p>
            </p:txBody>
          </p:sp>
          <p:sp>
            <p:nvSpPr>
              <p:cNvPr id="19" name="AutoShape 30"/>
              <p:cNvSpPr>
                <a:spLocks noChangeShapeType="1"/>
              </p:cNvSpPr>
              <p:nvPr/>
            </p:nvSpPr>
            <p:spPr bwMode="auto">
              <a:xfrm flipV="1">
                <a:off x="9183" y="6390"/>
                <a:ext cx="703" cy="458"/>
              </a:xfrm>
              <a:prstGeom prst="bentConnector3">
                <a:avLst>
                  <a:gd name="adj1" fmla="val 100132"/>
                </a:avLst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3900" b="1">
                  <a:cs typeface="Times New Roman" pitchFamily="18" charset="0"/>
                </a:endParaRPr>
              </a:p>
            </p:txBody>
          </p:sp>
        </p:grpSp>
        <p:sp>
          <p:nvSpPr>
            <p:cNvPr id="20" name="Rectangle 28"/>
            <p:cNvSpPr>
              <a:spLocks noChangeArrowheads="1"/>
            </p:cNvSpPr>
            <p:nvPr/>
          </p:nvSpPr>
          <p:spPr bwMode="auto">
            <a:xfrm>
              <a:off x="2560646" y="3176677"/>
              <a:ext cx="814985" cy="27166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243F6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defTabSz="914269"/>
              <a:r>
                <a:rPr lang="en-US" b="1" i="1" dirty="0">
                  <a:ea typeface="Times New Roman" pitchFamily="18" charset="0"/>
                  <a:cs typeface="Times New Roman" pitchFamily="18" charset="0"/>
                </a:rPr>
                <a:t>R</a:t>
              </a:r>
              <a:r>
                <a:rPr lang="en-US" b="1" i="1" baseline="-5000" dirty="0">
                  <a:ea typeface="Times New Roman" pitchFamily="18" charset="0"/>
                  <a:cs typeface="Times New Roman" pitchFamily="18" charset="0"/>
                </a:rPr>
                <a:t>m</a:t>
              </a:r>
              <a:endParaRPr lang="en-US" sz="4400" b="1" baseline="-5000" dirty="0">
                <a:cs typeface="Times New Roman" pitchFamily="18" charset="0"/>
              </a:endParaRPr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3113501" y="3716426"/>
              <a:ext cx="814985" cy="27166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rgbClr val="243F6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t" anchorCtr="1" compatLnSpc="1">
              <a:prstTxWarp prst="textNoShape">
                <a:avLst/>
              </a:prstTxWarp>
            </a:bodyPr>
            <a:lstStyle/>
            <a:p>
              <a:pPr algn="ctr" defTabSz="914269"/>
              <a:r>
                <a:rPr lang="en-US" b="1" i="1" dirty="0">
                  <a:ea typeface="Times New Roman" pitchFamily="18" charset="0"/>
                  <a:cs typeface="Times New Roman" pitchFamily="18" charset="0"/>
                </a:rPr>
                <a:t>R</a:t>
              </a:r>
              <a:r>
                <a:rPr lang="en-US" b="1" i="1" baseline="-6000" dirty="0">
                  <a:ea typeface="Times New Roman" pitchFamily="18" charset="0"/>
                  <a:cs typeface="Times New Roman" pitchFamily="18" charset="0"/>
                </a:rPr>
                <a:t>p</a:t>
              </a:r>
              <a:endParaRPr lang="en-US" sz="4400" b="1" baseline="-6000" dirty="0">
                <a:cs typeface="Times New Roman" pitchFamily="18" charset="0"/>
              </a:endParaRP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3936827" y="2887142"/>
              <a:ext cx="271662" cy="276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b="1" i="1" dirty="0">
                  <a:ea typeface="Times New Roman" pitchFamily="18" charset="0"/>
                  <a:cs typeface="Times New Roman" pitchFamily="18" charset="0"/>
                </a:rPr>
                <a:t>L</a:t>
              </a:r>
              <a:endParaRPr lang="en-US" sz="4400" b="1" dirty="0">
                <a:cs typeface="Times New Roman" pitchFamily="18" charset="0"/>
              </a:endParaRPr>
            </a:p>
          </p:txBody>
        </p:sp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2017322" y="3312508"/>
              <a:ext cx="1096179" cy="539749"/>
              <a:chOff x="7579" y="6395"/>
              <a:chExt cx="920" cy="453"/>
            </a:xfrm>
          </p:grpSpPr>
          <p:sp>
            <p:nvSpPr>
              <p:cNvPr id="24" name="AutoShape 25"/>
              <p:cNvSpPr>
                <a:spLocks noChangeShapeType="1"/>
              </p:cNvSpPr>
              <p:nvPr/>
            </p:nvSpPr>
            <p:spPr bwMode="auto">
              <a:xfrm>
                <a:off x="7579" y="6395"/>
                <a:ext cx="920" cy="453"/>
              </a:xfrm>
              <a:prstGeom prst="bentConnector3">
                <a:avLst>
                  <a:gd name="adj1" fmla="val 26630"/>
                </a:avLst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3900" b="1">
                  <a:cs typeface="Times New Roman" pitchFamily="18" charset="0"/>
                </a:endParaRPr>
              </a:p>
            </p:txBody>
          </p:sp>
          <p:sp>
            <p:nvSpPr>
              <p:cNvPr id="25" name="AutoShape 24"/>
              <p:cNvSpPr>
                <a:spLocks noChangeShapeType="1"/>
              </p:cNvSpPr>
              <p:nvPr/>
            </p:nvSpPr>
            <p:spPr bwMode="auto">
              <a:xfrm>
                <a:off x="7579" y="6395"/>
                <a:ext cx="456" cy="1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GB" sz="23900" b="1">
                  <a:cs typeface="Times New Roman" pitchFamily="18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34949" y="2494344"/>
              <a:ext cx="4345709" cy="754341"/>
              <a:chOff x="634949" y="1023552"/>
              <a:chExt cx="4345709" cy="754341"/>
            </a:xfrm>
          </p:grpSpPr>
          <p:cxnSp>
            <p:nvCxnSpPr>
              <p:cNvPr id="28" name="Elbow Connector 27"/>
              <p:cNvCxnSpPr/>
              <p:nvPr/>
            </p:nvCxnSpPr>
            <p:spPr>
              <a:xfrm rot="5400000" flipH="1" flipV="1">
                <a:off x="2805265" y="-397500"/>
                <a:ext cx="5077" cy="4345709"/>
              </a:xfrm>
              <a:prstGeom prst="bentConnector3">
                <a:avLst>
                  <a:gd name="adj1" fmla="val 11149439"/>
                </a:avLst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2634518" y="1023552"/>
                <a:ext cx="346570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b="1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V</a:t>
                </a:r>
                <a:endParaRPr lang="en-GB" sz="2000" b="1" dirty="0">
                  <a:solidFill>
                    <a:srgbClr val="C00000"/>
                  </a:solidFill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586331" y="3491570"/>
              <a:ext cx="457277" cy="400110"/>
              <a:chOff x="586331" y="2020778"/>
              <a:chExt cx="457277" cy="400110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586331" y="2060848"/>
                <a:ext cx="457277" cy="0"/>
              </a:xfrm>
              <a:prstGeom prst="straightConnector1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662263" y="2020778"/>
                <a:ext cx="2744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b="1" dirty="0" smtClean="0">
                    <a:solidFill>
                      <a:srgbClr val="4A7EBB"/>
                    </a:solidFill>
                    <a:latin typeface="Cambria" panose="02040503050406030204" pitchFamily="18" charset="0"/>
                  </a:rPr>
                  <a:t>I</a:t>
                </a:r>
                <a:endParaRPr lang="en-GB" sz="2000" b="1" dirty="0">
                  <a:solidFill>
                    <a:srgbClr val="4A7EBB"/>
                  </a:solidFill>
                  <a:latin typeface="Cambria" panose="02040503050406030204" pitchFamily="18" charset="0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4696667" y="3130778"/>
            <a:ext cx="3735897" cy="2088838"/>
            <a:chOff x="1986967" y="1428111"/>
            <a:chExt cx="5906184" cy="3462801"/>
          </a:xfrm>
        </p:grpSpPr>
        <p:grpSp>
          <p:nvGrpSpPr>
            <p:cNvPr id="70" name="Group 46"/>
            <p:cNvGrpSpPr>
              <a:grpSpLocks noChangeAspect="1"/>
            </p:cNvGrpSpPr>
            <p:nvPr/>
          </p:nvGrpSpPr>
          <p:grpSpPr bwMode="auto">
            <a:xfrm>
              <a:off x="1986967" y="1428111"/>
              <a:ext cx="5906184" cy="3462801"/>
              <a:chOff x="5988" y="9836"/>
              <a:chExt cx="4555" cy="2669"/>
            </a:xfrm>
          </p:grpSpPr>
          <p:sp>
            <p:nvSpPr>
              <p:cNvPr id="72" name="AutoShape 63"/>
              <p:cNvSpPr>
                <a:spLocks noChangeAspect="1" noChangeArrowheads="1" noTextEdit="1"/>
              </p:cNvSpPr>
              <p:nvPr/>
            </p:nvSpPr>
            <p:spPr bwMode="auto">
              <a:xfrm>
                <a:off x="6097" y="9836"/>
                <a:ext cx="4446" cy="26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700"/>
              </a:p>
            </p:txBody>
          </p:sp>
          <p:sp>
            <p:nvSpPr>
              <p:cNvPr id="73" name="AutoShape 62"/>
              <p:cNvSpPr>
                <a:spLocks noChangeShapeType="1"/>
              </p:cNvSpPr>
              <p:nvPr/>
            </p:nvSpPr>
            <p:spPr bwMode="auto">
              <a:xfrm>
                <a:off x="8719" y="11204"/>
                <a:ext cx="1" cy="456"/>
              </a:xfrm>
              <a:prstGeom prst="straightConnector1">
                <a:avLst/>
              </a:prstGeom>
              <a:noFill/>
              <a:ln w="28575">
                <a:solidFill>
                  <a:srgbClr val="808080"/>
                </a:solidFill>
                <a:prstDash val="dash"/>
                <a:round/>
                <a:headEnd/>
                <a:tailEnd type="arrow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700"/>
              </a:p>
            </p:txBody>
          </p:sp>
          <p:sp>
            <p:nvSpPr>
              <p:cNvPr id="74" name="AutoShape 61"/>
              <p:cNvSpPr>
                <a:spLocks noChangeShapeType="1"/>
              </p:cNvSpPr>
              <p:nvPr/>
            </p:nvSpPr>
            <p:spPr bwMode="auto">
              <a:xfrm flipH="1">
                <a:off x="6782" y="11204"/>
                <a:ext cx="1938" cy="1"/>
              </a:xfrm>
              <a:prstGeom prst="straightConnector1">
                <a:avLst/>
              </a:prstGeom>
              <a:noFill/>
              <a:ln w="28575">
                <a:solidFill>
                  <a:srgbClr val="808080"/>
                </a:solidFill>
                <a:prstDash val="dash"/>
                <a:round/>
                <a:headEnd/>
                <a:tailEnd type="arrow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700"/>
              </a:p>
            </p:txBody>
          </p:sp>
          <p:sp>
            <p:nvSpPr>
              <p:cNvPr id="75" name="AutoShape 60"/>
              <p:cNvSpPr>
                <a:spLocks noChangeShapeType="1"/>
              </p:cNvSpPr>
              <p:nvPr/>
            </p:nvSpPr>
            <p:spPr bwMode="auto">
              <a:xfrm>
                <a:off x="7465" y="10406"/>
                <a:ext cx="1" cy="1254"/>
              </a:xfrm>
              <a:prstGeom prst="straightConnector1">
                <a:avLst/>
              </a:prstGeom>
              <a:noFill/>
              <a:ln w="28575">
                <a:solidFill>
                  <a:srgbClr val="808080"/>
                </a:solidFill>
                <a:prstDash val="dash"/>
                <a:round/>
                <a:headEnd/>
                <a:tailEnd type="arrow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700"/>
              </a:p>
            </p:txBody>
          </p:sp>
          <p:sp>
            <p:nvSpPr>
              <p:cNvPr id="76" name="AutoShape 59"/>
              <p:cNvSpPr>
                <a:spLocks noChangeShapeType="1"/>
              </p:cNvSpPr>
              <p:nvPr/>
            </p:nvSpPr>
            <p:spPr bwMode="auto">
              <a:xfrm>
                <a:off x="6781" y="11660"/>
                <a:ext cx="3255" cy="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oval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700"/>
              </a:p>
            </p:txBody>
          </p:sp>
          <p:sp>
            <p:nvSpPr>
              <p:cNvPr id="77" name="Text Box 58"/>
              <p:cNvSpPr txBox="1">
                <a:spLocks noChangeArrowheads="1"/>
              </p:cNvSpPr>
              <p:nvPr/>
            </p:nvSpPr>
            <p:spPr bwMode="auto">
              <a:xfrm>
                <a:off x="5988" y="10705"/>
                <a:ext cx="661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r" defTabSz="914269"/>
                <a:r>
                  <a:rPr lang="en-US" sz="1600" i="1" dirty="0" smtClean="0">
                    <a:solidFill>
                      <a:schemeClr val="bg1">
                        <a:lumMod val="50000"/>
                      </a:schemeClr>
                    </a:solidFill>
                    <a:ea typeface="Times New Roman" pitchFamily="18" charset="0"/>
                    <a:cs typeface="Times New Roman" pitchFamily="18" charset="0"/>
                  </a:rPr>
                  <a:t>Gain</a:t>
                </a:r>
                <a:endParaRPr lang="en-US" sz="4000" i="1" dirty="0">
                  <a:solidFill>
                    <a:schemeClr val="bg1">
                      <a:lumMod val="50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78" name="Text Box 57"/>
              <p:cNvSpPr txBox="1">
                <a:spLocks noChangeArrowheads="1"/>
              </p:cNvSpPr>
              <p:nvPr/>
            </p:nvSpPr>
            <p:spPr bwMode="auto">
              <a:xfrm>
                <a:off x="9392" y="11387"/>
                <a:ext cx="961" cy="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269"/>
                <a:r>
                  <a:rPr lang="en-US" sz="1600" i="1" dirty="0" smtClean="0">
                    <a:solidFill>
                      <a:schemeClr val="bg1">
                        <a:lumMod val="50000"/>
                      </a:schemeClr>
                    </a:solidFill>
                    <a:ea typeface="Times New Roman" pitchFamily="18" charset="0"/>
                    <a:cs typeface="Times New Roman" pitchFamily="18" charset="0"/>
                  </a:rPr>
                  <a:t>Log(frequency)</a:t>
                </a:r>
                <a:endParaRPr lang="en-US" sz="4000" i="1" dirty="0">
                  <a:solidFill>
                    <a:schemeClr val="bg1">
                      <a:lumMod val="50000"/>
                    </a:schemeClr>
                  </a:solidFill>
                  <a:cs typeface="Arial" pitchFamily="34" charset="0"/>
                </a:endParaRPr>
              </a:p>
            </p:txBody>
          </p:sp>
          <p:grpSp>
            <p:nvGrpSpPr>
              <p:cNvPr id="79" name="Group 53"/>
              <p:cNvGrpSpPr>
                <a:grpSpLocks/>
              </p:cNvGrpSpPr>
              <p:nvPr/>
            </p:nvGrpSpPr>
            <p:grpSpPr bwMode="auto">
              <a:xfrm>
                <a:off x="6782" y="10406"/>
                <a:ext cx="3254" cy="799"/>
                <a:chOff x="6782" y="10406"/>
                <a:chExt cx="3254" cy="799"/>
              </a:xfrm>
            </p:grpSpPr>
            <p:sp>
              <p:nvSpPr>
                <p:cNvPr id="84" name="AutoShape 56"/>
                <p:cNvSpPr>
                  <a:spLocks noChangeShapeType="1"/>
                </p:cNvSpPr>
                <p:nvPr/>
              </p:nvSpPr>
              <p:spPr bwMode="auto">
                <a:xfrm>
                  <a:off x="6782" y="10406"/>
                  <a:ext cx="683" cy="1"/>
                </a:xfrm>
                <a:prstGeom prst="straightConnector1">
                  <a:avLst/>
                </a:prstGeom>
                <a:noFill/>
                <a:ln w="28575">
                  <a:solidFill>
                    <a:srgbClr val="0070C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8700"/>
                </a:p>
              </p:txBody>
            </p:sp>
            <p:sp>
              <p:nvSpPr>
                <p:cNvPr id="85" name="AutoShape 55"/>
                <p:cNvSpPr>
                  <a:spLocks noChangeShapeType="1"/>
                </p:cNvSpPr>
                <p:nvPr/>
              </p:nvSpPr>
              <p:spPr bwMode="auto">
                <a:xfrm>
                  <a:off x="7465" y="10407"/>
                  <a:ext cx="1259" cy="798"/>
                </a:xfrm>
                <a:prstGeom prst="straightConnector1">
                  <a:avLst/>
                </a:prstGeom>
                <a:noFill/>
                <a:ln w="28575">
                  <a:solidFill>
                    <a:srgbClr val="0070C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8700"/>
                </a:p>
              </p:txBody>
            </p:sp>
            <p:sp>
              <p:nvSpPr>
                <p:cNvPr id="86" name="AutoShape 54"/>
                <p:cNvSpPr>
                  <a:spLocks noChangeShapeType="1"/>
                </p:cNvSpPr>
                <p:nvPr/>
              </p:nvSpPr>
              <p:spPr bwMode="auto">
                <a:xfrm>
                  <a:off x="8719" y="11204"/>
                  <a:ext cx="1317" cy="1"/>
                </a:xfrm>
                <a:prstGeom prst="straightConnector1">
                  <a:avLst/>
                </a:prstGeom>
                <a:noFill/>
                <a:ln w="28575">
                  <a:solidFill>
                    <a:srgbClr val="0070C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28700"/>
                </a:p>
              </p:txBody>
            </p:sp>
          </p:grpSp>
          <p:sp>
            <p:nvSpPr>
              <p:cNvPr id="80" name="Text Box 52"/>
              <p:cNvSpPr txBox="1">
                <a:spLocks noChangeArrowheads="1"/>
              </p:cNvSpPr>
              <p:nvPr/>
            </p:nvSpPr>
            <p:spPr bwMode="auto">
              <a:xfrm>
                <a:off x="6527" y="10256"/>
                <a:ext cx="187" cy="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269"/>
                <a:r>
                  <a:rPr lang="en-US" sz="2000" b="1" i="1" dirty="0">
                    <a:latin typeface="Cambria" panose="02040503050406030204" pitchFamily="18" charset="0"/>
                    <a:ea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US" sz="2000" b="1" i="1" baseline="-30000" dirty="0">
                    <a:latin typeface="Cambria" panose="02040503050406030204" pitchFamily="18" charset="0"/>
                    <a:ea typeface="Times New Roman" pitchFamily="18" charset="0"/>
                    <a:cs typeface="Times New Roman" pitchFamily="18" charset="0"/>
                  </a:rPr>
                  <a:t>0</a:t>
                </a:r>
                <a:endParaRPr lang="en-US" sz="4800" b="1" dirty="0">
                  <a:latin typeface="Cambria" panose="02040503050406030204" pitchFamily="18" charset="0"/>
                  <a:cs typeface="Arial" pitchFamily="34" charset="0"/>
                </a:endParaRPr>
              </a:p>
            </p:txBody>
          </p:sp>
          <p:sp>
            <p:nvSpPr>
              <p:cNvPr id="81" name="Text Box 51"/>
              <p:cNvSpPr txBox="1">
                <a:spLocks noChangeArrowheads="1"/>
              </p:cNvSpPr>
              <p:nvPr/>
            </p:nvSpPr>
            <p:spPr bwMode="auto">
              <a:xfrm>
                <a:off x="6527" y="11058"/>
                <a:ext cx="187" cy="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914269"/>
                <a:r>
                  <a:rPr lang="en-US" sz="2000" b="1" i="1" dirty="0">
                    <a:latin typeface="Cambria" panose="02040503050406030204" pitchFamily="18" charset="0"/>
                    <a:ea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US" sz="2000" b="1" i="1" baseline="-30000" dirty="0">
                    <a:latin typeface="Cambria" panose="02040503050406030204" pitchFamily="18" charset="0"/>
                    <a:ea typeface="Times New Roman" pitchFamily="18" charset="0"/>
                    <a:cs typeface="Times New Roman" pitchFamily="18" charset="0"/>
                  </a:rPr>
                  <a:t>1</a:t>
                </a:r>
                <a:endParaRPr lang="en-US" sz="4800" b="1" dirty="0">
                  <a:latin typeface="Cambria" panose="02040503050406030204" pitchFamily="18" charset="0"/>
                  <a:cs typeface="Arial" pitchFamily="34" charset="0"/>
                </a:endParaRPr>
              </a:p>
            </p:txBody>
          </p:sp>
          <p:sp>
            <p:nvSpPr>
              <p:cNvPr id="82" name="Text Box 50"/>
              <p:cNvSpPr txBox="1">
                <a:spLocks noChangeArrowheads="1"/>
              </p:cNvSpPr>
              <p:nvPr/>
            </p:nvSpPr>
            <p:spPr bwMode="auto">
              <a:xfrm>
                <a:off x="7372" y="11695"/>
                <a:ext cx="340" cy="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269"/>
                <a:r>
                  <a:rPr lang="en-US" sz="2000" b="1" i="1" dirty="0">
                    <a:latin typeface="Cambria" panose="02040503050406030204" pitchFamily="18" charset="0"/>
                    <a:ea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2000" b="1" i="1" baseline="-25000" dirty="0">
                    <a:latin typeface="Cambria" panose="02040503050406030204" pitchFamily="18" charset="0"/>
                    <a:ea typeface="Times New Roman" pitchFamily="18" charset="0"/>
                    <a:cs typeface="Times New Roman" pitchFamily="18" charset="0"/>
                  </a:rPr>
                  <a:t>0</a:t>
                </a:r>
                <a:endParaRPr lang="en-US" sz="4800" b="1" baseline="-25000" dirty="0">
                  <a:latin typeface="Cambria" panose="02040503050406030204" pitchFamily="18" charset="0"/>
                  <a:cs typeface="Arial" pitchFamily="34" charset="0"/>
                </a:endParaRPr>
              </a:p>
            </p:txBody>
          </p:sp>
          <p:sp>
            <p:nvSpPr>
              <p:cNvPr id="83" name="AutoShape 49"/>
              <p:cNvSpPr>
                <a:spLocks noChangeShapeType="1"/>
              </p:cNvSpPr>
              <p:nvPr/>
            </p:nvSpPr>
            <p:spPr bwMode="auto">
              <a:xfrm flipV="1">
                <a:off x="6781" y="10256"/>
                <a:ext cx="0" cy="1404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700"/>
              </a:p>
            </p:txBody>
          </p:sp>
        </p:grpSp>
        <p:sp>
          <p:nvSpPr>
            <p:cNvPr id="71" name="Text Box 50"/>
            <p:cNvSpPr txBox="1">
              <a:spLocks noChangeArrowheads="1"/>
            </p:cNvSpPr>
            <p:nvPr/>
          </p:nvSpPr>
          <p:spPr bwMode="auto">
            <a:xfrm>
              <a:off x="5436096" y="3839820"/>
              <a:ext cx="29338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269"/>
              <a:r>
                <a:rPr lang="en-US" sz="2000" b="1" i="1" dirty="0" smtClean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f</a:t>
              </a:r>
              <a:r>
                <a:rPr lang="en-US" sz="2000" b="1" i="1" baseline="-25000" dirty="0" smtClean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1</a:t>
              </a:r>
              <a:endParaRPr lang="en-US" sz="4800" b="1" baseline="-25000" dirty="0">
                <a:latin typeface="Cambria" panose="02040503050406030204" pitchFamily="18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777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12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40521" y="-54432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(Very) Simplified Scheme of Current Regulation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5584" y="2102888"/>
            <a:ext cx="792000" cy="432000"/>
          </a:xfrm>
          <a:prstGeom prst="roundRect">
            <a:avLst/>
          </a:prstGeom>
          <a:ln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1400" b="1" dirty="0" smtClean="0">
                <a:latin typeface="Arial Narrow" panose="020B0606020202030204" pitchFamily="34" charset="0"/>
              </a:rPr>
              <a:t>Function</a:t>
            </a:r>
            <a:br>
              <a:rPr lang="en-GB" sz="1400" b="1" dirty="0" smtClean="0">
                <a:latin typeface="Arial Narrow" panose="020B0606020202030204" pitchFamily="34" charset="0"/>
              </a:rPr>
            </a:br>
            <a:r>
              <a:rPr lang="en-GB" sz="1400" b="1" dirty="0" smtClean="0">
                <a:latin typeface="Arial Narrow" panose="020B0606020202030204" pitchFamily="34" charset="0"/>
              </a:rPr>
              <a:t>Generator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5584" y="3027087"/>
            <a:ext cx="792000" cy="432000"/>
          </a:xfrm>
          <a:prstGeom prst="roundRect">
            <a:avLst/>
          </a:prstGeom>
          <a:ln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1400" b="1" dirty="0" smtClean="0">
                <a:latin typeface="Arial Narrow" panose="020B0606020202030204" pitchFamily="34" charset="0"/>
              </a:rPr>
              <a:t>Real-time</a:t>
            </a:r>
          </a:p>
          <a:p>
            <a:pPr algn="ctr"/>
            <a:r>
              <a:rPr lang="en-GB" sz="1400" b="1" dirty="0" smtClean="0">
                <a:latin typeface="Arial Narrow" panose="020B0606020202030204" pitchFamily="34" charset="0"/>
              </a:rPr>
              <a:t>reference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27584" y="2312262"/>
            <a:ext cx="576064" cy="924199"/>
            <a:chOff x="827584" y="2630310"/>
            <a:chExt cx="576064" cy="924199"/>
          </a:xfrm>
        </p:grpSpPr>
        <p:sp>
          <p:nvSpPr>
            <p:cNvPr id="12" name="Oval 341"/>
            <p:cNvSpPr>
              <a:spLocks noChangeAspect="1" noChangeArrowheads="1"/>
            </p:cNvSpPr>
            <p:nvPr/>
          </p:nvSpPr>
          <p:spPr bwMode="auto">
            <a:xfrm>
              <a:off x="827584" y="2988032"/>
              <a:ext cx="216000" cy="216000"/>
            </a:xfrm>
            <a:prstGeom prst="ellipse">
              <a:avLst/>
            </a:prstGeom>
            <a:ln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0" tIns="2160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ts val="800"/>
                </a:lnSpc>
              </a:pPr>
              <a:r>
                <a:rPr lang="en-GB" sz="1000" b="1" dirty="0" smtClean="0"/>
                <a:t>+</a:t>
              </a:r>
              <a:br>
                <a:rPr lang="en-GB" sz="1000" b="1" dirty="0" smtClean="0"/>
              </a:br>
              <a:r>
                <a:rPr lang="en-GB" sz="1000" b="1" dirty="0" smtClean="0"/>
                <a:t>+</a:t>
              </a:r>
              <a:endParaRPr lang="en-GB" sz="1000" b="1" dirty="0"/>
            </a:p>
          </p:txBody>
        </p:sp>
        <p:cxnSp>
          <p:nvCxnSpPr>
            <p:cNvPr id="13" name="Elbow Connector 12"/>
            <p:cNvCxnSpPr>
              <a:stCxn id="9" idx="3"/>
              <a:endCxn id="12" idx="0"/>
            </p:cNvCxnSpPr>
            <p:nvPr/>
          </p:nvCxnSpPr>
          <p:spPr>
            <a:xfrm>
              <a:off x="827584" y="2630310"/>
              <a:ext cx="108000" cy="357722"/>
            </a:xfrm>
            <a:prstGeom prst="bentConnector2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/>
            <p:cNvCxnSpPr>
              <a:stCxn id="10" idx="3"/>
              <a:endCxn id="12" idx="4"/>
            </p:cNvCxnSpPr>
            <p:nvPr/>
          </p:nvCxnSpPr>
          <p:spPr>
            <a:xfrm flipV="1">
              <a:off x="827584" y="3204032"/>
              <a:ext cx="108000" cy="350477"/>
            </a:xfrm>
            <a:prstGeom prst="bentConnector2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288"/>
            <p:cNvCxnSpPr>
              <a:stCxn id="12" idx="6"/>
              <a:endCxn id="48" idx="1"/>
            </p:cNvCxnSpPr>
            <p:nvPr/>
          </p:nvCxnSpPr>
          <p:spPr>
            <a:xfrm flipV="1">
              <a:off x="1043584" y="3096000"/>
              <a:ext cx="216048" cy="3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utoShape 312"/>
            <p:cNvSpPr>
              <a:spLocks noChangeArrowheads="1"/>
            </p:cNvSpPr>
            <p:nvPr/>
          </p:nvSpPr>
          <p:spPr bwMode="auto">
            <a:xfrm>
              <a:off x="996963" y="2696854"/>
              <a:ext cx="406685" cy="228443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2160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0070C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I_REF</a:t>
              </a:r>
              <a:endParaRPr lang="en-US" sz="3200" b="1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671992" y="2390872"/>
            <a:ext cx="1332056" cy="531080"/>
            <a:chOff x="3671992" y="2708920"/>
            <a:chExt cx="1332056" cy="531080"/>
          </a:xfrm>
        </p:grpSpPr>
        <p:sp>
          <p:nvSpPr>
            <p:cNvPr id="19" name="Rounded Rectangle 18"/>
            <p:cNvSpPr/>
            <p:nvPr/>
          </p:nvSpPr>
          <p:spPr>
            <a:xfrm>
              <a:off x="3671992" y="2952000"/>
              <a:ext cx="828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Sat Comp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20" name="AutoShape 312"/>
            <p:cNvSpPr>
              <a:spLocks noChangeArrowheads="1"/>
            </p:cNvSpPr>
            <p:nvPr/>
          </p:nvSpPr>
          <p:spPr bwMode="auto">
            <a:xfrm>
              <a:off x="4237960" y="2708920"/>
              <a:ext cx="766088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V_REF_SAT</a:t>
              </a:r>
              <a:endParaRPr lang="en-US" sz="3200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21" name="Elbow Connector 288"/>
            <p:cNvCxnSpPr>
              <a:stCxn id="19" idx="3"/>
              <a:endCxn id="57" idx="1"/>
            </p:cNvCxnSpPr>
            <p:nvPr/>
          </p:nvCxnSpPr>
          <p:spPr>
            <a:xfrm>
              <a:off x="4499992" y="3096000"/>
              <a:ext cx="21609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2339754" y="2390872"/>
            <a:ext cx="1477550" cy="531080"/>
            <a:chOff x="2249686" y="2708920"/>
            <a:chExt cx="1476966" cy="531080"/>
          </a:xfrm>
        </p:grpSpPr>
        <p:sp>
          <p:nvSpPr>
            <p:cNvPr id="23" name="Rounded Rectangle 22"/>
            <p:cNvSpPr/>
            <p:nvPr/>
          </p:nvSpPr>
          <p:spPr>
            <a:xfrm>
              <a:off x="2249686" y="2952000"/>
              <a:ext cx="1109048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RST: </a:t>
              </a:r>
              <a:r>
                <a:rPr lang="en-GB" sz="1400" b="1" i="1" dirty="0" smtClean="0">
                  <a:latin typeface="Cambria" panose="02040503050406030204" pitchFamily="18" charset="0"/>
                </a:rPr>
                <a:t>Ref</a:t>
              </a:r>
              <a:r>
                <a:rPr lang="en-GB" sz="1400" b="1" dirty="0" smtClean="0">
                  <a:latin typeface="Cambria" panose="02040503050406030204" pitchFamily="18" charset="0"/>
                  <a:sym typeface="Wingdings 3"/>
                </a:rPr>
                <a:t></a:t>
              </a:r>
              <a:r>
                <a:rPr lang="en-GB" sz="1400" b="1" i="1" dirty="0" smtClean="0">
                  <a:latin typeface="Cambria" panose="02040503050406030204" pitchFamily="18" charset="0"/>
                  <a:sym typeface="Wingdings 3"/>
                </a:rPr>
                <a:t>Act</a:t>
              </a:r>
              <a:endParaRPr lang="en-GB" sz="1400" b="1" dirty="0"/>
            </a:p>
          </p:txBody>
        </p:sp>
        <p:sp>
          <p:nvSpPr>
            <p:cNvPr id="24" name="AutoShape 312"/>
            <p:cNvSpPr>
              <a:spLocks noChangeArrowheads="1"/>
            </p:cNvSpPr>
            <p:nvPr/>
          </p:nvSpPr>
          <p:spPr bwMode="auto">
            <a:xfrm>
              <a:off x="3278940" y="2708920"/>
              <a:ext cx="447712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V_REF</a:t>
              </a:r>
              <a:endParaRPr lang="en-US" sz="3200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25" name="Elbow Connector 288"/>
            <p:cNvCxnSpPr>
              <a:stCxn id="23" idx="3"/>
              <a:endCxn id="19" idx="1"/>
            </p:cNvCxnSpPr>
            <p:nvPr/>
          </p:nvCxnSpPr>
          <p:spPr>
            <a:xfrm flipV="1">
              <a:off x="3358734" y="3089374"/>
              <a:ext cx="222663" cy="66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5971358" y="883596"/>
            <a:ext cx="2572334" cy="1570356"/>
            <a:chOff x="6084000" y="1201644"/>
            <a:chExt cx="2572334" cy="1570356"/>
          </a:xfrm>
        </p:grpSpPr>
        <p:sp>
          <p:nvSpPr>
            <p:cNvPr id="27" name="Rounded Rectangle 26"/>
            <p:cNvSpPr/>
            <p:nvPr/>
          </p:nvSpPr>
          <p:spPr>
            <a:xfrm rot="5400000">
              <a:off x="8152334" y="2268000"/>
              <a:ext cx="720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V divider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28" name="Pentagon 27"/>
            <p:cNvSpPr/>
            <p:nvPr/>
          </p:nvSpPr>
          <p:spPr>
            <a:xfrm>
              <a:off x="7049068" y="1412776"/>
              <a:ext cx="504000" cy="288000"/>
            </a:xfrm>
            <a:prstGeom prst="homePlate">
              <a:avLst/>
            </a:prstGeom>
            <a:gradFill flip="none" rotWithShape="1">
              <a:gsLst>
                <a:gs pos="80000">
                  <a:schemeClr val="dk1">
                    <a:tint val="50000"/>
                    <a:satMod val="300000"/>
                  </a:schemeClr>
                </a:gs>
                <a:gs pos="26000">
                  <a:srgbClr val="FFB7B7"/>
                </a:gs>
              </a:gsLst>
              <a:lin ang="10800000" scaled="1"/>
              <a:tileRect/>
            </a:gra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ADC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765384" y="1412776"/>
              <a:ext cx="396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LPF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424614" y="1412776"/>
              <a:ext cx="396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LPF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31" name="Elbow Connector 288"/>
            <p:cNvCxnSpPr>
              <a:stCxn id="27" idx="1"/>
              <a:endCxn id="29" idx="3"/>
            </p:cNvCxnSpPr>
            <p:nvPr/>
          </p:nvCxnSpPr>
          <p:spPr>
            <a:xfrm rot="16200000" flipV="1">
              <a:off x="8089247" y="1628913"/>
              <a:ext cx="495224" cy="350950"/>
            </a:xfrm>
            <a:prstGeom prst="bentConnector2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288"/>
            <p:cNvCxnSpPr>
              <a:stCxn id="29" idx="1"/>
              <a:endCxn id="28" idx="3"/>
            </p:cNvCxnSpPr>
            <p:nvPr/>
          </p:nvCxnSpPr>
          <p:spPr>
            <a:xfrm flipH="1">
              <a:off x="7553068" y="1556776"/>
              <a:ext cx="21231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288"/>
            <p:cNvCxnSpPr>
              <a:stCxn id="28" idx="1"/>
              <a:endCxn id="30" idx="3"/>
            </p:cNvCxnSpPr>
            <p:nvPr/>
          </p:nvCxnSpPr>
          <p:spPr>
            <a:xfrm flipH="1">
              <a:off x="6820614" y="1556776"/>
              <a:ext cx="22845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AutoShape 312"/>
            <p:cNvSpPr>
              <a:spLocks noChangeArrowheads="1"/>
            </p:cNvSpPr>
            <p:nvPr/>
          </p:nvSpPr>
          <p:spPr bwMode="auto">
            <a:xfrm>
              <a:off x="6094120" y="1201644"/>
              <a:ext cx="566112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V_MEAS</a:t>
              </a:r>
              <a:endParaRPr lang="en-US" sz="3200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35" name="Elbow Connector 288"/>
            <p:cNvCxnSpPr>
              <a:stCxn id="30" idx="1"/>
              <a:endCxn id="71" idx="6"/>
            </p:cNvCxnSpPr>
            <p:nvPr/>
          </p:nvCxnSpPr>
          <p:spPr>
            <a:xfrm flipH="1">
              <a:off x="6084000" y="1556776"/>
              <a:ext cx="34061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2897616" y="1382728"/>
            <a:ext cx="781390" cy="360072"/>
            <a:chOff x="2897616" y="1700776"/>
            <a:chExt cx="781390" cy="360072"/>
          </a:xfrm>
        </p:grpSpPr>
        <p:sp>
          <p:nvSpPr>
            <p:cNvPr id="37" name="AutoShape 312"/>
            <p:cNvSpPr>
              <a:spLocks noChangeArrowheads="1"/>
            </p:cNvSpPr>
            <p:nvPr/>
          </p:nvSpPr>
          <p:spPr bwMode="auto">
            <a:xfrm>
              <a:off x="2943833" y="1772816"/>
              <a:ext cx="735173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269"/>
              <a:r>
                <a:rPr lang="en-US" sz="1200" b="1" dirty="0" smtClean="0">
                  <a:solidFill>
                    <a:srgbClr val="0070C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I_REF_RST</a:t>
              </a:r>
              <a:endParaRPr lang="en-US" sz="3200" b="1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38" name="Elbow Connector 288"/>
            <p:cNvCxnSpPr>
              <a:stCxn id="59" idx="2"/>
              <a:endCxn id="40" idx="1"/>
            </p:cNvCxnSpPr>
            <p:nvPr/>
          </p:nvCxnSpPr>
          <p:spPr>
            <a:xfrm>
              <a:off x="2897616" y="1700776"/>
              <a:ext cx="144" cy="36007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2202161" y="1742800"/>
            <a:ext cx="1391198" cy="884526"/>
            <a:chOff x="2202161" y="2132856"/>
            <a:chExt cx="1391198" cy="884526"/>
          </a:xfrm>
        </p:grpSpPr>
        <p:sp>
          <p:nvSpPr>
            <p:cNvPr id="40" name="Flowchart: Data 39"/>
            <p:cNvSpPr/>
            <p:nvPr/>
          </p:nvSpPr>
          <p:spPr>
            <a:xfrm>
              <a:off x="2202161" y="2132856"/>
              <a:ext cx="1391198" cy="504096"/>
            </a:xfrm>
            <a:prstGeom prst="flowChartInputOutput">
              <a:avLst/>
            </a:prstGeom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i="1" dirty="0" smtClean="0">
                  <a:latin typeface="Cambria" panose="02040503050406030204" pitchFamily="18" charset="0"/>
                </a:rPr>
                <a:t>    Ref, Meas &amp;</a:t>
              </a:r>
              <a:br>
                <a:rPr lang="en-GB" sz="1400" b="1" i="1" dirty="0" smtClean="0">
                  <a:latin typeface="Cambria" panose="02040503050406030204" pitchFamily="18" charset="0"/>
                </a:rPr>
              </a:br>
              <a:r>
                <a:rPr lang="en-GB" sz="1400" b="1" i="1" dirty="0" smtClean="0">
                  <a:latin typeface="Cambria" panose="02040503050406030204" pitchFamily="18" charset="0"/>
                </a:rPr>
                <a:t>Act </a:t>
              </a:r>
              <a:r>
                <a:rPr lang="en-GB" sz="1400" b="1" dirty="0" smtClean="0">
                  <a:latin typeface="Arial Narrow" panose="020B0606020202030204" pitchFamily="34" charset="0"/>
                </a:rPr>
                <a:t>histories   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41" name="Elbow Connector 288"/>
            <p:cNvCxnSpPr>
              <a:stCxn id="40" idx="4"/>
              <a:endCxn id="23" idx="0"/>
            </p:cNvCxnSpPr>
            <p:nvPr/>
          </p:nvCxnSpPr>
          <p:spPr>
            <a:xfrm flipH="1">
              <a:off x="2894498" y="2636952"/>
              <a:ext cx="3262" cy="38043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1259632" y="2390872"/>
            <a:ext cx="1431537" cy="531080"/>
            <a:chOff x="1259632" y="2682959"/>
            <a:chExt cx="1431537" cy="531080"/>
          </a:xfrm>
        </p:grpSpPr>
        <p:sp>
          <p:nvSpPr>
            <p:cNvPr id="43" name="AutoShape 312"/>
            <p:cNvSpPr>
              <a:spLocks noChangeArrowheads="1"/>
            </p:cNvSpPr>
            <p:nvPr/>
          </p:nvSpPr>
          <p:spPr bwMode="auto">
            <a:xfrm>
              <a:off x="1616481" y="2682959"/>
              <a:ext cx="1074688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0070C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I_REF_LIMITED</a:t>
              </a:r>
              <a:endParaRPr lang="en-US" sz="3200" b="1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44" name="Elbow Connector 288"/>
            <p:cNvCxnSpPr>
              <a:stCxn id="48" idx="3"/>
              <a:endCxn id="23" idx="1"/>
            </p:cNvCxnSpPr>
            <p:nvPr/>
          </p:nvCxnSpPr>
          <p:spPr>
            <a:xfrm flipV="1">
              <a:off x="1907632" y="3063413"/>
              <a:ext cx="432122" cy="66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/>
            <p:cNvGrpSpPr/>
            <p:nvPr/>
          </p:nvGrpSpPr>
          <p:grpSpPr>
            <a:xfrm>
              <a:off x="1259632" y="2926039"/>
              <a:ext cx="648000" cy="288000"/>
              <a:chOff x="1331688" y="2926039"/>
              <a:chExt cx="648000" cy="288000"/>
            </a:xfrm>
            <a:effectLst/>
          </p:grpSpPr>
          <p:sp>
            <p:nvSpPr>
              <p:cNvPr id="46" name="Rounded Rectangle 45"/>
              <p:cNvSpPr/>
              <p:nvPr/>
            </p:nvSpPr>
            <p:spPr>
              <a:xfrm>
                <a:off x="1763736" y="3068960"/>
                <a:ext cx="84512" cy="5414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/>
              <a:lstStyle/>
              <a:p>
                <a:pPr algn="ctr"/>
                <a:endParaRPr lang="en-GB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1391192" y="3068960"/>
                <a:ext cx="84512" cy="5414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/>
              <a:lstStyle/>
              <a:p>
                <a:pPr algn="ctr"/>
                <a:endParaRPr lang="en-GB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1331688" y="2926039"/>
                <a:ext cx="648000" cy="288000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GB" sz="1400" b="1" i="1" dirty="0" smtClean="0">
                    <a:latin typeface="Cambria" panose="02040503050406030204" pitchFamily="18" charset="0"/>
                  </a:rPr>
                  <a:t>I</a:t>
                </a:r>
                <a:r>
                  <a:rPr lang="en-GB" sz="1400" b="1" i="1" baseline="-25000" dirty="0" smtClean="0">
                    <a:latin typeface="Cambria" panose="02040503050406030204" pitchFamily="18" charset="0"/>
                  </a:rPr>
                  <a:t>ref</a:t>
                </a:r>
                <a:r>
                  <a:rPr lang="en-GB" sz="1400" b="1" dirty="0" smtClean="0"/>
                  <a:t> </a:t>
                </a:r>
                <a:r>
                  <a:rPr lang="en-GB" sz="1400" b="1" dirty="0" smtClean="0">
                    <a:latin typeface="Arial Narrow" panose="020B0606020202030204" pitchFamily="34" charset="0"/>
                  </a:rPr>
                  <a:t>Lim</a:t>
                </a:r>
                <a:endParaRPr lang="en-GB" sz="1400" b="1" dirty="0">
                  <a:latin typeface="Arial Narrow" panose="020B0606020202030204" pitchFamily="34" charset="0"/>
                </a:endParaRPr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4716088" y="2633952"/>
            <a:ext cx="1823538" cy="525799"/>
            <a:chOff x="4716088" y="2952000"/>
            <a:chExt cx="1823538" cy="525799"/>
          </a:xfrm>
        </p:grpSpPr>
        <p:sp>
          <p:nvSpPr>
            <p:cNvPr id="53" name="AutoShape 312"/>
            <p:cNvSpPr>
              <a:spLocks noChangeArrowheads="1"/>
            </p:cNvSpPr>
            <p:nvPr/>
          </p:nvSpPr>
          <p:spPr bwMode="auto">
            <a:xfrm>
              <a:off x="5421238" y="3273488"/>
              <a:ext cx="1118388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V_REF_LIMITED</a:t>
              </a:r>
              <a:endParaRPr lang="en-US" sz="3200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54" name="Elbow Connector 288"/>
            <p:cNvCxnSpPr>
              <a:stCxn id="57" idx="3"/>
              <a:endCxn id="100" idx="1"/>
            </p:cNvCxnSpPr>
            <p:nvPr/>
          </p:nvCxnSpPr>
          <p:spPr>
            <a:xfrm>
              <a:off x="5364088" y="3096000"/>
              <a:ext cx="97786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>
              <a:off x="4716088" y="2952000"/>
              <a:ext cx="648000" cy="288000"/>
              <a:chOff x="1450940" y="2952000"/>
              <a:chExt cx="648000" cy="288000"/>
            </a:xfrm>
            <a:effectLst/>
          </p:grpSpPr>
          <p:sp>
            <p:nvSpPr>
              <p:cNvPr id="56" name="Rounded Rectangle 55"/>
              <p:cNvSpPr/>
              <p:nvPr/>
            </p:nvSpPr>
            <p:spPr>
              <a:xfrm>
                <a:off x="1763704" y="3068960"/>
                <a:ext cx="84512" cy="5414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/>
              <a:lstStyle/>
              <a:p>
                <a:pPr algn="ctr"/>
                <a:endParaRPr lang="en-GB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1450940" y="2952000"/>
                <a:ext cx="648000" cy="288000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GB" sz="1400" b="1" i="1" dirty="0" smtClean="0">
                    <a:latin typeface="Cambria" panose="02040503050406030204" pitchFamily="18" charset="0"/>
                  </a:rPr>
                  <a:t>V</a:t>
                </a:r>
                <a:r>
                  <a:rPr lang="en-GB" sz="1400" b="1" i="1" baseline="-25000" dirty="0" smtClean="0">
                    <a:latin typeface="Cambria" panose="02040503050406030204" pitchFamily="18" charset="0"/>
                  </a:rPr>
                  <a:t>ref</a:t>
                </a:r>
                <a:r>
                  <a:rPr lang="en-GB" sz="1400" b="1" dirty="0" smtClean="0"/>
                  <a:t> </a:t>
                </a:r>
                <a:r>
                  <a:rPr lang="en-GB" sz="1400" b="1" dirty="0" smtClean="0">
                    <a:latin typeface="Arial Narrow" panose="020B0606020202030204" pitchFamily="34" charset="0"/>
                  </a:rPr>
                  <a:t>Lim</a:t>
                </a:r>
                <a:endParaRPr lang="en-GB" sz="1400" b="1" dirty="0">
                  <a:latin typeface="Arial Narrow" panose="020B0606020202030204" pitchFamily="34" charset="0"/>
                </a:endParaRP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2345991" y="1094728"/>
            <a:ext cx="3089612" cy="1679674"/>
            <a:chOff x="2345991" y="1412776"/>
            <a:chExt cx="3089612" cy="1679674"/>
          </a:xfrm>
        </p:grpSpPr>
        <p:sp>
          <p:nvSpPr>
            <p:cNvPr id="59" name="Rounded Rectangle 58"/>
            <p:cNvSpPr/>
            <p:nvPr/>
          </p:nvSpPr>
          <p:spPr>
            <a:xfrm>
              <a:off x="2345991" y="1412776"/>
              <a:ext cx="110325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RST: </a:t>
              </a:r>
              <a:r>
                <a:rPr lang="en-GB" sz="1400" b="1" i="1" dirty="0" smtClean="0">
                  <a:latin typeface="Cambria" panose="02040503050406030204" pitchFamily="18" charset="0"/>
                </a:rPr>
                <a:t>Ref</a:t>
              </a:r>
              <a:r>
                <a:rPr lang="en-GB" sz="1400" b="1" dirty="0" smtClean="0">
                  <a:latin typeface="Cambria" panose="02040503050406030204" pitchFamily="18" charset="0"/>
                  <a:sym typeface="Wingdings 3"/>
                </a:rPr>
                <a:t></a:t>
              </a:r>
              <a:r>
                <a:rPr lang="en-GB" sz="1400" b="1" i="1" dirty="0" smtClean="0">
                  <a:latin typeface="Cambria" panose="02040503050406030204" pitchFamily="18" charset="0"/>
                  <a:sym typeface="Wingdings 3"/>
                </a:rPr>
                <a:t>Act</a:t>
              </a:r>
              <a:endParaRPr lang="en-GB" sz="1400" b="1" dirty="0"/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671992" y="1412776"/>
              <a:ext cx="828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Sat Comp</a:t>
              </a:r>
              <a:r>
                <a:rPr lang="en-GB" sz="1400" b="1" baseline="30000" dirty="0" smtClean="0">
                  <a:latin typeface="Arial Narrow" panose="020B0606020202030204" pitchFamily="34" charset="0"/>
                </a:rPr>
                <a:t>-1</a:t>
              </a:r>
              <a:endParaRPr lang="en-GB" sz="1400" b="1" baseline="30000" dirty="0">
                <a:latin typeface="Arial Narrow" panose="020B0606020202030204" pitchFamily="34" charset="0"/>
              </a:endParaRPr>
            </a:p>
          </p:txBody>
        </p:sp>
        <p:cxnSp>
          <p:nvCxnSpPr>
            <p:cNvPr id="61" name="Elbow Connector 288"/>
            <p:cNvCxnSpPr>
              <a:stCxn id="60" idx="1"/>
              <a:endCxn id="59" idx="3"/>
            </p:cNvCxnSpPr>
            <p:nvPr/>
          </p:nvCxnSpPr>
          <p:spPr>
            <a:xfrm flipH="1">
              <a:off x="3449241" y="1556776"/>
              <a:ext cx="22275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>
              <a:endCxn id="60" idx="3"/>
            </p:cNvCxnSpPr>
            <p:nvPr/>
          </p:nvCxnSpPr>
          <p:spPr>
            <a:xfrm rot="16200000" flipV="1">
              <a:off x="4199961" y="1856807"/>
              <a:ext cx="1535674" cy="935611"/>
            </a:xfrm>
            <a:prstGeom prst="bentConnector2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8142196" y="2453952"/>
            <a:ext cx="526011" cy="2215959"/>
            <a:chOff x="8254838" y="2772000"/>
            <a:chExt cx="526011" cy="2215959"/>
          </a:xfrm>
        </p:grpSpPr>
        <p:sp>
          <p:nvSpPr>
            <p:cNvPr id="64" name="Rounded Rectangle 63"/>
            <p:cNvSpPr/>
            <p:nvPr/>
          </p:nvSpPr>
          <p:spPr>
            <a:xfrm rot="5400000">
              <a:off x="8152334" y="3645080"/>
              <a:ext cx="720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Load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65" name="AutoShape 312"/>
            <p:cNvSpPr>
              <a:spLocks noChangeArrowheads="1"/>
            </p:cNvSpPr>
            <p:nvPr/>
          </p:nvSpPr>
          <p:spPr bwMode="auto">
            <a:xfrm>
              <a:off x="8254838" y="4783648"/>
              <a:ext cx="526011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008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I_LOAD</a:t>
              </a:r>
              <a:endParaRPr lang="en-US" sz="3200" b="1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66" name="Elbow Connector 137"/>
            <p:cNvCxnSpPr>
              <a:stCxn id="64" idx="1"/>
              <a:endCxn id="27" idx="3"/>
            </p:cNvCxnSpPr>
            <p:nvPr/>
          </p:nvCxnSpPr>
          <p:spPr>
            <a:xfrm flipV="1">
              <a:off x="8512334" y="2772000"/>
              <a:ext cx="6626" cy="65708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Elbow Connector 147"/>
            <p:cNvCxnSpPr>
              <a:stCxn id="64" idx="3"/>
              <a:endCxn id="65" idx="0"/>
            </p:cNvCxnSpPr>
            <p:nvPr/>
          </p:nvCxnSpPr>
          <p:spPr>
            <a:xfrm>
              <a:off x="8512334" y="4149080"/>
              <a:ext cx="5510" cy="63456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5473948" y="435160"/>
            <a:ext cx="898180" cy="2339242"/>
            <a:chOff x="5473948" y="753208"/>
            <a:chExt cx="898180" cy="2339242"/>
          </a:xfrm>
        </p:grpSpPr>
        <p:sp>
          <p:nvSpPr>
            <p:cNvPr id="69" name="Rounded Rectangle 68"/>
            <p:cNvSpPr/>
            <p:nvPr/>
          </p:nvSpPr>
          <p:spPr>
            <a:xfrm>
              <a:off x="5579872" y="2492896"/>
              <a:ext cx="792256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VS model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5724000" y="1916832"/>
              <a:ext cx="504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Delay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71" name="Oval 341"/>
            <p:cNvSpPr>
              <a:spLocks noChangeAspect="1" noChangeArrowheads="1"/>
            </p:cNvSpPr>
            <p:nvPr/>
          </p:nvSpPr>
          <p:spPr bwMode="auto">
            <a:xfrm>
              <a:off x="5868000" y="1448776"/>
              <a:ext cx="216000" cy="216000"/>
            </a:xfrm>
            <a:prstGeom prst="ellipse">
              <a:avLst/>
            </a:prstGeom>
            <a:ln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0" tIns="1800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ts val="500"/>
                </a:lnSpc>
              </a:pPr>
              <a:r>
                <a:rPr lang="en-GB" sz="1000" b="1" dirty="0" smtClean="0"/>
                <a:t>   </a:t>
              </a:r>
              <a:br>
                <a:rPr lang="en-GB" sz="1000" b="1" dirty="0" smtClean="0"/>
              </a:br>
              <a:r>
                <a:rPr lang="en-GB" sz="1000" b="1" dirty="0" smtClean="0"/>
                <a:t>    -</a:t>
              </a:r>
              <a:br>
                <a:rPr lang="en-GB" sz="1000" b="1" dirty="0" smtClean="0"/>
              </a:br>
              <a:r>
                <a:rPr lang="en-GB" sz="1000" b="1" dirty="0" smtClean="0"/>
                <a:t>+</a:t>
              </a:r>
              <a:endParaRPr lang="en-GB" sz="1000" b="1" dirty="0"/>
            </a:p>
          </p:txBody>
        </p:sp>
        <p:sp>
          <p:nvSpPr>
            <p:cNvPr id="72" name="AutoShape 312"/>
            <p:cNvSpPr>
              <a:spLocks noChangeArrowheads="1"/>
            </p:cNvSpPr>
            <p:nvPr/>
          </p:nvSpPr>
          <p:spPr bwMode="auto">
            <a:xfrm>
              <a:off x="5473948" y="1066866"/>
              <a:ext cx="466204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r" defTabSz="914269"/>
              <a:r>
                <a:rPr lang="en-US" sz="12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V_ERR</a:t>
              </a:r>
              <a:endParaRPr lang="en-US" sz="3200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5652000" y="753208"/>
              <a:ext cx="648000" cy="288000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i="1" dirty="0" smtClean="0">
                  <a:latin typeface="Cambria" panose="02040503050406030204" pitchFamily="18" charset="0"/>
                </a:rPr>
                <a:t>V</a:t>
              </a:r>
              <a:r>
                <a:rPr lang="en-GB" sz="1400" b="1" i="1" baseline="-25000" dirty="0" smtClean="0">
                  <a:latin typeface="Cambria" panose="02040503050406030204" pitchFamily="18" charset="0"/>
                </a:rPr>
                <a:t>err</a:t>
              </a:r>
              <a:r>
                <a:rPr lang="en-GB" sz="1400" b="1" dirty="0" smtClean="0"/>
                <a:t> </a:t>
              </a:r>
              <a:r>
                <a:rPr lang="en-GB" sz="1400" b="1" dirty="0" smtClean="0">
                  <a:latin typeface="Arial Narrow" panose="020B0606020202030204" pitchFamily="34" charset="0"/>
                </a:rPr>
                <a:t>Lim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74" name="Elbow Connector 306"/>
            <p:cNvCxnSpPr>
              <a:stCxn id="71" idx="0"/>
              <a:endCxn id="73" idx="2"/>
            </p:cNvCxnSpPr>
            <p:nvPr/>
          </p:nvCxnSpPr>
          <p:spPr>
            <a:xfrm flipV="1">
              <a:off x="5976000" y="1041208"/>
              <a:ext cx="0" cy="40756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Elbow Connector 288"/>
            <p:cNvCxnSpPr>
              <a:endCxn id="69" idx="2"/>
            </p:cNvCxnSpPr>
            <p:nvPr/>
          </p:nvCxnSpPr>
          <p:spPr>
            <a:xfrm flipV="1">
              <a:off x="5976000" y="2780896"/>
              <a:ext cx="0" cy="31155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Elbow Connector 288"/>
            <p:cNvCxnSpPr>
              <a:stCxn id="69" idx="0"/>
              <a:endCxn id="70" idx="2"/>
            </p:cNvCxnSpPr>
            <p:nvPr/>
          </p:nvCxnSpPr>
          <p:spPr>
            <a:xfrm flipV="1">
              <a:off x="5976000" y="2204832"/>
              <a:ext cx="0" cy="28806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288"/>
            <p:cNvCxnSpPr>
              <a:stCxn id="70" idx="0"/>
              <a:endCxn id="71" idx="4"/>
            </p:cNvCxnSpPr>
            <p:nvPr/>
          </p:nvCxnSpPr>
          <p:spPr>
            <a:xfrm flipV="1">
              <a:off x="5976000" y="1664776"/>
              <a:ext cx="0" cy="25205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2087752" y="4058769"/>
            <a:ext cx="6433672" cy="411183"/>
            <a:chOff x="2094378" y="4376817"/>
            <a:chExt cx="6433672" cy="411183"/>
          </a:xfrm>
        </p:grpSpPr>
        <p:sp>
          <p:nvSpPr>
            <p:cNvPr id="79" name="Rounded Rectangle 78"/>
            <p:cNvSpPr/>
            <p:nvPr/>
          </p:nvSpPr>
          <p:spPr>
            <a:xfrm>
              <a:off x="7512434" y="4500000"/>
              <a:ext cx="504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DCCT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6794390" y="4500000"/>
              <a:ext cx="396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LPF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81" name="Pentagon 80"/>
            <p:cNvSpPr/>
            <p:nvPr/>
          </p:nvSpPr>
          <p:spPr>
            <a:xfrm>
              <a:off x="6011755" y="4500000"/>
              <a:ext cx="504000" cy="288000"/>
            </a:xfrm>
            <a:prstGeom prst="homePlate">
              <a:avLst/>
            </a:prstGeom>
            <a:gradFill flip="none" rotWithShape="1">
              <a:gsLst>
                <a:gs pos="80000">
                  <a:schemeClr val="dk1">
                    <a:tint val="50000"/>
                    <a:satMod val="300000"/>
                  </a:schemeClr>
                </a:gs>
                <a:gs pos="26000">
                  <a:srgbClr val="FFB7B7"/>
                </a:gs>
              </a:gsLst>
              <a:lin ang="10800000" scaled="1"/>
              <a:tileRect/>
            </a:gra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ADC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82" name="AutoShape 312"/>
            <p:cNvSpPr>
              <a:spLocks noChangeArrowheads="1"/>
            </p:cNvSpPr>
            <p:nvPr/>
          </p:nvSpPr>
          <p:spPr bwMode="auto">
            <a:xfrm>
              <a:off x="4746617" y="4376817"/>
              <a:ext cx="526477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008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I_MEAS</a:t>
              </a:r>
              <a:endParaRPr lang="en-US" sz="3200" b="1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5423319" y="4500000"/>
              <a:ext cx="396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LPF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312050" y="4608000"/>
              <a:ext cx="216000" cy="72000"/>
            </a:xfrm>
            <a:prstGeom prst="ellipse">
              <a:avLst/>
            </a:prstGeom>
            <a:noFill/>
            <a:ln w="1270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400" b="1"/>
            </a:p>
          </p:txBody>
        </p:sp>
        <p:cxnSp>
          <p:nvCxnSpPr>
            <p:cNvPr id="85" name="Elbow Connector 150"/>
            <p:cNvCxnSpPr>
              <a:stCxn id="84" idx="2"/>
              <a:endCxn id="79" idx="3"/>
            </p:cNvCxnSpPr>
            <p:nvPr/>
          </p:nvCxnSpPr>
          <p:spPr>
            <a:xfrm flipH="1">
              <a:off x="8016434" y="4644000"/>
              <a:ext cx="29561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Elbow Connector 288"/>
            <p:cNvCxnSpPr>
              <a:stCxn id="79" idx="1"/>
              <a:endCxn id="80" idx="3"/>
            </p:cNvCxnSpPr>
            <p:nvPr/>
          </p:nvCxnSpPr>
          <p:spPr>
            <a:xfrm flipH="1">
              <a:off x="7190390" y="4644000"/>
              <a:ext cx="32204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Elbow Connector 288"/>
            <p:cNvCxnSpPr>
              <a:stCxn id="80" idx="1"/>
              <a:endCxn id="81" idx="3"/>
            </p:cNvCxnSpPr>
            <p:nvPr/>
          </p:nvCxnSpPr>
          <p:spPr>
            <a:xfrm flipH="1">
              <a:off x="6515755" y="4644000"/>
              <a:ext cx="2786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Elbow Connector 288"/>
            <p:cNvCxnSpPr>
              <a:stCxn id="81" idx="1"/>
              <a:endCxn id="83" idx="3"/>
            </p:cNvCxnSpPr>
            <p:nvPr/>
          </p:nvCxnSpPr>
          <p:spPr>
            <a:xfrm flipH="1">
              <a:off x="5819319" y="4644000"/>
              <a:ext cx="19243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Elbow Connector 288"/>
            <p:cNvCxnSpPr>
              <a:stCxn id="83" idx="1"/>
              <a:endCxn id="95" idx="6"/>
            </p:cNvCxnSpPr>
            <p:nvPr/>
          </p:nvCxnSpPr>
          <p:spPr>
            <a:xfrm flipH="1">
              <a:off x="2094378" y="4644000"/>
              <a:ext cx="332894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1503247" y="2777952"/>
            <a:ext cx="800753" cy="2269696"/>
            <a:chOff x="1611207" y="3096000"/>
            <a:chExt cx="800753" cy="2269696"/>
          </a:xfrm>
        </p:grpSpPr>
        <p:sp>
          <p:nvSpPr>
            <p:cNvPr id="91" name="AutoShape 312"/>
            <p:cNvSpPr>
              <a:spLocks noChangeArrowheads="1"/>
            </p:cNvSpPr>
            <p:nvPr/>
          </p:nvSpPr>
          <p:spPr bwMode="auto">
            <a:xfrm>
              <a:off x="1611207" y="4853110"/>
              <a:ext cx="425171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r" defTabSz="914269"/>
              <a:r>
                <a:rPr lang="en-US" sz="1200" b="1" dirty="0" smtClean="0">
                  <a:solidFill>
                    <a:srgbClr val="008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I_ERR</a:t>
              </a:r>
              <a:endParaRPr lang="en-US" sz="3200" b="1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2" name="Rounded Rectangle 91"/>
            <p:cNvSpPr/>
            <p:nvPr/>
          </p:nvSpPr>
          <p:spPr>
            <a:xfrm>
              <a:off x="1836000" y="4005064"/>
              <a:ext cx="504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Delay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93" name="Elbow Connector 288"/>
            <p:cNvCxnSpPr>
              <a:endCxn id="92" idx="0"/>
            </p:cNvCxnSpPr>
            <p:nvPr/>
          </p:nvCxnSpPr>
          <p:spPr>
            <a:xfrm>
              <a:off x="2087712" y="3096000"/>
              <a:ext cx="288" cy="90906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ounded Rectangle 93"/>
            <p:cNvSpPr/>
            <p:nvPr/>
          </p:nvSpPr>
          <p:spPr>
            <a:xfrm>
              <a:off x="1763960" y="5077696"/>
              <a:ext cx="648000" cy="288000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i="1" dirty="0" smtClean="0">
                  <a:latin typeface="Cambria" panose="02040503050406030204" pitchFamily="18" charset="0"/>
                </a:rPr>
                <a:t>I</a:t>
              </a:r>
              <a:r>
                <a:rPr lang="en-GB" sz="1400" b="1" i="1" baseline="-25000" dirty="0" smtClean="0">
                  <a:latin typeface="Cambria" panose="02040503050406030204" pitchFamily="18" charset="0"/>
                </a:rPr>
                <a:t>err</a:t>
              </a:r>
              <a:r>
                <a:rPr lang="en-GB" sz="1400" b="1" dirty="0" smtClean="0"/>
                <a:t> </a:t>
              </a:r>
              <a:r>
                <a:rPr lang="en-GB" sz="1400" b="1" dirty="0" smtClean="0">
                  <a:latin typeface="Arial Narrow" panose="020B0606020202030204" pitchFamily="34" charset="0"/>
                </a:rPr>
                <a:t>Lim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95" name="Oval 341"/>
            <p:cNvSpPr>
              <a:spLocks noChangeAspect="1" noChangeArrowheads="1"/>
            </p:cNvSpPr>
            <p:nvPr/>
          </p:nvSpPr>
          <p:spPr bwMode="auto">
            <a:xfrm>
              <a:off x="1979712" y="4536000"/>
              <a:ext cx="216000" cy="216000"/>
            </a:xfrm>
            <a:prstGeom prst="ellipse">
              <a:avLst/>
            </a:prstGeom>
            <a:ln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0" tIns="1800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ts val="300"/>
                </a:lnSpc>
              </a:pPr>
              <a:r>
                <a:rPr lang="en-GB" sz="1000" b="1" dirty="0"/>
                <a:t>+</a:t>
              </a:r>
              <a:r>
                <a:rPr lang="en-GB" sz="1000" b="1" dirty="0" smtClean="0"/>
                <a:t/>
              </a:r>
              <a:br>
                <a:rPr lang="en-GB" sz="1000" b="1" dirty="0" smtClean="0"/>
              </a:br>
              <a:r>
                <a:rPr lang="en-GB" sz="1000" b="1" dirty="0" smtClean="0"/>
                <a:t>    -</a:t>
              </a:r>
              <a:r>
                <a:rPr lang="en-GB" sz="1000" b="1" dirty="0"/>
                <a:t/>
              </a:r>
              <a:br>
                <a:rPr lang="en-GB" sz="1000" b="1" dirty="0"/>
              </a:br>
              <a:endParaRPr lang="en-GB" sz="100" b="1" dirty="0"/>
            </a:p>
          </p:txBody>
        </p:sp>
        <p:cxnSp>
          <p:nvCxnSpPr>
            <p:cNvPr id="96" name="Elbow Connector 288"/>
            <p:cNvCxnSpPr>
              <a:stCxn id="92" idx="2"/>
              <a:endCxn id="95" idx="0"/>
            </p:cNvCxnSpPr>
            <p:nvPr/>
          </p:nvCxnSpPr>
          <p:spPr>
            <a:xfrm flipH="1">
              <a:off x="2087712" y="4293064"/>
              <a:ext cx="288" cy="24293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lbow Connector 288"/>
            <p:cNvCxnSpPr>
              <a:stCxn id="95" idx="4"/>
              <a:endCxn id="94" idx="0"/>
            </p:cNvCxnSpPr>
            <p:nvPr/>
          </p:nvCxnSpPr>
          <p:spPr>
            <a:xfrm>
              <a:off x="2087712" y="4752000"/>
              <a:ext cx="248" cy="32569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6341951" y="2489984"/>
            <a:ext cx="2057741" cy="576000"/>
            <a:chOff x="6341951" y="2808032"/>
            <a:chExt cx="2057741" cy="576000"/>
          </a:xfrm>
        </p:grpSpPr>
        <p:sp>
          <p:nvSpPr>
            <p:cNvPr id="99" name="AutoShape 312"/>
            <p:cNvSpPr>
              <a:spLocks noChangeArrowheads="1"/>
            </p:cNvSpPr>
            <p:nvPr/>
          </p:nvSpPr>
          <p:spPr bwMode="auto">
            <a:xfrm>
              <a:off x="7710336" y="2852936"/>
              <a:ext cx="565651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C00000"/>
                  </a:solidFill>
                  <a:latin typeface="Cambria" panose="02040503050406030204" pitchFamily="18" charset="0"/>
                  <a:cs typeface="Times New Roman" pitchFamily="18" charset="0"/>
                </a:rPr>
                <a:t>V_LOAD</a:t>
              </a:r>
            </a:p>
          </p:txBody>
        </p:sp>
        <p:sp>
          <p:nvSpPr>
            <p:cNvPr id="100" name="Pentagon 99"/>
            <p:cNvSpPr/>
            <p:nvPr/>
          </p:nvSpPr>
          <p:spPr>
            <a:xfrm>
              <a:off x="6341951" y="2952000"/>
              <a:ext cx="504000" cy="288000"/>
            </a:xfrm>
            <a:prstGeom prst="homePlate">
              <a:avLst/>
            </a:prstGeom>
            <a:gradFill flip="none" rotWithShape="1">
              <a:gsLst>
                <a:gs pos="80000">
                  <a:schemeClr val="dk1">
                    <a:tint val="50000"/>
                    <a:satMod val="300000"/>
                  </a:schemeClr>
                </a:gs>
                <a:gs pos="26000">
                  <a:srgbClr val="FFB7B7"/>
                </a:gs>
              </a:gsLst>
              <a:lin ang="10800000" scaled="1"/>
              <a:tileRect/>
            </a:gra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Link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7051012" y="2844032"/>
              <a:ext cx="576000" cy="504000"/>
            </a:xfrm>
            <a:prstGeom prst="triangle">
              <a:avLst/>
            </a:prstGeom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wrap="none" lIns="0" tIns="0" rIns="0" bIns="10800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VS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102" name="Elbow Connector 288"/>
            <p:cNvCxnSpPr>
              <a:stCxn id="100" idx="3"/>
              <a:endCxn id="101" idx="3"/>
            </p:cNvCxnSpPr>
            <p:nvPr/>
          </p:nvCxnSpPr>
          <p:spPr>
            <a:xfrm>
              <a:off x="6845951" y="3096000"/>
              <a:ext cx="241061" cy="3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Elbow Connector 288"/>
            <p:cNvCxnSpPr>
              <a:stCxn id="101" idx="0"/>
            </p:cNvCxnSpPr>
            <p:nvPr/>
          </p:nvCxnSpPr>
          <p:spPr>
            <a:xfrm>
              <a:off x="7591012" y="3096032"/>
              <a:ext cx="80868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/>
          <p:cNvGrpSpPr/>
          <p:nvPr/>
        </p:nvGrpSpPr>
        <p:grpSpPr>
          <a:xfrm>
            <a:off x="4610474" y="4325952"/>
            <a:ext cx="720000" cy="701834"/>
            <a:chOff x="1871915" y="4644000"/>
            <a:chExt cx="720000" cy="701834"/>
          </a:xfrm>
        </p:grpSpPr>
        <p:sp>
          <p:nvSpPr>
            <p:cNvPr id="105" name="Rounded Rectangle 104"/>
            <p:cNvSpPr/>
            <p:nvPr/>
          </p:nvSpPr>
          <p:spPr>
            <a:xfrm>
              <a:off x="1871915" y="5057834"/>
              <a:ext cx="720000" cy="288000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i="1" dirty="0" smtClean="0">
                  <a:latin typeface="Cambria" panose="02040503050406030204" pitchFamily="18" charset="0"/>
                </a:rPr>
                <a:t>I</a:t>
              </a:r>
              <a:r>
                <a:rPr lang="en-GB" sz="1400" b="1" i="1" baseline="-25000" dirty="0" smtClean="0">
                  <a:latin typeface="Cambria" panose="02040503050406030204" pitchFamily="18" charset="0"/>
                </a:rPr>
                <a:t>meas</a:t>
              </a:r>
              <a:r>
                <a:rPr lang="en-GB" sz="1400" b="1" dirty="0" smtClean="0"/>
                <a:t> </a:t>
              </a:r>
              <a:r>
                <a:rPr lang="en-GB" sz="1400" b="1" dirty="0" smtClean="0">
                  <a:latin typeface="Arial Narrow" panose="020B0606020202030204" pitchFamily="34" charset="0"/>
                </a:rPr>
                <a:t>Lim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106" name="Elbow Connector 288"/>
            <p:cNvCxnSpPr/>
            <p:nvPr/>
          </p:nvCxnSpPr>
          <p:spPr>
            <a:xfrm>
              <a:off x="2231919" y="4644000"/>
              <a:ext cx="0" cy="41383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/>
          <p:cNvGrpSpPr/>
          <p:nvPr/>
        </p:nvGrpSpPr>
        <p:grpSpPr>
          <a:xfrm>
            <a:off x="2123728" y="2921952"/>
            <a:ext cx="1918816" cy="1404000"/>
            <a:chOff x="2123728" y="3122864"/>
            <a:chExt cx="1918816" cy="1404000"/>
          </a:xfrm>
        </p:grpSpPr>
        <p:sp>
          <p:nvSpPr>
            <p:cNvPr id="108" name="AutoShape 312"/>
            <p:cNvSpPr>
              <a:spLocks noChangeArrowheads="1"/>
            </p:cNvSpPr>
            <p:nvPr/>
          </p:nvSpPr>
          <p:spPr bwMode="auto">
            <a:xfrm>
              <a:off x="2123728" y="3167848"/>
              <a:ext cx="755370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269"/>
              <a:r>
                <a:rPr lang="en-US" sz="1200" b="1" dirty="0" smtClean="0">
                  <a:solidFill>
                    <a:srgbClr val="008000"/>
                  </a:solidFill>
                  <a:latin typeface="Cambria" panose="02040503050406030204" pitchFamily="18" charset="0"/>
                  <a:cs typeface="Times New Roman" pitchFamily="18" charset="0"/>
                </a:rPr>
                <a:t>REG_MEAS</a:t>
              </a:r>
              <a:endParaRPr lang="en-US" sz="3200" b="1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09" name="Elbow Connector 288"/>
            <p:cNvCxnSpPr/>
            <p:nvPr/>
          </p:nvCxnSpPr>
          <p:spPr>
            <a:xfrm flipH="1" flipV="1">
              <a:off x="2894498" y="3122864"/>
              <a:ext cx="3262" cy="450176"/>
            </a:xfrm>
            <a:prstGeom prst="straightConnector1">
              <a:avLst/>
            </a:prstGeom>
            <a:ln>
              <a:solidFill>
                <a:schemeClr val="tx1"/>
              </a:solidFill>
              <a:headEnd type="oval" w="sm" len="sm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Elbow Connector 288"/>
            <p:cNvCxnSpPr/>
            <p:nvPr/>
          </p:nvCxnSpPr>
          <p:spPr>
            <a:xfrm flipH="1" flipV="1">
              <a:off x="2897760" y="3573016"/>
              <a:ext cx="270770" cy="27805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sm" len="sm"/>
              <a:tailEnd type="non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Elbow Connector 288"/>
            <p:cNvCxnSpPr/>
            <p:nvPr/>
          </p:nvCxnSpPr>
          <p:spPr>
            <a:xfrm flipV="1">
              <a:off x="2627784" y="3851068"/>
              <a:ext cx="0" cy="67579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oval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AutoShape 312"/>
            <p:cNvSpPr>
              <a:spLocks noChangeArrowheads="1"/>
            </p:cNvSpPr>
            <p:nvPr/>
          </p:nvSpPr>
          <p:spPr bwMode="auto">
            <a:xfrm>
              <a:off x="2157636" y="3568062"/>
              <a:ext cx="526478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269"/>
              <a:r>
                <a:rPr lang="en-US" sz="1200" b="1" dirty="0" smtClean="0">
                  <a:solidFill>
                    <a:srgbClr val="008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I_MEAS</a:t>
              </a:r>
              <a:endParaRPr lang="en-US" sz="3200" b="1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13" name="Elbow Connector 288"/>
            <p:cNvCxnSpPr>
              <a:stCxn id="115" idx="0"/>
            </p:cNvCxnSpPr>
            <p:nvPr/>
          </p:nvCxnSpPr>
          <p:spPr>
            <a:xfrm flipV="1">
              <a:off x="3167824" y="3861080"/>
              <a:ext cx="0" cy="19059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oval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AutoShape 312"/>
            <p:cNvSpPr>
              <a:spLocks noChangeArrowheads="1"/>
            </p:cNvSpPr>
            <p:nvPr/>
          </p:nvSpPr>
          <p:spPr bwMode="auto">
            <a:xfrm>
              <a:off x="3108283" y="3568062"/>
              <a:ext cx="934261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269"/>
              <a:r>
                <a:rPr lang="en-US" sz="1200" b="1" dirty="0" smtClean="0">
                  <a:solidFill>
                    <a:srgbClr val="008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I_MEAS_FLTR</a:t>
              </a:r>
              <a:endParaRPr lang="en-US" sz="3200" b="1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>
              <a:off x="2987824" y="4051672"/>
              <a:ext cx="360000" cy="241424"/>
            </a:xfrm>
            <a:prstGeom prst="roundRect">
              <a:avLst/>
            </a:prstGeom>
            <a:ln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FIR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116" name="Elbow Connector 288"/>
            <p:cNvCxnSpPr>
              <a:endCxn id="115" idx="2"/>
            </p:cNvCxnSpPr>
            <p:nvPr/>
          </p:nvCxnSpPr>
          <p:spPr>
            <a:xfrm flipV="1">
              <a:off x="3167824" y="4293096"/>
              <a:ext cx="0" cy="23376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ctangle 116"/>
            <p:cNvSpPr/>
            <p:nvPr/>
          </p:nvSpPr>
          <p:spPr>
            <a:xfrm flipH="1">
              <a:off x="3168890" y="3891168"/>
              <a:ext cx="142692" cy="877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/>
            </a:p>
          </p:txBody>
        </p:sp>
        <p:cxnSp>
          <p:nvCxnSpPr>
            <p:cNvPr id="118" name="Elbow Connector 288"/>
            <p:cNvCxnSpPr/>
            <p:nvPr/>
          </p:nvCxnSpPr>
          <p:spPr>
            <a:xfrm flipV="1">
              <a:off x="2627784" y="3573018"/>
              <a:ext cx="269832" cy="27804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sm" len="sm"/>
              <a:tailEnd type="non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/>
            <p:cNvSpPr/>
            <p:nvPr/>
          </p:nvSpPr>
          <p:spPr>
            <a:xfrm>
              <a:off x="3224554" y="3501008"/>
              <a:ext cx="51302" cy="720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2690487" y="3110952"/>
            <a:ext cx="3119251" cy="1013425"/>
            <a:chOff x="2690487" y="3429000"/>
            <a:chExt cx="3119251" cy="1013425"/>
          </a:xfrm>
        </p:grpSpPr>
        <p:sp>
          <p:nvSpPr>
            <p:cNvPr id="121" name="AutoShape 312"/>
            <p:cNvSpPr>
              <a:spLocks noChangeArrowheads="1"/>
            </p:cNvSpPr>
            <p:nvPr/>
          </p:nvSpPr>
          <p:spPr bwMode="auto">
            <a:xfrm>
              <a:off x="5392701" y="4204062"/>
              <a:ext cx="417037" cy="238363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4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T</a:t>
              </a:r>
              <a:r>
                <a:rPr lang="en-US" sz="1400" b="1" baseline="-25000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meas</a:t>
              </a:r>
              <a:endParaRPr lang="en-US" sz="3600" b="1" baseline="-25000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22" name="AutoShape 312"/>
            <p:cNvSpPr>
              <a:spLocks noChangeArrowheads="1"/>
            </p:cNvSpPr>
            <p:nvPr/>
          </p:nvSpPr>
          <p:spPr bwMode="auto">
            <a:xfrm>
              <a:off x="2930945" y="3429000"/>
              <a:ext cx="311003" cy="238363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4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T</a:t>
              </a:r>
              <a:r>
                <a:rPr lang="en-US" sz="1400" b="1" baseline="-25000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reg</a:t>
              </a:r>
              <a:endParaRPr lang="en-US" sz="3600" b="1" baseline="-25000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23" name="AutoShape 312"/>
            <p:cNvSpPr>
              <a:spLocks noChangeArrowheads="1"/>
            </p:cNvSpPr>
            <p:nvPr/>
          </p:nvSpPr>
          <p:spPr bwMode="auto">
            <a:xfrm>
              <a:off x="2690487" y="3910717"/>
              <a:ext cx="417037" cy="238363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4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T</a:t>
              </a:r>
              <a:r>
                <a:rPr lang="en-US" sz="1400" b="1" baseline="-25000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meas</a:t>
              </a:r>
              <a:endParaRPr lang="en-US" sz="3600" b="1" baseline="-25000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4085992" y="1376102"/>
            <a:ext cx="580437" cy="2943224"/>
            <a:chOff x="4085992" y="1694150"/>
            <a:chExt cx="580437" cy="2943224"/>
          </a:xfrm>
        </p:grpSpPr>
        <p:cxnSp>
          <p:nvCxnSpPr>
            <p:cNvPr id="125" name="Elbow Connector 288"/>
            <p:cNvCxnSpPr>
              <a:stCxn id="19" idx="0"/>
              <a:endCxn id="60" idx="2"/>
            </p:cNvCxnSpPr>
            <p:nvPr/>
          </p:nvCxnSpPr>
          <p:spPr>
            <a:xfrm flipV="1">
              <a:off x="4085992" y="1694150"/>
              <a:ext cx="0" cy="12512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AutoShape 312"/>
            <p:cNvSpPr>
              <a:spLocks noChangeArrowheads="1"/>
            </p:cNvSpPr>
            <p:nvPr/>
          </p:nvSpPr>
          <p:spPr bwMode="auto">
            <a:xfrm>
              <a:off x="4136198" y="1772816"/>
              <a:ext cx="526478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269"/>
              <a:r>
                <a:rPr lang="en-US" sz="1200" b="1" dirty="0" smtClean="0">
                  <a:solidFill>
                    <a:srgbClr val="008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I_MEAS</a:t>
              </a:r>
              <a:endParaRPr lang="en-US" sz="3200" b="1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27" name="Elbow Connector 288"/>
            <p:cNvCxnSpPr/>
            <p:nvPr/>
          </p:nvCxnSpPr>
          <p:spPr>
            <a:xfrm flipV="1">
              <a:off x="4085992" y="3233374"/>
              <a:ext cx="0" cy="140400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AutoShape 312"/>
            <p:cNvSpPr>
              <a:spLocks noChangeArrowheads="1"/>
            </p:cNvSpPr>
            <p:nvPr/>
          </p:nvSpPr>
          <p:spPr bwMode="auto">
            <a:xfrm>
              <a:off x="4139952" y="3327516"/>
              <a:ext cx="526477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008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I_MEAS</a:t>
              </a:r>
              <a:endParaRPr lang="en-US" sz="3200" b="1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5473949" y="377687"/>
            <a:ext cx="3094507" cy="2195954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1438756" y="2982238"/>
            <a:ext cx="1096189" cy="2108309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>
            <a:off x="2150144" y="887791"/>
            <a:ext cx="3317214" cy="1499274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80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" grpId="0" animBg="1"/>
      <p:bldP spid="129" grpId="0" animBg="1"/>
      <p:bldP spid="1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Magnet Saturation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791" y="646001"/>
                <a:ext cx="8885583" cy="2945337"/>
              </a:xfrm>
            </p:spPr>
            <p:txBody>
              <a:bodyPr>
                <a:noAutofit/>
              </a:bodyPr>
              <a:lstStyle/>
              <a:p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Our governing equation is:</a:t>
                </a:r>
              </a:p>
              <a:p>
                <a:pPr marL="0" indent="0">
                  <a:buNone/>
                </a:pPr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    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is the </a:t>
                </a:r>
                <a:r>
                  <a:rPr lang="en-GB" sz="2200" dirty="0" smtClean="0">
                    <a:solidFill>
                      <a:srgbClr val="C00000"/>
                    </a:solidFill>
                  </a:rPr>
                  <a:t>differential inductance</a:t>
                </a:r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.</a:t>
                </a:r>
              </a:p>
              <a:p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What to do when the inductor’s iron starts to saturate?</a:t>
                </a:r>
              </a:p>
              <a:p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The differential inductance will fall which can lead to instability</a:t>
                </a:r>
              </a:p>
              <a:p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Solution 1: reduce the bandwidth and accept poor performance</a:t>
                </a:r>
              </a:p>
              <a:p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Solution 2: change the controller parameters as a function of current</a:t>
                </a:r>
              </a:p>
              <a:p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Solution </a:t>
                </a:r>
                <a:r>
                  <a:rPr lang="en-GB" sz="2200" dirty="0" smtClean="0">
                    <a:solidFill>
                      <a:srgbClr val="C00000"/>
                    </a:solidFill>
                  </a:rPr>
                  <a:t>3</a:t>
                </a:r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: hide the change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200" i="1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GB" sz="2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from the controller</a:t>
                </a:r>
              </a:p>
            </p:txBody>
          </p:sp>
        </mc:Choice>
        <mc:Fallback xmlns="">
          <p:sp>
            <p:nvSpPr>
              <p:cNvPr id="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791" y="646001"/>
                <a:ext cx="8885583" cy="2945337"/>
              </a:xfrm>
              <a:blipFill>
                <a:blip r:embed="rId3"/>
                <a:stretch>
                  <a:fillRect l="-1783" t="-2692" r="-6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209980" y="370061"/>
                <a:ext cx="2803332" cy="9107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𝑽</m:t>
                      </m:r>
                      <m:r>
                        <a:rPr lang="en-GB" sz="2800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GB" sz="2800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𝑰𝑹</m:t>
                      </m:r>
                      <m:r>
                        <a:rPr lang="en-GB" sz="2800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sz="28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GB" sz="2800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GB" sz="2800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𝒅𝑰</m:t>
                          </m:r>
                        </m:num>
                        <m:den>
                          <m:r>
                            <a:rPr lang="en-GB" sz="28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𝒅𝒕</m:t>
                          </m:r>
                        </m:den>
                      </m:f>
                    </m:oMath>
                  </m:oMathPara>
                </a14:m>
                <a:endParaRPr lang="en-GB" sz="28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9980" y="370061"/>
                <a:ext cx="2803332" cy="9107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 descr="http://ab-dep-op-sps.web.cern.ch/ab-dep-op-sps/SPS_Photos/tt20/TS-210406-MBE-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51" b="24756"/>
          <a:stretch/>
        </p:blipFill>
        <p:spPr bwMode="auto">
          <a:xfrm>
            <a:off x="2793432" y="3567891"/>
            <a:ext cx="3543884" cy="136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86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Magnet Saturation : CERN PS Main Magnets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11" name="Picture 2" descr="\\cern.ch\dfs\Users\q\qking\Desktop\Bayard.CERN-71-20.p3.t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 l="22330" t="50094" r="26283" b="14441"/>
          <a:stretch>
            <a:fillRect/>
          </a:stretch>
        </p:blipFill>
        <p:spPr bwMode="auto">
          <a:xfrm>
            <a:off x="2332764" y="448887"/>
            <a:ext cx="5191564" cy="4242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1035819" y="4661286"/>
            <a:ext cx="7072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 smtClean="0"/>
              <a:t>O. Bayard, "La nouvelle alimentation de </a:t>
            </a:r>
            <a:r>
              <a:rPr lang="en-US" sz="1400" i="1" dirty="0" err="1" smtClean="0"/>
              <a:t>l'aimant</a:t>
            </a:r>
            <a:r>
              <a:rPr lang="en-US" sz="1400" i="1" dirty="0" smtClean="0"/>
              <a:t> du </a:t>
            </a:r>
            <a:r>
              <a:rPr lang="en-US" sz="1400" i="1" dirty="0" err="1" smtClean="0"/>
              <a:t>synchroton</a:t>
            </a:r>
            <a:r>
              <a:rPr lang="en-US" sz="1400" i="1" dirty="0" smtClean="0"/>
              <a:t> à protons du CERN,</a:t>
            </a:r>
            <a:br>
              <a:rPr lang="en-US" sz="1400" i="1" dirty="0" smtClean="0"/>
            </a:br>
            <a:r>
              <a:rPr lang="en-US" sz="1400" i="1" dirty="0" smtClean="0"/>
              <a:t>Fascicule 2: description des </a:t>
            </a:r>
            <a:r>
              <a:rPr lang="en-US" sz="1400" i="1" dirty="0" err="1" smtClean="0"/>
              <a:t>composants</a:t>
            </a:r>
            <a:r>
              <a:rPr lang="en-US" sz="1400" i="1" dirty="0" smtClean="0"/>
              <a:t>", CERN 71-20, September 1971.</a:t>
            </a:r>
            <a:endParaRPr lang="en-US" sz="1400" i="1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 flipV="1">
            <a:off x="5174810" y="1048976"/>
            <a:ext cx="336550" cy="2730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11360" y="780146"/>
            <a:ext cx="3221823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2400" dirty="0" smtClean="0"/>
              <a:t>Differential Inductance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4438650" y="3709475"/>
            <a:ext cx="493391" cy="3175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89503" y="3761255"/>
            <a:ext cx="2299801" cy="46166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Magnet Energy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475656" y="902786"/>
            <a:ext cx="13573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0.95</a:t>
            </a:r>
            <a:r>
              <a:rPr lang="en-GB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 →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47664" y="3239220"/>
            <a:ext cx="13573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0.4 H →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1656180"/>
            <a:ext cx="2319232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</a:rPr>
              <a:t>Differential Inductance drops by 60%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16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Magnet Saturation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15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729640"/>
                <a:ext cx="8686800" cy="868294"/>
              </a:xfrm>
            </p:spPr>
            <p:txBody>
              <a:bodyPr>
                <a:normAutofit/>
              </a:bodyPr>
              <a:lstStyle/>
              <a:p>
                <a:pPr lvl="0"/>
                <a:r>
                  <a:rPr lang="en-GB" sz="24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Simple 3-segment linear model: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pc="100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0" i="1" spc="100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b="0" i="1" spc="100" dirty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i="1" spc="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(</m:t>
                    </m:r>
                    <m:r>
                      <a:rPr lang="en-US" sz="2400" i="1" spc="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𝐼</m:t>
                    </m:r>
                    <m:r>
                      <a:rPr lang="en-US" sz="2400" i="1" spc="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)=</m:t>
                    </m:r>
                    <m:r>
                      <a:rPr lang="en-US" sz="2400" i="1" spc="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𝑓</m:t>
                    </m:r>
                    <m:r>
                      <a:rPr lang="en-US" sz="2400" i="1" spc="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(</m:t>
                    </m:r>
                    <m:r>
                      <a:rPr lang="en-US" sz="2400" i="1" spc="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𝐼</m:t>
                    </m:r>
                    <m:r>
                      <a:rPr lang="en-US" sz="2400" i="1" spc="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).</m:t>
                    </m:r>
                    <m:r>
                      <a:rPr lang="en-US" sz="2400" i="1" spc="100" dirty="0" err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𝐿</m:t>
                    </m:r>
                    <m:r>
                      <a:rPr lang="en-US" sz="2400" i="1" spc="100" baseline="-25000" dirty="0" err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𝑛𝑜𝑚</m:t>
                    </m:r>
                  </m:oMath>
                </a14:m>
                <a:endParaRPr lang="en-US" sz="5400" spc="100" baseline="-25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mbria" panose="02040503050406030204" pitchFamily="18" charset="0"/>
                  <a:cs typeface="Times New Roman" pitchFamily="18" charset="0"/>
                </a:endParaRPr>
              </a:p>
              <a:p>
                <a:r>
                  <a:rPr lang="en-GB" sz="24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Defined by four parameters: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𝐿</m:t>
                    </m:r>
                    <m:r>
                      <a:rPr lang="en-US" sz="2400" i="1" baseline="-25000" dirty="0" err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𝑛𝑜𝑚</m:t>
                    </m:r>
                    <m:r>
                      <a:rPr lang="en-GB" sz="2400" i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 dirty="0" err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𝐿</m:t>
                    </m:r>
                    <m:r>
                      <a:rPr lang="en-US" sz="2400" i="1" baseline="-30000" dirty="0" err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𝑠𝑎𝑡</m:t>
                    </m:r>
                    <m:r>
                      <a:rPr lang="en-GB" sz="2400" i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𝐼</m:t>
                    </m:r>
                    <m:r>
                      <a:rPr lang="en-US" sz="2400" i="1" baseline="-300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𝑠𝑎𝑡</m:t>
                    </m:r>
                    <m:r>
                      <a:rPr lang="en-US" sz="2400" b="0" i="1" baseline="-300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−</m:t>
                    </m:r>
                    <m:r>
                      <a:rPr lang="en-US" sz="2400" i="1" baseline="-300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𝑠𝑡𝑎𝑟𝑡</m:t>
                    </m:r>
                    <m:r>
                      <a:rPr lang="en-GB" sz="2400" i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𝐼</m:t>
                    </m:r>
                    <m:r>
                      <a:rPr lang="en-US" sz="2400" i="1" baseline="-30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𝑠𝑎𝑡</m:t>
                    </m:r>
                    <m:r>
                      <a:rPr lang="en-US" sz="2400" b="0" i="1" baseline="-300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−</m:t>
                    </m:r>
                    <m:r>
                      <a:rPr lang="en-US" sz="2400" i="1" baseline="-30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Times New Roman" pitchFamily="18" charset="0"/>
                        <a:cs typeface="Times New Roman" pitchFamily="18" charset="0"/>
                      </a:rPr>
                      <m:t>𝑒𝑛𝑑</m:t>
                    </m:r>
                  </m:oMath>
                </a14:m>
                <a:endParaRPr lang="en-US" sz="5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mbria" panose="02040503050406030204" pitchFamily="18" charset="0"/>
                  <a:cs typeface="Times New Roman" pitchFamily="18" charset="0"/>
                </a:endParaRPr>
              </a:p>
              <a:p>
                <a:endParaRPr lang="en-GB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729640"/>
                <a:ext cx="8686800" cy="868294"/>
              </a:xfrm>
              <a:blipFill>
                <a:blip r:embed="rId3"/>
                <a:stretch>
                  <a:fillRect l="-1965" t="-10563" b="-14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31" name="AutoShape 22"/>
          <p:cNvSpPr>
            <a:spLocks noChangeShapeType="1"/>
          </p:cNvSpPr>
          <p:nvPr/>
        </p:nvSpPr>
        <p:spPr bwMode="auto">
          <a:xfrm>
            <a:off x="5370726" y="2494611"/>
            <a:ext cx="1731" cy="789038"/>
          </a:xfrm>
          <a:prstGeom prst="straightConnector1">
            <a:avLst/>
          </a:prstGeom>
          <a:noFill/>
          <a:ln w="28575">
            <a:solidFill>
              <a:srgbClr val="808080"/>
            </a:solidFill>
            <a:prstDash val="dash"/>
            <a:round/>
            <a:headEnd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32" name="AutoShape 21"/>
          <p:cNvSpPr>
            <a:spLocks noChangeShapeType="1"/>
          </p:cNvSpPr>
          <p:nvPr/>
        </p:nvSpPr>
        <p:spPr bwMode="auto">
          <a:xfrm flipH="1">
            <a:off x="2018266" y="2494611"/>
            <a:ext cx="3354191" cy="1730"/>
          </a:xfrm>
          <a:prstGeom prst="straightConnector1">
            <a:avLst/>
          </a:prstGeom>
          <a:noFill/>
          <a:ln w="28575">
            <a:solidFill>
              <a:srgbClr val="808080"/>
            </a:solidFill>
            <a:prstDash val="dash"/>
            <a:round/>
            <a:headEnd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33" name="AutoShape 20"/>
          <p:cNvSpPr>
            <a:spLocks noChangeShapeType="1"/>
          </p:cNvSpPr>
          <p:nvPr/>
        </p:nvSpPr>
        <p:spPr bwMode="auto">
          <a:xfrm>
            <a:off x="4384199" y="1113794"/>
            <a:ext cx="1731" cy="2169854"/>
          </a:xfrm>
          <a:prstGeom prst="straightConnector1">
            <a:avLst/>
          </a:prstGeom>
          <a:noFill/>
          <a:ln w="28575">
            <a:solidFill>
              <a:srgbClr val="808080"/>
            </a:solidFill>
            <a:prstDash val="dash"/>
            <a:round/>
            <a:headEnd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34" name="AutoShape 18"/>
          <p:cNvSpPr>
            <a:spLocks noChangeShapeType="1"/>
          </p:cNvSpPr>
          <p:nvPr/>
        </p:nvSpPr>
        <p:spPr bwMode="auto">
          <a:xfrm flipV="1">
            <a:off x="2016535" y="719276"/>
            <a:ext cx="1731" cy="2564373"/>
          </a:xfrm>
          <a:prstGeom prst="straightConnector1">
            <a:avLst/>
          </a:prstGeom>
          <a:ln>
            <a:headEnd/>
            <a:tailEnd type="triangle" w="lg" len="lg"/>
          </a:ln>
          <a:ex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35" name="AutoShape 17"/>
          <p:cNvSpPr>
            <a:spLocks noChangeShapeType="1"/>
          </p:cNvSpPr>
          <p:nvPr/>
        </p:nvSpPr>
        <p:spPr bwMode="auto">
          <a:xfrm>
            <a:off x="2016535" y="3283649"/>
            <a:ext cx="4932634" cy="1730"/>
          </a:xfrm>
          <a:prstGeom prst="straightConnector1">
            <a:avLst/>
          </a:prstGeom>
          <a:ln>
            <a:headEnd type="oval" w="sm" len="sm"/>
            <a:tailEnd type="triangle" w="lg" len="lg"/>
          </a:ln>
          <a:ex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760776" y="376779"/>
            <a:ext cx="25097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269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Differential Inductance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7056475" y="3122726"/>
            <a:ext cx="846336" cy="308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269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Current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1370966" y="921726"/>
            <a:ext cx="536532" cy="36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269"/>
            <a:r>
              <a:rPr lang="en-US" sz="2400" i="1" dirty="0" err="1" smtClean="0"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en-US" sz="2400" i="1" baseline="-25000" dirty="0" err="1" smtClean="0"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nom</a:t>
            </a:r>
            <a:endParaRPr lang="en-US" sz="5400" baseline="-25000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1523272" y="2331958"/>
            <a:ext cx="417110" cy="36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269"/>
            <a:r>
              <a:rPr lang="en-US" sz="2400" i="1" dirty="0" err="1"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en-US" sz="2400" i="1" baseline="-30000" dirty="0" err="1"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sat</a:t>
            </a:r>
            <a:endParaRPr lang="en-US" sz="5400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3958435" y="3321716"/>
            <a:ext cx="839413" cy="36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269"/>
            <a:r>
              <a:rPr lang="en-US" sz="2400" i="1" dirty="0"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en-US" sz="2400" i="1" baseline="-30000" dirty="0"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sat_start</a:t>
            </a:r>
            <a:endParaRPr lang="en-US" sz="5400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5047076" y="3323447"/>
            <a:ext cx="744222" cy="36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269"/>
            <a:r>
              <a:rPr lang="en-US" sz="2400" i="1" dirty="0"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en-US" sz="2400" i="1" baseline="-30000" dirty="0"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sat_end</a:t>
            </a:r>
            <a:endParaRPr lang="en-US" sz="5400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2" name="Freeform 19"/>
          <p:cNvSpPr>
            <a:spLocks/>
          </p:cNvSpPr>
          <p:nvPr/>
        </p:nvSpPr>
        <p:spPr bwMode="auto">
          <a:xfrm>
            <a:off x="2084035" y="1099952"/>
            <a:ext cx="4667829" cy="1403311"/>
          </a:xfrm>
          <a:custGeom>
            <a:avLst/>
            <a:gdLst>
              <a:gd name="T0" fmla="*/ 18 w 2697"/>
              <a:gd name="T1" fmla="*/ 122 h 811"/>
              <a:gd name="T2" fmla="*/ 189 w 2697"/>
              <a:gd name="T3" fmla="*/ 8 h 811"/>
              <a:gd name="T4" fmla="*/ 1155 w 2697"/>
              <a:gd name="T5" fmla="*/ 16 h 811"/>
              <a:gd name="T6" fmla="*/ 1924 w 2697"/>
              <a:gd name="T7" fmla="*/ 733 h 811"/>
              <a:gd name="T8" fmla="*/ 2697 w 2697"/>
              <a:gd name="T9" fmla="*/ 806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7" h="811">
                <a:moveTo>
                  <a:pt x="18" y="122"/>
                </a:moveTo>
                <a:cubicBezTo>
                  <a:pt x="46" y="103"/>
                  <a:pt x="0" y="26"/>
                  <a:pt x="189" y="8"/>
                </a:cubicBezTo>
                <a:cubicBezTo>
                  <a:pt x="286" y="1"/>
                  <a:pt x="895" y="0"/>
                  <a:pt x="1155" y="16"/>
                </a:cubicBezTo>
                <a:cubicBezTo>
                  <a:pt x="1415" y="32"/>
                  <a:pt x="1755" y="655"/>
                  <a:pt x="1924" y="733"/>
                </a:cubicBezTo>
                <a:cubicBezTo>
                  <a:pt x="2093" y="811"/>
                  <a:pt x="2536" y="791"/>
                  <a:pt x="2697" y="806"/>
                </a:cubicBezTo>
              </a:path>
            </a:pathLst>
          </a:custGeom>
          <a:ln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grpSp>
        <p:nvGrpSpPr>
          <p:cNvPr id="43" name="Group 11"/>
          <p:cNvGrpSpPr>
            <a:grpSpLocks/>
          </p:cNvGrpSpPr>
          <p:nvPr/>
        </p:nvGrpSpPr>
        <p:grpSpPr bwMode="auto">
          <a:xfrm>
            <a:off x="2018266" y="1115525"/>
            <a:ext cx="4719751" cy="1382547"/>
            <a:chOff x="7238" y="11546"/>
            <a:chExt cx="2727" cy="799"/>
          </a:xfrm>
        </p:grpSpPr>
        <p:sp>
          <p:nvSpPr>
            <p:cNvPr id="44" name="AutoShape 14"/>
            <p:cNvSpPr>
              <a:spLocks noChangeShapeType="1"/>
            </p:cNvSpPr>
            <p:nvPr/>
          </p:nvSpPr>
          <p:spPr bwMode="auto">
            <a:xfrm>
              <a:off x="7238" y="11546"/>
              <a:ext cx="1367" cy="1"/>
            </a:xfrm>
            <a:prstGeom prst="straightConnector1">
              <a:avLst/>
            </a:prstGeom>
            <a:ln>
              <a:headEnd type="oval" w="sm" len="sm"/>
              <a:tailEnd type="oval" w="sm" len="sm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34400">
                <a:cs typeface="Times New Roman" pitchFamily="18" charset="0"/>
              </a:endParaRPr>
            </a:p>
          </p:txBody>
        </p:sp>
        <p:sp>
          <p:nvSpPr>
            <p:cNvPr id="45" name="AutoShape 13"/>
            <p:cNvSpPr>
              <a:spLocks noChangeShapeType="1"/>
            </p:cNvSpPr>
            <p:nvPr/>
          </p:nvSpPr>
          <p:spPr bwMode="auto">
            <a:xfrm>
              <a:off x="8605" y="11547"/>
              <a:ext cx="575" cy="798"/>
            </a:xfrm>
            <a:prstGeom prst="straightConnector1">
              <a:avLst/>
            </a:prstGeom>
            <a:ln>
              <a:headEnd type="none" w="sm" len="sm"/>
              <a:tailEnd type="oval" w="sm" len="sm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34400">
                <a:cs typeface="Times New Roman" pitchFamily="18" charset="0"/>
              </a:endParaRPr>
            </a:p>
          </p:txBody>
        </p:sp>
        <p:sp>
          <p:nvSpPr>
            <p:cNvPr id="46" name="AutoShape 12"/>
            <p:cNvSpPr>
              <a:spLocks noChangeShapeType="1"/>
            </p:cNvSpPr>
            <p:nvPr/>
          </p:nvSpPr>
          <p:spPr bwMode="auto">
            <a:xfrm>
              <a:off x="9175" y="12344"/>
              <a:ext cx="790" cy="1"/>
            </a:xfrm>
            <a:prstGeom prst="straightConnector1">
              <a:avLst/>
            </a:prstGeom>
            <a:ln>
              <a:headEnd type="none" w="sm" len="sm"/>
              <a:tailEnd type="oval" w="sm" len="sm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34400">
                <a:cs typeface="Times New Roman" pitchFamily="18" charset="0"/>
              </a:endParaRPr>
            </a:p>
          </p:txBody>
        </p:sp>
      </p:grpSp>
      <p:sp>
        <p:nvSpPr>
          <p:cNvPr id="47" name="AutoShape 21"/>
          <p:cNvSpPr>
            <a:spLocks noChangeShapeType="1"/>
          </p:cNvSpPr>
          <p:nvPr/>
        </p:nvSpPr>
        <p:spPr bwMode="auto">
          <a:xfrm flipH="1" flipV="1">
            <a:off x="2046028" y="1118985"/>
            <a:ext cx="2340000" cy="0"/>
          </a:xfrm>
          <a:prstGeom prst="straightConnector1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8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1" grpId="0" animBg="1"/>
      <p:bldP spid="32" grpId="0" animBg="1"/>
      <p:bldP spid="33" grpId="0" animBg="1"/>
      <p:bldP spid="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Magnet Saturation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16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457200" y="474875"/>
            <a:ext cx="8547522" cy="1862194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Controller actuation pathway:</a:t>
            </a:r>
          </a:p>
          <a:p>
            <a:endParaRPr lang="en-GB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GB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calculate V_REF_SAT:</a:t>
            </a:r>
          </a:p>
          <a:p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GB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GB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7" name="Group 3"/>
          <p:cNvGrpSpPr>
            <a:grpSpLocks noChangeAspect="1"/>
          </p:cNvGrpSpPr>
          <p:nvPr/>
        </p:nvGrpSpPr>
        <p:grpSpPr bwMode="auto">
          <a:xfrm>
            <a:off x="5400926" y="630175"/>
            <a:ext cx="3923602" cy="2241148"/>
            <a:chOff x="6781" y="9765"/>
            <a:chExt cx="4304" cy="2459"/>
          </a:xfrm>
        </p:grpSpPr>
        <p:sp>
          <p:nvSpPr>
            <p:cNvPr id="28" name="AutoShape 23"/>
            <p:cNvSpPr>
              <a:spLocks noChangeAspect="1" noChangeArrowheads="1" noTextEdit="1"/>
            </p:cNvSpPr>
            <p:nvPr/>
          </p:nvSpPr>
          <p:spPr bwMode="auto">
            <a:xfrm>
              <a:off x="6781" y="9804"/>
              <a:ext cx="4304" cy="2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48" name="AutoShape 22"/>
            <p:cNvSpPr>
              <a:spLocks noChangeShapeType="1"/>
            </p:cNvSpPr>
            <p:nvPr/>
          </p:nvSpPr>
          <p:spPr bwMode="auto">
            <a:xfrm>
              <a:off x="9175" y="11204"/>
              <a:ext cx="1" cy="456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49" name="AutoShape 21"/>
            <p:cNvSpPr>
              <a:spLocks noChangeShapeType="1"/>
            </p:cNvSpPr>
            <p:nvPr/>
          </p:nvSpPr>
          <p:spPr bwMode="auto">
            <a:xfrm flipH="1">
              <a:off x="7238" y="11204"/>
              <a:ext cx="1938" cy="1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50" name="AutoShape 20"/>
            <p:cNvSpPr>
              <a:spLocks noChangeShapeType="1"/>
            </p:cNvSpPr>
            <p:nvPr/>
          </p:nvSpPr>
          <p:spPr bwMode="auto">
            <a:xfrm>
              <a:off x="8605" y="10406"/>
              <a:ext cx="1" cy="1254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276" y="10398"/>
              <a:ext cx="2697" cy="811"/>
            </a:xfrm>
            <a:custGeom>
              <a:avLst/>
              <a:gdLst>
                <a:gd name="T0" fmla="*/ 18 w 2697"/>
                <a:gd name="T1" fmla="*/ 122 h 811"/>
                <a:gd name="T2" fmla="*/ 189 w 2697"/>
                <a:gd name="T3" fmla="*/ 8 h 811"/>
                <a:gd name="T4" fmla="*/ 1155 w 2697"/>
                <a:gd name="T5" fmla="*/ 16 h 811"/>
                <a:gd name="T6" fmla="*/ 1924 w 2697"/>
                <a:gd name="T7" fmla="*/ 733 h 811"/>
                <a:gd name="T8" fmla="*/ 2697 w 2697"/>
                <a:gd name="T9" fmla="*/ 806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7" h="811">
                  <a:moveTo>
                    <a:pt x="18" y="122"/>
                  </a:moveTo>
                  <a:cubicBezTo>
                    <a:pt x="46" y="103"/>
                    <a:pt x="0" y="26"/>
                    <a:pt x="189" y="8"/>
                  </a:cubicBezTo>
                  <a:cubicBezTo>
                    <a:pt x="286" y="1"/>
                    <a:pt x="895" y="0"/>
                    <a:pt x="1155" y="16"/>
                  </a:cubicBezTo>
                  <a:cubicBezTo>
                    <a:pt x="1415" y="32"/>
                    <a:pt x="1755" y="655"/>
                    <a:pt x="1924" y="733"/>
                  </a:cubicBezTo>
                  <a:cubicBezTo>
                    <a:pt x="2093" y="811"/>
                    <a:pt x="2536" y="791"/>
                    <a:pt x="2697" y="806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52" name="AutoShape 18"/>
            <p:cNvSpPr>
              <a:spLocks noChangeShapeType="1"/>
            </p:cNvSpPr>
            <p:nvPr/>
          </p:nvSpPr>
          <p:spPr bwMode="auto">
            <a:xfrm flipV="1">
              <a:off x="7237" y="10178"/>
              <a:ext cx="1" cy="148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53" name="AutoShape 17"/>
            <p:cNvSpPr>
              <a:spLocks noChangeShapeType="1"/>
            </p:cNvSpPr>
            <p:nvPr/>
          </p:nvSpPr>
          <p:spPr bwMode="auto">
            <a:xfrm>
              <a:off x="7237" y="11660"/>
              <a:ext cx="2850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 type="oval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54" name="Text Box 16"/>
            <p:cNvSpPr txBox="1">
              <a:spLocks noChangeArrowheads="1"/>
            </p:cNvSpPr>
            <p:nvPr/>
          </p:nvSpPr>
          <p:spPr bwMode="auto">
            <a:xfrm>
              <a:off x="6824" y="9765"/>
              <a:ext cx="820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dirty="0" smtClean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Differential</a:t>
              </a:r>
              <a:br>
                <a:rPr lang="en-US" sz="1200" dirty="0" smtClean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</a:br>
              <a:r>
                <a:rPr lang="en-US" sz="1200" dirty="0" smtClean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Inductance</a:t>
              </a:r>
              <a:endParaRPr lang="en-US" sz="32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5" name="Text Box 15"/>
            <p:cNvSpPr txBox="1">
              <a:spLocks noChangeArrowheads="1"/>
            </p:cNvSpPr>
            <p:nvPr/>
          </p:nvSpPr>
          <p:spPr bwMode="auto">
            <a:xfrm>
              <a:off x="9545" y="11418"/>
              <a:ext cx="559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Current</a:t>
              </a:r>
              <a:endParaRPr lang="en-US" sz="32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grpSp>
          <p:nvGrpSpPr>
            <p:cNvPr id="56" name="Group 11"/>
            <p:cNvGrpSpPr>
              <a:grpSpLocks/>
            </p:cNvGrpSpPr>
            <p:nvPr/>
          </p:nvGrpSpPr>
          <p:grpSpPr bwMode="auto">
            <a:xfrm>
              <a:off x="7238" y="10407"/>
              <a:ext cx="2727" cy="799"/>
              <a:chOff x="7238" y="11546"/>
              <a:chExt cx="2727" cy="799"/>
            </a:xfrm>
          </p:grpSpPr>
          <p:sp>
            <p:nvSpPr>
              <p:cNvPr id="63" name="AutoShape 14"/>
              <p:cNvSpPr>
                <a:spLocks noChangeShapeType="1"/>
              </p:cNvSpPr>
              <p:nvPr/>
            </p:nvSpPr>
            <p:spPr bwMode="auto">
              <a:xfrm>
                <a:off x="7238" y="11546"/>
                <a:ext cx="1367" cy="1"/>
              </a:xfrm>
              <a:prstGeom prst="straightConnector1">
                <a:avLst/>
              </a:prstGeom>
              <a:noFill/>
              <a:ln w="19050">
                <a:solidFill>
                  <a:srgbClr val="00B050"/>
                </a:solidFill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00">
                  <a:cs typeface="Times New Roman" pitchFamily="18" charset="0"/>
                </a:endParaRPr>
              </a:p>
            </p:txBody>
          </p:sp>
          <p:sp>
            <p:nvSpPr>
              <p:cNvPr id="64" name="AutoShape 13"/>
              <p:cNvSpPr>
                <a:spLocks noChangeShapeType="1"/>
              </p:cNvSpPr>
              <p:nvPr/>
            </p:nvSpPr>
            <p:spPr bwMode="auto">
              <a:xfrm>
                <a:off x="8605" y="11547"/>
                <a:ext cx="575" cy="798"/>
              </a:xfrm>
              <a:prstGeom prst="straightConnector1">
                <a:avLst/>
              </a:prstGeom>
              <a:noFill/>
              <a:ln w="19050">
                <a:solidFill>
                  <a:srgbClr val="00B050"/>
                </a:solidFill>
                <a:round/>
                <a:headEnd type="none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00">
                  <a:cs typeface="Times New Roman" pitchFamily="18" charset="0"/>
                </a:endParaRPr>
              </a:p>
            </p:txBody>
          </p:sp>
          <p:sp>
            <p:nvSpPr>
              <p:cNvPr id="65" name="AutoShape 12"/>
              <p:cNvSpPr>
                <a:spLocks noChangeShapeType="1"/>
              </p:cNvSpPr>
              <p:nvPr/>
            </p:nvSpPr>
            <p:spPr bwMode="auto">
              <a:xfrm>
                <a:off x="9175" y="12344"/>
                <a:ext cx="790" cy="1"/>
              </a:xfrm>
              <a:prstGeom prst="straightConnector1">
                <a:avLst/>
              </a:prstGeom>
              <a:noFill/>
              <a:ln w="19050">
                <a:solidFill>
                  <a:srgbClr val="00B050"/>
                </a:solidFill>
                <a:round/>
                <a:headEnd type="none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00">
                  <a:cs typeface="Times New Roman" pitchFamily="18" charset="0"/>
                </a:endParaRPr>
              </a:p>
            </p:txBody>
          </p:sp>
        </p:grpSp>
        <p:sp>
          <p:nvSpPr>
            <p:cNvPr id="57" name="Text Box 10"/>
            <p:cNvSpPr txBox="1">
              <a:spLocks noChangeArrowheads="1"/>
            </p:cNvSpPr>
            <p:nvPr/>
          </p:nvSpPr>
          <p:spPr bwMode="auto">
            <a:xfrm>
              <a:off x="6860" y="10284"/>
              <a:ext cx="320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r" defTabSz="914269"/>
              <a:r>
                <a:rPr lang="en-US" sz="1400" i="1" dirty="0" err="1" smtClean="0">
                  <a:ea typeface="Times New Roman" pitchFamily="18" charset="0"/>
                  <a:cs typeface="Times New Roman" pitchFamily="18" charset="0"/>
                </a:rPr>
                <a:t>L</a:t>
              </a:r>
              <a:r>
                <a:rPr lang="en-US" sz="1400" i="1" baseline="-25000" dirty="0" err="1" smtClean="0">
                  <a:ea typeface="Times New Roman" pitchFamily="18" charset="0"/>
                  <a:cs typeface="Times New Roman" pitchFamily="18" charset="0"/>
                </a:rPr>
                <a:t>nom</a:t>
              </a:r>
              <a:endParaRPr lang="en-US" sz="3600" baseline="-25000" dirty="0">
                <a:cs typeface="Times New Roman" pitchFamily="18" charset="0"/>
              </a:endParaRPr>
            </a:p>
          </p:txBody>
        </p:sp>
        <p:sp>
          <p:nvSpPr>
            <p:cNvPr id="58" name="Text Box 9"/>
            <p:cNvSpPr txBox="1">
              <a:spLocks noChangeArrowheads="1"/>
            </p:cNvSpPr>
            <p:nvPr/>
          </p:nvSpPr>
          <p:spPr bwMode="auto">
            <a:xfrm>
              <a:off x="6940" y="11099"/>
              <a:ext cx="262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400" i="1" dirty="0" err="1">
                  <a:ea typeface="Times New Roman" pitchFamily="18" charset="0"/>
                  <a:cs typeface="Times New Roman" pitchFamily="18" charset="0"/>
                </a:rPr>
                <a:t>L</a:t>
              </a:r>
              <a:r>
                <a:rPr lang="en-US" sz="1400" i="1" baseline="-30000" dirty="0" err="1">
                  <a:ea typeface="Times New Roman" pitchFamily="18" charset="0"/>
                  <a:cs typeface="Times New Roman" pitchFamily="18" charset="0"/>
                </a:rPr>
                <a:t>sat</a:t>
              </a:r>
              <a:endParaRPr lang="en-US" sz="3600" dirty="0">
                <a:cs typeface="Times New Roman" pitchFamily="18" charset="0"/>
              </a:endParaRPr>
            </a:p>
          </p:txBody>
        </p:sp>
        <p:sp>
          <p:nvSpPr>
            <p:cNvPr id="59" name="Text Box 8"/>
            <p:cNvSpPr txBox="1">
              <a:spLocks noChangeArrowheads="1"/>
            </p:cNvSpPr>
            <p:nvPr/>
          </p:nvSpPr>
          <p:spPr bwMode="auto">
            <a:xfrm>
              <a:off x="8333" y="11671"/>
              <a:ext cx="541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400" i="1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</a:t>
              </a:r>
              <a:r>
                <a:rPr lang="en-US" sz="1400" i="1" baseline="-30000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sat_start</a:t>
              </a:r>
              <a:endParaRPr lang="en-US" sz="36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7"/>
            <p:cNvSpPr txBox="1">
              <a:spLocks noChangeArrowheads="1"/>
            </p:cNvSpPr>
            <p:nvPr/>
          </p:nvSpPr>
          <p:spPr bwMode="auto">
            <a:xfrm>
              <a:off x="8964" y="11672"/>
              <a:ext cx="477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400" i="1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</a:t>
              </a:r>
              <a:r>
                <a:rPr lang="en-US" sz="1400" i="1" baseline="-30000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sat_end</a:t>
              </a:r>
              <a:endParaRPr lang="en-US" sz="36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61" name="AutoShape 5"/>
            <p:cNvSpPr>
              <a:spLocks noChangeArrowheads="1"/>
            </p:cNvSpPr>
            <p:nvPr/>
          </p:nvSpPr>
          <p:spPr bwMode="auto">
            <a:xfrm>
              <a:off x="9109" y="10357"/>
              <a:ext cx="1494" cy="262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548DD4"/>
              </a:solidFill>
              <a:miter lim="800000"/>
              <a:headEnd type="none" w="sm" len="sm"/>
              <a:tailEnd type="none" w="sm" len="sm"/>
            </a:ln>
          </p:spPr>
          <p:txBody>
            <a:bodyPr vert="horz" wrap="square" lIns="36000" tIns="0" rIns="3600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/>
              <a:r>
                <a:rPr lang="en-US" sz="1400" i="1" spc="100" dirty="0" err="1" smtClean="0">
                  <a:ea typeface="Times New Roman" pitchFamily="18" charset="0"/>
                  <a:cs typeface="Times New Roman" pitchFamily="18" charset="0"/>
                </a:rPr>
                <a:t>L</a:t>
              </a:r>
              <a:r>
                <a:rPr lang="en-US" sz="1400" i="1" spc="100" baseline="-25000" dirty="0" err="1" smtClean="0">
                  <a:ea typeface="Times New Roman" pitchFamily="18" charset="0"/>
                  <a:cs typeface="Times New Roman" pitchFamily="18" charset="0"/>
                </a:rPr>
                <a:t>d</a:t>
              </a:r>
              <a:r>
                <a:rPr lang="en-US" sz="1400" spc="100" dirty="0" smtClean="0">
                  <a:ea typeface="Times New Roman" pitchFamily="18" charset="0"/>
                  <a:cs typeface="Times New Roman" pitchFamily="18" charset="0"/>
                </a:rPr>
                <a:t>(</a:t>
              </a:r>
              <a:r>
                <a:rPr lang="en-US" sz="1400" i="1" spc="100" dirty="0" smtClean="0">
                  <a:ea typeface="Times New Roman" pitchFamily="18" charset="0"/>
                  <a:cs typeface="Times New Roman" pitchFamily="18" charset="0"/>
                </a:rPr>
                <a:t>I</a:t>
              </a:r>
              <a:r>
                <a:rPr lang="en-US" sz="1400" spc="100" dirty="0">
                  <a:ea typeface="Times New Roman" pitchFamily="18" charset="0"/>
                  <a:cs typeface="Times New Roman" pitchFamily="18" charset="0"/>
                </a:rPr>
                <a:t>)</a:t>
              </a:r>
              <a:r>
                <a:rPr lang="en-US" sz="1400" i="1" spc="100" dirty="0">
                  <a:ea typeface="Times New Roman" pitchFamily="18" charset="0"/>
                  <a:cs typeface="Times New Roman" pitchFamily="18" charset="0"/>
                </a:rPr>
                <a:t>=f</a:t>
              </a:r>
              <a:r>
                <a:rPr lang="en-US" sz="1400" spc="100" dirty="0">
                  <a:ea typeface="Times New Roman" pitchFamily="18" charset="0"/>
                  <a:cs typeface="Times New Roman" pitchFamily="18" charset="0"/>
                </a:rPr>
                <a:t>(</a:t>
              </a:r>
              <a:r>
                <a:rPr lang="en-US" sz="1400" i="1" spc="100" dirty="0">
                  <a:ea typeface="Times New Roman" pitchFamily="18" charset="0"/>
                  <a:cs typeface="Times New Roman" pitchFamily="18" charset="0"/>
                </a:rPr>
                <a:t>I</a:t>
              </a:r>
              <a:r>
                <a:rPr lang="en-US" sz="1400" spc="100" dirty="0">
                  <a:ea typeface="Times New Roman" pitchFamily="18" charset="0"/>
                  <a:cs typeface="Times New Roman" pitchFamily="18" charset="0"/>
                </a:rPr>
                <a:t>).</a:t>
              </a:r>
              <a:r>
                <a:rPr lang="en-US" sz="1400" i="1" spc="100" dirty="0" err="1" smtClean="0">
                  <a:ea typeface="Times New Roman" pitchFamily="18" charset="0"/>
                  <a:cs typeface="Times New Roman" pitchFamily="18" charset="0"/>
                </a:rPr>
                <a:t>L</a:t>
              </a:r>
              <a:r>
                <a:rPr lang="en-US" sz="1400" i="1" spc="100" baseline="-25000" dirty="0" err="1" smtClean="0">
                  <a:ea typeface="Times New Roman" pitchFamily="18" charset="0"/>
                  <a:cs typeface="Times New Roman" pitchFamily="18" charset="0"/>
                </a:rPr>
                <a:t>nom</a:t>
              </a:r>
              <a:endParaRPr lang="en-US" sz="3600" spc="100" baseline="-25000" dirty="0">
                <a:cs typeface="Times New Roman" pitchFamily="18" charset="0"/>
              </a:endParaRPr>
            </a:p>
          </p:txBody>
        </p:sp>
        <p:sp>
          <p:nvSpPr>
            <p:cNvPr id="62" name="AutoShape 4"/>
            <p:cNvSpPr>
              <a:spLocks noChangeShapeType="1"/>
            </p:cNvSpPr>
            <p:nvPr/>
          </p:nvSpPr>
          <p:spPr bwMode="auto">
            <a:xfrm flipH="1">
              <a:off x="8720" y="10469"/>
              <a:ext cx="389" cy="55"/>
            </a:xfrm>
            <a:prstGeom prst="straightConnector1">
              <a:avLst/>
            </a:prstGeom>
            <a:noFill/>
            <a:ln w="9525">
              <a:solidFill>
                <a:srgbClr val="548DD4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1500040" y="2170458"/>
                <a:ext cx="2519344" cy="6766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𝑟𝑒𝑓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r>
                        <a:rPr lang="en-GB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𝐼𝑅</m:t>
                      </m:r>
                      <m:r>
                        <a:rPr lang="en-GB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𝑛𝑜𝑚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𝑑𝐼</m:t>
                          </m:r>
                        </m:num>
                        <m:den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2000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040" y="2170458"/>
                <a:ext cx="2519344" cy="6766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/>
              <p:cNvSpPr/>
              <p:nvPr/>
            </p:nvSpPr>
            <p:spPr>
              <a:xfrm>
                <a:off x="1063867" y="4465464"/>
                <a:ext cx="6104685" cy="5577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𝑟𝑒𝑓</m:t>
                          </m:r>
                          <m:r>
                            <a:rPr lang="fr-FR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_</m:t>
                          </m:r>
                          <m:r>
                            <a:rPr lang="fr-FR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𝑠𝑎𝑡</m:t>
                          </m:r>
                        </m:sub>
                      </m:sSub>
                      <m:r>
                        <a:rPr lang="fr-FR" sz="28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sz="2800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𝑟𝑒𝑓</m:t>
                          </m:r>
                        </m:sub>
                      </m:sSub>
                      <m:r>
                        <a:rPr lang="en-GB" sz="280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sz="28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GB" sz="280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𝐼</m:t>
                          </m:r>
                        </m:e>
                      </m:d>
                      <m:r>
                        <a:rPr lang="en-GB" sz="28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+ 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280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1−</m:t>
                          </m:r>
                          <m:r>
                            <a:rPr lang="en-GB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GB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GB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𝐼</m:t>
                          </m:r>
                          <m:r>
                            <a:rPr lang="en-GB" sz="28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d>
                      <m:r>
                        <a:rPr lang="en-GB" sz="28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sz="28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𝐼𝑅</m:t>
                      </m:r>
                    </m:oMath>
                  </m:oMathPara>
                </a14:m>
                <a:endParaRPr lang="en-GB" sz="2800" i="1" dirty="0">
                  <a:solidFill>
                    <a:schemeClr val="tx2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7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867" y="4465464"/>
                <a:ext cx="6104685" cy="5577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1115616" y="2818530"/>
                <a:ext cx="3535647" cy="6766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𝑟𝑒𝑓</m:t>
                          </m:r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_</m:t>
                          </m:r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𝑠𝑎𝑡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r>
                        <a:rPr lang="en-GB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𝐼𝑅</m:t>
                      </m:r>
                      <m:r>
                        <a:rPr lang="en-GB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𝐼</m:t>
                          </m:r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)∙</m:t>
                          </m:r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𝑛𝑜𝑚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𝑑𝐼</m:t>
                          </m:r>
                        </m:num>
                        <m:den>
                          <m:r>
                            <a:rPr lang="en-GB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2000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818530"/>
                <a:ext cx="3535647" cy="6766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1115616" y="3697178"/>
                <a:ext cx="3907545" cy="446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𝑟𝑒𝑓</m:t>
                          </m:r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_</m:t>
                          </m:r>
                          <m:r>
                            <a:rPr lang="en-GB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𝑠𝑎𝑡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r>
                        <a:rPr lang="en-GB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𝐼𝑅</m:t>
                      </m:r>
                      <m:r>
                        <a:rPr lang="en-GB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0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𝑓</m:t>
                      </m:r>
                      <m:r>
                        <a:rPr lang="en-GB" sz="20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(</m:t>
                      </m:r>
                      <m:r>
                        <a:rPr lang="en-GB" sz="20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𝐼</m:t>
                      </m:r>
                      <m:r>
                        <a:rPr lang="en-GB" sz="20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)∙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GB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GB" sz="20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𝐼𝑅</m:t>
                          </m:r>
                        </m:e>
                      </m:d>
                    </m:oMath>
                  </m:oMathPara>
                </a14:m>
                <a:endParaRPr lang="en-GB" sz="2000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697178"/>
                <a:ext cx="3907545" cy="446084"/>
              </a:xfrm>
              <a:prstGeom prst="rect">
                <a:avLst/>
              </a:prstGeom>
              <a:blipFill>
                <a:blip r:embed="rId6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5673290" y="2696148"/>
            <a:ext cx="2741443" cy="1841049"/>
            <a:chOff x="5780469" y="3068960"/>
            <a:chExt cx="2741443" cy="1841049"/>
          </a:xfrm>
        </p:grpSpPr>
        <p:sp>
          <p:nvSpPr>
            <p:cNvPr id="72" name="AutoShape 22"/>
            <p:cNvSpPr>
              <a:spLocks noChangeShapeType="1"/>
            </p:cNvSpPr>
            <p:nvPr/>
          </p:nvSpPr>
          <p:spPr bwMode="auto">
            <a:xfrm>
              <a:off x="7690516" y="4268203"/>
              <a:ext cx="912" cy="415601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73" name="AutoShape 20"/>
            <p:cNvSpPr>
              <a:spLocks noChangeShapeType="1"/>
            </p:cNvSpPr>
            <p:nvPr/>
          </p:nvSpPr>
          <p:spPr bwMode="auto">
            <a:xfrm>
              <a:off x="7170894" y="3540901"/>
              <a:ext cx="912" cy="1142903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74" name="AutoShape 18"/>
            <p:cNvSpPr>
              <a:spLocks noChangeShapeType="1"/>
            </p:cNvSpPr>
            <p:nvPr/>
          </p:nvSpPr>
          <p:spPr bwMode="auto">
            <a:xfrm flipV="1">
              <a:off x="5923802" y="3333101"/>
              <a:ext cx="912" cy="135070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75" name="AutoShape 17"/>
            <p:cNvSpPr>
              <a:spLocks noChangeShapeType="1"/>
            </p:cNvSpPr>
            <p:nvPr/>
          </p:nvSpPr>
          <p:spPr bwMode="auto">
            <a:xfrm>
              <a:off x="5923802" y="4683804"/>
              <a:ext cx="2598110" cy="91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 type="oval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6600">
                <a:cs typeface="Times New Roman" pitchFamily="18" charset="0"/>
              </a:endParaRPr>
            </a:p>
          </p:txBody>
        </p:sp>
        <p:sp>
          <p:nvSpPr>
            <p:cNvPr id="76" name="Text Box 16"/>
            <p:cNvSpPr txBox="1">
              <a:spLocks noChangeArrowheads="1"/>
            </p:cNvSpPr>
            <p:nvPr/>
          </p:nvSpPr>
          <p:spPr bwMode="auto">
            <a:xfrm>
              <a:off x="5782518" y="3068960"/>
              <a:ext cx="2789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600" i="1" dirty="0" smtClean="0">
                  <a:latin typeface="Cambria" panose="02040503050406030204" pitchFamily="18" charset="0"/>
                  <a:ea typeface="Cambria Math" panose="02040503050406030204" pitchFamily="18" charset="0"/>
                  <a:cs typeface="Times New Roman" pitchFamily="18" charset="0"/>
                </a:rPr>
                <a:t>f(I)</a:t>
              </a:r>
              <a:endParaRPr lang="en-US" sz="4000" i="1" dirty="0">
                <a:latin typeface="Cambria" panose="02040503050406030204" pitchFamily="18" charset="0"/>
                <a:ea typeface="Cambria Math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77" name="Text Box 15"/>
            <p:cNvSpPr txBox="1">
              <a:spLocks noChangeArrowheads="1"/>
            </p:cNvSpPr>
            <p:nvPr/>
          </p:nvSpPr>
          <p:spPr bwMode="auto">
            <a:xfrm>
              <a:off x="8009256" y="4477931"/>
              <a:ext cx="5095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Current</a:t>
              </a:r>
              <a:endParaRPr lang="en-US" sz="32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grpSp>
          <p:nvGrpSpPr>
            <p:cNvPr id="78" name="Group 11"/>
            <p:cNvGrpSpPr>
              <a:grpSpLocks/>
            </p:cNvGrpSpPr>
            <p:nvPr/>
          </p:nvGrpSpPr>
          <p:grpSpPr bwMode="auto">
            <a:xfrm>
              <a:off x="5924713" y="3541813"/>
              <a:ext cx="2485981" cy="728213"/>
              <a:chOff x="7238" y="11546"/>
              <a:chExt cx="2727" cy="799"/>
            </a:xfrm>
          </p:grpSpPr>
          <p:sp>
            <p:nvSpPr>
              <p:cNvPr id="82" name="AutoShape 14"/>
              <p:cNvSpPr>
                <a:spLocks noChangeShapeType="1"/>
              </p:cNvSpPr>
              <p:nvPr/>
            </p:nvSpPr>
            <p:spPr bwMode="auto">
              <a:xfrm>
                <a:off x="7238" y="11546"/>
                <a:ext cx="1367" cy="1"/>
              </a:xfrm>
              <a:prstGeom prst="straightConnector1">
                <a:avLst/>
              </a:prstGeom>
              <a:noFill/>
              <a:ln w="19050">
                <a:solidFill>
                  <a:srgbClr val="00B050"/>
                </a:solidFill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00">
                  <a:cs typeface="Times New Roman" pitchFamily="18" charset="0"/>
                </a:endParaRPr>
              </a:p>
            </p:txBody>
          </p:sp>
          <p:sp>
            <p:nvSpPr>
              <p:cNvPr id="83" name="AutoShape 13"/>
              <p:cNvSpPr>
                <a:spLocks noChangeShapeType="1"/>
              </p:cNvSpPr>
              <p:nvPr/>
            </p:nvSpPr>
            <p:spPr bwMode="auto">
              <a:xfrm>
                <a:off x="8605" y="11547"/>
                <a:ext cx="575" cy="798"/>
              </a:xfrm>
              <a:prstGeom prst="straightConnector1">
                <a:avLst/>
              </a:prstGeom>
              <a:noFill/>
              <a:ln w="19050">
                <a:solidFill>
                  <a:srgbClr val="00B050"/>
                </a:solidFill>
                <a:round/>
                <a:headEnd type="none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00">
                  <a:cs typeface="Times New Roman" pitchFamily="18" charset="0"/>
                </a:endParaRPr>
              </a:p>
            </p:txBody>
          </p:sp>
          <p:sp>
            <p:nvSpPr>
              <p:cNvPr id="84" name="AutoShape 12"/>
              <p:cNvSpPr>
                <a:spLocks noChangeShapeType="1"/>
              </p:cNvSpPr>
              <p:nvPr/>
            </p:nvSpPr>
            <p:spPr bwMode="auto">
              <a:xfrm>
                <a:off x="9175" y="12344"/>
                <a:ext cx="790" cy="1"/>
              </a:xfrm>
              <a:prstGeom prst="straightConnector1">
                <a:avLst/>
              </a:prstGeom>
              <a:noFill/>
              <a:ln w="19050">
                <a:solidFill>
                  <a:srgbClr val="00B050"/>
                </a:solidFill>
                <a:round/>
                <a:headEnd type="none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00">
                  <a:cs typeface="Times New Roman" pitchFamily="18" charset="0"/>
                </a:endParaRPr>
              </a:p>
            </p:txBody>
          </p:sp>
        </p:grpSp>
        <p:sp>
          <p:nvSpPr>
            <p:cNvPr id="79" name="Text Box 10"/>
            <p:cNvSpPr txBox="1">
              <a:spLocks noChangeArrowheads="1"/>
            </p:cNvSpPr>
            <p:nvPr/>
          </p:nvSpPr>
          <p:spPr bwMode="auto">
            <a:xfrm>
              <a:off x="5780469" y="3429534"/>
              <a:ext cx="9137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r" defTabSz="914269"/>
              <a:r>
                <a:rPr lang="en-US" sz="1400" i="1" dirty="0" smtClean="0">
                  <a:cs typeface="Times New Roman" pitchFamily="18" charset="0"/>
                </a:rPr>
                <a:t>1</a:t>
              </a:r>
              <a:endParaRPr lang="en-US" sz="3600" baseline="-25000" dirty="0">
                <a:cs typeface="Times New Roman" pitchFamily="18" charset="0"/>
              </a:endParaRPr>
            </a:p>
          </p:txBody>
        </p:sp>
        <p:sp>
          <p:nvSpPr>
            <p:cNvPr id="80" name="Text Box 8"/>
            <p:cNvSpPr txBox="1">
              <a:spLocks noChangeArrowheads="1"/>
            </p:cNvSpPr>
            <p:nvPr/>
          </p:nvSpPr>
          <p:spPr bwMode="auto">
            <a:xfrm>
              <a:off x="6922625" y="4693654"/>
              <a:ext cx="49289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400" i="1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</a:t>
              </a:r>
              <a:r>
                <a:rPr lang="en-US" sz="1400" i="1" baseline="-30000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sat_start</a:t>
              </a:r>
              <a:endParaRPr lang="en-US" sz="36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81" name="Text Box 7"/>
            <p:cNvSpPr txBox="1">
              <a:spLocks noChangeArrowheads="1"/>
            </p:cNvSpPr>
            <p:nvPr/>
          </p:nvSpPr>
          <p:spPr bwMode="auto">
            <a:xfrm>
              <a:off x="7498379" y="4694565"/>
              <a:ext cx="43441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400" i="1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I</a:t>
              </a:r>
              <a:r>
                <a:rPr lang="en-US" sz="1400" i="1" baseline="-30000" dirty="0"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sat_end</a:t>
              </a:r>
              <a:endParaRPr lang="en-US" sz="36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802585" y="1039964"/>
            <a:ext cx="4156455" cy="534831"/>
            <a:chOff x="599385" y="1438176"/>
            <a:chExt cx="4156455" cy="534831"/>
          </a:xfrm>
        </p:grpSpPr>
        <p:sp>
          <p:nvSpPr>
            <p:cNvPr id="86" name="Rounded Rectangle 85"/>
            <p:cNvSpPr/>
            <p:nvPr/>
          </p:nvSpPr>
          <p:spPr>
            <a:xfrm>
              <a:off x="1931624" y="1685007"/>
              <a:ext cx="828000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Sat Comp</a:t>
              </a:r>
              <a:endParaRPr lang="en-GB" sz="1400" b="1" dirty="0">
                <a:latin typeface="Arial Narrow" panose="020B0606020202030204" pitchFamily="34" charset="0"/>
              </a:endParaRPr>
            </a:p>
          </p:txBody>
        </p:sp>
        <p:sp>
          <p:nvSpPr>
            <p:cNvPr id="87" name="AutoShape 312"/>
            <p:cNvSpPr>
              <a:spLocks noChangeArrowheads="1"/>
            </p:cNvSpPr>
            <p:nvPr/>
          </p:nvSpPr>
          <p:spPr bwMode="auto">
            <a:xfrm>
              <a:off x="2497592" y="1441927"/>
              <a:ext cx="766088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V_REF_SAT</a:t>
              </a:r>
              <a:endParaRPr lang="en-US" sz="3200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88" name="Elbow Connector 288"/>
            <p:cNvCxnSpPr>
              <a:stCxn id="86" idx="3"/>
              <a:endCxn id="96" idx="1"/>
            </p:cNvCxnSpPr>
            <p:nvPr/>
          </p:nvCxnSpPr>
          <p:spPr>
            <a:xfrm>
              <a:off x="2759624" y="1829007"/>
              <a:ext cx="21609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ounded Rectangle 88"/>
            <p:cNvSpPr/>
            <p:nvPr/>
          </p:nvSpPr>
          <p:spPr>
            <a:xfrm>
              <a:off x="599385" y="1685007"/>
              <a:ext cx="1109486" cy="288000"/>
            </a:xfrm>
            <a:prstGeom prst="roundRect">
              <a:avLst/>
            </a:prstGeom>
            <a:ln/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GB" sz="1400" b="1" dirty="0" smtClean="0">
                  <a:latin typeface="Arial Narrow" panose="020B0606020202030204" pitchFamily="34" charset="0"/>
                </a:rPr>
                <a:t>RST: </a:t>
              </a:r>
              <a:r>
                <a:rPr lang="en-GB" sz="1400" b="1" i="1" dirty="0" smtClean="0">
                  <a:latin typeface="Cambria" panose="02040503050406030204" pitchFamily="18" charset="0"/>
                </a:rPr>
                <a:t>Ref</a:t>
              </a:r>
              <a:r>
                <a:rPr lang="en-GB" sz="1400" b="1" dirty="0" smtClean="0">
                  <a:latin typeface="Cambria" panose="02040503050406030204" pitchFamily="18" charset="0"/>
                  <a:sym typeface="Wingdings 3"/>
                </a:rPr>
                <a:t></a:t>
              </a:r>
              <a:r>
                <a:rPr lang="en-GB" sz="1400" b="1" i="1" dirty="0" smtClean="0">
                  <a:latin typeface="Cambria" panose="02040503050406030204" pitchFamily="18" charset="0"/>
                  <a:sym typeface="Wingdings 3"/>
                </a:rPr>
                <a:t>Act</a:t>
              </a:r>
              <a:endParaRPr lang="en-GB" sz="1400" b="1" dirty="0"/>
            </a:p>
          </p:txBody>
        </p:sp>
        <p:sp>
          <p:nvSpPr>
            <p:cNvPr id="90" name="AutoShape 312"/>
            <p:cNvSpPr>
              <a:spLocks noChangeArrowheads="1"/>
            </p:cNvSpPr>
            <p:nvPr/>
          </p:nvSpPr>
          <p:spPr bwMode="auto">
            <a:xfrm>
              <a:off x="1629046" y="1441927"/>
              <a:ext cx="447889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V_REF</a:t>
              </a:r>
              <a:endParaRPr lang="en-US" sz="3200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91" name="Elbow Connector 288"/>
            <p:cNvCxnSpPr>
              <a:stCxn id="89" idx="3"/>
              <a:endCxn id="86" idx="1"/>
            </p:cNvCxnSpPr>
            <p:nvPr/>
          </p:nvCxnSpPr>
          <p:spPr>
            <a:xfrm>
              <a:off x="1708871" y="1829007"/>
              <a:ext cx="22275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AutoShape 312"/>
            <p:cNvSpPr>
              <a:spLocks noChangeArrowheads="1"/>
            </p:cNvSpPr>
            <p:nvPr/>
          </p:nvSpPr>
          <p:spPr bwMode="auto">
            <a:xfrm>
              <a:off x="3610452" y="1438176"/>
              <a:ext cx="1118388" cy="204311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69"/>
              <a:r>
                <a:rPr lang="en-US" sz="1200" b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Times New Roman" pitchFamily="18" charset="0"/>
                  <a:cs typeface="Times New Roman" pitchFamily="18" charset="0"/>
                </a:rPr>
                <a:t>V_REF_LIMITED</a:t>
              </a:r>
              <a:endParaRPr lang="en-US" sz="3200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93" name="Elbow Connector 288"/>
            <p:cNvCxnSpPr>
              <a:stCxn id="96" idx="3"/>
            </p:cNvCxnSpPr>
            <p:nvPr/>
          </p:nvCxnSpPr>
          <p:spPr>
            <a:xfrm>
              <a:off x="3623720" y="1829007"/>
              <a:ext cx="113212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Group 93"/>
            <p:cNvGrpSpPr/>
            <p:nvPr/>
          </p:nvGrpSpPr>
          <p:grpSpPr>
            <a:xfrm>
              <a:off x="2975720" y="1685007"/>
              <a:ext cx="648000" cy="288000"/>
              <a:chOff x="1450940" y="2952000"/>
              <a:chExt cx="648000" cy="288000"/>
            </a:xfrm>
            <a:effectLst/>
          </p:grpSpPr>
          <p:sp>
            <p:nvSpPr>
              <p:cNvPr id="95" name="Rounded Rectangle 94"/>
              <p:cNvSpPr/>
              <p:nvPr/>
            </p:nvSpPr>
            <p:spPr>
              <a:xfrm>
                <a:off x="1763704" y="3068960"/>
                <a:ext cx="84512" cy="5414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/>
              <a:lstStyle/>
              <a:p>
                <a:pPr algn="ctr"/>
                <a:endParaRPr lang="en-GB" sz="14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96" name="Rounded Rectangle 95"/>
              <p:cNvSpPr/>
              <p:nvPr/>
            </p:nvSpPr>
            <p:spPr>
              <a:xfrm>
                <a:off x="1450940" y="2952000"/>
                <a:ext cx="648000" cy="288000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GB" sz="1400" b="1" i="1" dirty="0" smtClean="0">
                    <a:latin typeface="Cambria" panose="02040503050406030204" pitchFamily="18" charset="0"/>
                  </a:rPr>
                  <a:t>V</a:t>
                </a:r>
                <a:r>
                  <a:rPr lang="en-GB" sz="1400" b="1" i="1" baseline="-25000" dirty="0" smtClean="0">
                    <a:latin typeface="Cambria" panose="02040503050406030204" pitchFamily="18" charset="0"/>
                  </a:rPr>
                  <a:t>ref</a:t>
                </a:r>
                <a:r>
                  <a:rPr lang="en-GB" sz="1400" b="1" dirty="0" smtClean="0"/>
                  <a:t> </a:t>
                </a:r>
                <a:r>
                  <a:rPr lang="en-GB" sz="1400" b="1" dirty="0" smtClean="0">
                    <a:latin typeface="Arial Narrow" panose="020B0606020202030204" pitchFamily="34" charset="0"/>
                  </a:rPr>
                  <a:t>Lim</a:t>
                </a:r>
                <a:endParaRPr lang="en-GB" sz="1400" b="1" dirty="0">
                  <a:latin typeface="Arial Narrow" panose="020B0606020202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623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uiExpand="1" build="p"/>
      <p:bldP spid="66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Example of Saturation Compensation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17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143674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9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2" t="18234" r="5001" b="30850"/>
          <a:stretch/>
        </p:blipFill>
        <p:spPr bwMode="auto">
          <a:xfrm>
            <a:off x="457200" y="494436"/>
            <a:ext cx="8229600" cy="405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8" name="Group 97"/>
          <p:cNvGrpSpPr/>
          <p:nvPr/>
        </p:nvGrpSpPr>
        <p:grpSpPr>
          <a:xfrm>
            <a:off x="3701264" y="1022177"/>
            <a:ext cx="1550282" cy="652385"/>
            <a:chOff x="3783117" y="3869360"/>
            <a:chExt cx="1550282" cy="652385"/>
          </a:xfrm>
        </p:grpSpPr>
        <p:sp>
          <p:nvSpPr>
            <p:cNvPr id="99" name="TextBox 98"/>
            <p:cNvSpPr txBox="1"/>
            <p:nvPr/>
          </p:nvSpPr>
          <p:spPr>
            <a:xfrm>
              <a:off x="3783117" y="3998525"/>
              <a:ext cx="11248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2800" b="1" i="1" dirty="0" smtClean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GB" sz="2800" b="1" i="1" baseline="-25000" dirty="0" smtClean="0">
                  <a:solidFill>
                    <a:srgbClr val="C00000"/>
                  </a:solidFill>
                  <a:latin typeface="Cambria" panose="02040503050406030204" pitchFamily="18" charset="0"/>
                </a:rPr>
                <a:t>ref_sat</a:t>
              </a:r>
            </a:p>
          </p:txBody>
        </p:sp>
        <p:cxnSp>
          <p:nvCxnSpPr>
            <p:cNvPr id="100" name="Straight Arrow Connector 99"/>
            <p:cNvCxnSpPr>
              <a:stCxn id="99" idx="3"/>
            </p:cNvCxnSpPr>
            <p:nvPr/>
          </p:nvCxnSpPr>
          <p:spPr>
            <a:xfrm flipV="1">
              <a:off x="4907977" y="3869360"/>
              <a:ext cx="425422" cy="390775"/>
            </a:xfrm>
            <a:prstGeom prst="straightConnector1">
              <a:avLst/>
            </a:prstGeom>
            <a:ln>
              <a:headEnd type="oval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01" name="Group 100"/>
          <p:cNvGrpSpPr/>
          <p:nvPr/>
        </p:nvGrpSpPr>
        <p:grpSpPr>
          <a:xfrm>
            <a:off x="6085518" y="580497"/>
            <a:ext cx="1284395" cy="523220"/>
            <a:chOff x="3874863" y="4126190"/>
            <a:chExt cx="1284395" cy="523220"/>
          </a:xfrm>
        </p:grpSpPr>
        <p:sp>
          <p:nvSpPr>
            <p:cNvPr id="102" name="TextBox 101"/>
            <p:cNvSpPr txBox="1"/>
            <p:nvPr/>
          </p:nvSpPr>
          <p:spPr>
            <a:xfrm>
              <a:off x="4449577" y="4126190"/>
              <a:ext cx="7096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2800" b="1" i="1" dirty="0" smtClean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GB" sz="2800" b="1" i="1" baseline="-25000" dirty="0" smtClean="0">
                  <a:solidFill>
                    <a:srgbClr val="C00000"/>
                  </a:solidFill>
                  <a:latin typeface="Cambria" panose="02040503050406030204" pitchFamily="18" charset="0"/>
                </a:rPr>
                <a:t>ref</a:t>
              </a:r>
            </a:p>
          </p:txBody>
        </p:sp>
        <p:cxnSp>
          <p:nvCxnSpPr>
            <p:cNvPr id="103" name="Straight Arrow Connector 102"/>
            <p:cNvCxnSpPr>
              <a:stCxn id="102" idx="1"/>
            </p:cNvCxnSpPr>
            <p:nvPr/>
          </p:nvCxnSpPr>
          <p:spPr>
            <a:xfrm flipH="1">
              <a:off x="3874863" y="4387800"/>
              <a:ext cx="574714" cy="6181"/>
            </a:xfrm>
            <a:prstGeom prst="straightConnector1">
              <a:avLst/>
            </a:prstGeom>
            <a:ln>
              <a:headEnd type="oval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04" name="Group 103"/>
          <p:cNvGrpSpPr/>
          <p:nvPr/>
        </p:nvGrpSpPr>
        <p:grpSpPr>
          <a:xfrm>
            <a:off x="3491880" y="2374874"/>
            <a:ext cx="1220061" cy="883258"/>
            <a:chOff x="4009856" y="3679957"/>
            <a:chExt cx="1220061" cy="883258"/>
          </a:xfrm>
        </p:grpSpPr>
        <p:sp>
          <p:nvSpPr>
            <p:cNvPr id="105" name="TextBox 104"/>
            <p:cNvSpPr txBox="1"/>
            <p:nvPr/>
          </p:nvSpPr>
          <p:spPr>
            <a:xfrm>
              <a:off x="4341533" y="4039995"/>
              <a:ext cx="8883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2800" b="1" i="1" dirty="0" smtClean="0">
                  <a:solidFill>
                    <a:srgbClr val="008000"/>
                  </a:solidFill>
                  <a:latin typeface="Cambria" panose="02040503050406030204" pitchFamily="18" charset="0"/>
                </a:rPr>
                <a:t>I</a:t>
              </a:r>
              <a:r>
                <a:rPr lang="en-GB" sz="2800" b="1" i="1" baseline="-25000" dirty="0" smtClean="0">
                  <a:solidFill>
                    <a:srgbClr val="008000"/>
                  </a:solidFill>
                  <a:latin typeface="Cambria" panose="02040503050406030204" pitchFamily="18" charset="0"/>
                </a:rPr>
                <a:t>meas</a:t>
              </a:r>
            </a:p>
          </p:txBody>
        </p:sp>
        <p:cxnSp>
          <p:nvCxnSpPr>
            <p:cNvPr id="106" name="Straight Arrow Connector 105"/>
            <p:cNvCxnSpPr>
              <a:stCxn id="105" idx="1"/>
            </p:cNvCxnSpPr>
            <p:nvPr/>
          </p:nvCxnSpPr>
          <p:spPr>
            <a:xfrm flipH="1" flipV="1">
              <a:off x="4009856" y="3679957"/>
              <a:ext cx="331677" cy="621648"/>
            </a:xfrm>
            <a:prstGeom prst="straightConnector1">
              <a:avLst/>
            </a:prstGeom>
            <a:ln>
              <a:solidFill>
                <a:srgbClr val="4A7EBB"/>
              </a:solidFill>
              <a:headEnd type="oval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Rectangle 106"/>
              <p:cNvSpPr/>
              <p:nvPr/>
            </p:nvSpPr>
            <p:spPr>
              <a:xfrm>
                <a:off x="1907704" y="3840021"/>
                <a:ext cx="4374467" cy="429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b="1" i="1" dirty="0" smtClean="0">
                    <a:solidFill>
                      <a:schemeClr val="tx2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V</a:t>
                </a:r>
                <a14:m>
                  <m:oMath xmlns:m="http://schemas.openxmlformats.org/officeDocument/2006/math">
                    <m:r>
                      <a:rPr lang="en-GB" sz="2000" b="1" i="1" baseline="-2500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𝒓𝒆𝒇</m:t>
                    </m:r>
                    <m:r>
                      <a:rPr lang="en-GB" sz="2000" b="1" i="1" baseline="-2500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_</m:t>
                    </m:r>
                    <m:r>
                      <a:rPr lang="en-GB" sz="2000" b="1" i="1" baseline="-2500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𝒔𝒂𝒕</m:t>
                    </m:r>
                    <m:r>
                      <a:rPr lang="en-GB" sz="2000" b="1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𝒓𝒆𝒇</m:t>
                        </m:r>
                      </m:sub>
                    </m:sSub>
                    <m:r>
                      <a:rPr lang="en-GB" sz="2000" b="1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GB" sz="2000" b="1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𝑰</m:t>
                        </m:r>
                      </m:e>
                    </m:d>
                    <m:r>
                      <a:rPr lang="en-GB" sz="2000" b="1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+ </m:t>
                    </m:r>
                    <m:d>
                      <m:dPr>
                        <m:begChr m:val="{"/>
                        <m:endChr m:val="}"/>
                        <m:ctrlP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𝒇</m:t>
                        </m:r>
                        <m: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𝑰</m:t>
                        </m:r>
                        <m:r>
                          <a:rPr lang="en-GB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GB" sz="2000" b="1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GB" sz="2000" b="1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𝑰𝑹</m:t>
                    </m:r>
                  </m:oMath>
                </a14:m>
                <a:endParaRPr lang="en-GB" sz="2000" b="1" i="1" dirty="0">
                  <a:solidFill>
                    <a:schemeClr val="tx2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07" name="Rectangle 10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3840021"/>
                <a:ext cx="4374467" cy="429220"/>
              </a:xfrm>
              <a:prstGeom prst="rect">
                <a:avLst/>
              </a:prstGeom>
              <a:blipFill>
                <a:blip r:embed="rId4"/>
                <a:stretch>
                  <a:fillRect l="-1532" t="-10000"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8" name="Group 107"/>
          <p:cNvGrpSpPr/>
          <p:nvPr/>
        </p:nvGrpSpPr>
        <p:grpSpPr>
          <a:xfrm>
            <a:off x="486594" y="1713924"/>
            <a:ext cx="8117854" cy="622912"/>
            <a:chOff x="486594" y="2676880"/>
            <a:chExt cx="8117854" cy="622912"/>
          </a:xfrm>
        </p:grpSpPr>
        <p:cxnSp>
          <p:nvCxnSpPr>
            <p:cNvPr id="109" name="Straight Connector 108"/>
            <p:cNvCxnSpPr/>
            <p:nvPr/>
          </p:nvCxnSpPr>
          <p:spPr>
            <a:xfrm>
              <a:off x="899592" y="3179071"/>
              <a:ext cx="7704856" cy="0"/>
            </a:xfrm>
            <a:prstGeom prst="line">
              <a:avLst/>
            </a:prstGeom>
            <a:ln w="19050">
              <a:solidFill>
                <a:srgbClr val="008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486594" y="3068960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4000</a:t>
              </a:r>
              <a:endParaRPr lang="en-GB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1187624" y="2676880"/>
              <a:ext cx="1098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8000"/>
                  </a:solidFill>
                  <a:latin typeface="Cambria" panose="02040503050406030204" pitchFamily="18" charset="0"/>
                </a:rPr>
                <a:t>I</a:t>
              </a:r>
              <a:r>
                <a:rPr lang="en-GB" sz="2400" b="1" baseline="-25000" dirty="0" smtClean="0">
                  <a:solidFill>
                    <a:srgbClr val="008000"/>
                  </a:solidFill>
                  <a:latin typeface="Cambria" panose="02040503050406030204" pitchFamily="18" charset="0"/>
                </a:rPr>
                <a:t>sat_start</a:t>
              </a:r>
              <a:endParaRPr lang="en-GB" sz="2400" b="1" baseline="-25000" dirty="0">
                <a:solidFill>
                  <a:srgbClr val="00800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2622267" y="4556928"/>
            <a:ext cx="4120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004769"/>
                </a:solidFill>
                <a:latin typeface="Calisto MT" panose="02040603050505030304" pitchFamily="18" charset="0"/>
                <a:ea typeface="+mj-ea"/>
                <a:cs typeface="+mj-cs"/>
              </a:rPr>
              <a:t>SPS Main Dipole Circuit</a:t>
            </a:r>
          </a:p>
        </p:txBody>
      </p:sp>
    </p:spTree>
    <p:extLst>
      <p:ext uri="{BB962C8B-B14F-4D97-AF65-F5344CB8AC3E}">
        <p14:creationId xmlns:p14="http://schemas.microsoft.com/office/powerpoint/2010/main" val="137744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First Test Results on </a:t>
            </a:r>
            <a:r>
              <a:rPr lang="en-GB" dirty="0"/>
              <a:t>MCTXF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18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37658" y="81105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237706" y="494178"/>
                <a:ext cx="8757288" cy="3942025"/>
              </a:xfrm>
            </p:spPr>
            <p:txBody>
              <a:bodyPr/>
              <a:lstStyle/>
              <a:p>
                <a:r>
                  <a:rPr lang="en-US" sz="2700" dirty="0" smtClean="0"/>
                  <a:t>Tests performed on July 16</a:t>
                </a:r>
                <a:r>
                  <a:rPr lang="en-US" sz="2700" baseline="30000" dirty="0" smtClean="0"/>
                  <a:t>th</a:t>
                </a:r>
                <a:r>
                  <a:rPr lang="en-US" sz="2700" dirty="0" smtClean="0"/>
                  <a:t> 2019</a:t>
                </a:r>
              </a:p>
              <a:p>
                <a:r>
                  <a:rPr lang="en-US" sz="2700" dirty="0" smtClean="0"/>
                  <a:t>Temperature 4.2 K </a:t>
                </a:r>
                <a:r>
                  <a:rPr lang="en-US" sz="2400" dirty="0" smtClean="0"/>
                  <a:t>(no implications on diff. inductance)</a:t>
                </a:r>
              </a:p>
              <a:p>
                <a:r>
                  <a:rPr lang="en-US" sz="2700" dirty="0" smtClean="0"/>
                  <a:t>RPMBA.SM18.RC2.G (LHC600A10V with FGC2)</a:t>
                </a:r>
              </a:p>
              <a:p>
                <a:r>
                  <a:rPr lang="en-US" sz="2700" dirty="0" smtClean="0"/>
                  <a:t>Ramp Rate: 1.4 A/s </a:t>
                </a:r>
              </a:p>
              <a:p>
                <a:pPr lvl="1"/>
                <a:r>
                  <a:rPr lang="en-US" dirty="0" smtClean="0"/>
                  <a:t>RST designed by setting only L = 5.35 H and R = 5.7 m</a:t>
                </a:r>
                <a:r>
                  <a:rPr lang="el-GR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r>
                  <a:rPr lang="en-US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  <m:t>𝑚𝑒𝑎𝑠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solidFill>
                          <a:srgbClr val="5A5A5A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  <m:t>−20</m:t>
                        </m:r>
                        <m:r>
                          <a:rPr lang="en-US" b="0" i="1" smtClean="0">
                            <a:solidFill>
                              <a:srgbClr val="5A5A5A"/>
                            </a:solidFill>
                            <a:latin typeface="Cambria Math" panose="02040503050406030204" pitchFamily="18" charset="0"/>
                          </a:rPr>
                          <m:t>𝑚𝑠</m:t>
                        </m:r>
                      </m:e>
                    </m:d>
                  </m:oMath>
                </a14:m>
                <a:r>
                  <a:rPr lang="en-US" dirty="0" smtClean="0"/>
                  <a:t> with Aux Poles @ 1 Hz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r>
                  <a:rPr lang="en-US" sz="2700" dirty="0" smtClean="0"/>
                  <a:t>Slow application </a:t>
                </a:r>
                <a:r>
                  <a:rPr lang="en-US" sz="2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→</a:t>
                </a:r>
                <a:r>
                  <a:rPr lang="en-US" sz="27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large </a:t>
                </a:r>
                <a:r>
                  <a:rPr lang="en-US" sz="2700" b="1" dirty="0" smtClean="0"/>
                  <a:t>G</a:t>
                </a:r>
                <a:r>
                  <a:rPr lang="en-US" sz="2700" dirty="0" smtClean="0"/>
                  <a:t>ain </a:t>
                </a:r>
                <a:r>
                  <a:rPr lang="en-US" sz="2700" b="1" dirty="0" smtClean="0"/>
                  <a:t>M</a:t>
                </a:r>
                <a:r>
                  <a:rPr lang="en-US" sz="2700" dirty="0" smtClean="0"/>
                  <a:t>argin </a:t>
                </a:r>
                <a:r>
                  <a:rPr lang="en-US" sz="2600" dirty="0" smtClean="0"/>
                  <a:t>&gt;18 dB</a:t>
                </a:r>
                <a:r>
                  <a:rPr lang="en-US" sz="2700" dirty="0" smtClean="0"/>
                  <a:t> </a:t>
                </a:r>
                <a:r>
                  <a:rPr lang="en-US" sz="2700" dirty="0" smtClean="0">
                    <a:sym typeface="Wingdings" panose="05000000000000000000" pitchFamily="2" charset="2"/>
                  </a:rPr>
                  <a:t>achieved</a:t>
                </a:r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GM &gt; 6 dB is usually imposed, but </a:t>
                </a:r>
                <a:r>
                  <a:rPr lang="en-US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18 dB </a:t>
                </a:r>
                <a:r>
                  <a:rPr lang="en-US" dirty="0" smtClean="0">
                    <a:sym typeface="Wingdings" panose="05000000000000000000" pitchFamily="2" charset="2"/>
                  </a:rPr>
                  <a:t>is quite a </a:t>
                </a:r>
                <a:r>
                  <a:rPr lang="en-US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luxury</a:t>
                </a:r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7706" y="494178"/>
                <a:ext cx="8757288" cy="3942025"/>
              </a:xfrm>
              <a:blipFill>
                <a:blip r:embed="rId3"/>
                <a:stretch>
                  <a:fillRect l="-2227" t="-2473" r="-14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088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539112" y="-15"/>
                <a:ext cx="8507687" cy="540000"/>
              </a:xfrm>
            </p:spPr>
            <p:txBody>
              <a:bodyPr/>
              <a:lstStyle/>
              <a:p>
                <a:r>
                  <a:rPr lang="en-GB" dirty="0" smtClean="0"/>
                  <a:t>Solution 1 – </a:t>
                </a:r>
                <a:r>
                  <a:rPr lang="en-GB" dirty="0"/>
                  <a:t>setting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 only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GB" dirty="0" smtClean="0">
                    <a:solidFill>
                      <a:srgbClr val="0093BE"/>
                    </a:solidFill>
                  </a:rPr>
                  <a:t>and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</m:oMath>
                </a14:m>
                <a:endParaRPr lang="en-GB" b="0" baseline="-25000" dirty="0">
                  <a:solidFill>
                    <a:srgbClr val="C00000"/>
                  </a:solidFill>
                  <a:latin typeface="Calisto MT" panose="02040603050505030304" pitchFamily="18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9112" y="-15"/>
                <a:ext cx="8507687" cy="540000"/>
              </a:xfrm>
              <a:blipFill>
                <a:blip r:embed="rId3"/>
                <a:stretch>
                  <a:fillRect t="-10112" b="-292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19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784" y="577050"/>
            <a:ext cx="8602201" cy="41082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38851" y="2129322"/>
            <a:ext cx="1168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5A5A5A"/>
                </a:solidFill>
              </a:rPr>
              <a:t>&gt;16 dB</a:t>
            </a:r>
            <a:endParaRPr lang="en-GB" sz="2400" dirty="0">
              <a:solidFill>
                <a:srgbClr val="5A5A5A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1726279" y="4640610"/>
            <a:ext cx="5700392" cy="416677"/>
          </a:xfrm>
        </p:spPr>
        <p:txBody>
          <a:bodyPr>
            <a:normAutofit/>
          </a:bodyPr>
          <a:lstStyle/>
          <a:p>
            <a:pPr lvl="0"/>
            <a:r>
              <a:rPr lang="en-GB" sz="17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other possible dissipative effects not investigated here</a:t>
            </a:r>
            <a:endParaRPr lang="en-US" sz="1750" spc="100" baseline="-250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35103" y="2165845"/>
            <a:ext cx="100" cy="1202936"/>
            <a:chOff x="6535103" y="2165845"/>
            <a:chExt cx="100" cy="1202936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6535103" y="2165845"/>
              <a:ext cx="0" cy="388620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6535203" y="2980161"/>
              <a:ext cx="0" cy="388620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898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Preamble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61665" y="842280"/>
            <a:ext cx="8379725" cy="3680222"/>
          </a:xfrm>
        </p:spPr>
        <p:txBody>
          <a:bodyPr/>
          <a:lstStyle/>
          <a:p>
            <a:r>
              <a:rPr lang="en-US" sz="2600" dirty="0" smtClean="0"/>
              <a:t>In February 2019, WP3 informed WP6B that, for some magnets, </a:t>
            </a:r>
            <a:r>
              <a:rPr lang="en-US" sz="2600" dirty="0" smtClean="0">
                <a:solidFill>
                  <a:schemeClr val="accent3"/>
                </a:solidFill>
              </a:rPr>
              <a:t>differential inductance</a:t>
            </a:r>
            <a:r>
              <a:rPr lang="en-US" sz="2600" dirty="0" smtClean="0"/>
              <a:t> at 0 A and at nominal can differ by a </a:t>
            </a:r>
            <a:r>
              <a:rPr lang="en-US" sz="2600" dirty="0" smtClean="0">
                <a:solidFill>
                  <a:schemeClr val="accent3"/>
                </a:solidFill>
              </a:rPr>
              <a:t>factor</a:t>
            </a:r>
            <a:r>
              <a:rPr lang="en-US" sz="2600" dirty="0" smtClean="0"/>
              <a:t> of </a:t>
            </a:r>
            <a:r>
              <a:rPr lang="en-US" sz="2600" dirty="0" smtClean="0">
                <a:solidFill>
                  <a:schemeClr val="accent3"/>
                </a:solidFill>
              </a:rPr>
              <a:t>3</a:t>
            </a:r>
            <a:r>
              <a:rPr lang="en-US" sz="2600" dirty="0" smtClean="0"/>
              <a:t> …</a:t>
            </a:r>
          </a:p>
          <a:p>
            <a:r>
              <a:rPr lang="en-US" sz="2600" dirty="0" smtClean="0"/>
              <a:t>At 69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TCC (28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February 2019) I raised this potential issue and stated that EPC had a </a:t>
            </a:r>
            <a:r>
              <a:rPr lang="en-US" sz="2600" dirty="0" smtClean="0">
                <a:solidFill>
                  <a:schemeClr val="accent3"/>
                </a:solidFill>
              </a:rPr>
              <a:t>working solution</a:t>
            </a:r>
            <a:r>
              <a:rPr lang="en-US" sz="2600" dirty="0" smtClean="0"/>
              <a:t> which would have however </a:t>
            </a:r>
            <a:r>
              <a:rPr lang="en-US" sz="2600" dirty="0" smtClean="0">
                <a:solidFill>
                  <a:schemeClr val="accent3"/>
                </a:solidFill>
              </a:rPr>
              <a:t>needed experimental validation</a:t>
            </a:r>
            <a:endParaRPr lang="en-GB" sz="2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74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539112" y="-15"/>
                <a:ext cx="8507687" cy="540000"/>
              </a:xfrm>
            </p:spPr>
            <p:txBody>
              <a:bodyPr/>
              <a:lstStyle/>
              <a:p>
                <a:r>
                  <a:rPr lang="en-GB" dirty="0"/>
                  <a:t>Solution 1 – setting</a:t>
                </a:r>
                <a:r>
                  <a:rPr lang="en-GB" dirty="0">
                    <a:solidFill>
                      <a:srgbClr val="C00000"/>
                    </a:solidFill>
                  </a:rPr>
                  <a:t> only </a:t>
                </a:r>
                <a14:m>
                  <m:oMath xmlns:m="http://schemas.openxmlformats.org/officeDocument/2006/math">
                    <m:r>
                      <a:rPr lang="en-GB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 </a:t>
                </a:r>
                <a:r>
                  <a:rPr lang="en-GB" dirty="0">
                    <a:solidFill>
                      <a:srgbClr val="0093BE"/>
                    </a:solidFill>
                  </a:rPr>
                  <a:t>and</a:t>
                </a:r>
                <a:r>
                  <a:rPr lang="en-GB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</m:oMath>
                </a14:m>
                <a:endParaRPr lang="en-GB" baseline="-25000" dirty="0">
                  <a:solidFill>
                    <a:srgbClr val="C00000"/>
                  </a:solidFill>
                  <a:latin typeface="Calisto MT" panose="02040603050505030304" pitchFamily="18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9112" y="-15"/>
                <a:ext cx="8507687" cy="540000"/>
              </a:xfrm>
              <a:blipFill>
                <a:blip r:embed="rId3"/>
                <a:stretch>
                  <a:fillRect t="-10112" b="-292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20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9182" y="416540"/>
            <a:ext cx="6755642" cy="33919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7738" y="1118202"/>
            <a:ext cx="4779001" cy="23994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08104" y="1047684"/>
            <a:ext cx="191656" cy="141036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5097780" y="1049985"/>
            <a:ext cx="402704" cy="2468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5699760" y="1042002"/>
            <a:ext cx="3060486" cy="2468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26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9" y="283824"/>
            <a:ext cx="6690601" cy="33592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539112" y="-15"/>
                <a:ext cx="8507687" cy="540000"/>
              </a:xfrm>
            </p:spPr>
            <p:txBody>
              <a:bodyPr/>
              <a:lstStyle/>
              <a:p>
                <a:r>
                  <a:rPr lang="en-GB" dirty="0"/>
                  <a:t>Solution 1 – setting</a:t>
                </a:r>
                <a:r>
                  <a:rPr lang="en-GB" dirty="0">
                    <a:solidFill>
                      <a:srgbClr val="C00000"/>
                    </a:solidFill>
                  </a:rPr>
                  <a:t> only </a:t>
                </a:r>
                <a14:m>
                  <m:oMath xmlns:m="http://schemas.openxmlformats.org/officeDocument/2006/math">
                    <m:r>
                      <a:rPr lang="en-GB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 </a:t>
                </a:r>
                <a:r>
                  <a:rPr lang="en-GB" dirty="0">
                    <a:solidFill>
                      <a:srgbClr val="0093BE"/>
                    </a:solidFill>
                  </a:rPr>
                  <a:t>and</a:t>
                </a:r>
                <a:r>
                  <a:rPr lang="en-GB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</m:oMath>
                </a14:m>
                <a:endParaRPr lang="en-GB" baseline="-25000" dirty="0">
                  <a:solidFill>
                    <a:srgbClr val="C00000"/>
                  </a:solidFill>
                  <a:latin typeface="Calisto MT" panose="02040603050505030304" pitchFamily="18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9112" y="-15"/>
                <a:ext cx="8507687" cy="540000"/>
              </a:xfrm>
              <a:blipFill>
                <a:blip r:embed="rId4"/>
                <a:stretch>
                  <a:fillRect t="-10112" b="-292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21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62300" y="1791817"/>
            <a:ext cx="601980" cy="141036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5294492" y="670700"/>
            <a:ext cx="510540" cy="2415540"/>
          </a:xfrm>
          <a:prstGeom prst="ellipse">
            <a:avLst/>
          </a:prstGeom>
          <a:gradFill>
            <a:gsLst>
              <a:gs pos="0">
                <a:schemeClr val="accent4">
                  <a:lumMod val="75000"/>
                  <a:alpha val="25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  <a:ln w="2222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8269" y="2218738"/>
            <a:ext cx="4779001" cy="2399475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H="1" flipV="1">
            <a:off x="3753758" y="1804865"/>
            <a:ext cx="4878998" cy="5650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166144" y="1782691"/>
            <a:ext cx="1728865" cy="5882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162300" y="1924043"/>
            <a:ext cx="1699260" cy="235869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62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9023" y="3099414"/>
            <a:ext cx="4166410" cy="2019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3-segment Linear Model </a:t>
            </a:r>
            <a:r>
              <a:rPr lang="en-GB" sz="2400" dirty="0" smtClean="0">
                <a:latin typeface="Calisto MT" panose="02040603050505030304" pitchFamily="18" charset="0"/>
              </a:rPr>
              <a:t>(from </a:t>
            </a:r>
            <a:r>
              <a:rPr lang="en-GB" sz="2400" dirty="0" smtClean="0">
                <a:solidFill>
                  <a:srgbClr val="C00000"/>
                </a:solidFill>
                <a:latin typeface="Calisto MT" panose="02040603050505030304" pitchFamily="18" charset="0"/>
              </a:rPr>
              <a:t>EDMS 2156334</a:t>
            </a:r>
            <a:r>
              <a:rPr lang="en-GB" sz="2400" dirty="0" smtClean="0">
                <a:latin typeface="Calisto MT" panose="02040603050505030304" pitchFamily="18" charset="0"/>
              </a:rPr>
              <a:t>)</a:t>
            </a:r>
            <a:r>
              <a:rPr lang="en-GB" dirty="0" smtClean="0">
                <a:latin typeface="Calisto MT" panose="02040603050505030304" pitchFamily="18" charset="0"/>
              </a:rPr>
              <a:t> 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22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37658" y="81105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57" y="471297"/>
            <a:ext cx="3979098" cy="26646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2228" y="471297"/>
            <a:ext cx="3884591" cy="263980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048000" y="4767263"/>
            <a:ext cx="3856523" cy="135000"/>
          </a:xfrm>
          <a:prstGeom prst="rect">
            <a:avLst/>
          </a:prstGeom>
          <a:solidFill>
            <a:srgbClr val="FFC000">
              <a:alpha val="20000"/>
            </a:srgbClr>
          </a:solidFill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120640" y="2377440"/>
            <a:ext cx="701040" cy="2389823"/>
          </a:xfrm>
          <a:prstGeom prst="straightConnector1">
            <a:avLst/>
          </a:prstGeom>
          <a:ln>
            <a:solidFill>
              <a:srgbClr val="ECC246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00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GB" dirty="0"/>
              <a:t>Solution 3 – settings </a:t>
            </a:r>
            <a:r>
              <a:rPr lang="en-GB" dirty="0">
                <a:latin typeface="Calisto MT" panose="02040603050505030304" pitchFamily="18" charset="0"/>
              </a:rPr>
              <a:t>from </a:t>
            </a:r>
            <a:r>
              <a:rPr lang="en-GB" dirty="0">
                <a:solidFill>
                  <a:srgbClr val="C00000"/>
                </a:solidFill>
                <a:latin typeface="Calisto MT" panose="02040603050505030304" pitchFamily="18" charset="0"/>
              </a:rPr>
              <a:t>EDMS 2156334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10" y="523969"/>
            <a:ext cx="8602201" cy="431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38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GB" dirty="0"/>
              <a:t>Solution 3 – settings </a:t>
            </a:r>
            <a:r>
              <a:rPr lang="en-GB" dirty="0">
                <a:latin typeface="Calisto MT" panose="02040603050505030304" pitchFamily="18" charset="0"/>
              </a:rPr>
              <a:t>from </a:t>
            </a:r>
            <a:r>
              <a:rPr lang="en-GB" dirty="0">
                <a:solidFill>
                  <a:srgbClr val="C00000"/>
                </a:solidFill>
                <a:latin typeface="Calisto MT" panose="02040603050505030304" pitchFamily="18" charset="0"/>
              </a:rPr>
              <a:t>EDMS 2156334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99" y="583208"/>
            <a:ext cx="8602201" cy="431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08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GB" dirty="0" smtClean="0"/>
              <a:t>Solution 3 – settings </a:t>
            </a:r>
            <a:r>
              <a:rPr lang="en-GB" dirty="0">
                <a:latin typeface="Calisto MT" panose="02040603050505030304" pitchFamily="18" charset="0"/>
              </a:rPr>
              <a:t>from </a:t>
            </a:r>
            <a:r>
              <a:rPr lang="en-GB" dirty="0">
                <a:solidFill>
                  <a:srgbClr val="C00000"/>
                </a:solidFill>
                <a:latin typeface="Calisto MT" panose="02040603050505030304" pitchFamily="18" charset="0"/>
              </a:rPr>
              <a:t>EDMS 2156334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25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84" y="494097"/>
            <a:ext cx="8602201" cy="431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3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26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361665" y="842280"/>
            <a:ext cx="8685135" cy="3680222"/>
          </a:xfrm>
        </p:spPr>
        <p:txBody>
          <a:bodyPr/>
          <a:lstStyle/>
          <a:p>
            <a:r>
              <a:rPr lang="en-US" sz="2600" dirty="0" smtClean="0"/>
              <a:t>Currently available magnet saturation compensation  works </a:t>
            </a:r>
            <a:r>
              <a:rPr lang="en-US" sz="2600" dirty="0" smtClean="0">
                <a:solidFill>
                  <a:srgbClr val="C00000"/>
                </a:solidFill>
              </a:rPr>
              <a:t>satisfactorily</a:t>
            </a:r>
            <a:r>
              <a:rPr lang="en-US" sz="2600" dirty="0" smtClean="0"/>
              <a:t> for the </a:t>
            </a:r>
            <a:r>
              <a:rPr lang="en-GB" sz="2600" dirty="0" smtClean="0"/>
              <a:t>MCTXF which has the </a:t>
            </a:r>
            <a:r>
              <a:rPr lang="en-GB" sz="2600" dirty="0" smtClean="0">
                <a:solidFill>
                  <a:srgbClr val="C00000"/>
                </a:solidFill>
              </a:rPr>
              <a:t>largest</a:t>
            </a:r>
            <a:r>
              <a:rPr lang="en-GB" sz="2600" dirty="0" smtClean="0"/>
              <a:t> expected </a:t>
            </a:r>
            <a:r>
              <a:rPr lang="en-GB" sz="2600" dirty="0" smtClean="0">
                <a:solidFill>
                  <a:srgbClr val="C00000"/>
                </a:solidFill>
              </a:rPr>
              <a:t>change</a:t>
            </a:r>
            <a:r>
              <a:rPr lang="en-GB" sz="2600" dirty="0" smtClean="0"/>
              <a:t> in </a:t>
            </a:r>
            <a:r>
              <a:rPr lang="en-GB" sz="2600" dirty="0" smtClean="0">
                <a:solidFill>
                  <a:srgbClr val="C00000"/>
                </a:solidFill>
              </a:rPr>
              <a:t>differential inductance</a:t>
            </a:r>
            <a:r>
              <a:rPr lang="en-GB" sz="2600" dirty="0" smtClean="0"/>
              <a:t> of all </a:t>
            </a:r>
            <a:r>
              <a:rPr lang="en-GB" sz="2600" dirty="0" smtClean="0">
                <a:solidFill>
                  <a:srgbClr val="C00000"/>
                </a:solidFill>
              </a:rPr>
              <a:t>HO</a:t>
            </a:r>
            <a:r>
              <a:rPr lang="en-GB" sz="2600" dirty="0" smtClean="0"/>
              <a:t> Super-ferric </a:t>
            </a:r>
            <a:r>
              <a:rPr lang="en-GB" sz="2600" dirty="0" smtClean="0">
                <a:solidFill>
                  <a:srgbClr val="C00000"/>
                </a:solidFill>
              </a:rPr>
              <a:t>Correctors</a:t>
            </a:r>
            <a:r>
              <a:rPr lang="en-GB" sz="2600" dirty="0" smtClean="0"/>
              <a:t> </a:t>
            </a:r>
          </a:p>
          <a:p>
            <a:r>
              <a:rPr lang="en-US" sz="2600" dirty="0" smtClean="0"/>
              <a:t>No problems expected </a:t>
            </a:r>
            <a:r>
              <a:rPr lang="en-US" sz="2600" dirty="0" smtClean="0">
                <a:sym typeface="Wingdings" panose="05000000000000000000" pitchFamily="2" charset="2"/>
              </a:rPr>
              <a:t>due to saturation </a:t>
            </a:r>
            <a:r>
              <a:rPr lang="en-US" sz="2600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70602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39702"/>
            <a:ext cx="9144000" cy="1225800"/>
          </a:xfrm>
        </p:spPr>
        <p:txBody>
          <a:bodyPr/>
          <a:lstStyle/>
          <a:p>
            <a:pPr algn="l"/>
            <a:r>
              <a:rPr lang="en-US" dirty="0" smtClean="0">
                <a:latin typeface="Calisto MT" panose="02040603050505030304" pitchFamily="18" charset="0"/>
              </a:rPr>
              <a:t>Thank you for your attention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27</a:t>
            </a:fld>
            <a:endParaRPr lang="fr-FR" dirty="0">
              <a:latin typeface="Calisto MT" panose="02040603050505030304" pitchFamily="18" charset="0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03243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9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GB" dirty="0"/>
              <a:t>Solution 3 – settings </a:t>
            </a:r>
            <a:r>
              <a:rPr lang="en-GB" dirty="0">
                <a:latin typeface="Calisto MT" panose="02040603050505030304" pitchFamily="18" charset="0"/>
              </a:rPr>
              <a:t>from </a:t>
            </a:r>
            <a:r>
              <a:rPr lang="en-GB" dirty="0">
                <a:solidFill>
                  <a:srgbClr val="C00000"/>
                </a:solidFill>
                <a:latin typeface="Calisto MT" panose="02040603050505030304" pitchFamily="18" charset="0"/>
              </a:rPr>
              <a:t>EDMS </a:t>
            </a:r>
            <a:r>
              <a:rPr lang="en-GB" dirty="0" smtClean="0">
                <a:solidFill>
                  <a:srgbClr val="C00000"/>
                </a:solidFill>
                <a:latin typeface="Calisto MT" panose="02040603050505030304" pitchFamily="18" charset="0"/>
              </a:rPr>
              <a:t>2156334 </a:t>
            </a:r>
            <a:r>
              <a:rPr lang="en-GB" dirty="0"/>
              <a:t>- zoom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28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10" y="523969"/>
            <a:ext cx="8602201" cy="43190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8831" y="2165845"/>
            <a:ext cx="4068758" cy="204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03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US" dirty="0" smtClean="0"/>
              <a:t>Additional Graphs on Regulation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29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84" y="494097"/>
            <a:ext cx="8602201" cy="43190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9127" y="1671699"/>
            <a:ext cx="4779001" cy="23994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95008" y="1246316"/>
            <a:ext cx="2597992" cy="201271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7493000" y="1237191"/>
            <a:ext cx="839440" cy="69320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660900" y="1237191"/>
            <a:ext cx="237954" cy="643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5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Some definitions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382277" y="457201"/>
                <a:ext cx="8664522" cy="3680222"/>
              </a:xfrm>
            </p:spPr>
            <p:txBody>
              <a:bodyPr/>
              <a:lstStyle/>
              <a:p>
                <a:r>
                  <a:rPr lang="en-US" sz="2600" dirty="0" smtClean="0"/>
                  <a:t>Apparent </a:t>
                </a:r>
                <a:r>
                  <a:rPr lang="en-US" sz="2600" dirty="0"/>
                  <a:t>(or secant) </a:t>
                </a:r>
                <a:r>
                  <a:rPr lang="en-US" sz="2600" dirty="0" smtClean="0"/>
                  <a:t>Inductance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)≡</m:t>
                    </m:r>
                    <m:f>
                      <m:fPr>
                        <m:ctrlP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den>
                    </m:f>
                  </m:oMath>
                </a14:m>
                <a:endParaRPr lang="en-US" sz="2600" dirty="0" smtClean="0"/>
              </a:p>
              <a:p>
                <a:r>
                  <a:rPr lang="en-US" sz="2600" dirty="0" smtClean="0">
                    <a:solidFill>
                      <a:srgbClr val="C00000"/>
                    </a:solidFill>
                  </a:rPr>
                  <a:t>Differential</a:t>
                </a:r>
                <a:r>
                  <a:rPr lang="en-US" sz="2600" dirty="0" smtClean="0"/>
                  <a:t> </a:t>
                </a:r>
                <a:r>
                  <a:rPr lang="en-US" sz="2600" dirty="0"/>
                  <a:t>(or incremental) </a:t>
                </a:r>
                <a:r>
                  <a:rPr lang="en-US" sz="2600" dirty="0" smtClean="0"/>
                  <a:t>Inductance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6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)≡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l-GR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den>
                    </m:f>
                  </m:oMath>
                </a14:m>
                <a:endParaRPr lang="en-US" sz="2600" dirty="0" smtClean="0"/>
              </a:p>
              <a:p>
                <a:r>
                  <a:rPr lang="en-US" sz="2600" dirty="0" smtClean="0"/>
                  <a:t>Energy-equivalent Inductance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)≡</m:t>
                    </m:r>
                    <m:r>
                      <a:rPr lang="en-US" sz="2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l-GR" sz="2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600" dirty="0" smtClean="0"/>
              </a:p>
              <a:p>
                <a:r>
                  <a:rPr lang="en-US" sz="2600" dirty="0"/>
                  <a:t>In terms of voltages and currents </a:t>
                </a:r>
                <a:r>
                  <a:rPr lang="en-US" sz="2600" dirty="0" smtClean="0"/>
                  <a:t>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600" dirty="0"/>
                  <a:t>matters: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2277" y="457201"/>
                <a:ext cx="8664522" cy="3680222"/>
              </a:xfrm>
              <a:blipFill>
                <a:blip r:embed="rId3"/>
                <a:stretch>
                  <a:fillRect l="-2182" t="-3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ontent Placeholder 2"/>
          <p:cNvSpPr txBox="1">
            <a:spLocks/>
          </p:cNvSpPr>
          <p:nvPr/>
        </p:nvSpPr>
        <p:spPr>
          <a:xfrm>
            <a:off x="210205" y="4244004"/>
            <a:ext cx="9289774" cy="4166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EDMS 1148084, Buzio et al.</a:t>
            </a:r>
            <a:r>
              <a:rPr lang="en-GB" sz="1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Measurement of the inductance of resistive magnets: two case studies</a:t>
            </a:r>
            <a:endParaRPr lang="en-US" sz="1500" spc="100" baseline="-250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07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US" dirty="0" smtClean="0"/>
              <a:t>Additional Graphs on Regulation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30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84" y="539985"/>
            <a:ext cx="8602201" cy="431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9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US" dirty="0" smtClean="0"/>
              <a:t>Additional Graphs on Regulation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31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84" y="539985"/>
            <a:ext cx="8602201" cy="431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49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US" dirty="0" smtClean="0"/>
              <a:t>Ramp Down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32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63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GB" dirty="0"/>
              <a:t>Solution 3 – settings </a:t>
            </a:r>
            <a:r>
              <a:rPr lang="en-GB" dirty="0">
                <a:latin typeface="Calisto MT" panose="02040603050505030304" pitchFamily="18" charset="0"/>
              </a:rPr>
              <a:t>from </a:t>
            </a:r>
            <a:r>
              <a:rPr lang="en-GB" dirty="0">
                <a:solidFill>
                  <a:srgbClr val="C00000"/>
                </a:solidFill>
                <a:latin typeface="Calisto MT" panose="02040603050505030304" pitchFamily="18" charset="0"/>
              </a:rPr>
              <a:t>EDMS 2156334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84" y="539985"/>
            <a:ext cx="8602201" cy="431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0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GB" dirty="0"/>
              <a:t>Solution 3 – settings </a:t>
            </a:r>
            <a:r>
              <a:rPr lang="en-GB" dirty="0">
                <a:latin typeface="Calisto MT" panose="02040603050505030304" pitchFamily="18" charset="0"/>
              </a:rPr>
              <a:t>from </a:t>
            </a:r>
            <a:r>
              <a:rPr lang="en-GB" dirty="0">
                <a:solidFill>
                  <a:srgbClr val="C00000"/>
                </a:solidFill>
                <a:latin typeface="Calisto MT" panose="02040603050505030304" pitchFamily="18" charset="0"/>
              </a:rPr>
              <a:t>EDMS 2156334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84" y="503917"/>
            <a:ext cx="8602201" cy="431905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997564" y="1097280"/>
            <a:ext cx="510540" cy="2811780"/>
          </a:xfrm>
          <a:prstGeom prst="ellipse">
            <a:avLst/>
          </a:prstGeom>
          <a:gradFill>
            <a:gsLst>
              <a:gs pos="0">
                <a:schemeClr val="accent4">
                  <a:lumMod val="75000"/>
                  <a:alpha val="15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  <a:ln w="2222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09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GB" dirty="0"/>
              <a:t>Solution 3 – settings </a:t>
            </a:r>
            <a:r>
              <a:rPr lang="en-GB" dirty="0">
                <a:latin typeface="Calisto MT" panose="02040603050505030304" pitchFamily="18" charset="0"/>
              </a:rPr>
              <a:t>from </a:t>
            </a:r>
            <a:r>
              <a:rPr lang="en-GB" dirty="0" smtClean="0">
                <a:solidFill>
                  <a:srgbClr val="C00000"/>
                </a:solidFill>
                <a:latin typeface="Calisto MT" panose="02040603050505030304" pitchFamily="18" charset="0"/>
              </a:rPr>
              <a:t>EPC commissioning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35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84" y="539985"/>
            <a:ext cx="8602201" cy="431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14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604888" cy="540000"/>
          </a:xfrm>
        </p:spPr>
        <p:txBody>
          <a:bodyPr/>
          <a:lstStyle/>
          <a:p>
            <a:r>
              <a:rPr lang="en-GB" dirty="0"/>
              <a:t>Solution 3 – settings </a:t>
            </a:r>
            <a:r>
              <a:rPr lang="en-GB" dirty="0">
                <a:latin typeface="Calisto MT" panose="02040603050505030304" pitchFamily="18" charset="0"/>
              </a:rPr>
              <a:t>from </a:t>
            </a:r>
            <a:r>
              <a:rPr lang="en-GB" dirty="0" smtClean="0">
                <a:solidFill>
                  <a:srgbClr val="C00000"/>
                </a:solidFill>
                <a:latin typeface="Calisto MT" panose="02040603050505030304" pitchFamily="18" charset="0"/>
              </a:rPr>
              <a:t>EPC commissioning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36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30" name="AutoShape 23"/>
          <p:cNvSpPr>
            <a:spLocks noChangeAspect="1" noChangeArrowheads="1" noTextEdit="1"/>
          </p:cNvSpPr>
          <p:nvPr/>
        </p:nvSpPr>
        <p:spPr bwMode="auto">
          <a:xfrm>
            <a:off x="1227314" y="72126"/>
            <a:ext cx="7449142" cy="41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34400">
              <a:cs typeface="Times New Roman" pitchFamily="18" charset="0"/>
            </a:endParaRPr>
          </a:p>
        </p:txBody>
      </p:sp>
      <p:sp>
        <p:nvSpPr>
          <p:cNvPr id="70" name="AutoShape 23"/>
          <p:cNvSpPr>
            <a:spLocks noChangeAspect="1" noChangeArrowheads="1" noTextEdit="1"/>
          </p:cNvSpPr>
          <p:nvPr/>
        </p:nvSpPr>
        <p:spPr bwMode="auto">
          <a:xfrm>
            <a:off x="5508104" y="2218738"/>
            <a:ext cx="3923602" cy="220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6600"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84" y="539985"/>
            <a:ext cx="8602201" cy="410826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997564" y="1097280"/>
            <a:ext cx="510540" cy="2811780"/>
          </a:xfrm>
          <a:prstGeom prst="ellipse">
            <a:avLst/>
          </a:prstGeom>
          <a:gradFill>
            <a:gsLst>
              <a:gs pos="0">
                <a:schemeClr val="accent4">
                  <a:lumMod val="75000"/>
                  <a:alpha val="15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  <a:ln w="2222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85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HO Correctors Differential Inductance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69" y="1013680"/>
            <a:ext cx="4349049" cy="28867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711" y="1058987"/>
            <a:ext cx="4065566" cy="2847139"/>
          </a:xfrm>
          <a:prstGeom prst="rect">
            <a:avLst/>
          </a:prstGeom>
        </p:spPr>
      </p:pic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3949" y="3957403"/>
            <a:ext cx="9289774" cy="416677"/>
          </a:xfrm>
        </p:spPr>
        <p:txBody>
          <a:bodyPr>
            <a:normAutofit/>
          </a:bodyPr>
          <a:lstStyle/>
          <a:p>
            <a:pPr lvl="0"/>
            <a:r>
              <a:rPr lang="en-GB" sz="17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EDMS 2156334, </a:t>
            </a:r>
            <a:r>
              <a:rPr lang="en-GB" sz="17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Mariotto</a:t>
            </a:r>
            <a:r>
              <a:rPr lang="en-GB" sz="1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et al.</a:t>
            </a:r>
            <a:r>
              <a:rPr lang="en-GB" sz="17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HL-LHC High Order Correctors Differential Inductance</a:t>
            </a:r>
            <a:endParaRPr lang="en-US" sz="1750" spc="100" baseline="-25000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170732" y="1180531"/>
            <a:ext cx="341095" cy="71799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6551431" y="3079844"/>
            <a:ext cx="518109" cy="71799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stCxn id="11" idx="4"/>
            <a:endCxn id="31" idx="0"/>
          </p:cNvCxnSpPr>
          <p:nvPr/>
        </p:nvCxnSpPr>
        <p:spPr>
          <a:xfrm>
            <a:off x="5341280" y="1252330"/>
            <a:ext cx="1469206" cy="18275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12374" y="2773808"/>
                <a:ext cx="206690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C00000"/>
                    </a:solidFill>
                  </a:rPr>
                  <a:t>it drops by a factor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6.</m:t>
                    </m:r>
                    <m:r>
                      <a:rPr lang="en-US" sz="1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sz="1400" dirty="0" smtClean="0">
                    <a:solidFill>
                      <a:srgbClr val="C00000"/>
                    </a:solidFill>
                  </a:rPr>
                  <a:t> !</a:t>
                </a:r>
                <a:endParaRPr lang="en-GB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374" y="2773808"/>
                <a:ext cx="2066903" cy="307777"/>
              </a:xfrm>
              <a:prstGeom prst="rect">
                <a:avLst/>
              </a:prstGeom>
              <a:blipFill>
                <a:blip r:embed="rId5"/>
                <a:stretch>
                  <a:fillRect l="-885" t="-3922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494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11" grpId="0" animBg="1"/>
      <p:bldP spid="31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Some basics concepts of current control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5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97565" y="1844824"/>
            <a:ext cx="8206699" cy="936104"/>
            <a:chOff x="469573" y="1844824"/>
            <a:chExt cx="8206699" cy="936104"/>
          </a:xfrm>
        </p:grpSpPr>
        <p:sp>
          <p:nvSpPr>
            <p:cNvPr id="23" name="Rectangle 22"/>
            <p:cNvSpPr/>
            <p:nvPr/>
          </p:nvSpPr>
          <p:spPr>
            <a:xfrm>
              <a:off x="2699792" y="1844824"/>
              <a:ext cx="1656000" cy="93610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 smtClean="0"/>
                <a:t>Regulation</a:t>
              </a:r>
              <a:endParaRPr lang="en-GB" sz="24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69573" y="1844824"/>
              <a:ext cx="1725979" cy="93610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 smtClean="0"/>
                <a:t>Reference</a:t>
              </a:r>
              <a:br>
                <a:rPr lang="en-GB" sz="2400" dirty="0" smtClean="0"/>
              </a:br>
              <a:r>
                <a:rPr lang="en-GB" sz="2400" dirty="0" smtClean="0"/>
                <a:t>Generation</a:t>
              </a:r>
              <a:endParaRPr lang="en-GB" sz="2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860032" y="1844824"/>
              <a:ext cx="1656000" cy="93610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 smtClean="0"/>
                <a:t>Limitation</a:t>
              </a:r>
              <a:endParaRPr lang="en-GB" sz="2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020272" y="1844824"/>
              <a:ext cx="1656000" cy="93610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 smtClean="0"/>
                <a:t>Actuation</a:t>
              </a:r>
              <a:endParaRPr lang="en-GB" sz="2400" dirty="0"/>
            </a:p>
          </p:txBody>
        </p:sp>
        <p:cxnSp>
          <p:nvCxnSpPr>
            <p:cNvPr id="27" name="Straight Arrow Connector 26"/>
            <p:cNvCxnSpPr>
              <a:stCxn id="24" idx="3"/>
              <a:endCxn id="23" idx="1"/>
            </p:cNvCxnSpPr>
            <p:nvPr/>
          </p:nvCxnSpPr>
          <p:spPr>
            <a:xfrm>
              <a:off x="2195552" y="2312876"/>
              <a:ext cx="50424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3" idx="3"/>
              <a:endCxn id="25" idx="1"/>
            </p:cNvCxnSpPr>
            <p:nvPr/>
          </p:nvCxnSpPr>
          <p:spPr>
            <a:xfrm>
              <a:off x="4355792" y="2312876"/>
              <a:ext cx="50424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25" idx="3"/>
              <a:endCxn id="26" idx="1"/>
            </p:cNvCxnSpPr>
            <p:nvPr/>
          </p:nvCxnSpPr>
          <p:spPr>
            <a:xfrm>
              <a:off x="6516032" y="2312876"/>
              <a:ext cx="50424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2588027" y="2780929"/>
            <a:ext cx="5188237" cy="1872207"/>
            <a:chOff x="2660035" y="2780929"/>
            <a:chExt cx="5188237" cy="1872207"/>
          </a:xfrm>
        </p:grpSpPr>
        <p:cxnSp>
          <p:nvCxnSpPr>
            <p:cNvPr id="31" name="Straight Arrow Connector 20"/>
            <p:cNvCxnSpPr>
              <a:stCxn id="26" idx="2"/>
              <a:endCxn id="34" idx="3"/>
            </p:cNvCxnSpPr>
            <p:nvPr/>
          </p:nvCxnSpPr>
          <p:spPr>
            <a:xfrm rot="5400000">
              <a:off x="6582779" y="2919591"/>
              <a:ext cx="1404156" cy="1126831"/>
            </a:xfrm>
            <a:prstGeom prst="bentConnector2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2660035" y="3717032"/>
              <a:ext cx="4061406" cy="936104"/>
              <a:chOff x="2660035" y="3717032"/>
              <a:chExt cx="4061406" cy="936104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2660035" y="3717032"/>
                <a:ext cx="1738807" cy="936104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 smtClean="0"/>
                  <a:t>Acquisition</a:t>
                </a:r>
                <a:endParaRPr lang="en-GB" sz="24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065441" y="3717032"/>
                <a:ext cx="1656000" cy="936104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 smtClean="0"/>
                  <a:t>Load</a:t>
                </a:r>
                <a:endParaRPr lang="en-GB" sz="2400" dirty="0"/>
              </a:p>
            </p:txBody>
          </p:sp>
          <p:cxnSp>
            <p:nvCxnSpPr>
              <p:cNvPr id="35" name="Straight Arrow Connector 34"/>
              <p:cNvCxnSpPr>
                <a:stCxn id="34" idx="1"/>
                <a:endCxn id="33" idx="3"/>
              </p:cNvCxnSpPr>
              <p:nvPr/>
            </p:nvCxnSpPr>
            <p:spPr>
              <a:xfrm flipH="1">
                <a:off x="4398842" y="4185084"/>
                <a:ext cx="666599" cy="0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6" name="Straight Arrow Connector 35"/>
          <p:cNvCxnSpPr>
            <a:stCxn id="33" idx="0"/>
            <a:endCxn id="23" idx="2"/>
          </p:cNvCxnSpPr>
          <p:nvPr/>
        </p:nvCxnSpPr>
        <p:spPr>
          <a:xfrm flipH="1" flipV="1">
            <a:off x="3455784" y="2780928"/>
            <a:ext cx="1647" cy="936104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01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6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cxnSp>
        <p:nvCxnSpPr>
          <p:cNvPr id="37" name="Straight Arrow Connector 36"/>
          <p:cNvCxnSpPr>
            <a:stCxn id="38" idx="3"/>
            <a:endCxn id="40" idx="1"/>
          </p:cNvCxnSpPr>
          <p:nvPr/>
        </p:nvCxnSpPr>
        <p:spPr>
          <a:xfrm>
            <a:off x="4283784" y="2312876"/>
            <a:ext cx="3680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491544" y="1844824"/>
            <a:ext cx="1792240" cy="936104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Regulation</a:t>
            </a:r>
            <a:endParaRPr lang="en-GB" sz="2400" b="1" dirty="0"/>
          </a:p>
        </p:txBody>
      </p:sp>
      <p:sp>
        <p:nvSpPr>
          <p:cNvPr id="39" name="Rectangle 38"/>
          <p:cNvSpPr/>
          <p:nvPr/>
        </p:nvSpPr>
        <p:spPr>
          <a:xfrm>
            <a:off x="331304" y="1844824"/>
            <a:ext cx="1792240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Reference</a:t>
            </a:r>
            <a:br>
              <a:rPr lang="en-GB" sz="2400" dirty="0" smtClean="0"/>
            </a:br>
            <a:r>
              <a:rPr lang="en-GB" sz="2400" dirty="0" smtClean="0"/>
              <a:t>Generation</a:t>
            </a:r>
            <a:endParaRPr lang="en-GB" sz="2400" dirty="0"/>
          </a:p>
        </p:txBody>
      </p:sp>
      <p:sp>
        <p:nvSpPr>
          <p:cNvPr id="40" name="Rectangle 39"/>
          <p:cNvSpPr/>
          <p:nvPr/>
        </p:nvSpPr>
        <p:spPr>
          <a:xfrm>
            <a:off x="4651784" y="1844824"/>
            <a:ext cx="1792240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Limitation</a:t>
            </a:r>
            <a:endParaRPr lang="en-GB" sz="2400" dirty="0"/>
          </a:p>
        </p:txBody>
      </p:sp>
      <p:sp>
        <p:nvSpPr>
          <p:cNvPr id="41" name="Rectangle 40"/>
          <p:cNvSpPr/>
          <p:nvPr/>
        </p:nvSpPr>
        <p:spPr>
          <a:xfrm>
            <a:off x="6812024" y="1844824"/>
            <a:ext cx="1792240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Actuation</a:t>
            </a:r>
            <a:endParaRPr lang="en-GB" sz="2400" dirty="0"/>
          </a:p>
        </p:txBody>
      </p:sp>
      <p:cxnSp>
        <p:nvCxnSpPr>
          <p:cNvPr id="42" name="Straight Arrow Connector 41"/>
          <p:cNvCxnSpPr>
            <a:stCxn id="39" idx="3"/>
            <a:endCxn id="38" idx="1"/>
          </p:cNvCxnSpPr>
          <p:nvPr/>
        </p:nvCxnSpPr>
        <p:spPr>
          <a:xfrm>
            <a:off x="2123544" y="2312876"/>
            <a:ext cx="3680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0" idx="3"/>
            <a:endCxn id="41" idx="1"/>
          </p:cNvCxnSpPr>
          <p:nvPr/>
        </p:nvCxnSpPr>
        <p:spPr>
          <a:xfrm>
            <a:off x="6444024" y="2312876"/>
            <a:ext cx="3680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20"/>
          <p:cNvCxnSpPr>
            <a:stCxn id="41" idx="2"/>
            <a:endCxn id="46" idx="3"/>
          </p:cNvCxnSpPr>
          <p:nvPr/>
        </p:nvCxnSpPr>
        <p:spPr>
          <a:xfrm rot="5400000">
            <a:off x="6374006" y="2850946"/>
            <a:ext cx="1404156" cy="1264120"/>
          </a:xfrm>
          <a:prstGeom prst="bentConnector2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491544" y="3717032"/>
            <a:ext cx="1792240" cy="93610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Acquisition</a:t>
            </a:r>
            <a:endParaRPr lang="en-GB" sz="2400" dirty="0"/>
          </a:p>
        </p:txBody>
      </p:sp>
      <p:sp>
        <p:nvSpPr>
          <p:cNvPr id="46" name="Rectangle 45"/>
          <p:cNvSpPr/>
          <p:nvPr/>
        </p:nvSpPr>
        <p:spPr>
          <a:xfrm>
            <a:off x="4651784" y="3717032"/>
            <a:ext cx="1792240" cy="93610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Load</a:t>
            </a:r>
            <a:endParaRPr lang="en-GB" sz="2400" dirty="0"/>
          </a:p>
        </p:txBody>
      </p:sp>
      <p:cxnSp>
        <p:nvCxnSpPr>
          <p:cNvPr id="47" name="Straight Arrow Connector 46"/>
          <p:cNvCxnSpPr>
            <a:stCxn id="46" idx="1"/>
            <a:endCxn id="45" idx="3"/>
          </p:cNvCxnSpPr>
          <p:nvPr/>
        </p:nvCxnSpPr>
        <p:spPr>
          <a:xfrm flipH="1">
            <a:off x="4283784" y="4185084"/>
            <a:ext cx="3680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5" idx="0"/>
            <a:endCxn id="38" idx="2"/>
          </p:cNvCxnSpPr>
          <p:nvPr/>
        </p:nvCxnSpPr>
        <p:spPr>
          <a:xfrm flipV="1">
            <a:off x="3387664" y="2780928"/>
            <a:ext cx="0" cy="936104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Some basics concepts of current control</a:t>
            </a:r>
            <a:endParaRPr lang="en-GB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2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7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Regulation Variables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Regulation concerns three variables: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GB" sz="3200" b="1" dirty="0">
                <a:solidFill>
                  <a:srgbClr val="0000FF"/>
                </a:solidFill>
              </a:rPr>
              <a:t>reference</a:t>
            </a:r>
            <a:r>
              <a:rPr lang="en-GB" sz="3200" dirty="0">
                <a:solidFill>
                  <a:srgbClr val="0000FF"/>
                </a:solidFill>
              </a:rPr>
              <a:t> </a:t>
            </a:r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what you want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GB" sz="3200" b="1" dirty="0">
                <a:solidFill>
                  <a:srgbClr val="008000"/>
                </a:solidFill>
              </a:rPr>
              <a:t>measurement</a:t>
            </a:r>
            <a:r>
              <a:rPr lang="en-GB" sz="3200" dirty="0">
                <a:solidFill>
                  <a:srgbClr val="008000"/>
                </a:solidFill>
              </a:rPr>
              <a:t> </a:t>
            </a:r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what you have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GB" sz="3200" b="1" dirty="0">
                <a:solidFill>
                  <a:srgbClr val="FF0000"/>
                </a:solidFill>
              </a:rPr>
              <a:t>actuation</a:t>
            </a:r>
            <a:r>
              <a:rPr lang="en-GB" sz="3200" dirty="0">
                <a:solidFill>
                  <a:srgbClr val="FF0000"/>
                </a:solidFill>
              </a:rPr>
              <a:t> </a:t>
            </a:r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what you can control to make the measurement follow the reference</a:t>
            </a:r>
          </a:p>
        </p:txBody>
      </p:sp>
    </p:spTree>
    <p:extLst>
      <p:ext uri="{BB962C8B-B14F-4D97-AF65-F5344CB8AC3E}">
        <p14:creationId xmlns:p14="http://schemas.microsoft.com/office/powerpoint/2010/main" val="307157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8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Regulation Variables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806896" y="1196752"/>
            <a:ext cx="7797552" cy="2088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presentation will refer to the CERN control model in which the reference and measurement concern the </a:t>
            </a: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circuit current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the actuation is a </a:t>
            </a: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voltage reference.</a:t>
            </a: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Isosceles Triangle 18"/>
          <p:cNvSpPr/>
          <p:nvPr/>
        </p:nvSpPr>
        <p:spPr>
          <a:xfrm rot="5400000">
            <a:off x="4332497" y="3248948"/>
            <a:ext cx="1152064" cy="1080120"/>
          </a:xfrm>
          <a:prstGeom prst="triangle">
            <a:avLst/>
          </a:prstGeom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none" lIns="0" tIns="0" rIns="0" bIns="108000" rtlCol="0" anchor="ctr"/>
          <a:lstStyle/>
          <a:p>
            <a:pPr algn="ctr"/>
            <a:r>
              <a:rPr lang="en-GB" sz="2800" dirty="0" smtClean="0"/>
              <a:t>VS</a:t>
            </a:r>
            <a:endParaRPr lang="en-GB" sz="2800" dirty="0"/>
          </a:p>
        </p:txBody>
      </p:sp>
      <p:sp>
        <p:nvSpPr>
          <p:cNvPr id="20" name="Rounded Rectangle 19"/>
          <p:cNvSpPr/>
          <p:nvPr/>
        </p:nvSpPr>
        <p:spPr>
          <a:xfrm>
            <a:off x="6384693" y="3573016"/>
            <a:ext cx="1543029" cy="432024"/>
          </a:xfrm>
          <a:prstGeom prst="roundRect">
            <a:avLst/>
          </a:prstGeom>
          <a:ln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2800" dirty="0" smtClean="0"/>
              <a:t>Load</a:t>
            </a:r>
            <a:endParaRPr lang="en-GB" sz="2800" dirty="0"/>
          </a:p>
        </p:txBody>
      </p:sp>
      <p:cxnSp>
        <p:nvCxnSpPr>
          <p:cNvPr id="21" name="Elbow Connector 137"/>
          <p:cNvCxnSpPr>
            <a:stCxn id="20" idx="1"/>
            <a:endCxn id="19" idx="0"/>
          </p:cNvCxnSpPr>
          <p:nvPr/>
        </p:nvCxnSpPr>
        <p:spPr>
          <a:xfrm flipH="1" flipV="1">
            <a:off x="5448589" y="3789008"/>
            <a:ext cx="936104" cy="2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147"/>
          <p:cNvCxnSpPr>
            <a:stCxn id="20" idx="3"/>
          </p:cNvCxnSpPr>
          <p:nvPr/>
        </p:nvCxnSpPr>
        <p:spPr>
          <a:xfrm>
            <a:off x="7927722" y="3789028"/>
            <a:ext cx="676726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utoShape 312"/>
          <p:cNvSpPr>
            <a:spLocks noChangeArrowheads="1"/>
          </p:cNvSpPr>
          <p:nvPr/>
        </p:nvSpPr>
        <p:spPr bwMode="auto">
          <a:xfrm>
            <a:off x="1187624" y="4130645"/>
            <a:ext cx="1090746" cy="340519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269"/>
            <a:r>
              <a:rPr lang="en-US" sz="2000" b="1" dirty="0" smtClean="0">
                <a:solidFill>
                  <a:srgbClr val="008000"/>
                </a:solidFill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I_MEAS</a:t>
            </a:r>
            <a:endParaRPr lang="en-US" sz="4800" b="1" dirty="0">
              <a:solidFill>
                <a:srgbClr val="008000"/>
              </a:solidFill>
              <a:latin typeface="Cambria" panose="02040503050406030204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 rot="16200000">
            <a:off x="5659481" y="3711900"/>
            <a:ext cx="432024" cy="154303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400"/>
          </a:p>
        </p:txBody>
      </p:sp>
      <p:cxnSp>
        <p:nvCxnSpPr>
          <p:cNvPr id="25" name="Elbow Connector 150"/>
          <p:cNvCxnSpPr>
            <a:stCxn id="24" idx="2"/>
            <a:endCxn id="26" idx="2"/>
          </p:cNvCxnSpPr>
          <p:nvPr/>
        </p:nvCxnSpPr>
        <p:spPr>
          <a:xfrm rot="5400000" flipH="1">
            <a:off x="4138472" y="2268042"/>
            <a:ext cx="24" cy="3474021"/>
          </a:xfrm>
          <a:prstGeom prst="bentConnector3">
            <a:avLst>
              <a:gd name="adj1" fmla="val -2016966667"/>
            </a:avLst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1475656" y="3573016"/>
            <a:ext cx="1851634" cy="432024"/>
          </a:xfrm>
          <a:prstGeom prst="roundRect">
            <a:avLst/>
          </a:prstGeom>
          <a:ln/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2800" dirty="0" smtClean="0"/>
              <a:t>Controller</a:t>
            </a:r>
            <a:endParaRPr lang="en-GB" sz="2800" dirty="0"/>
          </a:p>
        </p:txBody>
      </p:sp>
      <p:sp>
        <p:nvSpPr>
          <p:cNvPr id="27" name="AutoShape 312"/>
          <p:cNvSpPr>
            <a:spLocks noChangeArrowheads="1"/>
          </p:cNvSpPr>
          <p:nvPr/>
        </p:nvSpPr>
        <p:spPr bwMode="auto">
          <a:xfrm>
            <a:off x="3347864" y="3376513"/>
            <a:ext cx="920962" cy="340519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269"/>
            <a:r>
              <a:rPr lang="en-US" sz="2000" b="1" dirty="0" smtClean="0">
                <a:solidFill>
                  <a:srgbClr val="C00000"/>
                </a:solidFill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V_REF</a:t>
            </a:r>
            <a:endParaRPr lang="en-US" sz="48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28" name="Elbow Connector 288"/>
          <p:cNvCxnSpPr>
            <a:stCxn id="26" idx="3"/>
            <a:endCxn id="19" idx="3"/>
          </p:cNvCxnSpPr>
          <p:nvPr/>
        </p:nvCxnSpPr>
        <p:spPr>
          <a:xfrm flipV="1">
            <a:off x="3327290" y="3789008"/>
            <a:ext cx="1041179" cy="2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8"/>
          <p:cNvCxnSpPr>
            <a:endCxn id="26" idx="1"/>
          </p:cNvCxnSpPr>
          <p:nvPr/>
        </p:nvCxnSpPr>
        <p:spPr>
          <a:xfrm>
            <a:off x="539552" y="3789008"/>
            <a:ext cx="936104" cy="2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utoShape 312"/>
          <p:cNvSpPr>
            <a:spLocks noChangeArrowheads="1"/>
          </p:cNvSpPr>
          <p:nvPr/>
        </p:nvSpPr>
        <p:spPr bwMode="auto">
          <a:xfrm>
            <a:off x="500768" y="3402757"/>
            <a:ext cx="830872" cy="340519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269"/>
            <a:r>
              <a:rPr lang="en-US" sz="2000" b="1" dirty="0" smtClean="0">
                <a:solidFill>
                  <a:srgbClr val="0070C0"/>
                </a:solidFill>
                <a:latin typeface="Cambria" panose="02040503050406030204" pitchFamily="18" charset="0"/>
                <a:ea typeface="Times New Roman" pitchFamily="18" charset="0"/>
                <a:cs typeface="Times New Roman" pitchFamily="18" charset="0"/>
              </a:rPr>
              <a:t>I_REF</a:t>
            </a:r>
            <a:endParaRPr lang="en-US" sz="4800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40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9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MM - 2019-08-22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39112" y="-15"/>
            <a:ext cx="8507687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Regulation Requirements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742960"/>
            <a:ext cx="7920000" cy="3680222"/>
          </a:xfrm>
        </p:spPr>
        <p:txBody>
          <a:bodyPr/>
          <a:lstStyle/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general, the objective of the regulator is to ensure that the current is within the acceptable limits from the reference value, </a:t>
            </a:r>
            <a:r>
              <a:rPr lang="en-GB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when required</a:t>
            </a:r>
          </a:p>
          <a:p>
            <a:pPr lvl="1"/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DC operation</a:t>
            </a:r>
          </a:p>
          <a:p>
            <a:pPr lvl="1"/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Cycling operation</a:t>
            </a:r>
          </a:p>
          <a:p>
            <a:pPr lvl="1"/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Pulsed operation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Reject perturbations with the appropriate bandwidth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Track the reference with the appropriate bandwidth</a:t>
            </a:r>
          </a:p>
          <a:p>
            <a:endParaRPr lang="en-GB" dirty="0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47" t="29327" r="6813" b="27909"/>
          <a:stretch/>
        </p:blipFill>
        <p:spPr bwMode="auto">
          <a:xfrm>
            <a:off x="4237236" y="1916862"/>
            <a:ext cx="3384376" cy="102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Freeform 34"/>
          <p:cNvSpPr/>
          <p:nvPr/>
        </p:nvSpPr>
        <p:spPr>
          <a:xfrm>
            <a:off x="4283968" y="1930356"/>
            <a:ext cx="3321050" cy="990600"/>
          </a:xfrm>
          <a:custGeom>
            <a:avLst/>
            <a:gdLst>
              <a:gd name="connsiteX0" fmla="*/ 0 w 3321050"/>
              <a:gd name="connsiteY0" fmla="*/ 1019175 h 1028700"/>
              <a:gd name="connsiteX1" fmla="*/ 381000 w 3321050"/>
              <a:gd name="connsiteY1" fmla="*/ 228600 h 1028700"/>
              <a:gd name="connsiteX2" fmla="*/ 457200 w 3321050"/>
              <a:gd name="connsiteY2" fmla="*/ 187325 h 1028700"/>
              <a:gd name="connsiteX3" fmla="*/ 889000 w 3321050"/>
              <a:gd name="connsiteY3" fmla="*/ 577850 h 1028700"/>
              <a:gd name="connsiteX4" fmla="*/ 1406525 w 3321050"/>
              <a:gd name="connsiteY4" fmla="*/ 327025 h 1028700"/>
              <a:gd name="connsiteX5" fmla="*/ 2019300 w 3321050"/>
              <a:gd name="connsiteY5" fmla="*/ 330200 h 1028700"/>
              <a:gd name="connsiteX6" fmla="*/ 3016250 w 3321050"/>
              <a:gd name="connsiteY6" fmla="*/ 127000 h 1028700"/>
              <a:gd name="connsiteX7" fmla="*/ 3203575 w 3321050"/>
              <a:gd name="connsiteY7" fmla="*/ 34925 h 1028700"/>
              <a:gd name="connsiteX8" fmla="*/ 3321050 w 3321050"/>
              <a:gd name="connsiteY8" fmla="*/ 34925 h 1028700"/>
              <a:gd name="connsiteX9" fmla="*/ 3321050 w 3321050"/>
              <a:gd name="connsiteY9" fmla="*/ 0 h 1028700"/>
              <a:gd name="connsiteX10" fmla="*/ 3321050 w 3321050"/>
              <a:gd name="connsiteY10" fmla="*/ 485775 h 1028700"/>
              <a:gd name="connsiteX11" fmla="*/ 3060700 w 3321050"/>
              <a:gd name="connsiteY11" fmla="*/ 593725 h 1028700"/>
              <a:gd name="connsiteX12" fmla="*/ 2012950 w 3321050"/>
              <a:gd name="connsiteY12" fmla="*/ 790575 h 1028700"/>
              <a:gd name="connsiteX13" fmla="*/ 1397000 w 3321050"/>
              <a:gd name="connsiteY13" fmla="*/ 784225 h 1028700"/>
              <a:gd name="connsiteX14" fmla="*/ 850900 w 3321050"/>
              <a:gd name="connsiteY14" fmla="*/ 1028700 h 1028700"/>
              <a:gd name="connsiteX15" fmla="*/ 473075 w 3321050"/>
              <a:gd name="connsiteY15" fmla="*/ 733425 h 1028700"/>
              <a:gd name="connsiteX16" fmla="*/ 301625 w 3321050"/>
              <a:gd name="connsiteY16" fmla="*/ 1028700 h 1028700"/>
              <a:gd name="connsiteX17" fmla="*/ 0 w 3321050"/>
              <a:gd name="connsiteY17" fmla="*/ 1019175 h 1028700"/>
              <a:gd name="connsiteX0" fmla="*/ 0 w 3321050"/>
              <a:gd name="connsiteY0" fmla="*/ 1019175 h 1028700"/>
              <a:gd name="connsiteX1" fmla="*/ 381000 w 3321050"/>
              <a:gd name="connsiteY1" fmla="*/ 228600 h 1028700"/>
              <a:gd name="connsiteX2" fmla="*/ 457200 w 3321050"/>
              <a:gd name="connsiteY2" fmla="*/ 187325 h 1028700"/>
              <a:gd name="connsiteX3" fmla="*/ 889000 w 3321050"/>
              <a:gd name="connsiteY3" fmla="*/ 577850 h 1028700"/>
              <a:gd name="connsiteX4" fmla="*/ 1406525 w 3321050"/>
              <a:gd name="connsiteY4" fmla="*/ 327025 h 1028700"/>
              <a:gd name="connsiteX5" fmla="*/ 2019300 w 3321050"/>
              <a:gd name="connsiteY5" fmla="*/ 330200 h 1028700"/>
              <a:gd name="connsiteX6" fmla="*/ 3016250 w 3321050"/>
              <a:gd name="connsiteY6" fmla="*/ 127000 h 1028700"/>
              <a:gd name="connsiteX7" fmla="*/ 3203575 w 3321050"/>
              <a:gd name="connsiteY7" fmla="*/ 34925 h 1028700"/>
              <a:gd name="connsiteX8" fmla="*/ 3321050 w 3321050"/>
              <a:gd name="connsiteY8" fmla="*/ 34925 h 1028700"/>
              <a:gd name="connsiteX9" fmla="*/ 3321050 w 3321050"/>
              <a:gd name="connsiteY9" fmla="*/ 0 h 1028700"/>
              <a:gd name="connsiteX10" fmla="*/ 3321050 w 3321050"/>
              <a:gd name="connsiteY10" fmla="*/ 485775 h 1028700"/>
              <a:gd name="connsiteX11" fmla="*/ 3060700 w 3321050"/>
              <a:gd name="connsiteY11" fmla="*/ 593725 h 1028700"/>
              <a:gd name="connsiteX12" fmla="*/ 2012950 w 3321050"/>
              <a:gd name="connsiteY12" fmla="*/ 790575 h 1028700"/>
              <a:gd name="connsiteX13" fmla="*/ 1397000 w 3321050"/>
              <a:gd name="connsiteY13" fmla="*/ 784225 h 1028700"/>
              <a:gd name="connsiteX14" fmla="*/ 850900 w 3321050"/>
              <a:gd name="connsiteY14" fmla="*/ 1028700 h 1028700"/>
              <a:gd name="connsiteX15" fmla="*/ 473075 w 3321050"/>
              <a:gd name="connsiteY15" fmla="*/ 733425 h 1028700"/>
              <a:gd name="connsiteX16" fmla="*/ 336550 w 3321050"/>
              <a:gd name="connsiteY16" fmla="*/ 1022350 h 1028700"/>
              <a:gd name="connsiteX17" fmla="*/ 0 w 3321050"/>
              <a:gd name="connsiteY17" fmla="*/ 1019175 h 1028700"/>
              <a:gd name="connsiteX0" fmla="*/ 0 w 3321050"/>
              <a:gd name="connsiteY0" fmla="*/ 1019175 h 1025525"/>
              <a:gd name="connsiteX1" fmla="*/ 381000 w 3321050"/>
              <a:gd name="connsiteY1" fmla="*/ 228600 h 1025525"/>
              <a:gd name="connsiteX2" fmla="*/ 457200 w 3321050"/>
              <a:gd name="connsiteY2" fmla="*/ 187325 h 1025525"/>
              <a:gd name="connsiteX3" fmla="*/ 889000 w 3321050"/>
              <a:gd name="connsiteY3" fmla="*/ 577850 h 1025525"/>
              <a:gd name="connsiteX4" fmla="*/ 1406525 w 3321050"/>
              <a:gd name="connsiteY4" fmla="*/ 327025 h 1025525"/>
              <a:gd name="connsiteX5" fmla="*/ 2019300 w 3321050"/>
              <a:gd name="connsiteY5" fmla="*/ 330200 h 1025525"/>
              <a:gd name="connsiteX6" fmla="*/ 3016250 w 3321050"/>
              <a:gd name="connsiteY6" fmla="*/ 127000 h 1025525"/>
              <a:gd name="connsiteX7" fmla="*/ 3203575 w 3321050"/>
              <a:gd name="connsiteY7" fmla="*/ 34925 h 1025525"/>
              <a:gd name="connsiteX8" fmla="*/ 3321050 w 3321050"/>
              <a:gd name="connsiteY8" fmla="*/ 34925 h 1025525"/>
              <a:gd name="connsiteX9" fmla="*/ 3321050 w 3321050"/>
              <a:gd name="connsiteY9" fmla="*/ 0 h 1025525"/>
              <a:gd name="connsiteX10" fmla="*/ 3321050 w 3321050"/>
              <a:gd name="connsiteY10" fmla="*/ 485775 h 1025525"/>
              <a:gd name="connsiteX11" fmla="*/ 3060700 w 3321050"/>
              <a:gd name="connsiteY11" fmla="*/ 593725 h 1025525"/>
              <a:gd name="connsiteX12" fmla="*/ 2012950 w 3321050"/>
              <a:gd name="connsiteY12" fmla="*/ 790575 h 1025525"/>
              <a:gd name="connsiteX13" fmla="*/ 1397000 w 3321050"/>
              <a:gd name="connsiteY13" fmla="*/ 784225 h 1025525"/>
              <a:gd name="connsiteX14" fmla="*/ 825500 w 3321050"/>
              <a:gd name="connsiteY14" fmla="*/ 1025525 h 1025525"/>
              <a:gd name="connsiteX15" fmla="*/ 473075 w 3321050"/>
              <a:gd name="connsiteY15" fmla="*/ 733425 h 1025525"/>
              <a:gd name="connsiteX16" fmla="*/ 336550 w 3321050"/>
              <a:gd name="connsiteY16" fmla="*/ 1022350 h 1025525"/>
              <a:gd name="connsiteX17" fmla="*/ 0 w 3321050"/>
              <a:gd name="connsiteY17" fmla="*/ 1019175 h 1025525"/>
              <a:gd name="connsiteX0" fmla="*/ 0 w 3321050"/>
              <a:gd name="connsiteY0" fmla="*/ 1019175 h 1025525"/>
              <a:gd name="connsiteX1" fmla="*/ 381000 w 3321050"/>
              <a:gd name="connsiteY1" fmla="*/ 228600 h 1025525"/>
              <a:gd name="connsiteX2" fmla="*/ 457200 w 3321050"/>
              <a:gd name="connsiteY2" fmla="*/ 187325 h 1025525"/>
              <a:gd name="connsiteX3" fmla="*/ 889000 w 3321050"/>
              <a:gd name="connsiteY3" fmla="*/ 577850 h 1025525"/>
              <a:gd name="connsiteX4" fmla="*/ 1406525 w 3321050"/>
              <a:gd name="connsiteY4" fmla="*/ 327025 h 1025525"/>
              <a:gd name="connsiteX5" fmla="*/ 2019300 w 3321050"/>
              <a:gd name="connsiteY5" fmla="*/ 330200 h 1025525"/>
              <a:gd name="connsiteX6" fmla="*/ 3016250 w 3321050"/>
              <a:gd name="connsiteY6" fmla="*/ 127000 h 1025525"/>
              <a:gd name="connsiteX7" fmla="*/ 3203575 w 3321050"/>
              <a:gd name="connsiteY7" fmla="*/ 34925 h 1025525"/>
              <a:gd name="connsiteX8" fmla="*/ 3321050 w 3321050"/>
              <a:gd name="connsiteY8" fmla="*/ 34925 h 1025525"/>
              <a:gd name="connsiteX9" fmla="*/ 3321050 w 3321050"/>
              <a:gd name="connsiteY9" fmla="*/ 0 h 1025525"/>
              <a:gd name="connsiteX10" fmla="*/ 3321050 w 3321050"/>
              <a:gd name="connsiteY10" fmla="*/ 485775 h 1025525"/>
              <a:gd name="connsiteX11" fmla="*/ 3060700 w 3321050"/>
              <a:gd name="connsiteY11" fmla="*/ 593725 h 1025525"/>
              <a:gd name="connsiteX12" fmla="*/ 2012950 w 3321050"/>
              <a:gd name="connsiteY12" fmla="*/ 790575 h 1025525"/>
              <a:gd name="connsiteX13" fmla="*/ 1428750 w 3321050"/>
              <a:gd name="connsiteY13" fmla="*/ 752475 h 1025525"/>
              <a:gd name="connsiteX14" fmla="*/ 825500 w 3321050"/>
              <a:gd name="connsiteY14" fmla="*/ 1025525 h 1025525"/>
              <a:gd name="connsiteX15" fmla="*/ 473075 w 3321050"/>
              <a:gd name="connsiteY15" fmla="*/ 733425 h 1025525"/>
              <a:gd name="connsiteX16" fmla="*/ 336550 w 3321050"/>
              <a:gd name="connsiteY16" fmla="*/ 1022350 h 1025525"/>
              <a:gd name="connsiteX17" fmla="*/ 0 w 3321050"/>
              <a:gd name="connsiteY17" fmla="*/ 1019175 h 1025525"/>
              <a:gd name="connsiteX0" fmla="*/ 0 w 3321050"/>
              <a:gd name="connsiteY0" fmla="*/ 1019175 h 1025525"/>
              <a:gd name="connsiteX1" fmla="*/ 381000 w 3321050"/>
              <a:gd name="connsiteY1" fmla="*/ 228600 h 1025525"/>
              <a:gd name="connsiteX2" fmla="*/ 457200 w 3321050"/>
              <a:gd name="connsiteY2" fmla="*/ 187325 h 1025525"/>
              <a:gd name="connsiteX3" fmla="*/ 889000 w 3321050"/>
              <a:gd name="connsiteY3" fmla="*/ 577850 h 1025525"/>
              <a:gd name="connsiteX4" fmla="*/ 1406525 w 3321050"/>
              <a:gd name="connsiteY4" fmla="*/ 327025 h 1025525"/>
              <a:gd name="connsiteX5" fmla="*/ 2019300 w 3321050"/>
              <a:gd name="connsiteY5" fmla="*/ 330200 h 1025525"/>
              <a:gd name="connsiteX6" fmla="*/ 3016250 w 3321050"/>
              <a:gd name="connsiteY6" fmla="*/ 127000 h 1025525"/>
              <a:gd name="connsiteX7" fmla="*/ 3203575 w 3321050"/>
              <a:gd name="connsiteY7" fmla="*/ 34925 h 1025525"/>
              <a:gd name="connsiteX8" fmla="*/ 3321050 w 3321050"/>
              <a:gd name="connsiteY8" fmla="*/ 34925 h 1025525"/>
              <a:gd name="connsiteX9" fmla="*/ 3321050 w 3321050"/>
              <a:gd name="connsiteY9" fmla="*/ 0 h 1025525"/>
              <a:gd name="connsiteX10" fmla="*/ 3321050 w 3321050"/>
              <a:gd name="connsiteY10" fmla="*/ 485775 h 1025525"/>
              <a:gd name="connsiteX11" fmla="*/ 3060700 w 3321050"/>
              <a:gd name="connsiteY11" fmla="*/ 593725 h 1025525"/>
              <a:gd name="connsiteX12" fmla="*/ 2025650 w 3321050"/>
              <a:gd name="connsiteY12" fmla="*/ 746125 h 1025525"/>
              <a:gd name="connsiteX13" fmla="*/ 1428750 w 3321050"/>
              <a:gd name="connsiteY13" fmla="*/ 752475 h 1025525"/>
              <a:gd name="connsiteX14" fmla="*/ 825500 w 3321050"/>
              <a:gd name="connsiteY14" fmla="*/ 1025525 h 1025525"/>
              <a:gd name="connsiteX15" fmla="*/ 473075 w 3321050"/>
              <a:gd name="connsiteY15" fmla="*/ 733425 h 1025525"/>
              <a:gd name="connsiteX16" fmla="*/ 336550 w 3321050"/>
              <a:gd name="connsiteY16" fmla="*/ 1022350 h 1025525"/>
              <a:gd name="connsiteX17" fmla="*/ 0 w 3321050"/>
              <a:gd name="connsiteY17" fmla="*/ 1019175 h 1025525"/>
              <a:gd name="connsiteX0" fmla="*/ 0 w 3321050"/>
              <a:gd name="connsiteY0" fmla="*/ 1019175 h 1025525"/>
              <a:gd name="connsiteX1" fmla="*/ 381000 w 3321050"/>
              <a:gd name="connsiteY1" fmla="*/ 228600 h 1025525"/>
              <a:gd name="connsiteX2" fmla="*/ 457200 w 3321050"/>
              <a:gd name="connsiteY2" fmla="*/ 187325 h 1025525"/>
              <a:gd name="connsiteX3" fmla="*/ 889000 w 3321050"/>
              <a:gd name="connsiteY3" fmla="*/ 577850 h 1025525"/>
              <a:gd name="connsiteX4" fmla="*/ 1406525 w 3321050"/>
              <a:gd name="connsiteY4" fmla="*/ 327025 h 1025525"/>
              <a:gd name="connsiteX5" fmla="*/ 2019300 w 3321050"/>
              <a:gd name="connsiteY5" fmla="*/ 371475 h 1025525"/>
              <a:gd name="connsiteX6" fmla="*/ 3016250 w 3321050"/>
              <a:gd name="connsiteY6" fmla="*/ 127000 h 1025525"/>
              <a:gd name="connsiteX7" fmla="*/ 3203575 w 3321050"/>
              <a:gd name="connsiteY7" fmla="*/ 34925 h 1025525"/>
              <a:gd name="connsiteX8" fmla="*/ 3321050 w 3321050"/>
              <a:gd name="connsiteY8" fmla="*/ 34925 h 1025525"/>
              <a:gd name="connsiteX9" fmla="*/ 3321050 w 3321050"/>
              <a:gd name="connsiteY9" fmla="*/ 0 h 1025525"/>
              <a:gd name="connsiteX10" fmla="*/ 3321050 w 3321050"/>
              <a:gd name="connsiteY10" fmla="*/ 485775 h 1025525"/>
              <a:gd name="connsiteX11" fmla="*/ 3060700 w 3321050"/>
              <a:gd name="connsiteY11" fmla="*/ 593725 h 1025525"/>
              <a:gd name="connsiteX12" fmla="*/ 2025650 w 3321050"/>
              <a:gd name="connsiteY12" fmla="*/ 746125 h 1025525"/>
              <a:gd name="connsiteX13" fmla="*/ 1428750 w 3321050"/>
              <a:gd name="connsiteY13" fmla="*/ 752475 h 1025525"/>
              <a:gd name="connsiteX14" fmla="*/ 825500 w 3321050"/>
              <a:gd name="connsiteY14" fmla="*/ 1025525 h 1025525"/>
              <a:gd name="connsiteX15" fmla="*/ 473075 w 3321050"/>
              <a:gd name="connsiteY15" fmla="*/ 733425 h 1025525"/>
              <a:gd name="connsiteX16" fmla="*/ 336550 w 3321050"/>
              <a:gd name="connsiteY16" fmla="*/ 1022350 h 1025525"/>
              <a:gd name="connsiteX17" fmla="*/ 0 w 3321050"/>
              <a:gd name="connsiteY17" fmla="*/ 1019175 h 1025525"/>
              <a:gd name="connsiteX0" fmla="*/ 0 w 3321050"/>
              <a:gd name="connsiteY0" fmla="*/ 1019175 h 1025525"/>
              <a:gd name="connsiteX1" fmla="*/ 381000 w 3321050"/>
              <a:gd name="connsiteY1" fmla="*/ 228600 h 1025525"/>
              <a:gd name="connsiteX2" fmla="*/ 457200 w 3321050"/>
              <a:gd name="connsiteY2" fmla="*/ 187325 h 1025525"/>
              <a:gd name="connsiteX3" fmla="*/ 889000 w 3321050"/>
              <a:gd name="connsiteY3" fmla="*/ 577850 h 1025525"/>
              <a:gd name="connsiteX4" fmla="*/ 1406525 w 3321050"/>
              <a:gd name="connsiteY4" fmla="*/ 327025 h 1025525"/>
              <a:gd name="connsiteX5" fmla="*/ 2019300 w 3321050"/>
              <a:gd name="connsiteY5" fmla="*/ 346075 h 1025525"/>
              <a:gd name="connsiteX6" fmla="*/ 3016250 w 3321050"/>
              <a:gd name="connsiteY6" fmla="*/ 127000 h 1025525"/>
              <a:gd name="connsiteX7" fmla="*/ 3203575 w 3321050"/>
              <a:gd name="connsiteY7" fmla="*/ 34925 h 1025525"/>
              <a:gd name="connsiteX8" fmla="*/ 3321050 w 3321050"/>
              <a:gd name="connsiteY8" fmla="*/ 34925 h 1025525"/>
              <a:gd name="connsiteX9" fmla="*/ 3321050 w 3321050"/>
              <a:gd name="connsiteY9" fmla="*/ 0 h 1025525"/>
              <a:gd name="connsiteX10" fmla="*/ 3321050 w 3321050"/>
              <a:gd name="connsiteY10" fmla="*/ 485775 h 1025525"/>
              <a:gd name="connsiteX11" fmla="*/ 3060700 w 3321050"/>
              <a:gd name="connsiteY11" fmla="*/ 593725 h 1025525"/>
              <a:gd name="connsiteX12" fmla="*/ 2025650 w 3321050"/>
              <a:gd name="connsiteY12" fmla="*/ 746125 h 1025525"/>
              <a:gd name="connsiteX13" fmla="*/ 1428750 w 3321050"/>
              <a:gd name="connsiteY13" fmla="*/ 752475 h 1025525"/>
              <a:gd name="connsiteX14" fmla="*/ 825500 w 3321050"/>
              <a:gd name="connsiteY14" fmla="*/ 1025525 h 1025525"/>
              <a:gd name="connsiteX15" fmla="*/ 473075 w 3321050"/>
              <a:gd name="connsiteY15" fmla="*/ 733425 h 1025525"/>
              <a:gd name="connsiteX16" fmla="*/ 336550 w 3321050"/>
              <a:gd name="connsiteY16" fmla="*/ 1022350 h 1025525"/>
              <a:gd name="connsiteX17" fmla="*/ 0 w 3321050"/>
              <a:gd name="connsiteY17" fmla="*/ 1019175 h 1025525"/>
              <a:gd name="connsiteX0" fmla="*/ 0 w 3321050"/>
              <a:gd name="connsiteY0" fmla="*/ 1019175 h 1025525"/>
              <a:gd name="connsiteX1" fmla="*/ 381000 w 3321050"/>
              <a:gd name="connsiteY1" fmla="*/ 228600 h 1025525"/>
              <a:gd name="connsiteX2" fmla="*/ 457200 w 3321050"/>
              <a:gd name="connsiteY2" fmla="*/ 187325 h 1025525"/>
              <a:gd name="connsiteX3" fmla="*/ 889000 w 3321050"/>
              <a:gd name="connsiteY3" fmla="*/ 577850 h 1025525"/>
              <a:gd name="connsiteX4" fmla="*/ 1393825 w 3321050"/>
              <a:gd name="connsiteY4" fmla="*/ 342900 h 1025525"/>
              <a:gd name="connsiteX5" fmla="*/ 2019300 w 3321050"/>
              <a:gd name="connsiteY5" fmla="*/ 346075 h 1025525"/>
              <a:gd name="connsiteX6" fmla="*/ 3016250 w 3321050"/>
              <a:gd name="connsiteY6" fmla="*/ 127000 h 1025525"/>
              <a:gd name="connsiteX7" fmla="*/ 3203575 w 3321050"/>
              <a:gd name="connsiteY7" fmla="*/ 34925 h 1025525"/>
              <a:gd name="connsiteX8" fmla="*/ 3321050 w 3321050"/>
              <a:gd name="connsiteY8" fmla="*/ 34925 h 1025525"/>
              <a:gd name="connsiteX9" fmla="*/ 3321050 w 3321050"/>
              <a:gd name="connsiteY9" fmla="*/ 0 h 1025525"/>
              <a:gd name="connsiteX10" fmla="*/ 3321050 w 3321050"/>
              <a:gd name="connsiteY10" fmla="*/ 485775 h 1025525"/>
              <a:gd name="connsiteX11" fmla="*/ 3060700 w 3321050"/>
              <a:gd name="connsiteY11" fmla="*/ 593725 h 1025525"/>
              <a:gd name="connsiteX12" fmla="*/ 2025650 w 3321050"/>
              <a:gd name="connsiteY12" fmla="*/ 746125 h 1025525"/>
              <a:gd name="connsiteX13" fmla="*/ 1428750 w 3321050"/>
              <a:gd name="connsiteY13" fmla="*/ 752475 h 1025525"/>
              <a:gd name="connsiteX14" fmla="*/ 825500 w 3321050"/>
              <a:gd name="connsiteY14" fmla="*/ 1025525 h 1025525"/>
              <a:gd name="connsiteX15" fmla="*/ 473075 w 3321050"/>
              <a:gd name="connsiteY15" fmla="*/ 733425 h 1025525"/>
              <a:gd name="connsiteX16" fmla="*/ 336550 w 3321050"/>
              <a:gd name="connsiteY16" fmla="*/ 1022350 h 1025525"/>
              <a:gd name="connsiteX17" fmla="*/ 0 w 3321050"/>
              <a:gd name="connsiteY17" fmla="*/ 1019175 h 1025525"/>
              <a:gd name="connsiteX0" fmla="*/ 0 w 3321050"/>
              <a:gd name="connsiteY0" fmla="*/ 1019175 h 1025525"/>
              <a:gd name="connsiteX1" fmla="*/ 381000 w 3321050"/>
              <a:gd name="connsiteY1" fmla="*/ 228600 h 1025525"/>
              <a:gd name="connsiteX2" fmla="*/ 457200 w 3321050"/>
              <a:gd name="connsiteY2" fmla="*/ 187325 h 1025525"/>
              <a:gd name="connsiteX3" fmla="*/ 889000 w 3321050"/>
              <a:gd name="connsiteY3" fmla="*/ 577850 h 1025525"/>
              <a:gd name="connsiteX4" fmla="*/ 1393825 w 3321050"/>
              <a:gd name="connsiteY4" fmla="*/ 342900 h 1025525"/>
              <a:gd name="connsiteX5" fmla="*/ 2019300 w 3321050"/>
              <a:gd name="connsiteY5" fmla="*/ 346075 h 1025525"/>
              <a:gd name="connsiteX6" fmla="*/ 3016250 w 3321050"/>
              <a:gd name="connsiteY6" fmla="*/ 127000 h 1025525"/>
              <a:gd name="connsiteX7" fmla="*/ 3203575 w 3321050"/>
              <a:gd name="connsiteY7" fmla="*/ 34925 h 1025525"/>
              <a:gd name="connsiteX8" fmla="*/ 3321050 w 3321050"/>
              <a:gd name="connsiteY8" fmla="*/ 34925 h 1025525"/>
              <a:gd name="connsiteX9" fmla="*/ 3321050 w 3321050"/>
              <a:gd name="connsiteY9" fmla="*/ 0 h 1025525"/>
              <a:gd name="connsiteX10" fmla="*/ 3321050 w 3321050"/>
              <a:gd name="connsiteY10" fmla="*/ 485775 h 1025525"/>
              <a:gd name="connsiteX11" fmla="*/ 3060700 w 3321050"/>
              <a:gd name="connsiteY11" fmla="*/ 546100 h 1025525"/>
              <a:gd name="connsiteX12" fmla="*/ 2025650 w 3321050"/>
              <a:gd name="connsiteY12" fmla="*/ 746125 h 1025525"/>
              <a:gd name="connsiteX13" fmla="*/ 1428750 w 3321050"/>
              <a:gd name="connsiteY13" fmla="*/ 752475 h 1025525"/>
              <a:gd name="connsiteX14" fmla="*/ 825500 w 3321050"/>
              <a:gd name="connsiteY14" fmla="*/ 1025525 h 1025525"/>
              <a:gd name="connsiteX15" fmla="*/ 473075 w 3321050"/>
              <a:gd name="connsiteY15" fmla="*/ 733425 h 1025525"/>
              <a:gd name="connsiteX16" fmla="*/ 336550 w 3321050"/>
              <a:gd name="connsiteY16" fmla="*/ 1022350 h 1025525"/>
              <a:gd name="connsiteX17" fmla="*/ 0 w 3321050"/>
              <a:gd name="connsiteY17" fmla="*/ 1019175 h 1025525"/>
              <a:gd name="connsiteX0" fmla="*/ 0 w 3321285"/>
              <a:gd name="connsiteY0" fmla="*/ 1043100 h 1049450"/>
              <a:gd name="connsiteX1" fmla="*/ 381000 w 3321285"/>
              <a:gd name="connsiteY1" fmla="*/ 252525 h 1049450"/>
              <a:gd name="connsiteX2" fmla="*/ 457200 w 3321285"/>
              <a:gd name="connsiteY2" fmla="*/ 211250 h 1049450"/>
              <a:gd name="connsiteX3" fmla="*/ 889000 w 3321285"/>
              <a:gd name="connsiteY3" fmla="*/ 601775 h 1049450"/>
              <a:gd name="connsiteX4" fmla="*/ 1393825 w 3321285"/>
              <a:gd name="connsiteY4" fmla="*/ 366825 h 1049450"/>
              <a:gd name="connsiteX5" fmla="*/ 2019300 w 3321285"/>
              <a:gd name="connsiteY5" fmla="*/ 370000 h 1049450"/>
              <a:gd name="connsiteX6" fmla="*/ 3016250 w 3321285"/>
              <a:gd name="connsiteY6" fmla="*/ 150925 h 1049450"/>
              <a:gd name="connsiteX7" fmla="*/ 3203575 w 3321285"/>
              <a:gd name="connsiteY7" fmla="*/ 58850 h 1049450"/>
              <a:gd name="connsiteX8" fmla="*/ 3321050 w 3321285"/>
              <a:gd name="connsiteY8" fmla="*/ 58850 h 1049450"/>
              <a:gd name="connsiteX9" fmla="*/ 3321050 w 3321285"/>
              <a:gd name="connsiteY9" fmla="*/ 23925 h 1049450"/>
              <a:gd name="connsiteX10" fmla="*/ 3317875 w 3321285"/>
              <a:gd name="connsiteY10" fmla="*/ 452550 h 1049450"/>
              <a:gd name="connsiteX11" fmla="*/ 3060700 w 3321285"/>
              <a:gd name="connsiteY11" fmla="*/ 570025 h 1049450"/>
              <a:gd name="connsiteX12" fmla="*/ 2025650 w 3321285"/>
              <a:gd name="connsiteY12" fmla="*/ 770050 h 1049450"/>
              <a:gd name="connsiteX13" fmla="*/ 1428750 w 3321285"/>
              <a:gd name="connsiteY13" fmla="*/ 776400 h 1049450"/>
              <a:gd name="connsiteX14" fmla="*/ 825500 w 3321285"/>
              <a:gd name="connsiteY14" fmla="*/ 1049450 h 1049450"/>
              <a:gd name="connsiteX15" fmla="*/ 473075 w 3321285"/>
              <a:gd name="connsiteY15" fmla="*/ 757350 h 1049450"/>
              <a:gd name="connsiteX16" fmla="*/ 336550 w 3321285"/>
              <a:gd name="connsiteY16" fmla="*/ 1046275 h 1049450"/>
              <a:gd name="connsiteX17" fmla="*/ 0 w 3321285"/>
              <a:gd name="connsiteY17" fmla="*/ 1043100 h 1049450"/>
              <a:gd name="connsiteX0" fmla="*/ 0 w 3343341"/>
              <a:gd name="connsiteY0" fmla="*/ 984250 h 990600"/>
              <a:gd name="connsiteX1" fmla="*/ 381000 w 3343341"/>
              <a:gd name="connsiteY1" fmla="*/ 193675 h 990600"/>
              <a:gd name="connsiteX2" fmla="*/ 457200 w 3343341"/>
              <a:gd name="connsiteY2" fmla="*/ 152400 h 990600"/>
              <a:gd name="connsiteX3" fmla="*/ 889000 w 3343341"/>
              <a:gd name="connsiteY3" fmla="*/ 542925 h 990600"/>
              <a:gd name="connsiteX4" fmla="*/ 1393825 w 3343341"/>
              <a:gd name="connsiteY4" fmla="*/ 307975 h 990600"/>
              <a:gd name="connsiteX5" fmla="*/ 2019300 w 3343341"/>
              <a:gd name="connsiteY5" fmla="*/ 311150 h 990600"/>
              <a:gd name="connsiteX6" fmla="*/ 3016250 w 3343341"/>
              <a:gd name="connsiteY6" fmla="*/ 92075 h 990600"/>
              <a:gd name="connsiteX7" fmla="*/ 3203575 w 3343341"/>
              <a:gd name="connsiteY7" fmla="*/ 0 h 990600"/>
              <a:gd name="connsiteX8" fmla="*/ 3321050 w 3343341"/>
              <a:gd name="connsiteY8" fmla="*/ 0 h 990600"/>
              <a:gd name="connsiteX9" fmla="*/ 3317875 w 3343341"/>
              <a:gd name="connsiteY9" fmla="*/ 393700 h 990600"/>
              <a:gd name="connsiteX10" fmla="*/ 3060700 w 3343341"/>
              <a:gd name="connsiteY10" fmla="*/ 511175 h 990600"/>
              <a:gd name="connsiteX11" fmla="*/ 2025650 w 3343341"/>
              <a:gd name="connsiteY11" fmla="*/ 711200 h 990600"/>
              <a:gd name="connsiteX12" fmla="*/ 1428750 w 3343341"/>
              <a:gd name="connsiteY12" fmla="*/ 717550 h 990600"/>
              <a:gd name="connsiteX13" fmla="*/ 825500 w 3343341"/>
              <a:gd name="connsiteY13" fmla="*/ 990600 h 990600"/>
              <a:gd name="connsiteX14" fmla="*/ 473075 w 3343341"/>
              <a:gd name="connsiteY14" fmla="*/ 698500 h 990600"/>
              <a:gd name="connsiteX15" fmla="*/ 336550 w 3343341"/>
              <a:gd name="connsiteY15" fmla="*/ 987425 h 990600"/>
              <a:gd name="connsiteX16" fmla="*/ 0 w 3343341"/>
              <a:gd name="connsiteY16" fmla="*/ 984250 h 990600"/>
              <a:gd name="connsiteX0" fmla="*/ 0 w 3337280"/>
              <a:gd name="connsiteY0" fmla="*/ 984250 h 990600"/>
              <a:gd name="connsiteX1" fmla="*/ 381000 w 3337280"/>
              <a:gd name="connsiteY1" fmla="*/ 193675 h 990600"/>
              <a:gd name="connsiteX2" fmla="*/ 457200 w 3337280"/>
              <a:gd name="connsiteY2" fmla="*/ 152400 h 990600"/>
              <a:gd name="connsiteX3" fmla="*/ 889000 w 3337280"/>
              <a:gd name="connsiteY3" fmla="*/ 542925 h 990600"/>
              <a:gd name="connsiteX4" fmla="*/ 1393825 w 3337280"/>
              <a:gd name="connsiteY4" fmla="*/ 307975 h 990600"/>
              <a:gd name="connsiteX5" fmla="*/ 2019300 w 3337280"/>
              <a:gd name="connsiteY5" fmla="*/ 311150 h 990600"/>
              <a:gd name="connsiteX6" fmla="*/ 3016250 w 3337280"/>
              <a:gd name="connsiteY6" fmla="*/ 92075 h 990600"/>
              <a:gd name="connsiteX7" fmla="*/ 3203575 w 3337280"/>
              <a:gd name="connsiteY7" fmla="*/ 0 h 990600"/>
              <a:gd name="connsiteX8" fmla="*/ 3321050 w 3337280"/>
              <a:gd name="connsiteY8" fmla="*/ 0 h 990600"/>
              <a:gd name="connsiteX9" fmla="*/ 3317875 w 3337280"/>
              <a:gd name="connsiteY9" fmla="*/ 393700 h 990600"/>
              <a:gd name="connsiteX10" fmla="*/ 3060700 w 3337280"/>
              <a:gd name="connsiteY10" fmla="*/ 511175 h 990600"/>
              <a:gd name="connsiteX11" fmla="*/ 2025650 w 3337280"/>
              <a:gd name="connsiteY11" fmla="*/ 711200 h 990600"/>
              <a:gd name="connsiteX12" fmla="*/ 1428750 w 3337280"/>
              <a:gd name="connsiteY12" fmla="*/ 717550 h 990600"/>
              <a:gd name="connsiteX13" fmla="*/ 825500 w 3337280"/>
              <a:gd name="connsiteY13" fmla="*/ 990600 h 990600"/>
              <a:gd name="connsiteX14" fmla="*/ 473075 w 3337280"/>
              <a:gd name="connsiteY14" fmla="*/ 698500 h 990600"/>
              <a:gd name="connsiteX15" fmla="*/ 336550 w 3337280"/>
              <a:gd name="connsiteY15" fmla="*/ 987425 h 990600"/>
              <a:gd name="connsiteX16" fmla="*/ 0 w 3337280"/>
              <a:gd name="connsiteY16" fmla="*/ 984250 h 990600"/>
              <a:gd name="connsiteX0" fmla="*/ 0 w 3321050"/>
              <a:gd name="connsiteY0" fmla="*/ 984250 h 990600"/>
              <a:gd name="connsiteX1" fmla="*/ 381000 w 3321050"/>
              <a:gd name="connsiteY1" fmla="*/ 193675 h 990600"/>
              <a:gd name="connsiteX2" fmla="*/ 457200 w 3321050"/>
              <a:gd name="connsiteY2" fmla="*/ 152400 h 990600"/>
              <a:gd name="connsiteX3" fmla="*/ 889000 w 3321050"/>
              <a:gd name="connsiteY3" fmla="*/ 542925 h 990600"/>
              <a:gd name="connsiteX4" fmla="*/ 1393825 w 3321050"/>
              <a:gd name="connsiteY4" fmla="*/ 307975 h 990600"/>
              <a:gd name="connsiteX5" fmla="*/ 2019300 w 3321050"/>
              <a:gd name="connsiteY5" fmla="*/ 311150 h 990600"/>
              <a:gd name="connsiteX6" fmla="*/ 3016250 w 3321050"/>
              <a:gd name="connsiteY6" fmla="*/ 92075 h 990600"/>
              <a:gd name="connsiteX7" fmla="*/ 3203575 w 3321050"/>
              <a:gd name="connsiteY7" fmla="*/ 0 h 990600"/>
              <a:gd name="connsiteX8" fmla="*/ 3321050 w 3321050"/>
              <a:gd name="connsiteY8" fmla="*/ 0 h 990600"/>
              <a:gd name="connsiteX9" fmla="*/ 3317875 w 3321050"/>
              <a:gd name="connsiteY9" fmla="*/ 393700 h 990600"/>
              <a:gd name="connsiteX10" fmla="*/ 3060700 w 3321050"/>
              <a:gd name="connsiteY10" fmla="*/ 511175 h 990600"/>
              <a:gd name="connsiteX11" fmla="*/ 2025650 w 3321050"/>
              <a:gd name="connsiteY11" fmla="*/ 711200 h 990600"/>
              <a:gd name="connsiteX12" fmla="*/ 1428750 w 3321050"/>
              <a:gd name="connsiteY12" fmla="*/ 717550 h 990600"/>
              <a:gd name="connsiteX13" fmla="*/ 825500 w 3321050"/>
              <a:gd name="connsiteY13" fmla="*/ 990600 h 990600"/>
              <a:gd name="connsiteX14" fmla="*/ 473075 w 3321050"/>
              <a:gd name="connsiteY14" fmla="*/ 698500 h 990600"/>
              <a:gd name="connsiteX15" fmla="*/ 336550 w 3321050"/>
              <a:gd name="connsiteY15" fmla="*/ 987425 h 990600"/>
              <a:gd name="connsiteX16" fmla="*/ 0 w 3321050"/>
              <a:gd name="connsiteY16" fmla="*/ 98425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21050" h="990600">
                <a:moveTo>
                  <a:pt x="0" y="984250"/>
                </a:moveTo>
                <a:lnTo>
                  <a:pt x="381000" y="193675"/>
                </a:lnTo>
                <a:lnTo>
                  <a:pt x="457200" y="152400"/>
                </a:lnTo>
                <a:lnTo>
                  <a:pt x="889000" y="542925"/>
                </a:lnTo>
                <a:lnTo>
                  <a:pt x="1393825" y="307975"/>
                </a:lnTo>
                <a:lnTo>
                  <a:pt x="2019300" y="311150"/>
                </a:lnTo>
                <a:lnTo>
                  <a:pt x="3016250" y="92075"/>
                </a:lnTo>
                <a:lnTo>
                  <a:pt x="3203575" y="0"/>
                </a:lnTo>
                <a:lnTo>
                  <a:pt x="3321050" y="0"/>
                </a:lnTo>
                <a:cubicBezTo>
                  <a:pt x="3317875" y="65617"/>
                  <a:pt x="3313642" y="305329"/>
                  <a:pt x="3317875" y="393700"/>
                </a:cubicBezTo>
                <a:lnTo>
                  <a:pt x="3060700" y="511175"/>
                </a:lnTo>
                <a:lnTo>
                  <a:pt x="2025650" y="711200"/>
                </a:lnTo>
                <a:lnTo>
                  <a:pt x="1428750" y="717550"/>
                </a:lnTo>
                <a:lnTo>
                  <a:pt x="825500" y="990600"/>
                </a:lnTo>
                <a:lnTo>
                  <a:pt x="473075" y="698500"/>
                </a:lnTo>
                <a:lnTo>
                  <a:pt x="336550" y="987425"/>
                </a:lnTo>
                <a:lnTo>
                  <a:pt x="0" y="984250"/>
                </a:lnTo>
                <a:close/>
              </a:path>
            </a:pathLst>
          </a:custGeom>
          <a:solidFill>
            <a:srgbClr val="FFFF01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24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17763</TotalTime>
  <Words>935</Words>
  <Application>Microsoft Office PowerPoint</Application>
  <PresentationFormat>On-screen Show (16:9)</PresentationFormat>
  <Paragraphs>328</Paragraphs>
  <Slides>36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Arial Narrow</vt:lpstr>
      <vt:lpstr>Calibri</vt:lpstr>
      <vt:lpstr>Calisto MT</vt:lpstr>
      <vt:lpstr>Cambria</vt:lpstr>
      <vt:lpstr>Cambria Math</vt:lpstr>
      <vt:lpstr>Times New Roman</vt:lpstr>
      <vt:lpstr>Wingdings</vt:lpstr>
      <vt:lpstr>Wingdings 3</vt:lpstr>
      <vt:lpstr>Thème Office</vt:lpstr>
      <vt:lpstr>PowerPoint Presentation</vt:lpstr>
      <vt:lpstr>Preamble</vt:lpstr>
      <vt:lpstr>Some definitions</vt:lpstr>
      <vt:lpstr>HO Correctors Differential Inductance</vt:lpstr>
      <vt:lpstr>Some basics concepts of current control</vt:lpstr>
      <vt:lpstr>Some basics concepts of current control</vt:lpstr>
      <vt:lpstr>Regulation Variables</vt:lpstr>
      <vt:lpstr>Regulation Variables</vt:lpstr>
      <vt:lpstr>Regulation Requirements</vt:lpstr>
      <vt:lpstr>Regulation Error</vt:lpstr>
      <vt:lpstr>RST algorithm</vt:lpstr>
      <vt:lpstr>(Very) Simplified Scheme of Current Regulation</vt:lpstr>
      <vt:lpstr>Magnet Saturation</vt:lpstr>
      <vt:lpstr>Magnet Saturation : CERN PS Main Magnets</vt:lpstr>
      <vt:lpstr>Magnet Saturation</vt:lpstr>
      <vt:lpstr>Magnet Saturation</vt:lpstr>
      <vt:lpstr>Example of Saturation Compensation</vt:lpstr>
      <vt:lpstr>First Test Results on MCTXF</vt:lpstr>
      <vt:lpstr>Solution 1 – setting only R and L_nom</vt:lpstr>
      <vt:lpstr>Solution 1 – setting only R and L_nom</vt:lpstr>
      <vt:lpstr>Solution 1 – setting only R and L_nom</vt:lpstr>
      <vt:lpstr>3-segment Linear Model (from EDMS 2156334) </vt:lpstr>
      <vt:lpstr>Solution 3 – settings from EDMS 2156334</vt:lpstr>
      <vt:lpstr>Solution 3 – settings from EDMS 2156334</vt:lpstr>
      <vt:lpstr>Solution 3 – settings from EDMS 2156334</vt:lpstr>
      <vt:lpstr>Conclusions</vt:lpstr>
      <vt:lpstr>Thank you for your attention</vt:lpstr>
      <vt:lpstr>Solution 3 – settings from EDMS 2156334 - zoom</vt:lpstr>
      <vt:lpstr>Additional Graphs on Regulation</vt:lpstr>
      <vt:lpstr>Additional Graphs on Regulation</vt:lpstr>
      <vt:lpstr>Additional Graphs on Regulation</vt:lpstr>
      <vt:lpstr>Ramp Down</vt:lpstr>
      <vt:lpstr>Solution 3 – settings from EDMS 2156334</vt:lpstr>
      <vt:lpstr>Solution 3 – settings from EDMS 2156334</vt:lpstr>
      <vt:lpstr>Solution 3 – settings from EPC commissioning</vt:lpstr>
      <vt:lpstr>Solution 3 – settings from EPC commissioning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Michele Martino</cp:lastModifiedBy>
  <cp:revision>882</cp:revision>
  <cp:lastPrinted>2018-04-11T14:16:58Z</cp:lastPrinted>
  <dcterms:created xsi:type="dcterms:W3CDTF">2016-02-11T10:47:23Z</dcterms:created>
  <dcterms:modified xsi:type="dcterms:W3CDTF">2019-08-22T10:35:12Z</dcterms:modified>
</cp:coreProperties>
</file>