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3" r:id="rId2"/>
    <p:sldMasterId id="2147483696" r:id="rId3"/>
  </p:sldMasterIdLst>
  <p:notesMasterIdLst>
    <p:notesMasterId r:id="rId51"/>
  </p:notesMasterIdLst>
  <p:sldIdLst>
    <p:sldId id="256" r:id="rId4"/>
    <p:sldId id="257" r:id="rId5"/>
    <p:sldId id="258" r:id="rId6"/>
    <p:sldId id="389" r:id="rId7"/>
    <p:sldId id="372" r:id="rId8"/>
    <p:sldId id="391" r:id="rId9"/>
    <p:sldId id="392" r:id="rId10"/>
    <p:sldId id="393" r:id="rId11"/>
    <p:sldId id="394" r:id="rId12"/>
    <p:sldId id="395" r:id="rId13"/>
    <p:sldId id="396" r:id="rId14"/>
    <p:sldId id="397" r:id="rId15"/>
    <p:sldId id="426" r:id="rId16"/>
    <p:sldId id="493" r:id="rId17"/>
    <p:sldId id="402" r:id="rId18"/>
    <p:sldId id="403" r:id="rId19"/>
    <p:sldId id="404" r:id="rId20"/>
    <p:sldId id="405" r:id="rId21"/>
    <p:sldId id="406" r:id="rId22"/>
    <p:sldId id="370" r:id="rId23"/>
    <p:sldId id="410" r:id="rId24"/>
    <p:sldId id="411" r:id="rId25"/>
    <p:sldId id="412" r:id="rId26"/>
    <p:sldId id="413" r:id="rId27"/>
    <p:sldId id="414" r:id="rId28"/>
    <p:sldId id="415" r:id="rId29"/>
    <p:sldId id="416" r:id="rId30"/>
    <p:sldId id="417" r:id="rId31"/>
    <p:sldId id="429" r:id="rId32"/>
    <p:sldId id="333" r:id="rId33"/>
    <p:sldId id="348" r:id="rId34"/>
    <p:sldId id="495" r:id="rId35"/>
    <p:sldId id="496" r:id="rId36"/>
    <p:sldId id="350" r:id="rId37"/>
    <p:sldId id="501" r:id="rId38"/>
    <p:sldId id="502" r:id="rId39"/>
    <p:sldId id="505" r:id="rId40"/>
    <p:sldId id="504" r:id="rId41"/>
    <p:sldId id="506" r:id="rId42"/>
    <p:sldId id="507" r:id="rId43"/>
    <p:sldId id="479" r:id="rId44"/>
    <p:sldId id="480" r:id="rId45"/>
    <p:sldId id="481" r:id="rId46"/>
    <p:sldId id="482" r:id="rId47"/>
    <p:sldId id="483" r:id="rId48"/>
    <p:sldId id="484" r:id="rId49"/>
    <p:sldId id="490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4"/>
    <p:restoredTop sz="94637"/>
  </p:normalViewPr>
  <p:slideViewPr>
    <p:cSldViewPr snapToGrid="0" snapToObjects="1">
      <p:cViewPr varScale="1">
        <p:scale>
          <a:sx n="85" d="100"/>
          <a:sy n="85" d="100"/>
        </p:scale>
        <p:origin x="168" y="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401D0-AF8A-D24D-B42A-4ADD7699E3F7}" type="datetimeFigureOut">
              <a:rPr lang="en-US" smtClean="0"/>
              <a:t>8/15/19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EB900-217D-C04B-87C7-51955AF32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82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75135-00F2-4287-978A-77BDDD63E273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0659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C75135-00F2-4287-978A-77BDDD63E273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7271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8/14/19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8/14/19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8/14/19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1668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442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457200" y="1325520"/>
            <a:ext cx="8226360" cy="4667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2571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325520"/>
            <a:ext cx="8226360" cy="4667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8203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325520"/>
            <a:ext cx="4014360" cy="4667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2800" y="1325520"/>
            <a:ext cx="4014360" cy="4667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39624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663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457200" y="233640"/>
            <a:ext cx="8226360" cy="4358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2723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32552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57200" y="376308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2800" y="1325520"/>
            <a:ext cx="4014360" cy="4667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0577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325520"/>
            <a:ext cx="4014360" cy="4667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2800" y="132552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672800" y="376308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00895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32552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2800" y="132552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57200" y="3763080"/>
            <a:ext cx="8226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61501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325520"/>
            <a:ext cx="8226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57200" y="3763080"/>
            <a:ext cx="8226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73197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32552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2800" y="132552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672800" y="376308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57200" y="3763080"/>
            <a:ext cx="401436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98546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325520"/>
            <a:ext cx="264852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3238560" y="1325520"/>
            <a:ext cx="264852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019920" y="1325520"/>
            <a:ext cx="264852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6019920" y="3763080"/>
            <a:ext cx="264852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3238560" y="3763080"/>
            <a:ext cx="264852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457200" y="3763080"/>
            <a:ext cx="2648520" cy="2225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00" b="0" strike="noStrike" spc="-1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96718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1435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9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124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62768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9B028-EEB0-D749-913C-032FCD3C5BC4}" type="datetime1">
              <a:rPr lang="en-GB" smtClean="0"/>
              <a:t>14/08/2019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condor data transfer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14067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58109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2126E-9043-2641-8083-95C116EAF22A}" type="datetime1">
              <a:rPr lang="en-GB" smtClean="0"/>
              <a:t>14/08/2019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condor data transfer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0913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3C7EB-0001-254E-B70D-5BBB4FEA0222}" type="datetime1">
              <a:rPr lang="en-GB" smtClean="0"/>
              <a:t>14/08/2019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condor data transfer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5268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64BB6-64E4-FF4C-ABA9-DB9C8B185F63}" type="datetime1">
              <a:rPr lang="en-GB" smtClean="0"/>
              <a:t>14/08/2019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condor data transfer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6802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C1C46-9DAE-5745-A393-CA79CE5F87F4}" type="datetime1">
              <a:rPr lang="en-GB" smtClean="0"/>
              <a:t>14/08/2019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condor data transfer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4315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4DEB5-B9A4-1B46-975F-973CB7A0CB16}" type="datetime1">
              <a:rPr lang="en-GB" smtClean="0"/>
              <a:t>14/08/2019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condor data transfer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8000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DBA86-5F90-2F40-AB25-BDC2B2C13D79}" type="datetime1">
              <a:rPr lang="en-GB" smtClean="0"/>
              <a:t>14/08/2019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condor data transfer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8492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9799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8/14/19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8/14/19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8/14/19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8/14/19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8/14/19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 4"/>
          <p:cNvPicPr/>
          <p:nvPr/>
        </p:nvPicPr>
        <p:blipFill>
          <a:blip r:embed="rId14"/>
          <a:stretch/>
        </p:blipFill>
        <p:spPr>
          <a:xfrm>
            <a:off x="0" y="6157800"/>
            <a:ext cx="9143640" cy="706680"/>
          </a:xfrm>
          <a:prstGeom prst="rect">
            <a:avLst/>
          </a:prstGeom>
          <a:ln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33640"/>
            <a:ext cx="8226360" cy="939960"/>
          </a:xfrm>
          <a:prstGeom prst="rect">
            <a:avLst/>
          </a:prstGeom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325520"/>
            <a:ext cx="8226360" cy="46670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>
                <a:solidFill>
                  <a:srgbClr val="0055A0"/>
                </a:solidFill>
                <a:latin typeface="Arial"/>
              </a:rPr>
              <a:t>Click to edit Master text styles</a:t>
            </a:r>
          </a:p>
          <a:p>
            <a:pPr marL="905400" lvl="1" indent="-456840">
              <a:lnSpc>
                <a:spcPct val="100000"/>
              </a:lnSpc>
              <a:spcBef>
                <a:spcPts val="519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600" b="0" strike="noStrike" spc="-1">
                <a:solidFill>
                  <a:srgbClr val="0055A0"/>
                </a:solidFill>
                <a:latin typeface="Arial"/>
              </a:rPr>
              <a:t>Second level</a:t>
            </a:r>
          </a:p>
          <a:p>
            <a:pPr marL="1092600" lvl="2" indent="-342720">
              <a:lnSpc>
                <a:spcPct val="100000"/>
              </a:lnSpc>
              <a:spcBef>
                <a:spcPts val="479"/>
              </a:spcBef>
              <a:buClr>
                <a:srgbClr val="0055A0"/>
              </a:buClr>
              <a:buSzPct val="85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latin typeface="Arial"/>
              </a:rPr>
              <a:t>Third level</a:t>
            </a:r>
          </a:p>
          <a:p>
            <a:pPr marL="1385280" lvl="3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Fourth level</a:t>
            </a:r>
          </a:p>
          <a:p>
            <a:pPr marL="1650600" lvl="4" indent="-34272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</a:rPr>
              <a:t>Fifth level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dt"/>
          </p:nvPr>
        </p:nvSpPr>
        <p:spPr>
          <a:xfrm>
            <a:off x="2969280" y="636228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CDAE1767-648D-4F89-BFDB-85E696EBD477}" type="datetime1">
              <a:rPr lang="en-GB" sz="1200" b="0" strike="noStrike" spc="-1">
                <a:solidFill>
                  <a:srgbClr val="B2B9D0"/>
                </a:solidFill>
                <a:latin typeface="Arial"/>
              </a:rPr>
              <a:t>14/08/2019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ftr"/>
          </p:nvPr>
        </p:nvSpPr>
        <p:spPr>
          <a:xfrm>
            <a:off x="518292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B2B9D0"/>
                </a:solidFill>
                <a:latin typeface="Arial"/>
              </a:rPr>
              <a:t>Document reference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sldNum"/>
          </p:nvPr>
        </p:nvSpPr>
        <p:spPr>
          <a:xfrm>
            <a:off x="8185320" y="6356520"/>
            <a:ext cx="5011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BD36A21-DBA7-4079-B454-99A21A36E1E2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‹#›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18803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B3892-9F14-054F-B4D5-19BE10819A9B}" type="datetime1">
              <a:rPr lang="en-GB" smtClean="0"/>
              <a:t>14/08/2019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condor data transfer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74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n.wikipedia.org/wiki/Shebang_(Unix)" TargetMode="Externa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jpeg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jpeg"/><Relationship Id="rId4" Type="http://schemas.openxmlformats.org/officeDocument/2006/relationships/image" Target="../media/image15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batchdocs.web.cern.ch/batchdocs/fairshare/fairshare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://research.cs.wisc.edu/htcondor/manual/v8.7/PrioritiesandPreemption.html#x19-640002.7.2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/service-element.do?name=batch&amp;from=byName" TargetMode="Externa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hep.wisc.edu/event/1201/session/4/contribution/5/material/slides/1.pdf" TargetMode="External"/><Relationship Id="rId2" Type="http://schemas.openxmlformats.org/officeDocument/2006/relationships/hyperlink" Target="https://research.cs.wisc.edu/htcondor/HTCondorWeek2016/presentations/Koch_UserTutorial.pdf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t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Job Example</a:t>
            </a:r>
          </a:p>
        </p:txBody>
      </p:sp>
      <p:grpSp>
        <p:nvGrpSpPr>
          <p:cNvPr id="5" name="Grupo 2">
            <a:extLst>
              <a:ext uri="{FF2B5EF4-FFF2-40B4-BE49-F238E27FC236}">
                <a16:creationId xmlns:a16="http://schemas.microsoft.com/office/drawing/2014/main" id="{947C3EEC-FE17-4A1A-805E-0BB07D7F29B2}"/>
              </a:ext>
            </a:extLst>
          </p:cNvPr>
          <p:cNvGrpSpPr/>
          <p:nvPr/>
        </p:nvGrpSpPr>
        <p:grpSpPr>
          <a:xfrm>
            <a:off x="599179" y="1923212"/>
            <a:ext cx="7705800" cy="2367000"/>
            <a:chOff x="701859" y="2283840"/>
            <a:chExt cx="7705800" cy="2367000"/>
          </a:xfrm>
        </p:grpSpPr>
        <p:sp>
          <p:nvSpPr>
            <p:cNvPr id="6" name="CustomShape 3">
              <a:extLst>
                <a:ext uri="{FF2B5EF4-FFF2-40B4-BE49-F238E27FC236}">
                  <a16:creationId xmlns:a16="http://schemas.microsoft.com/office/drawing/2014/main" id="{04802355-E23E-4102-A507-C94F584F65F0}"/>
                </a:ext>
              </a:extLst>
            </p:cNvPr>
            <p:cNvSpPr/>
            <p:nvPr/>
          </p:nvSpPr>
          <p:spPr>
            <a:xfrm>
              <a:off x="701859" y="2283840"/>
              <a:ext cx="1019520" cy="96012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  <a:rou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GB" sz="1600" b="0" strike="noStrike" spc="-1">
                  <a:solidFill>
                    <a:srgbClr val="000000"/>
                  </a:solidFill>
                  <a:latin typeface="Courier New"/>
                </a:rPr>
                <a:t>wi.dat</a:t>
              </a:r>
              <a:endParaRPr lang="en-GB" sz="1600" b="0" strike="noStrike" spc="-1">
                <a:latin typeface="Arial"/>
              </a:endParaRPr>
            </a:p>
          </p:txBody>
        </p:sp>
        <p:sp>
          <p:nvSpPr>
            <p:cNvPr id="7" name="CustomShape 4">
              <a:extLst>
                <a:ext uri="{FF2B5EF4-FFF2-40B4-BE49-F238E27FC236}">
                  <a16:creationId xmlns:a16="http://schemas.microsoft.com/office/drawing/2014/main" id="{B833EB81-CAE1-4BD8-A13A-18B5B38A2D6C}"/>
                </a:ext>
              </a:extLst>
            </p:cNvPr>
            <p:cNvSpPr/>
            <p:nvPr/>
          </p:nvSpPr>
          <p:spPr>
            <a:xfrm>
              <a:off x="3446139" y="2584440"/>
              <a:ext cx="1390320" cy="13179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76320">
              <a:rou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GB" sz="1800" b="0" strike="noStrike" spc="-1">
                  <a:solidFill>
                    <a:srgbClr val="000000"/>
                  </a:solidFill>
                  <a:latin typeface="Courier New"/>
                </a:rPr>
                <a:t>compare_</a:t>
              </a:r>
              <a:endParaRPr lang="en-GB" sz="1800" b="0" strike="noStrike" spc="-1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-GB" sz="1800" b="0" strike="noStrike" spc="-1">
                  <a:solidFill>
                    <a:srgbClr val="000000"/>
                  </a:solidFill>
                  <a:latin typeface="Courier New"/>
                </a:rPr>
                <a:t>states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8" name="CustomShape 5">
              <a:extLst>
                <a:ext uri="{FF2B5EF4-FFF2-40B4-BE49-F238E27FC236}">
                  <a16:creationId xmlns:a16="http://schemas.microsoft.com/office/drawing/2014/main" id="{D14DFA9D-41B8-4E49-94D0-DB91A2FD750E}"/>
                </a:ext>
              </a:extLst>
            </p:cNvPr>
            <p:cNvSpPr/>
            <p:nvPr/>
          </p:nvSpPr>
          <p:spPr>
            <a:xfrm>
              <a:off x="701859" y="3517920"/>
              <a:ext cx="1027080" cy="105012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  <a:rou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GB" sz="1600" b="0" strike="noStrike" spc="-1">
                  <a:solidFill>
                    <a:srgbClr val="000000"/>
                  </a:solidFill>
                  <a:latin typeface="Courier New"/>
                </a:rPr>
                <a:t>us.dat</a:t>
              </a:r>
              <a:endParaRPr lang="en-GB" sz="1600" b="0" strike="noStrike" spc="-1">
                <a:latin typeface="Arial"/>
              </a:endParaRPr>
            </a:p>
          </p:txBody>
        </p:sp>
        <p:sp>
          <p:nvSpPr>
            <p:cNvPr id="9" name="CustomShape 6">
              <a:extLst>
                <a:ext uri="{FF2B5EF4-FFF2-40B4-BE49-F238E27FC236}">
                  <a16:creationId xmlns:a16="http://schemas.microsoft.com/office/drawing/2014/main" id="{92EC3AB0-270F-42EB-AA65-E6CA99FFC06B}"/>
                </a:ext>
              </a:extLst>
            </p:cNvPr>
            <p:cNvSpPr/>
            <p:nvPr/>
          </p:nvSpPr>
          <p:spPr>
            <a:xfrm>
              <a:off x="6168099" y="2764080"/>
              <a:ext cx="1687680" cy="93384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2"/>
              </a:solidFill>
              <a:rou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/>
          </p:style>
          <p:txBody>
            <a:bodyPr lIns="90000" tIns="45000" rIns="90000" bIns="45000" anchor="ctr"/>
            <a:lstStyle/>
            <a:p>
              <a:pPr algn="ctr">
                <a:lnSpc>
                  <a:spcPct val="100000"/>
                </a:lnSpc>
              </a:pPr>
              <a:r>
                <a:rPr lang="en-GB" sz="1600" b="0" strike="noStrike" spc="-1">
                  <a:solidFill>
                    <a:srgbClr val="000000"/>
                  </a:solidFill>
                  <a:latin typeface="Courier New"/>
                </a:rPr>
                <a:t>wi.dat.out</a:t>
              </a:r>
              <a:endParaRPr lang="en-GB" sz="1600" b="0" strike="noStrike" spc="-1">
                <a:latin typeface="Arial"/>
              </a:endParaRPr>
            </a:p>
          </p:txBody>
        </p:sp>
        <p:sp>
          <p:nvSpPr>
            <p:cNvPr id="10" name="CustomShape 7">
              <a:extLst>
                <a:ext uri="{FF2B5EF4-FFF2-40B4-BE49-F238E27FC236}">
                  <a16:creationId xmlns:a16="http://schemas.microsoft.com/office/drawing/2014/main" id="{128020EA-02EB-4995-A8D1-8301B7062CF0}"/>
                </a:ext>
              </a:extLst>
            </p:cNvPr>
            <p:cNvSpPr/>
            <p:nvPr/>
          </p:nvSpPr>
          <p:spPr>
            <a:xfrm flipV="1">
              <a:off x="1729659" y="3243240"/>
              <a:ext cx="1716120" cy="7992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chemeClr val="tx1"/>
              </a:solidFill>
              <a:round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1" name="CustomShape 8">
              <a:extLst>
                <a:ext uri="{FF2B5EF4-FFF2-40B4-BE49-F238E27FC236}">
                  <a16:creationId xmlns:a16="http://schemas.microsoft.com/office/drawing/2014/main" id="{BE830772-DFC0-4E49-A090-C08EDF7320A4}"/>
                </a:ext>
              </a:extLst>
            </p:cNvPr>
            <p:cNvSpPr/>
            <p:nvPr/>
          </p:nvSpPr>
          <p:spPr>
            <a:xfrm flipV="1">
              <a:off x="4836819" y="3231360"/>
              <a:ext cx="1330920" cy="115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0000"/>
              </a:solidFill>
              <a:round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2" name="CustomShape 9">
              <a:extLst>
                <a:ext uri="{FF2B5EF4-FFF2-40B4-BE49-F238E27FC236}">
                  <a16:creationId xmlns:a16="http://schemas.microsoft.com/office/drawing/2014/main" id="{31C7A3D3-AF1F-4059-81C2-0BC1AF60CD5A}"/>
                </a:ext>
              </a:extLst>
            </p:cNvPr>
            <p:cNvSpPr/>
            <p:nvPr/>
          </p:nvSpPr>
          <p:spPr>
            <a:xfrm>
              <a:off x="1721739" y="2764080"/>
              <a:ext cx="1724040" cy="4788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chemeClr val="tx1"/>
              </a:solidFill>
              <a:round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3" name="CustomShape 10">
              <a:extLst>
                <a:ext uri="{FF2B5EF4-FFF2-40B4-BE49-F238E27FC236}">
                  <a16:creationId xmlns:a16="http://schemas.microsoft.com/office/drawing/2014/main" id="{997291B4-8478-4711-BF60-5FA1E6813334}"/>
                </a:ext>
              </a:extLst>
            </p:cNvPr>
            <p:cNvSpPr/>
            <p:nvPr/>
          </p:nvSpPr>
          <p:spPr>
            <a:xfrm>
              <a:off x="2362179" y="4286160"/>
              <a:ext cx="6045480" cy="364680"/>
            </a:xfrm>
            <a:prstGeom prst="rect">
              <a:avLst/>
            </a:prstGeom>
            <a:solidFill>
              <a:schemeClr val="tx1"/>
            </a:solidFill>
            <a:ln w="7632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GB" sz="1800" b="0" strike="noStrike" spc="-1" dirty="0">
                  <a:solidFill>
                    <a:srgbClr val="FFFFFF"/>
                  </a:solidFill>
                  <a:latin typeface="Courier New"/>
                </a:rPr>
                <a:t>$ </a:t>
              </a:r>
              <a:r>
                <a:rPr lang="en-GB" sz="1800" b="0" strike="noStrike" spc="-1" dirty="0" err="1">
                  <a:solidFill>
                    <a:srgbClr val="FFFFFF"/>
                  </a:solidFill>
                  <a:latin typeface="Courier New"/>
                </a:rPr>
                <a:t>compare_states</a:t>
              </a:r>
              <a:r>
                <a:rPr lang="en-GB" sz="1800" b="0" strike="noStrike" spc="-1" dirty="0">
                  <a:solidFill>
                    <a:srgbClr val="FFFFFF"/>
                  </a:solidFill>
                  <a:latin typeface="Courier New"/>
                </a:rPr>
                <a:t> wi.dat us.dat </a:t>
              </a:r>
              <a:r>
                <a:rPr lang="en-GB" sz="1800" b="0" strike="noStrike" spc="-1" dirty="0" err="1">
                  <a:solidFill>
                    <a:srgbClr val="FFFFFF"/>
                  </a:solidFill>
                  <a:latin typeface="Courier New"/>
                </a:rPr>
                <a:t>wi.dat.out</a:t>
              </a:r>
              <a:endParaRPr lang="en-GB" sz="1800" b="0" strike="noStrike" spc="-1" dirty="0">
                <a:latin typeface="Arial"/>
              </a:endParaRPr>
            </a:p>
          </p:txBody>
        </p:sp>
      </p:grpSp>
      <p:sp>
        <p:nvSpPr>
          <p:cNvPr id="14" name="TextShape 2"/>
          <p:cNvSpPr txBox="1"/>
          <p:nvPr/>
        </p:nvSpPr>
        <p:spPr>
          <a:xfrm>
            <a:off x="457200" y="4907340"/>
            <a:ext cx="8226360" cy="10852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The executable must be runnable from the command line without any interactive input</a:t>
            </a:r>
          </a:p>
        </p:txBody>
      </p:sp>
    </p:spTree>
    <p:extLst>
      <p:ext uri="{BB962C8B-B14F-4D97-AF65-F5344CB8AC3E}">
        <p14:creationId xmlns:p14="http://schemas.microsoft.com/office/powerpoint/2010/main" val="1757853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Job Translation</a:t>
            </a: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4667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lnSpcReduction="10000"/>
          </a:bodyPr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1" u="sng" strike="noStrike" spc="-1" dirty="0">
                <a:solidFill>
                  <a:srgbClr val="0055A0"/>
                </a:solidFill>
                <a:latin typeface="Arial"/>
              </a:rPr>
              <a:t>Submit file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: communicates everything about your job(s) to </a:t>
            </a:r>
            <a:r>
              <a:rPr lang="en-US" sz="3000" b="0" strike="noStrike" spc="-1" dirty="0" err="1">
                <a:solidFill>
                  <a:srgbClr val="0055A0"/>
                </a:solidFill>
                <a:latin typeface="Arial"/>
              </a:rPr>
              <a:t>HTCondor</a:t>
            </a:r>
            <a:endParaRPr lang="en-US" sz="3000" spc="-1" dirty="0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spc="-1" dirty="0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b="0" strike="noStrike" spc="-1" dirty="0">
              <a:solidFill>
                <a:srgbClr val="0055A0"/>
              </a:solidFill>
              <a:latin typeface="Arial"/>
            </a:endParaRPr>
          </a:p>
          <a:p>
            <a:pPr marL="370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</a:pPr>
            <a:endParaRPr lang="en-US" sz="3000" b="0" strike="noStrike" spc="-1" dirty="0">
              <a:solidFill>
                <a:srgbClr val="0055A0"/>
              </a:solidFill>
              <a:latin typeface="Arial"/>
            </a:endParaRPr>
          </a:p>
          <a:p>
            <a:pPr marL="370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</a:pPr>
            <a:endParaRPr lang="en-US" sz="3000" spc="-1" dirty="0">
              <a:solidFill>
                <a:srgbClr val="0055A0"/>
              </a:solidFill>
              <a:latin typeface="Arial"/>
            </a:endParaRPr>
          </a:p>
          <a:p>
            <a:pPr marL="370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</a:pPr>
            <a:endParaRPr lang="en-US" sz="3000" b="0" strike="noStrike" spc="-1" dirty="0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The main goal of this training is to show you how to properl</a:t>
            </a:r>
            <a:r>
              <a:rPr lang="en-US" sz="3000" spc="-1" dirty="0">
                <a:solidFill>
                  <a:srgbClr val="0055A0"/>
                </a:solidFill>
                <a:latin typeface="Arial"/>
              </a:rPr>
              <a:t>y represent your job in a submit file</a:t>
            </a:r>
            <a:endParaRPr lang="en-US" sz="3000" b="0" strike="noStrike" spc="-1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6" name="Grupo 15">
            <a:extLst>
              <a:ext uri="{FF2B5EF4-FFF2-40B4-BE49-F238E27FC236}">
                <a16:creationId xmlns:a16="http://schemas.microsoft.com/office/drawing/2014/main" id="{3F12E704-A789-455E-AA33-CC0731A0BA80}"/>
              </a:ext>
            </a:extLst>
          </p:cNvPr>
          <p:cNvGrpSpPr/>
          <p:nvPr/>
        </p:nvGrpSpPr>
        <p:grpSpPr>
          <a:xfrm>
            <a:off x="239040" y="2410380"/>
            <a:ext cx="8662680" cy="2037240"/>
            <a:chOff x="248040" y="3379680"/>
            <a:chExt cx="8662680" cy="2037240"/>
          </a:xfrm>
        </p:grpSpPr>
        <p:sp>
          <p:nvSpPr>
            <p:cNvPr id="7" name="CustomShape 1">
              <a:extLst>
                <a:ext uri="{FF2B5EF4-FFF2-40B4-BE49-F238E27FC236}">
                  <a16:creationId xmlns:a16="http://schemas.microsoft.com/office/drawing/2014/main" id="{D55CF97A-92C4-40CE-807B-F1256FD172EE}"/>
                </a:ext>
              </a:extLst>
            </p:cNvPr>
            <p:cNvSpPr/>
            <p:nvPr/>
          </p:nvSpPr>
          <p:spPr>
            <a:xfrm>
              <a:off x="248040" y="3597480"/>
              <a:ext cx="2050560" cy="1626480"/>
            </a:xfrm>
            <a:prstGeom prst="cloudCallout">
              <a:avLst>
                <a:gd name="adj1" fmla="val -20833"/>
                <a:gd name="adj2" fmla="val 62500"/>
              </a:avLst>
            </a:prstGeom>
            <a:ln>
              <a:rou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/>
          </p:style>
        </p:sp>
        <p:sp>
          <p:nvSpPr>
            <p:cNvPr id="8" name="CustomShape 4">
              <a:extLst>
                <a:ext uri="{FF2B5EF4-FFF2-40B4-BE49-F238E27FC236}">
                  <a16:creationId xmlns:a16="http://schemas.microsoft.com/office/drawing/2014/main" id="{7116F2DA-43FE-4277-A852-F04AC7BF090C}"/>
                </a:ext>
              </a:extLst>
            </p:cNvPr>
            <p:cNvSpPr/>
            <p:nvPr/>
          </p:nvSpPr>
          <p:spPr>
            <a:xfrm>
              <a:off x="3090240" y="3379680"/>
              <a:ext cx="2536560" cy="203724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executable = </a:t>
              </a: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compare_states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arguments = wi.dat us.dat </a:t>
              </a: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wi.dat.out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should_transfer_files</a:t>
              </a: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 = YES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transfer_input_files</a:t>
              </a: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 = us.dat, wi.dat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when_to_transfer_output</a:t>
              </a: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 = ON_EXIT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log = job.log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output = </a:t>
              </a: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job.out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error = </a:t>
              </a: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job.err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request_cpus</a:t>
              </a: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 = 1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request_disk</a:t>
              </a: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 = 20MB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 err="1">
                  <a:solidFill>
                    <a:srgbClr val="000000"/>
                  </a:solidFill>
                  <a:latin typeface="Courier New"/>
                </a:rPr>
                <a:t>request_memory</a:t>
              </a: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 = 20MB</a:t>
              </a: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lang="en-GB" sz="8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lang="en-GB" sz="800" b="0" strike="noStrike" spc="-1" dirty="0">
                  <a:solidFill>
                    <a:srgbClr val="000000"/>
                  </a:solidFill>
                  <a:latin typeface="Courier New"/>
                </a:rPr>
                <a:t>queue 1</a:t>
              </a:r>
              <a:endParaRPr lang="en-GB" sz="800" b="0" strike="noStrike" spc="-1" dirty="0">
                <a:latin typeface="Arial"/>
              </a:endParaRPr>
            </a:p>
          </p:txBody>
        </p:sp>
        <p:pic>
          <p:nvPicPr>
            <p:cNvPr id="9" name="Picture 12">
              <a:extLst>
                <a:ext uri="{FF2B5EF4-FFF2-40B4-BE49-F238E27FC236}">
                  <a16:creationId xmlns:a16="http://schemas.microsoft.com/office/drawing/2014/main" id="{C41392C9-B302-4DFE-85D1-581B1557DC18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6203520" y="4081680"/>
              <a:ext cx="2707200" cy="6397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CustomShape 5">
              <a:extLst>
                <a:ext uri="{FF2B5EF4-FFF2-40B4-BE49-F238E27FC236}">
                  <a16:creationId xmlns:a16="http://schemas.microsoft.com/office/drawing/2014/main" id="{590F10D6-A620-4706-A345-1224FE99139F}"/>
                </a:ext>
              </a:extLst>
            </p:cNvPr>
            <p:cNvSpPr/>
            <p:nvPr/>
          </p:nvSpPr>
          <p:spPr>
            <a:xfrm flipV="1">
              <a:off x="5627160" y="4401000"/>
              <a:ext cx="576000" cy="9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round/>
              <a:tailEnd type="triangl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/>
          </p:style>
        </p:sp>
        <p:sp>
          <p:nvSpPr>
            <p:cNvPr id="11" name="CustomShape 6">
              <a:extLst>
                <a:ext uri="{FF2B5EF4-FFF2-40B4-BE49-F238E27FC236}">
                  <a16:creationId xmlns:a16="http://schemas.microsoft.com/office/drawing/2014/main" id="{430C2BCC-3AC7-47F7-B055-0524BD1190ED}"/>
                </a:ext>
              </a:extLst>
            </p:cNvPr>
            <p:cNvSpPr/>
            <p:nvPr/>
          </p:nvSpPr>
          <p:spPr>
            <a:xfrm>
              <a:off x="635760" y="4112640"/>
              <a:ext cx="186840" cy="23904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  <a:rou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/>
          </p:style>
        </p:sp>
        <p:sp>
          <p:nvSpPr>
            <p:cNvPr id="12" name="CustomShape 7">
              <a:extLst>
                <a:ext uri="{FF2B5EF4-FFF2-40B4-BE49-F238E27FC236}">
                  <a16:creationId xmlns:a16="http://schemas.microsoft.com/office/drawing/2014/main" id="{6DACD104-8411-4A94-9DB3-590259DFD0D4}"/>
                </a:ext>
              </a:extLst>
            </p:cNvPr>
            <p:cNvSpPr/>
            <p:nvPr/>
          </p:nvSpPr>
          <p:spPr>
            <a:xfrm>
              <a:off x="1139760" y="4187520"/>
              <a:ext cx="255240" cy="32832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76320">
              <a:rou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/>
          </p:style>
        </p:sp>
        <p:sp>
          <p:nvSpPr>
            <p:cNvPr id="13" name="CustomShape 8">
              <a:extLst>
                <a:ext uri="{FF2B5EF4-FFF2-40B4-BE49-F238E27FC236}">
                  <a16:creationId xmlns:a16="http://schemas.microsoft.com/office/drawing/2014/main" id="{639F18C9-6CCB-4CC1-9E4A-6668BA435048}"/>
                </a:ext>
              </a:extLst>
            </p:cNvPr>
            <p:cNvSpPr/>
            <p:nvPr/>
          </p:nvSpPr>
          <p:spPr>
            <a:xfrm>
              <a:off x="635760" y="4420440"/>
              <a:ext cx="188280" cy="26136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2"/>
              </a:solidFill>
              <a:rou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/>
          </p:style>
        </p:sp>
        <p:sp>
          <p:nvSpPr>
            <p:cNvPr id="14" name="CustomShape 9">
              <a:extLst>
                <a:ext uri="{FF2B5EF4-FFF2-40B4-BE49-F238E27FC236}">
                  <a16:creationId xmlns:a16="http://schemas.microsoft.com/office/drawing/2014/main" id="{77E3C95D-8F56-4D9F-80E2-D07AF3309676}"/>
                </a:ext>
              </a:extLst>
            </p:cNvPr>
            <p:cNvSpPr/>
            <p:nvPr/>
          </p:nvSpPr>
          <p:spPr>
            <a:xfrm>
              <a:off x="1639800" y="4232520"/>
              <a:ext cx="309600" cy="23256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2"/>
              </a:solidFill>
              <a:rou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/>
          </p:style>
        </p:sp>
        <p:sp>
          <p:nvSpPr>
            <p:cNvPr id="15" name="CustomShape 10">
              <a:extLst>
                <a:ext uri="{FF2B5EF4-FFF2-40B4-BE49-F238E27FC236}">
                  <a16:creationId xmlns:a16="http://schemas.microsoft.com/office/drawing/2014/main" id="{B35627BC-2C7E-4586-AD55-25379377385D}"/>
                </a:ext>
              </a:extLst>
            </p:cNvPr>
            <p:cNvSpPr/>
            <p:nvPr/>
          </p:nvSpPr>
          <p:spPr>
            <a:xfrm flipV="1">
              <a:off x="824400" y="4351320"/>
              <a:ext cx="315000" cy="1990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chemeClr val="tx1"/>
              </a:solidFill>
              <a:round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6" name="CustomShape 11">
              <a:extLst>
                <a:ext uri="{FF2B5EF4-FFF2-40B4-BE49-F238E27FC236}">
                  <a16:creationId xmlns:a16="http://schemas.microsoft.com/office/drawing/2014/main" id="{F8816589-2910-40E4-B022-F9A5288F241B}"/>
                </a:ext>
              </a:extLst>
            </p:cNvPr>
            <p:cNvSpPr/>
            <p:nvPr/>
          </p:nvSpPr>
          <p:spPr>
            <a:xfrm flipV="1">
              <a:off x="1395360" y="4348080"/>
              <a:ext cx="244080" cy="25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0000"/>
              </a:solidFill>
              <a:round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7" name="CustomShape 12">
              <a:extLst>
                <a:ext uri="{FF2B5EF4-FFF2-40B4-BE49-F238E27FC236}">
                  <a16:creationId xmlns:a16="http://schemas.microsoft.com/office/drawing/2014/main" id="{EA9743EE-A8FC-4FE3-BCE6-C33714E69438}"/>
                </a:ext>
              </a:extLst>
            </p:cNvPr>
            <p:cNvSpPr/>
            <p:nvPr/>
          </p:nvSpPr>
          <p:spPr>
            <a:xfrm>
              <a:off x="822960" y="4232520"/>
              <a:ext cx="316440" cy="1191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chemeClr val="tx1"/>
              </a:solidFill>
              <a:round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8" name="CustomShape 13">
              <a:extLst>
                <a:ext uri="{FF2B5EF4-FFF2-40B4-BE49-F238E27FC236}">
                  <a16:creationId xmlns:a16="http://schemas.microsoft.com/office/drawing/2014/main" id="{8772F33A-D326-4491-B2EF-A3782489E9D3}"/>
                </a:ext>
              </a:extLst>
            </p:cNvPr>
            <p:cNvSpPr/>
            <p:nvPr/>
          </p:nvSpPr>
          <p:spPr>
            <a:xfrm>
              <a:off x="2297520" y="4410720"/>
              <a:ext cx="792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round/>
              <a:tailEnd type="triangl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/>
          </p:style>
        </p:sp>
      </p:grpSp>
    </p:spTree>
    <p:extLst>
      <p:ext uri="{BB962C8B-B14F-4D97-AF65-F5344CB8AC3E}">
        <p14:creationId xmlns:p14="http://schemas.microsoft.com/office/powerpoint/2010/main" val="272579192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CERN </a:t>
            </a:r>
            <a:r>
              <a:rPr kumimoji="0" lang="en-US" sz="4600" b="0" i="0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HTCondor</a:t>
            </a: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 Service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08A6B65-C158-4372-A97A-80897BB7667D}"/>
              </a:ext>
            </a:extLst>
          </p:cNvPr>
          <p:cNvSpPr/>
          <p:nvPr/>
        </p:nvSpPr>
        <p:spPr>
          <a:xfrm>
            <a:off x="3518663" y="1173599"/>
            <a:ext cx="5577011" cy="4946163"/>
          </a:xfrm>
          <a:prstGeom prst="rect">
            <a:avLst/>
          </a:prstGeom>
          <a:solidFill>
            <a:srgbClr val="FFCC99"/>
          </a:solidFill>
          <a:ln w="12700">
            <a:solidFill>
              <a:srgbClr val="9933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es-ES" dirty="0" err="1">
                <a:solidFill>
                  <a:schemeClr val="tx1"/>
                </a:solidFill>
              </a:rPr>
              <a:t>HTCondor</a:t>
            </a:r>
            <a:r>
              <a:rPr lang="es-ES" dirty="0">
                <a:solidFill>
                  <a:schemeClr val="tx1"/>
                </a:solidFill>
              </a:rPr>
              <a:t> Pool – </a:t>
            </a:r>
            <a:r>
              <a:rPr lang="es-ES" b="1" dirty="0">
                <a:solidFill>
                  <a:schemeClr val="tx1"/>
                </a:solidFill>
              </a:rPr>
              <a:t>“CERN Condor Share”</a:t>
            </a:r>
          </a:p>
        </p:txBody>
      </p:sp>
      <p:sp>
        <p:nvSpPr>
          <p:cNvPr id="6" name="Rectángulo 60">
            <a:extLst>
              <a:ext uri="{FF2B5EF4-FFF2-40B4-BE49-F238E27FC236}">
                <a16:creationId xmlns:a16="http://schemas.microsoft.com/office/drawing/2014/main" id="{4C258644-A917-41CE-AB59-F5E371AE90FC}"/>
              </a:ext>
            </a:extLst>
          </p:cNvPr>
          <p:cNvSpPr/>
          <p:nvPr/>
        </p:nvSpPr>
        <p:spPr>
          <a:xfrm>
            <a:off x="3718844" y="4266705"/>
            <a:ext cx="5274954" cy="1405018"/>
          </a:xfrm>
          <a:prstGeom prst="rect">
            <a:avLst/>
          </a:prstGeom>
          <a:solidFill>
            <a:srgbClr val="FF9966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s-ES" b="1" dirty="0" err="1">
                <a:solidFill>
                  <a:schemeClr val="tx1"/>
                </a:solidFill>
              </a:rPr>
              <a:t>Workers</a:t>
            </a:r>
            <a:br>
              <a:rPr lang="es-ES" dirty="0">
                <a:solidFill>
                  <a:schemeClr val="tx1"/>
                </a:solidFill>
              </a:rPr>
            </a:br>
            <a:br>
              <a:rPr lang="es-ES" dirty="0">
                <a:solidFill>
                  <a:schemeClr val="tx1"/>
                </a:solidFill>
              </a:rPr>
            </a:b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2884DAF-75D9-4DDB-B0C0-972C390EAB47}"/>
              </a:ext>
            </a:extLst>
          </p:cNvPr>
          <p:cNvSpPr/>
          <p:nvPr/>
        </p:nvSpPr>
        <p:spPr>
          <a:xfrm>
            <a:off x="3793793" y="2849093"/>
            <a:ext cx="1993101" cy="993885"/>
          </a:xfrm>
          <a:prstGeom prst="rect">
            <a:avLst/>
          </a:prstGeom>
          <a:solidFill>
            <a:srgbClr val="FF9966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Local </a:t>
            </a:r>
            <a:r>
              <a:rPr lang="es-ES" b="1" dirty="0" err="1">
                <a:solidFill>
                  <a:schemeClr val="tx1"/>
                </a:solidFill>
              </a:rPr>
              <a:t>Schedd</a:t>
            </a:r>
            <a:br>
              <a:rPr lang="es-ES" dirty="0">
                <a:solidFill>
                  <a:schemeClr val="tx1"/>
                </a:solidFill>
              </a:rPr>
            </a:b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bigbirdXY.cern.ch</a:t>
            </a:r>
          </a:p>
        </p:txBody>
      </p:sp>
      <p:sp>
        <p:nvSpPr>
          <p:cNvPr id="8" name="Rectángulo 11">
            <a:extLst>
              <a:ext uri="{FF2B5EF4-FFF2-40B4-BE49-F238E27FC236}">
                <a16:creationId xmlns:a16="http://schemas.microsoft.com/office/drawing/2014/main" id="{F5A0E70F-6168-476A-A1B2-391E1245C47A}"/>
              </a:ext>
            </a:extLst>
          </p:cNvPr>
          <p:cNvSpPr/>
          <p:nvPr/>
        </p:nvSpPr>
        <p:spPr>
          <a:xfrm>
            <a:off x="6523575" y="1371751"/>
            <a:ext cx="2383709" cy="1282443"/>
          </a:xfrm>
          <a:prstGeom prst="rect">
            <a:avLst/>
          </a:prstGeom>
          <a:solidFill>
            <a:srgbClr val="FF9966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Central Manager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s-ES" dirty="0">
                <a:solidFill>
                  <a:schemeClr val="tx1"/>
                </a:solidFill>
              </a:rPr>
              <a:t>tweetybirdXY.cern.ch</a:t>
            </a:r>
          </a:p>
        </p:txBody>
      </p:sp>
      <p:sp>
        <p:nvSpPr>
          <p:cNvPr id="9" name="Rectángulo 12">
            <a:extLst>
              <a:ext uri="{FF2B5EF4-FFF2-40B4-BE49-F238E27FC236}">
                <a16:creationId xmlns:a16="http://schemas.microsoft.com/office/drawing/2014/main" id="{4201D178-45A0-4AB7-B894-229716E09D26}"/>
              </a:ext>
            </a:extLst>
          </p:cNvPr>
          <p:cNvSpPr/>
          <p:nvPr/>
        </p:nvSpPr>
        <p:spPr>
          <a:xfrm>
            <a:off x="4194860" y="4657339"/>
            <a:ext cx="1134942" cy="37974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0" name="Rectángulo 1">
            <a:extLst>
              <a:ext uri="{FF2B5EF4-FFF2-40B4-BE49-F238E27FC236}">
                <a16:creationId xmlns:a16="http://schemas.microsoft.com/office/drawing/2014/main" id="{3E4FA773-6671-4615-9A0C-65E0C82B63FD}"/>
              </a:ext>
            </a:extLst>
          </p:cNvPr>
          <p:cNvSpPr/>
          <p:nvPr/>
        </p:nvSpPr>
        <p:spPr>
          <a:xfrm>
            <a:off x="193288" y="1401119"/>
            <a:ext cx="1632301" cy="939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GRID</a:t>
            </a:r>
            <a:endParaRPr lang="es-ES" dirty="0"/>
          </a:p>
        </p:txBody>
      </p:sp>
      <p:sp>
        <p:nvSpPr>
          <p:cNvPr id="11" name="Rectángulo 29">
            <a:extLst>
              <a:ext uri="{FF2B5EF4-FFF2-40B4-BE49-F238E27FC236}">
                <a16:creationId xmlns:a16="http://schemas.microsoft.com/office/drawing/2014/main" id="{B6228220-CB8D-48BB-9DB2-32223BBB970D}"/>
              </a:ext>
            </a:extLst>
          </p:cNvPr>
          <p:cNvSpPr/>
          <p:nvPr/>
        </p:nvSpPr>
        <p:spPr>
          <a:xfrm>
            <a:off x="193288" y="2879407"/>
            <a:ext cx="1635510" cy="939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Users</a:t>
            </a:r>
            <a:endParaRPr lang="es-ES" dirty="0"/>
          </a:p>
        </p:txBody>
      </p:sp>
      <p:cxnSp>
        <p:nvCxnSpPr>
          <p:cNvPr id="12" name="Conector recto de flecha 3">
            <a:extLst>
              <a:ext uri="{FF2B5EF4-FFF2-40B4-BE49-F238E27FC236}">
                <a16:creationId xmlns:a16="http://schemas.microsoft.com/office/drawing/2014/main" id="{F2B325F8-2DC1-4AAF-A075-46281EF4DB90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1825589" y="1868694"/>
            <a:ext cx="1824934" cy="2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30">
            <a:extLst>
              <a:ext uri="{FF2B5EF4-FFF2-40B4-BE49-F238E27FC236}">
                <a16:creationId xmlns:a16="http://schemas.microsoft.com/office/drawing/2014/main" id="{91AF2796-C86D-4A43-B196-FCF7C90C0871}"/>
              </a:ext>
            </a:extLst>
          </p:cNvPr>
          <p:cNvSpPr txBox="1"/>
          <p:nvPr/>
        </p:nvSpPr>
        <p:spPr>
          <a:xfrm>
            <a:off x="2083328" y="188264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Grid Cert</a:t>
            </a:r>
            <a:endParaRPr lang="es-ES" i="1" dirty="0"/>
          </a:p>
        </p:txBody>
      </p:sp>
      <p:cxnSp>
        <p:nvCxnSpPr>
          <p:cNvPr id="14" name="Conector recto de flecha 34">
            <a:extLst>
              <a:ext uri="{FF2B5EF4-FFF2-40B4-BE49-F238E27FC236}">
                <a16:creationId xmlns:a16="http://schemas.microsoft.com/office/drawing/2014/main" id="{95BF08FE-5FB2-4B46-9B04-4FEC1D84819B}"/>
              </a:ext>
            </a:extLst>
          </p:cNvPr>
          <p:cNvCxnSpPr>
            <a:cxnSpLocks/>
            <a:stCxn id="11" idx="3"/>
            <a:endCxn id="7" idx="1"/>
          </p:cNvCxnSpPr>
          <p:nvPr/>
        </p:nvCxnSpPr>
        <p:spPr>
          <a:xfrm flipV="1">
            <a:off x="1828798" y="3346036"/>
            <a:ext cx="1964995" cy="3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38">
            <a:extLst>
              <a:ext uri="{FF2B5EF4-FFF2-40B4-BE49-F238E27FC236}">
                <a16:creationId xmlns:a16="http://schemas.microsoft.com/office/drawing/2014/main" id="{CF59D938-624D-4CC3-831A-0C387524F4C8}"/>
              </a:ext>
            </a:extLst>
          </p:cNvPr>
          <p:cNvSpPr txBox="1"/>
          <p:nvPr/>
        </p:nvSpPr>
        <p:spPr>
          <a:xfrm>
            <a:off x="1828798" y="3346035"/>
            <a:ext cx="155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Kerberos</a:t>
            </a:r>
            <a:br>
              <a:rPr lang="en-US" i="1" dirty="0"/>
            </a:br>
            <a:r>
              <a:rPr lang="en-US" i="1" dirty="0"/>
              <a:t>Grid Cert</a:t>
            </a:r>
            <a:endParaRPr lang="es-ES" i="1" dirty="0"/>
          </a:p>
        </p:txBody>
      </p:sp>
      <p:sp>
        <p:nvSpPr>
          <p:cNvPr id="16" name="CuadroTexto 39">
            <a:extLst>
              <a:ext uri="{FF2B5EF4-FFF2-40B4-BE49-F238E27FC236}">
                <a16:creationId xmlns:a16="http://schemas.microsoft.com/office/drawing/2014/main" id="{E50BA15B-5772-4D1C-AA0E-94CF7510710E}"/>
              </a:ext>
            </a:extLst>
          </p:cNvPr>
          <p:cNvSpPr txBox="1"/>
          <p:nvPr/>
        </p:nvSpPr>
        <p:spPr>
          <a:xfrm>
            <a:off x="1811599" y="296935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Authentication</a:t>
            </a:r>
            <a:endParaRPr lang="es-ES" b="1" dirty="0"/>
          </a:p>
        </p:txBody>
      </p:sp>
      <p:sp>
        <p:nvSpPr>
          <p:cNvPr id="17" name="CuadroTexto 40">
            <a:extLst>
              <a:ext uri="{FF2B5EF4-FFF2-40B4-BE49-F238E27FC236}">
                <a16:creationId xmlns:a16="http://schemas.microsoft.com/office/drawing/2014/main" id="{41C303C4-B518-454C-BA08-C693E5B1544D}"/>
              </a:ext>
            </a:extLst>
          </p:cNvPr>
          <p:cNvSpPr txBox="1"/>
          <p:nvPr/>
        </p:nvSpPr>
        <p:spPr>
          <a:xfrm>
            <a:off x="196497" y="3842978"/>
            <a:ext cx="1635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Typically from </a:t>
            </a:r>
            <a:br>
              <a:rPr lang="en-US" dirty="0"/>
            </a:br>
            <a:r>
              <a:rPr lang="en-US" dirty="0"/>
              <a:t>lxplus.cern.ch</a:t>
            </a:r>
            <a:endParaRPr lang="es-ES" dirty="0"/>
          </a:p>
        </p:txBody>
      </p:sp>
      <p:sp>
        <p:nvSpPr>
          <p:cNvPr id="18" name="CuadroTexto 44">
            <a:extLst>
              <a:ext uri="{FF2B5EF4-FFF2-40B4-BE49-F238E27FC236}">
                <a16:creationId xmlns:a16="http://schemas.microsoft.com/office/drawing/2014/main" id="{EBD2D175-3792-45AC-959A-ACD987103A21}"/>
              </a:ext>
            </a:extLst>
          </p:cNvPr>
          <p:cNvSpPr txBox="1"/>
          <p:nvPr/>
        </p:nvSpPr>
        <p:spPr>
          <a:xfrm>
            <a:off x="1784100" y="151330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Authentication</a:t>
            </a:r>
            <a:endParaRPr lang="es-ES" b="1" dirty="0"/>
          </a:p>
        </p:txBody>
      </p:sp>
      <p:sp>
        <p:nvSpPr>
          <p:cNvPr id="19" name="Rectángulo 45">
            <a:extLst>
              <a:ext uri="{FF2B5EF4-FFF2-40B4-BE49-F238E27FC236}">
                <a16:creationId xmlns:a16="http://schemas.microsoft.com/office/drawing/2014/main" id="{2E600545-3ABF-4B3C-AF27-D2EB6FA61A25}"/>
              </a:ext>
            </a:extLst>
          </p:cNvPr>
          <p:cNvSpPr/>
          <p:nvPr/>
        </p:nvSpPr>
        <p:spPr>
          <a:xfrm>
            <a:off x="5520944" y="4657339"/>
            <a:ext cx="1134941" cy="37974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0" name="Rectángulo 53">
            <a:extLst>
              <a:ext uri="{FF2B5EF4-FFF2-40B4-BE49-F238E27FC236}">
                <a16:creationId xmlns:a16="http://schemas.microsoft.com/office/drawing/2014/main" id="{0977CF46-2893-47EE-8548-BE5529B8744C}"/>
              </a:ext>
            </a:extLst>
          </p:cNvPr>
          <p:cNvSpPr/>
          <p:nvPr/>
        </p:nvSpPr>
        <p:spPr>
          <a:xfrm>
            <a:off x="6847027" y="4657339"/>
            <a:ext cx="1134941" cy="37974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1" name="Rectángulo 59">
            <a:extLst>
              <a:ext uri="{FF2B5EF4-FFF2-40B4-BE49-F238E27FC236}">
                <a16:creationId xmlns:a16="http://schemas.microsoft.com/office/drawing/2014/main" id="{2F30CDAC-82B9-4A42-A44E-2CD22E8BF95E}"/>
              </a:ext>
            </a:extLst>
          </p:cNvPr>
          <p:cNvSpPr/>
          <p:nvPr/>
        </p:nvSpPr>
        <p:spPr>
          <a:xfrm>
            <a:off x="3946193" y="3001493"/>
            <a:ext cx="1993101" cy="993885"/>
          </a:xfrm>
          <a:prstGeom prst="rect">
            <a:avLst/>
          </a:prstGeom>
          <a:solidFill>
            <a:srgbClr val="FF9966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Local </a:t>
            </a:r>
            <a:r>
              <a:rPr lang="es-ES" b="1" dirty="0" err="1">
                <a:solidFill>
                  <a:schemeClr val="tx1"/>
                </a:solidFill>
              </a:rPr>
              <a:t>Schedd</a:t>
            </a:r>
            <a:br>
              <a:rPr lang="es-ES" dirty="0">
                <a:solidFill>
                  <a:schemeClr val="tx1"/>
                </a:solidFill>
              </a:rPr>
            </a:b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bigbirdXY.cern.ch</a:t>
            </a:r>
          </a:p>
        </p:txBody>
      </p:sp>
      <p:sp>
        <p:nvSpPr>
          <p:cNvPr id="22" name="Rectángulo 60">
            <a:extLst>
              <a:ext uri="{FF2B5EF4-FFF2-40B4-BE49-F238E27FC236}">
                <a16:creationId xmlns:a16="http://schemas.microsoft.com/office/drawing/2014/main" id="{4C258644-A917-41CE-AB59-F5E371AE90FC}"/>
              </a:ext>
            </a:extLst>
          </p:cNvPr>
          <p:cNvSpPr/>
          <p:nvPr/>
        </p:nvSpPr>
        <p:spPr>
          <a:xfrm>
            <a:off x="4098593" y="3153893"/>
            <a:ext cx="1993101" cy="993885"/>
          </a:xfrm>
          <a:prstGeom prst="rect">
            <a:avLst/>
          </a:prstGeom>
          <a:solidFill>
            <a:srgbClr val="FF9966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Local </a:t>
            </a:r>
            <a:r>
              <a:rPr lang="es-ES" b="1" dirty="0" err="1">
                <a:solidFill>
                  <a:schemeClr val="tx1"/>
                </a:solidFill>
              </a:rPr>
              <a:t>Schedd</a:t>
            </a:r>
            <a:br>
              <a:rPr lang="es-ES" dirty="0">
                <a:solidFill>
                  <a:schemeClr val="tx1"/>
                </a:solidFill>
              </a:rPr>
            </a:b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bigbirdXY.cern.ch</a:t>
            </a:r>
          </a:p>
        </p:txBody>
      </p:sp>
      <p:sp>
        <p:nvSpPr>
          <p:cNvPr id="23" name="Rectángulo 61">
            <a:extLst>
              <a:ext uri="{FF2B5EF4-FFF2-40B4-BE49-F238E27FC236}">
                <a16:creationId xmlns:a16="http://schemas.microsoft.com/office/drawing/2014/main" id="{A1DADF67-3BA6-48EE-94EC-B0356E2D4E47}"/>
              </a:ext>
            </a:extLst>
          </p:cNvPr>
          <p:cNvSpPr/>
          <p:nvPr/>
        </p:nvSpPr>
        <p:spPr>
          <a:xfrm>
            <a:off x="3768020" y="1355283"/>
            <a:ext cx="1993101" cy="993885"/>
          </a:xfrm>
          <a:prstGeom prst="rect">
            <a:avLst/>
          </a:prstGeom>
          <a:solidFill>
            <a:srgbClr val="FF9966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CE </a:t>
            </a:r>
            <a:r>
              <a:rPr lang="es-ES" b="1" dirty="0" err="1">
                <a:solidFill>
                  <a:schemeClr val="tx1"/>
                </a:solidFill>
              </a:rPr>
              <a:t>Schedd</a:t>
            </a:r>
            <a:br>
              <a:rPr lang="es-ES" dirty="0">
                <a:solidFill>
                  <a:schemeClr val="tx1"/>
                </a:solidFill>
              </a:rPr>
            </a:b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ce5XY.cern.ch</a:t>
            </a:r>
          </a:p>
        </p:txBody>
      </p:sp>
      <p:sp>
        <p:nvSpPr>
          <p:cNvPr id="24" name="Rectángulo 62">
            <a:extLst>
              <a:ext uri="{FF2B5EF4-FFF2-40B4-BE49-F238E27FC236}">
                <a16:creationId xmlns:a16="http://schemas.microsoft.com/office/drawing/2014/main" id="{5B1B9FC2-7323-4EDF-8600-62DEDDFE6E22}"/>
              </a:ext>
            </a:extLst>
          </p:cNvPr>
          <p:cNvSpPr/>
          <p:nvPr/>
        </p:nvSpPr>
        <p:spPr>
          <a:xfrm>
            <a:off x="3920420" y="1507683"/>
            <a:ext cx="1993101" cy="993885"/>
          </a:xfrm>
          <a:prstGeom prst="rect">
            <a:avLst/>
          </a:prstGeom>
          <a:solidFill>
            <a:srgbClr val="FF9966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CE </a:t>
            </a:r>
            <a:r>
              <a:rPr lang="es-ES" b="1" dirty="0" err="1">
                <a:solidFill>
                  <a:schemeClr val="tx1"/>
                </a:solidFill>
              </a:rPr>
              <a:t>Schedd</a:t>
            </a:r>
            <a:br>
              <a:rPr lang="es-ES" dirty="0">
                <a:solidFill>
                  <a:schemeClr val="tx1"/>
                </a:solidFill>
              </a:rPr>
            </a:b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ce5XY.cern.ch</a:t>
            </a:r>
          </a:p>
        </p:txBody>
      </p:sp>
      <p:sp>
        <p:nvSpPr>
          <p:cNvPr id="25" name="Rectángulo 63">
            <a:extLst>
              <a:ext uri="{FF2B5EF4-FFF2-40B4-BE49-F238E27FC236}">
                <a16:creationId xmlns:a16="http://schemas.microsoft.com/office/drawing/2014/main" id="{EDA2E0DE-CD31-4DE0-9E2B-6A573E553D9E}"/>
              </a:ext>
            </a:extLst>
          </p:cNvPr>
          <p:cNvSpPr/>
          <p:nvPr/>
        </p:nvSpPr>
        <p:spPr>
          <a:xfrm>
            <a:off x="4072820" y="1660083"/>
            <a:ext cx="1993101" cy="993885"/>
          </a:xfrm>
          <a:prstGeom prst="rect">
            <a:avLst/>
          </a:prstGeom>
          <a:solidFill>
            <a:srgbClr val="FF9966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CE </a:t>
            </a:r>
            <a:r>
              <a:rPr lang="es-ES" b="1" dirty="0" err="1">
                <a:solidFill>
                  <a:schemeClr val="tx1"/>
                </a:solidFill>
              </a:rPr>
              <a:t>Schedd</a:t>
            </a:r>
            <a:br>
              <a:rPr lang="es-ES" dirty="0">
                <a:solidFill>
                  <a:schemeClr val="tx1"/>
                </a:solidFill>
              </a:rPr>
            </a:b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ce5XY.cern.ch</a:t>
            </a:r>
          </a:p>
        </p:txBody>
      </p:sp>
      <p:sp>
        <p:nvSpPr>
          <p:cNvPr id="26" name="CuadroTexto 30">
            <a:extLst>
              <a:ext uri="{FF2B5EF4-FFF2-40B4-BE49-F238E27FC236}">
                <a16:creationId xmlns:a16="http://schemas.microsoft.com/office/drawing/2014/main" id="{91AF2796-C86D-4A43-B196-FCF7C90C0871}"/>
              </a:ext>
            </a:extLst>
          </p:cNvPr>
          <p:cNvSpPr txBox="1"/>
          <p:nvPr/>
        </p:nvSpPr>
        <p:spPr>
          <a:xfrm>
            <a:off x="4108843" y="4286052"/>
            <a:ext cx="1330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SLC6 / Mix</a:t>
            </a:r>
            <a:endParaRPr lang="es-ES" i="1" dirty="0"/>
          </a:p>
        </p:txBody>
      </p:sp>
      <p:sp>
        <p:nvSpPr>
          <p:cNvPr id="27" name="CuadroTexto 30">
            <a:extLst>
              <a:ext uri="{FF2B5EF4-FFF2-40B4-BE49-F238E27FC236}">
                <a16:creationId xmlns:a16="http://schemas.microsoft.com/office/drawing/2014/main" id="{91AF2796-C86D-4A43-B196-FCF7C90C0871}"/>
              </a:ext>
            </a:extLst>
          </p:cNvPr>
          <p:cNvSpPr txBox="1"/>
          <p:nvPr/>
        </p:nvSpPr>
        <p:spPr>
          <a:xfrm>
            <a:off x="5551053" y="4289416"/>
            <a:ext cx="1134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CC7</a:t>
            </a:r>
            <a:endParaRPr lang="es-ES" i="1" dirty="0"/>
          </a:p>
        </p:txBody>
      </p:sp>
      <p:sp>
        <p:nvSpPr>
          <p:cNvPr id="28" name="CuadroTexto 30">
            <a:extLst>
              <a:ext uri="{FF2B5EF4-FFF2-40B4-BE49-F238E27FC236}">
                <a16:creationId xmlns:a16="http://schemas.microsoft.com/office/drawing/2014/main" id="{91AF2796-C86D-4A43-B196-FCF7C90C0871}"/>
              </a:ext>
            </a:extLst>
          </p:cNvPr>
          <p:cNvSpPr txBox="1"/>
          <p:nvPr/>
        </p:nvSpPr>
        <p:spPr>
          <a:xfrm>
            <a:off x="6635659" y="4270683"/>
            <a:ext cx="155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SLC6 / Short</a:t>
            </a:r>
            <a:endParaRPr lang="es-ES" i="1" dirty="0"/>
          </a:p>
        </p:txBody>
      </p:sp>
      <p:sp>
        <p:nvSpPr>
          <p:cNvPr id="29" name="Rectángulo 45">
            <a:extLst>
              <a:ext uri="{FF2B5EF4-FFF2-40B4-BE49-F238E27FC236}">
                <a16:creationId xmlns:a16="http://schemas.microsoft.com/office/drawing/2014/main" id="{2E600545-3ABF-4B3C-AF27-D2EB6FA61A25}"/>
              </a:ext>
            </a:extLst>
          </p:cNvPr>
          <p:cNvSpPr/>
          <p:nvPr/>
        </p:nvSpPr>
        <p:spPr>
          <a:xfrm>
            <a:off x="8296482" y="4639411"/>
            <a:ext cx="610801" cy="379746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30" name="CuadroTexto 30">
            <a:extLst>
              <a:ext uri="{FF2B5EF4-FFF2-40B4-BE49-F238E27FC236}">
                <a16:creationId xmlns:a16="http://schemas.microsoft.com/office/drawing/2014/main" id="{91AF2796-C86D-4A43-B196-FCF7C90C0871}"/>
              </a:ext>
            </a:extLst>
          </p:cNvPr>
          <p:cNvSpPr txBox="1"/>
          <p:nvPr/>
        </p:nvSpPr>
        <p:spPr>
          <a:xfrm>
            <a:off x="8296482" y="4272174"/>
            <a:ext cx="61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…</a:t>
            </a:r>
            <a:endParaRPr lang="es-ES" i="1" dirty="0"/>
          </a:p>
        </p:txBody>
      </p:sp>
      <p:sp>
        <p:nvSpPr>
          <p:cNvPr id="31" name="Rectángulo 12">
            <a:extLst>
              <a:ext uri="{FF2B5EF4-FFF2-40B4-BE49-F238E27FC236}">
                <a16:creationId xmlns:a16="http://schemas.microsoft.com/office/drawing/2014/main" id="{4201D178-45A0-4AB7-B894-229716E09D26}"/>
              </a:ext>
            </a:extLst>
          </p:cNvPr>
          <p:cNvSpPr/>
          <p:nvPr/>
        </p:nvSpPr>
        <p:spPr>
          <a:xfrm>
            <a:off x="4257320" y="4734789"/>
            <a:ext cx="1134942" cy="37974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2" name="Rectángulo 45">
            <a:extLst>
              <a:ext uri="{FF2B5EF4-FFF2-40B4-BE49-F238E27FC236}">
                <a16:creationId xmlns:a16="http://schemas.microsoft.com/office/drawing/2014/main" id="{2E600545-3ABF-4B3C-AF27-D2EB6FA61A25}"/>
              </a:ext>
            </a:extLst>
          </p:cNvPr>
          <p:cNvSpPr/>
          <p:nvPr/>
        </p:nvSpPr>
        <p:spPr>
          <a:xfrm>
            <a:off x="5575909" y="4734789"/>
            <a:ext cx="1134941" cy="37974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3" name="Rectángulo 53">
            <a:extLst>
              <a:ext uri="{FF2B5EF4-FFF2-40B4-BE49-F238E27FC236}">
                <a16:creationId xmlns:a16="http://schemas.microsoft.com/office/drawing/2014/main" id="{0977CF46-2893-47EE-8548-BE5529B8744C}"/>
              </a:ext>
            </a:extLst>
          </p:cNvPr>
          <p:cNvSpPr/>
          <p:nvPr/>
        </p:nvSpPr>
        <p:spPr>
          <a:xfrm>
            <a:off x="6894497" y="4742284"/>
            <a:ext cx="1134941" cy="37974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4" name="Rectángulo 45">
            <a:extLst>
              <a:ext uri="{FF2B5EF4-FFF2-40B4-BE49-F238E27FC236}">
                <a16:creationId xmlns:a16="http://schemas.microsoft.com/office/drawing/2014/main" id="{2E600545-3ABF-4B3C-AF27-D2EB6FA61A25}"/>
              </a:ext>
            </a:extLst>
          </p:cNvPr>
          <p:cNvSpPr/>
          <p:nvPr/>
        </p:nvSpPr>
        <p:spPr>
          <a:xfrm>
            <a:off x="8336457" y="4761831"/>
            <a:ext cx="610801" cy="379746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35" name="Rectángulo 12">
            <a:extLst>
              <a:ext uri="{FF2B5EF4-FFF2-40B4-BE49-F238E27FC236}">
                <a16:creationId xmlns:a16="http://schemas.microsoft.com/office/drawing/2014/main" id="{4201D178-45A0-4AB7-B894-229716E09D26}"/>
              </a:ext>
            </a:extLst>
          </p:cNvPr>
          <p:cNvSpPr/>
          <p:nvPr/>
        </p:nvSpPr>
        <p:spPr>
          <a:xfrm>
            <a:off x="4340877" y="4820415"/>
            <a:ext cx="1134942" cy="37974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6" name="Rectángulo 45">
            <a:extLst>
              <a:ext uri="{FF2B5EF4-FFF2-40B4-BE49-F238E27FC236}">
                <a16:creationId xmlns:a16="http://schemas.microsoft.com/office/drawing/2014/main" id="{2E600545-3ABF-4B3C-AF27-D2EB6FA61A25}"/>
              </a:ext>
            </a:extLst>
          </p:cNvPr>
          <p:cNvSpPr/>
          <p:nvPr/>
        </p:nvSpPr>
        <p:spPr>
          <a:xfrm>
            <a:off x="5630874" y="4820415"/>
            <a:ext cx="1134941" cy="37974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7" name="Rectángulo 53">
            <a:extLst>
              <a:ext uri="{FF2B5EF4-FFF2-40B4-BE49-F238E27FC236}">
                <a16:creationId xmlns:a16="http://schemas.microsoft.com/office/drawing/2014/main" id="{0977CF46-2893-47EE-8548-BE5529B8744C}"/>
              </a:ext>
            </a:extLst>
          </p:cNvPr>
          <p:cNvSpPr/>
          <p:nvPr/>
        </p:nvSpPr>
        <p:spPr>
          <a:xfrm>
            <a:off x="6956957" y="4827229"/>
            <a:ext cx="1134941" cy="37974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8" name="Rectángulo 53">
            <a:extLst>
              <a:ext uri="{FF2B5EF4-FFF2-40B4-BE49-F238E27FC236}">
                <a16:creationId xmlns:a16="http://schemas.microsoft.com/office/drawing/2014/main" id="{0977CF46-2893-47EE-8548-BE5529B8744C}"/>
              </a:ext>
            </a:extLst>
          </p:cNvPr>
          <p:cNvSpPr/>
          <p:nvPr/>
        </p:nvSpPr>
        <p:spPr>
          <a:xfrm>
            <a:off x="7040264" y="4914900"/>
            <a:ext cx="1134941" cy="37974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39" name="Rectángulo 12">
            <a:extLst>
              <a:ext uri="{FF2B5EF4-FFF2-40B4-BE49-F238E27FC236}">
                <a16:creationId xmlns:a16="http://schemas.microsoft.com/office/drawing/2014/main" id="{4201D178-45A0-4AB7-B894-229716E09D26}"/>
              </a:ext>
            </a:extLst>
          </p:cNvPr>
          <p:cNvSpPr/>
          <p:nvPr/>
        </p:nvSpPr>
        <p:spPr>
          <a:xfrm>
            <a:off x="4420980" y="4924662"/>
            <a:ext cx="1134942" cy="37974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40" name="Rectángulo 12">
            <a:extLst>
              <a:ext uri="{FF2B5EF4-FFF2-40B4-BE49-F238E27FC236}">
                <a16:creationId xmlns:a16="http://schemas.microsoft.com/office/drawing/2014/main" id="{4201D178-45A0-4AB7-B894-229716E09D26}"/>
              </a:ext>
            </a:extLst>
          </p:cNvPr>
          <p:cNvSpPr/>
          <p:nvPr/>
        </p:nvSpPr>
        <p:spPr>
          <a:xfrm>
            <a:off x="4493609" y="5033981"/>
            <a:ext cx="1134942" cy="37974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Worker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41" name="CuadroTexto 5">
            <a:extLst>
              <a:ext uri="{FF2B5EF4-FFF2-40B4-BE49-F238E27FC236}">
                <a16:creationId xmlns:a16="http://schemas.microsoft.com/office/drawing/2014/main" id="{2226AAFE-D0B4-48B0-9EEC-09DDA217C9E3}"/>
              </a:ext>
            </a:extLst>
          </p:cNvPr>
          <p:cNvSpPr txBox="1"/>
          <p:nvPr/>
        </p:nvSpPr>
        <p:spPr>
          <a:xfrm>
            <a:off x="48327" y="5141577"/>
            <a:ext cx="34237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Different </a:t>
            </a:r>
            <a:r>
              <a:rPr lang="en-US" dirty="0" err="1"/>
              <a:t>flavours</a:t>
            </a:r>
            <a:r>
              <a:rPr lang="en-US" dirty="0"/>
              <a:t>, same config:</a:t>
            </a:r>
            <a:br>
              <a:rPr lang="en-US" dirty="0"/>
            </a:br>
            <a:r>
              <a:rPr lang="en-US" dirty="0" err="1"/>
              <a:t>afs</a:t>
            </a:r>
            <a:r>
              <a:rPr lang="en-US" dirty="0"/>
              <a:t>, </a:t>
            </a:r>
            <a:r>
              <a:rPr lang="en-US" dirty="0" err="1"/>
              <a:t>cvmfs</a:t>
            </a:r>
            <a:r>
              <a:rPr lang="en-US" dirty="0"/>
              <a:t>, </a:t>
            </a:r>
            <a:r>
              <a:rPr lang="en-US" dirty="0" err="1"/>
              <a:t>eos</a:t>
            </a:r>
            <a:r>
              <a:rPr lang="en-US" dirty="0"/>
              <a:t>, root,…</a:t>
            </a:r>
          </a:p>
          <a:p>
            <a:pPr algn="ctr"/>
            <a:r>
              <a:rPr lang="en-US" i="1" dirty="0"/>
              <a:t>“It’s like </a:t>
            </a:r>
            <a:r>
              <a:rPr lang="en-US" i="1" dirty="0" err="1"/>
              <a:t>lxplus</a:t>
            </a:r>
            <a:r>
              <a:rPr lang="en-US" i="1" dirty="0"/>
              <a:t>”</a:t>
            </a:r>
            <a:endParaRPr lang="es-ES" i="1" dirty="0"/>
          </a:p>
        </p:txBody>
      </p:sp>
      <p:sp>
        <p:nvSpPr>
          <p:cNvPr id="42" name="Forma libre: forma 47">
            <a:extLst>
              <a:ext uri="{FF2B5EF4-FFF2-40B4-BE49-F238E27FC236}">
                <a16:creationId xmlns:a16="http://schemas.microsoft.com/office/drawing/2014/main" id="{93AE1EEC-09BC-4768-A9F0-599D9716BD09}"/>
              </a:ext>
            </a:extLst>
          </p:cNvPr>
          <p:cNvSpPr/>
          <p:nvPr/>
        </p:nvSpPr>
        <p:spPr>
          <a:xfrm rot="4982219">
            <a:off x="2637197" y="4118358"/>
            <a:ext cx="331816" cy="1780343"/>
          </a:xfrm>
          <a:custGeom>
            <a:avLst/>
            <a:gdLst>
              <a:gd name="connsiteX0" fmla="*/ 1390424 w 1390424"/>
              <a:gd name="connsiteY0" fmla="*/ 446391 h 944188"/>
              <a:gd name="connsiteX1" fmla="*/ 174941 w 1390424"/>
              <a:gd name="connsiteY1" fmla="*/ 11493 h 944188"/>
              <a:gd name="connsiteX2" fmla="*/ 119185 w 1390424"/>
              <a:gd name="connsiteY2" fmla="*/ 858986 h 944188"/>
              <a:gd name="connsiteX3" fmla="*/ 1234307 w 1390424"/>
              <a:gd name="connsiteY3" fmla="*/ 914742 h 944188"/>
              <a:gd name="connsiteX4" fmla="*/ 1334668 w 1390424"/>
              <a:gd name="connsiteY4" fmla="*/ 858986 h 944188"/>
              <a:gd name="connsiteX0" fmla="*/ 1379803 w 1379803"/>
              <a:gd name="connsiteY0" fmla="*/ 235364 h 717654"/>
              <a:gd name="connsiteX1" fmla="*/ 186623 w 1379803"/>
              <a:gd name="connsiteY1" fmla="*/ 34641 h 717654"/>
              <a:gd name="connsiteX2" fmla="*/ 108564 w 1379803"/>
              <a:gd name="connsiteY2" fmla="*/ 647959 h 717654"/>
              <a:gd name="connsiteX3" fmla="*/ 1223686 w 1379803"/>
              <a:gd name="connsiteY3" fmla="*/ 703715 h 717654"/>
              <a:gd name="connsiteX4" fmla="*/ 1324047 w 1379803"/>
              <a:gd name="connsiteY4" fmla="*/ 647959 h 717654"/>
              <a:gd name="connsiteX0" fmla="*/ 1402814 w 1402814"/>
              <a:gd name="connsiteY0" fmla="*/ 246077 h 840244"/>
              <a:gd name="connsiteX1" fmla="*/ 209634 w 1402814"/>
              <a:gd name="connsiteY1" fmla="*/ 45354 h 840244"/>
              <a:gd name="connsiteX2" fmla="*/ 98121 w 1402814"/>
              <a:gd name="connsiteY2" fmla="*/ 803638 h 840244"/>
              <a:gd name="connsiteX3" fmla="*/ 1246697 w 1402814"/>
              <a:gd name="connsiteY3" fmla="*/ 714428 h 840244"/>
              <a:gd name="connsiteX4" fmla="*/ 1347058 w 1402814"/>
              <a:gd name="connsiteY4" fmla="*/ 658672 h 840244"/>
              <a:gd name="connsiteX0" fmla="*/ 1439494 w 1439494"/>
              <a:gd name="connsiteY0" fmla="*/ 329685 h 930818"/>
              <a:gd name="connsiteX1" fmla="*/ 168255 w 1439494"/>
              <a:gd name="connsiteY1" fmla="*/ 28601 h 930818"/>
              <a:gd name="connsiteX2" fmla="*/ 134801 w 1439494"/>
              <a:gd name="connsiteY2" fmla="*/ 887246 h 930818"/>
              <a:gd name="connsiteX3" fmla="*/ 1283377 w 1439494"/>
              <a:gd name="connsiteY3" fmla="*/ 798036 h 930818"/>
              <a:gd name="connsiteX4" fmla="*/ 1383738 w 1439494"/>
              <a:gd name="connsiteY4" fmla="*/ 742280 h 930818"/>
              <a:gd name="connsiteX0" fmla="*/ 1446081 w 1446081"/>
              <a:gd name="connsiteY0" fmla="*/ 329685 h 920744"/>
              <a:gd name="connsiteX1" fmla="*/ 174842 w 1446081"/>
              <a:gd name="connsiteY1" fmla="*/ 28601 h 920744"/>
              <a:gd name="connsiteX2" fmla="*/ 141388 w 1446081"/>
              <a:gd name="connsiteY2" fmla="*/ 887246 h 920744"/>
              <a:gd name="connsiteX3" fmla="*/ 1390325 w 1446081"/>
              <a:gd name="connsiteY3" fmla="*/ 742280 h 920744"/>
              <a:gd name="connsiteX0" fmla="*/ 1304693 w 1304693"/>
              <a:gd name="connsiteY0" fmla="*/ 0 h 591059"/>
              <a:gd name="connsiteX1" fmla="*/ 0 w 1304693"/>
              <a:gd name="connsiteY1" fmla="*/ 557561 h 591059"/>
              <a:gd name="connsiteX2" fmla="*/ 1248937 w 1304693"/>
              <a:gd name="connsiteY2" fmla="*/ 412595 h 591059"/>
              <a:gd name="connsiteX0" fmla="*/ 1527718 w 1527718"/>
              <a:gd name="connsiteY0" fmla="*/ 5521 h 420159"/>
              <a:gd name="connsiteX1" fmla="*/ 0 w 1527718"/>
              <a:gd name="connsiteY1" fmla="*/ 16672 h 420159"/>
              <a:gd name="connsiteX2" fmla="*/ 1471962 w 1527718"/>
              <a:gd name="connsiteY2" fmla="*/ 418116 h 420159"/>
              <a:gd name="connsiteX0" fmla="*/ 1532993 w 1532993"/>
              <a:gd name="connsiteY0" fmla="*/ 277706 h 765410"/>
              <a:gd name="connsiteX1" fmla="*/ 5275 w 1532993"/>
              <a:gd name="connsiteY1" fmla="*/ 288857 h 765410"/>
              <a:gd name="connsiteX2" fmla="*/ 1477237 w 1532993"/>
              <a:gd name="connsiteY2" fmla="*/ 690301 h 765410"/>
              <a:gd name="connsiteX0" fmla="*/ 1532993 w 1532993"/>
              <a:gd name="connsiteY0" fmla="*/ 438851 h 868383"/>
              <a:gd name="connsiteX1" fmla="*/ 5275 w 1532993"/>
              <a:gd name="connsiteY1" fmla="*/ 249280 h 868383"/>
              <a:gd name="connsiteX2" fmla="*/ 1477237 w 1532993"/>
              <a:gd name="connsiteY2" fmla="*/ 851446 h 868383"/>
              <a:gd name="connsiteX0" fmla="*/ 1555065 w 1555065"/>
              <a:gd name="connsiteY0" fmla="*/ 573904 h 1080692"/>
              <a:gd name="connsiteX1" fmla="*/ 27347 w 1555065"/>
              <a:gd name="connsiteY1" fmla="*/ 384333 h 1080692"/>
              <a:gd name="connsiteX2" fmla="*/ 1499309 w 1555065"/>
              <a:gd name="connsiteY2" fmla="*/ 986499 h 1080692"/>
              <a:gd name="connsiteX0" fmla="*/ 1534168 w 1534168"/>
              <a:gd name="connsiteY0" fmla="*/ 410302 h 832721"/>
              <a:gd name="connsiteX1" fmla="*/ 6450 w 1534168"/>
              <a:gd name="connsiteY1" fmla="*/ 220731 h 832721"/>
              <a:gd name="connsiteX2" fmla="*/ 1478412 w 1534168"/>
              <a:gd name="connsiteY2" fmla="*/ 822897 h 832721"/>
              <a:gd name="connsiteX0" fmla="*/ 1527818 w 1527818"/>
              <a:gd name="connsiteY0" fmla="*/ 410302 h 832721"/>
              <a:gd name="connsiteX1" fmla="*/ 100 w 1527818"/>
              <a:gd name="connsiteY1" fmla="*/ 220731 h 832721"/>
              <a:gd name="connsiteX2" fmla="*/ 1472062 w 1527818"/>
              <a:gd name="connsiteY2" fmla="*/ 822897 h 832721"/>
              <a:gd name="connsiteX0" fmla="*/ 1472065 w 1472065"/>
              <a:gd name="connsiteY0" fmla="*/ 164493 h 680477"/>
              <a:gd name="connsiteX1" fmla="*/ 104 w 1472065"/>
              <a:gd name="connsiteY1" fmla="*/ 287156 h 680477"/>
              <a:gd name="connsiteX2" fmla="*/ 1416309 w 1472065"/>
              <a:gd name="connsiteY2" fmla="*/ 577088 h 680477"/>
              <a:gd name="connsiteX0" fmla="*/ 1194232 w 1417256"/>
              <a:gd name="connsiteY0" fmla="*/ 0 h 683202"/>
              <a:gd name="connsiteX1" fmla="*/ 1051 w 1417256"/>
              <a:gd name="connsiteY1" fmla="*/ 390292 h 683202"/>
              <a:gd name="connsiteX2" fmla="*/ 1417256 w 1417256"/>
              <a:gd name="connsiteY2" fmla="*/ 680224 h 683202"/>
              <a:gd name="connsiteX0" fmla="*/ 1483193 w 1483193"/>
              <a:gd name="connsiteY0" fmla="*/ 0 h 415101"/>
              <a:gd name="connsiteX1" fmla="*/ 80 w 1483193"/>
              <a:gd name="connsiteY1" fmla="*/ 122663 h 415101"/>
              <a:gd name="connsiteX2" fmla="*/ 1416285 w 1483193"/>
              <a:gd name="connsiteY2" fmla="*/ 412595 h 415101"/>
              <a:gd name="connsiteX0" fmla="*/ 1483193 w 1483193"/>
              <a:gd name="connsiteY0" fmla="*/ 97849 h 512950"/>
              <a:gd name="connsiteX1" fmla="*/ 80 w 1483193"/>
              <a:gd name="connsiteY1" fmla="*/ 220512 h 512950"/>
              <a:gd name="connsiteX2" fmla="*/ 1416285 w 1483193"/>
              <a:gd name="connsiteY2" fmla="*/ 510444 h 512950"/>
              <a:gd name="connsiteX0" fmla="*/ 1483193 w 1483193"/>
              <a:gd name="connsiteY0" fmla="*/ 243330 h 732485"/>
              <a:gd name="connsiteX1" fmla="*/ 80 w 1483193"/>
              <a:gd name="connsiteY1" fmla="*/ 365993 h 732485"/>
              <a:gd name="connsiteX2" fmla="*/ 1416285 w 1483193"/>
              <a:gd name="connsiteY2" fmla="*/ 655925 h 732485"/>
              <a:gd name="connsiteX0" fmla="*/ 1855880 w 1855880"/>
              <a:gd name="connsiteY0" fmla="*/ 52889 h 967389"/>
              <a:gd name="connsiteX1" fmla="*/ 3101 w 1855880"/>
              <a:gd name="connsiteY1" fmla="*/ 673910 h 967389"/>
              <a:gd name="connsiteX2" fmla="*/ 1419306 w 1855880"/>
              <a:gd name="connsiteY2" fmla="*/ 963842 h 967389"/>
              <a:gd name="connsiteX0" fmla="*/ 1855880 w 1877530"/>
              <a:gd name="connsiteY0" fmla="*/ 0 h 914500"/>
              <a:gd name="connsiteX1" fmla="*/ 3101 w 1877530"/>
              <a:gd name="connsiteY1" fmla="*/ 621021 h 914500"/>
              <a:gd name="connsiteX2" fmla="*/ 1419306 w 1877530"/>
              <a:gd name="connsiteY2" fmla="*/ 910953 h 914500"/>
              <a:gd name="connsiteX0" fmla="*/ 1855880 w 1855880"/>
              <a:gd name="connsiteY0" fmla="*/ 0 h 914500"/>
              <a:gd name="connsiteX1" fmla="*/ 3101 w 1855880"/>
              <a:gd name="connsiteY1" fmla="*/ 621021 h 914500"/>
              <a:gd name="connsiteX2" fmla="*/ 1419306 w 1855880"/>
              <a:gd name="connsiteY2" fmla="*/ 910953 h 914500"/>
              <a:gd name="connsiteX0" fmla="*/ 1099677 w 1099677"/>
              <a:gd name="connsiteY0" fmla="*/ 0 h 920259"/>
              <a:gd name="connsiteX1" fmla="*/ 7589 w 1099677"/>
              <a:gd name="connsiteY1" fmla="*/ 748775 h 920259"/>
              <a:gd name="connsiteX2" fmla="*/ 663103 w 1099677"/>
              <a:gd name="connsiteY2" fmla="*/ 910953 h 920259"/>
              <a:gd name="connsiteX0" fmla="*/ 1092695 w 1092695"/>
              <a:gd name="connsiteY0" fmla="*/ 0 h 1780102"/>
              <a:gd name="connsiteX1" fmla="*/ 607 w 1092695"/>
              <a:gd name="connsiteY1" fmla="*/ 748775 h 1780102"/>
              <a:gd name="connsiteX2" fmla="*/ 947069 w 1092695"/>
              <a:gd name="connsiteY2" fmla="*/ 1779232 h 1780102"/>
              <a:gd name="connsiteX0" fmla="*/ 813741 w 813741"/>
              <a:gd name="connsiteY0" fmla="*/ 0 h 1780343"/>
              <a:gd name="connsiteX1" fmla="*/ 982 w 813741"/>
              <a:gd name="connsiteY1" fmla="*/ 919963 h 1780343"/>
              <a:gd name="connsiteX2" fmla="*/ 668115 w 813741"/>
              <a:gd name="connsiteY2" fmla="*/ 1779232 h 178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3741" h="1780343">
                <a:moveTo>
                  <a:pt x="813741" y="0"/>
                </a:moveTo>
                <a:cubicBezTo>
                  <a:pt x="377936" y="409603"/>
                  <a:pt x="25253" y="623424"/>
                  <a:pt x="982" y="919963"/>
                </a:cubicBezTo>
                <a:cubicBezTo>
                  <a:pt x="-23289" y="1216502"/>
                  <a:pt x="407920" y="1809433"/>
                  <a:pt x="668115" y="1779232"/>
                </a:cubicBezTo>
              </a:path>
            </a:pathLst>
          </a:cu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11">
            <a:extLst>
              <a:ext uri="{FF2B5EF4-FFF2-40B4-BE49-F238E27FC236}">
                <a16:creationId xmlns:a16="http://schemas.microsoft.com/office/drawing/2014/main" id="{F5A0E70F-6168-476A-A1B2-391E1245C47A}"/>
              </a:ext>
            </a:extLst>
          </p:cNvPr>
          <p:cNvSpPr/>
          <p:nvPr/>
        </p:nvSpPr>
        <p:spPr>
          <a:xfrm>
            <a:off x="6607667" y="1493010"/>
            <a:ext cx="2383709" cy="1282443"/>
          </a:xfrm>
          <a:prstGeom prst="rect">
            <a:avLst/>
          </a:prstGeom>
          <a:solidFill>
            <a:srgbClr val="FF9966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b="1" dirty="0">
                <a:solidFill>
                  <a:schemeClr val="tx1"/>
                </a:solidFill>
              </a:rPr>
              <a:t>Central Manager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s-ES" dirty="0">
                <a:solidFill>
                  <a:schemeClr val="tx1"/>
                </a:solidFill>
              </a:rPr>
              <a:t>tweetybirdXY.cern.ch</a:t>
            </a:r>
          </a:p>
        </p:txBody>
      </p:sp>
    </p:spTree>
    <p:extLst>
      <p:ext uri="{BB962C8B-B14F-4D97-AF65-F5344CB8AC3E}">
        <p14:creationId xmlns:p14="http://schemas.microsoft.com/office/powerpoint/2010/main" val="22221970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Ex. 1: Job Submission: sub file</a:t>
            </a:r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8A59741D-71D2-4D23-A832-2E44E55F7603}"/>
              </a:ext>
            </a:extLst>
          </p:cNvPr>
          <p:cNvSpPr txBox="1"/>
          <p:nvPr/>
        </p:nvSpPr>
        <p:spPr>
          <a:xfrm>
            <a:off x="457198" y="1265863"/>
            <a:ext cx="8358495" cy="33855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lxplus</a:t>
            </a:r>
            <a:r>
              <a:rPr lang="en-US" sz="16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~$ vi ex1.sub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755D2A55-7367-40F4-9898-C5CC2B817D53}"/>
              </a:ext>
            </a:extLst>
          </p:cNvPr>
          <p:cNvSpPr txBox="1"/>
          <p:nvPr/>
        </p:nvSpPr>
        <p:spPr>
          <a:xfrm>
            <a:off x="504858" y="1964732"/>
            <a:ext cx="3813717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universe   = vanilla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executable = ex1.sh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arguments  = "training 2018"</a:t>
            </a:r>
          </a:p>
          <a:p>
            <a:pPr lvl="0"/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output    = output/ex1.out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error     = error/ex1.err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log       = log/ex1.log</a:t>
            </a:r>
          </a:p>
          <a:p>
            <a:pPr lvl="0"/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  <p:sp>
        <p:nvSpPr>
          <p:cNvPr id="9" name="TextShape 2">
            <a:extLst>
              <a:ext uri="{FF2B5EF4-FFF2-40B4-BE49-F238E27FC236}">
                <a16:creationId xmlns:a16="http://schemas.microsoft.com/office/drawing/2014/main" id="{8B2E70B5-BA7B-4B23-A873-B2249477EABE}"/>
              </a:ext>
            </a:extLst>
          </p:cNvPr>
          <p:cNvSpPr txBox="1"/>
          <p:nvPr/>
        </p:nvSpPr>
        <p:spPr>
          <a:xfrm>
            <a:off x="4979653" y="1601365"/>
            <a:ext cx="4024323" cy="447605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7080"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b="1" u="sng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universe</a:t>
            </a:r>
            <a:r>
              <a:rPr lang="en-US" sz="2400" spc="-1" dirty="0">
                <a:solidFill>
                  <a:srgbClr val="0055A0"/>
                </a:solidFill>
              </a:rPr>
              <a:t>: an </a:t>
            </a:r>
            <a:r>
              <a:rPr lang="en-US" sz="2400" spc="-1" dirty="0" err="1">
                <a:solidFill>
                  <a:srgbClr val="0055A0"/>
                </a:solidFill>
              </a:rPr>
              <a:t>HTCondor</a:t>
            </a:r>
            <a:r>
              <a:rPr lang="en-US" sz="2400" spc="-1" dirty="0">
                <a:solidFill>
                  <a:srgbClr val="0055A0"/>
                </a:solidFill>
              </a:rPr>
              <a:t> execution environment. Vanilla is the default and it should cover 90% cases.</a:t>
            </a:r>
          </a:p>
          <a:p>
            <a:pPr marL="37080"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b="1" u="sng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executable</a:t>
            </a:r>
            <a:r>
              <a:rPr lang="en-US" sz="2400" spc="-1" dirty="0">
                <a:solidFill>
                  <a:srgbClr val="0055A0"/>
                </a:solidFill>
              </a:rPr>
              <a:t> </a:t>
            </a:r>
          </a:p>
          <a:p>
            <a:pPr marL="37080"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b="1" u="sng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arguments</a:t>
            </a: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en-US" sz="2400" spc="-1" dirty="0">
                <a:solidFill>
                  <a:srgbClr val="0055A0"/>
                </a:solidFill>
              </a:rPr>
              <a:t> arguments are  any options passed to the executable from the command line.</a:t>
            </a:r>
            <a:endParaRPr lang="en-US" sz="2400" b="1" u="sng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7080"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b="1" u="sng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output/error</a:t>
            </a:r>
            <a:r>
              <a:rPr lang="en-US" sz="2400" spc="-1" dirty="0">
                <a:solidFill>
                  <a:srgbClr val="0055A0"/>
                </a:solidFill>
              </a:rPr>
              <a:t>: captures </a:t>
            </a:r>
            <a:r>
              <a:rPr lang="en-US" sz="2400" spc="-1" dirty="0" err="1">
                <a:solidFill>
                  <a:srgbClr val="0055A0"/>
                </a:solidFill>
              </a:rPr>
              <a:t>stdout</a:t>
            </a:r>
            <a:r>
              <a:rPr lang="en-US" sz="2400" spc="-1" dirty="0">
                <a:solidFill>
                  <a:srgbClr val="0055A0"/>
                </a:solidFill>
              </a:rPr>
              <a:t> &amp; </a:t>
            </a:r>
            <a:r>
              <a:rPr lang="en-US" sz="2400" spc="-1" dirty="0" err="1">
                <a:solidFill>
                  <a:srgbClr val="0055A0"/>
                </a:solidFill>
              </a:rPr>
              <a:t>stderr</a:t>
            </a:r>
            <a:endParaRPr lang="en-US" sz="2400" spc="-1" dirty="0">
              <a:solidFill>
                <a:srgbClr val="0055A0"/>
              </a:solidFill>
            </a:endParaRPr>
          </a:p>
          <a:p>
            <a:pPr marL="37080">
              <a:spcBef>
                <a:spcPts val="601"/>
              </a:spcBef>
              <a:buClr>
                <a:srgbClr val="0055A0"/>
              </a:buClr>
              <a:buSzPct val="80000"/>
            </a:pPr>
            <a:br>
              <a:rPr lang="en-US" sz="2400" spc="-1" dirty="0">
                <a:solidFill>
                  <a:srgbClr val="0055A0"/>
                </a:solidFill>
              </a:rPr>
            </a:br>
            <a:endParaRPr lang="en-US" sz="2400" spc="-1" dirty="0">
              <a:solidFill>
                <a:srgbClr val="0055A0"/>
              </a:solidFill>
            </a:endParaRPr>
          </a:p>
        </p:txBody>
      </p:sp>
      <p:sp>
        <p:nvSpPr>
          <p:cNvPr id="10" name="Rectángulo 1">
            <a:extLst>
              <a:ext uri="{FF2B5EF4-FFF2-40B4-BE49-F238E27FC236}">
                <a16:creationId xmlns:a16="http://schemas.microsoft.com/office/drawing/2014/main" id="{8E704794-8915-4342-8878-A68436CC01FB}"/>
              </a:ext>
            </a:extLst>
          </p:cNvPr>
          <p:cNvSpPr/>
          <p:nvPr/>
        </p:nvSpPr>
        <p:spPr>
          <a:xfrm>
            <a:off x="407653" y="4430810"/>
            <a:ext cx="4572000" cy="16466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7080"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b="1" u="sng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</a:t>
            </a:r>
            <a:r>
              <a:rPr lang="en-US" sz="2400" spc="-1" dirty="0">
                <a:solidFill>
                  <a:srgbClr val="0055A0"/>
                </a:solidFill>
              </a:rPr>
              <a:t>: file created by </a:t>
            </a:r>
            <a:r>
              <a:rPr lang="en-US" sz="2400" spc="-1" dirty="0" err="1">
                <a:solidFill>
                  <a:srgbClr val="0055A0"/>
                </a:solidFill>
              </a:rPr>
              <a:t>HTCondor</a:t>
            </a:r>
            <a:r>
              <a:rPr lang="en-US" sz="2400" spc="-1" dirty="0">
                <a:solidFill>
                  <a:srgbClr val="0055A0"/>
                </a:solidFill>
              </a:rPr>
              <a:t> to track job progress</a:t>
            </a:r>
          </a:p>
          <a:p>
            <a:pPr marL="370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b="1" u="sng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  <a:r>
              <a:rPr lang="en-US" sz="2400" spc="-1" dirty="0">
                <a:solidFill>
                  <a:srgbClr val="0055A0"/>
                </a:solidFill>
              </a:rPr>
              <a:t>: keyword indicating “create a job”</a:t>
            </a:r>
          </a:p>
        </p:txBody>
      </p:sp>
    </p:spTree>
    <p:extLst>
      <p:ext uri="{BB962C8B-B14F-4D97-AF65-F5344CB8AC3E}">
        <p14:creationId xmlns:p14="http://schemas.microsoft.com/office/powerpoint/2010/main" val="28533650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Ex. 1: Job Submission: script</a:t>
            </a:r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8A59741D-71D2-4D23-A832-2E44E55F7603}"/>
              </a:ext>
            </a:extLst>
          </p:cNvPr>
          <p:cNvSpPr txBox="1"/>
          <p:nvPr/>
        </p:nvSpPr>
        <p:spPr>
          <a:xfrm>
            <a:off x="457196" y="1426024"/>
            <a:ext cx="8358495" cy="33855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lxplus</a:t>
            </a:r>
            <a:r>
              <a:rPr lang="en-US" sz="16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~$ vi ex1.sh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CuadroTexto 7">
            <a:extLst>
              <a:ext uri="{FF2B5EF4-FFF2-40B4-BE49-F238E27FC236}">
                <a16:creationId xmlns:a16="http://schemas.microsoft.com/office/drawing/2014/main" id="{94646A3D-ECB5-410F-ABE8-699722673C55}"/>
              </a:ext>
            </a:extLst>
          </p:cNvPr>
          <p:cNvSpPr txBox="1"/>
          <p:nvPr/>
        </p:nvSpPr>
        <p:spPr>
          <a:xfrm>
            <a:off x="457196" y="1915680"/>
            <a:ext cx="8358495" cy="22462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/>
            <a:r>
              <a:rPr lang="en-US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#!/bin/</a:t>
            </a:r>
            <a:r>
              <a:rPr lang="en-US" sz="16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endParaRPr lang="en-US" sz="16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echo 'Date:    ' $(date)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echo 'Host:    ' $(hostname)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echo 'System:  ' $(</a:t>
            </a:r>
            <a:r>
              <a:rPr lang="en-US" sz="1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uname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1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spo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echo 'Home:    ' $HOME</a:t>
            </a:r>
          </a:p>
          <a:p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echo '</a:t>
            </a:r>
            <a:r>
              <a:rPr lang="en-US" sz="1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Workdir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' $PWD</a:t>
            </a:r>
          </a:p>
          <a:p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echo 'Path:    ' $PATH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echo "Program: $0"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echo "</a:t>
            </a:r>
            <a:r>
              <a:rPr lang="en-US" sz="1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   $*"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450E4C48-78C4-4E3D-BD1B-9C9AD0B05A0A}"/>
              </a:ext>
            </a:extLst>
          </p:cNvPr>
          <p:cNvGrpSpPr/>
          <p:nvPr/>
        </p:nvGrpSpPr>
        <p:grpSpPr>
          <a:xfrm>
            <a:off x="457195" y="4425368"/>
            <a:ext cx="8358495" cy="1039186"/>
            <a:chOff x="457197" y="4552951"/>
            <a:chExt cx="8358495" cy="1039186"/>
          </a:xfrm>
        </p:grpSpPr>
        <p:sp>
          <p:nvSpPr>
            <p:cNvPr id="8" name="CuadroTexto 9">
              <a:extLst>
                <a:ext uri="{FF2B5EF4-FFF2-40B4-BE49-F238E27FC236}">
                  <a16:creationId xmlns:a16="http://schemas.microsoft.com/office/drawing/2014/main" id="{C67656FB-DA26-4DCF-88E9-57EC4D7B6104}"/>
                </a:ext>
              </a:extLst>
            </p:cNvPr>
            <p:cNvSpPr txBox="1"/>
            <p:nvPr/>
          </p:nvSpPr>
          <p:spPr>
            <a:xfrm>
              <a:off x="457197" y="4552951"/>
              <a:ext cx="8358495" cy="1039186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	The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  <a:hlinkClick r:id="rId2"/>
                </a:rPr>
                <a:t>shebang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 (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 pitchFamily="49" charset="0"/>
                  <a:cs typeface="Courier New" panose="02070309020205020404" pitchFamily="49" charset="0"/>
                </a:rPr>
                <a:t>#!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) is mandatory when submitting script files in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HTCondor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	“</a:t>
              </a:r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#!/bin/</a:t>
              </a:r>
              <a:r>
                <a:rPr lang="en-US" sz="16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sh</a:t>
              </a:r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” “</a:t>
              </a:r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#!/bin/bash</a:t>
              </a:r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” “</a:t>
              </a:r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#!/bin/</a:t>
              </a:r>
              <a:r>
                <a:rPr lang="en-US" sz="1600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env</a:t>
              </a:r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python</a:t>
              </a:r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”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	Malformed or invalid shebang silently ignored and no error reported (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yet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)</a:t>
              </a:r>
            </a:p>
          </p:txBody>
        </p:sp>
        <p:pic>
          <p:nvPicPr>
            <p:cNvPr id="9" name="Imagen 11">
              <a:extLst>
                <a:ext uri="{FF2B5EF4-FFF2-40B4-BE49-F238E27FC236}">
                  <a16:creationId xmlns:a16="http://schemas.microsoft.com/office/drawing/2014/main" id="{6A208070-7333-44DB-ADB6-300CC59BA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197" y="4574848"/>
              <a:ext cx="995391" cy="995391"/>
            </a:xfrm>
            <a:prstGeom prst="rect">
              <a:avLst/>
            </a:prstGeom>
          </p:spPr>
        </p:pic>
      </p:grpSp>
      <p:sp>
        <p:nvSpPr>
          <p:cNvPr id="11" name="CuadroTexto 5">
            <a:extLst>
              <a:ext uri="{FF2B5EF4-FFF2-40B4-BE49-F238E27FC236}">
                <a16:creationId xmlns:a16="http://schemas.microsoft.com/office/drawing/2014/main" id="{F4642274-B094-459A-9982-5FF8AFB8F501}"/>
              </a:ext>
            </a:extLst>
          </p:cNvPr>
          <p:cNvSpPr txBox="1"/>
          <p:nvPr/>
        </p:nvSpPr>
        <p:spPr>
          <a:xfrm>
            <a:off x="457195" y="5731077"/>
            <a:ext cx="8358495" cy="36468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lxplus</a:t>
            </a:r>
            <a:r>
              <a:rPr lang="en-US" sz="16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~$ </a:t>
            </a:r>
            <a:r>
              <a:rPr lang="en-US" sz="16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chmod</a:t>
            </a:r>
            <a:r>
              <a:rPr lang="en-US" sz="16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+x ex1.sh</a:t>
            </a:r>
          </a:p>
        </p:txBody>
      </p:sp>
    </p:spTree>
    <p:extLst>
      <p:ext uri="{BB962C8B-B14F-4D97-AF65-F5344CB8AC3E}">
        <p14:creationId xmlns:p14="http://schemas.microsoft.com/office/powerpoint/2010/main" val="3377603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Ex. 1: Job Submission </a:t>
            </a:r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8A59741D-71D2-4D23-A832-2E44E55F7603}"/>
              </a:ext>
            </a:extLst>
          </p:cNvPr>
          <p:cNvSpPr txBox="1"/>
          <p:nvPr/>
        </p:nvSpPr>
        <p:spPr>
          <a:xfrm>
            <a:off x="352884" y="3621265"/>
            <a:ext cx="8438233" cy="830997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US" sz="16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lxplus</a:t>
            </a:r>
            <a:r>
              <a:rPr lang="en-US" sz="16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~$ </a:t>
            </a:r>
            <a:r>
              <a:rPr lang="en-US" sz="16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condor_submit</a:t>
            </a:r>
            <a:r>
              <a:rPr lang="en-US" sz="16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ex1.sub</a:t>
            </a:r>
          </a:p>
          <a:p>
            <a:pPr lvl="0">
              <a:defRPr/>
            </a:pPr>
            <a:r>
              <a:rPr lang="en-US" sz="16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Submitting job(s).</a:t>
            </a:r>
          </a:p>
          <a:p>
            <a:pPr lvl="0">
              <a:defRPr/>
            </a:pPr>
            <a:r>
              <a:rPr lang="en-US" sz="16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job(s) submitted to cluster 162.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755D2A55-7367-40F4-9898-C5CC2B817D53}"/>
              </a:ext>
            </a:extLst>
          </p:cNvPr>
          <p:cNvSpPr txBox="1"/>
          <p:nvPr/>
        </p:nvSpPr>
        <p:spPr>
          <a:xfrm>
            <a:off x="457201" y="1215012"/>
            <a:ext cx="4114800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universe   = vanilla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executable = ex1.sh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arguments  = "training 2018"</a:t>
            </a:r>
          </a:p>
          <a:p>
            <a:pPr lvl="0"/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output    = output/ex1.out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error     = error/ex1.err</a:t>
            </a: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log       = log/ex1.log</a:t>
            </a:r>
          </a:p>
          <a:p>
            <a:pPr lvl="0"/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</a:p>
        </p:txBody>
      </p:sp>
      <p:sp>
        <p:nvSpPr>
          <p:cNvPr id="7" name="TextShape 2">
            <a:extLst>
              <a:ext uri="{FF2B5EF4-FFF2-40B4-BE49-F238E27FC236}">
                <a16:creationId xmlns:a16="http://schemas.microsoft.com/office/drawing/2014/main" id="{AEC06793-D777-488A-8AE3-895C105AB04D}"/>
              </a:ext>
            </a:extLst>
          </p:cNvPr>
          <p:cNvSpPr txBox="1"/>
          <p:nvPr/>
        </p:nvSpPr>
        <p:spPr>
          <a:xfrm>
            <a:off x="4572000" y="1338122"/>
            <a:ext cx="4572000" cy="207470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7080" algn="ctr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spc="-1" dirty="0">
                <a:solidFill>
                  <a:srgbClr val="0055A0"/>
                </a:solidFill>
                <a:latin typeface="Arial"/>
              </a:rPr>
              <a:t>To submit a job/jobs</a:t>
            </a:r>
          </a:p>
          <a:p>
            <a:pPr marL="37080" algn="ctr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spc="-1" dirty="0" err="1">
                <a:solidFill>
                  <a:schemeClr val="accent2"/>
                </a:solidFill>
                <a:latin typeface="Arial"/>
              </a:rPr>
              <a:t>condor_submit</a:t>
            </a:r>
            <a:r>
              <a:rPr lang="en-US" sz="2400" spc="-1" dirty="0">
                <a:solidFill>
                  <a:schemeClr val="accent2"/>
                </a:solidFill>
                <a:latin typeface="Arial"/>
              </a:rPr>
              <a:t> &lt;</a:t>
            </a:r>
            <a:r>
              <a:rPr lang="en-US" sz="2400" spc="-1" dirty="0" err="1">
                <a:solidFill>
                  <a:schemeClr val="accent2"/>
                </a:solidFill>
                <a:latin typeface="Arial"/>
              </a:rPr>
              <a:t>submit_file</a:t>
            </a:r>
            <a:r>
              <a:rPr lang="en-US" sz="2400" spc="-1" dirty="0">
                <a:solidFill>
                  <a:schemeClr val="accent2"/>
                </a:solidFill>
                <a:latin typeface="Arial"/>
              </a:rPr>
              <a:t>&gt;</a:t>
            </a:r>
            <a:br>
              <a:rPr lang="en-US" sz="2400" spc="-1" dirty="0">
                <a:solidFill>
                  <a:schemeClr val="accent2"/>
                </a:solidFill>
                <a:latin typeface="Arial"/>
              </a:rPr>
            </a:br>
            <a:endParaRPr lang="en-US" sz="2400" spc="-1" dirty="0">
              <a:solidFill>
                <a:schemeClr val="accent2"/>
              </a:solidFill>
              <a:latin typeface="Arial"/>
            </a:endParaRPr>
          </a:p>
          <a:p>
            <a:pPr marL="37080" algn="ctr"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spc="-1" dirty="0">
                <a:solidFill>
                  <a:srgbClr val="0055A0"/>
                </a:solidFill>
              </a:rPr>
              <a:t>To monitor submitted jobs:</a:t>
            </a:r>
          </a:p>
          <a:p>
            <a:pPr marL="37080" algn="ctr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spc="-1" dirty="0" err="1">
                <a:solidFill>
                  <a:schemeClr val="accent2"/>
                </a:solidFill>
                <a:latin typeface="Arial"/>
              </a:rPr>
              <a:t>condor_q</a:t>
            </a:r>
            <a:endParaRPr lang="en-US" sz="2400" spc="-1" dirty="0">
              <a:solidFill>
                <a:schemeClr val="accent2"/>
              </a:solidFill>
              <a:latin typeface="Arial"/>
            </a:endParaRPr>
          </a:p>
        </p:txBody>
      </p:sp>
      <p:sp>
        <p:nvSpPr>
          <p:cNvPr id="8" name="CuadroTexto 11">
            <a:extLst>
              <a:ext uri="{FF2B5EF4-FFF2-40B4-BE49-F238E27FC236}">
                <a16:creationId xmlns:a16="http://schemas.microsoft.com/office/drawing/2014/main" id="{5E447CE9-BC89-4FAB-9085-DC17DDA9AE67}"/>
              </a:ext>
            </a:extLst>
          </p:cNvPr>
          <p:cNvSpPr txBox="1"/>
          <p:nvPr/>
        </p:nvSpPr>
        <p:spPr>
          <a:xfrm>
            <a:off x="351262" y="4510442"/>
            <a:ext cx="8438233" cy="160043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lxplus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~$  </a:t>
            </a: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endParaRPr lang="en-US" sz="1400" dirty="0">
              <a:solidFill>
                <a:prstClr val="whit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defRPr/>
            </a:pP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bigbird99.cern.ch : &lt;137.138.120.138:9618?... @ 11/19/18 20:50:42</a:t>
            </a:r>
          </a:p>
          <a:p>
            <a:pPr lvl="0">
              <a:defRPr/>
            </a:pP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OWNER    BATCH_NAME            SUBMITTED   DONE   RUN    IDLE  TOTAL JOB_IDS</a:t>
            </a:r>
          </a:p>
          <a:p>
            <a:pPr lvl="0">
              <a:defRPr/>
            </a:pP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fernandl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CMD: ex1.sh  11/19 20:49      _      _      1      1 162.0</a:t>
            </a:r>
          </a:p>
          <a:p>
            <a:pPr lvl="0">
              <a:defRPr/>
            </a:pPr>
            <a:b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jobs; 0 completed, 0 removed, 1 idle, 0 running, 0 held, 0 suspended</a:t>
            </a:r>
          </a:p>
          <a:p>
            <a:pPr lvl="0">
              <a:defRPr/>
            </a:pPr>
            <a:endParaRPr lang="en-US" sz="1400" dirty="0">
              <a:solidFill>
                <a:prstClr val="whit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9251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More about </a:t>
            </a:r>
            <a:r>
              <a:rPr lang="en-US" sz="4600" b="0" strike="noStrike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4667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By default </a:t>
            </a:r>
            <a:r>
              <a:rPr lang="en-US" sz="3000" b="0" strike="noStrike" spc="-1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US" sz="3000" b="0" strike="noStrike" spc="-1" dirty="0">
                <a:solidFill>
                  <a:schemeClr val="accent2"/>
                </a:solidFill>
                <a:latin typeface="Arial"/>
              </a:rPr>
              <a:t> 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shows:</a:t>
            </a: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  <a:latin typeface="Arial"/>
              </a:rPr>
              <a:t>User’s job only</a:t>
            </a: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Jobs summarized in batches: </a:t>
            </a:r>
            <a:r>
              <a:rPr lang="en-US" sz="3000" b="0" i="1" strike="noStrike" spc="-1" dirty="0">
                <a:solidFill>
                  <a:srgbClr val="0055A0"/>
                </a:solidFill>
                <a:latin typeface="Arial"/>
              </a:rPr>
              <a:t>same cluster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 or </a:t>
            </a:r>
            <a:r>
              <a:rPr lang="en-US" sz="3000" b="0" i="1" strike="noStrike" spc="-1" dirty="0">
                <a:solidFill>
                  <a:srgbClr val="0055A0"/>
                </a:solidFill>
                <a:latin typeface="Arial"/>
              </a:rPr>
              <a:t>same executable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 or </a:t>
            </a:r>
            <a:r>
              <a:rPr lang="en-US" sz="3000" b="0" i="1" strike="noStrike" spc="-1" dirty="0">
                <a:solidFill>
                  <a:srgbClr val="0055A0"/>
                </a:solidFill>
                <a:latin typeface="Arial"/>
              </a:rPr>
              <a:t>same batch name</a:t>
            </a:r>
          </a:p>
        </p:txBody>
      </p:sp>
      <p:sp>
        <p:nvSpPr>
          <p:cNvPr id="6" name="CuadroTexto 4">
            <a:extLst>
              <a:ext uri="{FF2B5EF4-FFF2-40B4-BE49-F238E27FC236}">
                <a16:creationId xmlns:a16="http://schemas.microsoft.com/office/drawing/2014/main" id="{C0CF8055-7FFA-42DB-9B64-EB502EAEAA2B}"/>
              </a:ext>
            </a:extLst>
          </p:cNvPr>
          <p:cNvSpPr txBox="1"/>
          <p:nvPr/>
        </p:nvSpPr>
        <p:spPr>
          <a:xfrm>
            <a:off x="351263" y="3932042"/>
            <a:ext cx="8438233" cy="160043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lxplus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~$  </a:t>
            </a: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endParaRPr lang="en-US" sz="1400" dirty="0">
              <a:solidFill>
                <a:prstClr val="whit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defRPr/>
            </a:pP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bigbird99.cern.ch : &lt;137.138.120.138:9618?... @ 11/19/18 20:50:42</a:t>
            </a:r>
          </a:p>
          <a:p>
            <a:pPr lvl="0">
              <a:defRPr/>
            </a:pP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OWNER    BATCH_NAME            SUBMITTED   DONE   RUN    IDLE  TOTAL JOB_IDS</a:t>
            </a:r>
          </a:p>
          <a:p>
            <a:pPr lvl="0">
              <a:defRPr/>
            </a:pP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fernandl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CMD: /bin/hostname  11/19 20:49      _      _      1      1 162.0</a:t>
            </a:r>
          </a:p>
          <a:p>
            <a:pPr lvl="0">
              <a:defRPr/>
            </a:pPr>
            <a:b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jobs; 0 completed, 0 removed, 1 idle, 0 running, 0 held, 0 suspended</a:t>
            </a:r>
          </a:p>
          <a:p>
            <a:pPr lvl="0">
              <a:defRPr/>
            </a:pPr>
            <a:endParaRPr lang="en-US" sz="1400" dirty="0">
              <a:solidFill>
                <a:prstClr val="whit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CustomShape 4">
            <a:extLst>
              <a:ext uri="{FF2B5EF4-FFF2-40B4-BE49-F238E27FC236}">
                <a16:creationId xmlns:a16="http://schemas.microsoft.com/office/drawing/2014/main" id="{BFBEB896-FA02-4360-95AA-585A8C79B54D}"/>
              </a:ext>
            </a:extLst>
          </p:cNvPr>
          <p:cNvSpPr/>
          <p:nvPr/>
        </p:nvSpPr>
        <p:spPr>
          <a:xfrm>
            <a:off x="4447677" y="5536440"/>
            <a:ext cx="457164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2400" b="0" strike="noStrike" spc="-1" dirty="0" err="1">
                <a:solidFill>
                  <a:srgbClr val="CB3A46"/>
                </a:solidFill>
                <a:latin typeface="Courier New"/>
              </a:rPr>
              <a:t>JobId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= </a:t>
            </a:r>
            <a:r>
              <a:rPr lang="en-GB" sz="2400" b="0" strike="noStrike" spc="-1" dirty="0" err="1">
                <a:solidFill>
                  <a:srgbClr val="CB3A46"/>
                </a:solidFill>
                <a:latin typeface="Courier New"/>
              </a:rPr>
              <a:t>ClusterId</a:t>
            </a:r>
            <a:r>
              <a:rPr lang="en-GB" sz="2400" b="0" strike="noStrike" spc="-1" dirty="0">
                <a:solidFill>
                  <a:srgbClr val="CB3A46"/>
                </a:solidFill>
                <a:latin typeface="Calibri"/>
              </a:rPr>
              <a:t> .</a:t>
            </a:r>
            <a:r>
              <a:rPr lang="en-GB" sz="2400" b="0" strike="noStrike" spc="-1" dirty="0" err="1">
                <a:solidFill>
                  <a:srgbClr val="CB3A46"/>
                </a:solidFill>
                <a:latin typeface="Courier New"/>
              </a:rPr>
              <a:t>ProcId</a:t>
            </a:r>
            <a:endParaRPr lang="en-GB" sz="2400" b="0" strike="noStrike" spc="-1" dirty="0">
              <a:latin typeface="Arial"/>
            </a:endParaRPr>
          </a:p>
        </p:txBody>
      </p:sp>
      <p:sp>
        <p:nvSpPr>
          <p:cNvPr id="8" name="CustomShape 5">
            <a:extLst>
              <a:ext uri="{FF2B5EF4-FFF2-40B4-BE49-F238E27FC236}">
                <a16:creationId xmlns:a16="http://schemas.microsoft.com/office/drawing/2014/main" id="{06A49B15-9F39-4759-8152-02BA4B3FD1AA}"/>
              </a:ext>
            </a:extLst>
          </p:cNvPr>
          <p:cNvSpPr/>
          <p:nvPr/>
        </p:nvSpPr>
        <p:spPr>
          <a:xfrm flipV="1">
            <a:off x="8070752" y="4934520"/>
            <a:ext cx="360" cy="706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59988343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More about </a:t>
            </a:r>
            <a:r>
              <a:rPr lang="en-US" sz="4600" b="0" strike="noStrike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4667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To see individual job information, use:</a:t>
            </a:r>
            <a:br>
              <a:rPr lang="en-US" sz="3000" b="0" strike="noStrike" spc="-1" dirty="0">
                <a:solidFill>
                  <a:srgbClr val="0055A0"/>
                </a:solidFill>
                <a:latin typeface="Arial"/>
              </a:rPr>
            </a:br>
            <a:r>
              <a:rPr lang="en-US" sz="3000" b="1" strike="noStrike" spc="-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US" sz="3000" b="1" spc="-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3000" b="1" spc="-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nobatch</a:t>
            </a:r>
            <a:endParaRPr lang="en-US" sz="3000" b="1" spc="-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b="1" strike="noStrike" spc="-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b="1" spc="-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b="1" strike="noStrike" spc="-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b="1" spc="-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93920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We will use </a:t>
            </a:r>
            <a:r>
              <a:rPr lang="en-US" sz="3000" b="1" spc="-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</a:t>
            </a:r>
            <a:r>
              <a:rPr lang="en-US" sz="3000" b="1" spc="-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nobatch</a:t>
            </a:r>
            <a:r>
              <a:rPr lang="en-US" sz="3000" b="1" spc="-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000" spc="-1" dirty="0">
                <a:solidFill>
                  <a:srgbClr val="0055A0"/>
                </a:solidFill>
              </a:rPr>
              <a:t>option in the following slides to see extra detail about what is happening with a job</a:t>
            </a:r>
            <a:endParaRPr lang="en-US" sz="3000" b="1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uadroTexto 4">
            <a:extLst>
              <a:ext uri="{FF2B5EF4-FFF2-40B4-BE49-F238E27FC236}">
                <a16:creationId xmlns:a16="http://schemas.microsoft.com/office/drawing/2014/main" id="{C0CF8055-7FFA-42DB-9B64-EB502EAEAA2B}"/>
              </a:ext>
            </a:extLst>
          </p:cNvPr>
          <p:cNvSpPr txBox="1"/>
          <p:nvPr/>
        </p:nvSpPr>
        <p:spPr>
          <a:xfrm>
            <a:off x="457200" y="2538139"/>
            <a:ext cx="8438233" cy="160043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txBody>
          <a:bodyPr wrap="square" rtlCol="0" anchor="ctr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lxplus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~$ </a:t>
            </a: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nobatch</a:t>
            </a:r>
            <a:endParaRPr lang="en-US" sz="1400" dirty="0">
              <a:solidFill>
                <a:prstClr val="whit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defRPr/>
            </a:pPr>
            <a:endParaRPr lang="en-US" sz="1400" dirty="0">
              <a:solidFill>
                <a:prstClr val="whit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defRPr/>
            </a:pP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bigbird99.cern.ch : &lt;137.138.120.138:9618?... @ 11/19/18 20:50:32</a:t>
            </a:r>
          </a:p>
          <a:p>
            <a:pPr lvl="0">
              <a:defRPr/>
            </a:pP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      OWNER            SUBMITTED     RUN_TIME ST PRI SIZE CMD</a:t>
            </a:r>
          </a:p>
          <a:p>
            <a:pPr lvl="0">
              <a:defRPr/>
            </a:pP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162.0   </a:t>
            </a:r>
            <a:r>
              <a:rPr lang="en-US" sz="1400" dirty="0" err="1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fernandl</a:t>
            </a: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11/19 20:49   0+00:00:00 I  0    0.0 hostname</a:t>
            </a:r>
          </a:p>
          <a:p>
            <a:pPr lvl="0">
              <a:defRPr/>
            </a:pPr>
            <a:endParaRPr lang="en-US" sz="1400" dirty="0">
              <a:solidFill>
                <a:prstClr val="whit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defRPr/>
            </a:pPr>
            <a:r>
              <a:rPr lang="en-US" sz="1400" dirty="0">
                <a:solidFill>
                  <a:prstClr val="whit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jobs; 0 completed, 0 removed, 1 idle, 0 running, 0 held, 0 suspended</a:t>
            </a:r>
          </a:p>
        </p:txBody>
      </p:sp>
    </p:spTree>
    <p:extLst>
      <p:ext uri="{BB962C8B-B14F-4D97-AF65-F5344CB8AC3E}">
        <p14:creationId xmlns:p14="http://schemas.microsoft.com/office/powerpoint/2010/main" val="13970043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Job States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D64FBD4A-746A-4595-B27E-D48C97F72376}"/>
              </a:ext>
            </a:extLst>
          </p:cNvPr>
          <p:cNvSpPr/>
          <p:nvPr/>
        </p:nvSpPr>
        <p:spPr>
          <a:xfrm>
            <a:off x="0" y="3283920"/>
            <a:ext cx="1157040" cy="673560"/>
          </a:xfrm>
          <a:prstGeom prst="roundRect">
            <a:avLst>
              <a:gd name="adj" fmla="val 16667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000000"/>
                </a:solidFill>
                <a:latin typeface="Arial"/>
              </a:rPr>
              <a:t>condor_</a:t>
            </a:r>
            <a:endParaRPr lang="en-GB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000000"/>
                </a:solidFill>
                <a:latin typeface="Arial"/>
              </a:rPr>
              <a:t>submit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6" name="CustomShape 3">
            <a:extLst>
              <a:ext uri="{FF2B5EF4-FFF2-40B4-BE49-F238E27FC236}">
                <a16:creationId xmlns:a16="http://schemas.microsoft.com/office/drawing/2014/main" id="{3EF3A674-9AFA-4689-B394-5CD40CFA20AC}"/>
              </a:ext>
            </a:extLst>
          </p:cNvPr>
          <p:cNvSpPr/>
          <p:nvPr/>
        </p:nvSpPr>
        <p:spPr>
          <a:xfrm>
            <a:off x="1607760" y="2949840"/>
            <a:ext cx="1375920" cy="134172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FFFFFF"/>
                </a:solidFill>
                <a:latin typeface="Arial"/>
              </a:rPr>
              <a:t>Idle </a:t>
            </a:r>
            <a:endParaRPr lang="en-GB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FFFFFF"/>
                </a:solidFill>
                <a:latin typeface="Arial"/>
              </a:rPr>
              <a:t>(I)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7" name="CustomShape 4">
            <a:extLst>
              <a:ext uri="{FF2B5EF4-FFF2-40B4-BE49-F238E27FC236}">
                <a16:creationId xmlns:a16="http://schemas.microsoft.com/office/drawing/2014/main" id="{21F4761C-1244-4BA5-B577-BD3AF92EF0FC}"/>
              </a:ext>
            </a:extLst>
          </p:cNvPr>
          <p:cNvSpPr/>
          <p:nvPr/>
        </p:nvSpPr>
        <p:spPr>
          <a:xfrm>
            <a:off x="4349520" y="2949840"/>
            <a:ext cx="1357560" cy="134712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FFFFFF"/>
                </a:solidFill>
                <a:latin typeface="Arial"/>
              </a:rPr>
              <a:t>Running (R)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8" name="CustomShape 5">
            <a:extLst>
              <a:ext uri="{FF2B5EF4-FFF2-40B4-BE49-F238E27FC236}">
                <a16:creationId xmlns:a16="http://schemas.microsoft.com/office/drawing/2014/main" id="{06143ABD-5C71-4CE6-951C-7B5FACF0B79C}"/>
              </a:ext>
            </a:extLst>
          </p:cNvPr>
          <p:cNvSpPr/>
          <p:nvPr/>
        </p:nvSpPr>
        <p:spPr>
          <a:xfrm>
            <a:off x="6939720" y="2949840"/>
            <a:ext cx="1396080" cy="134172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FFFFFF"/>
                </a:solidFill>
                <a:latin typeface="Arial"/>
              </a:rPr>
              <a:t>Completed</a:t>
            </a:r>
            <a:endParaRPr lang="en-GB" sz="1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FFFFFF"/>
                </a:solidFill>
                <a:latin typeface="Arial"/>
              </a:rPr>
              <a:t>(C)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9" name="CustomShape 6">
            <a:extLst>
              <a:ext uri="{FF2B5EF4-FFF2-40B4-BE49-F238E27FC236}">
                <a16:creationId xmlns:a16="http://schemas.microsoft.com/office/drawing/2014/main" id="{3766509C-6D0A-4FBC-83EF-1D3780DA3C9A}"/>
              </a:ext>
            </a:extLst>
          </p:cNvPr>
          <p:cNvSpPr/>
          <p:nvPr/>
        </p:nvSpPr>
        <p:spPr>
          <a:xfrm>
            <a:off x="1157400" y="3620880"/>
            <a:ext cx="4496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CustomShape 7">
            <a:extLst>
              <a:ext uri="{FF2B5EF4-FFF2-40B4-BE49-F238E27FC236}">
                <a16:creationId xmlns:a16="http://schemas.microsoft.com/office/drawing/2014/main" id="{DCF5B87F-98C9-4B8E-A45F-1F24B21E00F1}"/>
              </a:ext>
            </a:extLst>
          </p:cNvPr>
          <p:cNvSpPr/>
          <p:nvPr/>
        </p:nvSpPr>
        <p:spPr>
          <a:xfrm>
            <a:off x="2984040" y="3620880"/>
            <a:ext cx="1365120" cy="2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CustomShape 8">
            <a:extLst>
              <a:ext uri="{FF2B5EF4-FFF2-40B4-BE49-F238E27FC236}">
                <a16:creationId xmlns:a16="http://schemas.microsoft.com/office/drawing/2014/main" id="{642F99D3-9C74-4076-A102-395FF7915BB5}"/>
              </a:ext>
            </a:extLst>
          </p:cNvPr>
          <p:cNvSpPr/>
          <p:nvPr/>
        </p:nvSpPr>
        <p:spPr>
          <a:xfrm flipV="1">
            <a:off x="5707440" y="3620880"/>
            <a:ext cx="1231920" cy="2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9">
            <a:extLst>
              <a:ext uri="{FF2B5EF4-FFF2-40B4-BE49-F238E27FC236}">
                <a16:creationId xmlns:a16="http://schemas.microsoft.com/office/drawing/2014/main" id="{C3ADEDA7-038E-49BF-8127-57AFD713DF33}"/>
              </a:ext>
            </a:extLst>
          </p:cNvPr>
          <p:cNvSpPr/>
          <p:nvPr/>
        </p:nvSpPr>
        <p:spPr>
          <a:xfrm>
            <a:off x="2916720" y="1638360"/>
            <a:ext cx="1435320" cy="1461960"/>
          </a:xfrm>
          <a:prstGeom prst="rect">
            <a:avLst/>
          </a:prstGeom>
          <a:noFill/>
          <a:ln w="7632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transfer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executable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and input to 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execute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node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13" name="CustomShape 10">
            <a:extLst>
              <a:ext uri="{FF2B5EF4-FFF2-40B4-BE49-F238E27FC236}">
                <a16:creationId xmlns:a16="http://schemas.microsoft.com/office/drawing/2014/main" id="{4DB29066-898B-4ABF-BB2E-426AAE8F55A0}"/>
              </a:ext>
            </a:extLst>
          </p:cNvPr>
          <p:cNvSpPr/>
          <p:nvPr/>
        </p:nvSpPr>
        <p:spPr>
          <a:xfrm>
            <a:off x="5599440" y="1773720"/>
            <a:ext cx="1423080" cy="1187640"/>
          </a:xfrm>
          <a:prstGeom prst="rect">
            <a:avLst/>
          </a:prstGeom>
          <a:noFill/>
          <a:ln w="7632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transfer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output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back to 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latin typeface="Arial"/>
              </a:rPr>
              <a:t>submit node</a:t>
            </a:r>
            <a:endParaRPr lang="en-GB" sz="1800" b="0" strike="noStrike" spc="-1">
              <a:latin typeface="Arial"/>
            </a:endParaRPr>
          </a:p>
        </p:txBody>
      </p:sp>
      <p:sp>
        <p:nvSpPr>
          <p:cNvPr id="14" name="CustomShape 11">
            <a:extLst>
              <a:ext uri="{FF2B5EF4-FFF2-40B4-BE49-F238E27FC236}">
                <a16:creationId xmlns:a16="http://schemas.microsoft.com/office/drawing/2014/main" id="{C1A45B3F-ED09-4683-AB50-DA7029CEBAD1}"/>
              </a:ext>
            </a:extLst>
          </p:cNvPr>
          <p:cNvSpPr/>
          <p:nvPr/>
        </p:nvSpPr>
        <p:spPr>
          <a:xfrm rot="5400000">
            <a:off x="3472920" y="2307960"/>
            <a:ext cx="160560" cy="4790520"/>
          </a:xfrm>
          <a:prstGeom prst="rightBracket">
            <a:avLst>
              <a:gd name="adj" fmla="val 8333"/>
            </a:avLst>
          </a:prstGeom>
          <a:noFill/>
          <a:ln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5" name="CustomShape 12">
            <a:extLst>
              <a:ext uri="{FF2B5EF4-FFF2-40B4-BE49-F238E27FC236}">
                <a16:creationId xmlns:a16="http://schemas.microsoft.com/office/drawing/2014/main" id="{9C7236DD-EDFA-46EB-ADF1-21FAD8A433E4}"/>
              </a:ext>
            </a:extLst>
          </p:cNvPr>
          <p:cNvSpPr/>
          <p:nvPr/>
        </p:nvSpPr>
        <p:spPr>
          <a:xfrm rot="5400000">
            <a:off x="7513920" y="3610800"/>
            <a:ext cx="160560" cy="2185200"/>
          </a:xfrm>
          <a:prstGeom prst="rightBracket">
            <a:avLst>
              <a:gd name="adj" fmla="val 8333"/>
            </a:avLst>
          </a:prstGeom>
          <a:noFill/>
          <a:ln>
            <a:rou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" name="CustomShape 13">
            <a:extLst>
              <a:ext uri="{FF2B5EF4-FFF2-40B4-BE49-F238E27FC236}">
                <a16:creationId xmlns:a16="http://schemas.microsoft.com/office/drawing/2014/main" id="{4B9149C0-D99E-4E63-BBC6-5900CC59C8FD}"/>
              </a:ext>
            </a:extLst>
          </p:cNvPr>
          <p:cNvSpPr/>
          <p:nvPr/>
        </p:nvSpPr>
        <p:spPr>
          <a:xfrm>
            <a:off x="2543400" y="4671360"/>
            <a:ext cx="1805760" cy="67356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000000"/>
                </a:solidFill>
                <a:latin typeface="Arial"/>
              </a:rPr>
              <a:t>in the queue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17" name="CustomShape 14">
            <a:extLst>
              <a:ext uri="{FF2B5EF4-FFF2-40B4-BE49-F238E27FC236}">
                <a16:creationId xmlns:a16="http://schemas.microsoft.com/office/drawing/2014/main" id="{A5838ABB-FACF-44EC-9863-558A78591002}"/>
              </a:ext>
            </a:extLst>
          </p:cNvPr>
          <p:cNvSpPr/>
          <p:nvPr/>
        </p:nvSpPr>
        <p:spPr>
          <a:xfrm>
            <a:off x="6497640" y="4687560"/>
            <a:ext cx="2156400" cy="67356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1600" b="0" strike="noStrike" spc="-1">
                <a:solidFill>
                  <a:srgbClr val="000000"/>
                </a:solidFill>
                <a:latin typeface="Arial"/>
              </a:rPr>
              <a:t>leaving the queue</a:t>
            </a:r>
            <a:endParaRPr lang="en-GB" sz="16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3941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Log File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CuadroTexto 6">
            <a:extLst>
              <a:ext uri="{FF2B5EF4-FFF2-40B4-BE49-F238E27FC236}">
                <a16:creationId xmlns:a16="http://schemas.microsoft.com/office/drawing/2014/main" id="{755D2A55-7367-40F4-9898-C5CC2B817D53}"/>
              </a:ext>
            </a:extLst>
          </p:cNvPr>
          <p:cNvSpPr txBox="1"/>
          <p:nvPr/>
        </p:nvSpPr>
        <p:spPr>
          <a:xfrm>
            <a:off x="172387" y="1259173"/>
            <a:ext cx="8829206" cy="47443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000 (168.000.000) 11/20 11:34:25 Job submitted from host: &lt;137.138.120.138:9618?addrs=137.138.120.138-9618&amp;noUDP&amp;sock=1069_d2d4_3&gt;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001 (168.000.000) 11/20 11:37:26 Job executing on host: &lt;188.185.217.222:9618?addrs=188.185.217.222-9618+[--1]-9618&amp;noUDP&amp;sock=3285_211b_3&gt;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006 (168.000.000) 11/20 11:37:30 Image size of job updated: 15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0  -  </a:t>
            </a:r>
            <a:r>
              <a:rPr lang="en-US" sz="1200" dirty="0" err="1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MemoryUsage</a:t>
            </a:r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of job (MB)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0  -  </a:t>
            </a:r>
            <a:r>
              <a:rPr lang="en-US" sz="1200" dirty="0" err="1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ResidentSetSize</a:t>
            </a:r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of job (KB)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005 (168.000.000) 11/20 11:37:30 Job terminated.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(1) Normal termination (return value 0)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200" dirty="0" err="1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00:00:00, Sys 0 00:00:00  -  Run Remote Usage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200" dirty="0" err="1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00:00:00, Sys 0 00:00:00  -  Run Local Usage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200" dirty="0" err="1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00:00:00, Sys 0 00:00:00  -  Total Remote Usage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sz="1200" dirty="0" err="1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0 00:00:00, Sys 0 00:00:00  -  Total Local Usage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19  -  Run Bytes Sent By Job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15768  -  Run Bytes Received By Job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19  -  Total Bytes Sent By Job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15768  -  Total Bytes Received By Job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200" dirty="0" err="1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Partitionable</a:t>
            </a:r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Resources :    Usage  Request Allocated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sz="1200" dirty="0" err="1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Cpus</a:t>
            </a:r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:                 1         1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Disk (KB)            :       31       15   1841176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Memory (MB)          :        0     2000      2000</a:t>
            </a:r>
          </a:p>
          <a:p>
            <a:pPr lvl="0"/>
            <a:r>
              <a:rPr lang="en-US" sz="1200" dirty="0">
                <a:ln w="0"/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  <p:sp>
        <p:nvSpPr>
          <p:cNvPr id="6" name="CustomShape 3"/>
          <p:cNvSpPr/>
          <p:nvPr/>
        </p:nvSpPr>
        <p:spPr>
          <a:xfrm>
            <a:off x="3237875" y="1247505"/>
            <a:ext cx="2368446" cy="337373"/>
          </a:xfrm>
          <a:prstGeom prst="roundRect">
            <a:avLst>
              <a:gd name="adj" fmla="val 16667"/>
            </a:avLst>
          </a:prstGeom>
          <a:solidFill>
            <a:schemeClr val="accent6">
              <a:alpha val="30000"/>
            </a:schemeClr>
          </a:solidFill>
          <a:ln>
            <a:solidFill>
              <a:schemeClr val="accent6">
                <a:shade val="95000"/>
                <a:satMod val="105000"/>
                <a:alpha val="30000"/>
              </a:schemeClr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</p:sp>
      <p:sp>
        <p:nvSpPr>
          <p:cNvPr id="7" name="CustomShape 3"/>
          <p:cNvSpPr/>
          <p:nvPr/>
        </p:nvSpPr>
        <p:spPr>
          <a:xfrm>
            <a:off x="3075481" y="1774910"/>
            <a:ext cx="2368446" cy="337373"/>
          </a:xfrm>
          <a:prstGeom prst="roundRect">
            <a:avLst>
              <a:gd name="adj" fmla="val 16667"/>
            </a:avLst>
          </a:prstGeom>
          <a:solidFill>
            <a:schemeClr val="accent6">
              <a:alpha val="30000"/>
            </a:schemeClr>
          </a:solidFill>
          <a:ln>
            <a:solidFill>
              <a:schemeClr val="accent6">
                <a:shade val="95000"/>
                <a:satMod val="105000"/>
                <a:alpha val="30000"/>
              </a:schemeClr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</p:sp>
      <p:sp>
        <p:nvSpPr>
          <p:cNvPr id="8" name="CustomShape 3"/>
          <p:cNvSpPr/>
          <p:nvPr/>
        </p:nvSpPr>
        <p:spPr>
          <a:xfrm>
            <a:off x="2734194" y="3045568"/>
            <a:ext cx="2368446" cy="337373"/>
          </a:xfrm>
          <a:prstGeom prst="roundRect">
            <a:avLst>
              <a:gd name="adj" fmla="val 16667"/>
            </a:avLst>
          </a:prstGeom>
          <a:solidFill>
            <a:schemeClr val="accent6">
              <a:alpha val="30000"/>
            </a:schemeClr>
          </a:solidFill>
          <a:ln>
            <a:solidFill>
              <a:schemeClr val="accent6">
                <a:shade val="95000"/>
                <a:satMod val="105000"/>
                <a:alpha val="30000"/>
              </a:schemeClr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</p:sp>
      <p:sp>
        <p:nvSpPr>
          <p:cNvPr id="9" name="CustomShape 3"/>
          <p:cNvSpPr/>
          <p:nvPr/>
        </p:nvSpPr>
        <p:spPr>
          <a:xfrm>
            <a:off x="976859" y="5175407"/>
            <a:ext cx="4929266" cy="580816"/>
          </a:xfrm>
          <a:prstGeom prst="roundRect">
            <a:avLst>
              <a:gd name="adj" fmla="val 16667"/>
            </a:avLst>
          </a:prstGeom>
          <a:solidFill>
            <a:schemeClr val="accent6">
              <a:alpha val="30000"/>
            </a:schemeClr>
          </a:solidFill>
          <a:ln>
            <a:solidFill>
              <a:schemeClr val="accent6">
                <a:shade val="95000"/>
                <a:satMod val="105000"/>
                <a:alpha val="30000"/>
              </a:schemeClr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7066045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A90D6-CF59-E841-AB67-3DC2665F8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CERN Batch Service: HTCondor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A363E9-204A-2C42-A0B6-AF23C5EE79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8/15/19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8DB04C-B6A9-3945-955E-42FD7E8A84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2FCAA3-D728-B640-BDC1-2175D743FE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EB32350-C3E9-B848-AD4D-566518FEA49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393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extShape 1"/>
          <p:cNvSpPr txBox="1"/>
          <p:nvPr/>
        </p:nvSpPr>
        <p:spPr>
          <a:xfrm>
            <a:off x="457200" y="1856509"/>
            <a:ext cx="8226360" cy="1528211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The Central Manager</a:t>
            </a: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6" name="TextShape 5"/>
          <p:cNvSpPr txBox="1"/>
          <p:nvPr/>
        </p:nvSpPr>
        <p:spPr>
          <a:xfrm>
            <a:off x="457200" y="3391200"/>
            <a:ext cx="4309672" cy="419400"/>
          </a:xfrm>
          <a:prstGeom prst="rect">
            <a:avLst/>
          </a:prstGeom>
          <a:noFill/>
          <a:ln>
            <a:noFill/>
          </a:ln>
        </p:spPr>
        <p:txBody>
          <a:bodyPr lIns="45720" tIns="0" rIns="45720" bIns="0" anchor="b"/>
          <a:lstStyle/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sz="2000" spc="-1" dirty="0">
                <a:solidFill>
                  <a:srgbClr val="0055A0"/>
                </a:solidFill>
              </a:rPr>
              <a:t>Class Ad &amp; Matchmaking</a:t>
            </a:r>
            <a:endParaRPr lang="en-US" sz="2000" b="1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1487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The Central Manager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2197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 err="1">
                <a:solidFill>
                  <a:srgbClr val="0055A0"/>
                </a:solidFill>
                <a:latin typeface="Arial"/>
              </a:rPr>
              <a:t>HTCondor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 matches jobs with computers via a “central manager”</a:t>
            </a:r>
            <a:endParaRPr lang="en-US" sz="3000" b="0" strike="noStrike" spc="-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 descr="HTCondor_red_blk_notag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151" y="2301787"/>
            <a:ext cx="1965768" cy="46461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24852" y="3593547"/>
            <a:ext cx="2524144" cy="1977225"/>
            <a:chOff x="3086855" y="4123553"/>
            <a:chExt cx="2524144" cy="1977225"/>
          </a:xfrm>
        </p:grpSpPr>
        <p:pic>
          <p:nvPicPr>
            <p:cNvPr id="8" name="Picture 7" descr="queu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0925" y="4453650"/>
              <a:ext cx="2407920" cy="160629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086855" y="4123553"/>
              <a:ext cx="2524144" cy="1977225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submit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76241" y="3350836"/>
            <a:ext cx="1750032" cy="1141325"/>
            <a:chOff x="6708589" y="4275951"/>
            <a:chExt cx="1750032" cy="1141325"/>
          </a:xfrm>
        </p:grpSpPr>
        <p:pic>
          <p:nvPicPr>
            <p:cNvPr id="11" name="Picture 10" descr="person-writing460x300-scaled500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8589" y="4275951"/>
              <a:ext cx="1750032" cy="1141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Rectangle 11"/>
            <p:cNvSpPr/>
            <p:nvPr/>
          </p:nvSpPr>
          <p:spPr>
            <a:xfrm>
              <a:off x="6708589" y="4292026"/>
              <a:ext cx="1093261" cy="5626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execute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846886" y="4082495"/>
            <a:ext cx="1750032" cy="1141325"/>
            <a:chOff x="6708589" y="4275951"/>
            <a:chExt cx="1750032" cy="1141325"/>
          </a:xfrm>
        </p:grpSpPr>
        <p:pic>
          <p:nvPicPr>
            <p:cNvPr id="14" name="Picture 13" descr="person-writing460x300-scaled500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8589" y="4275951"/>
              <a:ext cx="1750032" cy="1141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Rectangle 14"/>
            <p:cNvSpPr/>
            <p:nvPr/>
          </p:nvSpPr>
          <p:spPr>
            <a:xfrm>
              <a:off x="6708589" y="4292026"/>
              <a:ext cx="1093261" cy="5626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execute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63699" y="4870728"/>
            <a:ext cx="1750032" cy="1141325"/>
            <a:chOff x="6708589" y="4275951"/>
            <a:chExt cx="1750032" cy="1141325"/>
          </a:xfrm>
        </p:grpSpPr>
        <p:pic>
          <p:nvPicPr>
            <p:cNvPr id="17" name="Picture 16" descr="person-writing460x300-scaled500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8589" y="4275951"/>
              <a:ext cx="1750032" cy="1141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Rectangle 17"/>
            <p:cNvSpPr/>
            <p:nvPr/>
          </p:nvSpPr>
          <p:spPr>
            <a:xfrm>
              <a:off x="6708589" y="4292026"/>
              <a:ext cx="1093261" cy="5626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execute</a:t>
              </a:r>
            </a:p>
          </p:txBody>
        </p:sp>
      </p:grpSp>
      <p:pic>
        <p:nvPicPr>
          <p:cNvPr id="19" name="Picture 18" descr="manager.jpg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151" y="2939825"/>
            <a:ext cx="1693855" cy="13074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Rectangle 19"/>
          <p:cNvSpPr/>
          <p:nvPr/>
        </p:nvSpPr>
        <p:spPr>
          <a:xfrm>
            <a:off x="3529755" y="4122682"/>
            <a:ext cx="2296163" cy="5626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central manager</a:t>
            </a:r>
          </a:p>
        </p:txBody>
      </p:sp>
    </p:spTree>
    <p:extLst>
      <p:ext uri="{BB962C8B-B14F-4D97-AF65-F5344CB8AC3E}">
        <p14:creationId xmlns:p14="http://schemas.microsoft.com/office/powerpoint/2010/main" val="7477542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Class Ads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19"/>
            <a:ext cx="8226360" cy="472301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10000"/>
          </a:bodyPr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 err="1">
                <a:solidFill>
                  <a:srgbClr val="0055A0"/>
                </a:solidFill>
                <a:latin typeface="Arial"/>
              </a:rPr>
              <a:t>HTCondor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 stores a list of information about each job and each computer.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  <a:latin typeface="Arial"/>
                <a:cs typeface="Courier New" panose="02070309020205020404" pitchFamily="49" charset="0"/>
              </a:rPr>
              <a:t>This information is stored as a “Class Ad”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b="0" strike="noStrike" spc="-1" dirty="0">
              <a:solidFill>
                <a:srgbClr val="0055A0"/>
              </a:solidFill>
              <a:latin typeface="Arial"/>
              <a:cs typeface="Courier New" panose="02070309020205020404" pitchFamily="49" charset="0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spc="-1" dirty="0">
              <a:solidFill>
                <a:srgbClr val="0055A0"/>
              </a:solidFill>
              <a:latin typeface="Arial"/>
              <a:cs typeface="Courier New" panose="02070309020205020404" pitchFamily="49" charset="0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b="0" strike="noStrike" spc="-1" dirty="0">
              <a:solidFill>
                <a:srgbClr val="0055A0"/>
              </a:solidFill>
              <a:latin typeface="Arial"/>
              <a:cs typeface="Courier New" panose="02070309020205020404" pitchFamily="49" charset="0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spc="-1" dirty="0">
              <a:solidFill>
                <a:srgbClr val="0055A0"/>
              </a:solidFill>
              <a:latin typeface="Arial"/>
              <a:cs typeface="Courier New" panose="02070309020205020404" pitchFamily="49" charset="0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  <a:latin typeface="Arial"/>
                <a:cs typeface="Courier New" panose="02070309020205020404" pitchFamily="49" charset="0"/>
              </a:rPr>
              <a:t>Class Ads have the format:</a:t>
            </a:r>
            <a:br>
              <a:rPr lang="en-US" sz="3000" spc="-1" dirty="0">
                <a:solidFill>
                  <a:srgbClr val="0055A0"/>
                </a:solidFill>
                <a:latin typeface="Arial"/>
                <a:cs typeface="Courier New" panose="02070309020205020404" pitchFamily="49" charset="0"/>
              </a:rPr>
            </a:br>
            <a:r>
              <a:rPr lang="en-US" sz="3000" spc="-1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AttributeName</a:t>
            </a:r>
            <a:r>
              <a:rPr lang="en-US" sz="3000" spc="-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value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3000" spc="-1" dirty="0">
                <a:solidFill>
                  <a:srgbClr val="0055A0"/>
                </a:solidFill>
                <a:cs typeface="Courier New" panose="02070309020205020404" pitchFamily="49" charset="0"/>
              </a:rPr>
              <a:t> can be Boolean, number or string</a:t>
            </a:r>
            <a:endParaRPr lang="en-US" sz="3000" b="0" strike="noStrike" spc="-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 descr="classified_and_mou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022" y="2734361"/>
            <a:ext cx="3581066" cy="167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431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Job Class Ads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1151" y="1024804"/>
            <a:ext cx="5345393" cy="499932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RequestCpus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Err = “</a:t>
            </a:r>
            <a:r>
              <a:rPr lang="en-US" sz="1400" noProof="0" dirty="0" err="1">
                <a:solidFill>
                  <a:prstClr val="black"/>
                </a:solidFill>
                <a:latin typeface="Courier"/>
                <a:cs typeface="Courier"/>
              </a:rPr>
              <a:t>job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.err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WhenToTransferOutput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"ON_EXIT"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TargetType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"Machine"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Cmd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“/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afs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/cern</a:t>
            </a:r>
            <a:r>
              <a:rPr lang="en-US" sz="1400" noProof="0" dirty="0">
                <a:solidFill>
                  <a:prstClr val="black"/>
                </a:solidFill>
                <a:latin typeface="Courier"/>
                <a:cs typeface="Courier"/>
              </a:rPr>
              <a:t>.ch/user/f/</a:t>
            </a:r>
            <a:r>
              <a:rPr lang="en-US" sz="1400" noProof="0" dirty="0" err="1">
                <a:solidFill>
                  <a:prstClr val="black"/>
                </a:solidFill>
                <a:latin typeface="Courier"/>
                <a:cs typeface="Courier"/>
              </a:rPr>
              <a:t>fernandl</a:t>
            </a:r>
            <a:r>
              <a:rPr lang="en-US" sz="1400" noProof="0" dirty="0">
                <a:solidFill>
                  <a:prstClr val="black"/>
                </a:solidFill>
                <a:latin typeface="Courier"/>
                <a:cs typeface="Courier"/>
              </a:rPr>
              <a:t>/condor/exe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“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prstClr val="black"/>
                </a:solidFill>
                <a:latin typeface="Courier"/>
                <a:cs typeface="Courier"/>
              </a:rPr>
              <a:t>Arguments = “x y z”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JobUniverse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5</a:t>
            </a:r>
          </a:p>
          <a:p>
            <a:pPr lvl="0" defTabSz="457200"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Iwd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</a:t>
            </a:r>
            <a:r>
              <a:rPr lang="en-US" sz="1400" dirty="0">
                <a:solidFill>
                  <a:prstClr val="black"/>
                </a:solidFill>
                <a:latin typeface="Courier"/>
                <a:cs typeface="Courier"/>
              </a:rPr>
              <a:t>“/</a:t>
            </a:r>
            <a:r>
              <a:rPr lang="en-US" sz="1400" dirty="0" err="1">
                <a:solidFill>
                  <a:prstClr val="black"/>
                </a:solidFill>
                <a:latin typeface="Courier"/>
                <a:cs typeface="Courier"/>
              </a:rPr>
              <a:t>afs</a:t>
            </a:r>
            <a:r>
              <a:rPr lang="en-US" sz="1400" dirty="0">
                <a:solidFill>
                  <a:prstClr val="black"/>
                </a:solidFill>
                <a:latin typeface="Courier"/>
                <a:cs typeface="Courier"/>
              </a:rPr>
              <a:t>/cern.ch/user/f/</a:t>
            </a:r>
            <a:r>
              <a:rPr lang="en-US" sz="1400" dirty="0" err="1">
                <a:solidFill>
                  <a:prstClr val="black"/>
                </a:solidFill>
                <a:latin typeface="Courier"/>
                <a:cs typeface="Courier"/>
              </a:rPr>
              <a:t>fernandl</a:t>
            </a:r>
            <a:r>
              <a:rPr lang="en-US" sz="1400" dirty="0">
                <a:solidFill>
                  <a:prstClr val="black"/>
                </a:solidFill>
                <a:latin typeface="Courier"/>
                <a:cs typeface="Courier"/>
              </a:rPr>
              <a:t>/condor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RequestDisk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20480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NumJobStarts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WantRemoteIO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true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OnExitRemove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true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MyType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"Job"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Out = "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job.out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"</a:t>
            </a:r>
          </a:p>
          <a:p>
            <a:pPr lvl="0" defTabSz="457200"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UserLog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</a:t>
            </a:r>
            <a:r>
              <a:rPr lang="en-US" sz="1400" dirty="0">
                <a:solidFill>
                  <a:prstClr val="black"/>
                </a:solidFill>
                <a:latin typeface="Courier"/>
                <a:cs typeface="Courier"/>
              </a:rPr>
              <a:t>“/</a:t>
            </a:r>
            <a:r>
              <a:rPr lang="en-US" sz="1400" dirty="0" err="1">
                <a:solidFill>
                  <a:prstClr val="black"/>
                </a:solidFill>
                <a:latin typeface="Courier"/>
                <a:cs typeface="Courier"/>
              </a:rPr>
              <a:t>afs</a:t>
            </a:r>
            <a:r>
              <a:rPr lang="en-US" sz="1400" dirty="0">
                <a:solidFill>
                  <a:prstClr val="black"/>
                </a:solidFill>
                <a:latin typeface="Courier"/>
                <a:cs typeface="Courier"/>
              </a:rPr>
              <a:t>/cern.ch/user/f/</a:t>
            </a:r>
            <a:r>
              <a:rPr lang="en-US" sz="1400" dirty="0" err="1">
                <a:solidFill>
                  <a:prstClr val="black"/>
                </a:solidFill>
                <a:latin typeface="Courier"/>
                <a:cs typeface="Courier"/>
              </a:rPr>
              <a:t>fernandl</a:t>
            </a:r>
            <a:r>
              <a:rPr lang="en-US" sz="1400" dirty="0">
                <a:solidFill>
                  <a:prstClr val="black"/>
                </a:solidFill>
                <a:latin typeface="Courier"/>
                <a:cs typeface="Courier"/>
              </a:rPr>
              <a:t>/condor/job.log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RequestMemory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20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...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...</a:t>
            </a:r>
          </a:p>
        </p:txBody>
      </p:sp>
      <p:sp>
        <p:nvSpPr>
          <p:cNvPr id="6" name="Rectangle 5"/>
          <p:cNvSpPr/>
          <p:nvPr/>
        </p:nvSpPr>
        <p:spPr>
          <a:xfrm>
            <a:off x="57298" y="3909825"/>
            <a:ext cx="3125449" cy="111941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+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HTCondor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configuration*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2407" y="2154176"/>
            <a:ext cx="3040340" cy="203132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executable = exe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Arguments =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“x y z”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log = job.log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output =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job.out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error =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job.err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queue 1</a:t>
            </a:r>
          </a:p>
        </p:txBody>
      </p:sp>
      <p:sp>
        <p:nvSpPr>
          <p:cNvPr id="8" name="Rectangle 7"/>
          <p:cNvSpPr/>
          <p:nvPr/>
        </p:nvSpPr>
        <p:spPr>
          <a:xfrm>
            <a:off x="3039824" y="2929249"/>
            <a:ext cx="691327" cy="9805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1717744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spc="-1" dirty="0">
                <a:solidFill>
                  <a:srgbClr val="0055A0"/>
                </a:solidFill>
                <a:latin typeface="Arial"/>
              </a:rPr>
              <a:t>Machine</a:t>
            </a: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 Class Ads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82906" y="970613"/>
            <a:ext cx="4508694" cy="510677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HasFileTransfer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true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DynamicSlot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true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TotalSlotDisk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4300218.0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TargetType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"Job"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TotalSlotMemory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2048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Mips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17902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Memory = 2048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UtsnameSysname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"Linux"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MAX_PREEMPT = ( 3600 * 72 )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Requirements = ( START ) &amp;&amp; (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IsValidCheckpointPlatform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) &amp;&amp; (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WithinResourceLimits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OpSysMajorVer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6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TotalMemory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9889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HasGluster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true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OpSysName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"SL"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HasDocker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true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...</a:t>
            </a:r>
          </a:p>
        </p:txBody>
      </p:sp>
      <p:sp>
        <p:nvSpPr>
          <p:cNvPr id="6" name="Rectangle 5"/>
          <p:cNvSpPr/>
          <p:nvPr/>
        </p:nvSpPr>
        <p:spPr>
          <a:xfrm>
            <a:off x="3641857" y="2617564"/>
            <a:ext cx="691327" cy="980576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</a:t>
            </a:r>
          </a:p>
        </p:txBody>
      </p:sp>
      <p:pic>
        <p:nvPicPr>
          <p:cNvPr id="7" name="Picture 6" descr="serve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44" y="1487795"/>
            <a:ext cx="1632661" cy="252400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4234375"/>
            <a:ext cx="3794257" cy="111941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+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HTCondor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48181952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Job Matching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120435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20000"/>
          </a:bodyPr>
          <a:lstStyle/>
          <a:p>
            <a:pPr marL="493920" indent="-456840" algn="just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On a regular basis, the central manager reviews Job and Machine Class Ads and matches jobs to computers</a:t>
            </a:r>
            <a:endParaRPr lang="en-US" sz="3000" b="0" strike="noStrike" spc="-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7200" y="3631022"/>
            <a:ext cx="2524144" cy="1977225"/>
            <a:chOff x="3086855" y="4123553"/>
            <a:chExt cx="2524144" cy="1977225"/>
          </a:xfrm>
        </p:grpSpPr>
        <p:pic>
          <p:nvPicPr>
            <p:cNvPr id="7" name="Picture 6" descr="queu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0925" y="4453650"/>
              <a:ext cx="2407920" cy="1606296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086855" y="4123553"/>
              <a:ext cx="2524144" cy="1977225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submit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08589" y="3388311"/>
            <a:ext cx="1750032" cy="1141325"/>
            <a:chOff x="6708589" y="4275951"/>
            <a:chExt cx="1750032" cy="1141325"/>
          </a:xfrm>
        </p:grpSpPr>
        <p:pic>
          <p:nvPicPr>
            <p:cNvPr id="10" name="Picture 9" descr="person-writing460x300-scaled500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8589" y="4275951"/>
              <a:ext cx="1750032" cy="1141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Rectangle 10"/>
            <p:cNvSpPr/>
            <p:nvPr/>
          </p:nvSpPr>
          <p:spPr>
            <a:xfrm>
              <a:off x="6708589" y="4292026"/>
              <a:ext cx="1093261" cy="5626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execute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079234" y="4119970"/>
            <a:ext cx="1750032" cy="1141325"/>
            <a:chOff x="6708589" y="4275951"/>
            <a:chExt cx="1750032" cy="1141325"/>
          </a:xfrm>
        </p:grpSpPr>
        <p:pic>
          <p:nvPicPr>
            <p:cNvPr id="13" name="Picture 12" descr="person-writing460x300-scaled500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8589" y="4275951"/>
              <a:ext cx="1750032" cy="1141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>
              <a:off x="6708589" y="4292026"/>
              <a:ext cx="1093261" cy="5626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execute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596047" y="4908203"/>
            <a:ext cx="1750032" cy="1141325"/>
            <a:chOff x="6708589" y="4275951"/>
            <a:chExt cx="1750032" cy="1141325"/>
          </a:xfrm>
        </p:grpSpPr>
        <p:pic>
          <p:nvPicPr>
            <p:cNvPr id="16" name="Picture 15" descr="person-writing460x300-scaled500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8589" y="4275951"/>
              <a:ext cx="1750032" cy="1141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7" name="Rectangle 16"/>
            <p:cNvSpPr/>
            <p:nvPr/>
          </p:nvSpPr>
          <p:spPr>
            <a:xfrm>
              <a:off x="6708589" y="4292026"/>
              <a:ext cx="1093261" cy="5626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execute</a:t>
              </a:r>
            </a:p>
          </p:txBody>
        </p:sp>
      </p:grpSp>
      <p:cxnSp>
        <p:nvCxnSpPr>
          <p:cNvPr id="18" name="Straight Arrow Connector 17"/>
          <p:cNvCxnSpPr>
            <a:stCxn id="22" idx="3"/>
            <a:endCxn id="10" idx="1"/>
          </p:cNvCxnSpPr>
          <p:nvPr/>
        </p:nvCxnSpPr>
        <p:spPr>
          <a:xfrm>
            <a:off x="5786354" y="3631022"/>
            <a:ext cx="922235" cy="3279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2" idx="3"/>
            <a:endCxn id="13" idx="1"/>
          </p:cNvCxnSpPr>
          <p:nvPr/>
        </p:nvCxnSpPr>
        <p:spPr>
          <a:xfrm>
            <a:off x="5786354" y="3631022"/>
            <a:ext cx="1292880" cy="105961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2" idx="3"/>
            <a:endCxn id="16" idx="1"/>
          </p:cNvCxnSpPr>
          <p:nvPr/>
        </p:nvCxnSpPr>
        <p:spPr>
          <a:xfrm>
            <a:off x="5786354" y="3631022"/>
            <a:ext cx="809693" cy="184784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2" idx="1"/>
            <a:endCxn id="8" idx="3"/>
          </p:cNvCxnSpPr>
          <p:nvPr/>
        </p:nvCxnSpPr>
        <p:spPr>
          <a:xfrm flipH="1">
            <a:off x="2981344" y="3631022"/>
            <a:ext cx="1111155" cy="98861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Picture 21" descr="manager.jp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499" y="2977300"/>
            <a:ext cx="1693855" cy="13074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3762103" y="4160157"/>
            <a:ext cx="2296163" cy="5626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central manager</a:t>
            </a:r>
          </a:p>
        </p:txBody>
      </p:sp>
      <p:pic>
        <p:nvPicPr>
          <p:cNvPr id="24" name="Picture 23" descr="HTCondor_red_blk_notag.jpg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499" y="2339262"/>
            <a:ext cx="1965768" cy="46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060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Job Execution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120435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20000"/>
          </a:bodyPr>
          <a:lstStyle/>
          <a:p>
            <a:pPr marL="493920" indent="-456840" algn="just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  <a:latin typeface="Arial"/>
              </a:rPr>
              <a:t>After the central manager makes the match, the submit and execute points communicate directly</a:t>
            </a:r>
            <a:endParaRPr lang="en-US" sz="3000" b="0" strike="noStrike" spc="-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 descr="manager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499" y="2819904"/>
            <a:ext cx="1693855" cy="130744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7" name="Group 6"/>
          <p:cNvGrpSpPr/>
          <p:nvPr/>
        </p:nvGrpSpPr>
        <p:grpSpPr>
          <a:xfrm>
            <a:off x="457200" y="3473626"/>
            <a:ext cx="2524144" cy="1977225"/>
            <a:chOff x="3086855" y="4123553"/>
            <a:chExt cx="2524144" cy="1977225"/>
          </a:xfrm>
        </p:grpSpPr>
        <p:pic>
          <p:nvPicPr>
            <p:cNvPr id="8" name="Picture 7" descr="queu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0925" y="4453650"/>
              <a:ext cx="2407920" cy="160629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086855" y="4123553"/>
              <a:ext cx="2524144" cy="1977225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submit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708589" y="3230915"/>
            <a:ext cx="1750032" cy="1141325"/>
            <a:chOff x="6708589" y="4275951"/>
            <a:chExt cx="1750032" cy="1141325"/>
          </a:xfrm>
        </p:grpSpPr>
        <p:pic>
          <p:nvPicPr>
            <p:cNvPr id="11" name="Picture 10" descr="person-writing460x300-scaled500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8589" y="4275951"/>
              <a:ext cx="1750032" cy="1141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Rectangle 11"/>
            <p:cNvSpPr/>
            <p:nvPr/>
          </p:nvSpPr>
          <p:spPr>
            <a:xfrm>
              <a:off x="6708589" y="4292026"/>
              <a:ext cx="1093261" cy="5626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execute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079234" y="3962574"/>
            <a:ext cx="1750032" cy="1141325"/>
            <a:chOff x="6708589" y="4275951"/>
            <a:chExt cx="1750032" cy="1141325"/>
          </a:xfrm>
        </p:grpSpPr>
        <p:pic>
          <p:nvPicPr>
            <p:cNvPr id="14" name="Picture 13" descr="person-writing460x300-scaled500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8589" y="4275951"/>
              <a:ext cx="1750032" cy="1141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Rectangle 14"/>
            <p:cNvSpPr/>
            <p:nvPr/>
          </p:nvSpPr>
          <p:spPr>
            <a:xfrm>
              <a:off x="6708589" y="4292026"/>
              <a:ext cx="1093261" cy="5626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execute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596047" y="4750807"/>
            <a:ext cx="1750032" cy="1141325"/>
            <a:chOff x="6708589" y="4275951"/>
            <a:chExt cx="1750032" cy="1141325"/>
          </a:xfrm>
        </p:grpSpPr>
        <p:pic>
          <p:nvPicPr>
            <p:cNvPr id="17" name="Picture 16" descr="person-writing460x300-scaled500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8589" y="4275951"/>
              <a:ext cx="1750032" cy="1141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Rectangle 17"/>
            <p:cNvSpPr/>
            <p:nvPr/>
          </p:nvSpPr>
          <p:spPr>
            <a:xfrm>
              <a:off x="6708589" y="4292026"/>
              <a:ext cx="1093261" cy="5626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execute</a:t>
              </a:r>
            </a:p>
          </p:txBody>
        </p:sp>
      </p:grpSp>
      <p:cxnSp>
        <p:nvCxnSpPr>
          <p:cNvPr id="19" name="Straight Arrow Connector 18"/>
          <p:cNvCxnSpPr>
            <a:stCxn id="9" idx="3"/>
            <a:endCxn id="11" idx="1"/>
          </p:cNvCxnSpPr>
          <p:nvPr/>
        </p:nvCxnSpPr>
        <p:spPr>
          <a:xfrm flipV="1">
            <a:off x="2981344" y="3801578"/>
            <a:ext cx="3727245" cy="66066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3"/>
            <a:endCxn id="14" idx="1"/>
          </p:cNvCxnSpPr>
          <p:nvPr/>
        </p:nvCxnSpPr>
        <p:spPr>
          <a:xfrm>
            <a:off x="2981344" y="4462239"/>
            <a:ext cx="4097890" cy="709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3"/>
            <a:endCxn id="17" idx="1"/>
          </p:cNvCxnSpPr>
          <p:nvPr/>
        </p:nvCxnSpPr>
        <p:spPr>
          <a:xfrm>
            <a:off x="2981344" y="4462239"/>
            <a:ext cx="3614703" cy="85923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762103" y="4002761"/>
            <a:ext cx="2296163" cy="5626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central manager</a:t>
            </a:r>
          </a:p>
        </p:txBody>
      </p:sp>
      <p:pic>
        <p:nvPicPr>
          <p:cNvPr id="23" name="Picture 22" descr="HTCondor_red_blk_notag.jpg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499" y="2181866"/>
            <a:ext cx="1965768" cy="46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9797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Class Ads for People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120435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20000"/>
          </a:bodyPr>
          <a:lstStyle/>
          <a:p>
            <a:pPr marL="493920" indent="-456840" algn="just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  <a:latin typeface="Arial"/>
              </a:rPr>
              <a:t>Class Ads also provides lots of useful information about jobs and computers to </a:t>
            </a:r>
            <a:r>
              <a:rPr lang="en-US" sz="3000" spc="-1" dirty="0" err="1">
                <a:solidFill>
                  <a:srgbClr val="0055A0"/>
                </a:solidFill>
                <a:latin typeface="Arial"/>
              </a:rPr>
              <a:t>HTCondor</a:t>
            </a:r>
            <a:r>
              <a:rPr lang="en-US" sz="3000" spc="-1" dirty="0">
                <a:solidFill>
                  <a:srgbClr val="0055A0"/>
                </a:solidFill>
                <a:latin typeface="Arial"/>
              </a:rPr>
              <a:t> users and administrators</a:t>
            </a:r>
            <a:endParaRPr lang="en-US" sz="3000" b="0" strike="noStrike" spc="-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6" name="Picture 5" descr="open-newspaper-hed-2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980" y="2811467"/>
            <a:ext cx="4876800" cy="274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25437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Finding Job Attributes</a:t>
            </a:r>
            <a:endParaRPr lang="en-US" sz="4600" b="0" strike="noStrike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120435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493920" indent="-456840" algn="just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  <a:latin typeface="Arial"/>
              </a:rPr>
              <a:t>Use the “long” option for </a:t>
            </a:r>
            <a:r>
              <a:rPr lang="en-US" sz="3000" spc="-1" dirty="0" err="1">
                <a:solidFill>
                  <a:srgbClr val="0055A0"/>
                </a:solidFill>
                <a:latin typeface="Arial"/>
              </a:rPr>
              <a:t>condor_q</a:t>
            </a:r>
            <a:br>
              <a:rPr lang="en-US" sz="3000" spc="-1" dirty="0">
                <a:solidFill>
                  <a:srgbClr val="0055A0"/>
                </a:solidFill>
                <a:latin typeface="Arial"/>
              </a:rPr>
            </a:br>
            <a:r>
              <a:rPr lang="en-US" sz="3000" b="1" spc="-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US" sz="3000" b="1" spc="-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–l &lt;</a:t>
            </a:r>
            <a:r>
              <a:rPr lang="en-US" sz="3000" b="1" spc="-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JobId</a:t>
            </a:r>
            <a:r>
              <a:rPr lang="en-US" sz="3000" b="1" spc="-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3000" b="1" strike="noStrike" spc="-1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63" y="2428107"/>
            <a:ext cx="8569234" cy="4185761"/>
          </a:xfrm>
          <a:prstGeom prst="rect">
            <a:avLst/>
          </a:prstGeom>
          <a:solidFill>
            <a:schemeClr val="bg2">
              <a:lumMod val="10000"/>
            </a:schemeClr>
          </a:solidFill>
          <a:ln w="7620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urier"/>
                <a:cs typeface="Courier"/>
              </a:rPr>
              <a:t>$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urier"/>
                <a:cs typeface="Courier"/>
              </a:rPr>
              <a:t>condor_q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urier"/>
                <a:cs typeface="Courier"/>
              </a:rPr>
              <a:t> -l 128.0</a:t>
            </a:r>
          </a:p>
          <a:p>
            <a:pPr lvl="0" defTabSz="457200">
              <a:defRPr/>
            </a:pP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Arguments = ""</a:t>
            </a:r>
          </a:p>
          <a:p>
            <a:pPr lvl="0" defTabSz="457200">
              <a:defRPr/>
            </a:pP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Cmd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 "/bin/hostname"</a:t>
            </a:r>
          </a:p>
          <a:p>
            <a:pPr lvl="0" defTabSz="457200">
              <a:defRPr/>
            </a:pP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Err = "error/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hostname.err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"</a:t>
            </a:r>
          </a:p>
          <a:p>
            <a:pPr lvl="0" defTabSz="457200">
              <a:defRPr/>
            </a:pP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Iwd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 "/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afs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/cern.ch/user/f/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fernandl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/temp/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htcondor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-training/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module_single_jobs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"</a:t>
            </a:r>
          </a:p>
          <a:p>
            <a:pPr lvl="0" defTabSz="457200">
              <a:defRPr/>
            </a:pP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JobUniverse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 5</a:t>
            </a:r>
          </a:p>
          <a:p>
            <a:pPr lvl="0" defTabSz="457200">
              <a:defRPr/>
            </a:pP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OnExitRemove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 true</a:t>
            </a:r>
          </a:p>
          <a:p>
            <a:pPr lvl="0" defTabSz="457200">
              <a:defRPr/>
            </a:pP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Out = "output/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hostname.out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"</a:t>
            </a:r>
          </a:p>
          <a:p>
            <a:pPr lvl="0" defTabSz="457200">
              <a:defRPr/>
            </a:pP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RequestMemory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 2000</a:t>
            </a:r>
          </a:p>
          <a:p>
            <a:pPr lvl="0" defTabSz="457200">
              <a:defRPr/>
            </a:pP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Requirements = ( 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TARGET.Hostgroup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=?= "bi/condor/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gridworker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/share/mixed" || 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TARGET.Hostgroup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=?= "bi/condor/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gridworker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shareshort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" || 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TARGET.Hostgroup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=?= "bi/condor/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gridworker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/share/singularity" || 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TARGET.Hostgroup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=?= "bi/condor/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gridworker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sharelong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" ) &amp;&amp; 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VanillaRequirements</a:t>
            </a:r>
            <a:endParaRPr lang="en-US" sz="1400" dirty="0">
              <a:solidFill>
                <a:srgbClr val="FFFFFF"/>
              </a:solidFill>
              <a:latin typeface="Courier"/>
              <a:cs typeface="Courier"/>
            </a:endParaRPr>
          </a:p>
          <a:p>
            <a:pPr lvl="0" defTabSz="457200">
              <a:defRPr/>
            </a:pP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TargetType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 "Machine"</a:t>
            </a:r>
          </a:p>
          <a:p>
            <a:pPr lvl="0" defTabSz="457200">
              <a:defRPr/>
            </a:pP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UserLog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 "/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afs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/cern.ch/user/f/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fernandl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/temp/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htcondor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-training/</a:t>
            </a: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module_single_jobs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/log/hostname.log"</a:t>
            </a:r>
          </a:p>
          <a:p>
            <a:pPr lvl="0" defTabSz="457200">
              <a:defRPr/>
            </a:pP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WantRemoteIO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 true</a:t>
            </a:r>
          </a:p>
          <a:p>
            <a:pPr lvl="0" defTabSz="457200">
              <a:defRPr/>
            </a:pPr>
            <a:r>
              <a:rPr lang="en-US" sz="1400" dirty="0" err="1">
                <a:solidFill>
                  <a:srgbClr val="FFFFFF"/>
                </a:solidFill>
                <a:latin typeface="Courier"/>
                <a:cs typeface="Courier"/>
              </a:rPr>
              <a:t>WhenToTransferOutput</a:t>
            </a:r>
            <a:r>
              <a:rPr lang="en-US" sz="1400" dirty="0">
                <a:solidFill>
                  <a:srgbClr val="FFFFFF"/>
                </a:solidFill>
                <a:latin typeface="Courier"/>
                <a:cs typeface="Courier"/>
              </a:rPr>
              <a:t> = "ON_EXIT_OR_EVICT"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urier"/>
                <a:cs typeface="Courier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5746699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Resource Request</a:t>
            </a: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4667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Jobs use a part of the computer, not the whole thing.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  <a:latin typeface="Arial"/>
              </a:rPr>
              <a:t>Important to size job requirements appropriately: memory, </a:t>
            </a:r>
            <a:r>
              <a:rPr lang="en-US" sz="3000" spc="-1" dirty="0" err="1">
                <a:solidFill>
                  <a:srgbClr val="0055A0"/>
                </a:solidFill>
                <a:latin typeface="Arial"/>
              </a:rPr>
              <a:t>cpus</a:t>
            </a:r>
            <a:r>
              <a:rPr lang="en-US" sz="3000" spc="-1" dirty="0">
                <a:solidFill>
                  <a:srgbClr val="0055A0"/>
                </a:solidFill>
                <a:latin typeface="Arial"/>
              </a:rPr>
              <a:t> and disk.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CERN </a:t>
            </a:r>
            <a:r>
              <a:rPr lang="en-US" sz="3000" b="0" strike="noStrike" spc="-1" dirty="0" err="1">
                <a:solidFill>
                  <a:srgbClr val="0055A0"/>
                </a:solidFill>
                <a:latin typeface="Arial"/>
              </a:rPr>
              <a:t>HTCondor</a:t>
            </a:r>
            <a:r>
              <a:rPr lang="en-US" sz="3000" spc="-1" dirty="0">
                <a:solidFill>
                  <a:srgbClr val="0055A0"/>
                </a:solidFill>
                <a:latin typeface="Arial"/>
              </a:rPr>
              <a:t> defaults:</a:t>
            </a: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1 CPU</a:t>
            </a:r>
            <a:endParaRPr lang="en-US" sz="3000" spc="-1" dirty="0">
              <a:solidFill>
                <a:srgbClr val="0055A0"/>
              </a:solidFill>
              <a:latin typeface="Arial"/>
            </a:endParaRP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2 Gb ram</a:t>
            </a: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20 Gb disk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135136" y="3824116"/>
            <a:ext cx="4927626" cy="2246794"/>
            <a:chOff x="2663212" y="4365846"/>
            <a:chExt cx="4927626" cy="2246794"/>
          </a:xfrm>
        </p:grpSpPr>
        <p:pic>
          <p:nvPicPr>
            <p:cNvPr id="7" name="Picture 6" descr="Pumpkin-Pie-Whole-Slice.jpg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3212" y="4365846"/>
              <a:ext cx="4927626" cy="224679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358755" y="4619530"/>
              <a:ext cx="1730938" cy="10899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whole computer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808153" y="5164524"/>
              <a:ext cx="1730938" cy="10899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your request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728174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65CC5-B81C-5147-AFA9-A58A46EF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FDC4A-A9D5-F54A-97DC-1C48544EF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Batch Service</a:t>
            </a:r>
          </a:p>
          <a:p>
            <a:r>
              <a:rPr lang="en-US" dirty="0"/>
              <a:t>What is HTCondor?</a:t>
            </a:r>
          </a:p>
          <a:p>
            <a:r>
              <a:rPr lang="en-US" dirty="0"/>
              <a:t>Job Submission</a:t>
            </a:r>
          </a:p>
          <a:p>
            <a:r>
              <a:rPr lang="en-US" dirty="0"/>
              <a:t>Multiple Jobs &amp; Requirements</a:t>
            </a:r>
          </a:p>
          <a:p>
            <a:r>
              <a:rPr lang="en-US" dirty="0"/>
              <a:t>File Transfer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41BE5-5814-8544-9DB9-D511A4A52C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8/15/19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FC73B-EBFA-9D44-8938-22C54CA626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4E0FD-452D-1347-862C-E187173DA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3092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Resource Request (II)</a:t>
            </a:r>
          </a:p>
        </p:txBody>
      </p:sp>
      <p:sp>
        <p:nvSpPr>
          <p:cNvPr id="580" name="TextShape 2"/>
          <p:cNvSpPr txBox="1"/>
          <p:nvPr/>
        </p:nvSpPr>
        <p:spPr>
          <a:xfrm>
            <a:off x="457200" y="1325520"/>
            <a:ext cx="8226360" cy="475081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/>
          </a:bodyPr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Even if the system sets a default CPU, memory and disk requests, they may be too small.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Important to run the job and get the information from the log to request the right amount of resources:</a:t>
            </a: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i="1" spc="-1" dirty="0">
                <a:solidFill>
                  <a:srgbClr val="0055A0"/>
                </a:solidFill>
                <a:latin typeface="Arial"/>
              </a:rPr>
              <a:t>Requesting too little</a:t>
            </a:r>
            <a:r>
              <a:rPr lang="en-US" sz="3000" spc="-1" dirty="0">
                <a:solidFill>
                  <a:srgbClr val="0055A0"/>
                </a:solidFill>
                <a:latin typeface="Arial"/>
              </a:rPr>
              <a:t>: causes problems for your and other jobs, jobs might be held by </a:t>
            </a:r>
            <a:r>
              <a:rPr lang="en-US" sz="3000" spc="-1" dirty="0" err="1">
                <a:solidFill>
                  <a:srgbClr val="0055A0"/>
                </a:solidFill>
                <a:latin typeface="Arial"/>
              </a:rPr>
              <a:t>HTCondor</a:t>
            </a:r>
            <a:r>
              <a:rPr lang="en-US" sz="3000" spc="-1" dirty="0">
                <a:solidFill>
                  <a:srgbClr val="0055A0"/>
                </a:solidFill>
                <a:latin typeface="Arial"/>
              </a:rPr>
              <a:t> or killed by the system.</a:t>
            </a: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i="1" strike="noStrike" spc="-1" dirty="0">
                <a:solidFill>
                  <a:srgbClr val="0055A0"/>
                </a:solidFill>
                <a:latin typeface="Arial"/>
              </a:rPr>
              <a:t>Requesting too much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: jobs will match to fewer slots and will waste resources.</a:t>
            </a:r>
          </a:p>
        </p:txBody>
      </p:sp>
      <p:sp>
        <p:nvSpPr>
          <p:cNvPr id="583" name="TextShape 5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186CE8E9-EC34-4351-80D3-05099DD37454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30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650925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Time to start running</a:t>
            </a:r>
          </a:p>
        </p:txBody>
      </p:sp>
      <p:sp>
        <p:nvSpPr>
          <p:cNvPr id="505" name="TextShape 2"/>
          <p:cNvSpPr txBox="1"/>
          <p:nvPr/>
        </p:nvSpPr>
        <p:spPr>
          <a:xfrm>
            <a:off x="457200" y="1325520"/>
            <a:ext cx="8226360" cy="47704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20000"/>
          </a:bodyPr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As we have seen, jobs don’t start to run immediately after the submission.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Many facto</a:t>
            </a:r>
            <a:r>
              <a:rPr lang="en-US" sz="3000" spc="-1" dirty="0">
                <a:solidFill>
                  <a:srgbClr val="0055A0"/>
                </a:solidFill>
                <a:latin typeface="Arial"/>
              </a:rPr>
              <a:t>rs involved:</a:t>
            </a: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600" b="1" strike="noStrike" spc="-1" dirty="0">
                <a:solidFill>
                  <a:srgbClr val="0055A0"/>
                </a:solidFill>
                <a:latin typeface="Arial"/>
              </a:rPr>
              <a:t>Negotiation Cycle:</a:t>
            </a:r>
            <a:r>
              <a:rPr lang="en-US" sz="2600" b="0" strike="noStrike" spc="-1" dirty="0">
                <a:solidFill>
                  <a:srgbClr val="0055A0"/>
                </a:solidFill>
                <a:latin typeface="Arial"/>
              </a:rPr>
              <a:t> the central managers</a:t>
            </a:r>
            <a:r>
              <a:rPr lang="en-US" sz="2600" spc="-1" dirty="0">
                <a:solidFill>
                  <a:srgbClr val="0055A0"/>
                </a:solidFill>
                <a:latin typeface="Arial"/>
              </a:rPr>
              <a:t> don’t perform matchmaking continuously. It is an expensive operation (~ 5 min).</a:t>
            </a: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600" b="1" strike="noStrike" spc="-1" dirty="0">
                <a:solidFill>
                  <a:srgbClr val="0055A0"/>
                </a:solidFill>
                <a:latin typeface="Arial"/>
              </a:rPr>
              <a:t>User priority: </a:t>
            </a:r>
            <a:r>
              <a:rPr lang="en-US" sz="2600" b="0" strike="noStrike" spc="-1" dirty="0">
                <a:solidFill>
                  <a:srgbClr val="0055A0"/>
                </a:solidFill>
                <a:latin typeface="Arial"/>
              </a:rPr>
              <a:t>users priority is dynamic and recalculated according to usage.</a:t>
            </a:r>
          </a:p>
          <a:p>
            <a:pPr marL="951120" lvl="1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600" b="1" spc="-1" dirty="0">
                <a:solidFill>
                  <a:srgbClr val="0055A0"/>
                </a:solidFill>
                <a:latin typeface="Arial"/>
              </a:rPr>
              <a:t>Availability of resources</a:t>
            </a:r>
            <a:r>
              <a:rPr lang="en-US" sz="2600" spc="-1" dirty="0">
                <a:solidFill>
                  <a:srgbClr val="0055A0"/>
                </a:solidFill>
                <a:latin typeface="Arial"/>
              </a:rPr>
              <a:t>: many worker </a:t>
            </a:r>
            <a:r>
              <a:rPr lang="en-US" sz="2600" spc="-1" dirty="0" err="1">
                <a:solidFill>
                  <a:srgbClr val="0055A0"/>
                </a:solidFill>
                <a:latin typeface="Arial"/>
              </a:rPr>
              <a:t>flavours</a:t>
            </a:r>
            <a:r>
              <a:rPr lang="en-US" sz="2600" spc="-1" dirty="0">
                <a:solidFill>
                  <a:srgbClr val="0055A0"/>
                </a:solidFill>
                <a:latin typeface="Arial"/>
              </a:rPr>
              <a:t>. Machines matching your job requirements might be busy.</a:t>
            </a:r>
          </a:p>
          <a:p>
            <a:pPr marL="493920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600" b="0" strike="noStrike" spc="-1" dirty="0">
                <a:solidFill>
                  <a:srgbClr val="0055A0"/>
                </a:solidFill>
                <a:latin typeface="Arial"/>
              </a:rPr>
              <a:t>More info: </a:t>
            </a:r>
            <a:r>
              <a:rPr lang="en-US" sz="2600" b="0" strike="noStrike" spc="-1" dirty="0" err="1">
                <a:solidFill>
                  <a:srgbClr val="0055A0"/>
                </a:solidFill>
                <a:latin typeface="Arial"/>
                <a:hlinkClick r:id="rId3"/>
              </a:rPr>
              <a:t>BatchDocs</a:t>
            </a:r>
            <a:r>
              <a:rPr lang="en-US" sz="2600" b="0" strike="noStrike" spc="-1" dirty="0">
                <a:solidFill>
                  <a:srgbClr val="0055A0"/>
                </a:solidFill>
                <a:latin typeface="Arial"/>
                <a:hlinkClick r:id="rId3"/>
              </a:rPr>
              <a:t> (</a:t>
            </a:r>
            <a:r>
              <a:rPr lang="en-US" sz="2600" b="0" strike="noStrike" spc="-1" dirty="0" err="1">
                <a:solidFill>
                  <a:srgbClr val="0055A0"/>
                </a:solidFill>
                <a:latin typeface="Arial"/>
                <a:hlinkClick r:id="rId3"/>
              </a:rPr>
              <a:t>Fairshare</a:t>
            </a:r>
            <a:r>
              <a:rPr lang="en-US" sz="2600" b="0" strike="noStrike" spc="-1" dirty="0">
                <a:solidFill>
                  <a:srgbClr val="0055A0"/>
                </a:solidFill>
                <a:latin typeface="Arial"/>
                <a:hlinkClick r:id="rId3"/>
              </a:rPr>
              <a:t>) </a:t>
            </a:r>
            <a:r>
              <a:rPr lang="en-US" sz="2600" b="0" strike="noStrike" spc="-1" dirty="0">
                <a:solidFill>
                  <a:srgbClr val="0055A0"/>
                </a:solidFill>
                <a:latin typeface="Arial"/>
              </a:rPr>
              <a:t>&amp; </a:t>
            </a:r>
            <a:r>
              <a:rPr lang="en-US" sz="2600" b="0" strike="noStrike" spc="-1" dirty="0">
                <a:solidFill>
                  <a:srgbClr val="0055A0"/>
                </a:solidFill>
                <a:latin typeface="Arial"/>
                <a:hlinkClick r:id="rId4"/>
              </a:rPr>
              <a:t>Manual (User Priorities)</a:t>
            </a:r>
            <a:endParaRPr lang="en-US" sz="2600" b="0" strike="noStrike" spc="-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508" name="TextShape 5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AEB2276D-BC58-4254-A3B2-384C9A19649D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31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44328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Ex. 4: Multiple Jobs (</a:t>
            </a: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)</a:t>
            </a:r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8A59741D-71D2-4D23-A832-2E44E55F7603}"/>
              </a:ext>
            </a:extLst>
          </p:cNvPr>
          <p:cNvSpPr txBox="1"/>
          <p:nvPr/>
        </p:nvSpPr>
        <p:spPr>
          <a:xfrm>
            <a:off x="457198" y="1265863"/>
            <a:ext cx="8358495" cy="33855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lxplus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~$ vi ex4.sub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755D2A55-7367-40F4-9898-C5CC2B817D53}"/>
              </a:ext>
            </a:extLst>
          </p:cNvPr>
          <p:cNvSpPr txBox="1"/>
          <p:nvPr/>
        </p:nvSpPr>
        <p:spPr>
          <a:xfrm>
            <a:off x="457198" y="1623738"/>
            <a:ext cx="8358495" cy="2062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universe</a:t>
            </a:r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= vanilla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executable = ex4.sh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arguments  = $(</a:t>
            </a:r>
            <a:r>
              <a:rPr lang="en-US" sz="16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) $(</a:t>
            </a:r>
            <a:r>
              <a:rPr lang="en-US" sz="16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JobId</a:t>
            </a:r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output     = output/$(</a:t>
            </a:r>
            <a:r>
              <a:rPr lang="en-US" sz="16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).$(</a:t>
            </a:r>
            <a:r>
              <a:rPr lang="en-US" sz="16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).out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error      = error/$(</a:t>
            </a:r>
            <a:r>
              <a:rPr lang="en-US" sz="16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).$(</a:t>
            </a:r>
            <a:r>
              <a:rPr lang="en-US" sz="16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).err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log        = log/$(ClusterId).log </a:t>
            </a:r>
          </a:p>
          <a:p>
            <a:pPr lvl="0"/>
            <a:endParaRPr lang="en-US" sz="1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600" b="1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queue  5</a:t>
            </a:r>
          </a:p>
        </p:txBody>
      </p:sp>
      <p:sp>
        <p:nvSpPr>
          <p:cNvPr id="9" name="TextShape 2">
            <a:extLst>
              <a:ext uri="{FF2B5EF4-FFF2-40B4-BE49-F238E27FC236}">
                <a16:creationId xmlns:a16="http://schemas.microsoft.com/office/drawing/2014/main" id="{8B2E70B5-BA7B-4B23-A873-B2249477EABE}"/>
              </a:ext>
            </a:extLst>
          </p:cNvPr>
          <p:cNvSpPr txBox="1"/>
          <p:nvPr/>
        </p:nvSpPr>
        <p:spPr>
          <a:xfrm>
            <a:off x="4961970" y="3705162"/>
            <a:ext cx="3853724" cy="237225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7080" marR="0" lvl="0" indent="0" algn="l" defTabSz="914400" rtl="0" eaLnBrk="1" fontAlgn="auto" latinLnBrk="0" hangingPunct="1">
              <a:lnSpc>
                <a:spcPct val="100000"/>
              </a:lnSpc>
              <a:spcBef>
                <a:spcPts val="601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None/>
              <a:tabLst/>
              <a:defRPr/>
            </a:pPr>
            <a:r>
              <a:rPr lang="en-US" sz="2400" b="1" u="sng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  <a:r>
              <a:rPr kumimoji="0" lang="en-US" sz="24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: it controls how many instances of the job are submitted (default 1). It supports dynamic input.</a:t>
            </a:r>
          </a:p>
          <a:p>
            <a:pPr marL="37080" marR="0" lvl="0" indent="0" algn="l" defTabSz="914400" rtl="0" eaLnBrk="1" fontAlgn="auto" latinLnBrk="0" hangingPunct="1">
              <a:lnSpc>
                <a:spcPct val="100000"/>
              </a:lnSpc>
              <a:spcBef>
                <a:spcPts val="601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None/>
              <a:tabLst/>
              <a:defRPr/>
            </a:pP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  <a:p>
            <a:pPr marL="37080" marR="0" lvl="0" indent="0" algn="l" defTabSz="914400" rtl="0" eaLnBrk="1" fontAlgn="auto" latinLnBrk="0" hangingPunct="1">
              <a:lnSpc>
                <a:spcPct val="100000"/>
              </a:lnSpc>
              <a:spcBef>
                <a:spcPts val="601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None/>
              <a:tabLst/>
              <a:defRPr/>
            </a:pPr>
            <a:br>
              <a:rPr kumimoji="0" lang="en-US" sz="24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</a:b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" name="TextShape 2">
            <a:extLst>
              <a:ext uri="{FF2B5EF4-FFF2-40B4-BE49-F238E27FC236}">
                <a16:creationId xmlns:a16="http://schemas.microsoft.com/office/drawing/2014/main" id="{80F09E71-BE00-431E-9183-5CB67CE47D0E}"/>
              </a:ext>
            </a:extLst>
          </p:cNvPr>
          <p:cNvSpPr txBox="1"/>
          <p:nvPr/>
        </p:nvSpPr>
        <p:spPr>
          <a:xfrm>
            <a:off x="457198" y="3705162"/>
            <a:ext cx="4504771" cy="202509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7080" lvl="0"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b="1" u="sng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Pre-defined macros</a:t>
            </a:r>
            <a:r>
              <a:rPr lang="en-US" sz="2400" spc="-1" dirty="0">
                <a:solidFill>
                  <a:srgbClr val="0055A0"/>
                </a:solidFill>
              </a:rPr>
              <a:t>: we can use the </a:t>
            </a:r>
            <a:r>
              <a:rPr lang="en-US" sz="2400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sz="2400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2400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spc="-1" dirty="0">
                <a:solidFill>
                  <a:srgbClr val="0055A0"/>
                </a:solidFill>
              </a:rPr>
              <a:t>and </a:t>
            </a:r>
            <a:r>
              <a:rPr lang="en-US" sz="2400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en-US" sz="2400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2400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spc="-1" dirty="0" err="1">
                <a:solidFill>
                  <a:srgbClr val="0055A0"/>
                </a:solidFill>
              </a:rPr>
              <a:t>vars</a:t>
            </a:r>
            <a:r>
              <a:rPr lang="en-US" sz="2400" spc="-1" dirty="0">
                <a:solidFill>
                  <a:srgbClr val="0055A0"/>
                </a:solidFill>
              </a:rPr>
              <a:t> in order to provide unique values to the jobs files.</a:t>
            </a: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  <a:p>
            <a:pPr marL="37080" marR="0" lvl="0" indent="0" algn="l" defTabSz="914400" rtl="0" eaLnBrk="1" fontAlgn="auto" latinLnBrk="0" hangingPunct="1">
              <a:lnSpc>
                <a:spcPct val="100000"/>
              </a:lnSpc>
              <a:spcBef>
                <a:spcPts val="601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None/>
              <a:tabLst/>
              <a:defRPr/>
            </a:pPr>
            <a:br>
              <a:rPr kumimoji="0" lang="en-US" sz="24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</a:b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46247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Ex. </a:t>
            </a:r>
            <a:r>
              <a:rPr lang="en-US" sz="4600" spc="-1" dirty="0">
                <a:solidFill>
                  <a:srgbClr val="0055A0"/>
                </a:solidFill>
                <a:latin typeface="Arial"/>
              </a:rPr>
              <a:t>5</a:t>
            </a: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: Multiple Jobs (</a:t>
            </a: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)</a:t>
            </a:r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8A59741D-71D2-4D23-A832-2E44E55F7603}"/>
              </a:ext>
            </a:extLst>
          </p:cNvPr>
          <p:cNvSpPr txBox="1"/>
          <p:nvPr/>
        </p:nvSpPr>
        <p:spPr>
          <a:xfrm>
            <a:off x="457198" y="1265863"/>
            <a:ext cx="8358495" cy="33855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lxplus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~$ vi ex5.sub</a:t>
            </a: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755D2A55-7367-40F4-9898-C5CC2B817D53}"/>
              </a:ext>
            </a:extLst>
          </p:cNvPr>
          <p:cNvSpPr txBox="1"/>
          <p:nvPr/>
        </p:nvSpPr>
        <p:spPr>
          <a:xfrm>
            <a:off x="457198" y="1746848"/>
            <a:ext cx="8358495" cy="18158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universe   = vanilla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executable = $(filename)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     = output/$(</a:t>
            </a:r>
            <a:r>
              <a:rPr lang="en-US" sz="1600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).$(</a:t>
            </a:r>
            <a:r>
              <a:rPr lang="en-US" sz="1600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).out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      = error/$(</a:t>
            </a:r>
            <a:r>
              <a:rPr lang="en-US" sz="1600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).$(</a:t>
            </a:r>
            <a:r>
              <a:rPr lang="en-US" sz="1600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).err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        = log/$(ClusterId).log </a:t>
            </a:r>
          </a:p>
          <a:p>
            <a:pPr lvl="0"/>
            <a:endParaRPr lang="en-US" sz="1600" dirty="0">
              <a:ln w="0"/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600" b="1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queue filename matching files ex5/*.</a:t>
            </a:r>
            <a:r>
              <a:rPr lang="en-US" sz="1600" b="1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endParaRPr lang="en-US" sz="1600" b="1" dirty="0">
              <a:ln w="0"/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1" name="Group 7">
            <a:extLst>
              <a:ext uri="{FF2B5EF4-FFF2-40B4-BE49-F238E27FC236}">
                <a16:creationId xmlns:a16="http://schemas.microsoft.com/office/drawing/2014/main" id="{A16B6333-060E-43DF-AFCA-93D942B51A9C}"/>
              </a:ext>
            </a:extLst>
          </p:cNvPr>
          <p:cNvGrpSpPr/>
          <p:nvPr/>
        </p:nvGrpSpPr>
        <p:grpSpPr>
          <a:xfrm>
            <a:off x="270818" y="4842585"/>
            <a:ext cx="8731254" cy="1039186"/>
            <a:chOff x="457199" y="4918083"/>
            <a:chExt cx="8358495" cy="1039186"/>
          </a:xfrm>
        </p:grpSpPr>
        <p:sp>
          <p:nvSpPr>
            <p:cNvPr id="12" name="CuadroTexto 9">
              <a:extLst>
                <a:ext uri="{FF2B5EF4-FFF2-40B4-BE49-F238E27FC236}">
                  <a16:creationId xmlns:a16="http://schemas.microsoft.com/office/drawing/2014/main" id="{867767D6-C158-48A4-BBBB-651D439B65E8}"/>
                </a:ext>
              </a:extLst>
            </p:cNvPr>
            <p:cNvSpPr txBox="1"/>
            <p:nvPr/>
          </p:nvSpPr>
          <p:spPr>
            <a:xfrm>
              <a:off x="457199" y="4918083"/>
              <a:ext cx="8358495" cy="1039186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	The resulting jobs point to different</a:t>
              </a:r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 executables, but they will belong to the same 	</a:t>
              </a:r>
              <a:r>
                <a:rPr lang="en-US" sz="1600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ClusterId</a:t>
              </a:r>
              <a:r>
                <a:rPr lang="en-US" sz="16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with different </a:t>
              </a:r>
              <a:r>
                <a:rPr lang="en-US" sz="1600" b="1" dirty="0" err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ProcIds</a:t>
              </a:r>
              <a:r>
                <a:rPr lang="en-US" sz="1600" dirty="0">
                  <a:solidFill>
                    <a:schemeClr val="tx1"/>
                  </a:solidFill>
                  <a:cs typeface="Courier New" panose="02070309020205020404" pitchFamily="49" charset="0"/>
                </a:rPr>
                <a:t>.</a:t>
              </a:r>
            </a:p>
          </p:txBody>
        </p:sp>
        <p:pic>
          <p:nvPicPr>
            <p:cNvPr id="14" name="Imagen 11">
              <a:extLst>
                <a:ext uri="{FF2B5EF4-FFF2-40B4-BE49-F238E27FC236}">
                  <a16:creationId xmlns:a16="http://schemas.microsoft.com/office/drawing/2014/main" id="{504C03B7-AAD3-4D7E-AA68-2879B0D6E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199" y="4939980"/>
              <a:ext cx="995391" cy="995391"/>
            </a:xfrm>
            <a:prstGeom prst="rect">
              <a:avLst/>
            </a:prstGeom>
          </p:spPr>
        </p:pic>
      </p:grpSp>
      <p:sp>
        <p:nvSpPr>
          <p:cNvPr id="15" name="TextShape 2">
            <a:extLst>
              <a:ext uri="{FF2B5EF4-FFF2-40B4-BE49-F238E27FC236}">
                <a16:creationId xmlns:a16="http://schemas.microsoft.com/office/drawing/2014/main" id="{3A93DB49-18F2-4B69-BCA7-C936A364BCD9}"/>
              </a:ext>
            </a:extLst>
          </p:cNvPr>
          <p:cNvSpPr txBox="1"/>
          <p:nvPr/>
        </p:nvSpPr>
        <p:spPr>
          <a:xfrm>
            <a:off x="457198" y="3803399"/>
            <a:ext cx="8358494" cy="79090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7080" lvl="0">
              <a:spcBef>
                <a:spcPts val="601"/>
              </a:spcBef>
              <a:buClr>
                <a:srgbClr val="0055A0"/>
              </a:buClr>
              <a:buSzPct val="80000"/>
            </a:pPr>
            <a:r>
              <a:rPr lang="en-US" sz="2400" spc="-1" dirty="0">
                <a:solidFill>
                  <a:srgbClr val="0055A0"/>
                </a:solidFill>
              </a:rPr>
              <a:t>The usage of regular expressions in queue allows us to submit more than one different jobs.</a:t>
            </a: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505178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57200" y="1608274"/>
          <a:ext cx="8369272" cy="4116872"/>
        </p:xfrm>
        <a:graphic>
          <a:graphicData uri="http://schemas.openxmlformats.org/drawingml/2006/table">
            <a:tbl>
              <a:tblPr bandCol="1">
                <a:tableStyleId>{616DA210-FB5B-4158-B5E0-FEB733F419BA}</a:tableStyleId>
              </a:tblPr>
              <a:tblGrid>
                <a:gridCol w="1632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6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31725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/>
                          <a:cs typeface="Arial"/>
                        </a:rPr>
                        <a:t>multiple queue statements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/>
                          <a:cs typeface="Arial"/>
                        </a:rPr>
                        <a:t>Not</a:t>
                      </a:r>
                      <a:r>
                        <a:rPr lang="en-US" baseline="0" dirty="0">
                          <a:latin typeface="Arial"/>
                          <a:cs typeface="Arial"/>
                        </a:rPr>
                        <a:t> recommended.  Can be useful when submitting job batches where a single (non-file/argument) characteristic is changing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6353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/>
                          <a:cs typeface="Arial"/>
                        </a:rPr>
                        <a:t>matching .. pattern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/>
                          <a:cs typeface="Arial"/>
                        </a:rPr>
                        <a:t>Natural</a:t>
                      </a:r>
                      <a:r>
                        <a:rPr lang="en-US" baseline="0" dirty="0">
                          <a:latin typeface="Arial"/>
                          <a:cs typeface="Arial"/>
                        </a:rPr>
                        <a:t> nested looping, minimal programming, use optional “files” and “</a:t>
                      </a:r>
                      <a:r>
                        <a:rPr lang="en-US" baseline="0" dirty="0" err="1">
                          <a:latin typeface="Arial"/>
                          <a:cs typeface="Arial"/>
                        </a:rPr>
                        <a:t>dirs</a:t>
                      </a:r>
                      <a:r>
                        <a:rPr lang="en-US" baseline="0" dirty="0">
                          <a:latin typeface="Arial"/>
                          <a:cs typeface="Arial"/>
                        </a:rPr>
                        <a:t>” keywords to only match files or directories</a:t>
                      </a:r>
                    </a:p>
                    <a:p>
                      <a:r>
                        <a:rPr lang="en-US" baseline="0" dirty="0">
                          <a:latin typeface="Arial"/>
                          <a:cs typeface="Arial"/>
                        </a:rPr>
                        <a:t>Requires good naming conventions, 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294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/>
                          <a:cs typeface="Arial"/>
                        </a:rPr>
                        <a:t>in ..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/>
                          <a:cs typeface="Arial"/>
                        </a:rPr>
                        <a:t>Supports multiple variables, all information contained in a single file, reproducible</a:t>
                      </a:r>
                    </a:p>
                    <a:p>
                      <a:r>
                        <a:rPr lang="en-US" dirty="0">
                          <a:latin typeface="Arial"/>
                          <a:cs typeface="Arial"/>
                        </a:rPr>
                        <a:t>Harder to automate submit file creation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750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/>
                          <a:cs typeface="Arial"/>
                        </a:rPr>
                        <a:t>from .. 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/>
                          <a:cs typeface="Arial"/>
                        </a:rPr>
                        <a:t>Supports multiple variables, highly modular</a:t>
                      </a:r>
                      <a:r>
                        <a:rPr lang="en-US" baseline="0" dirty="0">
                          <a:latin typeface="Arial"/>
                          <a:cs typeface="Arial"/>
                        </a:rPr>
                        <a:t> (easy to use one submit file for many job batches), reproducible</a:t>
                      </a:r>
                    </a:p>
                    <a:p>
                      <a:r>
                        <a:rPr lang="en-US" baseline="0" dirty="0">
                          <a:latin typeface="Arial"/>
                          <a:cs typeface="Arial"/>
                        </a:rPr>
                        <a:t>A</a:t>
                      </a:r>
                      <a:r>
                        <a:rPr lang="en-US" dirty="0">
                          <a:latin typeface="Arial"/>
                          <a:cs typeface="Arial"/>
                        </a:rPr>
                        <a:t>dditiona</a:t>
                      </a:r>
                      <a:r>
                        <a:rPr lang="en-US" baseline="0" dirty="0">
                          <a:latin typeface="Arial"/>
                          <a:cs typeface="Arial"/>
                        </a:rPr>
                        <a:t>l file needed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Queue Statement Comparison</a:t>
            </a:r>
          </a:p>
        </p:txBody>
      </p:sp>
    </p:spTree>
    <p:extLst>
      <p:ext uri="{BB962C8B-B14F-4D97-AF65-F5344CB8AC3E}">
        <p14:creationId xmlns:p14="http://schemas.microsoft.com/office/powerpoint/2010/main" val="37356681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1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CERNism</a:t>
            </a: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: </a:t>
            </a:r>
            <a:r>
              <a:rPr kumimoji="0" lang="en-US" sz="4600" b="0" i="0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JobFlavour</a:t>
            </a:r>
            <a:endParaRPr kumimoji="0" lang="en-US" sz="4600" b="0" i="0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457200" y="1325520"/>
            <a:ext cx="8226360" cy="117235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493920" marR="0" lvl="0" indent="-456840" algn="l" defTabSz="914400" rtl="0" eaLnBrk="1" fontAlgn="auto" latinLnBrk="0" hangingPunct="1">
              <a:lnSpc>
                <a:spcPct val="100000"/>
              </a:lnSpc>
              <a:spcBef>
                <a:spcPts val="601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30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Set of pre-defined run times to bucket jobs easily (Default: espresso)</a:t>
            </a:r>
            <a:endParaRPr kumimoji="0" lang="en-US" sz="3000" b="0" i="1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83" name="TextShape 5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6CE8E9-EC34-4351-80D3-05099DD37454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B7CD7AC2-B208-42FD-B919-A54F7EB030F1}"/>
              </a:ext>
            </a:extLst>
          </p:cNvPr>
          <p:cNvSpPr txBox="1"/>
          <p:nvPr/>
        </p:nvSpPr>
        <p:spPr>
          <a:xfrm>
            <a:off x="847493" y="2596475"/>
            <a:ext cx="6088566" cy="2062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universe    = vanilla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executable  = training.sh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output      = output/$(</a:t>
            </a:r>
            <a:r>
              <a:rPr kumimoji="0" lang="en-US" sz="1600" b="0" i="0" u="none" strike="noStrike" kern="1200" cap="none" spc="0" normalizeH="0" baseline="0" noProof="0" dirty="0" err="1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).$(</a:t>
            </a:r>
            <a:r>
              <a:rPr kumimoji="0" lang="en-US" sz="1600" b="0" i="0" u="none" strike="noStrike" kern="1200" cap="none" spc="0" normalizeH="0" baseline="0" noProof="0" dirty="0" err="1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).out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error       = error/$(</a:t>
            </a:r>
            <a:r>
              <a:rPr kumimoji="0" lang="en-US" sz="1600" b="0" i="0" u="none" strike="noStrike" kern="1200" cap="none" spc="0" normalizeH="0" baseline="0" noProof="0" dirty="0" err="1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).$(</a:t>
            </a:r>
            <a:r>
              <a:rPr kumimoji="0" lang="en-US" sz="1600" b="0" i="0" u="none" strike="noStrike" kern="1200" cap="none" spc="0" normalizeH="0" baseline="0" noProof="0" dirty="0" err="1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).err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Log         = log/$(ClusterId).log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kumimoji="0" lang="en-US" sz="1600" b="1" i="0" u="none" strike="noStrike" kern="1200" cap="none" spc="0" normalizeH="0" baseline="0" noProof="0" dirty="0" err="1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JobFlavour</a:t>
            </a:r>
            <a:r>
              <a:rPr kumimoji="0" lang="en-US" sz="16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= "microcentury"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queue </a:t>
            </a:r>
          </a:p>
        </p:txBody>
      </p:sp>
      <p:sp>
        <p:nvSpPr>
          <p:cNvPr id="8" name="CuadroTexto 9">
            <a:extLst>
              <a:ext uri="{FF2B5EF4-FFF2-40B4-BE49-F238E27FC236}">
                <a16:creationId xmlns:a16="http://schemas.microsoft.com/office/drawing/2014/main" id="{10FFE91C-708F-4987-8E4F-09CC29F94BEC}"/>
              </a:ext>
            </a:extLst>
          </p:cNvPr>
          <p:cNvSpPr txBox="1"/>
          <p:nvPr/>
        </p:nvSpPr>
        <p:spPr>
          <a:xfrm>
            <a:off x="4908157" y="3088887"/>
            <a:ext cx="4055804" cy="284694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espresso</a:t>
            </a: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    = 20 min</a:t>
            </a:r>
            <a:b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microcentury</a:t>
            </a: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= 1  hour</a:t>
            </a:r>
            <a:b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kern="1200" cap="none" spc="0" normalizeH="0" baseline="0" noProof="0" dirty="0" err="1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longlunch</a:t>
            </a: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   = 2  hours</a:t>
            </a:r>
            <a:b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workday</a:t>
            </a: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     = 8  hours</a:t>
            </a:r>
            <a:b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tomorrow</a:t>
            </a: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    = 1  day</a:t>
            </a:r>
            <a:b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kern="1200" cap="none" spc="0" normalizeH="0" baseline="0" noProof="0" dirty="0" err="1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testmatch</a:t>
            </a: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   = 3  days</a:t>
            </a:r>
            <a:b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sz="2000" b="1" i="0" u="none" strike="noStrike" kern="1200" cap="none" spc="0" normalizeH="0" baseline="0" noProof="0" dirty="0" err="1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nextweek</a:t>
            </a:r>
            <a:r>
              <a:rPr kumimoji="0" lang="en-US" sz="20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    = 1  week</a:t>
            </a:r>
          </a:p>
        </p:txBody>
      </p:sp>
    </p:spTree>
    <p:extLst>
      <p:ext uri="{BB962C8B-B14F-4D97-AF65-F5344CB8AC3E}">
        <p14:creationId xmlns:p14="http://schemas.microsoft.com/office/powerpoint/2010/main" val="236309524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600" spc="-1" dirty="0">
                <a:solidFill>
                  <a:srgbClr val="0055A0"/>
                </a:solidFill>
                <a:latin typeface="Arial"/>
              </a:rPr>
              <a:t>Exceeding</a:t>
            </a: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4600" i="0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MaxRuntime</a:t>
            </a:r>
            <a:endParaRPr kumimoji="0" lang="en-US" sz="4600" i="0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457200" y="1325520"/>
            <a:ext cx="8226360" cy="117235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/>
          </a:bodyPr>
          <a:lstStyle/>
          <a:p>
            <a:pPr marL="493920" lvl="0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What will happen if we set </a:t>
            </a:r>
            <a:r>
              <a:rPr lang="en-US" sz="3000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MaxRuntime</a:t>
            </a:r>
            <a:r>
              <a:rPr lang="en-US" sz="3000" spc="-1" dirty="0">
                <a:solidFill>
                  <a:srgbClr val="0055A0"/>
                </a:solidFill>
              </a:rPr>
              <a:t> less than the job needs in order to be executed</a:t>
            </a:r>
            <a:endParaRPr lang="en-US" sz="3000" i="1" spc="-1" dirty="0">
              <a:solidFill>
                <a:srgbClr val="0055A0"/>
              </a:solidFill>
            </a:endParaRPr>
          </a:p>
        </p:txBody>
      </p:sp>
      <p:sp>
        <p:nvSpPr>
          <p:cNvPr id="583" name="TextShape 5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6CE8E9-EC34-4351-80D3-05099DD37454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B7CD7AC2-B208-42FD-B919-A54F7EB030F1}"/>
              </a:ext>
            </a:extLst>
          </p:cNvPr>
          <p:cNvSpPr txBox="1"/>
          <p:nvPr/>
        </p:nvSpPr>
        <p:spPr>
          <a:xfrm>
            <a:off x="457200" y="2372588"/>
            <a:ext cx="6088566" cy="2062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universe     = vanilla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executable   = training.sh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       = output/$(</a:t>
            </a:r>
            <a:r>
              <a:rPr lang="en-US" sz="1600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).$(</a:t>
            </a:r>
            <a:r>
              <a:rPr lang="en-US" sz="1600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).out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        = error/$(</a:t>
            </a:r>
            <a:r>
              <a:rPr lang="en-US" sz="1600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ClusterId</a:t>
            </a:r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).$(</a:t>
            </a:r>
            <a:r>
              <a:rPr lang="en-US" sz="1600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ProcId</a:t>
            </a:r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).err</a:t>
            </a: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          = log/$(ClusterId).log </a:t>
            </a:r>
          </a:p>
          <a:p>
            <a:pPr lvl="0"/>
            <a:r>
              <a:rPr lang="en-US" sz="1600" b="1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1600" b="1" dirty="0" err="1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MaxRuntime</a:t>
            </a:r>
            <a:r>
              <a:rPr lang="en-US" sz="1600" b="1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= 120</a:t>
            </a:r>
          </a:p>
          <a:p>
            <a:pPr lvl="0"/>
            <a:endParaRPr lang="en-US" sz="1600" dirty="0">
              <a:ln w="0"/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US" sz="1600" dirty="0">
                <a:ln w="0"/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queue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310773" y="2780679"/>
            <a:ext cx="3372787" cy="1039186"/>
            <a:chOff x="457200" y="1852995"/>
            <a:chExt cx="3372787" cy="1039186"/>
          </a:xfrm>
        </p:grpSpPr>
        <p:sp>
          <p:nvSpPr>
            <p:cNvPr id="9" name="CuadroTexto 9">
              <a:extLst>
                <a:ext uri="{FF2B5EF4-FFF2-40B4-BE49-F238E27FC236}">
                  <a16:creationId xmlns:a16="http://schemas.microsoft.com/office/drawing/2014/main" id="{BBBA896F-8970-4F37-A549-4C2C1DE7B2BA}"/>
                </a:ext>
              </a:extLst>
            </p:cNvPr>
            <p:cNvSpPr txBox="1"/>
            <p:nvPr/>
          </p:nvSpPr>
          <p:spPr>
            <a:xfrm>
              <a:off x="457200" y="1852995"/>
              <a:ext cx="3372787" cy="103918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	The job will</a:t>
              </a:r>
              <a:r>
                <a:rPr kumimoji="0" lang="en-US" sz="1600" b="0" i="0" u="none" strike="noStrike" kern="1200" cap="none" spc="0" normalizeH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Courier New" panose="02070309020205020404" pitchFamily="49" charset="0"/>
                </a:rPr>
                <a:t> be removed 	by the system.</a:t>
              </a:r>
              <a:endParaRPr lang="en-US" sz="1600" dirty="0">
                <a:solidFill>
                  <a:schemeClr val="tx1"/>
                </a:solidFill>
                <a:cs typeface="Courier New" panose="02070309020205020404" pitchFamily="49" charset="0"/>
              </a:endParaRPr>
            </a:p>
          </p:txBody>
        </p:sp>
        <p:pic>
          <p:nvPicPr>
            <p:cNvPr id="10" name="Imagen 11">
              <a:extLst>
                <a:ext uri="{FF2B5EF4-FFF2-40B4-BE49-F238E27FC236}">
                  <a16:creationId xmlns:a16="http://schemas.microsoft.com/office/drawing/2014/main" id="{FD06278A-9358-4517-93D9-7C27DAC4E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874892"/>
              <a:ext cx="1039782" cy="995391"/>
            </a:xfrm>
            <a:prstGeom prst="rect">
              <a:avLst/>
            </a:prstGeom>
          </p:spPr>
        </p:pic>
      </p:grpSp>
      <p:sp>
        <p:nvSpPr>
          <p:cNvPr id="11" name="Google Shape;392;p58"/>
          <p:cNvSpPr txBox="1"/>
          <p:nvPr/>
        </p:nvSpPr>
        <p:spPr>
          <a:xfrm>
            <a:off x="216330" y="4536612"/>
            <a:ext cx="8708100" cy="1425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[fprotops@lxplus088 training]$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condor_q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 -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af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MaxRuntime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120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[fprotops@lxplus088 training]$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condor_history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 -l &lt;job id&gt; |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grep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 -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 remove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RemoveReason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FEFEF"/>
                </a:solidFill>
                <a:effectLst/>
                <a:uLnTx/>
                <a:uFillTx/>
                <a:latin typeface="Consolas"/>
                <a:ea typeface="Consolas"/>
                <a:cs typeface="Consolas"/>
                <a:sym typeface="Consolas"/>
              </a:rPr>
              <a:t> = "Job removed by SYSTEM_PERIODIC_REMOVE due to wall time exceeded allowed max."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EFEFE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18210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Debug (I): </a:t>
            </a:r>
            <a:r>
              <a:rPr kumimoji="0" lang="en-US" sz="4000" b="0" i="1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endParaRPr kumimoji="0" lang="en-US" sz="4600" b="0" i="1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457200" y="1325520"/>
            <a:ext cx="8226360" cy="331393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lnSpcReduction="10000"/>
          </a:bodyPr>
          <a:lstStyle/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It displays the status of machines in the pool:</a:t>
            </a:r>
            <a:br>
              <a:rPr lang="en-US" sz="3000" spc="-1" dirty="0">
                <a:solidFill>
                  <a:srgbClr val="0055A0"/>
                </a:solidFill>
              </a:rPr>
            </a:b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–avail</a:t>
            </a:r>
            <a:b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24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schedd</a:t>
            </a:r>
            <a:b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&lt;hostname&gt;</a:t>
            </a:r>
            <a:b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–l &lt;hostname&gt;</a:t>
            </a:r>
          </a:p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endParaRPr lang="en-US" sz="2400" b="1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It supports filtering based on </a:t>
            </a:r>
            <a:r>
              <a:rPr lang="en-US" sz="3000" spc="-1" dirty="0" err="1">
                <a:solidFill>
                  <a:srgbClr val="0055A0"/>
                </a:solidFill>
              </a:rPr>
              <a:t>ClassAd</a:t>
            </a:r>
            <a:r>
              <a:rPr lang="en-US" sz="3000" spc="-1" dirty="0">
                <a:solidFill>
                  <a:srgbClr val="0055A0"/>
                </a:solidFill>
              </a:rPr>
              <a:t>:</a:t>
            </a:r>
          </a:p>
        </p:txBody>
      </p:sp>
      <p:sp>
        <p:nvSpPr>
          <p:cNvPr id="583" name="TextShape 5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6CE8E9-EC34-4351-80D3-05099DD37454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8" name="Google Shape;308;p47"/>
          <p:cNvSpPr txBox="1"/>
          <p:nvPr/>
        </p:nvSpPr>
        <p:spPr>
          <a:xfrm>
            <a:off x="301389" y="4540100"/>
            <a:ext cx="8508000" cy="142598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[fprotops@lxplus071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ssh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]$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condor_status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-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const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‘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OpSysAndVer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=?="CentOS7"’</a:t>
            </a:r>
            <a:b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slot1_3@b692bc24fe.cern.ch           	LINUX  	X86_64 Claimed   Busy  	3.350</a:t>
            </a:r>
          </a:p>
          <a:p>
            <a:pPr>
              <a:buClr>
                <a:srgbClr val="000000"/>
              </a:buClr>
              <a:buFont typeface="Arial"/>
              <a:buNone/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slot1_4@b692bc24fe.cern.ch           	LINUX  	X86_64 Claimed   Busy  	3.130</a:t>
            </a:r>
          </a:p>
          <a:p>
            <a:pPr>
              <a:buClr>
                <a:srgbClr val="000000"/>
              </a:buClr>
              <a:buFont typeface="Arial"/>
              <a:buNone/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slot1_5@b692bc24fe.cern.ch           	LINUX  	X86_64 Claimed   Busy  	3.250</a:t>
            </a:r>
          </a:p>
          <a:p>
            <a:pPr>
              <a:buClr>
                <a:srgbClr val="000000"/>
              </a:buClr>
              <a:buFont typeface="Arial"/>
              <a:buNone/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slot1_6@b692bc24fe.cern.ch           	LINUX  	X86_64 Claimed   Busy  	3.610</a:t>
            </a:r>
          </a:p>
          <a:p>
            <a:pPr>
              <a:buClr>
                <a:srgbClr val="000000"/>
              </a:buClr>
              <a:buFont typeface="Arial"/>
              <a:buNone/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slot1_7@b692bc24fe.cern.ch           	LINUX  	X86_64 Claimed   Busy 	11.510</a:t>
            </a:r>
          </a:p>
        </p:txBody>
      </p:sp>
    </p:spTree>
    <p:extLst>
      <p:ext uri="{BB962C8B-B14F-4D97-AF65-F5344CB8AC3E}">
        <p14:creationId xmlns:p14="http://schemas.microsoft.com/office/powerpoint/2010/main" val="18776021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Debug (II): </a:t>
            </a:r>
            <a:r>
              <a:rPr kumimoji="0" lang="en-US" sz="4000" b="0" i="1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condor_ssh_to_job</a:t>
            </a:r>
            <a:endParaRPr kumimoji="0" lang="en-US" sz="4600" b="0" i="1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457200" y="1325520"/>
            <a:ext cx="8226360" cy="269741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lnSpcReduction="10000"/>
          </a:bodyPr>
          <a:lstStyle/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Creates an </a:t>
            </a:r>
            <a:r>
              <a:rPr lang="en-US" sz="3000" spc="-1" dirty="0" err="1">
                <a:solidFill>
                  <a:srgbClr val="0055A0"/>
                </a:solidFill>
              </a:rPr>
              <a:t>ssh</a:t>
            </a:r>
            <a:r>
              <a:rPr lang="en-US" sz="3000" spc="-1" dirty="0">
                <a:solidFill>
                  <a:srgbClr val="0055A0"/>
                </a:solidFill>
              </a:rPr>
              <a:t> session to a </a:t>
            </a:r>
            <a:r>
              <a:rPr lang="en-US" sz="3000" u="sng" spc="-1" dirty="0">
                <a:solidFill>
                  <a:srgbClr val="0055A0"/>
                </a:solidFill>
              </a:rPr>
              <a:t>running job</a:t>
            </a:r>
            <a:r>
              <a:rPr lang="en-US" sz="3000" spc="-1" dirty="0">
                <a:solidFill>
                  <a:srgbClr val="0055A0"/>
                </a:solidFill>
              </a:rPr>
              <a:t>:</a:t>
            </a:r>
            <a:br>
              <a:rPr lang="en-US" sz="3000" spc="-1" dirty="0">
                <a:solidFill>
                  <a:srgbClr val="0055A0"/>
                </a:solidFill>
              </a:rPr>
            </a:b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condor_ssh_to_job</a:t>
            </a: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&lt;job id&gt;</a:t>
            </a:r>
            <a:b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condor_ssh_to_job</a:t>
            </a: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-auto-retry &lt;job id&gt;</a:t>
            </a:r>
            <a:endParaRPr lang="en-US" sz="3000" b="1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This will get us access to the contents of our sandbox in the worker node: output, temp files, credentials…</a:t>
            </a:r>
          </a:p>
        </p:txBody>
      </p:sp>
      <p:sp>
        <p:nvSpPr>
          <p:cNvPr id="583" name="TextShape 5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6CE8E9-EC34-4351-80D3-05099DD37454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8" name="Google Shape;308;p47"/>
          <p:cNvSpPr txBox="1"/>
          <p:nvPr/>
        </p:nvSpPr>
        <p:spPr>
          <a:xfrm>
            <a:off x="316380" y="4022939"/>
            <a:ext cx="8508000" cy="1930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[fprotops@lxplus071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ssh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]$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condor_ssh_to_job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-auto-retry &lt;job id&gt;</a:t>
            </a:r>
            <a:b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slot1_4@b626c4b230.cern.ch: Rejecting request, because the job execution environment is not yet ready.</a:t>
            </a:r>
            <a:b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Waiting for job to start...</a:t>
            </a:r>
            <a:b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Welcome to slot1_4@b626c4b230.cern.ch!</a:t>
            </a:r>
            <a:b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Your condor job is running with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pid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(s) 18694.</a:t>
            </a:r>
            <a:b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[fprotops@b626c4b230 dir_18443]$ ls</a:t>
            </a:r>
            <a:b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US" sz="1400" kern="0" dirty="0">
                <a:solidFill>
                  <a:srgbClr val="38761D"/>
                </a:solidFill>
                <a:latin typeface="Consolas"/>
                <a:ea typeface="Consolas"/>
                <a:cs typeface="Consolas"/>
                <a:sym typeface="Consolas"/>
              </a:rPr>
              <a:t>condor_exec.exe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 _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condor_stderr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 _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condor_stdout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 fprotops.cc  test.txt  </a:t>
            </a:r>
            <a:r>
              <a:rPr lang="en-US" sz="1400" kern="0" dirty="0" err="1">
                <a:solidFill>
                  <a:srgbClr val="0055A0"/>
                </a:solidFill>
                <a:latin typeface="Consolas"/>
                <a:ea typeface="Consolas"/>
                <a:cs typeface="Consolas"/>
                <a:sym typeface="Consolas"/>
              </a:rPr>
              <a:t>tmp</a:t>
            </a:r>
            <a:r>
              <a:rPr lang="en-US" sz="1400" kern="0" dirty="0">
                <a:solidFill>
                  <a:srgbClr val="0055A0"/>
                </a:solidFill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400" kern="0" dirty="0" err="1">
                <a:solidFill>
                  <a:srgbClr val="0055A0"/>
                </a:solidFill>
                <a:latin typeface="Consolas"/>
                <a:ea typeface="Consolas"/>
                <a:cs typeface="Consolas"/>
                <a:sym typeface="Consolas"/>
              </a:rPr>
              <a:t>var</a:t>
            </a:r>
            <a:endParaRPr sz="1100" kern="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>
              <a:buClr>
                <a:srgbClr val="000000"/>
              </a:buClr>
              <a:buFont typeface="Arial"/>
              <a:buNone/>
              <a:defRPr/>
            </a:pPr>
            <a:endParaRPr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13890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Debug (III): </a:t>
            </a:r>
            <a:r>
              <a:rPr kumimoji="0" lang="en-US" sz="4000" b="0" i="1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condor_tail</a:t>
            </a:r>
            <a:endParaRPr kumimoji="0" lang="en-US" sz="4600" b="0" i="1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457200" y="1325520"/>
            <a:ext cx="8226360" cy="269741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It displays the tail of the job files:</a:t>
            </a:r>
            <a:br>
              <a:rPr lang="en-US" sz="3000" spc="-1" dirty="0">
                <a:solidFill>
                  <a:srgbClr val="0055A0"/>
                </a:solidFill>
              </a:rPr>
            </a:b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4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condor_tail</a:t>
            </a:r>
            <a:r>
              <a:rPr lang="en-US" sz="24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-follow &lt;job id&gt;</a:t>
            </a:r>
          </a:p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endParaRPr lang="en-US" sz="3000" b="1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The output can be controlled via flags:</a:t>
            </a:r>
            <a:br>
              <a:rPr lang="en-US" sz="3000" spc="-1" dirty="0">
                <a:solidFill>
                  <a:srgbClr val="0055A0"/>
                </a:solidFill>
              </a:rPr>
            </a:br>
            <a:r>
              <a:rPr lang="en-US" sz="2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condor_tail</a:t>
            </a:r>
            <a:r>
              <a:rPr lang="en-US" sz="2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-follow -no-</a:t>
            </a:r>
            <a:r>
              <a:rPr lang="en-US" sz="2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stdout</a:t>
            </a:r>
            <a:r>
              <a:rPr lang="en-US" sz="2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2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stderr</a:t>
            </a:r>
            <a:r>
              <a:rPr lang="en-US" sz="2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&lt;job id&gt;</a:t>
            </a:r>
            <a:endParaRPr lang="en-US" sz="3000" b="1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7080" lvl="0">
              <a:spcBef>
                <a:spcPts val="601"/>
              </a:spcBef>
              <a:buClr>
                <a:srgbClr val="0055A0"/>
              </a:buClr>
              <a:buSzPct val="80000"/>
            </a:pPr>
            <a:endParaRPr lang="en-US" sz="3000" spc="-1" dirty="0">
              <a:solidFill>
                <a:srgbClr val="0055A0"/>
              </a:solidFill>
            </a:endParaRPr>
          </a:p>
        </p:txBody>
      </p:sp>
      <p:sp>
        <p:nvSpPr>
          <p:cNvPr id="583" name="TextShape 5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6CE8E9-EC34-4351-80D3-05099DD37454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8" name="Google Shape;308;p47"/>
          <p:cNvSpPr txBox="1"/>
          <p:nvPr/>
        </p:nvSpPr>
        <p:spPr>
          <a:xfrm>
            <a:off x="316380" y="4022939"/>
            <a:ext cx="8508000" cy="1930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[fprotops@lxplus052 training]$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condor_tail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-follow &lt;job id&gt;</a:t>
            </a:r>
          </a:p>
          <a:p>
            <a:pPr lvl="0">
              <a:buClr>
                <a:srgbClr val="000000"/>
              </a:buClr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Welcome to the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HTCondor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training!</a:t>
            </a:r>
          </a:p>
          <a:p>
            <a:pPr>
              <a:buClr>
                <a:srgbClr val="000000"/>
              </a:buClr>
              <a:buFont typeface="Arial"/>
              <a:buNone/>
              <a:defRPr/>
            </a:pPr>
            <a:endParaRPr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92932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extShape 5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686AEA49-7243-47AD-B77A-9A9FC73436AB}" type="slidenum">
              <a:rPr lang="en-GB" sz="1200" b="0" strike="noStrike" spc="-1">
                <a:solidFill>
                  <a:srgbClr val="B2B9D0"/>
                </a:solidFill>
                <a:latin typeface="Arial"/>
              </a:rPr>
              <a:t>4</a:t>
            </a:fld>
            <a:endParaRPr lang="en-GB" sz="1200" b="0" strike="noStrike" spc="-1">
              <a:latin typeface="Times New Roman"/>
            </a:endParaRPr>
          </a:p>
        </p:txBody>
      </p:sp>
      <p:sp>
        <p:nvSpPr>
          <p:cNvPr id="5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Batch Service</a:t>
            </a:r>
          </a:p>
        </p:txBody>
      </p:sp>
      <p:sp>
        <p:nvSpPr>
          <p:cNvPr id="6" name="TextShape 2"/>
          <p:cNvSpPr txBox="1"/>
          <p:nvPr/>
        </p:nvSpPr>
        <p:spPr>
          <a:xfrm>
            <a:off x="457200" y="1325520"/>
            <a:ext cx="8226360" cy="4667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20000"/>
          </a:bodyPr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IT-CM-IS Mandate:</a:t>
            </a:r>
            <a:br>
              <a:rPr lang="en-US" sz="3000" spc="-1" dirty="0">
                <a:solidFill>
                  <a:srgbClr val="0055A0"/>
                </a:solidFill>
              </a:rPr>
            </a:br>
            <a:r>
              <a:rPr lang="en-US" sz="3000" spc="-1" dirty="0">
                <a:solidFill>
                  <a:srgbClr val="0055A0"/>
                </a:solidFill>
              </a:rPr>
              <a:t>“</a:t>
            </a:r>
            <a:r>
              <a:rPr lang="en-US" sz="3000" i="1" spc="-1" dirty="0">
                <a:solidFill>
                  <a:srgbClr val="0055A0"/>
                </a:solidFill>
              </a:rPr>
              <a:t>Provide high-level compute services to the CERN Tier-0 and WLCG “</a:t>
            </a:r>
            <a:endParaRPr lang="en-US" sz="3000" b="0" i="1" strike="noStrike" spc="-1" dirty="0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 err="1">
                <a:solidFill>
                  <a:srgbClr val="0055A0"/>
                </a:solidFill>
                <a:latin typeface="Arial"/>
              </a:rPr>
              <a:t>HTCondor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: our production batch service.</a:t>
            </a:r>
          </a:p>
          <a:p>
            <a:pPr marL="493920" indent="-456840"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Service used for both “grid” and “local” submission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Local means open to all CERN users, </a:t>
            </a:r>
            <a:r>
              <a:rPr lang="en-US" sz="3000" b="0" strike="noStrike" spc="-1" dirty="0" err="1">
                <a:solidFill>
                  <a:srgbClr val="0055A0"/>
                </a:solidFill>
                <a:latin typeface="Arial"/>
              </a:rPr>
              <a:t>kerberos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, shared filesystem, managed submission nodes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~</a:t>
            </a:r>
            <a:r>
              <a:rPr lang="en-US" sz="3000" spc="-1" dirty="0">
                <a:solidFill>
                  <a:srgbClr val="0055A0"/>
                </a:solidFill>
                <a:latin typeface="Arial"/>
              </a:rPr>
              <a:t>218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k cores in </a:t>
            </a:r>
            <a:r>
              <a:rPr lang="en-US" sz="3000" b="0" strike="noStrike" spc="-1" dirty="0" err="1">
                <a:solidFill>
                  <a:srgbClr val="0055A0"/>
                </a:solidFill>
                <a:latin typeface="Arial"/>
              </a:rPr>
              <a:t>HTCondor</a:t>
            </a:r>
            <a:endParaRPr lang="en-US" sz="3000" b="0" strike="noStrike" spc="-1" dirty="0">
              <a:solidFill>
                <a:srgbClr val="0055A0"/>
              </a:solidFill>
              <a:latin typeface="Arial"/>
            </a:endParaRP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Over a million jobs a day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>
                <a:solidFill>
                  <a:srgbClr val="0055A0"/>
                </a:solidFill>
                <a:latin typeface="Arial"/>
              </a:rPr>
              <a:t>Service Element: </a:t>
            </a:r>
            <a:r>
              <a:rPr lang="en-US" sz="3000" spc="-1" dirty="0">
                <a:solidFill>
                  <a:srgbClr val="0055A0"/>
                </a:solidFill>
                <a:latin typeface="Arial"/>
                <a:hlinkClick r:id="rId2"/>
              </a:rPr>
              <a:t>Batch Service</a:t>
            </a:r>
            <a:endParaRPr lang="en-US" sz="3000" b="0" strike="noStrike" spc="-1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93650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Debug (IV): </a:t>
            </a:r>
            <a:r>
              <a:rPr kumimoji="0" lang="en-US" sz="4000" b="0" i="1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Hold &amp; Removed</a:t>
            </a:r>
            <a:endParaRPr kumimoji="0" lang="en-US" sz="4600" b="0" i="1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457200" y="1325520"/>
            <a:ext cx="8226360" cy="381769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70000" lnSpcReduction="20000"/>
          </a:bodyPr>
          <a:lstStyle/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Apart from Idle, Running and Completed, </a:t>
            </a:r>
            <a:r>
              <a:rPr lang="en-US" sz="3000" spc="-1" dirty="0" err="1">
                <a:solidFill>
                  <a:srgbClr val="0055A0"/>
                </a:solidFill>
              </a:rPr>
              <a:t>HTCondor</a:t>
            </a:r>
            <a:r>
              <a:rPr lang="en-US" sz="3000" spc="-1" dirty="0">
                <a:solidFill>
                  <a:srgbClr val="0055A0"/>
                </a:solidFill>
              </a:rPr>
              <a:t> defines two more states:</a:t>
            </a:r>
          </a:p>
          <a:p>
            <a:pPr marL="951480" lvl="1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Hold </a:t>
            </a:r>
            <a:r>
              <a:rPr lang="en-US" sz="3000" spc="-1" dirty="0">
                <a:solidFill>
                  <a:srgbClr val="0055A0"/>
                </a:solidFill>
                <a:cs typeface="Courier New" panose="02070309020205020404" pitchFamily="49" charset="0"/>
              </a:rPr>
              <a:t>and </a:t>
            </a:r>
            <a:r>
              <a:rPr lang="en-US" sz="3000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Removed</a:t>
            </a:r>
          </a:p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Jobs can get into Hold or Removed status either by the user or by the system.</a:t>
            </a:r>
          </a:p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3000" spc="-1" dirty="0">
                <a:solidFill>
                  <a:srgbClr val="0055A0"/>
                </a:solidFill>
              </a:rPr>
              <a:t>Related commands:</a:t>
            </a:r>
            <a:br>
              <a:rPr lang="en-US" sz="3000" spc="-1" dirty="0">
                <a:solidFill>
                  <a:srgbClr val="0055A0"/>
                </a:solidFill>
              </a:rPr>
            </a:b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–hold</a:t>
            </a:r>
            <a:b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af</a:t>
            </a: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HoldReason</a:t>
            </a: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job_id</a:t>
            </a: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condor_hold</a:t>
            </a:r>
            <a:b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condor_release</a:t>
            </a:r>
            <a:b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condor_rm</a:t>
            </a:r>
            <a:b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condor_history</a:t>
            </a: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–limit 1 &lt;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job_id</a:t>
            </a: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 -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af</a:t>
            </a:r>
            <a:r>
              <a:rPr lang="en-US" sz="3000" b="1" spc="-1" dirty="0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000" b="1" spc="-1" dirty="0" err="1">
                <a:solidFill>
                  <a:srgbClr val="0055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RemoveReason</a:t>
            </a:r>
            <a:endParaRPr lang="en-US" sz="3000" b="1" spc="-1" dirty="0">
              <a:solidFill>
                <a:srgbClr val="0055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94280" lvl="0" indent="-457200">
              <a:spcBef>
                <a:spcPts val="601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endParaRPr lang="en-US" sz="3000" spc="-1" dirty="0">
              <a:solidFill>
                <a:srgbClr val="0055A0"/>
              </a:solidFill>
            </a:endParaRPr>
          </a:p>
          <a:p>
            <a:pPr marL="37080" lvl="0">
              <a:spcBef>
                <a:spcPts val="601"/>
              </a:spcBef>
              <a:buClr>
                <a:srgbClr val="0055A0"/>
              </a:buClr>
              <a:buSzPct val="80000"/>
            </a:pPr>
            <a:endParaRPr lang="en-US" sz="3000" spc="-1" dirty="0">
              <a:solidFill>
                <a:srgbClr val="0055A0"/>
              </a:solidFill>
            </a:endParaRPr>
          </a:p>
        </p:txBody>
      </p:sp>
      <p:sp>
        <p:nvSpPr>
          <p:cNvPr id="583" name="TextShape 5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6CE8E9-EC34-4351-80D3-05099DD37454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8" name="Google Shape;308;p47"/>
          <p:cNvSpPr txBox="1"/>
          <p:nvPr/>
        </p:nvSpPr>
        <p:spPr>
          <a:xfrm>
            <a:off x="316380" y="5143212"/>
            <a:ext cx="8508000" cy="77040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buClr>
                <a:srgbClr val="000000"/>
              </a:buClr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[fprotops@lxplus052 training]$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condor_q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-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af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HoldReason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155.0</a:t>
            </a:r>
          </a:p>
          <a:p>
            <a:pPr lvl="0">
              <a:buClr>
                <a:srgbClr val="000000"/>
              </a:buClr>
              <a:defRPr/>
            </a:pP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via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condor_hold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 (by user </a:t>
            </a:r>
            <a:r>
              <a:rPr lang="en-US" sz="1400" kern="0" dirty="0" err="1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fprotops</a:t>
            </a:r>
            <a:r>
              <a:rPr lang="en-US" sz="1400" kern="0" dirty="0">
                <a:solidFill>
                  <a:srgbClr val="EFEFEF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lang="en-US" sz="1400" kern="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buClr>
                <a:srgbClr val="000000"/>
              </a:buClr>
              <a:defRPr/>
            </a:pPr>
            <a:endParaRPr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54770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681EE-2482-D14C-8472-2349AE780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Transfer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13E0F-91C1-CA41-A947-B47B114D7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job will need input and output data. </a:t>
            </a:r>
          </a:p>
          <a:p>
            <a:r>
              <a:rPr lang="en-US" dirty="0"/>
              <a:t>There are several ways to get data in or out of the batch system, so we need to know a little about the trade offs.</a:t>
            </a:r>
          </a:p>
          <a:p>
            <a:r>
              <a:rPr lang="en-US" dirty="0"/>
              <a:t>Do you want to use a shared filesystem? Do you want to have condor transfer data for you? Should you input or output in the job payload itself?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A45E0-4145-5B46-A54C-0729E7D266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D3522-8CD4-754A-BEAC-81D77E8A5992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15/08/2019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4CB57-4051-EF40-BAA6-41A97A01C6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condor data transfer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AB526-9EAB-E943-85A4-AB03D24C4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1795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755B8-D47E-AB45-BD99-F2F63AFD5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1BD1060-19B3-1C47-99BE-5748BFCD1C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99" y="1325563"/>
            <a:ext cx="8201626" cy="4667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982FE-C087-8143-A66F-ED3CD95837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C33EA8-D79D-5F48-B60F-A9F787C2354A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15/08/2019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ECC8C-CE06-1E4D-8838-5478E0320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condor data transfer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AFBE2-E3AE-E84D-A44C-ED3DA6A68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15343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24485-B375-BF4F-86B6-B2F7B920D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Input files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6DD6B79-3C64-8644-B558-96E999221D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In order to add </a:t>
            </a:r>
            <a:br>
              <a:rPr lang="en-US" sz="2400" dirty="0"/>
            </a:br>
            <a:r>
              <a:rPr lang="en-US" sz="2400" dirty="0"/>
              <a:t>input files, we just need to add </a:t>
            </a:r>
            <a:br>
              <a:rPr lang="en-US" sz="2400" dirty="0"/>
            </a:br>
            <a:r>
              <a:rPr lang="en-US" sz="2400" dirty="0"/>
              <a:t>“</a:t>
            </a:r>
            <a:r>
              <a:rPr lang="en-US" sz="2400" dirty="0" err="1"/>
              <a:t>transfer_input_files</a:t>
            </a:r>
            <a:r>
              <a:rPr lang="en-US" sz="2400" dirty="0"/>
              <a:t>” to our submit file</a:t>
            </a:r>
          </a:p>
          <a:p>
            <a:r>
              <a:rPr lang="en-US" sz="2400" dirty="0"/>
              <a:t>It’s a list of files to take from the working directory to send to the job sandbox</a:t>
            </a:r>
          </a:p>
          <a:p>
            <a:r>
              <a:rPr lang="en-US" sz="2400" dirty="0"/>
              <a:t>This example produce one output file “</a:t>
            </a:r>
            <a:r>
              <a:rPr lang="en-US" sz="2400" dirty="0" err="1"/>
              <a:t>merge.out</a:t>
            </a:r>
            <a:r>
              <a:rPr lang="en-US" sz="2400" dirty="0"/>
              <a:t>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CF949-9380-BC4B-AE38-87CD2E71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049C7B-1443-E842-8027-DBC90FF5929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15/08/2019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14C18-3CE2-7249-A477-8E61759E10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condor data transfer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8CB4F-F58B-8342-B4EA-E036B6F7D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D36FBE-7929-E540-8644-53CB92B2BC66}"/>
              </a:ext>
            </a:extLst>
          </p:cNvPr>
          <p:cNvSpPr txBox="1"/>
          <p:nvPr/>
        </p:nvSpPr>
        <p:spPr>
          <a:xfrm>
            <a:off x="4014213" y="1600201"/>
            <a:ext cx="5041031" cy="313932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executable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merge.sh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arguments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a.txt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b.txt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merge.out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transfer_input_files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a.txt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b.txt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log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job.log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output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job.out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error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job.err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JobFlavour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“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longlunch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queue 1</a:t>
            </a:r>
          </a:p>
        </p:txBody>
      </p:sp>
    </p:spTree>
    <p:extLst>
      <p:ext uri="{BB962C8B-B14F-4D97-AF65-F5344CB8AC3E}">
        <p14:creationId xmlns:p14="http://schemas.microsoft.com/office/powerpoint/2010/main" val="4739955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805D7C0-895E-6745-B4AF-7B65A011D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Transferring output back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E536271-BE78-3E4A-93F2-4BF71E14A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3557013" cy="4667421"/>
          </a:xfrm>
        </p:spPr>
        <p:txBody>
          <a:bodyPr>
            <a:normAutofit/>
          </a:bodyPr>
          <a:lstStyle/>
          <a:p>
            <a:r>
              <a:rPr lang="en-US" sz="2000" dirty="0"/>
              <a:t>By default condor</a:t>
            </a:r>
            <a:br>
              <a:rPr lang="en-US" sz="2000" dirty="0"/>
            </a:br>
            <a:r>
              <a:rPr lang="en-US" sz="2000" dirty="0"/>
              <a:t>will transfer </a:t>
            </a:r>
            <a:r>
              <a:rPr lang="en-US" sz="2000" b="1" dirty="0"/>
              <a:t>everything</a:t>
            </a:r>
            <a:r>
              <a:rPr lang="en-US" sz="2000" dirty="0"/>
              <a:t> in your sandbox </a:t>
            </a:r>
          </a:p>
          <a:p>
            <a:r>
              <a:rPr lang="en-US" sz="2000" dirty="0"/>
              <a:t>To only transfer back the file you need, use </a:t>
            </a:r>
            <a:r>
              <a:rPr lang="en-US" sz="2000" dirty="0" err="1"/>
              <a:t>transfer_output_files</a:t>
            </a:r>
            <a:endParaRPr lang="en-US" sz="2000" dirty="0"/>
          </a:p>
          <a:p>
            <a:r>
              <a:rPr lang="en-US" sz="2000" dirty="0"/>
              <a:t>Adding to </a:t>
            </a:r>
            <a:r>
              <a:rPr lang="en-US" sz="2000" dirty="0" err="1"/>
              <a:t>transfer_output_files</a:t>
            </a:r>
            <a:r>
              <a:rPr lang="en-US" sz="2000" dirty="0"/>
              <a:t> adds file to list that “</a:t>
            </a:r>
            <a:r>
              <a:rPr lang="en-US" sz="2000" dirty="0" err="1"/>
              <a:t>condor_tail</a:t>
            </a:r>
            <a:r>
              <a:rPr lang="en-US" sz="2000" dirty="0"/>
              <a:t>” can see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F3FC1-46B8-5140-8C2E-42A8054B8E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3A9CCB-8CBF-4B49-B21D-314AC33B76A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15/08/2019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BA7CF-3E31-F04C-A66A-35A991DE9F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condor data transfer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5D31B7-7678-2A43-B239-93F6EA0AEB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B503A7-98C4-BF45-9F91-B862180AD79C}"/>
              </a:ext>
            </a:extLst>
          </p:cNvPr>
          <p:cNvSpPr txBox="1"/>
          <p:nvPr/>
        </p:nvSpPr>
        <p:spPr>
          <a:xfrm>
            <a:off x="4014213" y="1600201"/>
            <a:ext cx="5041031" cy="341632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executable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merge.sh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arguments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a.txt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b.txt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merge.out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transfer_input_files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a.txt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b.txt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transfer_output_files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merge.out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log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job.log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output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job.out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error =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job.err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JobFlavour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 = “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longlunch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queue 1</a:t>
            </a:r>
          </a:p>
        </p:txBody>
      </p:sp>
    </p:spTree>
    <p:extLst>
      <p:ext uri="{BB962C8B-B14F-4D97-AF65-F5344CB8AC3E}">
        <p14:creationId xmlns:p14="http://schemas.microsoft.com/office/powerpoint/2010/main" val="39525021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BBB5D-505F-A445-9081-91FCB49F1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5251B-7734-D941-8052-062582C21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Even when using a shared filesystem, files are transferred to a scratch space on the workers, the “sandbox”.</a:t>
            </a:r>
          </a:p>
          <a:p>
            <a:pPr lvl="1"/>
            <a:r>
              <a:rPr lang="en-US" dirty="0"/>
              <a:t>Remember the impact on the filesystem! The most efficient use of network filesystems is typically to write once, at the end of a job</a:t>
            </a:r>
          </a:p>
          <a:p>
            <a:pPr lvl="1"/>
            <a:r>
              <a:rPr lang="en-US" dirty="0"/>
              <a:t>You have 20GB per CPU of sandbox</a:t>
            </a:r>
          </a:p>
          <a:p>
            <a:r>
              <a:rPr lang="en-US" dirty="0"/>
              <a:t>There are limits to the amount of data that we allow to be transferred using condor file transfer</a:t>
            </a:r>
          </a:p>
          <a:p>
            <a:pPr lvl="1"/>
            <a:r>
              <a:rPr lang="en-US" dirty="0"/>
              <a:t>The limit is 1GB currently per job</a:t>
            </a:r>
          </a:p>
          <a:p>
            <a:r>
              <a:rPr lang="en-US" dirty="0"/>
              <a:t>The job itself can do file transfer, both input and output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66C4A-052D-F84D-B362-AF93329BC5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DBD902-83C2-0B4F-A1BC-269ADB7684A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15/08/2019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608FD-BEF5-7247-B45A-0F3E07ADB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condor data transfer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D2FA1-AA9D-384B-BE63-1FB684DB9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013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B4F8D-18AE-424D-B923-F1C39FE02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condor_submit</a:t>
            </a:r>
            <a:r>
              <a:rPr lang="en-US" dirty="0"/>
              <a:t> -spool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4C5EA-83A9-9346-B188-4BBF6F43D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You may not want condor to create files in your shared filesystem</a:t>
            </a:r>
          </a:p>
          <a:p>
            <a:pPr lvl="1"/>
            <a:r>
              <a:rPr lang="en-US" dirty="0"/>
              <a:t>Particularly if you are submitting 10s of 1000s of jobs</a:t>
            </a:r>
          </a:p>
          <a:p>
            <a:r>
              <a:rPr lang="en-US" dirty="0" err="1"/>
              <a:t>condor_submit</a:t>
            </a:r>
            <a:r>
              <a:rPr lang="en-US" dirty="0"/>
              <a:t> –spool transfers files to the Schedd</a:t>
            </a:r>
          </a:p>
          <a:p>
            <a:r>
              <a:rPr lang="en-US" dirty="0"/>
              <a:t>Important notes:</a:t>
            </a:r>
          </a:p>
          <a:p>
            <a:pPr lvl="1"/>
            <a:r>
              <a:rPr lang="en-US" dirty="0"/>
              <a:t>This makes the system </a:t>
            </a:r>
            <a:r>
              <a:rPr lang="en-US" dirty="0" err="1"/>
              <a:t>async</a:t>
            </a:r>
            <a:r>
              <a:rPr lang="en-US" dirty="0"/>
              <a:t> – to get any files back you need to run </a:t>
            </a:r>
            <a:r>
              <a:rPr lang="en-US" dirty="0" err="1"/>
              <a:t>condor_transfer_data</a:t>
            </a:r>
            <a:endParaRPr lang="en-US" dirty="0"/>
          </a:p>
          <a:p>
            <a:pPr lvl="1"/>
            <a:r>
              <a:rPr lang="en-US" dirty="0"/>
              <a:t>The spool on the Schedd is limited! </a:t>
            </a:r>
          </a:p>
          <a:p>
            <a:r>
              <a:rPr lang="en-US" dirty="0"/>
              <a:t>Best practice for this mode: spool, but write data out to end location within job, use spool only for </a:t>
            </a:r>
            <a:r>
              <a:rPr lang="en-US" dirty="0" err="1"/>
              <a:t>stdout</a:t>
            </a:r>
            <a:r>
              <a:rPr lang="en-US" dirty="0"/>
              <a:t>/err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B006B-E1D8-CB4C-87AF-303F8C40AC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31086B-59AF-2B4B-BDC5-949A96404C26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15/08/2019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9C25F-8641-0145-A29C-4DE2E3379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condor data transfer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A34AB-7C88-624D-9DCF-AB798711E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00370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4FDB2-F484-9E4C-8190-E8BA47734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 on AFS &amp; EOS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A7CFC-8766-1F46-B551-F562D2CEC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Shared filesystem is used a lot for batch jobs</a:t>
            </a:r>
          </a:p>
          <a:p>
            <a:r>
              <a:rPr lang="en-US" dirty="0"/>
              <a:t>Current best practices:</a:t>
            </a:r>
          </a:p>
          <a:p>
            <a:pPr lvl="1"/>
            <a:r>
              <a:rPr lang="en-US" dirty="0"/>
              <a:t>AFS, EOS FUSE, EOS via </a:t>
            </a:r>
            <a:r>
              <a:rPr lang="en-US" dirty="0" err="1"/>
              <a:t>xrdcp</a:t>
            </a:r>
            <a:r>
              <a:rPr lang="en-US" dirty="0"/>
              <a:t> are all available on the worker node</a:t>
            </a:r>
          </a:p>
          <a:p>
            <a:pPr lvl="1"/>
            <a:r>
              <a:rPr lang="en-US" dirty="0"/>
              <a:t>Between the submit node and the Schedd, only AFS is currently supported</a:t>
            </a:r>
          </a:p>
          <a:p>
            <a:pPr lvl="2"/>
            <a:r>
              <a:rPr lang="en-US" dirty="0"/>
              <a:t>No exe, log, </a:t>
            </a:r>
            <a:r>
              <a:rPr lang="en-US" dirty="0" err="1"/>
              <a:t>stdout</a:t>
            </a:r>
            <a:r>
              <a:rPr lang="en-US" dirty="0"/>
              <a:t>, err in EOS in your submit file</a:t>
            </a:r>
          </a:p>
          <a:p>
            <a:pPr lvl="1"/>
            <a:r>
              <a:rPr lang="en-US" dirty="0"/>
              <a:t>With all network filesystem, best to write at end of job, not constant I/O whilst the job is running</a:t>
            </a:r>
          </a:p>
          <a:p>
            <a:r>
              <a:rPr lang="en-US" dirty="0"/>
              <a:t>AFS supported for as long as it’s available</a:t>
            </a:r>
          </a:p>
          <a:p>
            <a:r>
              <a:rPr lang="en-US" dirty="0"/>
              <a:t>EOS FUSE will be supported when it </a:t>
            </a:r>
            <a:r>
              <a:rPr lang="en-US"/>
              <a:t>is performant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6CD5F-97AC-BB4E-96B5-6159810833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92126E-9043-2641-8083-95C116EAF22A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15/08/2019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0F30F-CA8D-7146-A504-CB663F08F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condor data transfer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3F15B-F30A-A14F-A7D0-A7CE024CA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3220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extShape 1"/>
          <p:cNvSpPr txBox="1"/>
          <p:nvPr/>
        </p:nvSpPr>
        <p:spPr>
          <a:xfrm>
            <a:off x="457200" y="1856509"/>
            <a:ext cx="8226360" cy="1528211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What is                          ? </a:t>
            </a:r>
          </a:p>
        </p:txBody>
      </p:sp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3" name="TextShape 5"/>
          <p:cNvSpPr txBox="1"/>
          <p:nvPr/>
        </p:nvSpPr>
        <p:spPr>
          <a:xfrm>
            <a:off x="457200" y="3391200"/>
            <a:ext cx="5731728" cy="419400"/>
          </a:xfrm>
          <a:prstGeom prst="rect">
            <a:avLst/>
          </a:prstGeom>
          <a:noFill/>
          <a:ln>
            <a:noFill/>
          </a:ln>
        </p:spPr>
        <p:txBody>
          <a:bodyPr lIns="45720" tIns="0" rIns="45720" bIns="0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8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Part of the content adapted from: “An introduction to using </a:t>
            </a:r>
            <a:r>
              <a:rPr kumimoji="0" lang="en-US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HTCondor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” by Christina Koch, </a:t>
            </a:r>
            <a:r>
              <a:rPr kumimoji="0" lang="en-US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hlinkClick r:id="rId2"/>
              </a:rPr>
              <a:t>HTCondor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hlinkClick r:id="rId2"/>
              </a:rPr>
              <a:t> Week 2016 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&amp; </a:t>
            </a:r>
            <a:r>
              <a:rPr kumimoji="0" lang="en-US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hlinkClick r:id="rId3"/>
              </a:rPr>
              <a:t>HTCondor</a:t>
            </a:r>
            <a:r>
              <a:rPr kumimoji="0" lang="en-US" sz="1400" b="0" i="0" u="none" strike="noStrike" kern="1200" cap="none" spc="-1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hlinkClick r:id="rId3"/>
              </a:rPr>
              <a:t> Week 2018</a:t>
            </a:r>
            <a:endParaRPr kumimoji="0" lang="en-US" sz="1400" b="0" i="0" u="none" strike="noStrike" kern="1200" cap="none" spc="-1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C34610-886D-41F2-A095-29BA2F21D7C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695320" y="2152074"/>
            <a:ext cx="3935160" cy="9370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30640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What is                         ?</a:t>
            </a: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4667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lnSpcReduction="10000"/>
          </a:bodyPr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Open Source batch system developed at the CHTC at the University of Wisconsin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“High Throughput Computing”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Long history in HEP and elsewhere (including previously at CERN)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Used extensively in OSG, and things like the CMS global pool (200K++ cores)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System of symmetric matching of job requests to resources using </a:t>
            </a:r>
            <a:r>
              <a:rPr lang="en-US" sz="3000" b="0" strike="noStrike" spc="-1" dirty="0" err="1">
                <a:solidFill>
                  <a:srgbClr val="0055A0"/>
                </a:solidFill>
                <a:latin typeface="Arial"/>
              </a:rPr>
              <a:t>ClassAds</a:t>
            </a: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 of job requirements and machine resources</a:t>
            </a:r>
          </a:p>
        </p:txBody>
      </p:sp>
      <p:pic>
        <p:nvPicPr>
          <p:cNvPr id="6" name="Picture 6"/>
          <p:cNvPicPr/>
          <p:nvPr/>
        </p:nvPicPr>
        <p:blipFill>
          <a:blip r:embed="rId2"/>
          <a:stretch/>
        </p:blipFill>
        <p:spPr>
          <a:xfrm>
            <a:off x="2602800" y="236520"/>
            <a:ext cx="3935160" cy="9370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92342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spc="-1" dirty="0" err="1">
                <a:solidFill>
                  <a:srgbClr val="0055A0"/>
                </a:solidFill>
                <a:latin typeface="Arial"/>
              </a:rPr>
              <a:t>HTCondor</a:t>
            </a:r>
            <a:r>
              <a:rPr lang="en-US" sz="4600" spc="-1" dirty="0">
                <a:solidFill>
                  <a:srgbClr val="0055A0"/>
                </a:solidFill>
                <a:latin typeface="Arial"/>
              </a:rPr>
              <a:t> elements</a:t>
            </a:r>
            <a:endParaRPr lang="en-US" sz="4600" b="0" strike="noStrike" spc="-1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5" name="Grupo 2">
            <a:extLst>
              <a:ext uri="{FF2B5EF4-FFF2-40B4-BE49-F238E27FC236}">
                <a16:creationId xmlns:a16="http://schemas.microsoft.com/office/drawing/2014/main" id="{3F637158-D397-4F7C-A9B4-62CD3D96694E}"/>
              </a:ext>
            </a:extLst>
          </p:cNvPr>
          <p:cNvGrpSpPr/>
          <p:nvPr/>
        </p:nvGrpSpPr>
        <p:grpSpPr>
          <a:xfrm>
            <a:off x="312235" y="2218595"/>
            <a:ext cx="1970050" cy="1210405"/>
            <a:chOff x="256478" y="1551380"/>
            <a:chExt cx="1970050" cy="1210405"/>
          </a:xfrm>
        </p:grpSpPr>
        <p:sp>
          <p:nvSpPr>
            <p:cNvPr id="6" name="Rectángulo: esquinas redondeadas 1">
              <a:extLst>
                <a:ext uri="{FF2B5EF4-FFF2-40B4-BE49-F238E27FC236}">
                  <a16:creationId xmlns:a16="http://schemas.microsoft.com/office/drawing/2014/main" id="{853C2AE9-A0BE-43D2-A7F4-6D99D8129C54}"/>
                </a:ext>
              </a:extLst>
            </p:cNvPr>
            <p:cNvSpPr/>
            <p:nvPr/>
          </p:nvSpPr>
          <p:spPr>
            <a:xfrm>
              <a:off x="256478" y="1551380"/>
              <a:ext cx="1360450" cy="60080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Sched</a:t>
              </a:r>
              <a:r>
                <a:rPr lang="es-ES" dirty="0">
                  <a:solidFill>
                    <a:schemeClr val="tx1"/>
                  </a:solidFill>
                </a:rPr>
                <a:t>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ángulo: esquinas redondeadas 5">
              <a:extLst>
                <a:ext uri="{FF2B5EF4-FFF2-40B4-BE49-F238E27FC236}">
                  <a16:creationId xmlns:a16="http://schemas.microsoft.com/office/drawing/2014/main" id="{2F51ACAB-7CDE-4FB3-AB23-744F05916309}"/>
                </a:ext>
              </a:extLst>
            </p:cNvPr>
            <p:cNvSpPr/>
            <p:nvPr/>
          </p:nvSpPr>
          <p:spPr>
            <a:xfrm>
              <a:off x="408878" y="1703780"/>
              <a:ext cx="1360450" cy="60080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Sched</a:t>
              </a:r>
              <a:r>
                <a:rPr lang="es-ES" dirty="0">
                  <a:solidFill>
                    <a:schemeClr val="tx1"/>
                  </a:solidFill>
                </a:rPr>
                <a:t>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ángulo: esquinas redondeadas 6">
              <a:extLst>
                <a:ext uri="{FF2B5EF4-FFF2-40B4-BE49-F238E27FC236}">
                  <a16:creationId xmlns:a16="http://schemas.microsoft.com/office/drawing/2014/main" id="{5081EBD3-824D-486E-9013-325888A31DE8}"/>
                </a:ext>
              </a:extLst>
            </p:cNvPr>
            <p:cNvSpPr/>
            <p:nvPr/>
          </p:nvSpPr>
          <p:spPr>
            <a:xfrm>
              <a:off x="561278" y="1856180"/>
              <a:ext cx="1360450" cy="60080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Sched</a:t>
              </a:r>
              <a:r>
                <a:rPr lang="es-ES" dirty="0">
                  <a:solidFill>
                    <a:schemeClr val="tx1"/>
                  </a:solidFill>
                </a:rPr>
                <a:t>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ángulo: esquinas redondeadas 7">
              <a:extLst>
                <a:ext uri="{FF2B5EF4-FFF2-40B4-BE49-F238E27FC236}">
                  <a16:creationId xmlns:a16="http://schemas.microsoft.com/office/drawing/2014/main" id="{96BE3284-ACD8-48E1-9835-78DEAB0F754D}"/>
                </a:ext>
              </a:extLst>
            </p:cNvPr>
            <p:cNvSpPr/>
            <p:nvPr/>
          </p:nvSpPr>
          <p:spPr>
            <a:xfrm>
              <a:off x="713678" y="2008580"/>
              <a:ext cx="1360450" cy="60080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Sched</a:t>
              </a:r>
              <a:r>
                <a:rPr lang="es-ES" dirty="0">
                  <a:solidFill>
                    <a:schemeClr val="tx1"/>
                  </a:solidFill>
                </a:rPr>
                <a:t>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ángulo: esquinas redondeadas 8">
              <a:extLst>
                <a:ext uri="{FF2B5EF4-FFF2-40B4-BE49-F238E27FC236}">
                  <a16:creationId xmlns:a16="http://schemas.microsoft.com/office/drawing/2014/main" id="{75C1467D-8F9D-4ABF-AF7C-DBC921C325D5}"/>
                </a:ext>
              </a:extLst>
            </p:cNvPr>
            <p:cNvSpPr/>
            <p:nvPr/>
          </p:nvSpPr>
          <p:spPr>
            <a:xfrm>
              <a:off x="866078" y="2160980"/>
              <a:ext cx="1360450" cy="600805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Sched</a:t>
              </a:r>
              <a:r>
                <a:rPr lang="es-ES" dirty="0">
                  <a:solidFill>
                    <a:schemeClr val="accent6">
                      <a:lumMod val="50000"/>
                    </a:schemeClr>
                  </a:solidFill>
                </a:rPr>
                <a:t>d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35D5CB70-96FF-4705-AD75-37330B87A34C}"/>
              </a:ext>
            </a:extLst>
          </p:cNvPr>
          <p:cNvSpPr/>
          <p:nvPr/>
        </p:nvSpPr>
        <p:spPr>
          <a:xfrm>
            <a:off x="3355735" y="1996549"/>
            <a:ext cx="1360450" cy="60080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Collector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E710305E-DFD0-492F-ADC2-7DBAE660A995}"/>
              </a:ext>
            </a:extLst>
          </p:cNvPr>
          <p:cNvSpPr/>
          <p:nvPr/>
        </p:nvSpPr>
        <p:spPr>
          <a:xfrm>
            <a:off x="3355735" y="3209675"/>
            <a:ext cx="1360450" cy="60080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Negotiator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B3034901-E248-4265-BB7C-E7924E6F7455}"/>
              </a:ext>
            </a:extLst>
          </p:cNvPr>
          <p:cNvSpPr/>
          <p:nvPr/>
        </p:nvSpPr>
        <p:spPr>
          <a:xfrm>
            <a:off x="5713140" y="19621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9002247F-0B68-43A8-BBF9-EEF19E4BC66F}"/>
              </a:ext>
            </a:extLst>
          </p:cNvPr>
          <p:cNvSpPr/>
          <p:nvPr/>
        </p:nvSpPr>
        <p:spPr>
          <a:xfrm>
            <a:off x="5865540" y="21145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884BF254-C706-47EF-A740-62A0524385C5}"/>
              </a:ext>
            </a:extLst>
          </p:cNvPr>
          <p:cNvSpPr/>
          <p:nvPr/>
        </p:nvSpPr>
        <p:spPr>
          <a:xfrm>
            <a:off x="6017940" y="22669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6A43F236-DFC7-42C7-9954-4E4EC1D04D2B}"/>
              </a:ext>
            </a:extLst>
          </p:cNvPr>
          <p:cNvSpPr/>
          <p:nvPr/>
        </p:nvSpPr>
        <p:spPr>
          <a:xfrm>
            <a:off x="6170340" y="24193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140673CC-200A-40BD-8770-ED98ED815A06}"/>
              </a:ext>
            </a:extLst>
          </p:cNvPr>
          <p:cNvSpPr/>
          <p:nvPr/>
        </p:nvSpPr>
        <p:spPr>
          <a:xfrm>
            <a:off x="6322740" y="25717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27F06FE2-D4B5-49A2-ADA7-52B69CD30CBD}"/>
              </a:ext>
            </a:extLst>
          </p:cNvPr>
          <p:cNvSpPr/>
          <p:nvPr/>
        </p:nvSpPr>
        <p:spPr>
          <a:xfrm>
            <a:off x="6475140" y="27241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097D6574-97DD-4C88-87F9-CB0864B30257}"/>
              </a:ext>
            </a:extLst>
          </p:cNvPr>
          <p:cNvSpPr/>
          <p:nvPr/>
        </p:nvSpPr>
        <p:spPr>
          <a:xfrm>
            <a:off x="6627540" y="28765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92D87CE4-943C-4DAC-A7E1-08D2F4D2E605}"/>
              </a:ext>
            </a:extLst>
          </p:cNvPr>
          <p:cNvSpPr/>
          <p:nvPr/>
        </p:nvSpPr>
        <p:spPr>
          <a:xfrm>
            <a:off x="6779940" y="30289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7D4B2694-EFAB-4359-82B2-7A7B4641CF92}"/>
              </a:ext>
            </a:extLst>
          </p:cNvPr>
          <p:cNvSpPr/>
          <p:nvPr/>
        </p:nvSpPr>
        <p:spPr>
          <a:xfrm>
            <a:off x="6932340" y="31813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3FE6C018-C883-4D6C-A44F-D777AFD611C4}"/>
              </a:ext>
            </a:extLst>
          </p:cNvPr>
          <p:cNvSpPr/>
          <p:nvPr/>
        </p:nvSpPr>
        <p:spPr>
          <a:xfrm>
            <a:off x="7084740" y="33337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8876F7A9-C015-4AC6-94AB-002592518322}"/>
              </a:ext>
            </a:extLst>
          </p:cNvPr>
          <p:cNvSpPr/>
          <p:nvPr/>
        </p:nvSpPr>
        <p:spPr>
          <a:xfrm>
            <a:off x="7237140" y="34861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CD4DCD4E-C0D4-421E-94A3-1E38C7FE3B74}"/>
              </a:ext>
            </a:extLst>
          </p:cNvPr>
          <p:cNvSpPr/>
          <p:nvPr/>
        </p:nvSpPr>
        <p:spPr>
          <a:xfrm>
            <a:off x="7389540" y="36385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CC062844-103D-49DE-91F5-76A1145B59C9}"/>
              </a:ext>
            </a:extLst>
          </p:cNvPr>
          <p:cNvSpPr/>
          <p:nvPr/>
        </p:nvSpPr>
        <p:spPr>
          <a:xfrm>
            <a:off x="7541940" y="37909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Startd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806417A2-EEFE-45C8-994F-C1991AB51F7D}"/>
              </a:ext>
            </a:extLst>
          </p:cNvPr>
          <p:cNvSpPr/>
          <p:nvPr/>
        </p:nvSpPr>
        <p:spPr>
          <a:xfrm>
            <a:off x="7694340" y="3943330"/>
            <a:ext cx="1360450" cy="60080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Startd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7" name="Conector recto 4">
            <a:extLst>
              <a:ext uri="{FF2B5EF4-FFF2-40B4-BE49-F238E27FC236}">
                <a16:creationId xmlns:a16="http://schemas.microsoft.com/office/drawing/2014/main" id="{0BC349E9-A548-4473-84DD-64DF1AC13FD6}"/>
              </a:ext>
            </a:extLst>
          </p:cNvPr>
          <p:cNvCxnSpPr/>
          <p:nvPr/>
        </p:nvCxnSpPr>
        <p:spPr>
          <a:xfrm>
            <a:off x="2832410" y="1324959"/>
            <a:ext cx="0" cy="44270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29">
            <a:extLst>
              <a:ext uri="{FF2B5EF4-FFF2-40B4-BE49-F238E27FC236}">
                <a16:creationId xmlns:a16="http://schemas.microsoft.com/office/drawing/2014/main" id="{F6E21A94-1331-4146-A5D8-0D00360DFB58}"/>
              </a:ext>
            </a:extLst>
          </p:cNvPr>
          <p:cNvCxnSpPr/>
          <p:nvPr/>
        </p:nvCxnSpPr>
        <p:spPr>
          <a:xfrm>
            <a:off x="5360020" y="1324959"/>
            <a:ext cx="0" cy="44270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CuadroTexto 9">
            <a:extLst>
              <a:ext uri="{FF2B5EF4-FFF2-40B4-BE49-F238E27FC236}">
                <a16:creationId xmlns:a16="http://schemas.microsoft.com/office/drawing/2014/main" id="{1A36C122-7F6E-49E2-9F12-3CA613A8D57C}"/>
              </a:ext>
            </a:extLst>
          </p:cNvPr>
          <p:cNvSpPr txBox="1"/>
          <p:nvPr/>
        </p:nvSpPr>
        <p:spPr>
          <a:xfrm>
            <a:off x="549699" y="5290329"/>
            <a:ext cx="1960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Submit Side</a:t>
            </a:r>
            <a:endParaRPr lang="es-ES" sz="2400" b="1" dirty="0"/>
          </a:p>
        </p:txBody>
      </p:sp>
      <p:sp>
        <p:nvSpPr>
          <p:cNvPr id="30" name="CuadroTexto 31">
            <a:extLst>
              <a:ext uri="{FF2B5EF4-FFF2-40B4-BE49-F238E27FC236}">
                <a16:creationId xmlns:a16="http://schemas.microsoft.com/office/drawing/2014/main" id="{154E6364-2029-4514-AA61-C041E19A25D0}"/>
              </a:ext>
            </a:extLst>
          </p:cNvPr>
          <p:cNvSpPr txBox="1"/>
          <p:nvPr/>
        </p:nvSpPr>
        <p:spPr>
          <a:xfrm>
            <a:off x="3537657" y="5288294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Broker</a:t>
            </a:r>
            <a:endParaRPr lang="es-ES" sz="2400" b="1" dirty="0"/>
          </a:p>
        </p:txBody>
      </p:sp>
      <p:sp>
        <p:nvSpPr>
          <p:cNvPr id="31" name="CuadroTexto 32">
            <a:extLst>
              <a:ext uri="{FF2B5EF4-FFF2-40B4-BE49-F238E27FC236}">
                <a16:creationId xmlns:a16="http://schemas.microsoft.com/office/drawing/2014/main" id="{B9EC23D8-DCC5-4A18-84AE-2C73BDC45CBE}"/>
              </a:ext>
            </a:extLst>
          </p:cNvPr>
          <p:cNvSpPr txBox="1"/>
          <p:nvPr/>
        </p:nvSpPr>
        <p:spPr>
          <a:xfrm>
            <a:off x="6415907" y="5295734"/>
            <a:ext cx="2100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Execute Side</a:t>
            </a:r>
            <a:endParaRPr lang="es-ES" sz="2400" b="1" dirty="0"/>
          </a:p>
        </p:txBody>
      </p:sp>
      <p:sp>
        <p:nvSpPr>
          <p:cNvPr id="32" name="Forma libre: forma 35">
            <a:extLst>
              <a:ext uri="{FF2B5EF4-FFF2-40B4-BE49-F238E27FC236}">
                <a16:creationId xmlns:a16="http://schemas.microsoft.com/office/drawing/2014/main" id="{7B9B886C-4947-4215-98ED-B42D76D23B86}"/>
              </a:ext>
            </a:extLst>
          </p:cNvPr>
          <p:cNvSpPr/>
          <p:nvPr/>
        </p:nvSpPr>
        <p:spPr>
          <a:xfrm>
            <a:off x="1917929" y="1763887"/>
            <a:ext cx="1483193" cy="732485"/>
          </a:xfrm>
          <a:custGeom>
            <a:avLst/>
            <a:gdLst>
              <a:gd name="connsiteX0" fmla="*/ 1390424 w 1390424"/>
              <a:gd name="connsiteY0" fmla="*/ 446391 h 944188"/>
              <a:gd name="connsiteX1" fmla="*/ 174941 w 1390424"/>
              <a:gd name="connsiteY1" fmla="*/ 11493 h 944188"/>
              <a:gd name="connsiteX2" fmla="*/ 119185 w 1390424"/>
              <a:gd name="connsiteY2" fmla="*/ 858986 h 944188"/>
              <a:gd name="connsiteX3" fmla="*/ 1234307 w 1390424"/>
              <a:gd name="connsiteY3" fmla="*/ 914742 h 944188"/>
              <a:gd name="connsiteX4" fmla="*/ 1334668 w 1390424"/>
              <a:gd name="connsiteY4" fmla="*/ 858986 h 944188"/>
              <a:gd name="connsiteX0" fmla="*/ 1379803 w 1379803"/>
              <a:gd name="connsiteY0" fmla="*/ 235364 h 717654"/>
              <a:gd name="connsiteX1" fmla="*/ 186623 w 1379803"/>
              <a:gd name="connsiteY1" fmla="*/ 34641 h 717654"/>
              <a:gd name="connsiteX2" fmla="*/ 108564 w 1379803"/>
              <a:gd name="connsiteY2" fmla="*/ 647959 h 717654"/>
              <a:gd name="connsiteX3" fmla="*/ 1223686 w 1379803"/>
              <a:gd name="connsiteY3" fmla="*/ 703715 h 717654"/>
              <a:gd name="connsiteX4" fmla="*/ 1324047 w 1379803"/>
              <a:gd name="connsiteY4" fmla="*/ 647959 h 717654"/>
              <a:gd name="connsiteX0" fmla="*/ 1402814 w 1402814"/>
              <a:gd name="connsiteY0" fmla="*/ 246077 h 840244"/>
              <a:gd name="connsiteX1" fmla="*/ 209634 w 1402814"/>
              <a:gd name="connsiteY1" fmla="*/ 45354 h 840244"/>
              <a:gd name="connsiteX2" fmla="*/ 98121 w 1402814"/>
              <a:gd name="connsiteY2" fmla="*/ 803638 h 840244"/>
              <a:gd name="connsiteX3" fmla="*/ 1246697 w 1402814"/>
              <a:gd name="connsiteY3" fmla="*/ 714428 h 840244"/>
              <a:gd name="connsiteX4" fmla="*/ 1347058 w 1402814"/>
              <a:gd name="connsiteY4" fmla="*/ 658672 h 840244"/>
              <a:gd name="connsiteX0" fmla="*/ 1439494 w 1439494"/>
              <a:gd name="connsiteY0" fmla="*/ 329685 h 930818"/>
              <a:gd name="connsiteX1" fmla="*/ 168255 w 1439494"/>
              <a:gd name="connsiteY1" fmla="*/ 28601 h 930818"/>
              <a:gd name="connsiteX2" fmla="*/ 134801 w 1439494"/>
              <a:gd name="connsiteY2" fmla="*/ 887246 h 930818"/>
              <a:gd name="connsiteX3" fmla="*/ 1283377 w 1439494"/>
              <a:gd name="connsiteY3" fmla="*/ 798036 h 930818"/>
              <a:gd name="connsiteX4" fmla="*/ 1383738 w 1439494"/>
              <a:gd name="connsiteY4" fmla="*/ 742280 h 930818"/>
              <a:gd name="connsiteX0" fmla="*/ 1446081 w 1446081"/>
              <a:gd name="connsiteY0" fmla="*/ 329685 h 920744"/>
              <a:gd name="connsiteX1" fmla="*/ 174842 w 1446081"/>
              <a:gd name="connsiteY1" fmla="*/ 28601 h 920744"/>
              <a:gd name="connsiteX2" fmla="*/ 141388 w 1446081"/>
              <a:gd name="connsiteY2" fmla="*/ 887246 h 920744"/>
              <a:gd name="connsiteX3" fmla="*/ 1390325 w 1446081"/>
              <a:gd name="connsiteY3" fmla="*/ 742280 h 920744"/>
              <a:gd name="connsiteX0" fmla="*/ 1304693 w 1304693"/>
              <a:gd name="connsiteY0" fmla="*/ 0 h 591059"/>
              <a:gd name="connsiteX1" fmla="*/ 0 w 1304693"/>
              <a:gd name="connsiteY1" fmla="*/ 557561 h 591059"/>
              <a:gd name="connsiteX2" fmla="*/ 1248937 w 1304693"/>
              <a:gd name="connsiteY2" fmla="*/ 412595 h 591059"/>
              <a:gd name="connsiteX0" fmla="*/ 1527718 w 1527718"/>
              <a:gd name="connsiteY0" fmla="*/ 5521 h 420159"/>
              <a:gd name="connsiteX1" fmla="*/ 0 w 1527718"/>
              <a:gd name="connsiteY1" fmla="*/ 16672 h 420159"/>
              <a:gd name="connsiteX2" fmla="*/ 1471962 w 1527718"/>
              <a:gd name="connsiteY2" fmla="*/ 418116 h 420159"/>
              <a:gd name="connsiteX0" fmla="*/ 1532993 w 1532993"/>
              <a:gd name="connsiteY0" fmla="*/ 277706 h 765410"/>
              <a:gd name="connsiteX1" fmla="*/ 5275 w 1532993"/>
              <a:gd name="connsiteY1" fmla="*/ 288857 h 765410"/>
              <a:gd name="connsiteX2" fmla="*/ 1477237 w 1532993"/>
              <a:gd name="connsiteY2" fmla="*/ 690301 h 765410"/>
              <a:gd name="connsiteX0" fmla="*/ 1532993 w 1532993"/>
              <a:gd name="connsiteY0" fmla="*/ 438851 h 868383"/>
              <a:gd name="connsiteX1" fmla="*/ 5275 w 1532993"/>
              <a:gd name="connsiteY1" fmla="*/ 249280 h 868383"/>
              <a:gd name="connsiteX2" fmla="*/ 1477237 w 1532993"/>
              <a:gd name="connsiteY2" fmla="*/ 851446 h 868383"/>
              <a:gd name="connsiteX0" fmla="*/ 1555065 w 1555065"/>
              <a:gd name="connsiteY0" fmla="*/ 573904 h 1080692"/>
              <a:gd name="connsiteX1" fmla="*/ 27347 w 1555065"/>
              <a:gd name="connsiteY1" fmla="*/ 384333 h 1080692"/>
              <a:gd name="connsiteX2" fmla="*/ 1499309 w 1555065"/>
              <a:gd name="connsiteY2" fmla="*/ 986499 h 1080692"/>
              <a:gd name="connsiteX0" fmla="*/ 1534168 w 1534168"/>
              <a:gd name="connsiteY0" fmla="*/ 410302 h 832721"/>
              <a:gd name="connsiteX1" fmla="*/ 6450 w 1534168"/>
              <a:gd name="connsiteY1" fmla="*/ 220731 h 832721"/>
              <a:gd name="connsiteX2" fmla="*/ 1478412 w 1534168"/>
              <a:gd name="connsiteY2" fmla="*/ 822897 h 832721"/>
              <a:gd name="connsiteX0" fmla="*/ 1527818 w 1527818"/>
              <a:gd name="connsiteY0" fmla="*/ 410302 h 832721"/>
              <a:gd name="connsiteX1" fmla="*/ 100 w 1527818"/>
              <a:gd name="connsiteY1" fmla="*/ 220731 h 832721"/>
              <a:gd name="connsiteX2" fmla="*/ 1472062 w 1527818"/>
              <a:gd name="connsiteY2" fmla="*/ 822897 h 832721"/>
              <a:gd name="connsiteX0" fmla="*/ 1472065 w 1472065"/>
              <a:gd name="connsiteY0" fmla="*/ 164493 h 680477"/>
              <a:gd name="connsiteX1" fmla="*/ 104 w 1472065"/>
              <a:gd name="connsiteY1" fmla="*/ 287156 h 680477"/>
              <a:gd name="connsiteX2" fmla="*/ 1416309 w 1472065"/>
              <a:gd name="connsiteY2" fmla="*/ 577088 h 680477"/>
              <a:gd name="connsiteX0" fmla="*/ 1194232 w 1417256"/>
              <a:gd name="connsiteY0" fmla="*/ 0 h 683202"/>
              <a:gd name="connsiteX1" fmla="*/ 1051 w 1417256"/>
              <a:gd name="connsiteY1" fmla="*/ 390292 h 683202"/>
              <a:gd name="connsiteX2" fmla="*/ 1417256 w 1417256"/>
              <a:gd name="connsiteY2" fmla="*/ 680224 h 683202"/>
              <a:gd name="connsiteX0" fmla="*/ 1483193 w 1483193"/>
              <a:gd name="connsiteY0" fmla="*/ 0 h 415101"/>
              <a:gd name="connsiteX1" fmla="*/ 80 w 1483193"/>
              <a:gd name="connsiteY1" fmla="*/ 122663 h 415101"/>
              <a:gd name="connsiteX2" fmla="*/ 1416285 w 1483193"/>
              <a:gd name="connsiteY2" fmla="*/ 412595 h 415101"/>
              <a:gd name="connsiteX0" fmla="*/ 1483193 w 1483193"/>
              <a:gd name="connsiteY0" fmla="*/ 97849 h 512950"/>
              <a:gd name="connsiteX1" fmla="*/ 80 w 1483193"/>
              <a:gd name="connsiteY1" fmla="*/ 220512 h 512950"/>
              <a:gd name="connsiteX2" fmla="*/ 1416285 w 1483193"/>
              <a:gd name="connsiteY2" fmla="*/ 510444 h 512950"/>
              <a:gd name="connsiteX0" fmla="*/ 1483193 w 1483193"/>
              <a:gd name="connsiteY0" fmla="*/ 243330 h 732485"/>
              <a:gd name="connsiteX1" fmla="*/ 80 w 1483193"/>
              <a:gd name="connsiteY1" fmla="*/ 365993 h 732485"/>
              <a:gd name="connsiteX2" fmla="*/ 1416285 w 1483193"/>
              <a:gd name="connsiteY2" fmla="*/ 655925 h 73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3193" h="732485">
                <a:moveTo>
                  <a:pt x="1483193" y="243330"/>
                </a:moveTo>
                <a:cubicBezTo>
                  <a:pt x="1300592" y="-8501"/>
                  <a:pt x="11231" y="-193427"/>
                  <a:pt x="80" y="365993"/>
                </a:cubicBezTo>
                <a:cubicBezTo>
                  <a:pt x="-11071" y="925413"/>
                  <a:pt x="1156090" y="686126"/>
                  <a:pt x="1416285" y="655925"/>
                </a:cubicBezTo>
              </a:path>
            </a:pathLst>
          </a:cu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Forma libre: forma 39">
            <a:extLst>
              <a:ext uri="{FF2B5EF4-FFF2-40B4-BE49-F238E27FC236}">
                <a16:creationId xmlns:a16="http://schemas.microsoft.com/office/drawing/2014/main" id="{97837054-8E93-4AB6-9DB1-1979C9E2C5A5}"/>
              </a:ext>
            </a:extLst>
          </p:cNvPr>
          <p:cNvSpPr/>
          <p:nvPr/>
        </p:nvSpPr>
        <p:spPr>
          <a:xfrm>
            <a:off x="1437122" y="3433387"/>
            <a:ext cx="6099716" cy="1290064"/>
          </a:xfrm>
          <a:custGeom>
            <a:avLst/>
            <a:gdLst>
              <a:gd name="connsiteX0" fmla="*/ 1390424 w 1390424"/>
              <a:gd name="connsiteY0" fmla="*/ 446391 h 944188"/>
              <a:gd name="connsiteX1" fmla="*/ 174941 w 1390424"/>
              <a:gd name="connsiteY1" fmla="*/ 11493 h 944188"/>
              <a:gd name="connsiteX2" fmla="*/ 119185 w 1390424"/>
              <a:gd name="connsiteY2" fmla="*/ 858986 h 944188"/>
              <a:gd name="connsiteX3" fmla="*/ 1234307 w 1390424"/>
              <a:gd name="connsiteY3" fmla="*/ 914742 h 944188"/>
              <a:gd name="connsiteX4" fmla="*/ 1334668 w 1390424"/>
              <a:gd name="connsiteY4" fmla="*/ 858986 h 944188"/>
              <a:gd name="connsiteX0" fmla="*/ 1379803 w 1379803"/>
              <a:gd name="connsiteY0" fmla="*/ 235364 h 717654"/>
              <a:gd name="connsiteX1" fmla="*/ 186623 w 1379803"/>
              <a:gd name="connsiteY1" fmla="*/ 34641 h 717654"/>
              <a:gd name="connsiteX2" fmla="*/ 108564 w 1379803"/>
              <a:gd name="connsiteY2" fmla="*/ 647959 h 717654"/>
              <a:gd name="connsiteX3" fmla="*/ 1223686 w 1379803"/>
              <a:gd name="connsiteY3" fmla="*/ 703715 h 717654"/>
              <a:gd name="connsiteX4" fmla="*/ 1324047 w 1379803"/>
              <a:gd name="connsiteY4" fmla="*/ 647959 h 717654"/>
              <a:gd name="connsiteX0" fmla="*/ 1402814 w 1402814"/>
              <a:gd name="connsiteY0" fmla="*/ 246077 h 840244"/>
              <a:gd name="connsiteX1" fmla="*/ 209634 w 1402814"/>
              <a:gd name="connsiteY1" fmla="*/ 45354 h 840244"/>
              <a:gd name="connsiteX2" fmla="*/ 98121 w 1402814"/>
              <a:gd name="connsiteY2" fmla="*/ 803638 h 840244"/>
              <a:gd name="connsiteX3" fmla="*/ 1246697 w 1402814"/>
              <a:gd name="connsiteY3" fmla="*/ 714428 h 840244"/>
              <a:gd name="connsiteX4" fmla="*/ 1347058 w 1402814"/>
              <a:gd name="connsiteY4" fmla="*/ 658672 h 840244"/>
              <a:gd name="connsiteX0" fmla="*/ 1439494 w 1439494"/>
              <a:gd name="connsiteY0" fmla="*/ 329685 h 930818"/>
              <a:gd name="connsiteX1" fmla="*/ 168255 w 1439494"/>
              <a:gd name="connsiteY1" fmla="*/ 28601 h 930818"/>
              <a:gd name="connsiteX2" fmla="*/ 134801 w 1439494"/>
              <a:gd name="connsiteY2" fmla="*/ 887246 h 930818"/>
              <a:gd name="connsiteX3" fmla="*/ 1283377 w 1439494"/>
              <a:gd name="connsiteY3" fmla="*/ 798036 h 930818"/>
              <a:gd name="connsiteX4" fmla="*/ 1383738 w 1439494"/>
              <a:gd name="connsiteY4" fmla="*/ 742280 h 930818"/>
              <a:gd name="connsiteX0" fmla="*/ 1446081 w 1446081"/>
              <a:gd name="connsiteY0" fmla="*/ 329685 h 920744"/>
              <a:gd name="connsiteX1" fmla="*/ 174842 w 1446081"/>
              <a:gd name="connsiteY1" fmla="*/ 28601 h 920744"/>
              <a:gd name="connsiteX2" fmla="*/ 141388 w 1446081"/>
              <a:gd name="connsiteY2" fmla="*/ 887246 h 920744"/>
              <a:gd name="connsiteX3" fmla="*/ 1390325 w 1446081"/>
              <a:gd name="connsiteY3" fmla="*/ 742280 h 920744"/>
              <a:gd name="connsiteX0" fmla="*/ 1304693 w 1304693"/>
              <a:gd name="connsiteY0" fmla="*/ 0 h 591059"/>
              <a:gd name="connsiteX1" fmla="*/ 0 w 1304693"/>
              <a:gd name="connsiteY1" fmla="*/ 557561 h 591059"/>
              <a:gd name="connsiteX2" fmla="*/ 1248937 w 1304693"/>
              <a:gd name="connsiteY2" fmla="*/ 412595 h 591059"/>
              <a:gd name="connsiteX0" fmla="*/ 1527718 w 1527718"/>
              <a:gd name="connsiteY0" fmla="*/ 5521 h 420159"/>
              <a:gd name="connsiteX1" fmla="*/ 0 w 1527718"/>
              <a:gd name="connsiteY1" fmla="*/ 16672 h 420159"/>
              <a:gd name="connsiteX2" fmla="*/ 1471962 w 1527718"/>
              <a:gd name="connsiteY2" fmla="*/ 418116 h 420159"/>
              <a:gd name="connsiteX0" fmla="*/ 1532993 w 1532993"/>
              <a:gd name="connsiteY0" fmla="*/ 277706 h 765410"/>
              <a:gd name="connsiteX1" fmla="*/ 5275 w 1532993"/>
              <a:gd name="connsiteY1" fmla="*/ 288857 h 765410"/>
              <a:gd name="connsiteX2" fmla="*/ 1477237 w 1532993"/>
              <a:gd name="connsiteY2" fmla="*/ 690301 h 765410"/>
              <a:gd name="connsiteX0" fmla="*/ 1532993 w 1532993"/>
              <a:gd name="connsiteY0" fmla="*/ 438851 h 868383"/>
              <a:gd name="connsiteX1" fmla="*/ 5275 w 1532993"/>
              <a:gd name="connsiteY1" fmla="*/ 249280 h 868383"/>
              <a:gd name="connsiteX2" fmla="*/ 1477237 w 1532993"/>
              <a:gd name="connsiteY2" fmla="*/ 851446 h 868383"/>
              <a:gd name="connsiteX0" fmla="*/ 1555065 w 1555065"/>
              <a:gd name="connsiteY0" fmla="*/ 573904 h 1080692"/>
              <a:gd name="connsiteX1" fmla="*/ 27347 w 1555065"/>
              <a:gd name="connsiteY1" fmla="*/ 384333 h 1080692"/>
              <a:gd name="connsiteX2" fmla="*/ 1499309 w 1555065"/>
              <a:gd name="connsiteY2" fmla="*/ 986499 h 1080692"/>
              <a:gd name="connsiteX0" fmla="*/ 1534168 w 1534168"/>
              <a:gd name="connsiteY0" fmla="*/ 410302 h 832721"/>
              <a:gd name="connsiteX1" fmla="*/ 6450 w 1534168"/>
              <a:gd name="connsiteY1" fmla="*/ 220731 h 832721"/>
              <a:gd name="connsiteX2" fmla="*/ 1478412 w 1534168"/>
              <a:gd name="connsiteY2" fmla="*/ 822897 h 832721"/>
              <a:gd name="connsiteX0" fmla="*/ 1527818 w 1527818"/>
              <a:gd name="connsiteY0" fmla="*/ 410302 h 832721"/>
              <a:gd name="connsiteX1" fmla="*/ 100 w 1527818"/>
              <a:gd name="connsiteY1" fmla="*/ 220731 h 832721"/>
              <a:gd name="connsiteX2" fmla="*/ 1472062 w 1527818"/>
              <a:gd name="connsiteY2" fmla="*/ 822897 h 832721"/>
              <a:gd name="connsiteX0" fmla="*/ 1472065 w 1472065"/>
              <a:gd name="connsiteY0" fmla="*/ 164493 h 680477"/>
              <a:gd name="connsiteX1" fmla="*/ 104 w 1472065"/>
              <a:gd name="connsiteY1" fmla="*/ 287156 h 680477"/>
              <a:gd name="connsiteX2" fmla="*/ 1416309 w 1472065"/>
              <a:gd name="connsiteY2" fmla="*/ 577088 h 680477"/>
              <a:gd name="connsiteX0" fmla="*/ 1194232 w 1417256"/>
              <a:gd name="connsiteY0" fmla="*/ 0 h 683202"/>
              <a:gd name="connsiteX1" fmla="*/ 1051 w 1417256"/>
              <a:gd name="connsiteY1" fmla="*/ 390292 h 683202"/>
              <a:gd name="connsiteX2" fmla="*/ 1417256 w 1417256"/>
              <a:gd name="connsiteY2" fmla="*/ 680224 h 683202"/>
              <a:gd name="connsiteX0" fmla="*/ 1483193 w 1483193"/>
              <a:gd name="connsiteY0" fmla="*/ 0 h 415101"/>
              <a:gd name="connsiteX1" fmla="*/ 80 w 1483193"/>
              <a:gd name="connsiteY1" fmla="*/ 122663 h 415101"/>
              <a:gd name="connsiteX2" fmla="*/ 1416285 w 1483193"/>
              <a:gd name="connsiteY2" fmla="*/ 412595 h 415101"/>
              <a:gd name="connsiteX0" fmla="*/ 1483193 w 1483193"/>
              <a:gd name="connsiteY0" fmla="*/ 97849 h 512950"/>
              <a:gd name="connsiteX1" fmla="*/ 80 w 1483193"/>
              <a:gd name="connsiteY1" fmla="*/ 220512 h 512950"/>
              <a:gd name="connsiteX2" fmla="*/ 1416285 w 1483193"/>
              <a:gd name="connsiteY2" fmla="*/ 510444 h 512950"/>
              <a:gd name="connsiteX0" fmla="*/ 1483193 w 1483193"/>
              <a:gd name="connsiteY0" fmla="*/ 243330 h 732485"/>
              <a:gd name="connsiteX1" fmla="*/ 80 w 1483193"/>
              <a:gd name="connsiteY1" fmla="*/ 365993 h 732485"/>
              <a:gd name="connsiteX2" fmla="*/ 1416285 w 1483193"/>
              <a:gd name="connsiteY2" fmla="*/ 655925 h 732485"/>
              <a:gd name="connsiteX0" fmla="*/ 18470 w 2962391"/>
              <a:gd name="connsiteY0" fmla="*/ 32810 h 1612381"/>
              <a:gd name="connsiteX1" fmla="*/ 1546186 w 2962391"/>
              <a:gd name="connsiteY1" fmla="*/ 1315200 h 1612381"/>
              <a:gd name="connsiteX2" fmla="*/ 2962391 w 2962391"/>
              <a:gd name="connsiteY2" fmla="*/ 1605132 h 1612381"/>
              <a:gd name="connsiteX0" fmla="*/ 28241 w 5938386"/>
              <a:gd name="connsiteY0" fmla="*/ 30974 h 1357546"/>
              <a:gd name="connsiteX1" fmla="*/ 1555957 w 5938386"/>
              <a:gd name="connsiteY1" fmla="*/ 1313364 h 1357546"/>
              <a:gd name="connsiteX2" fmla="*/ 5938386 w 5938386"/>
              <a:gd name="connsiteY2" fmla="*/ 1068037 h 1357546"/>
              <a:gd name="connsiteX0" fmla="*/ 25557 w 5935702"/>
              <a:gd name="connsiteY0" fmla="*/ 32810 h 1393502"/>
              <a:gd name="connsiteX1" fmla="*/ 1553273 w 5935702"/>
              <a:gd name="connsiteY1" fmla="*/ 1315200 h 1393502"/>
              <a:gd name="connsiteX2" fmla="*/ 5935702 w 5935702"/>
              <a:gd name="connsiteY2" fmla="*/ 1069873 h 1393502"/>
              <a:gd name="connsiteX0" fmla="*/ 80077 w 5990222"/>
              <a:gd name="connsiteY0" fmla="*/ 34385 h 1336917"/>
              <a:gd name="connsiteX1" fmla="*/ 860661 w 5990222"/>
              <a:gd name="connsiteY1" fmla="*/ 1249868 h 1336917"/>
              <a:gd name="connsiteX2" fmla="*/ 5990222 w 5990222"/>
              <a:gd name="connsiteY2" fmla="*/ 1071448 h 1336917"/>
              <a:gd name="connsiteX0" fmla="*/ 68641 w 6168357"/>
              <a:gd name="connsiteY0" fmla="*/ 31972 h 1322036"/>
              <a:gd name="connsiteX1" fmla="*/ 1038796 w 6168357"/>
              <a:gd name="connsiteY1" fmla="*/ 1269757 h 1322036"/>
              <a:gd name="connsiteX2" fmla="*/ 6168357 w 6168357"/>
              <a:gd name="connsiteY2" fmla="*/ 1091337 h 1322036"/>
              <a:gd name="connsiteX0" fmla="*/ 0 w 6099716"/>
              <a:gd name="connsiteY0" fmla="*/ 0 h 1290064"/>
              <a:gd name="connsiteX1" fmla="*/ 970155 w 6099716"/>
              <a:gd name="connsiteY1" fmla="*/ 1237785 h 1290064"/>
              <a:gd name="connsiteX2" fmla="*/ 6099716 w 6099716"/>
              <a:gd name="connsiteY2" fmla="*/ 1059365 h 1290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9716" h="1290064">
                <a:moveTo>
                  <a:pt x="0" y="0"/>
                </a:moveTo>
                <a:cubicBezTo>
                  <a:pt x="6970" y="261125"/>
                  <a:pt x="-46464" y="1061224"/>
                  <a:pt x="970155" y="1237785"/>
                </a:cubicBezTo>
                <a:cubicBezTo>
                  <a:pt x="1986774" y="1414346"/>
                  <a:pt x="5839521" y="1089566"/>
                  <a:pt x="6099716" y="1059365"/>
                </a:cubicBezTo>
              </a:path>
            </a:pathLst>
          </a:cu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CuadroTexto 36">
            <a:extLst>
              <a:ext uri="{FF2B5EF4-FFF2-40B4-BE49-F238E27FC236}">
                <a16:creationId xmlns:a16="http://schemas.microsoft.com/office/drawing/2014/main" id="{CD2B2606-F9D0-4F28-89BD-AE4004402239}"/>
              </a:ext>
            </a:extLst>
          </p:cNvPr>
          <p:cNvSpPr txBox="1"/>
          <p:nvPr/>
        </p:nvSpPr>
        <p:spPr>
          <a:xfrm>
            <a:off x="150294" y="3955286"/>
            <a:ext cx="150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Send jobs to</a:t>
            </a:r>
            <a:br>
              <a:rPr lang="en-US" dirty="0"/>
            </a:br>
            <a:r>
              <a:rPr lang="en-US" dirty="0"/>
              <a:t>reserved slot</a:t>
            </a:r>
            <a:endParaRPr lang="es-ES" dirty="0"/>
          </a:p>
        </p:txBody>
      </p:sp>
      <p:sp>
        <p:nvSpPr>
          <p:cNvPr id="35" name="CuadroTexto 41">
            <a:extLst>
              <a:ext uri="{FF2B5EF4-FFF2-40B4-BE49-F238E27FC236}">
                <a16:creationId xmlns:a16="http://schemas.microsoft.com/office/drawing/2014/main" id="{FD7D309F-38E0-4072-A6DD-5114D132233B}"/>
              </a:ext>
            </a:extLst>
          </p:cNvPr>
          <p:cNvSpPr txBox="1"/>
          <p:nvPr/>
        </p:nvSpPr>
        <p:spPr>
          <a:xfrm>
            <a:off x="5320067" y="3558561"/>
            <a:ext cx="1659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Send machine</a:t>
            </a:r>
            <a:br>
              <a:rPr lang="en-US" dirty="0"/>
            </a:br>
            <a:r>
              <a:rPr lang="en-US" dirty="0"/>
              <a:t>properties</a:t>
            </a:r>
            <a:br>
              <a:rPr lang="en-US" dirty="0"/>
            </a:br>
            <a:r>
              <a:rPr lang="en-US" dirty="0"/>
              <a:t> (</a:t>
            </a:r>
            <a:r>
              <a:rPr lang="en-US" dirty="0" err="1"/>
              <a:t>ClassAds</a:t>
            </a:r>
            <a:r>
              <a:rPr lang="en-US" dirty="0"/>
              <a:t>)</a:t>
            </a:r>
            <a:endParaRPr lang="es-ES" dirty="0"/>
          </a:p>
        </p:txBody>
      </p:sp>
      <p:sp>
        <p:nvSpPr>
          <p:cNvPr id="36" name="Forma libre: forma 42">
            <a:extLst>
              <a:ext uri="{FF2B5EF4-FFF2-40B4-BE49-F238E27FC236}">
                <a16:creationId xmlns:a16="http://schemas.microsoft.com/office/drawing/2014/main" id="{C0A361CD-1A62-4530-A6E3-5A91A09B4506}"/>
              </a:ext>
            </a:extLst>
          </p:cNvPr>
          <p:cNvSpPr/>
          <p:nvPr/>
        </p:nvSpPr>
        <p:spPr>
          <a:xfrm>
            <a:off x="4734165" y="2336633"/>
            <a:ext cx="2419815" cy="1605994"/>
          </a:xfrm>
          <a:custGeom>
            <a:avLst/>
            <a:gdLst>
              <a:gd name="connsiteX0" fmla="*/ 1390424 w 1390424"/>
              <a:gd name="connsiteY0" fmla="*/ 446391 h 944188"/>
              <a:gd name="connsiteX1" fmla="*/ 174941 w 1390424"/>
              <a:gd name="connsiteY1" fmla="*/ 11493 h 944188"/>
              <a:gd name="connsiteX2" fmla="*/ 119185 w 1390424"/>
              <a:gd name="connsiteY2" fmla="*/ 858986 h 944188"/>
              <a:gd name="connsiteX3" fmla="*/ 1234307 w 1390424"/>
              <a:gd name="connsiteY3" fmla="*/ 914742 h 944188"/>
              <a:gd name="connsiteX4" fmla="*/ 1334668 w 1390424"/>
              <a:gd name="connsiteY4" fmla="*/ 858986 h 944188"/>
              <a:gd name="connsiteX0" fmla="*/ 1379803 w 1379803"/>
              <a:gd name="connsiteY0" fmla="*/ 235364 h 717654"/>
              <a:gd name="connsiteX1" fmla="*/ 186623 w 1379803"/>
              <a:gd name="connsiteY1" fmla="*/ 34641 h 717654"/>
              <a:gd name="connsiteX2" fmla="*/ 108564 w 1379803"/>
              <a:gd name="connsiteY2" fmla="*/ 647959 h 717654"/>
              <a:gd name="connsiteX3" fmla="*/ 1223686 w 1379803"/>
              <a:gd name="connsiteY3" fmla="*/ 703715 h 717654"/>
              <a:gd name="connsiteX4" fmla="*/ 1324047 w 1379803"/>
              <a:gd name="connsiteY4" fmla="*/ 647959 h 717654"/>
              <a:gd name="connsiteX0" fmla="*/ 1402814 w 1402814"/>
              <a:gd name="connsiteY0" fmla="*/ 246077 h 840244"/>
              <a:gd name="connsiteX1" fmla="*/ 209634 w 1402814"/>
              <a:gd name="connsiteY1" fmla="*/ 45354 h 840244"/>
              <a:gd name="connsiteX2" fmla="*/ 98121 w 1402814"/>
              <a:gd name="connsiteY2" fmla="*/ 803638 h 840244"/>
              <a:gd name="connsiteX3" fmla="*/ 1246697 w 1402814"/>
              <a:gd name="connsiteY3" fmla="*/ 714428 h 840244"/>
              <a:gd name="connsiteX4" fmla="*/ 1347058 w 1402814"/>
              <a:gd name="connsiteY4" fmla="*/ 658672 h 840244"/>
              <a:gd name="connsiteX0" fmla="*/ 1439494 w 1439494"/>
              <a:gd name="connsiteY0" fmla="*/ 329685 h 930818"/>
              <a:gd name="connsiteX1" fmla="*/ 168255 w 1439494"/>
              <a:gd name="connsiteY1" fmla="*/ 28601 h 930818"/>
              <a:gd name="connsiteX2" fmla="*/ 134801 w 1439494"/>
              <a:gd name="connsiteY2" fmla="*/ 887246 h 930818"/>
              <a:gd name="connsiteX3" fmla="*/ 1283377 w 1439494"/>
              <a:gd name="connsiteY3" fmla="*/ 798036 h 930818"/>
              <a:gd name="connsiteX4" fmla="*/ 1383738 w 1439494"/>
              <a:gd name="connsiteY4" fmla="*/ 742280 h 930818"/>
              <a:gd name="connsiteX0" fmla="*/ 1446081 w 1446081"/>
              <a:gd name="connsiteY0" fmla="*/ 329685 h 920744"/>
              <a:gd name="connsiteX1" fmla="*/ 174842 w 1446081"/>
              <a:gd name="connsiteY1" fmla="*/ 28601 h 920744"/>
              <a:gd name="connsiteX2" fmla="*/ 141388 w 1446081"/>
              <a:gd name="connsiteY2" fmla="*/ 887246 h 920744"/>
              <a:gd name="connsiteX3" fmla="*/ 1390325 w 1446081"/>
              <a:gd name="connsiteY3" fmla="*/ 742280 h 920744"/>
              <a:gd name="connsiteX0" fmla="*/ 1304693 w 1304693"/>
              <a:gd name="connsiteY0" fmla="*/ 0 h 591059"/>
              <a:gd name="connsiteX1" fmla="*/ 0 w 1304693"/>
              <a:gd name="connsiteY1" fmla="*/ 557561 h 591059"/>
              <a:gd name="connsiteX2" fmla="*/ 1248937 w 1304693"/>
              <a:gd name="connsiteY2" fmla="*/ 412595 h 591059"/>
              <a:gd name="connsiteX0" fmla="*/ 1527718 w 1527718"/>
              <a:gd name="connsiteY0" fmla="*/ 5521 h 420159"/>
              <a:gd name="connsiteX1" fmla="*/ 0 w 1527718"/>
              <a:gd name="connsiteY1" fmla="*/ 16672 h 420159"/>
              <a:gd name="connsiteX2" fmla="*/ 1471962 w 1527718"/>
              <a:gd name="connsiteY2" fmla="*/ 418116 h 420159"/>
              <a:gd name="connsiteX0" fmla="*/ 1532993 w 1532993"/>
              <a:gd name="connsiteY0" fmla="*/ 277706 h 765410"/>
              <a:gd name="connsiteX1" fmla="*/ 5275 w 1532993"/>
              <a:gd name="connsiteY1" fmla="*/ 288857 h 765410"/>
              <a:gd name="connsiteX2" fmla="*/ 1477237 w 1532993"/>
              <a:gd name="connsiteY2" fmla="*/ 690301 h 765410"/>
              <a:gd name="connsiteX0" fmla="*/ 1532993 w 1532993"/>
              <a:gd name="connsiteY0" fmla="*/ 438851 h 868383"/>
              <a:gd name="connsiteX1" fmla="*/ 5275 w 1532993"/>
              <a:gd name="connsiteY1" fmla="*/ 249280 h 868383"/>
              <a:gd name="connsiteX2" fmla="*/ 1477237 w 1532993"/>
              <a:gd name="connsiteY2" fmla="*/ 851446 h 868383"/>
              <a:gd name="connsiteX0" fmla="*/ 1555065 w 1555065"/>
              <a:gd name="connsiteY0" fmla="*/ 573904 h 1080692"/>
              <a:gd name="connsiteX1" fmla="*/ 27347 w 1555065"/>
              <a:gd name="connsiteY1" fmla="*/ 384333 h 1080692"/>
              <a:gd name="connsiteX2" fmla="*/ 1499309 w 1555065"/>
              <a:gd name="connsiteY2" fmla="*/ 986499 h 1080692"/>
              <a:gd name="connsiteX0" fmla="*/ 1534168 w 1534168"/>
              <a:gd name="connsiteY0" fmla="*/ 410302 h 832721"/>
              <a:gd name="connsiteX1" fmla="*/ 6450 w 1534168"/>
              <a:gd name="connsiteY1" fmla="*/ 220731 h 832721"/>
              <a:gd name="connsiteX2" fmla="*/ 1478412 w 1534168"/>
              <a:gd name="connsiteY2" fmla="*/ 822897 h 832721"/>
              <a:gd name="connsiteX0" fmla="*/ 1527818 w 1527818"/>
              <a:gd name="connsiteY0" fmla="*/ 410302 h 832721"/>
              <a:gd name="connsiteX1" fmla="*/ 100 w 1527818"/>
              <a:gd name="connsiteY1" fmla="*/ 220731 h 832721"/>
              <a:gd name="connsiteX2" fmla="*/ 1472062 w 1527818"/>
              <a:gd name="connsiteY2" fmla="*/ 822897 h 832721"/>
              <a:gd name="connsiteX0" fmla="*/ 1472065 w 1472065"/>
              <a:gd name="connsiteY0" fmla="*/ 164493 h 680477"/>
              <a:gd name="connsiteX1" fmla="*/ 104 w 1472065"/>
              <a:gd name="connsiteY1" fmla="*/ 287156 h 680477"/>
              <a:gd name="connsiteX2" fmla="*/ 1416309 w 1472065"/>
              <a:gd name="connsiteY2" fmla="*/ 577088 h 680477"/>
              <a:gd name="connsiteX0" fmla="*/ 1194232 w 1417256"/>
              <a:gd name="connsiteY0" fmla="*/ 0 h 683202"/>
              <a:gd name="connsiteX1" fmla="*/ 1051 w 1417256"/>
              <a:gd name="connsiteY1" fmla="*/ 390292 h 683202"/>
              <a:gd name="connsiteX2" fmla="*/ 1417256 w 1417256"/>
              <a:gd name="connsiteY2" fmla="*/ 680224 h 683202"/>
              <a:gd name="connsiteX0" fmla="*/ 1483193 w 1483193"/>
              <a:gd name="connsiteY0" fmla="*/ 0 h 415101"/>
              <a:gd name="connsiteX1" fmla="*/ 80 w 1483193"/>
              <a:gd name="connsiteY1" fmla="*/ 122663 h 415101"/>
              <a:gd name="connsiteX2" fmla="*/ 1416285 w 1483193"/>
              <a:gd name="connsiteY2" fmla="*/ 412595 h 415101"/>
              <a:gd name="connsiteX0" fmla="*/ 1483193 w 1483193"/>
              <a:gd name="connsiteY0" fmla="*/ 97849 h 512950"/>
              <a:gd name="connsiteX1" fmla="*/ 80 w 1483193"/>
              <a:gd name="connsiteY1" fmla="*/ 220512 h 512950"/>
              <a:gd name="connsiteX2" fmla="*/ 1416285 w 1483193"/>
              <a:gd name="connsiteY2" fmla="*/ 510444 h 512950"/>
              <a:gd name="connsiteX0" fmla="*/ 1483193 w 1483193"/>
              <a:gd name="connsiteY0" fmla="*/ 243330 h 732485"/>
              <a:gd name="connsiteX1" fmla="*/ 80 w 1483193"/>
              <a:gd name="connsiteY1" fmla="*/ 365993 h 732485"/>
              <a:gd name="connsiteX2" fmla="*/ 1416285 w 1483193"/>
              <a:gd name="connsiteY2" fmla="*/ 655925 h 732485"/>
              <a:gd name="connsiteX0" fmla="*/ 18470 w 2962391"/>
              <a:gd name="connsiteY0" fmla="*/ 32810 h 1612381"/>
              <a:gd name="connsiteX1" fmla="*/ 1546186 w 2962391"/>
              <a:gd name="connsiteY1" fmla="*/ 1315200 h 1612381"/>
              <a:gd name="connsiteX2" fmla="*/ 2962391 w 2962391"/>
              <a:gd name="connsiteY2" fmla="*/ 1605132 h 1612381"/>
              <a:gd name="connsiteX0" fmla="*/ 28241 w 5938386"/>
              <a:gd name="connsiteY0" fmla="*/ 30974 h 1357546"/>
              <a:gd name="connsiteX1" fmla="*/ 1555957 w 5938386"/>
              <a:gd name="connsiteY1" fmla="*/ 1313364 h 1357546"/>
              <a:gd name="connsiteX2" fmla="*/ 5938386 w 5938386"/>
              <a:gd name="connsiteY2" fmla="*/ 1068037 h 1357546"/>
              <a:gd name="connsiteX0" fmla="*/ 25557 w 5935702"/>
              <a:gd name="connsiteY0" fmla="*/ 32810 h 1393502"/>
              <a:gd name="connsiteX1" fmla="*/ 1553273 w 5935702"/>
              <a:gd name="connsiteY1" fmla="*/ 1315200 h 1393502"/>
              <a:gd name="connsiteX2" fmla="*/ 5935702 w 5935702"/>
              <a:gd name="connsiteY2" fmla="*/ 1069873 h 1393502"/>
              <a:gd name="connsiteX0" fmla="*/ 80077 w 5990222"/>
              <a:gd name="connsiteY0" fmla="*/ 34385 h 1336917"/>
              <a:gd name="connsiteX1" fmla="*/ 860661 w 5990222"/>
              <a:gd name="connsiteY1" fmla="*/ 1249868 h 1336917"/>
              <a:gd name="connsiteX2" fmla="*/ 5990222 w 5990222"/>
              <a:gd name="connsiteY2" fmla="*/ 1071448 h 1336917"/>
              <a:gd name="connsiteX0" fmla="*/ 68641 w 6168357"/>
              <a:gd name="connsiteY0" fmla="*/ 31972 h 1322036"/>
              <a:gd name="connsiteX1" fmla="*/ 1038796 w 6168357"/>
              <a:gd name="connsiteY1" fmla="*/ 1269757 h 1322036"/>
              <a:gd name="connsiteX2" fmla="*/ 6168357 w 6168357"/>
              <a:gd name="connsiteY2" fmla="*/ 1091337 h 1322036"/>
              <a:gd name="connsiteX0" fmla="*/ 0 w 6099716"/>
              <a:gd name="connsiteY0" fmla="*/ 0 h 1290064"/>
              <a:gd name="connsiteX1" fmla="*/ 970155 w 6099716"/>
              <a:gd name="connsiteY1" fmla="*/ 1237785 h 1290064"/>
              <a:gd name="connsiteX2" fmla="*/ 6099716 w 6099716"/>
              <a:gd name="connsiteY2" fmla="*/ 1059365 h 1290064"/>
              <a:gd name="connsiteX0" fmla="*/ 4020422 w 5135543"/>
              <a:gd name="connsiteY0" fmla="*/ 0 h 1432765"/>
              <a:gd name="connsiteX1" fmla="*/ 5982 w 5135543"/>
              <a:gd name="connsiteY1" fmla="*/ 1371599 h 1432765"/>
              <a:gd name="connsiteX2" fmla="*/ 5135543 w 5135543"/>
              <a:gd name="connsiteY2" fmla="*/ 1193179 h 1432765"/>
              <a:gd name="connsiteX0" fmla="*/ 4043436 w 4043445"/>
              <a:gd name="connsiteY0" fmla="*/ 1103972 h 2493403"/>
              <a:gd name="connsiteX1" fmla="*/ 28996 w 4043445"/>
              <a:gd name="connsiteY1" fmla="*/ 2475571 h 2493403"/>
              <a:gd name="connsiteX2" fmla="*/ 2203484 w 4043445"/>
              <a:gd name="connsiteY2" fmla="*/ 0 h 2493403"/>
              <a:gd name="connsiteX0" fmla="*/ 1894758 w 1894805"/>
              <a:gd name="connsiteY0" fmla="*/ 1103972 h 1147907"/>
              <a:gd name="connsiteX1" fmla="*/ 835392 w 1894805"/>
              <a:gd name="connsiteY1" fmla="*/ 200722 h 1147907"/>
              <a:gd name="connsiteX2" fmla="*/ 54806 w 1894805"/>
              <a:gd name="connsiteY2" fmla="*/ 0 h 1147907"/>
              <a:gd name="connsiteX0" fmla="*/ 1894758 w 1894758"/>
              <a:gd name="connsiteY0" fmla="*/ 1103972 h 1103972"/>
              <a:gd name="connsiteX1" fmla="*/ 835392 w 1894758"/>
              <a:gd name="connsiteY1" fmla="*/ 200722 h 1103972"/>
              <a:gd name="connsiteX2" fmla="*/ 54806 w 1894758"/>
              <a:gd name="connsiteY2" fmla="*/ 0 h 1103972"/>
              <a:gd name="connsiteX0" fmla="*/ 2480407 w 2480407"/>
              <a:gd name="connsiteY0" fmla="*/ 1594626 h 1594626"/>
              <a:gd name="connsiteX1" fmla="*/ 841178 w 2480407"/>
              <a:gd name="connsiteY1" fmla="*/ 200722 h 1594626"/>
              <a:gd name="connsiteX2" fmla="*/ 60592 w 2480407"/>
              <a:gd name="connsiteY2" fmla="*/ 0 h 1594626"/>
              <a:gd name="connsiteX0" fmla="*/ 2472287 w 2472287"/>
              <a:gd name="connsiteY0" fmla="*/ 1594626 h 1594626"/>
              <a:gd name="connsiteX1" fmla="*/ 966873 w 2472287"/>
              <a:gd name="connsiteY1" fmla="*/ 936703 h 1594626"/>
              <a:gd name="connsiteX2" fmla="*/ 52472 w 2472287"/>
              <a:gd name="connsiteY2" fmla="*/ 0 h 1594626"/>
              <a:gd name="connsiteX0" fmla="*/ 2472287 w 2472287"/>
              <a:gd name="connsiteY0" fmla="*/ 1594626 h 1594626"/>
              <a:gd name="connsiteX1" fmla="*/ 966873 w 2472287"/>
              <a:gd name="connsiteY1" fmla="*/ 936703 h 1594626"/>
              <a:gd name="connsiteX2" fmla="*/ 52472 w 2472287"/>
              <a:gd name="connsiteY2" fmla="*/ 0 h 1594626"/>
              <a:gd name="connsiteX0" fmla="*/ 2419815 w 2419815"/>
              <a:gd name="connsiteY0" fmla="*/ 1605994 h 1605994"/>
              <a:gd name="connsiteX1" fmla="*/ 914401 w 2419815"/>
              <a:gd name="connsiteY1" fmla="*/ 948071 h 1605994"/>
              <a:gd name="connsiteX2" fmla="*/ 0 w 2419815"/>
              <a:gd name="connsiteY2" fmla="*/ 11368 h 1605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19815" h="1605994">
                <a:moveTo>
                  <a:pt x="2419815" y="1605994"/>
                </a:moveTo>
                <a:cubicBezTo>
                  <a:pt x="1991887" y="1454524"/>
                  <a:pt x="1317704" y="1213842"/>
                  <a:pt x="914401" y="948071"/>
                </a:cubicBezTo>
                <a:cubicBezTo>
                  <a:pt x="511099" y="682300"/>
                  <a:pt x="308518" y="-103397"/>
                  <a:pt x="0" y="11368"/>
                </a:cubicBezTo>
              </a:path>
            </a:pathLst>
          </a:cu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Forma libre: forma 43">
            <a:extLst>
              <a:ext uri="{FF2B5EF4-FFF2-40B4-BE49-F238E27FC236}">
                <a16:creationId xmlns:a16="http://schemas.microsoft.com/office/drawing/2014/main" id="{2C0E4107-6BD4-41E2-96F5-71A5B8FA1FF8}"/>
              </a:ext>
            </a:extLst>
          </p:cNvPr>
          <p:cNvSpPr/>
          <p:nvPr/>
        </p:nvSpPr>
        <p:spPr>
          <a:xfrm rot="4982219">
            <a:off x="3812764" y="2546915"/>
            <a:ext cx="604796" cy="732485"/>
          </a:xfrm>
          <a:custGeom>
            <a:avLst/>
            <a:gdLst>
              <a:gd name="connsiteX0" fmla="*/ 1390424 w 1390424"/>
              <a:gd name="connsiteY0" fmla="*/ 446391 h 944188"/>
              <a:gd name="connsiteX1" fmla="*/ 174941 w 1390424"/>
              <a:gd name="connsiteY1" fmla="*/ 11493 h 944188"/>
              <a:gd name="connsiteX2" fmla="*/ 119185 w 1390424"/>
              <a:gd name="connsiteY2" fmla="*/ 858986 h 944188"/>
              <a:gd name="connsiteX3" fmla="*/ 1234307 w 1390424"/>
              <a:gd name="connsiteY3" fmla="*/ 914742 h 944188"/>
              <a:gd name="connsiteX4" fmla="*/ 1334668 w 1390424"/>
              <a:gd name="connsiteY4" fmla="*/ 858986 h 944188"/>
              <a:gd name="connsiteX0" fmla="*/ 1379803 w 1379803"/>
              <a:gd name="connsiteY0" fmla="*/ 235364 h 717654"/>
              <a:gd name="connsiteX1" fmla="*/ 186623 w 1379803"/>
              <a:gd name="connsiteY1" fmla="*/ 34641 h 717654"/>
              <a:gd name="connsiteX2" fmla="*/ 108564 w 1379803"/>
              <a:gd name="connsiteY2" fmla="*/ 647959 h 717654"/>
              <a:gd name="connsiteX3" fmla="*/ 1223686 w 1379803"/>
              <a:gd name="connsiteY3" fmla="*/ 703715 h 717654"/>
              <a:gd name="connsiteX4" fmla="*/ 1324047 w 1379803"/>
              <a:gd name="connsiteY4" fmla="*/ 647959 h 717654"/>
              <a:gd name="connsiteX0" fmla="*/ 1402814 w 1402814"/>
              <a:gd name="connsiteY0" fmla="*/ 246077 h 840244"/>
              <a:gd name="connsiteX1" fmla="*/ 209634 w 1402814"/>
              <a:gd name="connsiteY1" fmla="*/ 45354 h 840244"/>
              <a:gd name="connsiteX2" fmla="*/ 98121 w 1402814"/>
              <a:gd name="connsiteY2" fmla="*/ 803638 h 840244"/>
              <a:gd name="connsiteX3" fmla="*/ 1246697 w 1402814"/>
              <a:gd name="connsiteY3" fmla="*/ 714428 h 840244"/>
              <a:gd name="connsiteX4" fmla="*/ 1347058 w 1402814"/>
              <a:gd name="connsiteY4" fmla="*/ 658672 h 840244"/>
              <a:gd name="connsiteX0" fmla="*/ 1439494 w 1439494"/>
              <a:gd name="connsiteY0" fmla="*/ 329685 h 930818"/>
              <a:gd name="connsiteX1" fmla="*/ 168255 w 1439494"/>
              <a:gd name="connsiteY1" fmla="*/ 28601 h 930818"/>
              <a:gd name="connsiteX2" fmla="*/ 134801 w 1439494"/>
              <a:gd name="connsiteY2" fmla="*/ 887246 h 930818"/>
              <a:gd name="connsiteX3" fmla="*/ 1283377 w 1439494"/>
              <a:gd name="connsiteY3" fmla="*/ 798036 h 930818"/>
              <a:gd name="connsiteX4" fmla="*/ 1383738 w 1439494"/>
              <a:gd name="connsiteY4" fmla="*/ 742280 h 930818"/>
              <a:gd name="connsiteX0" fmla="*/ 1446081 w 1446081"/>
              <a:gd name="connsiteY0" fmla="*/ 329685 h 920744"/>
              <a:gd name="connsiteX1" fmla="*/ 174842 w 1446081"/>
              <a:gd name="connsiteY1" fmla="*/ 28601 h 920744"/>
              <a:gd name="connsiteX2" fmla="*/ 141388 w 1446081"/>
              <a:gd name="connsiteY2" fmla="*/ 887246 h 920744"/>
              <a:gd name="connsiteX3" fmla="*/ 1390325 w 1446081"/>
              <a:gd name="connsiteY3" fmla="*/ 742280 h 920744"/>
              <a:gd name="connsiteX0" fmla="*/ 1304693 w 1304693"/>
              <a:gd name="connsiteY0" fmla="*/ 0 h 591059"/>
              <a:gd name="connsiteX1" fmla="*/ 0 w 1304693"/>
              <a:gd name="connsiteY1" fmla="*/ 557561 h 591059"/>
              <a:gd name="connsiteX2" fmla="*/ 1248937 w 1304693"/>
              <a:gd name="connsiteY2" fmla="*/ 412595 h 591059"/>
              <a:gd name="connsiteX0" fmla="*/ 1527718 w 1527718"/>
              <a:gd name="connsiteY0" fmla="*/ 5521 h 420159"/>
              <a:gd name="connsiteX1" fmla="*/ 0 w 1527718"/>
              <a:gd name="connsiteY1" fmla="*/ 16672 h 420159"/>
              <a:gd name="connsiteX2" fmla="*/ 1471962 w 1527718"/>
              <a:gd name="connsiteY2" fmla="*/ 418116 h 420159"/>
              <a:gd name="connsiteX0" fmla="*/ 1532993 w 1532993"/>
              <a:gd name="connsiteY0" fmla="*/ 277706 h 765410"/>
              <a:gd name="connsiteX1" fmla="*/ 5275 w 1532993"/>
              <a:gd name="connsiteY1" fmla="*/ 288857 h 765410"/>
              <a:gd name="connsiteX2" fmla="*/ 1477237 w 1532993"/>
              <a:gd name="connsiteY2" fmla="*/ 690301 h 765410"/>
              <a:gd name="connsiteX0" fmla="*/ 1532993 w 1532993"/>
              <a:gd name="connsiteY0" fmla="*/ 438851 h 868383"/>
              <a:gd name="connsiteX1" fmla="*/ 5275 w 1532993"/>
              <a:gd name="connsiteY1" fmla="*/ 249280 h 868383"/>
              <a:gd name="connsiteX2" fmla="*/ 1477237 w 1532993"/>
              <a:gd name="connsiteY2" fmla="*/ 851446 h 868383"/>
              <a:gd name="connsiteX0" fmla="*/ 1555065 w 1555065"/>
              <a:gd name="connsiteY0" fmla="*/ 573904 h 1080692"/>
              <a:gd name="connsiteX1" fmla="*/ 27347 w 1555065"/>
              <a:gd name="connsiteY1" fmla="*/ 384333 h 1080692"/>
              <a:gd name="connsiteX2" fmla="*/ 1499309 w 1555065"/>
              <a:gd name="connsiteY2" fmla="*/ 986499 h 1080692"/>
              <a:gd name="connsiteX0" fmla="*/ 1534168 w 1534168"/>
              <a:gd name="connsiteY0" fmla="*/ 410302 h 832721"/>
              <a:gd name="connsiteX1" fmla="*/ 6450 w 1534168"/>
              <a:gd name="connsiteY1" fmla="*/ 220731 h 832721"/>
              <a:gd name="connsiteX2" fmla="*/ 1478412 w 1534168"/>
              <a:gd name="connsiteY2" fmla="*/ 822897 h 832721"/>
              <a:gd name="connsiteX0" fmla="*/ 1527818 w 1527818"/>
              <a:gd name="connsiteY0" fmla="*/ 410302 h 832721"/>
              <a:gd name="connsiteX1" fmla="*/ 100 w 1527818"/>
              <a:gd name="connsiteY1" fmla="*/ 220731 h 832721"/>
              <a:gd name="connsiteX2" fmla="*/ 1472062 w 1527818"/>
              <a:gd name="connsiteY2" fmla="*/ 822897 h 832721"/>
              <a:gd name="connsiteX0" fmla="*/ 1472065 w 1472065"/>
              <a:gd name="connsiteY0" fmla="*/ 164493 h 680477"/>
              <a:gd name="connsiteX1" fmla="*/ 104 w 1472065"/>
              <a:gd name="connsiteY1" fmla="*/ 287156 h 680477"/>
              <a:gd name="connsiteX2" fmla="*/ 1416309 w 1472065"/>
              <a:gd name="connsiteY2" fmla="*/ 577088 h 680477"/>
              <a:gd name="connsiteX0" fmla="*/ 1194232 w 1417256"/>
              <a:gd name="connsiteY0" fmla="*/ 0 h 683202"/>
              <a:gd name="connsiteX1" fmla="*/ 1051 w 1417256"/>
              <a:gd name="connsiteY1" fmla="*/ 390292 h 683202"/>
              <a:gd name="connsiteX2" fmla="*/ 1417256 w 1417256"/>
              <a:gd name="connsiteY2" fmla="*/ 680224 h 683202"/>
              <a:gd name="connsiteX0" fmla="*/ 1483193 w 1483193"/>
              <a:gd name="connsiteY0" fmla="*/ 0 h 415101"/>
              <a:gd name="connsiteX1" fmla="*/ 80 w 1483193"/>
              <a:gd name="connsiteY1" fmla="*/ 122663 h 415101"/>
              <a:gd name="connsiteX2" fmla="*/ 1416285 w 1483193"/>
              <a:gd name="connsiteY2" fmla="*/ 412595 h 415101"/>
              <a:gd name="connsiteX0" fmla="*/ 1483193 w 1483193"/>
              <a:gd name="connsiteY0" fmla="*/ 97849 h 512950"/>
              <a:gd name="connsiteX1" fmla="*/ 80 w 1483193"/>
              <a:gd name="connsiteY1" fmla="*/ 220512 h 512950"/>
              <a:gd name="connsiteX2" fmla="*/ 1416285 w 1483193"/>
              <a:gd name="connsiteY2" fmla="*/ 510444 h 512950"/>
              <a:gd name="connsiteX0" fmla="*/ 1483193 w 1483193"/>
              <a:gd name="connsiteY0" fmla="*/ 243330 h 732485"/>
              <a:gd name="connsiteX1" fmla="*/ 80 w 1483193"/>
              <a:gd name="connsiteY1" fmla="*/ 365993 h 732485"/>
              <a:gd name="connsiteX2" fmla="*/ 1416285 w 1483193"/>
              <a:gd name="connsiteY2" fmla="*/ 655925 h 73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3193" h="732485">
                <a:moveTo>
                  <a:pt x="1483193" y="243330"/>
                </a:moveTo>
                <a:cubicBezTo>
                  <a:pt x="1300592" y="-8501"/>
                  <a:pt x="11231" y="-193427"/>
                  <a:pt x="80" y="365993"/>
                </a:cubicBezTo>
                <a:cubicBezTo>
                  <a:pt x="-11071" y="925413"/>
                  <a:pt x="1156090" y="686126"/>
                  <a:pt x="1416285" y="655925"/>
                </a:cubicBezTo>
              </a:path>
            </a:pathLst>
          </a:custGeom>
          <a:ln w="38100" cap="flat" cmpd="sng" algn="ctr">
            <a:solidFill>
              <a:schemeClr val="dk1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CuadroTexto 44">
            <a:extLst>
              <a:ext uri="{FF2B5EF4-FFF2-40B4-BE49-F238E27FC236}">
                <a16:creationId xmlns:a16="http://schemas.microsoft.com/office/drawing/2014/main" id="{EC2B3D59-DE6A-4617-B20E-97371140AA49}"/>
              </a:ext>
            </a:extLst>
          </p:cNvPr>
          <p:cNvSpPr txBox="1"/>
          <p:nvPr/>
        </p:nvSpPr>
        <p:spPr>
          <a:xfrm>
            <a:off x="2893328" y="1416589"/>
            <a:ext cx="165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Pull list of jobs</a:t>
            </a:r>
            <a:endParaRPr lang="es-ES" dirty="0"/>
          </a:p>
        </p:txBody>
      </p:sp>
      <p:sp>
        <p:nvSpPr>
          <p:cNvPr id="39" name="CuadroTexto 45">
            <a:extLst>
              <a:ext uri="{FF2B5EF4-FFF2-40B4-BE49-F238E27FC236}">
                <a16:creationId xmlns:a16="http://schemas.microsoft.com/office/drawing/2014/main" id="{2D8C945F-3D61-444A-BD20-4B564A8A260E}"/>
              </a:ext>
            </a:extLst>
          </p:cNvPr>
          <p:cNvSpPr txBox="1"/>
          <p:nvPr/>
        </p:nvSpPr>
        <p:spPr>
          <a:xfrm>
            <a:off x="3283833" y="3795123"/>
            <a:ext cx="1659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Match jobs &amp; machines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501041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0F5C0B1-A158-6443-9DE1-6476DCAD6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Execute Side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1498D3-1ADF-744D-9F36-02D571E34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Slot: 1 CPU / 2GB RAM / 20GB Disk</a:t>
            </a:r>
          </a:p>
          <a:p>
            <a:r>
              <a:rPr lang="en-US" dirty="0"/>
              <a:t>CPU / Memory will be scaled in requests to reflect slot</a:t>
            </a:r>
          </a:p>
          <a:p>
            <a:pPr lvl="1"/>
            <a:r>
              <a:rPr lang="en-US" dirty="0"/>
              <a:t>Ask for 2 CPUs, get 4 GB RAM</a:t>
            </a:r>
          </a:p>
          <a:p>
            <a:r>
              <a:rPr lang="en-US" dirty="0"/>
              <a:t>Mostly CentOS7 at this point</a:t>
            </a:r>
          </a:p>
          <a:p>
            <a:pPr lvl="1"/>
            <a:r>
              <a:rPr lang="en-US" dirty="0"/>
              <a:t>CentOS8 in the works, but likely CentOS7 platform for next run</a:t>
            </a:r>
          </a:p>
          <a:p>
            <a:r>
              <a:rPr lang="en-US" dirty="0"/>
              <a:t>Docker &amp; Singularity are available for containers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B0240-09FC-F64E-BA96-1C83B6413F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8/15/19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313E70-7D77-0A42-9477-46D2A59DCF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72279D-430F-F74D-9624-64E87C6B03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916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Shape 2"/>
          <p:cNvSpPr txBox="1"/>
          <p:nvPr/>
        </p:nvSpPr>
        <p:spPr>
          <a:xfrm>
            <a:off x="2969280" y="636228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8185320" y="6356520"/>
            <a:ext cx="50112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C99B29-7C4C-4996-9B3E-26E3DB3538D3}" type="slidenum">
              <a:rPr kumimoji="0" lang="en-GB" sz="1200" b="0" i="0" u="none" strike="noStrike" kern="1200" cap="none" spc="-1" normalizeH="0" baseline="0" noProof="0">
                <a:ln>
                  <a:noFill/>
                </a:ln>
                <a:solidFill>
                  <a:srgbClr val="B2B9D0"/>
                </a:solidFill>
                <a:effectLst/>
                <a:uLnTx/>
                <a:uFillTx/>
                <a:latin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4" name="TextShape 1"/>
          <p:cNvSpPr txBox="1"/>
          <p:nvPr/>
        </p:nvSpPr>
        <p:spPr>
          <a:xfrm>
            <a:off x="457200" y="233640"/>
            <a:ext cx="8226360" cy="939960"/>
          </a:xfrm>
          <a:prstGeom prst="rect">
            <a:avLst/>
          </a:prstGeom>
          <a:noFill/>
          <a:ln>
            <a:noFill/>
          </a:ln>
        </p:spPr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>
                <a:solidFill>
                  <a:srgbClr val="0055A0"/>
                </a:solidFill>
                <a:latin typeface="Arial"/>
              </a:rPr>
              <a:t>Jobs</a:t>
            </a:r>
          </a:p>
        </p:txBody>
      </p:sp>
      <p:sp>
        <p:nvSpPr>
          <p:cNvPr id="5" name="TextShape 2"/>
          <p:cNvSpPr txBox="1"/>
          <p:nvPr/>
        </p:nvSpPr>
        <p:spPr>
          <a:xfrm>
            <a:off x="457200" y="1325520"/>
            <a:ext cx="8226360" cy="173809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A single computing task is called</a:t>
            </a:r>
            <a:r>
              <a:rPr lang="en-US" sz="3000" spc="-1" dirty="0">
                <a:solidFill>
                  <a:srgbClr val="0055A0"/>
                </a:solidFill>
                <a:latin typeface="Arial"/>
              </a:rPr>
              <a:t> a “job”</a:t>
            </a:r>
          </a:p>
          <a:p>
            <a:pPr marL="493920" indent="-456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>
                <a:solidFill>
                  <a:srgbClr val="0055A0"/>
                </a:solidFill>
                <a:latin typeface="Arial"/>
              </a:rPr>
              <a:t>Three main pieces of a job are the input, executable and output</a:t>
            </a:r>
          </a:p>
          <a:p>
            <a:pPr marL="3708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SzPct val="80000"/>
            </a:pPr>
            <a:endParaRPr lang="en-US" sz="3000" spc="-1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6" name="Grupo 1">
            <a:extLst>
              <a:ext uri="{FF2B5EF4-FFF2-40B4-BE49-F238E27FC236}">
                <a16:creationId xmlns:a16="http://schemas.microsoft.com/office/drawing/2014/main" id="{29045D51-2A8B-45FE-AFC3-E323306D7211}"/>
              </a:ext>
            </a:extLst>
          </p:cNvPr>
          <p:cNvGrpSpPr/>
          <p:nvPr/>
        </p:nvGrpSpPr>
        <p:grpSpPr>
          <a:xfrm>
            <a:off x="353520" y="2866662"/>
            <a:ext cx="8330040" cy="2342880"/>
            <a:chOff x="479880" y="3301560"/>
            <a:chExt cx="8330040" cy="2342880"/>
          </a:xfrm>
        </p:grpSpPr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1EECBE94-225B-4E3F-92F8-BD68C05B2B93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1926720" y="3301560"/>
              <a:ext cx="1574640" cy="11811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B587253D-EEFC-47E2-8020-0E6A19BFDD32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479880" y="3637800"/>
              <a:ext cx="1580040" cy="12693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FFEFEC6-ABBF-43E4-9EFF-C7D2ED4EA6A5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1629360" y="4482720"/>
              <a:ext cx="1588320" cy="11617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66FF83F-C397-48F1-806D-6474E4F91B38}"/>
                </a:ext>
              </a:extLst>
            </p:cNvPr>
            <p:cNvPicPr/>
            <p:nvPr/>
          </p:nvPicPr>
          <p:blipFill>
            <a:blip r:embed="rId5"/>
            <a:srcRect l="10935" r="8013"/>
            <a:stretch/>
          </p:blipFill>
          <p:spPr>
            <a:xfrm>
              <a:off x="7154280" y="3574800"/>
              <a:ext cx="1655640" cy="1547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2">
              <a:extLst>
                <a:ext uri="{FF2B5EF4-FFF2-40B4-BE49-F238E27FC236}">
                  <a16:creationId xmlns:a16="http://schemas.microsoft.com/office/drawing/2014/main" id="{8925B1D6-CCD6-425E-B4D0-560EEDE84CE9}"/>
                </a:ext>
              </a:extLst>
            </p:cNvPr>
            <p:cNvPicPr/>
            <p:nvPr/>
          </p:nvPicPr>
          <p:blipFill>
            <a:blip r:embed="rId6"/>
            <a:stretch/>
          </p:blipFill>
          <p:spPr>
            <a:xfrm>
              <a:off x="4292640" y="3574800"/>
              <a:ext cx="2347920" cy="1565280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CustomShape 3">
              <a:extLst>
                <a:ext uri="{FF2B5EF4-FFF2-40B4-BE49-F238E27FC236}">
                  <a16:creationId xmlns:a16="http://schemas.microsoft.com/office/drawing/2014/main" id="{DA622DCE-F890-4416-AD0D-154ED999A85D}"/>
                </a:ext>
              </a:extLst>
            </p:cNvPr>
            <p:cNvSpPr/>
            <p:nvPr/>
          </p:nvSpPr>
          <p:spPr>
            <a:xfrm flipV="1">
              <a:off x="6640920" y="4348800"/>
              <a:ext cx="513000" cy="864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round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/>
          </p:style>
        </p:sp>
        <p:sp>
          <p:nvSpPr>
            <p:cNvPr id="13" name="CustomShape 4">
              <a:extLst>
                <a:ext uri="{FF2B5EF4-FFF2-40B4-BE49-F238E27FC236}">
                  <a16:creationId xmlns:a16="http://schemas.microsoft.com/office/drawing/2014/main" id="{39FE0FBD-45D7-4C8E-9E79-06A381FEC5F9}"/>
                </a:ext>
              </a:extLst>
            </p:cNvPr>
            <p:cNvSpPr/>
            <p:nvPr/>
          </p:nvSpPr>
          <p:spPr>
            <a:xfrm>
              <a:off x="3501720" y="4356360"/>
              <a:ext cx="790560" cy="10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round/>
              <a:tailEnd type="triangl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/>
          </p:style>
        </p:sp>
        <p:sp>
          <p:nvSpPr>
            <p:cNvPr id="14" name="Line 5">
              <a:extLst>
                <a:ext uri="{FF2B5EF4-FFF2-40B4-BE49-F238E27FC236}">
                  <a16:creationId xmlns:a16="http://schemas.microsoft.com/office/drawing/2014/main" id="{2A6A8D04-8E1A-41BB-8509-7DDF4B3BE3FA}"/>
                </a:ext>
              </a:extLst>
            </p:cNvPr>
            <p:cNvSpPr/>
            <p:nvPr/>
          </p:nvSpPr>
          <p:spPr>
            <a:xfrm>
              <a:off x="2826360" y="3809520"/>
              <a:ext cx="675360" cy="538920"/>
            </a:xfrm>
            <a:prstGeom prst="line">
              <a:avLst/>
            </a:prstGeom>
            <a:ln>
              <a:rou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/>
          </p:style>
        </p:sp>
        <p:sp>
          <p:nvSpPr>
            <p:cNvPr id="15" name="Line 6">
              <a:extLst>
                <a:ext uri="{FF2B5EF4-FFF2-40B4-BE49-F238E27FC236}">
                  <a16:creationId xmlns:a16="http://schemas.microsoft.com/office/drawing/2014/main" id="{8218C5BB-7C86-4B2B-8A29-B592471BC97D}"/>
                </a:ext>
              </a:extLst>
            </p:cNvPr>
            <p:cNvSpPr/>
            <p:nvPr/>
          </p:nvSpPr>
          <p:spPr>
            <a:xfrm>
              <a:off x="1270080" y="4127040"/>
              <a:ext cx="2231640" cy="221400"/>
            </a:xfrm>
            <a:prstGeom prst="line">
              <a:avLst/>
            </a:prstGeom>
            <a:ln>
              <a:rou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/>
          </p:style>
        </p:sp>
        <p:sp>
          <p:nvSpPr>
            <p:cNvPr id="16" name="Line 7">
              <a:extLst>
                <a:ext uri="{FF2B5EF4-FFF2-40B4-BE49-F238E27FC236}">
                  <a16:creationId xmlns:a16="http://schemas.microsoft.com/office/drawing/2014/main" id="{FB3C6099-52B9-4850-BBD2-AC4523B8D057}"/>
                </a:ext>
              </a:extLst>
            </p:cNvPr>
            <p:cNvSpPr/>
            <p:nvPr/>
          </p:nvSpPr>
          <p:spPr>
            <a:xfrm flipV="1">
              <a:off x="2568600" y="4357440"/>
              <a:ext cx="933120" cy="549720"/>
            </a:xfrm>
            <a:prstGeom prst="line">
              <a:avLst/>
            </a:prstGeom>
            <a:ln>
              <a:rou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/>
          </p:style>
        </p:sp>
      </p:grpSp>
    </p:spTree>
    <p:extLst>
      <p:ext uri="{BB962C8B-B14F-4D97-AF65-F5344CB8AC3E}">
        <p14:creationId xmlns:p14="http://schemas.microsoft.com/office/powerpoint/2010/main" val="7822121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4-3" id="{AAC011E9-772D-2A4E-AB5F-7FE109E651AE}" vid="{48B704EC-474C-F544-A559-59D14DF00A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4-3" id="{AAC011E9-772D-2A4E-AB5F-7FE109E651AE}" vid="{48B704EC-474C-F544-A559-59D14DF00A3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1201</TotalTime>
  <Words>3174</Words>
  <Application>Microsoft Macintosh PowerPoint</Application>
  <PresentationFormat>On-screen Show (4:3)</PresentationFormat>
  <Paragraphs>612</Paragraphs>
  <Slides>47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Arial</vt:lpstr>
      <vt:lpstr>Calibri</vt:lpstr>
      <vt:lpstr>Consolas</vt:lpstr>
      <vt:lpstr>Courier</vt:lpstr>
      <vt:lpstr>Courier New</vt:lpstr>
      <vt:lpstr>DejaVu Sans</vt:lpstr>
      <vt:lpstr>Optima</vt:lpstr>
      <vt:lpstr>Times New Roman</vt:lpstr>
      <vt:lpstr>CERNCorporate4-3</vt:lpstr>
      <vt:lpstr>Office Theme</vt:lpstr>
      <vt:lpstr>1_CERNCorporate4-3</vt:lpstr>
      <vt:lpstr>PowerPoint Presentation</vt:lpstr>
      <vt:lpstr>CERN Batch Service: HTCondor</vt:lpstr>
      <vt:lpstr>Agenda</vt:lpstr>
      <vt:lpstr>PowerPoint Presentation</vt:lpstr>
      <vt:lpstr>PowerPoint Presentation</vt:lpstr>
      <vt:lpstr>PowerPoint Presentation</vt:lpstr>
      <vt:lpstr>PowerPoint Presentation</vt:lpstr>
      <vt:lpstr>Execute Side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Queue Statement Comparison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File Transfer</vt:lpstr>
      <vt:lpstr>Infrastructure</vt:lpstr>
      <vt:lpstr>Adding Input files</vt:lpstr>
      <vt:lpstr>Transferring output back</vt:lpstr>
      <vt:lpstr>Important considerations</vt:lpstr>
      <vt:lpstr>condor_submit -spool</vt:lpstr>
      <vt:lpstr>Note on AFS &amp; EOS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Jones</dc:creator>
  <cp:lastModifiedBy>Ben Jones</cp:lastModifiedBy>
  <cp:revision>5</cp:revision>
  <dcterms:created xsi:type="dcterms:W3CDTF">2019-08-14T13:41:29Z</dcterms:created>
  <dcterms:modified xsi:type="dcterms:W3CDTF">2019-08-15T09:42:49Z</dcterms:modified>
</cp:coreProperties>
</file>