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7" r:id="rId5"/>
    <p:sldId id="258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28C472D-9CE8-4ACF-99CA-1D2F609B03BC}">
          <p14:sldIdLst>
            <p14:sldId id="256"/>
            <p14:sldId id="259"/>
            <p14:sldId id="261"/>
            <p14:sldId id="257"/>
            <p14:sldId id="258"/>
            <p14:sldId id="262"/>
            <p14:sldId id="260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 Pucek" initials="JP" lastIdx="2" clrIdx="0">
    <p:extLst>
      <p:ext uri="{19B8F6BF-5375-455C-9EA6-DF929625EA0E}">
        <p15:presenceInfo xmlns:p15="http://schemas.microsoft.com/office/powerpoint/2012/main" userId="S-1-5-21-1526224874-1540688658-1361462980-68603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90" d="100"/>
          <a:sy n="90" d="100"/>
        </p:scale>
        <p:origin x="1218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22T09:27:29.354" idx="1">
    <p:pos x="10" y="10"/>
    <p:text>Stress out the importance of higher wavelength of the probe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22T09:29:03.293" idx="2">
    <p:pos x="10" y="10"/>
    <p:text>Perhaps add ideas :)</p:text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405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221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777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195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00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6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8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827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38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816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46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A24CE-1009-4C3C-9B0E-1A8CAAA1857A}" type="datetimeFigureOut">
              <a:rPr lang="en-GB" smtClean="0"/>
              <a:t>23/08/2019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EABE-79EE-4DA5-A97E-28A097C4EB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85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Shadowgraphy</a:t>
            </a:r>
            <a:r>
              <a:rPr lang="en-US" dirty="0" smtClean="0"/>
              <a:t> at AWAKE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 Pucek</a:t>
            </a:r>
          </a:p>
          <a:p>
            <a:r>
              <a:rPr lang="en-US" dirty="0" smtClean="0"/>
              <a:t>23/08/2019</a:t>
            </a:r>
          </a:p>
          <a:p>
            <a:r>
              <a:rPr lang="en-US" dirty="0" smtClean="0"/>
              <a:t>MPP Friday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1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shadowgraphy</a:t>
            </a:r>
            <a:r>
              <a:rPr lang="en-US" dirty="0" smtClean="0"/>
              <a:t>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606" y="1833646"/>
            <a:ext cx="6284208" cy="4351338"/>
          </a:xfrm>
        </p:spPr>
      </p:pic>
      <p:sp>
        <p:nvSpPr>
          <p:cNvPr id="5" name="TextBox 4"/>
          <p:cNvSpPr txBox="1"/>
          <p:nvPr/>
        </p:nvSpPr>
        <p:spPr>
          <a:xfrm>
            <a:off x="838201" y="1833647"/>
            <a:ext cx="4543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Visualization of regions with different index of refraction (n)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10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49845"/>
            <a:ext cx="10515600" cy="4178908"/>
          </a:xfrm>
        </p:spPr>
      </p:pic>
      <p:sp>
        <p:nvSpPr>
          <p:cNvPr id="4" name="AutoShape 2" descr="Výsledek obrázku pro shadowgraphy gril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88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want to use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61547" cy="4351338"/>
          </a:xfrm>
        </p:spPr>
        <p:txBody>
          <a:bodyPr/>
          <a:lstStyle/>
          <a:p>
            <a:r>
              <a:rPr lang="en-US" dirty="0" smtClean="0"/>
              <a:t>To obtain an image of plasma waves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866" y="2457221"/>
            <a:ext cx="6514267" cy="371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47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</a:t>
            </a:r>
            <a:r>
              <a:rPr lang="en-US" dirty="0" err="1" smtClean="0"/>
              <a:t>wakefield</a:t>
            </a:r>
            <a:r>
              <a:rPr lang="en-US" dirty="0" smtClean="0"/>
              <a:t> measurement setup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4564" y="1753435"/>
            <a:ext cx="7801126" cy="4351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78568" y="2053389"/>
                <a:ext cx="3224464" cy="29410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For plasma: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r>
                  <a:rPr lang="en-US" dirty="0" smtClean="0"/>
                  <a:t>where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for LWFA the density is </a:t>
                </a:r>
                <a:endParaRPr lang="en-US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19</m:t>
                        </m:r>
                      </m:sup>
                    </m:sSup>
                  </m:oMath>
                </a14:m>
                <a:r>
                  <a:rPr lang="en-US" dirty="0" smtClean="0"/>
                  <a:t> cm</a:t>
                </a:r>
                <a:r>
                  <a:rPr lang="en-US" baseline="30000" dirty="0" smtClean="0"/>
                  <a:t>-3</a:t>
                </a:r>
              </a:p>
              <a:p>
                <a:endParaRPr lang="en-US" baseline="30000" dirty="0"/>
              </a:p>
              <a:p>
                <a:r>
                  <a:rPr lang="en-US" dirty="0" smtClean="0"/>
                  <a:t>Thus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endParaRPr lang="en-US" baseline="30000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8568" y="2053389"/>
                <a:ext cx="3224464" cy="2941062"/>
              </a:xfrm>
              <a:prstGeom prst="rect">
                <a:avLst/>
              </a:prstGeom>
              <a:blipFill>
                <a:blip r:embed="rId3"/>
                <a:stretch>
                  <a:fillRect l="-1705" t="-1245" b="-6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05742" y="1753435"/>
                <a:ext cx="1441228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742" y="1753435"/>
                <a:ext cx="1441228" cy="818366"/>
              </a:xfrm>
              <a:prstGeom prst="rect">
                <a:avLst/>
              </a:prstGeom>
              <a:blipFill>
                <a:blip r:embed="rId4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05742" y="2660221"/>
                <a:ext cx="1409297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742" y="2660221"/>
                <a:ext cx="1409297" cy="818366"/>
              </a:xfrm>
              <a:prstGeom prst="rect">
                <a:avLst/>
              </a:prstGeom>
              <a:blipFill>
                <a:blip r:embed="rId5"/>
                <a:stretch>
                  <a:fillRect b="-7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336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11316825"/>
                  </p:ext>
                </p:extLst>
              </p:nvPr>
            </p:nvGraphicFramePr>
            <p:xfrm>
              <a:off x="838200" y="1825625"/>
              <a:ext cx="10515600" cy="2132203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3505200">
                      <a:extLst>
                        <a:ext uri="{9D8B030D-6E8A-4147-A177-3AD203B41FA5}">
                          <a16:colId xmlns:a16="http://schemas.microsoft.com/office/drawing/2014/main" val="1648375413"/>
                        </a:ext>
                      </a:extLst>
                    </a:gridCol>
                    <a:gridCol w="2522621">
                      <a:extLst>
                        <a:ext uri="{9D8B030D-6E8A-4147-A177-3AD203B41FA5}">
                          <a16:colId xmlns:a16="http://schemas.microsoft.com/office/drawing/2014/main" val="1731607678"/>
                        </a:ext>
                      </a:extLst>
                    </a:gridCol>
                    <a:gridCol w="2390274">
                      <a:extLst>
                        <a:ext uri="{9D8B030D-6E8A-4147-A177-3AD203B41FA5}">
                          <a16:colId xmlns:a16="http://schemas.microsoft.com/office/drawing/2014/main" val="684183199"/>
                        </a:ext>
                      </a:extLst>
                    </a:gridCol>
                    <a:gridCol w="2097505">
                      <a:extLst>
                        <a:ext uri="{9D8B030D-6E8A-4147-A177-3AD203B41FA5}">
                          <a16:colId xmlns:a16="http://schemas.microsoft.com/office/drawing/2014/main" val="197824228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LWFA</a:t>
                          </a:r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PWFA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27108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Plasma</a:t>
                          </a:r>
                          <a:r>
                            <a:rPr lang="en-US" baseline="0" dirty="0" smtClean="0"/>
                            <a:t> wavelength (</a:t>
                          </a:r>
                          <a:r>
                            <a:rPr lang="el-GR" baseline="0" dirty="0" smtClean="0"/>
                            <a:t>λ</a:t>
                          </a:r>
                          <a:r>
                            <a:rPr lang="en-US" baseline="-25000" dirty="0" smtClean="0"/>
                            <a:t>p</a:t>
                          </a:r>
                          <a:r>
                            <a:rPr lang="en-US" baseline="0" dirty="0" smtClean="0"/>
                            <a:t>)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 µm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1 mm</a:t>
                          </a:r>
                          <a:endParaRPr lang="en-GB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1 mm</a:t>
                          </a:r>
                          <a:endParaRPr lang="en-GB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38911569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Probe wavelength 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800 nm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800</a:t>
                          </a:r>
                          <a:r>
                            <a:rPr lang="en-US" baseline="0" dirty="0" smtClean="0"/>
                            <a:t> nm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300 µm</a:t>
                          </a:r>
                          <a:endParaRPr lang="en-GB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42756490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7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3×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03369203"/>
                      </a:ext>
                    </a:extLst>
                  </a:tr>
                  <a:tr h="37084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This looks good, so what is the problem?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748740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11316825"/>
                  </p:ext>
                </p:extLst>
              </p:nvPr>
            </p:nvGraphicFramePr>
            <p:xfrm>
              <a:off x="838200" y="1825625"/>
              <a:ext cx="10515600" cy="2132203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3505200">
                      <a:extLst>
                        <a:ext uri="{9D8B030D-6E8A-4147-A177-3AD203B41FA5}">
                          <a16:colId xmlns:a16="http://schemas.microsoft.com/office/drawing/2014/main" val="1648375413"/>
                        </a:ext>
                      </a:extLst>
                    </a:gridCol>
                    <a:gridCol w="2522621">
                      <a:extLst>
                        <a:ext uri="{9D8B030D-6E8A-4147-A177-3AD203B41FA5}">
                          <a16:colId xmlns:a16="http://schemas.microsoft.com/office/drawing/2014/main" val="1731607678"/>
                        </a:ext>
                      </a:extLst>
                    </a:gridCol>
                    <a:gridCol w="2390274">
                      <a:extLst>
                        <a:ext uri="{9D8B030D-6E8A-4147-A177-3AD203B41FA5}">
                          <a16:colId xmlns:a16="http://schemas.microsoft.com/office/drawing/2014/main" val="684183199"/>
                        </a:ext>
                      </a:extLst>
                    </a:gridCol>
                    <a:gridCol w="2097505">
                      <a:extLst>
                        <a:ext uri="{9D8B030D-6E8A-4147-A177-3AD203B41FA5}">
                          <a16:colId xmlns:a16="http://schemas.microsoft.com/office/drawing/2014/main" val="197824228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LWFA</a:t>
                          </a:r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PWFA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927108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Plasma</a:t>
                          </a:r>
                          <a:r>
                            <a:rPr lang="en-US" baseline="0" dirty="0" smtClean="0"/>
                            <a:t> wavelength (</a:t>
                          </a:r>
                          <a:r>
                            <a:rPr lang="el-GR" baseline="0" dirty="0" smtClean="0"/>
                            <a:t>λ</a:t>
                          </a:r>
                          <a:r>
                            <a:rPr lang="en-US" baseline="-25000" dirty="0" smtClean="0"/>
                            <a:t>p</a:t>
                          </a:r>
                          <a:r>
                            <a:rPr lang="en-US" baseline="0" dirty="0" smtClean="0"/>
                            <a:t>)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10 µm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1 mm</a:t>
                          </a:r>
                          <a:endParaRPr lang="en-GB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1 mm</a:t>
                          </a:r>
                          <a:endParaRPr lang="en-GB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389115694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Probe wavelength </a:t>
                          </a:r>
                          <a:endParaRPr lang="en-GB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800 nm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800</a:t>
                          </a:r>
                          <a:r>
                            <a:rPr lang="en-US" baseline="0" dirty="0" smtClean="0"/>
                            <a:t> nm</a:t>
                          </a:r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/>
                            <a:t>300 µm</a:t>
                          </a:r>
                          <a:endParaRPr lang="en-GB" dirty="0" smtClean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4275649068"/>
                      </a:ext>
                    </a:extLst>
                  </a:tr>
                  <a:tr h="64884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t="-175701" r="-200348" b="-700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l="-138889" t="-175701" r="-178261" b="-700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2"/>
                          <a:stretch>
                            <a:fillRect l="-251654" t="-175701" r="-87786" b="-700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>
                          <a:blip r:embed="rId2"/>
                          <a:stretch>
                            <a:fillRect l="-401744" t="-175701" r="-291" b="-700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3369203"/>
                      </a:ext>
                    </a:extLst>
                  </a:tr>
                  <a:tr h="37084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This looks good, so what is the problem?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7487409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3" name="Straight Arrow Connector 2"/>
          <p:cNvCxnSpPr/>
          <p:nvPr/>
        </p:nvCxnSpPr>
        <p:spPr>
          <a:xfrm>
            <a:off x="8791074" y="2775284"/>
            <a:ext cx="786063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8791074" y="3126205"/>
            <a:ext cx="786063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474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Usage of THz radiation is challenging</a:t>
            </a:r>
          </a:p>
          <a:p>
            <a:pPr lvl="1"/>
            <a:r>
              <a:rPr lang="en-US" dirty="0" smtClean="0"/>
              <a:t>How to generate the probe?</a:t>
            </a:r>
          </a:p>
          <a:p>
            <a:pPr lvl="1"/>
            <a:r>
              <a:rPr lang="en-US" dirty="0" smtClean="0"/>
              <a:t>What detection system (detector + optics) to use?</a:t>
            </a:r>
          </a:p>
          <a:p>
            <a:pPr lvl="1"/>
            <a:r>
              <a:rPr lang="en-US" dirty="0" smtClean="0"/>
              <a:t>How to interpret the signal?</a:t>
            </a:r>
          </a:p>
          <a:p>
            <a:pPr lvl="1"/>
            <a:r>
              <a:rPr lang="en-US" dirty="0" smtClean="0"/>
              <a:t>How will this constrain the design of the vapor source?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26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scheme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256" y="1825625"/>
            <a:ext cx="6314803" cy="42593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68059" y="6304968"/>
            <a:ext cx="2544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Stolen from </a:t>
            </a:r>
            <a:r>
              <a:rPr lang="en-US" sz="1200" dirty="0" err="1" smtClean="0"/>
              <a:t>Amrutha</a:t>
            </a:r>
            <a:r>
              <a:rPr lang="en-US" sz="1200" dirty="0" smtClean="0"/>
              <a:t> Gopal, HI Jena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7961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150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Shadowgraphy at AWAKE</vt:lpstr>
      <vt:lpstr>What is shadowgraphy?</vt:lpstr>
      <vt:lpstr>PowerPoint Presentation</vt:lpstr>
      <vt:lpstr>Why do we want to use it?</vt:lpstr>
      <vt:lpstr>Laser wakefield measurement setup</vt:lpstr>
      <vt:lpstr>PowerPoint Presentation</vt:lpstr>
      <vt:lpstr>Key questions</vt:lpstr>
      <vt:lpstr>Proposed scheme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Vapor source for RUN 2</dc:title>
  <dc:creator>Jan Pucek</dc:creator>
  <cp:lastModifiedBy>Jan Pucek</cp:lastModifiedBy>
  <cp:revision>36</cp:revision>
  <dcterms:created xsi:type="dcterms:W3CDTF">2019-08-19T06:43:59Z</dcterms:created>
  <dcterms:modified xsi:type="dcterms:W3CDTF">2019-08-23T07:37:19Z</dcterms:modified>
</cp:coreProperties>
</file>