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7" r:id="rId3"/>
    <p:sldId id="268" r:id="rId4"/>
    <p:sldId id="269" r:id="rId5"/>
    <p:sldId id="271" r:id="rId6"/>
    <p:sldId id="264" r:id="rId7"/>
    <p:sldId id="270" r:id="rId8"/>
    <p:sldId id="265" r:id="rId9"/>
    <p:sldId id="266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4898" autoAdjust="0"/>
  </p:normalViewPr>
  <p:slideViewPr>
    <p:cSldViewPr snapToGrid="0">
      <p:cViewPr varScale="1">
        <p:scale>
          <a:sx n="111" d="100"/>
          <a:sy n="111" d="100"/>
        </p:scale>
        <p:origin x="420" y="9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35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35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7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CD13-4671-40C1-9BDA-8EBD54177965}" type="datetime1">
              <a:rPr lang="en-US" smtClean="0"/>
              <a:t>9/2/2019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2F84-F6F2-4C07-937A-7AE58FBCE18E}" type="datetime1">
              <a:rPr lang="en-US" smtClean="0"/>
              <a:t>9/2/2019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15" y="-428757"/>
            <a:ext cx="9601200" cy="114238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879716"/>
            <a:ext cx="9601200" cy="38099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0" descr="Resultado de imagem para cern vacuum surfaces coating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375" y="6247525"/>
            <a:ext cx="778036" cy="5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B1CA-E212-4AB7-AEA2-A28D375EEBB9}" type="datetime1">
              <a:rPr lang="en-US" smtClean="0"/>
              <a:t>9/2/2019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F659-48AD-4E42-8927-C099E9E411F8}" type="datetime1">
              <a:rPr lang="en-US" smtClean="0"/>
              <a:t>9/2/2019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F84DC-3AD4-4EC4-A71E-EF87E642CA20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483E-F775-457D-8FF0-69A97F728E4E}" type="datetime1">
              <a:rPr lang="en-US" smtClean="0"/>
              <a:t>9/2/2019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3EE7D1-5947-495B-9D22-3B0BE413112E}" type="datetime1">
              <a:rPr lang="en-US" smtClean="0"/>
              <a:t>9/2/2019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E9345B9-22BE-47AC-8C1D-AC3C40AADAAD}" type="datetime1">
              <a:rPr lang="en-US" smtClean="0"/>
              <a:t>9/2/2019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9" name="Picture 6" descr="Resultado de imagem para fc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36" y="6306553"/>
            <a:ext cx="1344178" cy="40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 descr="Resultado de imagem para cern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455" y="6194219"/>
            <a:ext cx="611389" cy="61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Software Development for Vacuum Controls – SCADA Functions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352353"/>
            <a:ext cx="9604310" cy="1505647"/>
          </a:xfrm>
        </p:spPr>
        <p:txBody>
          <a:bodyPr>
            <a:normAutofit/>
          </a:bodyPr>
          <a:lstStyle/>
          <a:p>
            <a:r>
              <a:rPr lang="en-US" dirty="0"/>
              <a:t>FCT Trainee: </a:t>
            </a:r>
            <a:r>
              <a:rPr lang="en-US" dirty="0" smtClean="0"/>
              <a:t>Rebelo, Jo</a:t>
            </a:r>
            <a:r>
              <a:rPr lang="pt-PT" dirty="0"/>
              <a:t>ão</a:t>
            </a:r>
          </a:p>
          <a:p>
            <a:r>
              <a:rPr lang="pt-PT" dirty="0" smtClean="0"/>
              <a:t>Informatics </a:t>
            </a:r>
            <a:r>
              <a:rPr lang="pt-PT" dirty="0"/>
              <a:t>Engineer – </a:t>
            </a:r>
            <a:r>
              <a:rPr lang="pt-PT" dirty="0" smtClean="0"/>
              <a:t>Faculty </a:t>
            </a:r>
            <a:r>
              <a:rPr lang="pt-PT" dirty="0"/>
              <a:t>of </a:t>
            </a:r>
            <a:r>
              <a:rPr lang="pt-PT" dirty="0" smtClean="0"/>
              <a:t>Science </a:t>
            </a:r>
            <a:r>
              <a:rPr lang="pt-PT" dirty="0"/>
              <a:t>of the </a:t>
            </a:r>
            <a:r>
              <a:rPr lang="pt-PT" dirty="0" smtClean="0"/>
              <a:t>University </a:t>
            </a:r>
            <a:r>
              <a:rPr lang="pt-PT" dirty="0"/>
              <a:t>of </a:t>
            </a:r>
            <a:r>
              <a:rPr lang="pt-PT" dirty="0" smtClean="0"/>
              <a:t>Lisbon</a:t>
            </a:r>
            <a:endParaRPr lang="pt-PT" dirty="0"/>
          </a:p>
          <a:p>
            <a:r>
              <a:rPr lang="pt-PT" dirty="0"/>
              <a:t>Starting date at </a:t>
            </a:r>
            <a:r>
              <a:rPr lang="pt-PT" dirty="0" smtClean="0"/>
              <a:t>CERN: </a:t>
            </a:r>
            <a:r>
              <a:rPr lang="pt-PT" dirty="0"/>
              <a:t>01/04/2019</a:t>
            </a:r>
          </a:p>
          <a:p>
            <a:r>
              <a:rPr lang="pt-PT" dirty="0"/>
              <a:t>Supervisor: </a:t>
            </a:r>
            <a:r>
              <a:rPr lang="pt-PT" dirty="0" smtClean="0"/>
              <a:t>Rocha</a:t>
            </a:r>
            <a:r>
              <a:rPr lang="pt-PT" dirty="0"/>
              <a:t>, </a:t>
            </a:r>
            <a:r>
              <a:rPr lang="pt-PT" dirty="0" smtClean="0"/>
              <a:t>Andr</a:t>
            </a:r>
            <a:r>
              <a:rPr lang="en-GB" dirty="0" smtClean="0"/>
              <a:t>é</a:t>
            </a:r>
          </a:p>
          <a:p>
            <a:r>
              <a:rPr lang="en-US" dirty="0" smtClean="0"/>
              <a:t>TE-VSC-ICM</a:t>
            </a:r>
            <a:endParaRPr lang="pt-PT" dirty="0"/>
          </a:p>
        </p:txBody>
      </p:sp>
      <p:pic>
        <p:nvPicPr>
          <p:cNvPr id="4" name="Picture 6" descr="Resultado de imagem para f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27" y="314099"/>
            <a:ext cx="2121828" cy="64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Resultado de imagem para 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623" y="125891"/>
            <a:ext cx="1052754" cy="105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Resultado de imagem para cern vacuum surfaces coatin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785" y="125891"/>
            <a:ext cx="1512804" cy="102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813" y="3607125"/>
            <a:ext cx="2110684" cy="15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879716"/>
            <a:ext cx="11173974" cy="3355854"/>
          </a:xfrm>
        </p:spPr>
        <p:txBody>
          <a:bodyPr>
            <a:normAutofit/>
          </a:bodyPr>
          <a:lstStyle/>
          <a:p>
            <a:r>
              <a:rPr lang="en-US" dirty="0" smtClean="0"/>
              <a:t>Complete Master DB Editor Renovation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Diagnostic tools for vacuum </a:t>
            </a:r>
            <a:r>
              <a:rPr lang="en-US" dirty="0" smtClean="0"/>
              <a:t>SCADA</a:t>
            </a:r>
            <a:endParaRPr lang="en-GB" dirty="0" smtClean="0"/>
          </a:p>
          <a:p>
            <a:pPr lvl="1"/>
            <a:r>
              <a:rPr lang="en-US" dirty="0" smtClean="0"/>
              <a:t>SMS notifications feature</a:t>
            </a:r>
          </a:p>
          <a:p>
            <a:pPr lvl="1"/>
            <a:r>
              <a:rPr lang="en-US" dirty="0" smtClean="0"/>
              <a:t>Vacuum monitoring room diagnostics enhancement</a:t>
            </a:r>
          </a:p>
          <a:p>
            <a:r>
              <a:rPr lang="en-US" dirty="0" smtClean="0"/>
              <a:t>vacDM enhancements and refactor into a Micro-Services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48" y="4142595"/>
            <a:ext cx="4250949" cy="18882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673" y="4144376"/>
            <a:ext cx="3749922" cy="188648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567956" y="4714152"/>
            <a:ext cx="556884" cy="4434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192" y="879715"/>
            <a:ext cx="6400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4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– Vacuum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879716"/>
            <a:ext cx="7211574" cy="520826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With over </a:t>
            </a:r>
            <a:r>
              <a:rPr lang="en-US" dirty="0" smtClean="0"/>
              <a:t>128km </a:t>
            </a:r>
            <a:r>
              <a:rPr lang="en-US" dirty="0"/>
              <a:t>of vacuum chambers, CERN is home to the largest vacuum system in the world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The underlying architecture comprises approximately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15 000 pieces of control </a:t>
            </a:r>
            <a:r>
              <a:rPr lang="en-US" dirty="0" smtClean="0"/>
              <a:t>equipment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300 Programmable Logic Controllers (PLCs</a:t>
            </a:r>
            <a:r>
              <a:rPr lang="en-US" dirty="0" smtClean="0"/>
              <a:t>)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7 Supervisory Control and Data Acquisition (SCADA) servers</a:t>
            </a:r>
          </a:p>
          <a:p>
            <a:r>
              <a:rPr lang="en-US" dirty="0" smtClean="0"/>
              <a:t>Vacuum </a:t>
            </a:r>
            <a:r>
              <a:rPr lang="en-US" dirty="0"/>
              <a:t>Control 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Vacuum Database (</a:t>
            </a:r>
            <a:r>
              <a:rPr lang="en-US" dirty="0" err="1"/>
              <a:t>vacDB</a:t>
            </a:r>
            <a:r>
              <a:rPr lang="en-US" dirty="0"/>
              <a:t>) contains information of all devices in the 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Device information is used to generate configuration files used by PLCs and </a:t>
            </a:r>
            <a:r>
              <a:rPr lang="en-US" dirty="0" smtClean="0"/>
              <a:t>PVSS (SCADA)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 descr="Resultado de imagem para vacuum control system at cer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9" b="2353"/>
          <a:stretch/>
        </p:blipFill>
        <p:spPr bwMode="auto">
          <a:xfrm>
            <a:off x="7250131" y="473863"/>
            <a:ext cx="4622676" cy="313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972" y="3993574"/>
            <a:ext cx="4389835" cy="178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16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</a:t>
            </a:r>
            <a:r>
              <a:rPr lang="en-US" dirty="0"/>
              <a:t>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879716"/>
            <a:ext cx="10973448" cy="38099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 order to modify </a:t>
            </a:r>
            <a:r>
              <a:rPr lang="en-GB" dirty="0" err="1" smtClean="0"/>
              <a:t>vacDB</a:t>
            </a:r>
            <a:r>
              <a:rPr lang="en-GB" dirty="0" smtClean="0"/>
              <a:t> (Vacuum Database) </a:t>
            </a:r>
            <a:r>
              <a:rPr lang="en-GB" dirty="0"/>
              <a:t>in a user friendly and safe way, 2 applications (the vacuum DB editors) were developed over 15 years </a:t>
            </a:r>
            <a:r>
              <a:rPr lang="en-GB" dirty="0" smtClean="0"/>
              <a:t>ago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Master DB Editor – Edit metadata common to all machine databases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Some examples are: Attribute Types, Data Point Types, Control Types, etc</a:t>
            </a:r>
            <a:r>
              <a:rPr lang="en-US" dirty="0" smtClean="0"/>
              <a:t>.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/>
              <a:t>vacCC</a:t>
            </a:r>
            <a:r>
              <a:rPr lang="en-US" dirty="0" smtClean="0"/>
              <a:t> (Vacuum Control Configurator) – </a:t>
            </a:r>
            <a:r>
              <a:rPr lang="en-US" dirty="0"/>
              <a:t>Integrate and modify the vacuum devices within the control system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Export configuration files for the communication between vacuum devices and the supervision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94042" y="6289679"/>
            <a:ext cx="965946" cy="222436"/>
          </a:xfrm>
        </p:spPr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5311" y="6289679"/>
            <a:ext cx="918882" cy="222436"/>
          </a:xfrm>
        </p:spPr>
        <p:txBody>
          <a:bodyPr/>
          <a:lstStyle/>
          <a:p>
            <a:fld id="{E31375A4-56A4-47D6-9801-1991572033F7}" type="slidenum">
              <a:rPr lang="en-US" smtClean="0"/>
              <a:t>3</a:t>
            </a:fld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228821" y="3685708"/>
            <a:ext cx="494950" cy="3467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8228821" y="5236459"/>
            <a:ext cx="494950" cy="3467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1206" y="3227170"/>
            <a:ext cx="2010621" cy="12638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1206" y="4807716"/>
            <a:ext cx="3011043" cy="13039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3" y="3306618"/>
            <a:ext cx="7224562" cy="280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4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Integration and Framework Familiarization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879716"/>
            <a:ext cx="11823527" cy="2668827"/>
          </a:xfrm>
        </p:spPr>
        <p:txBody>
          <a:bodyPr>
            <a:normAutofit/>
          </a:bodyPr>
          <a:lstStyle/>
          <a:p>
            <a:r>
              <a:rPr lang="en-US" dirty="0" smtClean="0"/>
              <a:t>To familiarize myself with the Vacuum Control System Framework I started to do some bug fixes and improvements in </a:t>
            </a:r>
            <a:r>
              <a:rPr lang="en-US" dirty="0" err="1" smtClean="0"/>
              <a:t>vacCC</a:t>
            </a:r>
            <a:r>
              <a:rPr lang="en-US" dirty="0" smtClean="0"/>
              <a:t> application</a:t>
            </a:r>
          </a:p>
          <a:p>
            <a:r>
              <a:rPr lang="en-US" dirty="0" smtClean="0"/>
              <a:t>My main project is the renovation of the Master DB Editor. Some of the tasks already concluded are:</a:t>
            </a:r>
          </a:p>
          <a:p>
            <a:pPr lvl="2"/>
            <a:r>
              <a:rPr lang="en-US" dirty="0" smtClean="0"/>
              <a:t>Produced a database analysis document</a:t>
            </a:r>
          </a:p>
          <a:p>
            <a:pPr lvl="2"/>
            <a:r>
              <a:rPr lang="en-US" dirty="0" smtClean="0"/>
              <a:t>Studied the design of the legacy Master DB Editor</a:t>
            </a:r>
          </a:p>
          <a:p>
            <a:pPr lvl="2"/>
            <a:r>
              <a:rPr lang="en-US" dirty="0" smtClean="0"/>
              <a:t>Produced a diagram of the database schema</a:t>
            </a:r>
          </a:p>
          <a:p>
            <a:pPr marL="731520" lvl="3" indent="0">
              <a:buNone/>
            </a:pPr>
            <a:endParaRPr lang="en-US" dirty="0" smtClean="0"/>
          </a:p>
          <a:p>
            <a:pPr lvl="3"/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5438" y="2323471"/>
            <a:ext cx="2564191" cy="3630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239" y="2323471"/>
            <a:ext cx="2565373" cy="363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</a:t>
            </a:r>
            <a:r>
              <a:rPr lang="en-US" dirty="0" smtClean="0"/>
              <a:t>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93" y="879716"/>
            <a:ext cx="11800116" cy="5825884"/>
          </a:xfrm>
        </p:spPr>
        <p:txBody>
          <a:bodyPr>
            <a:normAutofit/>
          </a:bodyPr>
          <a:lstStyle/>
          <a:p>
            <a:r>
              <a:rPr lang="en-US" dirty="0"/>
              <a:t>Built Continuous Integration </a:t>
            </a:r>
            <a:r>
              <a:rPr lang="en-US" dirty="0" smtClean="0"/>
              <a:t>pipelines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Built the first skeleton of the application. Built both backend and frontend, as well </a:t>
            </a:r>
            <a:r>
              <a:rPr lang="en-US" dirty="0" smtClean="0"/>
              <a:t>as </a:t>
            </a:r>
            <a:r>
              <a:rPr lang="en-US" dirty="0"/>
              <a:t>security features</a:t>
            </a:r>
          </a:p>
          <a:p>
            <a:r>
              <a:rPr lang="en-US" dirty="0"/>
              <a:t>Built functioning prototypes using two different frontend UI frameworks</a:t>
            </a:r>
          </a:p>
          <a:p>
            <a:pPr lvl="1"/>
            <a:r>
              <a:rPr lang="en-US" dirty="0"/>
              <a:t>Analyzed both versions in order to pick the most appropriate one for the rest of the development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8F2B-2EA8-49C7-9A09-853BC3895F11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305921" y="1950075"/>
            <a:ext cx="862578" cy="78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9305921" y="3439530"/>
            <a:ext cx="862578" cy="78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</a:t>
            </a:r>
            <a:endParaRPr lang="en-GB" dirty="0"/>
          </a:p>
        </p:txBody>
      </p:sp>
      <p:pic>
        <p:nvPicPr>
          <p:cNvPr id="35" name="Picture 2" descr="Resultado de imagem para gitlab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693" y="2760027"/>
            <a:ext cx="1911350" cy="67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Resultado de imagem para DEVELOPER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320" y="1651822"/>
            <a:ext cx="677135" cy="67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Resultado de imagem para DEVELOPER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542" y="2649566"/>
            <a:ext cx="677135" cy="67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Resultado de imagem para DEVELOPER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542" y="3680648"/>
            <a:ext cx="677135" cy="67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>
            <a:off x="2355453" y="2162647"/>
            <a:ext cx="1038225" cy="657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355453" y="3077047"/>
            <a:ext cx="1038225" cy="9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355453" y="3422752"/>
            <a:ext cx="1038225" cy="654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6" descr="Resultado de imagem para check symbol on cir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093" y="1542652"/>
            <a:ext cx="911224" cy="91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Resultado de imagem para check symbol on cir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6" y="1549770"/>
            <a:ext cx="911224" cy="91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" descr="Resultado de imagem para check symbol on cir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420" y="1549770"/>
            <a:ext cx="911224" cy="91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Resultado de imagem para check symbol on cir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054" y="1542652"/>
            <a:ext cx="911224" cy="91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3440814" y="1196617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Build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4717132" y="1196617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Test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3570371" y="2508037"/>
            <a:ext cx="4429125" cy="1123951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633787" y="1178850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Deploy-D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6967289" y="1178850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Deploy-P</a:t>
            </a:r>
            <a:endParaRPr lang="en-GB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8162915" y="3201481"/>
            <a:ext cx="1038225" cy="657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8158945" y="2356613"/>
            <a:ext cx="1006586" cy="561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468989" y="2800048"/>
            <a:ext cx="535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push</a:t>
            </a:r>
            <a:endParaRPr lang="en-GB" sz="1200" dirty="0"/>
          </a:p>
        </p:txBody>
      </p:sp>
      <p:sp>
        <p:nvSpPr>
          <p:cNvPr id="54" name="Rectangle 53"/>
          <p:cNvSpPr/>
          <p:nvPr/>
        </p:nvSpPr>
        <p:spPr>
          <a:xfrm>
            <a:off x="2874565" y="3680648"/>
            <a:ext cx="535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push</a:t>
            </a:r>
            <a:endParaRPr lang="en-GB" sz="1200" dirty="0"/>
          </a:p>
        </p:txBody>
      </p:sp>
      <p:sp>
        <p:nvSpPr>
          <p:cNvPr id="55" name="Rectangle 54"/>
          <p:cNvSpPr/>
          <p:nvPr/>
        </p:nvSpPr>
        <p:spPr>
          <a:xfrm>
            <a:off x="2770297" y="2147051"/>
            <a:ext cx="535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push</a:t>
            </a:r>
            <a:endParaRPr lang="en-GB" sz="1200" dirty="0"/>
          </a:p>
        </p:txBody>
      </p:sp>
      <p:sp>
        <p:nvSpPr>
          <p:cNvPr id="56" name="Right Arrow 55"/>
          <p:cNvSpPr/>
          <p:nvPr/>
        </p:nvSpPr>
        <p:spPr>
          <a:xfrm>
            <a:off x="4209373" y="1797143"/>
            <a:ext cx="409575" cy="366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ight Arrow 56"/>
          <p:cNvSpPr/>
          <p:nvPr/>
        </p:nvSpPr>
        <p:spPr>
          <a:xfrm>
            <a:off x="5469113" y="1815325"/>
            <a:ext cx="409575" cy="366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/>
          <p:cNvSpPr/>
          <p:nvPr/>
        </p:nvSpPr>
        <p:spPr>
          <a:xfrm>
            <a:off x="6762501" y="1822039"/>
            <a:ext cx="409575" cy="366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2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3" grpId="0" animBg="1"/>
      <p:bldP spid="34" grpId="0" animBg="1"/>
      <p:bldP spid="46" grpId="0"/>
      <p:bldP spid="47" grpId="0"/>
      <p:bldP spid="48" grpId="0" animBg="1"/>
      <p:bldP spid="49" grpId="0"/>
      <p:bldP spid="50" grpId="0"/>
      <p:bldP spid="53" grpId="0"/>
      <p:bldP spid="54" grpId="0"/>
      <p:bldP spid="55" grpId="0"/>
      <p:bldP spid="56" grpId="0" animBg="1"/>
      <p:bldP spid="57" grpId="0" animBg="1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 – Master DB </a:t>
            </a:r>
            <a:r>
              <a:rPr lang="en-US" dirty="0" smtClean="0"/>
              <a:t>Editor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21" y="1024095"/>
            <a:ext cx="11885952" cy="38099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“DP Types &amp; </a:t>
            </a:r>
            <a:r>
              <a:rPr lang="en-US" dirty="0" err="1" smtClean="0"/>
              <a:t>Dpe</a:t>
            </a:r>
            <a:r>
              <a:rPr lang="en-US" dirty="0" smtClean="0"/>
              <a:t>” page on Master DB Editor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125" y="1383438"/>
            <a:ext cx="8093890" cy="474409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B6769-4A73-4B5C-BDF6-0BB6D9D138AB}" type="datetime1">
              <a:rPr lang="en-US" smtClean="0"/>
              <a:t>9/2/2019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9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 – Master DB Editor </a:t>
            </a:r>
            <a:r>
              <a:rPr lang="en-US" dirty="0" smtClean="0"/>
              <a:t>Web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21" y="1024095"/>
            <a:ext cx="11885952" cy="38099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“DP </a:t>
            </a:r>
            <a:r>
              <a:rPr lang="en-US" dirty="0"/>
              <a:t>Types &amp; </a:t>
            </a:r>
            <a:r>
              <a:rPr lang="en-US" dirty="0" err="1" smtClean="0"/>
              <a:t>Dpe</a:t>
            </a:r>
            <a:r>
              <a:rPr lang="en-US" dirty="0" smtClean="0"/>
              <a:t>” </a:t>
            </a:r>
            <a:r>
              <a:rPr lang="en-US" dirty="0"/>
              <a:t>page on </a:t>
            </a:r>
            <a:r>
              <a:rPr lang="en-US" dirty="0" smtClean="0"/>
              <a:t>Master </a:t>
            </a:r>
            <a:r>
              <a:rPr lang="en-US" dirty="0"/>
              <a:t>DB </a:t>
            </a:r>
            <a:r>
              <a:rPr lang="en-US" dirty="0" smtClean="0"/>
              <a:t>Editor Web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B6769-4A73-4B5C-BDF6-0BB6D9D138AB}" type="datetime1">
              <a:rPr lang="en-US" smtClean="0"/>
              <a:t>9/2/2019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294" y="1440789"/>
            <a:ext cx="8366206" cy="465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3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Experience/Personal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New technologies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Java Frameworks (Spring Boot)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Continuous Integration </a:t>
            </a:r>
            <a:r>
              <a:rPr lang="en-US" dirty="0" smtClean="0"/>
              <a:t>– Automatic deployment to test and production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Deployment (</a:t>
            </a:r>
            <a:r>
              <a:rPr lang="en-US" dirty="0" err="1" smtClean="0"/>
              <a:t>openshift</a:t>
            </a:r>
            <a:r>
              <a:rPr lang="en-US" dirty="0" smtClean="0"/>
              <a:t>, </a:t>
            </a:r>
            <a:r>
              <a:rPr lang="en-US" dirty="0" err="1" smtClean="0"/>
              <a:t>docker</a:t>
            </a:r>
            <a:r>
              <a:rPr lang="en-US" dirty="0" smtClean="0"/>
              <a:t> containers)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Front-End Frameworks (</a:t>
            </a:r>
            <a:r>
              <a:rPr lang="en-US" dirty="0" err="1"/>
              <a:t>ReactJS</a:t>
            </a:r>
            <a:r>
              <a:rPr lang="en-US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WinCC</a:t>
            </a:r>
            <a:r>
              <a:rPr lang="en-US" dirty="0"/>
              <a:t>-OA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New methodologies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Project Planning (Project Management Professional Guidelines</a:t>
            </a:r>
            <a:r>
              <a:rPr lang="en-US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Agile </a:t>
            </a:r>
            <a:r>
              <a:rPr lang="en-US" dirty="0"/>
              <a:t>Methodologies (Scrum)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1A33A-DC35-4D30-AC7B-EBCA43869F25}" type="datetime1">
              <a:rPr lang="en-US" smtClean="0"/>
              <a:t>9/2/2019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2" descr="Imagem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5" t="13189" r="10334" b="4671"/>
          <a:stretch/>
        </p:blipFill>
        <p:spPr bwMode="auto">
          <a:xfrm>
            <a:off x="7872015" y="1921373"/>
            <a:ext cx="3810000" cy="394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96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Courses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Spring &amp; Hibernate for Beginners (May 22, 2019)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Full </a:t>
            </a:r>
            <a:r>
              <a:rPr lang="en-US" dirty="0"/>
              <a:t>Stack Project: Spring Boot 2.0, </a:t>
            </a:r>
            <a:r>
              <a:rPr lang="en-US" dirty="0" err="1"/>
              <a:t>ReactJS</a:t>
            </a:r>
            <a:r>
              <a:rPr lang="en-US" dirty="0"/>
              <a:t>, </a:t>
            </a:r>
            <a:r>
              <a:rPr lang="en-US" dirty="0" err="1"/>
              <a:t>Redux</a:t>
            </a:r>
            <a:r>
              <a:rPr lang="en-US" dirty="0"/>
              <a:t> (June 6, 2019)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Just enrolled on French </a:t>
            </a:r>
            <a:r>
              <a:rPr lang="en-US" dirty="0"/>
              <a:t>Course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D74CF-E4C1-4CE2-ACAD-CAD5FF24AEE6}" type="datetime1">
              <a:rPr lang="en-US" smtClean="0"/>
              <a:t>9/2/2019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566" y="2629975"/>
            <a:ext cx="4129627" cy="293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6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337</TotalTime>
  <Words>511</Words>
  <Application>Microsoft Office PowerPoint</Application>
  <PresentationFormat>Widescreen</PresentationFormat>
  <Paragraphs>97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Diamond Grid 16x9</vt:lpstr>
      <vt:lpstr>Software Development for Vacuum Controls – SCADA Functions Development</vt:lpstr>
      <vt:lpstr>Context – Vacuum at CERN</vt:lpstr>
      <vt:lpstr>Vacuum Control System</vt:lpstr>
      <vt:lpstr>Team Integration and Framework Familiarization</vt:lpstr>
      <vt:lpstr>Software Development</vt:lpstr>
      <vt:lpstr>Projects – Master DB Editor</vt:lpstr>
      <vt:lpstr>Projects – Master DB Editor Web</vt:lpstr>
      <vt:lpstr>Experience/Personal Development</vt:lpstr>
      <vt:lpstr>Training Courses</vt:lpstr>
      <vt:lpstr>Future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 for Vacuum Controls – SCADA Functions Development</dc:title>
  <dc:creator>Joao Diogo Francisco Rebelo</dc:creator>
  <cp:lastModifiedBy>Joao Diogo Francisco Rebelo</cp:lastModifiedBy>
  <cp:revision>93</cp:revision>
  <dcterms:created xsi:type="dcterms:W3CDTF">2019-08-28T11:57:39Z</dcterms:created>
  <dcterms:modified xsi:type="dcterms:W3CDTF">2019-09-02T13:42:34Z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