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1" r:id="rId4"/>
    <p:sldId id="302" r:id="rId5"/>
    <p:sldId id="300" r:id="rId6"/>
    <p:sldId id="301" r:id="rId7"/>
    <p:sldId id="299" r:id="rId8"/>
    <p:sldId id="292" r:id="rId9"/>
    <p:sldId id="303" r:id="rId10"/>
    <p:sldId id="304" r:id="rId11"/>
    <p:sldId id="297" r:id="rId12"/>
    <p:sldId id="293" r:id="rId13"/>
    <p:sldId id="305" r:id="rId14"/>
    <p:sldId id="306" r:id="rId15"/>
    <p:sldId id="307" r:id="rId16"/>
    <p:sldId id="294" r:id="rId17"/>
    <p:sldId id="309" r:id="rId18"/>
    <p:sldId id="308" r:id="rId19"/>
    <p:sldId id="310" r:id="rId20"/>
    <p:sldId id="311" r:id="rId21"/>
    <p:sldId id="314" r:id="rId22"/>
    <p:sldId id="312" r:id="rId23"/>
    <p:sldId id="295" r:id="rId24"/>
    <p:sldId id="313" r:id="rId25"/>
    <p:sldId id="29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i Vizinho De Oliveira" initials="RVDO" lastIdx="0" clrIdx="0">
    <p:extLst>
      <p:ext uri="{19B8F6BF-5375-455C-9EA6-DF929625EA0E}">
        <p15:presenceInfo xmlns:p15="http://schemas.microsoft.com/office/powerpoint/2012/main" userId="S-1-5-21-1526224874-1540688658-1361462980-67161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21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06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47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8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15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65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4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918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253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71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70C76-817D-4A37-B8F5-ECCB452F38D4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DAC6-95A2-4FB2-BA18-30416093A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mp4"/><Relationship Id="rId7" Type="http://schemas.openxmlformats.org/officeDocument/2006/relationships/image" Target="../media/image2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3.png"/><Relationship Id="rId4" Type="http://schemas.openxmlformats.org/officeDocument/2006/relationships/video" Target="../media/media3.mp4"/><Relationship Id="rId9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EP-4022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Rui Vizinho de </a:t>
            </a:r>
            <a:r>
              <a:rPr lang="en-US" dirty="0" smtClean="0"/>
              <a:t>Oliveira</a:t>
            </a:r>
          </a:p>
          <a:p>
            <a:endParaRPr lang="en-US" dirty="0"/>
          </a:p>
          <a:p>
            <a:pPr algn="l"/>
            <a:r>
              <a:rPr lang="en-US" dirty="0" err="1" smtClean="0"/>
              <a:t>Msc</a:t>
            </a:r>
            <a:r>
              <a:rPr lang="en-US" dirty="0" smtClean="0"/>
              <a:t> Aerospace Engineering (IST, Lisbon)</a:t>
            </a:r>
          </a:p>
          <a:p>
            <a:pPr algn="l"/>
            <a:r>
              <a:rPr lang="en-US" dirty="0" smtClean="0"/>
              <a:t>PhD Mechanical Engineering (UBI, </a:t>
            </a:r>
            <a:r>
              <a:rPr lang="en-US" dirty="0" err="1" smtClean="0"/>
              <a:t>Covilh</a:t>
            </a:r>
            <a:r>
              <a:rPr lang="en-GB" dirty="0"/>
              <a:t>ã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/>
              <a:t>September 2018 EP-CMS / HGCAL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7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848" y="1290765"/>
            <a:ext cx="5814303" cy="5128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concept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442" y="2472018"/>
            <a:ext cx="2166766" cy="433353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85825" y="2559132"/>
            <a:ext cx="778305" cy="1365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464130" y="2472018"/>
            <a:ext cx="843148" cy="1553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12816" y="2189800"/>
            <a:ext cx="91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 bars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2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concept</a:t>
            </a:r>
          </a:p>
          <a:p>
            <a:pPr lvl="1"/>
            <a:r>
              <a:rPr lang="en-US" dirty="0" smtClean="0"/>
              <a:t>Issues</a:t>
            </a:r>
          </a:p>
          <a:p>
            <a:pPr lvl="2"/>
            <a:r>
              <a:rPr lang="en-US" dirty="0" smtClean="0"/>
              <a:t>Lack of structural reliability of the 18 wedges design.</a:t>
            </a:r>
          </a:p>
          <a:p>
            <a:pPr lvl="2"/>
            <a:r>
              <a:rPr lang="en-US" dirty="0" smtClean="0"/>
              <a:t>Size of the used tie bars is too large (M55).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9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proposals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924" y="1603117"/>
            <a:ext cx="3623500" cy="41461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proposals</a:t>
            </a:r>
          </a:p>
          <a:p>
            <a:pPr lvl="1"/>
            <a:r>
              <a:rPr lang="en-US" dirty="0" smtClean="0"/>
              <a:t>Wedge supports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1470" y="1603117"/>
            <a:ext cx="3528532" cy="4164765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7849424" y="3352480"/>
            <a:ext cx="772091" cy="438944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783138" y="2300287"/>
            <a:ext cx="90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Welded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509000" y="2669619"/>
            <a:ext cx="266700" cy="6828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>
            <a:off x="8691913" y="2484953"/>
            <a:ext cx="2426937" cy="13064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588" y="1476974"/>
            <a:ext cx="4003412" cy="41885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5665" y="1476974"/>
            <a:ext cx="4353759" cy="4193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proposals</a:t>
            </a:r>
          </a:p>
          <a:p>
            <a:pPr lvl="1"/>
            <a:r>
              <a:rPr lang="en-US" dirty="0" smtClean="0"/>
              <a:t>Wedge supports</a:t>
            </a:r>
          </a:p>
          <a:p>
            <a:pPr lvl="1"/>
            <a:r>
              <a:rPr lang="en-US" dirty="0" smtClean="0"/>
              <a:t>Tie bars</a:t>
            </a:r>
          </a:p>
          <a:p>
            <a:pPr lvl="1"/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5210175" y="1609725"/>
            <a:ext cx="2114550" cy="62865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821750" y="2371126"/>
            <a:ext cx="1057275" cy="49589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0837051" y="2554587"/>
            <a:ext cx="1186737" cy="6839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9323355" y="1858150"/>
            <a:ext cx="2211419" cy="7220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>
            <a:off x="8099109" y="1904402"/>
            <a:ext cx="772091" cy="438944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9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051" y="0"/>
            <a:ext cx="4048949" cy="5725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proposals</a:t>
            </a:r>
          </a:p>
          <a:p>
            <a:pPr lvl="1"/>
            <a:r>
              <a:rPr lang="en-US" dirty="0" smtClean="0"/>
              <a:t>Wedge supports</a:t>
            </a:r>
          </a:p>
          <a:p>
            <a:pPr lvl="1"/>
            <a:r>
              <a:rPr lang="en-US" dirty="0" smtClean="0"/>
              <a:t>Tie bars</a:t>
            </a:r>
          </a:p>
          <a:p>
            <a:pPr lvl="1"/>
            <a:r>
              <a:rPr lang="en-US" dirty="0" smtClean="0"/>
              <a:t>External supports</a:t>
            </a:r>
          </a:p>
          <a:p>
            <a:pPr lvl="1"/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10225" y="4133850"/>
            <a:ext cx="140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Bars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7" idx="3"/>
          </p:cNvCxnSpPr>
          <p:nvPr/>
        </p:nvCxnSpPr>
        <p:spPr>
          <a:xfrm flipV="1">
            <a:off x="7017020" y="3771900"/>
            <a:ext cx="2136505" cy="546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3"/>
          </p:cNvCxnSpPr>
          <p:nvPr/>
        </p:nvCxnSpPr>
        <p:spPr>
          <a:xfrm flipV="1">
            <a:off x="7017020" y="2000250"/>
            <a:ext cx="4152897" cy="23182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1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782" y="112057"/>
            <a:ext cx="4853824" cy="66222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Modelling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60" name="Right Arrow 59"/>
          <p:cNvSpPr/>
          <p:nvPr/>
        </p:nvSpPr>
        <p:spPr>
          <a:xfrm rot="21093921">
            <a:off x="5817433" y="4260059"/>
            <a:ext cx="1537855" cy="439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3966854" y="3536804"/>
            <a:ext cx="16989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Shell surfaces</a:t>
            </a:r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Beam elements</a:t>
            </a:r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Spring elements</a:t>
            </a:r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Solid elements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7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463" y="958174"/>
            <a:ext cx="5119327" cy="49260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47850" y="4273464"/>
            <a:ext cx="2684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Gravity orientation along Y</a:t>
            </a:r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3720911" y="4719008"/>
            <a:ext cx="353804" cy="1130934"/>
          </a:xfrm>
          <a:prstGeom prst="downArrow">
            <a:avLst>
              <a:gd name="adj1" fmla="val 50000"/>
              <a:gd name="adj2" fmla="val 170313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8442006" y="4301312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8751569" y="4776620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8265794" y="3690770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242389" y="3004718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8381454" y="2328695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627744" y="1752432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9018269" y="1358256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9527856" y="1134815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9912186" y="1192761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10304144" y="1504782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0608944" y="1971508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0794681" y="2585870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0825569" y="3271670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10653711" y="3928895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0393679" y="4519445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0032609" y="4938380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9607319" y="5093638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9164889" y="5046489"/>
            <a:ext cx="89535" cy="942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>
            <a:stCxn id="34" idx="3"/>
            <a:endCxn id="18" idx="3"/>
          </p:cNvCxnSpPr>
          <p:nvPr/>
        </p:nvCxnSpPr>
        <p:spPr>
          <a:xfrm flipV="1">
            <a:off x="5797356" y="3085206"/>
            <a:ext cx="2458145" cy="6055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67614" y="3506104"/>
            <a:ext cx="162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Spherical Joints</a:t>
            </a:r>
            <a:endParaRPr lang="en-GB" dirty="0"/>
          </a:p>
        </p:txBody>
      </p:sp>
      <p:cxnSp>
        <p:nvCxnSpPr>
          <p:cNvPr id="35" name="Straight Arrow Connector 34"/>
          <p:cNvCxnSpPr>
            <a:stCxn id="34" idx="3"/>
          </p:cNvCxnSpPr>
          <p:nvPr/>
        </p:nvCxnSpPr>
        <p:spPr>
          <a:xfrm>
            <a:off x="5797356" y="3690770"/>
            <a:ext cx="2954213" cy="10858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4" idx="3"/>
          </p:cNvCxnSpPr>
          <p:nvPr/>
        </p:nvCxnSpPr>
        <p:spPr>
          <a:xfrm>
            <a:off x="5797356" y="3690770"/>
            <a:ext cx="240201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Modelling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999" y="1339056"/>
            <a:ext cx="7613789" cy="5324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Brackets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380855" y="1573491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Factor of 140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1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103" y="1353344"/>
            <a:ext cx="6227275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Elastic Ring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14" name="Deformation_Refined_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13874" y="3638550"/>
            <a:ext cx="4912651" cy="2857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072571" y="898957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Factor of 300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50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HGCAL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Dry-out system</a:t>
            </a:r>
          </a:p>
          <a:p>
            <a:pPr lvl="1"/>
            <a:r>
              <a:rPr lang="en-US" dirty="0" smtClean="0"/>
              <a:t>Modelling</a:t>
            </a:r>
          </a:p>
          <a:p>
            <a:pPr lvl="1"/>
            <a:r>
              <a:rPr lang="en-US" dirty="0" smtClean="0"/>
              <a:t>Conclusions</a:t>
            </a:r>
          </a:p>
          <a:p>
            <a:r>
              <a:rPr lang="en-US" dirty="0" smtClean="0"/>
              <a:t>Endcap Structural supports</a:t>
            </a:r>
          </a:p>
          <a:p>
            <a:pPr lvl="1"/>
            <a:r>
              <a:rPr lang="en-US" dirty="0" smtClean="0"/>
              <a:t>Initial concept</a:t>
            </a:r>
          </a:p>
          <a:p>
            <a:pPr lvl="1"/>
            <a:r>
              <a:rPr lang="en-US" dirty="0" smtClean="0"/>
              <a:t>Architectural proposals</a:t>
            </a:r>
          </a:p>
          <a:p>
            <a:pPr lvl="1"/>
            <a:r>
              <a:rPr lang="en-US" dirty="0" smtClean="0"/>
              <a:t>FEM</a:t>
            </a:r>
          </a:p>
          <a:p>
            <a:r>
              <a:rPr lang="en-US" dirty="0" smtClean="0"/>
              <a:t>Complete system</a:t>
            </a:r>
          </a:p>
          <a:p>
            <a:pPr lvl="1"/>
            <a:r>
              <a:rPr lang="en-US" dirty="0" smtClean="0"/>
              <a:t>Preliminary analysis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518" y="1268289"/>
            <a:ext cx="6119334" cy="4530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Central Tube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72571" y="898957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Factor of 300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4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1443253"/>
            <a:ext cx="6867611" cy="52910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Tie Bars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72571" y="898957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Factor of 300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7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FEM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Overall deflection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72571" y="898957"/>
            <a:ext cx="240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 Factor of 50 times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571" y="1268289"/>
            <a:ext cx="6347705" cy="472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5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017" y="31905"/>
            <a:ext cx="4643783" cy="5784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analysis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analysis</a:t>
            </a:r>
          </a:p>
          <a:p>
            <a:pPr lvl="1"/>
            <a:r>
              <a:rPr lang="en-US" dirty="0" smtClean="0"/>
              <a:t>Fundamental Modes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5" name="Mode_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64586" y="2800350"/>
            <a:ext cx="7093366" cy="3827462"/>
          </a:xfrm>
          <a:prstGeom prst="rect">
            <a:avLst/>
          </a:prstGeom>
        </p:spPr>
      </p:pic>
      <p:pic>
        <p:nvPicPr>
          <p:cNvPr id="4" name="Mode_1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006915" y="514350"/>
            <a:ext cx="7016873" cy="378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2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your time.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Dry-out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Modelling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6314" y="3727458"/>
            <a:ext cx="3090678" cy="30385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612" y="1360600"/>
            <a:ext cx="3994146" cy="4282971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2782" y="647205"/>
            <a:ext cx="4598849" cy="257280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985024"/>
            <a:ext cx="2412706" cy="287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329" y="2792726"/>
            <a:ext cx="6663599" cy="2956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12" b="98237" l="1681" r="9859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338" y="2879086"/>
            <a:ext cx="6465240" cy="27838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1668" y="2380214"/>
            <a:ext cx="4292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Silicon Sensors + Mother board + Electronic components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47788" y="2384262"/>
            <a:ext cx="2128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Flow blocking components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32019" y="2744149"/>
            <a:ext cx="234269" cy="348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8512022" y="2692039"/>
            <a:ext cx="63532" cy="689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Dry-out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Modelling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870" y="1888927"/>
            <a:ext cx="8213130" cy="49690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cxnSp>
        <p:nvCxnSpPr>
          <p:cNvPr id="69" name="Straight Arrow Connector 68"/>
          <p:cNvCxnSpPr/>
          <p:nvPr/>
        </p:nvCxnSpPr>
        <p:spPr>
          <a:xfrm flipH="1">
            <a:off x="8511540" y="3017520"/>
            <a:ext cx="967740" cy="586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084320" y="4785360"/>
            <a:ext cx="1676400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76" idx="1"/>
          </p:cNvCxnSpPr>
          <p:nvPr/>
        </p:nvCxnSpPr>
        <p:spPr>
          <a:xfrm flipH="1">
            <a:off x="9723605" y="5555956"/>
            <a:ext cx="746052" cy="146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5654040" y="1237259"/>
            <a:ext cx="1066800" cy="105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979420" y="5175646"/>
            <a:ext cx="171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Symmetry plane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8703892" y="2665214"/>
            <a:ext cx="171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Symmetry plane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6012180" y="843240"/>
            <a:ext cx="160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Pressure outlet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10469657" y="5371290"/>
            <a:ext cx="160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Pressure outlet</a:t>
            </a:r>
            <a:endParaRPr lang="en-GB" dirty="0"/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6720840" y="1530838"/>
            <a:ext cx="2613660" cy="18913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883491" y="1136819"/>
            <a:ext cx="347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Electronics Wall @ -27 C (246.15 K)</a:t>
            </a:r>
            <a:endParaRPr lang="en-GB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2979420" y="3727847"/>
            <a:ext cx="2918460" cy="47137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05451" y="3358515"/>
            <a:ext cx="36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Surrounding Wall @ -30 C (243.15 K)</a:t>
            </a:r>
            <a:endParaRPr lang="en-GB" dirty="0"/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10012680" y="4001294"/>
            <a:ext cx="916737" cy="86106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9723605" y="4836547"/>
            <a:ext cx="22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Gravity Orientation -X</a:t>
            </a:r>
            <a:endParaRPr lang="en-GB" dirty="0"/>
          </a:p>
        </p:txBody>
      </p:sp>
      <p:sp>
        <p:nvSpPr>
          <p:cNvPr id="83" name="TextBox 82"/>
          <p:cNvSpPr txBox="1"/>
          <p:nvPr/>
        </p:nvSpPr>
        <p:spPr>
          <a:xfrm>
            <a:off x="10213091" y="3249583"/>
            <a:ext cx="182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Nitrogen gas (N2)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Dry-out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Modelling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Dry-out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Modelling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5559" y="1993403"/>
            <a:ext cx="1922461" cy="375588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3740379" y="1993403"/>
            <a:ext cx="1926197" cy="37558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" y="4141466"/>
            <a:ext cx="1058406" cy="73628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725606" y="4235562"/>
            <a:ext cx="287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electronics Porous Media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898988" y="1531738"/>
            <a:ext cx="2165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Pressure outlet</a:t>
            </a:r>
          </a:p>
          <a:p>
            <a:pPr algn="ctr"/>
            <a:r>
              <a:rPr lang="en-US" dirty="0" smtClean="0"/>
              <a:t>With</a:t>
            </a:r>
          </a:p>
          <a:p>
            <a:pPr algn="ctr"/>
            <a:r>
              <a:rPr lang="en-US" dirty="0" smtClean="0"/>
              <a:t>Backflow of 100% Air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9709350" y="2604109"/>
            <a:ext cx="1824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Nitrogen gas (N2)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Air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6575" y="2455068"/>
            <a:ext cx="849155" cy="325326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731470" y="3686678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Mid Plane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8363720" y="3686678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Wall Plane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304618" y="2455068"/>
            <a:ext cx="182880" cy="149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555559" y="2455068"/>
            <a:ext cx="234959" cy="149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347450" y="5307326"/>
            <a:ext cx="220207" cy="44196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8725606" y="5338997"/>
            <a:ext cx="357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Magnified Cross-section view region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8620997" y="5523663"/>
            <a:ext cx="157949" cy="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650742" y="5302683"/>
            <a:ext cx="220207" cy="44196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0" y="5338997"/>
            <a:ext cx="357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Magnified Cross-section view region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452622" y="5541880"/>
            <a:ext cx="1752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7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Dry-out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</a:p>
          <a:p>
            <a:pPr lvl="1"/>
            <a:r>
              <a:rPr lang="en-US" dirty="0"/>
              <a:t>HGCAL flush system volumetric flow (</a:t>
            </a:r>
            <a:r>
              <a:rPr lang="en-US" u="sng" dirty="0">
                <a:solidFill>
                  <a:srgbClr val="FF0000"/>
                </a:solidFill>
              </a:rPr>
              <a:t>minimum</a:t>
            </a:r>
            <a:r>
              <a:rPr lang="en-US" dirty="0"/>
              <a:t>)</a:t>
            </a:r>
          </a:p>
          <a:p>
            <a:pPr lvl="2"/>
            <a:r>
              <a:rPr lang="en-US" dirty="0" smtClean="0"/>
              <a:t>Variable </a:t>
            </a:r>
            <a:r>
              <a:rPr lang="en-US" dirty="0"/>
              <a:t>outer radius, gap thickness according to CAD, all gaps (74):</a:t>
            </a:r>
          </a:p>
          <a:p>
            <a:pPr lvl="3"/>
            <a:r>
              <a:rPr lang="en-US" dirty="0"/>
              <a:t>50.8 </a:t>
            </a:r>
            <a:r>
              <a:rPr lang="en-GB" dirty="0"/>
              <a:t>m</a:t>
            </a:r>
            <a:r>
              <a:rPr lang="en-GB" baseline="30000" dirty="0"/>
              <a:t>3</a:t>
            </a:r>
            <a:r>
              <a:rPr lang="en-US" dirty="0"/>
              <a:t>/hour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848" y="1290765"/>
            <a:ext cx="5814303" cy="5128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concept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6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Structural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concept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060" y="1690688"/>
            <a:ext cx="3623500" cy="4146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21" y="2253615"/>
            <a:ext cx="3277391" cy="448068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737114" y="3763772"/>
            <a:ext cx="1096143" cy="2814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01812" y="3378143"/>
            <a:ext cx="711896" cy="5466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65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348</Words>
  <Application>Microsoft Office PowerPoint</Application>
  <PresentationFormat>Widescreen</PresentationFormat>
  <Paragraphs>127</Paragraphs>
  <Slides>25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EP-4022</vt:lpstr>
      <vt:lpstr>HGCAL Topics</vt:lpstr>
      <vt:lpstr>Dry-out system</vt:lpstr>
      <vt:lpstr>Dry-out system</vt:lpstr>
      <vt:lpstr>Dry-out system</vt:lpstr>
      <vt:lpstr>Dry-out system</vt:lpstr>
      <vt:lpstr>Dry-out system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Endcap Structural Supports</vt:lpstr>
      <vt:lpstr>Complete system</vt:lpstr>
      <vt:lpstr>Complete system</vt:lpstr>
      <vt:lpstr>Q&amp;A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bundle</dc:title>
  <dc:creator>Rui Vizinho De Oliveira</dc:creator>
  <cp:lastModifiedBy>Rui Vizinho De Oliveira</cp:lastModifiedBy>
  <cp:revision>264</cp:revision>
  <dcterms:created xsi:type="dcterms:W3CDTF">2018-10-12T07:19:49Z</dcterms:created>
  <dcterms:modified xsi:type="dcterms:W3CDTF">2019-09-03T11:08:10Z</dcterms:modified>
</cp:coreProperties>
</file>