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7" r:id="rId2"/>
    <p:sldId id="267" r:id="rId3"/>
    <p:sldId id="258" r:id="rId4"/>
    <p:sldId id="259" r:id="rId5"/>
    <p:sldId id="260" r:id="rId6"/>
    <p:sldId id="261" r:id="rId7"/>
    <p:sldId id="266" r:id="rId8"/>
    <p:sldId id="263" r:id="rId9"/>
    <p:sldId id="265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490" y="67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5F3FE-557B-4306-BF22-7AB3E37B5463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ED758-959D-4072-9169-2D4E6E3C3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36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BED758-959D-4072-9169-2D4E6E3C368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FCT Trainee </a:t>
            </a:r>
            <a:r>
              <a:rPr lang="en-US" smtClean="0"/>
              <a:t>program follow-up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2/9/2019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Afonso Ferreira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068" y="324900"/>
            <a:ext cx="1111903" cy="938738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332946"/>
              </p:ext>
            </p:extLst>
          </p:nvPr>
        </p:nvGraphicFramePr>
        <p:xfrm>
          <a:off x="457200" y="211824"/>
          <a:ext cx="1888794" cy="1138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Acrobat Document" r:id="rId4" imgW="6446307" imgH="3885821" progId="AcroExch.Document.DC">
                  <p:embed/>
                </p:oleObj>
              </mc:Choice>
              <mc:Fallback>
                <p:oleObj name="Acrobat Document" r:id="rId4" imgW="6446307" imgH="388582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211824"/>
                        <a:ext cx="1888794" cy="1138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25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18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Afonso</a:t>
            </a:r>
            <a:r>
              <a:rPr lang="en-GB" dirty="0" smtClean="0"/>
              <a:t> </a:t>
            </a:r>
            <a:r>
              <a:rPr lang="en-GB" dirty="0" err="1" smtClean="0"/>
              <a:t>Soares</a:t>
            </a:r>
            <a:r>
              <a:rPr lang="en-GB" dirty="0" smtClean="0"/>
              <a:t> </a:t>
            </a:r>
            <a:r>
              <a:rPr lang="en-GB" dirty="0" err="1" smtClean="0"/>
              <a:t>Canas</a:t>
            </a:r>
            <a:r>
              <a:rPr lang="en-GB" dirty="0" smtClean="0"/>
              <a:t> Ferreira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485900"/>
            <a:ext cx="7792135" cy="276225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Masters degree in Electrical and Computer </a:t>
            </a:r>
            <a:r>
              <a:rPr lang="en-GB" sz="2400" dirty="0"/>
              <a:t>E</a:t>
            </a:r>
            <a:r>
              <a:rPr lang="en-GB" sz="2400" dirty="0" smtClean="0"/>
              <a:t>ngineering from the University of Porto</a:t>
            </a:r>
          </a:p>
          <a:p>
            <a:r>
              <a:rPr lang="en-GB" sz="2400" dirty="0" smtClean="0"/>
              <a:t>Supervisor – Ana </a:t>
            </a:r>
            <a:r>
              <a:rPr lang="en-GB" sz="2400" dirty="0" err="1" smtClean="0"/>
              <a:t>Henriques</a:t>
            </a:r>
            <a:r>
              <a:rPr lang="en-GB" sz="2400" dirty="0" smtClean="0"/>
              <a:t> </a:t>
            </a:r>
            <a:r>
              <a:rPr lang="en-GB" sz="2400" dirty="0" err="1" smtClean="0"/>
              <a:t>Correia</a:t>
            </a:r>
            <a:endParaRPr lang="en-GB" sz="2400" dirty="0" smtClean="0"/>
          </a:p>
          <a:p>
            <a:r>
              <a:rPr lang="en-GB" sz="2400" dirty="0" smtClean="0"/>
              <a:t>Started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of April 2019</a:t>
            </a:r>
          </a:p>
          <a:p>
            <a:r>
              <a:rPr lang="en-GB" sz="2400" dirty="0" smtClean="0"/>
              <a:t>EP Department </a:t>
            </a:r>
          </a:p>
          <a:p>
            <a:r>
              <a:rPr lang="en-GB" sz="2400" dirty="0" smtClean="0"/>
              <a:t>Working for the ATLAS experiment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8389283"/>
              </p:ext>
            </p:extLst>
          </p:nvPr>
        </p:nvGraphicFramePr>
        <p:xfrm>
          <a:off x="6799608" y="0"/>
          <a:ext cx="2344392" cy="3032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Acrobat Document" r:id="rId4" imgW="4663440" imgH="6034898" progId="AcroExch.Document.DC">
                  <p:embed/>
                </p:oleObj>
              </mc:Choice>
              <mc:Fallback>
                <p:oleObj name="Acrobat Document" r:id="rId4" imgW="4663440" imgH="603489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9608" y="0"/>
                        <a:ext cx="2344392" cy="3032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7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High Granularity Timing Detector - HGTD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New sub-detector for the ATLAS detector</a:t>
                </a:r>
              </a:p>
              <a:p>
                <a:r>
                  <a:rPr lang="en-US" sz="2000" dirty="0" smtClean="0"/>
                  <a:t>Part of the High Luminosity LHC (HL-LHC) upgrade </a:t>
                </a:r>
                <a:r>
                  <a:rPr lang="en-US" sz="2000" smtClean="0"/>
                  <a:t>in 2025</a:t>
                </a:r>
                <a:endParaRPr lang="en-US" sz="2000" dirty="0" smtClean="0"/>
              </a:p>
              <a:p>
                <a:r>
                  <a:rPr lang="en-US" sz="2000" dirty="0" smtClean="0"/>
                  <a:t>Increased Luminosity leads to increased pile-up leading to noise in measurements</a:t>
                </a:r>
              </a:p>
              <a:p>
                <a:r>
                  <a:rPr lang="en-US" sz="2000" dirty="0" smtClean="0"/>
                  <a:t>Forward region of calorimeter has lower spatial resolution</a:t>
                </a:r>
              </a:p>
              <a:p>
                <a:r>
                  <a:rPr lang="en-US" sz="2000" dirty="0" smtClean="0"/>
                  <a:t>Timing information of the particle minimizes noise introduced by pile-up</a:t>
                </a:r>
              </a:p>
              <a:p>
                <a:r>
                  <a:rPr lang="en-US" sz="2000" dirty="0"/>
                  <a:t>Targeting </a:t>
                </a:r>
                <a:r>
                  <a:rPr lang="en-US" sz="2000" dirty="0" smtClean="0"/>
                  <a:t>initial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timing resolution </a:t>
                </a:r>
                <a:r>
                  <a:rPr lang="en-US" sz="20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timing resolution by the end of </a:t>
                </a:r>
                <a:r>
                  <a:rPr lang="en-US" sz="2000" dirty="0"/>
                  <a:t>the </a:t>
                </a:r>
                <a:r>
                  <a:rPr lang="en-US" sz="2000" dirty="0" smtClean="0"/>
                  <a:t>HL-LHC run</a:t>
                </a:r>
                <a:endParaRPr lang="en-US" sz="2000" dirty="0"/>
              </a:p>
              <a:p>
                <a:pPr marL="36576" indent="0">
                  <a:buNone/>
                </a:pPr>
                <a:endParaRPr lang="en-US" sz="200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760" r="-741" b="-1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8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494668"/>
            <a:ext cx="3053868" cy="9403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HGTD detector in ATLAS </a:t>
            </a:r>
            <a:r>
              <a:rPr lang="en-US" sz="1600" dirty="0" smtClean="0"/>
              <a:t>(picture taken from TDR)</a:t>
            </a:r>
            <a:endParaRPr lang="en-GB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2" y="1706332"/>
            <a:ext cx="3179406" cy="24512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Detector has a disk form and placed on endcaps of the Calorimeter </a:t>
            </a:r>
          </a:p>
          <a:p>
            <a:endParaRPr lang="en-US" dirty="0" smtClean="0"/>
          </a:p>
          <a:p>
            <a:r>
              <a:rPr lang="en-US" dirty="0" smtClean="0"/>
              <a:t>HGTD consists of many small Low </a:t>
            </a:r>
            <a:r>
              <a:rPr lang="en-US" dirty="0"/>
              <a:t>Gain </a:t>
            </a:r>
            <a:r>
              <a:rPr lang="en-US"/>
              <a:t>Avalanche </a:t>
            </a:r>
            <a:r>
              <a:rPr lang="en-US" smtClean="0"/>
              <a:t>Diodes </a:t>
            </a:r>
            <a:r>
              <a:rPr lang="en-US" dirty="0"/>
              <a:t>(LGADs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LGADs detect the passage of a particle</a:t>
            </a:r>
          </a:p>
          <a:p>
            <a:endParaRPr lang="en-US" dirty="0" smtClean="0"/>
          </a:p>
          <a:p>
            <a:r>
              <a:rPr lang="en-US" dirty="0" smtClean="0"/>
              <a:t>Groups of LGADs attached to electronics for readout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CERN group mostly focuses on sensor R&amp;D and upcoming demonstrator development</a:t>
            </a:r>
            <a:endParaRPr lang="en-US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40" y="1049906"/>
            <a:ext cx="4829379" cy="2399406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3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364458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 of Sensor Development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7598" y="1266351"/>
                <a:ext cx="7650758" cy="276621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 smtClean="0"/>
                  <a:t>~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𝑝𝑠</m:t>
                    </m:r>
                  </m:oMath>
                </a14:m>
                <a:r>
                  <a:rPr lang="en-US" sz="2800" dirty="0" smtClean="0"/>
                  <a:t> per track and ~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 granularity</a:t>
                </a:r>
              </a:p>
              <a:p>
                <a:r>
                  <a:rPr lang="en-US" sz="2800" dirty="0" smtClean="0"/>
                  <a:t>Must sustain  radiation levels of   ~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5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𝑛𝑒𝑞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  </a:t>
                </a:r>
              </a:p>
              <a:p>
                <a:r>
                  <a:rPr lang="en-US" sz="2800" dirty="0" smtClean="0"/>
                  <a:t>Capability of generating a clear signal with low noise</a:t>
                </a:r>
              </a:p>
              <a:p>
                <a:r>
                  <a:rPr lang="en-GB" dirty="0"/>
                  <a:t>Power consumption as low as possible</a:t>
                </a:r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7598" y="1266351"/>
                <a:ext cx="7650758" cy="2766219"/>
              </a:xfrm>
              <a:blipFill>
                <a:blip r:embed="rId2"/>
                <a:stretch>
                  <a:fillRect l="-558" t="-3965" b="-3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 R&amp;D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127876" cy="32031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Multiple sensors from various providers</a:t>
            </a:r>
            <a:endParaRPr lang="en-GB" dirty="0" smtClean="0"/>
          </a:p>
          <a:p>
            <a:r>
              <a:rPr lang="en-US" dirty="0" smtClean="0"/>
              <a:t>For each determine</a:t>
            </a:r>
          </a:p>
          <a:p>
            <a:pPr lvl="1"/>
            <a:r>
              <a:rPr lang="en-US" dirty="0" smtClean="0"/>
              <a:t>IV and CV curves</a:t>
            </a:r>
          </a:p>
          <a:p>
            <a:pPr lvl="1"/>
            <a:r>
              <a:rPr lang="en-US" dirty="0" smtClean="0"/>
              <a:t>Timing resolution</a:t>
            </a:r>
          </a:p>
          <a:p>
            <a:pPr lvl="1"/>
            <a:r>
              <a:rPr lang="en-US" dirty="0" smtClean="0"/>
              <a:t>Charge collection</a:t>
            </a:r>
          </a:p>
          <a:p>
            <a:r>
              <a:rPr lang="en-US" dirty="0" smtClean="0"/>
              <a:t>Determine the best sensors for future implementation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26" y="880452"/>
            <a:ext cx="3733574" cy="2490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10766" y="3310691"/>
            <a:ext cx="31005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Plot of time resolution in function of the </a:t>
            </a:r>
            <a:r>
              <a:rPr lang="en-GB" sz="1400" dirty="0" err="1" smtClean="0"/>
              <a:t>fluence</a:t>
            </a:r>
            <a:r>
              <a:rPr lang="en-GB" sz="1400" dirty="0" smtClean="0"/>
              <a:t>. Source 2018 HGTD </a:t>
            </a:r>
            <a:r>
              <a:rPr lang="en-GB" sz="1400" smtClean="0"/>
              <a:t>Technical </a:t>
            </a:r>
            <a:r>
              <a:rPr lang="en-GB" sz="1400" smtClean="0"/>
              <a:t>Proposal</a:t>
            </a:r>
            <a:endParaRPr lang="en-GB" sz="14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4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Contributions to HGTD CERN Probe Station Setup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Helped establish and debug the setup</a:t>
            </a:r>
          </a:p>
          <a:p>
            <a:endParaRPr lang="en-US" dirty="0"/>
          </a:p>
          <a:p>
            <a:r>
              <a:rPr lang="en-US" dirty="0" smtClean="0"/>
              <a:t>Made IV measurements of multiple LGADs</a:t>
            </a:r>
          </a:p>
          <a:p>
            <a:endParaRPr lang="en-US" dirty="0"/>
          </a:p>
          <a:p>
            <a:r>
              <a:rPr lang="en-US" smtClean="0"/>
              <a:t>Upgraded the </a:t>
            </a:r>
            <a:r>
              <a:rPr lang="en-US" dirty="0" smtClean="0"/>
              <a:t>setup for CV capabilities</a:t>
            </a:r>
          </a:p>
          <a:p>
            <a:endParaRPr lang="en-US" dirty="0"/>
          </a:p>
          <a:p>
            <a:r>
              <a:rPr lang="en-US" dirty="0" smtClean="0"/>
              <a:t>Presented results to other members and partners of HGTD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43" y="1183557"/>
            <a:ext cx="4648692" cy="2614889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4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Heating Demonstrator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Demonstrator necessary to showcase viability of the cooling</a:t>
            </a:r>
          </a:p>
          <a:p>
            <a:r>
              <a:rPr lang="en-US" dirty="0" smtClean="0"/>
              <a:t>Heaters simulate the heat generated by sensors</a:t>
            </a:r>
          </a:p>
          <a:p>
            <a:r>
              <a:rPr lang="en-US" dirty="0" smtClean="0"/>
              <a:t>PCB necessary to readout and control the heaters</a:t>
            </a:r>
          </a:p>
          <a:p>
            <a:r>
              <a:rPr lang="en-US" dirty="0" smtClean="0"/>
              <a:t>I am going to contribute to the PCB design </a:t>
            </a:r>
            <a:endParaRPr lang="en-US" dirty="0"/>
          </a:p>
          <a:p>
            <a:r>
              <a:rPr lang="en-US" dirty="0" smtClean="0"/>
              <a:t>PCB based on a demonstrator implemented by another group</a:t>
            </a:r>
          </a:p>
          <a:p>
            <a:r>
              <a:rPr lang="en-US" dirty="0" smtClean="0"/>
              <a:t>Initial development to start in September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2/9/2019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41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Collaborated with different people of various backgrounds</a:t>
            </a:r>
          </a:p>
          <a:p>
            <a:r>
              <a:rPr lang="en-US" dirty="0" smtClean="0"/>
              <a:t>Developed more experience with measuring equipment, software and procedures</a:t>
            </a:r>
          </a:p>
          <a:p>
            <a:r>
              <a:rPr lang="en-US" dirty="0" smtClean="0"/>
              <a:t>Integrating at CERN was very easy</a:t>
            </a:r>
          </a:p>
          <a:p>
            <a:pPr lvl="1"/>
            <a:r>
              <a:rPr lang="en-US" dirty="0" smtClean="0"/>
              <a:t>Very welcoming team</a:t>
            </a:r>
          </a:p>
          <a:p>
            <a:pPr lvl="1"/>
            <a:r>
              <a:rPr lang="en-US" dirty="0" smtClean="0"/>
              <a:t>Very good onboarding</a:t>
            </a:r>
          </a:p>
          <a:p>
            <a:pPr lvl="1"/>
            <a:r>
              <a:rPr lang="en-US" dirty="0" smtClean="0"/>
              <a:t>Very welcoming people outside of the team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2/9/2019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FCT Trainee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860</TotalTime>
  <Words>392</Words>
  <Application>Microsoft Office PowerPoint</Application>
  <PresentationFormat>On-screen Show (16:9)</PresentationFormat>
  <Paragraphs>88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Optima</vt:lpstr>
      <vt:lpstr>CERNCorporate16-9</vt:lpstr>
      <vt:lpstr>Acrobat Document</vt:lpstr>
      <vt:lpstr>FCT Trainee program follow-up</vt:lpstr>
      <vt:lpstr>Afonso Soares Canas Ferreira</vt:lpstr>
      <vt:lpstr>High Granularity Timing Detector - HGTD</vt:lpstr>
      <vt:lpstr>HGTD detector in ATLAS (picture taken from TDR)</vt:lpstr>
      <vt:lpstr>Challenges of Sensor Development</vt:lpstr>
      <vt:lpstr>Sensor R&amp;D at CERN</vt:lpstr>
      <vt:lpstr>My Contributions to HGTD CERN Probe Station Setup </vt:lpstr>
      <vt:lpstr>Heating Demonstrator </vt:lpstr>
      <vt:lpstr>Experience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UP</cp:lastModifiedBy>
  <cp:revision>63</cp:revision>
  <dcterms:created xsi:type="dcterms:W3CDTF">2012-11-30T11:04:26Z</dcterms:created>
  <dcterms:modified xsi:type="dcterms:W3CDTF">2019-09-02T17:02:21Z</dcterms:modified>
</cp:coreProperties>
</file>