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357" r:id="rId3"/>
    <p:sldId id="358" r:id="rId4"/>
    <p:sldId id="359" r:id="rId5"/>
    <p:sldId id="364" r:id="rId6"/>
    <p:sldId id="360" r:id="rId7"/>
    <p:sldId id="365" r:id="rId8"/>
    <p:sldId id="362" r:id="rId9"/>
    <p:sldId id="361" r:id="rId10"/>
    <p:sldId id="363" r:id="rId11"/>
    <p:sldId id="366" r:id="rId12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05F9"/>
    <a:srgbClr val="F21A67"/>
    <a:srgbClr val="FFFFFF"/>
    <a:srgbClr val="860D0A"/>
    <a:srgbClr val="F65C93"/>
    <a:srgbClr val="FCA1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76" autoAdjust="0"/>
    <p:restoredTop sz="94567" autoAdjust="0"/>
  </p:normalViewPr>
  <p:slideViewPr>
    <p:cSldViewPr snapToGrid="0">
      <p:cViewPr varScale="1">
        <p:scale>
          <a:sx n="105" d="100"/>
          <a:sy n="105" d="100"/>
        </p:scale>
        <p:origin x="462" y="96"/>
      </p:cViewPr>
      <p:guideLst/>
    </p:cSldViewPr>
  </p:slideViewPr>
  <p:outlineViewPr>
    <p:cViewPr>
      <p:scale>
        <a:sx n="33" d="100"/>
        <a:sy n="33" d="100"/>
      </p:scale>
      <p:origin x="0" y="-133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1800000" cy="1800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511439-1560-4DFC-88B8-255348F6C44A}" type="datetimeFigureOut">
              <a:rPr lang="pt-PT" smtClean="0"/>
              <a:t>02/09/2019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37A912-F763-42D1-A468-F1F120D8A55C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6925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PM provide gain larger than 10^5.</a:t>
            </a:r>
          </a:p>
          <a:p>
            <a:r>
              <a:rPr lang="de-DE" dirty="0" smtClean="0"/>
              <a:t>Scintillator tiles</a:t>
            </a:r>
            <a:r>
              <a:rPr lang="de-DE" baseline="0" dirty="0" smtClean="0"/>
              <a:t> go from 4cm^2 to 32cm^2.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7A912-F763-42D1-A468-F1F120D8A55C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5994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Copper</a:t>
            </a:r>
            <a:r>
              <a:rPr lang="de-DE" baseline="0" dirty="0" smtClean="0"/>
              <a:t> provides excellet thermal conductivity</a:t>
            </a:r>
            <a:r>
              <a:rPr lang="pt-PT" baseline="0" dirty="0" smtClean="0"/>
              <a:t>. Tungsten reduces coefficient of thermal expansion for alignment with the silicon thermal expansion coefficient. Together they represent a significant component of the absorber.</a:t>
            </a:r>
          </a:p>
          <a:p>
            <a:r>
              <a:rPr lang="de-DE" baseline="0" dirty="0" smtClean="0"/>
              <a:t>Kapton (105um) provides electrical insulation of the sensor from the baseplate, which is held at ground.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7A912-F763-42D1-A468-F1F120D8A55C}" type="slidenum">
              <a:rPr lang="pt-PT" smtClean="0"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8541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7A912-F763-42D1-A468-F1F120D8A55C}" type="slidenum">
              <a:rPr lang="pt-PT" smtClean="0"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26577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7A912-F763-42D1-A468-F1F120D8A55C}" type="slidenum">
              <a:rPr lang="pt-PT" smtClean="0"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76876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7A912-F763-42D1-A468-F1F120D8A55C}" type="slidenum">
              <a:rPr lang="pt-PT" smtClean="0"/>
              <a:t>11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123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gradFill flip="none" rotWithShape="1">
          <a:gsLst>
            <a:gs pos="0">
              <a:schemeClr val="accent1">
                <a:lumMod val="5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4604" y="251927"/>
            <a:ext cx="11821885" cy="2251561"/>
          </a:xfrm>
        </p:spPr>
        <p:txBody>
          <a:bodyPr anchor="t">
            <a:normAutofit/>
          </a:bodyPr>
          <a:lstStyle>
            <a:lvl1pPr algn="l">
              <a:defRPr sz="6600" baseline="0"/>
            </a:lvl1pPr>
          </a:lstStyle>
          <a:p>
            <a:r>
              <a:rPr lang="en-US" dirty="0" smtClean="0"/>
              <a:t>BPH-17-006: </a:t>
            </a:r>
            <a:br>
              <a:rPr lang="en-US" dirty="0" smtClean="0"/>
            </a:br>
            <a:r>
              <a:rPr lang="en-US" dirty="0" smtClean="0"/>
              <a:t>Fragmentation Fraction Ratio</a:t>
            </a:r>
            <a:endParaRPr lang="pt-P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4603" y="2612993"/>
            <a:ext cx="11821885" cy="624729"/>
          </a:xfrm>
          <a:pattFill prst="lt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9050" cmpd="sng">
            <a:solidFill>
              <a:schemeClr val="tx1"/>
            </a:solidFill>
            <a:prstDash val="soli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>
            <a:normAutofit/>
          </a:bodyPr>
          <a:lstStyle>
            <a:lvl1pPr marL="0" indent="0" algn="l">
              <a:buNone/>
              <a:defRPr sz="32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B. Alves, B. </a:t>
            </a:r>
            <a:r>
              <a:rPr lang="en-US" dirty="0" err="1" smtClean="0"/>
              <a:t>Galinhas</a:t>
            </a:r>
            <a:r>
              <a:rPr lang="en-US" dirty="0" smtClean="0"/>
              <a:t>, N. Leonardo</a:t>
            </a:r>
            <a:endParaRPr lang="pt-PT" dirty="0"/>
          </a:p>
        </p:txBody>
      </p:sp>
      <p:sp>
        <p:nvSpPr>
          <p:cNvPr id="9" name="Subtitle 2"/>
          <p:cNvSpPr txBox="1">
            <a:spLocks/>
          </p:cNvSpPr>
          <p:nvPr userDrawn="1"/>
        </p:nvSpPr>
        <p:spPr>
          <a:xfrm>
            <a:off x="214602" y="5909809"/>
            <a:ext cx="11821885" cy="624729"/>
          </a:xfrm>
          <a:prstGeom prst="rect">
            <a:avLst/>
          </a:prstGeom>
          <a:pattFill prst="lt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9050" cmpd="sng">
            <a:solidFill>
              <a:schemeClr val="tx1"/>
            </a:solidFill>
            <a:prstDash val="soli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>
                  <a:lumMod val="50000"/>
                </a:schemeClr>
              </a:buClr>
              <a:buSzPct val="90000"/>
              <a:buFont typeface="Mathematica1Mono" panose="05060400030100000101" pitchFamily="18" charset="2"/>
              <a:buNone/>
              <a:defRPr sz="3200" b="1" kern="1200">
                <a:solidFill>
                  <a:schemeClr val="tx1"/>
                </a:solidFill>
                <a:latin typeface="Baskerville Old Face" panose="02020602080505020303" pitchFamily="18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i="0" kern="1200">
                <a:solidFill>
                  <a:schemeClr val="tx1"/>
                </a:solidFill>
                <a:latin typeface="Baskerville Old Face" panose="02020602080505020303" pitchFamily="18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Baskerville Old Face" panose="02020602080505020303" pitchFamily="18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Baskerville Old Face" panose="02020602080505020303" pitchFamily="18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Baskerville Old Face" panose="02020602080505020303" pitchFamily="18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b="0" dirty="0" smtClean="0"/>
              <a:t>December</a:t>
            </a:r>
            <a:r>
              <a:rPr lang="pt-PT" b="0" baseline="0" dirty="0" smtClean="0"/>
              <a:t> 18th, 2017</a:t>
            </a:r>
            <a:endParaRPr lang="pt-PT" b="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52085" y="3380303"/>
            <a:ext cx="2384402" cy="2386925"/>
          </a:xfrm>
          <a:prstGeom prst="rect">
            <a:avLst/>
          </a:prstGeom>
          <a:solidFill>
            <a:schemeClr val="accent2">
              <a:lumMod val="60000"/>
              <a:lumOff val="40000"/>
              <a:alpha val="50000"/>
            </a:schemeClr>
          </a:solidFill>
          <a:ln w="19050">
            <a:solidFill>
              <a:schemeClr val="tx1"/>
            </a:solidFill>
          </a:ln>
          <a:effectLst>
            <a:outerShdw blurRad="63500" dist="63500" algn="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048413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114A8-84C4-4295-BDE8-1E9F2C5C5EC3}" type="datetime1">
              <a:rPr lang="pt-PT" smtClean="0"/>
              <a:t>02/09/2019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4934F-93BB-421E-8ACD-74519054B9C6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3481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8039-BC3F-400A-A552-DA3A702EFA00}" type="datetime1">
              <a:rPr lang="pt-PT" smtClean="0"/>
              <a:t>02/09/2019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4934F-93BB-421E-8ACD-74519054B9C6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6437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03E53-8C6F-4F8C-9772-49C833C3ABB1}" type="datetime1">
              <a:rPr lang="pt-PT" smtClean="0"/>
              <a:t>02/09/2019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4934F-93BB-421E-8ACD-74519054B9C6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74689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2">
                  <a:lumMod val="75000"/>
                </a:schemeClr>
              </a:buClr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55908"/>
            <a:ext cx="2743200" cy="365125"/>
          </a:xfrm>
        </p:spPr>
        <p:txBody>
          <a:bodyPr/>
          <a:lstStyle>
            <a:lvl1pPr algn="l">
              <a:defRPr sz="1400">
                <a:latin typeface="Centaur" panose="02030504050205020304" pitchFamily="18" charset="0"/>
              </a:defRPr>
            </a:lvl1pPr>
          </a:lstStyle>
          <a:p>
            <a:fld id="{2ECEF13C-7DAB-447E-B607-8408802FA0DA}" type="datetime1">
              <a:rPr lang="pt-PT" smtClean="0"/>
              <a:t>02/09/2019</a:t>
            </a:fld>
            <a:endParaRPr lang="pt-P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7931" y="6455908"/>
            <a:ext cx="4114800" cy="365125"/>
          </a:xfrm>
        </p:spPr>
        <p:txBody>
          <a:bodyPr/>
          <a:lstStyle>
            <a:lvl1pPr>
              <a:defRPr sz="1600">
                <a:latin typeface="Centaur" panose="02030504050205020304" pitchFamily="18" charset="0"/>
              </a:defRPr>
            </a:lvl1pPr>
          </a:lstStyle>
          <a:p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29262" y="650133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accent5">
                    <a:lumMod val="50000"/>
                  </a:schemeClr>
                </a:solidFill>
                <a:latin typeface="Centaur" panose="02030504050205020304" pitchFamily="18" charset="0"/>
              </a:defRPr>
            </a:lvl1pPr>
          </a:lstStyle>
          <a:p>
            <a:fld id="{2FB4934F-93BB-421E-8ACD-74519054B9C6}" type="slidenum">
              <a:rPr lang="pt-PT" smtClean="0"/>
              <a:pPr/>
              <a:t>‹#›</a:t>
            </a:fld>
            <a:endParaRPr lang="pt-PT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251511" y="1825625"/>
            <a:ext cx="5102290" cy="4351338"/>
          </a:xfrm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846600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465" y="290986"/>
            <a:ext cx="11483546" cy="122057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2465" y="1825625"/>
            <a:ext cx="11483545" cy="4351338"/>
          </a:xfrm>
        </p:spPr>
        <p:txBody>
          <a:bodyPr/>
          <a:lstStyle>
            <a:lvl1pPr>
              <a:buClr>
                <a:schemeClr val="accent2">
                  <a:lumMod val="75000"/>
                </a:schemeClr>
              </a:buClr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2465" y="6356350"/>
            <a:ext cx="2743200" cy="365125"/>
          </a:xfrm>
        </p:spPr>
        <p:txBody>
          <a:bodyPr/>
          <a:lstStyle>
            <a:lvl1pPr algn="ctr">
              <a:defRPr sz="1400">
                <a:latin typeface="Centaur" panose="02030504050205020304" pitchFamily="18" charset="0"/>
              </a:defRPr>
            </a:lvl1pPr>
          </a:lstStyle>
          <a:p>
            <a:fld id="{6343F6CB-90BC-4C57-AABC-B56670F80113}" type="datetime1">
              <a:rPr lang="pt-PT" smtClean="0"/>
              <a:t>02/09/2019</a:t>
            </a:fld>
            <a:endParaRPr lang="pt-P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600">
                <a:latin typeface="Centaur" panose="02030504050205020304" pitchFamily="18" charset="0"/>
              </a:defRPr>
            </a:lvl1pPr>
          </a:lstStyle>
          <a:p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02810" y="6491028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accent5">
                    <a:lumMod val="50000"/>
                  </a:schemeClr>
                </a:solidFill>
                <a:latin typeface="Centaur" panose="02030504050205020304" pitchFamily="18" charset="0"/>
              </a:defRPr>
            </a:lvl1pPr>
          </a:lstStyle>
          <a:p>
            <a:fld id="{2FB4934F-93BB-421E-8ACD-74519054B9C6}" type="slidenum">
              <a:rPr lang="pt-PT" smtClean="0"/>
              <a:pPr/>
              <a:t>‹#›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38836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gradFill>
          <a:gsLst>
            <a:gs pos="0">
              <a:schemeClr val="accent1">
                <a:lumMod val="5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7752C-2934-4F61-B8DE-60D26DBF73FD}" type="datetime1">
              <a:rPr lang="pt-PT" smtClean="0"/>
              <a:t>02/09/2019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4934F-93BB-421E-8ACD-74519054B9C6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642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1597C-B848-4A65-A96D-021065D32C77}" type="datetime1">
              <a:rPr lang="pt-PT" smtClean="0"/>
              <a:t>02/09/2019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4934F-93BB-421E-8ACD-74519054B9C6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559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CA68-252B-40F1-B56F-0E153EA19D30}" type="datetime1">
              <a:rPr lang="pt-PT" smtClean="0"/>
              <a:t>02/09/2019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4934F-93BB-421E-8ACD-74519054B9C6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46373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0D694-ADEC-4ACB-A818-7325FAAF93CC}" type="datetime1">
              <a:rPr lang="pt-PT" smtClean="0"/>
              <a:t>02/09/2019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4934F-93BB-421E-8ACD-74519054B9C6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6444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6F7A4-68D5-4F5F-B9BA-3277D7684DF6}" type="datetime1">
              <a:rPr lang="pt-PT" smtClean="0"/>
              <a:t>02/09/2019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4934F-93BB-421E-8ACD-74519054B9C6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8357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1A89-D43E-400D-BBB1-7A1262B3E9F9}" type="datetime1">
              <a:rPr lang="pt-PT" smtClean="0"/>
              <a:t>02/09/2019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4934F-93BB-421E-8ACD-74519054B9C6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1014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90986"/>
            <a:ext cx="10515600" cy="1220574"/>
          </a:xfrm>
          <a:prstGeom prst="rect">
            <a:avLst/>
          </a:prstGeom>
          <a:pattFill prst="ltUpDiag">
            <a:fgClr>
              <a:schemeClr val="accent1">
                <a:lumMod val="60000"/>
                <a:lumOff val="40000"/>
              </a:schemeClr>
            </a:fgClr>
            <a:bgClr>
              <a:schemeClr val="bg1"/>
            </a:bgClr>
          </a:pattFill>
          <a:ln w="22225">
            <a:solidFill>
              <a:schemeClr val="tx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pt-P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525469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431B5-D87E-4314-8A02-1146DF8FE240}" type="datetime1">
              <a:rPr lang="pt-PT" smtClean="0"/>
              <a:t>02/09/2019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4934F-93BB-421E-8ACD-74519054B9C6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4970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6000" b="1" i="0" kern="1200" spc="-150">
          <a:solidFill>
            <a:srgbClr val="002060"/>
          </a:solidFill>
          <a:latin typeface="Centaur" panose="02030504050205020304" pitchFamily="18" charset="0"/>
          <a:ea typeface="Adobe Ming Std L" panose="02020300000000000000" pitchFamily="18" charset="-128"/>
          <a:cs typeface="Calibri Light" panose="020F0302020204030204" pitchFamily="34" charset="0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1000"/>
        </a:spcBef>
        <a:buClr>
          <a:schemeClr val="tx2">
            <a:lumMod val="50000"/>
          </a:schemeClr>
        </a:buClr>
        <a:buSzPct val="90000"/>
        <a:buFont typeface="Mathematica1Mono" panose="05060400030100000101" pitchFamily="18" charset="2"/>
        <a:buChar char=""/>
        <a:defRPr sz="3200" b="0" kern="1200">
          <a:solidFill>
            <a:schemeClr val="tx1"/>
          </a:solidFill>
          <a:latin typeface="Baskerville Old Face" panose="02020602080505020303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400" i="0" kern="1200">
          <a:solidFill>
            <a:schemeClr val="tx1"/>
          </a:solidFill>
          <a:latin typeface="Baskerville Old Face" panose="02020602080505020303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skerville Old Face" panose="02020602080505020303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v"/>
        <a:defRPr sz="1800" kern="1200">
          <a:solidFill>
            <a:schemeClr val="tx1"/>
          </a:solidFill>
          <a:latin typeface="Baskerville Old Face" panose="02020602080505020303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v"/>
        <a:defRPr sz="1800" kern="1200">
          <a:solidFill>
            <a:schemeClr val="tx1"/>
          </a:solidFill>
          <a:latin typeface="Baskerville Old Face" panose="020206020805050203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b-fontana/CV" TargetMode="External"/><Relationship Id="rId2" Type="http://schemas.openxmlformats.org/officeDocument/2006/relationships/hyperlink" Target="https://github.com/b-fontana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835728/overview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604" y="251927"/>
            <a:ext cx="11821885" cy="1135089"/>
          </a:xfrm>
        </p:spPr>
        <p:txBody>
          <a:bodyPr anchor="t">
            <a:noAutofit/>
          </a:bodyPr>
          <a:lstStyle/>
          <a:p>
            <a:pPr>
              <a:lnSpc>
                <a:spcPct val="100000"/>
              </a:lnSpc>
            </a:pPr>
            <a:r>
              <a:rPr lang="de-DE" sz="5400" dirty="0" smtClean="0"/>
              <a:t>FCT Follow-up Meeting for Portuguese Trainees</a:t>
            </a:r>
            <a:br>
              <a:rPr lang="de-DE" sz="5400" dirty="0" smtClean="0"/>
            </a:br>
            <a:endParaRPr lang="pt-PT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603" y="1566980"/>
            <a:ext cx="11821885" cy="1633421"/>
          </a:xfrm>
        </p:spPr>
        <p:txBody>
          <a:bodyPr anchor="t"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pt-PT" sz="3500" dirty="0" smtClean="0"/>
              <a:t>Bruno Alves</a:t>
            </a:r>
          </a:p>
          <a:p>
            <a:pPr>
              <a:lnSpc>
                <a:spcPct val="110000"/>
              </a:lnSpc>
            </a:pPr>
            <a:r>
              <a:rPr lang="de-DE" b="0" dirty="0" smtClean="0"/>
              <a:t>Partial wafers performance studies on the future CMS high granularity calorimeter</a:t>
            </a:r>
            <a:endParaRPr lang="pt-PT" b="0" dirty="0" smtClean="0"/>
          </a:p>
          <a:p>
            <a:endParaRPr lang="pt-PT" sz="2800" b="0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14603" y="5907904"/>
            <a:ext cx="11821885" cy="624729"/>
          </a:xfrm>
          <a:prstGeom prst="rect">
            <a:avLst/>
          </a:prstGeom>
          <a:pattFill prst="lt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9050" cmpd="sng">
            <a:solidFill>
              <a:schemeClr val="tx1"/>
            </a:solidFill>
            <a:prstDash val="soli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>
                  <a:lumMod val="50000"/>
                </a:schemeClr>
              </a:buClr>
              <a:buSzPct val="90000"/>
              <a:buFont typeface="Mathematica1Mono" panose="05060400030100000101" pitchFamily="18" charset="2"/>
              <a:buNone/>
              <a:defRPr sz="3200" b="1" kern="1200">
                <a:solidFill>
                  <a:schemeClr val="tx1"/>
                </a:solidFill>
                <a:latin typeface="Baskerville Old Face" panose="02020602080505020303" pitchFamily="18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i="0" kern="1200">
                <a:solidFill>
                  <a:schemeClr val="tx1"/>
                </a:solidFill>
                <a:latin typeface="Baskerville Old Face" panose="02020602080505020303" pitchFamily="18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Baskerville Old Face" panose="02020602080505020303" pitchFamily="18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Baskerville Old Face" panose="02020602080505020303" pitchFamily="18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Baskerville Old Face" panose="02020602080505020303" pitchFamily="18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dirty="0" smtClean="0"/>
              <a:t>Geneva, 3</a:t>
            </a:r>
            <a:r>
              <a:rPr lang="pt-PT" baseline="30000" dirty="0" smtClean="0"/>
              <a:t>rd</a:t>
            </a:r>
            <a:r>
              <a:rPr lang="pt-PT" dirty="0" smtClean="0"/>
              <a:t> September 2019</a:t>
            </a:r>
            <a:endParaRPr lang="pt-PT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0482" y="3584754"/>
            <a:ext cx="4810125" cy="202882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603" y="3350813"/>
            <a:ext cx="2377127" cy="2377127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3647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2478425" y="2110155"/>
            <a:ext cx="7311272" cy="2039816"/>
          </a:xfrm>
          <a:prstGeom prst="rect">
            <a:avLst/>
          </a:prstGeom>
          <a:pattFill prst="ltUpDiag">
            <a:fgClr>
              <a:schemeClr val="accent1">
                <a:lumMod val="60000"/>
                <a:lumOff val="40000"/>
              </a:schemeClr>
            </a:fgClr>
            <a:bgClr>
              <a:schemeClr val="bg1"/>
            </a:bgClr>
          </a:pattFill>
          <a:ln w="22225">
            <a:solidFill>
              <a:schemeClr val="tx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 spc="-150">
                <a:solidFill>
                  <a:srgbClr val="002060"/>
                </a:solidFill>
                <a:latin typeface="Centaur" panose="02030504050205020304" pitchFamily="18" charset="0"/>
                <a:ea typeface="Adobe Ming Std L" panose="02020300000000000000" pitchFamily="18" charset="-128"/>
                <a:cs typeface="Calibri Light" panose="020F0302020204030204" pitchFamily="34" charset="0"/>
              </a:defRPr>
            </a:lvl1pPr>
          </a:lstStyle>
          <a:p>
            <a:r>
              <a:rPr lang="pt-PT" sz="13000" dirty="0" smtClean="0"/>
              <a:t>Thank you.</a:t>
            </a:r>
            <a:endParaRPr lang="pt-PT" sz="13000" dirty="0"/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8533421" y="6038491"/>
            <a:ext cx="3578861" cy="742632"/>
          </a:xfrm>
          <a:prstGeom prst="rect">
            <a:avLst/>
          </a:prstGeom>
          <a:pattFill prst="lt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9050" cmpd="sng">
            <a:solidFill>
              <a:schemeClr val="tx1"/>
            </a:solidFill>
            <a:prstDash val="soli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>
                  <a:lumMod val="50000"/>
                </a:schemeClr>
              </a:buClr>
              <a:buSzPct val="90000"/>
              <a:buFont typeface="Mathematica1Mono" panose="05060400030100000101" pitchFamily="18" charset="2"/>
              <a:buNone/>
              <a:defRPr sz="3200" b="1" kern="1200">
                <a:solidFill>
                  <a:schemeClr val="tx1"/>
                </a:solidFill>
                <a:latin typeface="Baskerville Old Face" panose="02020602080505020303" pitchFamily="18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i="0" kern="1200">
                <a:solidFill>
                  <a:schemeClr val="tx1"/>
                </a:solidFill>
                <a:latin typeface="Baskerville Old Face" panose="02020602080505020303" pitchFamily="18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Baskerville Old Face" panose="02020602080505020303" pitchFamily="18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Baskerville Old Face" panose="02020602080505020303" pitchFamily="18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Baskerville Old Face" panose="02020602080505020303" pitchFamily="18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de-DE" sz="1500" b="0" dirty="0" smtClean="0"/>
              <a:t>GitHub page</a:t>
            </a:r>
            <a:r>
              <a:rPr lang="de-DE" sz="1500" b="0" dirty="0"/>
              <a:t>: </a:t>
            </a:r>
            <a:r>
              <a:rPr lang="de-DE" sz="1500" b="0" dirty="0">
                <a:hlinkClick r:id="rId2"/>
              </a:rPr>
              <a:t>https://</a:t>
            </a:r>
            <a:r>
              <a:rPr lang="de-DE" sz="1500" b="0" dirty="0" smtClean="0">
                <a:hlinkClick r:id="rId2"/>
              </a:rPr>
              <a:t>github.com/b-fontana</a:t>
            </a:r>
            <a:endParaRPr lang="de-DE" sz="1500" b="0" dirty="0" smtClean="0"/>
          </a:p>
          <a:p>
            <a:pPr algn="just"/>
            <a:r>
              <a:rPr lang="de-DE" sz="1500" b="0" dirty="0" smtClean="0"/>
              <a:t>CV</a:t>
            </a:r>
            <a:r>
              <a:rPr lang="de-DE" sz="1500" b="0" dirty="0"/>
              <a:t>: </a:t>
            </a:r>
            <a:r>
              <a:rPr lang="de-DE" sz="1500" b="0" dirty="0">
                <a:hlinkClick r:id="rId3"/>
              </a:rPr>
              <a:t>https://</a:t>
            </a:r>
            <a:r>
              <a:rPr lang="de-DE" sz="1500" b="0" dirty="0" smtClean="0">
                <a:hlinkClick r:id="rId3"/>
              </a:rPr>
              <a:t>github.com/b-fontana/CV</a:t>
            </a:r>
            <a:r>
              <a:rPr lang="de-DE" sz="1500" b="0" dirty="0" smtClean="0"/>
              <a:t>  </a:t>
            </a:r>
            <a:endParaRPr lang="pt-PT" sz="1500" b="0" dirty="0"/>
          </a:p>
        </p:txBody>
      </p:sp>
    </p:spTree>
    <p:extLst>
      <p:ext uri="{BB962C8B-B14F-4D97-AF65-F5344CB8AC3E}">
        <p14:creationId xmlns:p14="http://schemas.microsoft.com/office/powerpoint/2010/main" val="408472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72" y="1919601"/>
            <a:ext cx="11961216" cy="4983840"/>
          </a:xfrm>
          <a:prstGeom prst="rect">
            <a:avLst/>
          </a:prstGeom>
        </p:spPr>
      </p:pic>
      <p:sp>
        <p:nvSpPr>
          <p:cNvPr id="57" name="Rectangle 56"/>
          <p:cNvSpPr/>
          <p:nvPr/>
        </p:nvSpPr>
        <p:spPr>
          <a:xfrm>
            <a:off x="219965" y="1278372"/>
            <a:ext cx="11768544" cy="5352219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3" name="Group 2"/>
          <p:cNvGrpSpPr/>
          <p:nvPr/>
        </p:nvGrpSpPr>
        <p:grpSpPr>
          <a:xfrm>
            <a:off x="2490959" y="1312668"/>
            <a:ext cx="6850323" cy="1121319"/>
            <a:chOff x="3743687" y="1289900"/>
            <a:chExt cx="6850323" cy="1121319"/>
          </a:xfrm>
        </p:grpSpPr>
        <p:sp>
          <p:nvSpPr>
            <p:cNvPr id="48" name="TextBox 47"/>
            <p:cNvSpPr txBox="1"/>
            <p:nvPr/>
          </p:nvSpPr>
          <p:spPr>
            <a:xfrm>
              <a:off x="9036724" y="1289900"/>
              <a:ext cx="155728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 smtClean="0">
                  <a:latin typeface="Centaur" panose="02030504050205020304" pitchFamily="18" charset="0"/>
                </a:rPr>
                <a:t>(no </a:t>
              </a:r>
              <a:r>
                <a:rPr lang="de-DE" sz="1600" dirty="0" smtClean="0">
                  <a:latin typeface="Centaur" panose="02030504050205020304" pitchFamily="18" charset="0"/>
                </a:rPr>
                <a:t>partial </a:t>
              </a:r>
              <a:r>
                <a:rPr lang="de-DE" sz="1600" dirty="0" smtClean="0">
                  <a:latin typeface="Centaur" panose="02030504050205020304" pitchFamily="18" charset="0"/>
                </a:rPr>
                <a:t>wafers)</a:t>
              </a:r>
              <a:endParaRPr lang="pt-PT" sz="1600" dirty="0">
                <a:latin typeface="Centaur" panose="02030504050205020304" pitchFamily="18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743687" y="1299708"/>
              <a:ext cx="222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 smtClean="0">
                  <a:latin typeface="Centaur" panose="02030504050205020304" pitchFamily="18" charset="0"/>
                </a:rPr>
                <a:t>(all kinds of partial wafers)</a:t>
              </a:r>
              <a:endParaRPr lang="pt-PT" sz="1600" dirty="0">
                <a:latin typeface="Centaur" panose="02030504050205020304" pitchFamily="18" charset="0"/>
              </a:endParaRP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4067493" y="1559392"/>
              <a:ext cx="1293559" cy="815426"/>
              <a:chOff x="9183409" y="1551446"/>
              <a:chExt cx="1293559" cy="815426"/>
            </a:xfrm>
          </p:grpSpPr>
          <p:sp>
            <p:nvSpPr>
              <p:cNvPr id="44" name="TextBox 43"/>
              <p:cNvSpPr txBox="1"/>
              <p:nvPr/>
            </p:nvSpPr>
            <p:spPr>
              <a:xfrm>
                <a:off x="9183409" y="1551446"/>
                <a:ext cx="12935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b="1" dirty="0" smtClean="0">
                    <a:solidFill>
                      <a:schemeClr val="accent5">
                        <a:lumMod val="75000"/>
                      </a:schemeClr>
                    </a:solidFill>
                    <a:latin typeface="Centaur" panose="02030504050205020304" pitchFamily="18" charset="0"/>
                  </a:rPr>
                  <a:t>Mask 3</a:t>
                </a:r>
                <a:endParaRPr lang="pt-PT" b="1" dirty="0">
                  <a:solidFill>
                    <a:schemeClr val="accent5">
                      <a:lumMod val="75000"/>
                    </a:schemeClr>
                  </a:solidFill>
                  <a:latin typeface="Centaur" panose="02030504050205020304" pitchFamily="18" charset="0"/>
                </a:endParaRPr>
              </a:p>
            </p:txBody>
          </p:sp>
          <p:grpSp>
            <p:nvGrpSpPr>
              <p:cNvPr id="78" name="Group 77"/>
              <p:cNvGrpSpPr/>
              <p:nvPr/>
            </p:nvGrpSpPr>
            <p:grpSpPr>
              <a:xfrm>
                <a:off x="9531487" y="1932826"/>
                <a:ext cx="624015" cy="434046"/>
                <a:chOff x="4472697" y="1920778"/>
                <a:chExt cx="624015" cy="434046"/>
              </a:xfrm>
            </p:grpSpPr>
            <p:sp>
              <p:nvSpPr>
                <p:cNvPr id="79" name="Isosceles Triangle 78"/>
                <p:cNvSpPr/>
                <p:nvPr/>
              </p:nvSpPr>
              <p:spPr>
                <a:xfrm rot="10800000">
                  <a:off x="4509561" y="2177281"/>
                  <a:ext cx="249527" cy="177543"/>
                </a:xfrm>
                <a:prstGeom prst="triangle">
                  <a:avLst/>
                </a:prstGeom>
                <a:noFill/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80" name="Trapezoid 79"/>
                <p:cNvSpPr/>
                <p:nvPr/>
              </p:nvSpPr>
              <p:spPr>
                <a:xfrm rot="10800000">
                  <a:off x="4472697" y="1920778"/>
                  <a:ext cx="286392" cy="144314"/>
                </a:xfrm>
                <a:prstGeom prst="trapezoid">
                  <a:avLst>
                    <a:gd name="adj" fmla="val 34432"/>
                  </a:avLst>
                </a:prstGeom>
                <a:noFill/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grpSp>
              <p:nvGrpSpPr>
                <p:cNvPr id="81" name="Group 80"/>
                <p:cNvGrpSpPr/>
                <p:nvPr/>
              </p:nvGrpSpPr>
              <p:grpSpPr>
                <a:xfrm>
                  <a:off x="4816601" y="2038201"/>
                  <a:ext cx="280111" cy="247615"/>
                  <a:chOff x="8813321" y="4200005"/>
                  <a:chExt cx="283951" cy="237396"/>
                </a:xfrm>
              </p:grpSpPr>
              <p:cxnSp>
                <p:nvCxnSpPr>
                  <p:cNvPr id="82" name="Straight Connector 81"/>
                  <p:cNvCxnSpPr/>
                  <p:nvPr/>
                </p:nvCxnSpPr>
                <p:spPr>
                  <a:xfrm>
                    <a:off x="8830596" y="4200014"/>
                    <a:ext cx="8625" cy="189493"/>
                  </a:xfrm>
                  <a:prstGeom prst="line">
                    <a:avLst/>
                  </a:prstGeom>
                  <a:ln w="381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" name="Straight Connector 82"/>
                  <p:cNvCxnSpPr/>
                  <p:nvPr/>
                </p:nvCxnSpPr>
                <p:spPr>
                  <a:xfrm>
                    <a:off x="8839207" y="4377537"/>
                    <a:ext cx="143101" cy="59864"/>
                  </a:xfrm>
                  <a:prstGeom prst="line">
                    <a:avLst/>
                  </a:prstGeom>
                  <a:ln w="381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4" name="Straight Connector 83"/>
                  <p:cNvCxnSpPr/>
                  <p:nvPr/>
                </p:nvCxnSpPr>
                <p:spPr>
                  <a:xfrm flipV="1">
                    <a:off x="8963931" y="4365312"/>
                    <a:ext cx="126147" cy="72079"/>
                  </a:xfrm>
                  <a:prstGeom prst="line">
                    <a:avLst/>
                  </a:prstGeom>
                  <a:ln w="381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Straight Connector 84"/>
                  <p:cNvCxnSpPr/>
                  <p:nvPr/>
                </p:nvCxnSpPr>
                <p:spPr>
                  <a:xfrm flipV="1">
                    <a:off x="9090082" y="4200011"/>
                    <a:ext cx="0" cy="189504"/>
                  </a:xfrm>
                  <a:prstGeom prst="line">
                    <a:avLst/>
                  </a:prstGeom>
                  <a:ln w="381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Straight Connector 85"/>
                  <p:cNvCxnSpPr/>
                  <p:nvPr/>
                </p:nvCxnSpPr>
                <p:spPr>
                  <a:xfrm>
                    <a:off x="8813321" y="4202469"/>
                    <a:ext cx="283951" cy="0"/>
                  </a:xfrm>
                  <a:prstGeom prst="line">
                    <a:avLst/>
                  </a:prstGeom>
                  <a:ln w="381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34" name="Group 33"/>
            <p:cNvGrpSpPr/>
            <p:nvPr/>
          </p:nvGrpSpPr>
          <p:grpSpPr>
            <a:xfrm>
              <a:off x="9111522" y="1563403"/>
              <a:ext cx="1293559" cy="819335"/>
              <a:chOff x="4132509" y="1505416"/>
              <a:chExt cx="1293559" cy="81933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4470139" y="1874748"/>
                <a:ext cx="624022" cy="434046"/>
                <a:chOff x="4470139" y="1874748"/>
                <a:chExt cx="624022" cy="434046"/>
              </a:xfrm>
            </p:grpSpPr>
            <p:sp>
              <p:nvSpPr>
                <p:cNvPr id="26" name="Isosceles Triangle 25"/>
                <p:cNvSpPr/>
                <p:nvPr/>
              </p:nvSpPr>
              <p:spPr>
                <a:xfrm rot="10800000">
                  <a:off x="4507003" y="2131251"/>
                  <a:ext cx="249527" cy="177543"/>
                </a:xfrm>
                <a:prstGeom prst="triangle">
                  <a:avLst/>
                </a:prstGeom>
                <a:noFill/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8" name="Trapezoid 27"/>
                <p:cNvSpPr/>
                <p:nvPr/>
              </p:nvSpPr>
              <p:spPr>
                <a:xfrm rot="10800000">
                  <a:off x="4470139" y="1874748"/>
                  <a:ext cx="286392" cy="144314"/>
                </a:xfrm>
                <a:prstGeom prst="trapezoid">
                  <a:avLst>
                    <a:gd name="adj" fmla="val 34432"/>
                  </a:avLst>
                </a:prstGeom>
                <a:noFill/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grpSp>
              <p:nvGrpSpPr>
                <p:cNvPr id="30" name="Group 29"/>
                <p:cNvGrpSpPr/>
                <p:nvPr/>
              </p:nvGrpSpPr>
              <p:grpSpPr>
                <a:xfrm>
                  <a:off x="4814050" y="1985725"/>
                  <a:ext cx="280111" cy="254044"/>
                  <a:chOff x="8810737" y="4149701"/>
                  <a:chExt cx="283951" cy="243560"/>
                </a:xfrm>
              </p:grpSpPr>
              <p:cxnSp>
                <p:nvCxnSpPr>
                  <p:cNvPr id="35" name="Straight Connector 34"/>
                  <p:cNvCxnSpPr/>
                  <p:nvPr/>
                </p:nvCxnSpPr>
                <p:spPr>
                  <a:xfrm>
                    <a:off x="8827991" y="4155887"/>
                    <a:ext cx="8625" cy="189493"/>
                  </a:xfrm>
                  <a:prstGeom prst="line">
                    <a:avLst/>
                  </a:prstGeom>
                  <a:ln w="3810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/>
                  <p:cNvCxnSpPr/>
                  <p:nvPr/>
                </p:nvCxnSpPr>
                <p:spPr>
                  <a:xfrm>
                    <a:off x="8836616" y="4333397"/>
                    <a:ext cx="143101" cy="59864"/>
                  </a:xfrm>
                  <a:prstGeom prst="line">
                    <a:avLst/>
                  </a:prstGeom>
                  <a:ln w="3810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/>
                  <p:cNvCxnSpPr/>
                  <p:nvPr/>
                </p:nvCxnSpPr>
                <p:spPr>
                  <a:xfrm flipV="1">
                    <a:off x="8961338" y="4321182"/>
                    <a:ext cx="126147" cy="72079"/>
                  </a:xfrm>
                  <a:prstGeom prst="line">
                    <a:avLst/>
                  </a:prstGeom>
                  <a:ln w="3810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/>
                  <p:cNvCxnSpPr/>
                  <p:nvPr/>
                </p:nvCxnSpPr>
                <p:spPr>
                  <a:xfrm flipV="1">
                    <a:off x="9087485" y="4149701"/>
                    <a:ext cx="0" cy="195678"/>
                  </a:xfrm>
                  <a:prstGeom prst="line">
                    <a:avLst/>
                  </a:prstGeom>
                  <a:ln w="3810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/>
                  <p:cNvCxnSpPr/>
                  <p:nvPr/>
                </p:nvCxnSpPr>
                <p:spPr>
                  <a:xfrm>
                    <a:off x="8810737" y="4158327"/>
                    <a:ext cx="283951" cy="0"/>
                  </a:xfrm>
                  <a:prstGeom prst="line">
                    <a:avLst/>
                  </a:prstGeom>
                  <a:ln w="3810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3" name="Group 32"/>
              <p:cNvGrpSpPr/>
              <p:nvPr/>
            </p:nvGrpSpPr>
            <p:grpSpPr>
              <a:xfrm>
                <a:off x="4132509" y="1505416"/>
                <a:ext cx="1293559" cy="819335"/>
                <a:chOff x="4132509" y="1505416"/>
                <a:chExt cx="1293559" cy="819335"/>
              </a:xfrm>
            </p:grpSpPr>
            <p:sp>
              <p:nvSpPr>
                <p:cNvPr id="47" name="TextBox 46"/>
                <p:cNvSpPr txBox="1"/>
                <p:nvPr/>
              </p:nvSpPr>
              <p:spPr>
                <a:xfrm>
                  <a:off x="4132509" y="1505416"/>
                  <a:ext cx="129355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b="1" dirty="0" smtClean="0">
                      <a:solidFill>
                        <a:srgbClr val="C00000"/>
                      </a:solidFill>
                      <a:latin typeface="Centaur" panose="02030504050205020304" pitchFamily="18" charset="0"/>
                    </a:rPr>
                    <a:t>Mask 6</a:t>
                  </a:r>
                  <a:endParaRPr lang="pt-PT" b="1" dirty="0">
                    <a:solidFill>
                      <a:srgbClr val="C00000"/>
                    </a:solidFill>
                    <a:latin typeface="Centaur" panose="02030504050205020304" pitchFamily="18" charset="0"/>
                  </a:endParaRPr>
                </a:p>
              </p:txBody>
            </p:sp>
            <p:sp>
              <p:nvSpPr>
                <p:cNvPr id="88" name="Cross 87"/>
                <p:cNvSpPr/>
                <p:nvPr/>
              </p:nvSpPr>
              <p:spPr>
                <a:xfrm rot="18912231">
                  <a:off x="4490166" y="1804038"/>
                  <a:ext cx="254050" cy="258851"/>
                </a:xfrm>
                <a:prstGeom prst="plus">
                  <a:avLst>
                    <a:gd name="adj" fmla="val 43272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89" name="Cross 88"/>
                <p:cNvSpPr/>
                <p:nvPr/>
              </p:nvSpPr>
              <p:spPr>
                <a:xfrm rot="18912231">
                  <a:off x="4505693" y="2065900"/>
                  <a:ext cx="254050" cy="258851"/>
                </a:xfrm>
                <a:prstGeom prst="plus">
                  <a:avLst>
                    <a:gd name="adj" fmla="val 43272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90" name="Cross 89"/>
                <p:cNvSpPr/>
                <p:nvPr/>
              </p:nvSpPr>
              <p:spPr>
                <a:xfrm rot="18912231">
                  <a:off x="4835589" y="1969616"/>
                  <a:ext cx="254050" cy="258851"/>
                </a:xfrm>
                <a:prstGeom prst="plus">
                  <a:avLst>
                    <a:gd name="adj" fmla="val 43272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</p:grpSp>
        </p:grpSp>
        <p:grpSp>
          <p:nvGrpSpPr>
            <p:cNvPr id="32" name="Group 31"/>
            <p:cNvGrpSpPr/>
            <p:nvPr/>
          </p:nvGrpSpPr>
          <p:grpSpPr>
            <a:xfrm>
              <a:off x="7431511" y="1555626"/>
              <a:ext cx="1293559" cy="855593"/>
              <a:chOff x="5838316" y="1505416"/>
              <a:chExt cx="1293559" cy="855593"/>
            </a:xfrm>
          </p:grpSpPr>
          <p:grpSp>
            <p:nvGrpSpPr>
              <p:cNvPr id="31" name="Group 30"/>
              <p:cNvGrpSpPr/>
              <p:nvPr/>
            </p:nvGrpSpPr>
            <p:grpSpPr>
              <a:xfrm>
                <a:off x="5838316" y="1505416"/>
                <a:ext cx="1293559" cy="826969"/>
                <a:chOff x="5838316" y="1505416"/>
                <a:chExt cx="1293559" cy="826969"/>
              </a:xfrm>
            </p:grpSpPr>
            <p:sp>
              <p:nvSpPr>
                <p:cNvPr id="46" name="TextBox 45"/>
                <p:cNvSpPr txBox="1"/>
                <p:nvPr/>
              </p:nvSpPr>
              <p:spPr>
                <a:xfrm>
                  <a:off x="5838316" y="1505416"/>
                  <a:ext cx="129355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b="1" dirty="0" smtClean="0">
                      <a:solidFill>
                        <a:schemeClr val="accent6">
                          <a:lumMod val="75000"/>
                        </a:schemeClr>
                      </a:solidFill>
                      <a:latin typeface="Centaur" panose="02030504050205020304" pitchFamily="18" charset="0"/>
                    </a:rPr>
                    <a:t>Mask 5</a:t>
                  </a:r>
                  <a:endParaRPr lang="pt-PT" b="1" dirty="0">
                    <a:solidFill>
                      <a:schemeClr val="accent6">
                        <a:lumMod val="75000"/>
                      </a:schemeClr>
                    </a:solidFill>
                    <a:latin typeface="Centaur" panose="02030504050205020304" pitchFamily="18" charset="0"/>
                  </a:endParaRPr>
                </a:p>
              </p:txBody>
            </p:sp>
            <p:grpSp>
              <p:nvGrpSpPr>
                <p:cNvPr id="54" name="Group 53"/>
                <p:cNvGrpSpPr/>
                <p:nvPr/>
              </p:nvGrpSpPr>
              <p:grpSpPr>
                <a:xfrm>
                  <a:off x="6173084" y="1898339"/>
                  <a:ext cx="624022" cy="434046"/>
                  <a:chOff x="4470139" y="1874748"/>
                  <a:chExt cx="624022" cy="434046"/>
                </a:xfrm>
              </p:grpSpPr>
              <p:sp>
                <p:nvSpPr>
                  <p:cNvPr id="55" name="Isosceles Triangle 54"/>
                  <p:cNvSpPr/>
                  <p:nvPr/>
                </p:nvSpPr>
                <p:spPr>
                  <a:xfrm rot="10800000">
                    <a:off x="4507003" y="2131251"/>
                    <a:ext cx="249527" cy="177543"/>
                  </a:xfrm>
                  <a:prstGeom prst="triangle">
                    <a:avLst/>
                  </a:prstGeom>
                  <a:noFill/>
                  <a:ln w="3810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  <p:sp>
                <p:nvSpPr>
                  <p:cNvPr id="56" name="Trapezoid 55"/>
                  <p:cNvSpPr/>
                  <p:nvPr/>
                </p:nvSpPr>
                <p:spPr>
                  <a:xfrm rot="10800000">
                    <a:off x="4470139" y="1874748"/>
                    <a:ext cx="286392" cy="144314"/>
                  </a:xfrm>
                  <a:prstGeom prst="trapezoid">
                    <a:avLst>
                      <a:gd name="adj" fmla="val 34432"/>
                    </a:avLst>
                  </a:prstGeom>
                  <a:noFill/>
                  <a:ln w="3810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  <p:grpSp>
                <p:nvGrpSpPr>
                  <p:cNvPr id="60" name="Group 59"/>
                  <p:cNvGrpSpPr/>
                  <p:nvPr/>
                </p:nvGrpSpPr>
                <p:grpSpPr>
                  <a:xfrm>
                    <a:off x="4814050" y="1985725"/>
                    <a:ext cx="280111" cy="254044"/>
                    <a:chOff x="8810737" y="4149701"/>
                    <a:chExt cx="283951" cy="243560"/>
                  </a:xfrm>
                </p:grpSpPr>
                <p:cxnSp>
                  <p:nvCxnSpPr>
                    <p:cNvPr id="61" name="Straight Connector 60"/>
                    <p:cNvCxnSpPr/>
                    <p:nvPr/>
                  </p:nvCxnSpPr>
                  <p:spPr>
                    <a:xfrm>
                      <a:off x="8827991" y="4155887"/>
                      <a:ext cx="8625" cy="189493"/>
                    </a:xfrm>
                    <a:prstGeom prst="line">
                      <a:avLst/>
                    </a:prstGeom>
                    <a:ln w="38100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3" name="Straight Connector 62"/>
                    <p:cNvCxnSpPr/>
                    <p:nvPr/>
                  </p:nvCxnSpPr>
                  <p:spPr>
                    <a:xfrm>
                      <a:off x="8836616" y="4333397"/>
                      <a:ext cx="143101" cy="59864"/>
                    </a:xfrm>
                    <a:prstGeom prst="line">
                      <a:avLst/>
                    </a:prstGeom>
                    <a:ln w="38100">
                      <a:solidFill>
                        <a:schemeClr val="accent6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4" name="Straight Connector 63"/>
                    <p:cNvCxnSpPr/>
                    <p:nvPr/>
                  </p:nvCxnSpPr>
                  <p:spPr>
                    <a:xfrm flipV="1">
                      <a:off x="8961338" y="4321182"/>
                      <a:ext cx="126147" cy="72079"/>
                    </a:xfrm>
                    <a:prstGeom prst="line">
                      <a:avLst/>
                    </a:prstGeom>
                    <a:ln w="38100">
                      <a:solidFill>
                        <a:schemeClr val="accent6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" name="Straight Connector 64"/>
                    <p:cNvCxnSpPr/>
                    <p:nvPr/>
                  </p:nvCxnSpPr>
                  <p:spPr>
                    <a:xfrm flipV="1">
                      <a:off x="9087485" y="4149701"/>
                      <a:ext cx="0" cy="195678"/>
                    </a:xfrm>
                    <a:prstGeom prst="line">
                      <a:avLst/>
                    </a:prstGeom>
                    <a:ln w="38100">
                      <a:solidFill>
                        <a:schemeClr val="accent6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6" name="Straight Connector 65"/>
                    <p:cNvCxnSpPr/>
                    <p:nvPr/>
                  </p:nvCxnSpPr>
                  <p:spPr>
                    <a:xfrm>
                      <a:off x="8810737" y="4158327"/>
                      <a:ext cx="283951" cy="0"/>
                    </a:xfrm>
                    <a:prstGeom prst="line">
                      <a:avLst/>
                    </a:prstGeom>
                    <a:ln w="38100">
                      <a:solidFill>
                        <a:schemeClr val="accent6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91" name="Cross 90"/>
              <p:cNvSpPr/>
              <p:nvPr/>
            </p:nvSpPr>
            <p:spPr>
              <a:xfrm rot="18912231">
                <a:off x="6189944" y="1848257"/>
                <a:ext cx="254050" cy="258851"/>
              </a:xfrm>
              <a:prstGeom prst="plus">
                <a:avLst>
                  <a:gd name="adj" fmla="val 43272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92" name="Cross 91"/>
              <p:cNvSpPr/>
              <p:nvPr/>
            </p:nvSpPr>
            <p:spPr>
              <a:xfrm rot="18912231">
                <a:off x="6196186" y="2102158"/>
                <a:ext cx="254050" cy="258851"/>
              </a:xfrm>
              <a:prstGeom prst="plus">
                <a:avLst>
                  <a:gd name="adj" fmla="val 43272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5743426" y="1550687"/>
              <a:ext cx="1293559" cy="831514"/>
              <a:chOff x="7383681" y="1505416"/>
              <a:chExt cx="1293559" cy="831514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7383681" y="1505416"/>
                <a:ext cx="1293559" cy="795335"/>
                <a:chOff x="7383681" y="1505416"/>
                <a:chExt cx="1293559" cy="795335"/>
              </a:xfrm>
            </p:grpSpPr>
            <p:sp>
              <p:nvSpPr>
                <p:cNvPr id="45" name="TextBox 44"/>
                <p:cNvSpPr txBox="1"/>
                <p:nvPr/>
              </p:nvSpPr>
              <p:spPr>
                <a:xfrm>
                  <a:off x="7383681" y="1505416"/>
                  <a:ext cx="129355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b="1" dirty="0" smtClean="0">
                      <a:solidFill>
                        <a:schemeClr val="accent4">
                          <a:lumMod val="75000"/>
                        </a:schemeClr>
                      </a:solidFill>
                      <a:latin typeface="Centaur" panose="02030504050205020304" pitchFamily="18" charset="0"/>
                    </a:rPr>
                    <a:t>Mask 4</a:t>
                  </a:r>
                  <a:endParaRPr lang="pt-PT" b="1" dirty="0">
                    <a:solidFill>
                      <a:schemeClr val="accent4">
                        <a:lumMod val="75000"/>
                      </a:schemeClr>
                    </a:solidFill>
                    <a:latin typeface="Centaur" panose="02030504050205020304" pitchFamily="18" charset="0"/>
                  </a:endParaRPr>
                </a:p>
              </p:txBody>
            </p:sp>
            <p:grpSp>
              <p:nvGrpSpPr>
                <p:cNvPr id="69" name="Group 68"/>
                <p:cNvGrpSpPr/>
                <p:nvPr/>
              </p:nvGrpSpPr>
              <p:grpSpPr>
                <a:xfrm>
                  <a:off x="7704554" y="1866705"/>
                  <a:ext cx="624069" cy="434046"/>
                  <a:chOff x="4470139" y="1874748"/>
                  <a:chExt cx="624069" cy="434046"/>
                </a:xfrm>
              </p:grpSpPr>
              <p:sp>
                <p:nvSpPr>
                  <p:cNvPr id="70" name="Isosceles Triangle 69"/>
                  <p:cNvSpPr/>
                  <p:nvPr/>
                </p:nvSpPr>
                <p:spPr>
                  <a:xfrm rot="10800000">
                    <a:off x="4507003" y="2131251"/>
                    <a:ext cx="249527" cy="177543"/>
                  </a:xfrm>
                  <a:prstGeom prst="triangle">
                    <a:avLst/>
                  </a:prstGeom>
                  <a:noFill/>
                  <a:ln w="38100">
                    <a:solidFill>
                      <a:schemeClr val="accent4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  <p:sp>
                <p:nvSpPr>
                  <p:cNvPr id="71" name="Trapezoid 70"/>
                  <p:cNvSpPr/>
                  <p:nvPr/>
                </p:nvSpPr>
                <p:spPr>
                  <a:xfrm rot="10800000">
                    <a:off x="4470139" y="1874748"/>
                    <a:ext cx="286392" cy="144314"/>
                  </a:xfrm>
                  <a:prstGeom prst="trapezoid">
                    <a:avLst>
                      <a:gd name="adj" fmla="val 34432"/>
                    </a:avLst>
                  </a:prstGeom>
                  <a:noFill/>
                  <a:ln w="38100">
                    <a:solidFill>
                      <a:schemeClr val="accent4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  <p:grpSp>
                <p:nvGrpSpPr>
                  <p:cNvPr id="72" name="Group 71"/>
                  <p:cNvGrpSpPr/>
                  <p:nvPr/>
                </p:nvGrpSpPr>
                <p:grpSpPr>
                  <a:xfrm>
                    <a:off x="4814097" y="1985720"/>
                    <a:ext cx="280111" cy="254046"/>
                    <a:chOff x="8810785" y="4149699"/>
                    <a:chExt cx="283951" cy="243562"/>
                  </a:xfrm>
                </p:grpSpPr>
                <p:cxnSp>
                  <p:nvCxnSpPr>
                    <p:cNvPr id="73" name="Straight Connector 72"/>
                    <p:cNvCxnSpPr/>
                    <p:nvPr/>
                  </p:nvCxnSpPr>
                  <p:spPr>
                    <a:xfrm>
                      <a:off x="8828027" y="4155887"/>
                      <a:ext cx="8625" cy="189493"/>
                    </a:xfrm>
                    <a:prstGeom prst="line">
                      <a:avLst/>
                    </a:prstGeom>
                    <a:ln w="38100">
                      <a:solidFill>
                        <a:schemeClr val="accent4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4" name="Straight Connector 73"/>
                    <p:cNvCxnSpPr/>
                    <p:nvPr/>
                  </p:nvCxnSpPr>
                  <p:spPr>
                    <a:xfrm>
                      <a:off x="8836616" y="4333397"/>
                      <a:ext cx="143101" cy="59864"/>
                    </a:xfrm>
                    <a:prstGeom prst="line">
                      <a:avLst/>
                    </a:prstGeom>
                    <a:ln w="38100">
                      <a:solidFill>
                        <a:schemeClr val="accent4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5" name="Straight Connector 74"/>
                    <p:cNvCxnSpPr/>
                    <p:nvPr/>
                  </p:nvCxnSpPr>
                  <p:spPr>
                    <a:xfrm flipV="1">
                      <a:off x="8961359" y="4321182"/>
                      <a:ext cx="126147" cy="72079"/>
                    </a:xfrm>
                    <a:prstGeom prst="line">
                      <a:avLst/>
                    </a:prstGeom>
                    <a:ln w="38100">
                      <a:solidFill>
                        <a:schemeClr val="accent4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6" name="Straight Connector 75"/>
                    <p:cNvCxnSpPr/>
                    <p:nvPr/>
                  </p:nvCxnSpPr>
                  <p:spPr>
                    <a:xfrm flipV="1">
                      <a:off x="9087496" y="4149699"/>
                      <a:ext cx="0" cy="195678"/>
                    </a:xfrm>
                    <a:prstGeom prst="line">
                      <a:avLst/>
                    </a:prstGeom>
                    <a:ln w="38100">
                      <a:solidFill>
                        <a:schemeClr val="accent4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7" name="Straight Connector 76"/>
                    <p:cNvCxnSpPr/>
                    <p:nvPr/>
                  </p:nvCxnSpPr>
                  <p:spPr>
                    <a:xfrm>
                      <a:off x="8810785" y="4158327"/>
                      <a:ext cx="283951" cy="0"/>
                    </a:xfrm>
                    <a:prstGeom prst="line">
                      <a:avLst/>
                    </a:prstGeom>
                    <a:ln w="38100">
                      <a:solidFill>
                        <a:schemeClr val="accent4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93" name="Cross 92"/>
              <p:cNvSpPr/>
              <p:nvPr/>
            </p:nvSpPr>
            <p:spPr>
              <a:xfrm rot="18912231">
                <a:off x="7737856" y="2078079"/>
                <a:ext cx="254050" cy="258851"/>
              </a:xfrm>
              <a:prstGeom prst="plus">
                <a:avLst>
                  <a:gd name="adj" fmla="val 43272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964" y="144337"/>
            <a:ext cx="11768545" cy="1068812"/>
          </a:xfrm>
        </p:spPr>
        <p:txBody>
          <a:bodyPr>
            <a:normAutofit/>
          </a:bodyPr>
          <a:lstStyle/>
          <a:p>
            <a:r>
              <a:rPr lang="pt-PT" dirty="0" smtClean="0"/>
              <a:t>Final </a:t>
            </a:r>
            <a:r>
              <a:rPr lang="pt-PT" dirty="0" smtClean="0"/>
              <a:t>results (inner region)</a:t>
            </a:r>
            <a:endParaRPr lang="pt-PT" dirty="0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102810" y="6548903"/>
            <a:ext cx="2743200" cy="365125"/>
          </a:xfrm>
        </p:spPr>
        <p:txBody>
          <a:bodyPr/>
          <a:lstStyle/>
          <a:p>
            <a:fld id="{2FB4934F-93BB-421E-8ACD-74519054B9C6}" type="slidenum">
              <a:rPr lang="pt-PT" smtClean="0"/>
              <a:pPr/>
              <a:t>11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1487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128000"/>
          </a:xfrm>
          <a:prstGeom prst="rect">
            <a:avLst/>
          </a:prstGeom>
          <a:effectLst>
            <a:reflection stA="50000" endPos="6500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964" y="144337"/>
            <a:ext cx="11768545" cy="1068812"/>
          </a:xfrm>
        </p:spPr>
        <p:txBody>
          <a:bodyPr>
            <a:normAutofit/>
          </a:bodyPr>
          <a:lstStyle/>
          <a:p>
            <a:r>
              <a:rPr lang="pt-PT" dirty="0" smtClean="0"/>
              <a:t>Personal overview</a:t>
            </a:r>
            <a:endParaRPr lang="pt-P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4934F-93BB-421E-8ACD-74519054B9C6}" type="slidenum">
              <a:rPr lang="pt-PT" smtClean="0"/>
              <a:pPr/>
              <a:t>2</a:t>
            </a:fld>
            <a:endParaRPr lang="pt-PT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9964" y="1363761"/>
            <a:ext cx="11768545" cy="5364843"/>
          </a:xfrm>
        </p:spPr>
        <p:txBody>
          <a:bodyPr anchor="t">
            <a:normAutofit fontScale="47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de-DE" sz="59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2012 – 2018:</a:t>
            </a:r>
          </a:p>
          <a:p>
            <a:pPr marL="457200" lvl="1" indent="0">
              <a:buNone/>
            </a:pPr>
            <a:r>
              <a:rPr lang="en-US" sz="5100" dirty="0" smtClean="0">
                <a:solidFill>
                  <a:schemeClr val="bg1"/>
                </a:solidFill>
              </a:rPr>
              <a:t>Integrated Master in Physics Engineering, </a:t>
            </a:r>
            <a:r>
              <a:rPr lang="en-US" sz="5100" dirty="0" err="1" smtClean="0">
                <a:solidFill>
                  <a:schemeClr val="bg1"/>
                </a:solidFill>
              </a:rPr>
              <a:t>Instituto</a:t>
            </a:r>
            <a:r>
              <a:rPr lang="en-US" sz="5100" dirty="0" smtClean="0">
                <a:solidFill>
                  <a:schemeClr val="bg1"/>
                </a:solidFill>
              </a:rPr>
              <a:t> Superior </a:t>
            </a:r>
            <a:r>
              <a:rPr lang="en-US" sz="5100" dirty="0" err="1" smtClean="0">
                <a:solidFill>
                  <a:schemeClr val="bg1"/>
                </a:solidFill>
              </a:rPr>
              <a:t>Técnico</a:t>
            </a:r>
            <a:r>
              <a:rPr lang="en-US" sz="5100" dirty="0" smtClean="0">
                <a:solidFill>
                  <a:schemeClr val="bg1"/>
                </a:solidFill>
              </a:rPr>
              <a:t>, University of Lisbon</a:t>
            </a:r>
          </a:p>
          <a:p>
            <a:pPr marL="457200" lvl="1" indent="0">
              <a:buNone/>
            </a:pPr>
            <a:r>
              <a:rPr lang="en-US" sz="5100" dirty="0" smtClean="0">
                <a:solidFill>
                  <a:schemeClr val="bg1"/>
                </a:solidFill>
              </a:rPr>
              <a:t>Master thesis done at LIP Lisbon (LIP/CMS group)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59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Summer 2016:</a:t>
            </a:r>
            <a:endParaRPr lang="de-DE" sz="59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457200" lvl="1" indent="0">
              <a:buNone/>
            </a:pPr>
            <a:r>
              <a:rPr lang="en-US" sz="5100" dirty="0" smtClean="0">
                <a:solidFill>
                  <a:schemeClr val="bg1"/>
                </a:solidFill>
              </a:rPr>
              <a:t>Summer Student at CERN</a:t>
            </a:r>
          </a:p>
          <a:p>
            <a:pPr lvl="0">
              <a:buClr>
                <a:srgbClr val="ED7D31">
                  <a:lumMod val="75000"/>
                </a:srgbClr>
              </a:buClr>
              <a:buFont typeface="Wingdings" panose="05000000000000000000" pitchFamily="2" charset="2"/>
              <a:buChar char="§"/>
            </a:pPr>
            <a:r>
              <a:rPr lang="de-DE" sz="59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Summer </a:t>
            </a:r>
            <a:r>
              <a:rPr lang="de-DE" sz="59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2018:</a:t>
            </a:r>
          </a:p>
          <a:p>
            <a:pPr marL="457200" lvl="1" indent="0">
              <a:buClr>
                <a:srgbClr val="ED7D31">
                  <a:lumMod val="75000"/>
                </a:srgbClr>
              </a:buClr>
              <a:buNone/>
            </a:pPr>
            <a:r>
              <a:rPr lang="de-DE" sz="5100" dirty="0" smtClean="0">
                <a:solidFill>
                  <a:schemeClr val="bg1"/>
                </a:solidFill>
              </a:rPr>
              <a:t>Image classification with machine learning: Leiden, Netherlands</a:t>
            </a:r>
            <a:endParaRPr lang="de-DE" sz="5100" dirty="0">
              <a:solidFill>
                <a:schemeClr val="bg1"/>
              </a:solidFill>
            </a:endParaRPr>
          </a:p>
          <a:p>
            <a:pPr lvl="0">
              <a:buClr>
                <a:srgbClr val="ED7D31">
                  <a:lumMod val="75000"/>
                </a:srgbClr>
              </a:buClr>
              <a:buFont typeface="Wingdings" panose="05000000000000000000" pitchFamily="2" charset="2"/>
              <a:buChar char="§"/>
            </a:pPr>
            <a:r>
              <a:rPr lang="de-DE" sz="59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September 2018 – March 2019:</a:t>
            </a:r>
            <a:endParaRPr lang="de-DE" sz="59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457200" lvl="1" indent="0">
              <a:buClr>
                <a:srgbClr val="ED7D31">
                  <a:lumMod val="75000"/>
                </a:srgbClr>
              </a:buClr>
              <a:buNone/>
            </a:pPr>
            <a:r>
              <a:rPr lang="de-DE" sz="5100" dirty="0" smtClean="0">
                <a:solidFill>
                  <a:schemeClr val="bg1"/>
                </a:solidFill>
              </a:rPr>
              <a:t>Data analysis and generative machine learning (GANs): Melbourne, Australia</a:t>
            </a:r>
            <a:endParaRPr lang="de-DE" sz="5100" dirty="0">
              <a:solidFill>
                <a:schemeClr val="bg1"/>
              </a:solidFill>
            </a:endParaRPr>
          </a:p>
          <a:p>
            <a:pPr lvl="0">
              <a:buClr>
                <a:srgbClr val="ED7D31">
                  <a:lumMod val="75000"/>
                </a:srgbClr>
              </a:buClr>
              <a:buFont typeface="Wingdings" panose="05000000000000000000" pitchFamily="2" charset="2"/>
              <a:buChar char="§"/>
            </a:pPr>
            <a:r>
              <a:rPr lang="de-DE" sz="59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From May 2019:</a:t>
            </a:r>
          </a:p>
          <a:p>
            <a:pPr marL="457200" lvl="1" indent="0">
              <a:buNone/>
            </a:pPr>
            <a:r>
              <a:rPr lang="de-DE" sz="5100" dirty="0" smtClean="0">
                <a:solidFill>
                  <a:schemeClr val="bg1"/>
                </a:solidFill>
              </a:rPr>
              <a:t>Trainee at CERN </a:t>
            </a:r>
            <a:r>
              <a:rPr lang="de-DE" sz="5100" dirty="0">
                <a:solidFill>
                  <a:schemeClr val="bg1"/>
                </a:solidFill>
              </a:rPr>
              <a:t>(EP-CMG-PO</a:t>
            </a:r>
            <a:r>
              <a:rPr lang="de-DE" sz="5100" dirty="0" smtClean="0">
                <a:solidFill>
                  <a:schemeClr val="bg1"/>
                </a:solidFill>
              </a:rPr>
              <a:t>), working with Dr. Pedro Silva and Dr. André David.</a:t>
            </a:r>
          </a:p>
          <a:p>
            <a:pPr marL="457200" lvl="1" indent="0">
              <a:buNone/>
            </a:pPr>
            <a:endParaRPr lang="de-DE" sz="2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457200" lvl="1" indent="0">
              <a:buNone/>
            </a:pPr>
            <a:endParaRPr lang="de-DE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457200" lvl="1" indent="0">
              <a:buNone/>
            </a:pPr>
            <a:r>
              <a:rPr lang="de-DE" dirty="0" smtClean="0"/>
              <a:t>	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457200" lvl="1" indent="0">
              <a:buNone/>
            </a:pP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964" y="144337"/>
            <a:ext cx="11768545" cy="1068812"/>
          </a:xfrm>
        </p:spPr>
        <p:txBody>
          <a:bodyPr>
            <a:normAutofit/>
          </a:bodyPr>
          <a:lstStyle/>
          <a:p>
            <a:r>
              <a:rPr lang="pt-PT" dirty="0" smtClean="0"/>
              <a:t>Project overview: HGCal</a:t>
            </a:r>
            <a:endParaRPr lang="pt-P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4934F-93BB-421E-8ACD-74519054B9C6}" type="slidenum">
              <a:rPr lang="pt-PT" smtClean="0"/>
              <a:pPr/>
              <a:t>3</a:t>
            </a:fld>
            <a:endParaRPr lang="pt-PT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9964" y="1363761"/>
            <a:ext cx="11768545" cy="5364843"/>
          </a:xfrm>
        </p:spPr>
        <p:txBody>
          <a:bodyPr anchor="t">
            <a:normAutofit/>
          </a:bodyPr>
          <a:lstStyle/>
          <a:p>
            <a:pPr marL="457200" lvl="1" indent="0">
              <a:buNone/>
            </a:pPr>
            <a:r>
              <a:rPr lang="de-DE" dirty="0" smtClean="0"/>
              <a:t>	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457200" lvl="1" indent="0">
              <a:buNone/>
            </a:pP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6874" y="1447428"/>
            <a:ext cx="2803787" cy="3171705"/>
          </a:xfrm>
          <a:prstGeom prst="rect">
            <a:avLst/>
          </a:prstGeom>
          <a:ln w="25400">
            <a:solidFill>
              <a:schemeClr val="accent5">
                <a:lumMod val="50000"/>
              </a:schemeClr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5805" y="1436018"/>
            <a:ext cx="4219438" cy="4513248"/>
          </a:xfrm>
          <a:prstGeom prst="rect">
            <a:avLst/>
          </a:prstGeom>
          <a:ln w="25400">
            <a:solidFill>
              <a:schemeClr val="accent5">
                <a:lumMod val="50000"/>
              </a:schemeClr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482" y="1447426"/>
            <a:ext cx="3388237" cy="1702178"/>
          </a:xfrm>
          <a:prstGeom prst="rect">
            <a:avLst/>
          </a:prstGeom>
          <a:ln w="25400">
            <a:solidFill>
              <a:schemeClr val="accent5">
                <a:lumMod val="50000"/>
              </a:schemeClr>
            </a:solidFill>
          </a:ln>
        </p:spPr>
      </p:pic>
      <p:cxnSp>
        <p:nvCxnSpPr>
          <p:cNvPr id="12" name="Straight Connector 11"/>
          <p:cNvCxnSpPr/>
          <p:nvPr/>
        </p:nvCxnSpPr>
        <p:spPr>
          <a:xfrm flipV="1">
            <a:off x="5736566" y="1436018"/>
            <a:ext cx="1965973" cy="78546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779698" y="3170380"/>
            <a:ext cx="1922841" cy="2778886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5512278" y="2200697"/>
            <a:ext cx="267420" cy="969683"/>
          </a:xfrm>
          <a:custGeom>
            <a:avLst/>
            <a:gdLst>
              <a:gd name="connsiteX0" fmla="*/ 245701 w 297459"/>
              <a:gd name="connsiteY0" fmla="*/ 0 h 974785"/>
              <a:gd name="connsiteX1" fmla="*/ 4161 w 297459"/>
              <a:gd name="connsiteY1" fmla="*/ 431321 h 974785"/>
              <a:gd name="connsiteX2" fmla="*/ 107678 w 297459"/>
              <a:gd name="connsiteY2" fmla="*/ 828136 h 974785"/>
              <a:gd name="connsiteX3" fmla="*/ 297459 w 297459"/>
              <a:gd name="connsiteY3" fmla="*/ 974785 h 974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59" h="974785">
                <a:moveTo>
                  <a:pt x="245701" y="0"/>
                </a:moveTo>
                <a:cubicBezTo>
                  <a:pt x="136433" y="146649"/>
                  <a:pt x="27165" y="293298"/>
                  <a:pt x="4161" y="431321"/>
                </a:cubicBezTo>
                <a:cubicBezTo>
                  <a:pt x="-18843" y="569344"/>
                  <a:pt x="58795" y="737559"/>
                  <a:pt x="107678" y="828136"/>
                </a:cubicBezTo>
                <a:cubicBezTo>
                  <a:pt x="156561" y="918713"/>
                  <a:pt x="227010" y="946749"/>
                  <a:pt x="297459" y="974785"/>
                </a:cubicBezTo>
              </a:path>
            </a:pathLst>
          </a:cu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4" name="TextBox 23"/>
          <p:cNvSpPr txBox="1"/>
          <p:nvPr/>
        </p:nvSpPr>
        <p:spPr>
          <a:xfrm>
            <a:off x="4314181" y="4717665"/>
            <a:ext cx="2663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latin typeface="Centaur" panose="02030504050205020304" pitchFamily="18" charset="0"/>
              </a:rPr>
              <a:t>CMS Calorimeter upgrade</a:t>
            </a:r>
            <a:endParaRPr lang="pt-PT" sz="2000" dirty="0">
              <a:latin typeface="Centaur" panose="020305040502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8261" y="3250729"/>
            <a:ext cx="364780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 smtClean="0">
                <a:latin typeface="Centaur" panose="02030504050205020304" pitchFamily="18" charset="0"/>
              </a:rPr>
              <a:t>High luminosity LHC</a:t>
            </a:r>
          </a:p>
          <a:p>
            <a:pPr algn="ctr"/>
            <a:endParaRPr lang="de-DE" sz="2000" dirty="0" smtClean="0">
              <a:latin typeface="Centaur" panose="020305040502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Centaur" panose="02030504050205020304" pitchFamily="18" charset="0"/>
              </a:rPr>
              <a:t>Operational phase starts late </a:t>
            </a:r>
            <a:r>
              <a:rPr lang="de-DE" dirty="0" smtClean="0">
                <a:latin typeface="Centaur" panose="02030504050205020304" pitchFamily="18" charset="0"/>
              </a:rPr>
              <a:t>2026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Centaur" panose="02030504050205020304" pitchFamily="18" charset="0"/>
              </a:rPr>
              <a:t>Up </a:t>
            </a:r>
            <a:r>
              <a:rPr lang="de-DE" dirty="0">
                <a:latin typeface="Centaur" panose="02030504050205020304" pitchFamily="18" charset="0"/>
              </a:rPr>
              <a:t>to 200 collisions per proton bunch </a:t>
            </a:r>
            <a:r>
              <a:rPr lang="de-DE" dirty="0" smtClean="0">
                <a:latin typeface="Centaur" panose="02030504050205020304" pitchFamily="18" charset="0"/>
              </a:rPr>
              <a:t>crossing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Centaur" panose="02030504050205020304" pitchFamily="18" charset="0"/>
              </a:rPr>
              <a:t>10 times more integrated luminosity than the LHC (</a:t>
            </a:r>
            <a:r>
              <a:rPr lang="en-US" dirty="0">
                <a:latin typeface="Centaur" panose="02030504050205020304" pitchFamily="18" charset="0"/>
              </a:rPr>
              <a:t>very high </a:t>
            </a:r>
            <a:r>
              <a:rPr lang="en-US" dirty="0" err="1">
                <a:latin typeface="Centaur" panose="02030504050205020304" pitchFamily="18" charset="0"/>
              </a:rPr>
              <a:t>fluences</a:t>
            </a:r>
            <a:r>
              <a:rPr lang="en-US" dirty="0">
                <a:latin typeface="Centaur" panose="02030504050205020304" pitchFamily="18" charset="0"/>
              </a:rPr>
              <a:t>: up to 10</a:t>
            </a:r>
            <a:r>
              <a:rPr lang="en-US" baseline="30000" dirty="0">
                <a:latin typeface="Centaur" panose="02030504050205020304" pitchFamily="18" charset="0"/>
              </a:rPr>
              <a:t>16</a:t>
            </a:r>
            <a:r>
              <a:rPr lang="en-US" dirty="0">
                <a:latin typeface="Centaur" panose="02030504050205020304" pitchFamily="18" charset="0"/>
              </a:rPr>
              <a:t> </a:t>
            </a:r>
            <a:r>
              <a:rPr lang="en-US" dirty="0" err="1">
                <a:latin typeface="Centaur" panose="02030504050205020304" pitchFamily="18" charset="0"/>
              </a:rPr>
              <a:t>n</a:t>
            </a:r>
            <a:r>
              <a:rPr lang="en-US" baseline="-25000" dirty="0" err="1">
                <a:latin typeface="Centaur" panose="02030504050205020304" pitchFamily="18" charset="0"/>
              </a:rPr>
              <a:t>eq</a:t>
            </a:r>
            <a:r>
              <a:rPr lang="en-US" dirty="0">
                <a:latin typeface="Centaur" panose="02030504050205020304" pitchFamily="18" charset="0"/>
              </a:rPr>
              <a:t>/cm</a:t>
            </a:r>
            <a:r>
              <a:rPr lang="en-US" baseline="30000" dirty="0">
                <a:latin typeface="Centaur" panose="02030504050205020304" pitchFamily="18" charset="0"/>
              </a:rPr>
              <a:t>2</a:t>
            </a:r>
            <a:r>
              <a:rPr lang="en-US" dirty="0" smtClean="0">
                <a:latin typeface="Centaur" panose="02030504050205020304" pitchFamily="18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entaur" panose="02030504050205020304" pitchFamily="18" charset="0"/>
              </a:rPr>
              <a:t>Search </a:t>
            </a:r>
            <a:r>
              <a:rPr lang="en-US" dirty="0">
                <a:latin typeface="Centaur" panose="02030504050205020304" pitchFamily="18" charset="0"/>
              </a:rPr>
              <a:t>for very rare processes (double Higgs, vector boson scattering, </a:t>
            </a:r>
            <a:r>
              <a:rPr lang="en-US" dirty="0" smtClean="0">
                <a:latin typeface="Centaur" panose="02030504050205020304" pitchFamily="18" charset="0"/>
              </a:rPr>
              <a:t>...)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entaur" panose="02030504050205020304" pitchFamily="18" charset="0"/>
              </a:rPr>
              <a:t>Forward calorimetry is </a:t>
            </a:r>
            <a:r>
              <a:rPr lang="en-US" dirty="0">
                <a:latin typeface="Centaur" panose="02030504050205020304" pitchFamily="18" charset="0"/>
              </a:rPr>
              <a:t>crucial </a:t>
            </a:r>
            <a:r>
              <a:rPr lang="en-US" dirty="0" smtClean="0">
                <a:latin typeface="Centaur" panose="02030504050205020304" pitchFamily="18" charset="0"/>
              </a:rPr>
              <a:t>for the </a:t>
            </a:r>
            <a:r>
              <a:rPr lang="en-US" dirty="0">
                <a:latin typeface="Centaur" panose="02030504050205020304" pitchFamily="18" charset="0"/>
              </a:rPr>
              <a:t>success of the </a:t>
            </a:r>
            <a:r>
              <a:rPr lang="en-US" dirty="0" smtClean="0">
                <a:latin typeface="Centaur" panose="02030504050205020304" pitchFamily="18" charset="0"/>
              </a:rPr>
              <a:t>scientific </a:t>
            </a:r>
            <a:r>
              <a:rPr lang="en-US" dirty="0" err="1" smtClean="0">
                <a:latin typeface="Centaur" panose="02030504050205020304" pitchFamily="18" charset="0"/>
              </a:rPr>
              <a:t>programme</a:t>
            </a:r>
            <a:endParaRPr lang="de-DE" dirty="0" smtClean="0">
              <a:latin typeface="Centaur" panose="020305040502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424797" y="6099878"/>
            <a:ext cx="29610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latin typeface="Centaur" panose="02030504050205020304" pitchFamily="18" charset="0"/>
              </a:rPr>
              <a:t>High Granularity Calorimeter</a:t>
            </a:r>
            <a:endParaRPr lang="pt-PT" sz="2000" dirty="0">
              <a:latin typeface="Centaur" panose="02030504050205020304" pitchFamily="18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3666836" y="2368123"/>
            <a:ext cx="476311" cy="0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110661" y="5078379"/>
            <a:ext cx="32363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de-DE" dirty="0" smtClean="0">
              <a:latin typeface="Centaur" panose="020305040502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Centaur" panose="02030504050205020304" pitchFamily="18" charset="0"/>
              </a:rPr>
              <a:t>600m</a:t>
            </a:r>
            <a:r>
              <a:rPr lang="de-DE" baseline="30000" dirty="0" smtClean="0">
                <a:latin typeface="Centaur" panose="02030504050205020304" pitchFamily="18" charset="0"/>
              </a:rPr>
              <a:t>2</a:t>
            </a:r>
            <a:r>
              <a:rPr lang="de-DE" dirty="0" smtClean="0">
                <a:latin typeface="Centaur" panose="02030504050205020304" pitchFamily="18" charset="0"/>
              </a:rPr>
              <a:t> silicon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Centaur" panose="02030504050205020304" pitchFamily="18" charset="0"/>
              </a:rPr>
              <a:t>500m</a:t>
            </a:r>
            <a:r>
              <a:rPr lang="de-DE" baseline="30000" dirty="0" smtClean="0">
                <a:latin typeface="Centaur" panose="02030504050205020304" pitchFamily="18" charset="0"/>
              </a:rPr>
              <a:t>2</a:t>
            </a:r>
            <a:r>
              <a:rPr lang="de-DE" dirty="0" smtClean="0">
                <a:latin typeface="Centaur" panose="02030504050205020304" pitchFamily="18" charset="0"/>
              </a:rPr>
              <a:t> scintillators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Centaur" panose="02030504050205020304" pitchFamily="18" charset="0"/>
              </a:rPr>
              <a:t>Weight: 228 x 2 tonnes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Centaur" panose="02030504050205020304" pitchFamily="18" charset="0"/>
              </a:rPr>
              <a:t>More than 6.2  million channels</a:t>
            </a:r>
            <a:endParaRPr lang="pt-PT" dirty="0">
              <a:latin typeface="Centaur" panose="020305040502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>
              <a:latin typeface="Centaur" panose="020305040502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4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9964" y="1363761"/>
            <a:ext cx="11768545" cy="5364843"/>
          </a:xfrm>
        </p:spPr>
        <p:txBody>
          <a:bodyPr anchor="t">
            <a:normAutofit/>
          </a:bodyPr>
          <a:lstStyle/>
          <a:p>
            <a:pPr marL="457200" lvl="1" indent="0">
              <a:buNone/>
            </a:pPr>
            <a:endParaRPr lang="de-DE" sz="2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457200" lvl="1" indent="0">
              <a:buNone/>
            </a:pPr>
            <a:endParaRPr lang="de-DE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457200" lvl="1" indent="0">
              <a:buNone/>
            </a:pPr>
            <a:r>
              <a:rPr lang="de-DE" dirty="0" smtClean="0"/>
              <a:t>	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457200" lvl="1" indent="0">
              <a:buNone/>
            </a:pP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2323" y="2551980"/>
            <a:ext cx="4310295" cy="42632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964" y="144337"/>
            <a:ext cx="11768545" cy="1068812"/>
          </a:xfrm>
        </p:spPr>
        <p:txBody>
          <a:bodyPr>
            <a:normAutofit/>
          </a:bodyPr>
          <a:lstStyle/>
          <a:p>
            <a:r>
              <a:rPr lang="pt-PT" dirty="0" smtClean="0"/>
              <a:t>HGCal structure</a:t>
            </a:r>
            <a:endParaRPr lang="pt-P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4934F-93BB-421E-8ACD-74519054B9C6}" type="slidenum">
              <a:rPr lang="pt-PT" smtClean="0"/>
              <a:pPr/>
              <a:t>4</a:t>
            </a:fld>
            <a:endParaRPr lang="pt-PT" dirty="0"/>
          </a:p>
        </p:txBody>
      </p:sp>
      <p:sp>
        <p:nvSpPr>
          <p:cNvPr id="15" name="Content Placeholder 4"/>
          <p:cNvSpPr txBox="1">
            <a:spLocks/>
          </p:cNvSpPr>
          <p:nvPr/>
        </p:nvSpPr>
        <p:spPr>
          <a:xfrm>
            <a:off x="87693" y="1287560"/>
            <a:ext cx="4537229" cy="55172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>
                  <a:lumMod val="75000"/>
                </a:schemeClr>
              </a:buClr>
              <a:buSzPct val="90000"/>
              <a:buFont typeface="Mathematica1Mono" panose="05060400030100000101" pitchFamily="18" charset="2"/>
              <a:buChar char=""/>
              <a:defRPr sz="3200" b="0" kern="1200">
                <a:solidFill>
                  <a:schemeClr val="accent2">
                    <a:lumMod val="50000"/>
                  </a:schemeClr>
                </a:solidFill>
                <a:latin typeface="Baskerville Old Face" panose="020206020805050203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800" i="0" kern="1200">
                <a:solidFill>
                  <a:schemeClr val="accent2">
                    <a:lumMod val="75000"/>
                  </a:schemeClr>
                </a:solidFill>
                <a:latin typeface="Baskerville Old Face" panose="020206020805050203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>
                    <a:lumMod val="50000"/>
                  </a:schemeClr>
                </a:solidFill>
                <a:latin typeface="Baskerville Old Face" panose="020206020805050203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v"/>
              <a:defRPr sz="1800" kern="1200">
                <a:solidFill>
                  <a:schemeClr val="tx1"/>
                </a:solidFill>
                <a:latin typeface="Baskerville Old Face" panose="020206020805050203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v"/>
              <a:defRPr sz="1800" kern="1200">
                <a:solidFill>
                  <a:schemeClr val="tx1"/>
                </a:solidFill>
                <a:latin typeface="Baskerville Old Face" panose="020206020805050203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de-DE" sz="2400" dirty="0" smtClean="0"/>
              <a:t>The HGCal will make use of: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Silicon sensors</a:t>
            </a:r>
          </a:p>
          <a:p>
            <a:pPr lvl="1" indent="30163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de-DE" sz="2000" dirty="0" smtClean="0">
                <a:solidFill>
                  <a:schemeClr val="tx1"/>
                </a:solidFill>
              </a:rPr>
              <a:t>28+22 layers, with around 27000 silicon hexagonal wafers in total (high fluence region)</a:t>
            </a:r>
          </a:p>
          <a:p>
            <a:pPr lvl="1" indent="30163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</a:rPr>
              <a:t> measures </a:t>
            </a:r>
            <a:r>
              <a:rPr lang="de-DE" sz="2000" dirty="0">
                <a:solidFill>
                  <a:schemeClr val="tx1"/>
                </a:solidFill>
              </a:rPr>
              <a:t>electromagnetic and hadronic </a:t>
            </a:r>
            <a:r>
              <a:rPr lang="de-DE" sz="2000" dirty="0" smtClean="0">
                <a:solidFill>
                  <a:schemeClr val="tx1"/>
                </a:solidFill>
              </a:rPr>
              <a:t>showers</a:t>
            </a:r>
          </a:p>
          <a:p>
            <a:pPr marL="457200" lvl="1" indent="0">
              <a:buNone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Plastic scintillators coupled to silicon PMs</a:t>
            </a:r>
          </a:p>
          <a:p>
            <a:pPr lvl="1" indent="30163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n-US" sz="2000" dirty="0">
                <a:solidFill>
                  <a:schemeClr val="tx1"/>
                </a:solidFill>
              </a:rPr>
              <a:t>14 layers (low </a:t>
            </a:r>
            <a:r>
              <a:rPr lang="en-US" sz="2000" dirty="0" err="1">
                <a:solidFill>
                  <a:schemeClr val="tx1"/>
                </a:solidFill>
              </a:rPr>
              <a:t>fluence</a:t>
            </a:r>
            <a:r>
              <a:rPr lang="en-US" sz="2000" dirty="0">
                <a:solidFill>
                  <a:schemeClr val="tx1"/>
                </a:solidFill>
              </a:rPr>
              <a:t> region)</a:t>
            </a:r>
          </a:p>
          <a:p>
            <a:pPr lvl="1" indent="30163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	measures hadronic </a:t>
            </a:r>
            <a:r>
              <a:rPr lang="en-US" sz="2000" dirty="0" smtClean="0">
                <a:solidFill>
                  <a:schemeClr val="tx1"/>
                </a:solidFill>
              </a:rPr>
              <a:t>showers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1987" y="1353367"/>
            <a:ext cx="3426521" cy="42172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53139" y="6461977"/>
            <a:ext cx="2024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 smtClean="0">
                <a:latin typeface="Centaur" panose="02030504050205020304" pitchFamily="18" charset="0"/>
              </a:rPr>
              <a:t>Silicon only layer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594889" y="5231957"/>
            <a:ext cx="2906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 smtClean="0">
                <a:latin typeface="Centaur" panose="02030504050205020304" pitchFamily="18" charset="0"/>
              </a:rPr>
              <a:t>Silicon + scintillator layer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6298844" y="1363761"/>
            <a:ext cx="0" cy="3319827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5265115" y="3677315"/>
            <a:ext cx="2050085" cy="2012545"/>
          </a:xfrm>
          <a:prstGeom prst="ellipse">
            <a:avLst/>
          </a:prstGeom>
          <a:noFill/>
          <a:ln w="38100"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Oval 13"/>
          <p:cNvSpPr/>
          <p:nvPr/>
        </p:nvSpPr>
        <p:spPr>
          <a:xfrm>
            <a:off x="4658264" y="3062377"/>
            <a:ext cx="3243532" cy="3261453"/>
          </a:xfrm>
          <a:prstGeom prst="ellipse">
            <a:avLst/>
          </a:prstGeom>
          <a:noFill/>
          <a:ln w="38100"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Oval 15"/>
          <p:cNvSpPr/>
          <p:nvPr/>
        </p:nvSpPr>
        <p:spPr>
          <a:xfrm>
            <a:off x="4152323" y="2595817"/>
            <a:ext cx="4222640" cy="4208986"/>
          </a:xfrm>
          <a:prstGeom prst="ellipse">
            <a:avLst/>
          </a:prstGeom>
          <a:noFill/>
          <a:ln w="38100"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7" name="TextBox 16"/>
          <p:cNvSpPr txBox="1"/>
          <p:nvPr/>
        </p:nvSpPr>
        <p:spPr>
          <a:xfrm>
            <a:off x="6280030" y="1458682"/>
            <a:ext cx="17462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accent5">
                    <a:lumMod val="50000"/>
                  </a:schemeClr>
                </a:solidFill>
                <a:latin typeface="Centaur" panose="02030504050205020304" pitchFamily="18" charset="0"/>
              </a:rPr>
              <a:t>Increasing sensor thickness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247592" y="3923434"/>
            <a:ext cx="17462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aur" panose="02030504050205020304" pitchFamily="18" charset="0"/>
              </a:rPr>
              <a:t>120</a:t>
            </a:r>
            <a:r>
              <a:rPr lang="el-GR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de-DE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endParaRPr lang="de-DE" sz="2000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aur" panose="020305040502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63643" y="3236601"/>
            <a:ext cx="17462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aur" panose="02030504050205020304" pitchFamily="18" charset="0"/>
              </a:rPr>
              <a:t>200</a:t>
            </a:r>
            <a:r>
              <a:rPr lang="el-GR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de-DE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endParaRPr lang="de-DE" sz="2000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aur" panose="020305040502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63643" y="2670004"/>
            <a:ext cx="17462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aur" panose="02030504050205020304" pitchFamily="18" charset="0"/>
              </a:rPr>
              <a:t>3</a:t>
            </a:r>
            <a:r>
              <a:rPr lang="de-DE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aur" panose="02030504050205020304" pitchFamily="18" charset="0"/>
              </a:rPr>
              <a:t>00</a:t>
            </a:r>
            <a:r>
              <a:rPr lang="el-GR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de-DE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endParaRPr lang="de-DE" sz="2000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aur" panose="020305040502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27000" y="1448288"/>
            <a:ext cx="17462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dirty="0" smtClean="0">
                <a:latin typeface="Centaur" panose="02030504050205020304" pitchFamily="18" charset="0"/>
              </a:rPr>
              <a:t>Decreasing particle fluence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9917475" y="3372928"/>
            <a:ext cx="2211769" cy="19930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0067996" y="2626942"/>
            <a:ext cx="19205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aur" panose="02030504050205020304" pitchFamily="18" charset="0"/>
              </a:rPr>
              <a:t>Increasing area of scintillator cells</a:t>
            </a:r>
          </a:p>
        </p:txBody>
      </p:sp>
    </p:spTree>
    <p:extLst>
      <p:ext uri="{BB962C8B-B14F-4D97-AF65-F5344CB8AC3E}">
        <p14:creationId xmlns:p14="http://schemas.microsoft.com/office/powerpoint/2010/main" val="280556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/>
          <p:cNvGrpSpPr/>
          <p:nvPr/>
        </p:nvGrpSpPr>
        <p:grpSpPr>
          <a:xfrm>
            <a:off x="6431116" y="1345895"/>
            <a:ext cx="5245622" cy="5576705"/>
            <a:chOff x="6431116" y="1345895"/>
            <a:chExt cx="5245622" cy="5576705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66958" y="1363761"/>
              <a:ext cx="2887559" cy="295742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31116" y="4097531"/>
              <a:ext cx="5245622" cy="2505372"/>
            </a:xfrm>
            <a:prstGeom prst="rect">
              <a:avLst/>
            </a:prstGeom>
          </p:spPr>
        </p:pic>
        <p:sp>
          <p:nvSpPr>
            <p:cNvPr id="4" name="Isosceles Triangle 3"/>
            <p:cNvSpPr/>
            <p:nvPr/>
          </p:nvSpPr>
          <p:spPr>
            <a:xfrm rot="7290544">
              <a:off x="7217572" y="4747078"/>
              <a:ext cx="363071" cy="95620"/>
            </a:xfrm>
            <a:prstGeom prst="triangle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10" name="Group 9"/>
            <p:cNvGrpSpPr/>
            <p:nvPr/>
          </p:nvGrpSpPr>
          <p:grpSpPr>
            <a:xfrm rot="15511211">
              <a:off x="7035832" y="4013873"/>
              <a:ext cx="797606" cy="366289"/>
              <a:chOff x="9264770" y="1855271"/>
              <a:chExt cx="1272856" cy="946390"/>
            </a:xfrm>
          </p:grpSpPr>
          <p:cxnSp>
            <p:nvCxnSpPr>
              <p:cNvPr id="11" name="Curved Connector 10"/>
              <p:cNvCxnSpPr/>
              <p:nvPr/>
            </p:nvCxnSpPr>
            <p:spPr>
              <a:xfrm>
                <a:off x="9919219" y="1858686"/>
                <a:ext cx="618407" cy="942975"/>
              </a:xfrm>
              <a:prstGeom prst="curvedConnector2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flipH="1">
                <a:off x="9264770" y="1855271"/>
                <a:ext cx="674479" cy="1568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rapezoid 16"/>
            <p:cNvSpPr/>
            <p:nvPr/>
          </p:nvSpPr>
          <p:spPr>
            <a:xfrm rot="12383031">
              <a:off x="10525272" y="4936842"/>
              <a:ext cx="307715" cy="145749"/>
            </a:xfrm>
            <a:prstGeom prst="trapezoid">
              <a:avLst>
                <a:gd name="adj" fmla="val 34432"/>
              </a:avLst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18" name="Group 17"/>
            <p:cNvGrpSpPr/>
            <p:nvPr/>
          </p:nvGrpSpPr>
          <p:grpSpPr>
            <a:xfrm rot="15511211" flipV="1">
              <a:off x="7709476" y="2345537"/>
              <a:ext cx="3597659" cy="1598376"/>
              <a:chOff x="9264770" y="1855271"/>
              <a:chExt cx="1272856" cy="946390"/>
            </a:xfrm>
          </p:grpSpPr>
          <p:cxnSp>
            <p:nvCxnSpPr>
              <p:cNvPr id="19" name="Curved Connector 18"/>
              <p:cNvCxnSpPr/>
              <p:nvPr/>
            </p:nvCxnSpPr>
            <p:spPr>
              <a:xfrm>
                <a:off x="9919219" y="1858686"/>
                <a:ext cx="618407" cy="942975"/>
              </a:xfrm>
              <a:prstGeom prst="curvedConnector2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H="1">
                <a:off x="9264770" y="1855271"/>
                <a:ext cx="674479" cy="1568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Group 54"/>
            <p:cNvGrpSpPr/>
            <p:nvPr/>
          </p:nvGrpSpPr>
          <p:grpSpPr>
            <a:xfrm>
              <a:off x="8810737" y="4149701"/>
              <a:ext cx="283951" cy="243560"/>
              <a:chOff x="8810737" y="4149701"/>
              <a:chExt cx="283951" cy="243560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>
                <a:off x="8827991" y="4155887"/>
                <a:ext cx="8625" cy="189493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8836617" y="4345380"/>
                <a:ext cx="143100" cy="47881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flipV="1">
                <a:off x="8961338" y="4321182"/>
                <a:ext cx="126147" cy="72079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flipV="1">
                <a:off x="9087485" y="4149701"/>
                <a:ext cx="0" cy="196331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8810737" y="4158327"/>
                <a:ext cx="283951" cy="0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Group 55"/>
            <p:cNvGrpSpPr/>
            <p:nvPr/>
          </p:nvGrpSpPr>
          <p:grpSpPr>
            <a:xfrm rot="16045396">
              <a:off x="8232159" y="3157045"/>
              <a:ext cx="1534889" cy="274497"/>
              <a:chOff x="9264770" y="1855271"/>
              <a:chExt cx="1272856" cy="946390"/>
            </a:xfrm>
          </p:grpSpPr>
          <p:cxnSp>
            <p:nvCxnSpPr>
              <p:cNvPr id="57" name="Curved Connector 56"/>
              <p:cNvCxnSpPr/>
              <p:nvPr/>
            </p:nvCxnSpPr>
            <p:spPr>
              <a:xfrm>
                <a:off x="9919219" y="1858686"/>
                <a:ext cx="618407" cy="942975"/>
              </a:xfrm>
              <a:prstGeom prst="curvedConnector2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 flipH="1">
                <a:off x="9264770" y="1855271"/>
                <a:ext cx="674479" cy="1568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TextBox 58"/>
            <p:cNvSpPr txBox="1"/>
            <p:nvPr/>
          </p:nvSpPr>
          <p:spPr>
            <a:xfrm>
              <a:off x="9718277" y="6522490"/>
              <a:ext cx="15421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dirty="0" smtClean="0">
                  <a:latin typeface="Centaur" panose="02030504050205020304" pitchFamily="18" charset="0"/>
                </a:rPr>
                <a:t>Silicon layer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964" y="144337"/>
            <a:ext cx="11768545" cy="1068812"/>
          </a:xfrm>
        </p:spPr>
        <p:txBody>
          <a:bodyPr>
            <a:normAutofit/>
          </a:bodyPr>
          <a:lstStyle/>
          <a:p>
            <a:r>
              <a:rPr lang="pt-PT" dirty="0"/>
              <a:t>Project overview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4934F-93BB-421E-8ACD-74519054B9C6}" type="slidenum">
              <a:rPr lang="pt-PT" smtClean="0"/>
              <a:pPr/>
              <a:t>5</a:t>
            </a:fld>
            <a:endParaRPr lang="pt-PT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9964" y="1363761"/>
            <a:ext cx="11768545" cy="5364843"/>
          </a:xfrm>
        </p:spPr>
        <p:txBody>
          <a:bodyPr anchor="t">
            <a:normAutofit/>
          </a:bodyPr>
          <a:lstStyle/>
          <a:p>
            <a:pPr marL="457200" lvl="1" indent="0">
              <a:buNone/>
            </a:pPr>
            <a:endParaRPr lang="de-DE" sz="2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457200" lvl="1" indent="0">
              <a:buNone/>
            </a:pPr>
            <a:endParaRPr lang="de-DE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457200" lvl="1" indent="0">
              <a:buNone/>
            </a:pPr>
            <a:r>
              <a:rPr lang="de-DE" dirty="0" smtClean="0"/>
              <a:t>	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457200" lvl="1" indent="0">
              <a:buNone/>
            </a:pP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5" name="Content Placeholder 4"/>
          <p:cNvSpPr txBox="1">
            <a:spLocks/>
          </p:cNvSpPr>
          <p:nvPr/>
        </p:nvSpPr>
        <p:spPr>
          <a:xfrm>
            <a:off x="122198" y="1338910"/>
            <a:ext cx="5913921" cy="55172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>
                  <a:lumMod val="75000"/>
                </a:schemeClr>
              </a:buClr>
              <a:buSzPct val="90000"/>
              <a:buFont typeface="Mathematica1Mono" panose="05060400030100000101" pitchFamily="18" charset="2"/>
              <a:buChar char=""/>
              <a:defRPr sz="3200" b="0" kern="1200">
                <a:solidFill>
                  <a:schemeClr val="accent2">
                    <a:lumMod val="50000"/>
                  </a:schemeClr>
                </a:solidFill>
                <a:latin typeface="Baskerville Old Face" panose="020206020805050203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800" i="0" kern="1200">
                <a:solidFill>
                  <a:schemeClr val="accent2">
                    <a:lumMod val="75000"/>
                  </a:schemeClr>
                </a:solidFill>
                <a:latin typeface="Baskerville Old Face" panose="020206020805050203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>
                    <a:lumMod val="50000"/>
                  </a:schemeClr>
                </a:solidFill>
                <a:latin typeface="Baskerville Old Face" panose="020206020805050203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v"/>
              <a:defRPr sz="1800" kern="1200">
                <a:solidFill>
                  <a:schemeClr val="tx1"/>
                </a:solidFill>
                <a:latin typeface="Baskerville Old Face" panose="020206020805050203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v"/>
              <a:defRPr sz="1800" kern="1200">
                <a:solidFill>
                  <a:schemeClr val="tx1"/>
                </a:solidFill>
                <a:latin typeface="Baskerville Old Face" panose="020206020805050203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de-DE" sz="2800" dirty="0" smtClean="0"/>
              <a:t>What happens if other wafer shapes are considered near the boundaries?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Challenging mechanics and electronics problems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Study the impact of different Si wafer 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shapes</a:t>
            </a:r>
          </a:p>
          <a:p>
            <a:pPr lvl="2"/>
            <a:r>
              <a:rPr lang="en-US" sz="1600" dirty="0" smtClean="0">
                <a:solidFill>
                  <a:schemeClr val="tx1"/>
                </a:solidFill>
              </a:rPr>
              <a:t>Physics </a:t>
            </a:r>
            <a:r>
              <a:rPr lang="en-US" sz="1600" dirty="0">
                <a:solidFill>
                  <a:schemeClr val="tx1"/>
                </a:solidFill>
              </a:rPr>
              <a:t>performance?</a:t>
            </a:r>
          </a:p>
          <a:p>
            <a:pPr lvl="2"/>
            <a:r>
              <a:rPr lang="en-US" sz="1600" dirty="0">
                <a:solidFill>
                  <a:schemeClr val="tx1"/>
                </a:solidFill>
              </a:rPr>
              <a:t>Higher </a:t>
            </a:r>
            <a:r>
              <a:rPr lang="en-US" sz="1600" dirty="0" smtClean="0">
                <a:solidFill>
                  <a:schemeClr val="tx1"/>
                </a:solidFill>
              </a:rPr>
              <a:t>cost</a:t>
            </a:r>
          </a:p>
          <a:p>
            <a:pPr lvl="2"/>
            <a:r>
              <a:rPr lang="en-US" sz="1600" dirty="0" smtClean="0">
                <a:solidFill>
                  <a:schemeClr val="tx1"/>
                </a:solidFill>
              </a:rPr>
              <a:t>Increased total man-hours</a:t>
            </a:r>
            <a:endParaRPr lang="en-US" sz="2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457200" lvl="1" indent="0">
              <a:buFont typeface="Wingdings" panose="05000000000000000000" pitchFamily="2" charset="2"/>
              <a:buNone/>
            </a:pP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12541" y="4247866"/>
            <a:ext cx="5845299" cy="2733675"/>
            <a:chOff x="-1150626" y="4019780"/>
            <a:chExt cx="5845299" cy="2733675"/>
          </a:xfrm>
        </p:grpSpPr>
        <p:grpSp>
          <p:nvGrpSpPr>
            <p:cNvPr id="67" name="Group 66"/>
            <p:cNvGrpSpPr/>
            <p:nvPr/>
          </p:nvGrpSpPr>
          <p:grpSpPr>
            <a:xfrm>
              <a:off x="248726" y="4019780"/>
              <a:ext cx="4445947" cy="2733675"/>
              <a:chOff x="342744" y="4158327"/>
              <a:chExt cx="4445947" cy="2733675"/>
            </a:xfrm>
          </p:grpSpPr>
          <p:pic>
            <p:nvPicPr>
              <p:cNvPr id="62" name="Picture 6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93041" y="4158327"/>
                <a:ext cx="3295650" cy="2733675"/>
              </a:xfrm>
              <a:prstGeom prst="rect">
                <a:avLst/>
              </a:prstGeom>
            </p:spPr>
          </p:pic>
          <p:sp>
            <p:nvSpPr>
              <p:cNvPr id="63" name="TextBox 62"/>
              <p:cNvSpPr txBox="1"/>
              <p:nvPr/>
            </p:nvSpPr>
            <p:spPr>
              <a:xfrm>
                <a:off x="586706" y="4385961"/>
                <a:ext cx="1102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>
                    <a:solidFill>
                      <a:schemeClr val="accent6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Hexaboard</a:t>
                </a:r>
                <a:endParaRPr lang="pt-PT" dirty="0">
                  <a:solidFill>
                    <a:schemeClr val="accent6">
                      <a:lumMod val="50000"/>
                    </a:schemeClr>
                  </a:solidFill>
                  <a:latin typeface="Centaur" panose="02030504050205020304" pitchFamily="18" charset="0"/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423821" y="4876061"/>
                <a:ext cx="13484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>
                    <a:solidFill>
                      <a:schemeClr val="bg2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Silicon sensor</a:t>
                </a:r>
                <a:endParaRPr lang="pt-PT" dirty="0">
                  <a:solidFill>
                    <a:schemeClr val="bg2">
                      <a:lumMod val="50000"/>
                    </a:schemeClr>
                  </a:solidFill>
                  <a:latin typeface="Centaur" panose="02030504050205020304" pitchFamily="18" charset="0"/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477222" y="5284845"/>
                <a:ext cx="137968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>
                    <a:solidFill>
                      <a:schemeClr val="accent4">
                        <a:lumMod val="75000"/>
                      </a:schemeClr>
                    </a:solidFill>
                    <a:latin typeface="Centaur" panose="02030504050205020304" pitchFamily="18" charset="0"/>
                  </a:rPr>
                  <a:t>Kapton sheet + gold layer</a:t>
                </a:r>
                <a:endParaRPr lang="pt-PT" dirty="0">
                  <a:solidFill>
                    <a:schemeClr val="accent4">
                      <a:lumMod val="75000"/>
                    </a:schemeClr>
                  </a:solidFill>
                  <a:latin typeface="Centaur" panose="02030504050205020304" pitchFamily="18" charset="0"/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342744" y="5991559"/>
                <a:ext cx="16770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>
                    <a:solidFill>
                      <a:schemeClr val="accent2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WCu base plate</a:t>
                </a:r>
                <a:endParaRPr lang="pt-PT" dirty="0">
                  <a:solidFill>
                    <a:schemeClr val="accent2">
                      <a:lumMod val="50000"/>
                    </a:schemeClr>
                  </a:solidFill>
                  <a:latin typeface="Centaur" panose="02030504050205020304" pitchFamily="18" charset="0"/>
                </a:endParaRPr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>
              <a:off x="-1150626" y="4835417"/>
              <a:ext cx="123102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dirty="0" smtClean="0">
                  <a:latin typeface="Centaur" panose="02030504050205020304" pitchFamily="18" charset="0"/>
                </a:rPr>
                <a:t>Silicon module</a:t>
              </a:r>
            </a:p>
          </p:txBody>
        </p:sp>
      </p:grpSp>
      <p:sp>
        <p:nvSpPr>
          <p:cNvPr id="6" name="Left Brace 5"/>
          <p:cNvSpPr/>
          <p:nvPr/>
        </p:nvSpPr>
        <p:spPr>
          <a:xfrm>
            <a:off x="1147638" y="4393261"/>
            <a:ext cx="327459" cy="2097767"/>
          </a:xfrm>
          <a:prstGeom prst="leftBrace">
            <a:avLst>
              <a:gd name="adj1" fmla="val 61020"/>
              <a:gd name="adj2" fmla="val 50000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37" name="Curved Connector 36"/>
          <p:cNvCxnSpPr/>
          <p:nvPr/>
        </p:nvCxnSpPr>
        <p:spPr>
          <a:xfrm rot="5400000" flipH="1" flipV="1">
            <a:off x="8402261" y="4470680"/>
            <a:ext cx="1913579" cy="841581"/>
          </a:xfrm>
          <a:prstGeom prst="curvedConnector3">
            <a:avLst>
              <a:gd name="adj1" fmla="val 50000"/>
            </a:avLst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8805672" y="5989320"/>
            <a:ext cx="265176" cy="146304"/>
          </a:xfrm>
          <a:custGeom>
            <a:avLst/>
            <a:gdLst>
              <a:gd name="connsiteX0" fmla="*/ 0 w 265176"/>
              <a:gd name="connsiteY0" fmla="*/ 146304 h 146304"/>
              <a:gd name="connsiteX1" fmla="*/ 0 w 265176"/>
              <a:gd name="connsiteY1" fmla="*/ 64008 h 146304"/>
              <a:gd name="connsiteX2" fmla="*/ 137160 w 265176"/>
              <a:gd name="connsiteY2" fmla="*/ 0 h 146304"/>
              <a:gd name="connsiteX3" fmla="*/ 265176 w 265176"/>
              <a:gd name="connsiteY3" fmla="*/ 64008 h 146304"/>
              <a:gd name="connsiteX4" fmla="*/ 265176 w 265176"/>
              <a:gd name="connsiteY4" fmla="*/ 137160 h 146304"/>
              <a:gd name="connsiteX5" fmla="*/ 0 w 265176"/>
              <a:gd name="connsiteY5" fmla="*/ 146304 h 146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5176" h="146304">
                <a:moveTo>
                  <a:pt x="0" y="146304"/>
                </a:moveTo>
                <a:lnTo>
                  <a:pt x="0" y="64008"/>
                </a:lnTo>
                <a:lnTo>
                  <a:pt x="137160" y="0"/>
                </a:lnTo>
                <a:lnTo>
                  <a:pt x="265176" y="64008"/>
                </a:lnTo>
                <a:lnTo>
                  <a:pt x="265176" y="137160"/>
                </a:lnTo>
                <a:lnTo>
                  <a:pt x="0" y="146304"/>
                </a:lnTo>
                <a:close/>
              </a:path>
            </a:pathLst>
          </a:cu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578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964" y="144337"/>
            <a:ext cx="11768545" cy="1068812"/>
          </a:xfrm>
        </p:spPr>
        <p:txBody>
          <a:bodyPr>
            <a:normAutofit/>
          </a:bodyPr>
          <a:lstStyle/>
          <a:p>
            <a:r>
              <a:rPr lang="pt-PT" dirty="0" smtClean="0"/>
              <a:t>Project workflow</a:t>
            </a:r>
            <a:endParaRPr lang="pt-P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4934F-93BB-421E-8ACD-74519054B9C6}" type="slidenum">
              <a:rPr lang="pt-PT" smtClean="0"/>
              <a:pPr/>
              <a:t>6</a:t>
            </a:fld>
            <a:endParaRPr lang="pt-PT" dirty="0"/>
          </a:p>
        </p:txBody>
      </p:sp>
      <p:grpSp>
        <p:nvGrpSpPr>
          <p:cNvPr id="32" name="Group 31"/>
          <p:cNvGrpSpPr/>
          <p:nvPr/>
        </p:nvGrpSpPr>
        <p:grpSpPr>
          <a:xfrm>
            <a:off x="6319199" y="3621088"/>
            <a:ext cx="3082189" cy="3118243"/>
            <a:chOff x="9325510" y="1371968"/>
            <a:chExt cx="2544792" cy="4235694"/>
          </a:xfrm>
        </p:grpSpPr>
        <p:grpSp>
          <p:nvGrpSpPr>
            <p:cNvPr id="15" name="Group 14"/>
            <p:cNvGrpSpPr/>
            <p:nvPr/>
          </p:nvGrpSpPr>
          <p:grpSpPr>
            <a:xfrm>
              <a:off x="9325510" y="1481360"/>
              <a:ext cx="2544792" cy="4126302"/>
              <a:chOff x="1534272" y="2038710"/>
              <a:chExt cx="2544792" cy="4126302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 flipH="1">
                <a:off x="1855362" y="2869721"/>
                <a:ext cx="51759" cy="32952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H="1">
                <a:off x="2107721" y="2645434"/>
                <a:ext cx="51759" cy="32952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H="1">
                <a:off x="2366514" y="2476559"/>
                <a:ext cx="51759" cy="32952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H="1">
                <a:off x="2602302" y="2286001"/>
                <a:ext cx="51759" cy="32952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H="1">
                <a:off x="2873693" y="2170982"/>
                <a:ext cx="51759" cy="32952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H="1">
                <a:off x="3147960" y="2038710"/>
                <a:ext cx="51759" cy="32952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 flipV="1">
                <a:off x="1534272" y="2160621"/>
                <a:ext cx="2544792" cy="3253704"/>
              </a:xfrm>
              <a:prstGeom prst="straightConnector1">
                <a:avLst/>
              </a:prstGeom>
              <a:ln w="50800">
                <a:solidFill>
                  <a:srgbClr val="FF0000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Diamond 24"/>
            <p:cNvSpPr/>
            <p:nvPr/>
          </p:nvSpPr>
          <p:spPr>
            <a:xfrm>
              <a:off x="9573275" y="4037163"/>
              <a:ext cx="181155" cy="250166"/>
            </a:xfrm>
            <a:prstGeom prst="diamond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26" name="Diamond 25"/>
            <p:cNvSpPr/>
            <p:nvPr/>
          </p:nvSpPr>
          <p:spPr>
            <a:xfrm>
              <a:off x="9821040" y="4287329"/>
              <a:ext cx="181155" cy="250166"/>
            </a:xfrm>
            <a:prstGeom prst="diamond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27" name="Diamond 26"/>
            <p:cNvSpPr/>
            <p:nvPr/>
          </p:nvSpPr>
          <p:spPr>
            <a:xfrm>
              <a:off x="10095247" y="3951542"/>
              <a:ext cx="181155" cy="250166"/>
            </a:xfrm>
            <a:prstGeom prst="diamond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28" name="Diamond 27"/>
            <p:cNvSpPr/>
            <p:nvPr/>
          </p:nvSpPr>
          <p:spPr>
            <a:xfrm>
              <a:off x="10337742" y="2838728"/>
              <a:ext cx="181155" cy="250166"/>
            </a:xfrm>
            <a:prstGeom prst="diamond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29" name="Diamond 28"/>
            <p:cNvSpPr/>
            <p:nvPr/>
          </p:nvSpPr>
          <p:spPr>
            <a:xfrm>
              <a:off x="10597906" y="3610646"/>
              <a:ext cx="181155" cy="250166"/>
            </a:xfrm>
            <a:prstGeom prst="diamond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30" name="Diamond 29"/>
            <p:cNvSpPr/>
            <p:nvPr/>
          </p:nvSpPr>
          <p:spPr>
            <a:xfrm>
              <a:off x="10881506" y="2364594"/>
              <a:ext cx="181155" cy="250166"/>
            </a:xfrm>
            <a:prstGeom prst="diamond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343250" y="1371968"/>
              <a:ext cx="34015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l-GR" sz="24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γ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 rot="5400000">
            <a:off x="8913993" y="3624921"/>
            <a:ext cx="1044416" cy="976288"/>
            <a:chOff x="9264770" y="1855271"/>
            <a:chExt cx="1272856" cy="946390"/>
          </a:xfrm>
        </p:grpSpPr>
        <p:cxnSp>
          <p:nvCxnSpPr>
            <p:cNvPr id="34" name="Curved Connector 33"/>
            <p:cNvCxnSpPr/>
            <p:nvPr/>
          </p:nvCxnSpPr>
          <p:spPr>
            <a:xfrm>
              <a:off x="9919219" y="1858686"/>
              <a:ext cx="618407" cy="942975"/>
            </a:xfrm>
            <a:prstGeom prst="curvedConnector2">
              <a:avLst/>
            </a:prstGeom>
            <a:ln w="38100">
              <a:solidFill>
                <a:schemeClr val="accent5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>
              <a:off x="9264770" y="1855271"/>
              <a:ext cx="674479" cy="1568"/>
            </a:xfrm>
            <a:prstGeom prst="line">
              <a:avLst/>
            </a:prstGeom>
            <a:ln w="3810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Box 41"/>
          <p:cNvSpPr txBox="1"/>
          <p:nvPr/>
        </p:nvSpPr>
        <p:spPr>
          <a:xfrm>
            <a:off x="9133659" y="4745445"/>
            <a:ext cx="26815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 smtClean="0">
                <a:latin typeface="Centaur" panose="02030504050205020304" pitchFamily="18" charset="0"/>
              </a:rPr>
              <a:t>measure the reconstructed hits in the calorimeter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88192" y="1383036"/>
            <a:ext cx="4405163" cy="1782992"/>
            <a:chOff x="130294" y="1425486"/>
            <a:chExt cx="4405163" cy="178299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/>
                <p:cNvSpPr txBox="1"/>
                <p:nvPr/>
              </p:nvSpPr>
              <p:spPr>
                <a:xfrm>
                  <a:off x="294479" y="1751162"/>
                  <a:ext cx="1729961" cy="120032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l-GR" sz="3600" dirty="0" smtClean="0">
                      <a:solidFill>
                        <a:srgbClr val="C00000"/>
                      </a:solidFill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γ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pt-PT" sz="3600" i="1" smtClean="0">
                                <a:solidFill>
                                  <a:schemeClr val="accent4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t-PT" sz="3600" i="1" smtClean="0">
                                <a:solidFill>
                                  <a:schemeClr val="accent4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de-DE" sz="3600" b="0" i="1" smtClean="0">
                                <a:solidFill>
                                  <a:schemeClr val="accent4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de-DE" sz="3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sSup>
                          <m:sSupPr>
                            <m:ctrlPr>
                              <a:rPr lang="pt-PT" sz="3600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t-PT" sz="3600" i="1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de-DE" sz="3600" b="0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pt-PT" dirty="0">
                    <a:latin typeface="Centaur" panose="02030504050205020304" pitchFamily="18" charset="0"/>
                  </a:endParaRPr>
                </a:p>
              </p:txBody>
            </p:sp>
          </mc:Choice>
          <mc:Fallback xmlns="">
            <p:sp>
              <p:nvSpPr>
                <p:cNvPr id="4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4479" y="1751162"/>
                  <a:ext cx="1729961" cy="1200329"/>
                </a:xfrm>
                <a:prstGeom prst="rect">
                  <a:avLst/>
                </a:prstGeom>
                <a:blipFill>
                  <a:blip r:embed="rId3"/>
                  <a:stretch>
                    <a:fillRect t="-7614"/>
                  </a:stretch>
                </a:blipFill>
              </p:spPr>
              <p:txBody>
                <a:bodyPr/>
                <a:lstStyle/>
                <a:p>
                  <a:r>
                    <a:rPr lang="pt-P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" name="Oval 4"/>
            <p:cNvSpPr/>
            <p:nvPr/>
          </p:nvSpPr>
          <p:spPr>
            <a:xfrm>
              <a:off x="130294" y="1759240"/>
              <a:ext cx="1811547" cy="1449238"/>
            </a:xfrm>
            <a:prstGeom prst="ellipse">
              <a:avLst/>
            </a:prstGeom>
            <a:noFill/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7" name="Straight Arrow Connector 6"/>
            <p:cNvCxnSpPr>
              <a:stCxn id="5" idx="6"/>
            </p:cNvCxnSpPr>
            <p:nvPr/>
          </p:nvCxnSpPr>
          <p:spPr>
            <a:xfrm>
              <a:off x="1941841" y="2483859"/>
              <a:ext cx="2257976" cy="0"/>
            </a:xfrm>
            <a:prstGeom prst="straightConnector1">
              <a:avLst/>
            </a:prstGeom>
            <a:ln w="38100">
              <a:solidFill>
                <a:schemeClr val="accent5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1606201" y="1425486"/>
              <a:ext cx="292925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dirty="0">
                  <a:latin typeface="Centaur" panose="02030504050205020304" pitchFamily="18" charset="0"/>
                </a:rPr>
                <a:t>s</a:t>
              </a:r>
              <a:r>
                <a:rPr lang="de-DE" sz="2000" dirty="0" smtClean="0">
                  <a:latin typeface="Centaur" panose="02030504050205020304" pitchFamily="18" charset="0"/>
                </a:rPr>
                <a:t>imulate the response to pions and photons for a chosen geometry 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841152" y="2615012"/>
              <a:ext cx="26569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dirty="0">
                  <a:latin typeface="Centaur" panose="02030504050205020304" pitchFamily="18" charset="0"/>
                </a:rPr>
                <a:t>w</a:t>
              </a:r>
              <a:r>
                <a:rPr lang="de-DE" sz="2000" dirty="0" smtClean="0">
                  <a:latin typeface="Centaur" panose="02030504050205020304" pitchFamily="18" charset="0"/>
                </a:rPr>
                <a:t>ith and without pile-up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368298" y="1341745"/>
            <a:ext cx="6906528" cy="2142328"/>
            <a:chOff x="3967243" y="960081"/>
            <a:chExt cx="8606690" cy="258213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67243" y="960081"/>
              <a:ext cx="5672868" cy="2582133"/>
            </a:xfrm>
            <a:prstGeom prst="rect">
              <a:avLst/>
            </a:prstGeom>
          </p:spPr>
        </p:pic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223947" y="1496097"/>
              <a:ext cx="2349986" cy="1987709"/>
            </a:xfrm>
            <a:prstGeom prst="rect">
              <a:avLst/>
            </a:prstGeom>
          </p:spPr>
        </p:pic>
        <p:cxnSp>
          <p:nvCxnSpPr>
            <p:cNvPr id="53" name="Straight Connector 52"/>
            <p:cNvCxnSpPr/>
            <p:nvPr/>
          </p:nvCxnSpPr>
          <p:spPr>
            <a:xfrm flipV="1">
              <a:off x="8931757" y="1529657"/>
              <a:ext cx="1292190" cy="1001457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>
              <a:stCxn id="60" idx="1"/>
            </p:cNvCxnSpPr>
            <p:nvPr/>
          </p:nvCxnSpPr>
          <p:spPr>
            <a:xfrm>
              <a:off x="8938271" y="3282899"/>
              <a:ext cx="1285676" cy="19461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Hexagon 59"/>
            <p:cNvSpPr/>
            <p:nvPr/>
          </p:nvSpPr>
          <p:spPr>
            <a:xfrm rot="1860503">
              <a:off x="8564458" y="2594486"/>
              <a:ext cx="734599" cy="631942"/>
            </a:xfrm>
            <a:prstGeom prst="hexagon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-238563" y="3912898"/>
            <a:ext cx="6808585" cy="3357687"/>
            <a:chOff x="-246572" y="4338486"/>
            <a:chExt cx="6808585" cy="3357687"/>
          </a:xfrm>
        </p:grpSpPr>
        <p:sp>
          <p:nvSpPr>
            <p:cNvPr id="46" name="Content Placeholder 4"/>
            <p:cNvSpPr txBox="1">
              <a:spLocks/>
            </p:cNvSpPr>
            <p:nvPr/>
          </p:nvSpPr>
          <p:spPr>
            <a:xfrm>
              <a:off x="-246572" y="4353383"/>
              <a:ext cx="4985942" cy="3342790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marL="266700" indent="-2667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accent2">
                    <a:lumMod val="75000"/>
                  </a:schemeClr>
                </a:buClr>
                <a:buSzPct val="90000"/>
                <a:buFont typeface="Mathematica1Mono" panose="05060400030100000101" pitchFamily="18" charset="2"/>
                <a:buChar char=""/>
                <a:defRPr sz="3200" b="0" kern="1200">
                  <a:solidFill>
                    <a:schemeClr val="accent2">
                      <a:lumMod val="50000"/>
                    </a:schemeClr>
                  </a:solidFill>
                  <a:latin typeface="Baskerville Old Face" panose="02020602080505020303" pitchFamily="18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Wingdings" panose="05000000000000000000" pitchFamily="2" charset="2"/>
                <a:buChar char="§"/>
                <a:defRPr sz="2800" i="0" kern="1200">
                  <a:solidFill>
                    <a:schemeClr val="accent2">
                      <a:lumMod val="75000"/>
                    </a:schemeClr>
                  </a:solidFill>
                  <a:latin typeface="Baskerville Old Face" panose="02020602080505020303" pitchFamily="18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accent3">
                      <a:lumMod val="50000"/>
                    </a:schemeClr>
                  </a:solidFill>
                  <a:latin typeface="Baskerville Old Face" panose="02020602080505020303" pitchFamily="18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Wingdings" panose="05000000000000000000" pitchFamily="2" charset="2"/>
                <a:buChar char="v"/>
                <a:defRPr sz="1800" kern="1200">
                  <a:solidFill>
                    <a:schemeClr val="tx1"/>
                  </a:solidFill>
                  <a:latin typeface="Baskerville Old Face" panose="02020602080505020303" pitchFamily="18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Wingdings" panose="05000000000000000000" pitchFamily="2" charset="2"/>
                <a:buChar char="v"/>
                <a:defRPr sz="1800" kern="1200">
                  <a:solidFill>
                    <a:schemeClr val="tx1"/>
                  </a:solidFill>
                  <a:latin typeface="Baskerville Old Face" panose="02020602080505020303" pitchFamily="18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>
                <a:buFont typeface="Arial" panose="020B0604020202020204" pitchFamily="34" charset="0"/>
                <a:buChar char="•"/>
              </a:pPr>
              <a:r>
                <a:rPr lang="de-DE" sz="2000" dirty="0" smtClean="0">
                  <a:solidFill>
                    <a:schemeClr val="accent2">
                      <a:lumMod val="50000"/>
                    </a:schemeClr>
                  </a:solidFill>
                </a:rPr>
                <a:t>Particle shower reconstruction</a:t>
              </a:r>
            </a:p>
            <a:p>
              <a:pPr lvl="1">
                <a:buFont typeface="Arial" panose="020B0604020202020204" pitchFamily="34" charset="0"/>
                <a:buChar char="•"/>
              </a:pPr>
              <a:r>
                <a:rPr lang="de-DE" sz="2000" dirty="0" smtClean="0">
                  <a:solidFill>
                    <a:schemeClr val="accent2">
                      <a:lumMod val="50000"/>
                    </a:schemeClr>
                  </a:solidFill>
                </a:rPr>
                <a:t>Energy calibration</a:t>
              </a:r>
            </a:p>
            <a:p>
              <a:pPr marL="457200" lvl="1" indent="0">
                <a:buNone/>
              </a:pPr>
              <a:r>
                <a:rPr lang="de-DE" sz="2000" dirty="0" smtClean="0">
                  <a:solidFill>
                    <a:schemeClr val="accent2">
                      <a:lumMod val="50000"/>
                    </a:schemeClr>
                  </a:solidFill>
                </a:rPr>
                <a:t>+ compensation for hadronic component</a:t>
              </a:r>
            </a:p>
            <a:p>
              <a:pPr marL="457200" lvl="1" indent="0">
                <a:buNone/>
              </a:pPr>
              <a:r>
                <a:rPr lang="de-DE" sz="2000" dirty="0" smtClean="0">
                  <a:solidFill>
                    <a:schemeClr val="accent2">
                      <a:lumMod val="50000"/>
                    </a:schemeClr>
                  </a:solidFill>
                </a:rPr>
                <a:t>+ noise removal for non-zero pile-up</a:t>
              </a:r>
            </a:p>
            <a:p>
              <a:pPr marL="457200" lvl="1" indent="0">
                <a:buNone/>
              </a:pPr>
              <a:r>
                <a:rPr lang="de-DE" dirty="0" smtClean="0">
                  <a:solidFill>
                    <a:schemeClr val="accent2">
                      <a:lumMod val="50000"/>
                    </a:schemeClr>
                  </a:solidFill>
                </a:rPr>
                <a:t>	</a:t>
              </a:r>
              <a:endParaRPr lang="en-US" dirty="0" smtClean="0">
                <a:solidFill>
                  <a:schemeClr val="accent2">
                    <a:lumMod val="50000"/>
                  </a:schemeClr>
                </a:solidFill>
              </a:endParaRPr>
            </a:p>
            <a:p>
              <a:pPr marL="457200" lvl="1" indent="0">
                <a:buFont typeface="Wingdings" panose="05000000000000000000" pitchFamily="2" charset="2"/>
                <a:buNone/>
              </a:pPr>
              <a:endParaRPr lang="en-US" dirty="0" smtClean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 flipH="1" flipV="1">
              <a:off x="4682455" y="5103171"/>
              <a:ext cx="1775713" cy="1"/>
            </a:xfrm>
            <a:prstGeom prst="straightConnector1">
              <a:avLst/>
            </a:prstGeom>
            <a:ln w="38100">
              <a:solidFill>
                <a:schemeClr val="accent5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Rectangle 64"/>
            <p:cNvSpPr/>
            <p:nvPr/>
          </p:nvSpPr>
          <p:spPr>
            <a:xfrm>
              <a:off x="215416" y="4338486"/>
              <a:ext cx="4388590" cy="1411913"/>
            </a:xfrm>
            <a:prstGeom prst="rect">
              <a:avLst/>
            </a:prstGeom>
            <a:noFill/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540565" y="4657909"/>
              <a:ext cx="20214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dirty="0">
                  <a:latin typeface="Centaur" panose="02030504050205020304" pitchFamily="18" charset="0"/>
                </a:rPr>
                <a:t>d</a:t>
              </a:r>
              <a:r>
                <a:rPr lang="de-DE" sz="2000" dirty="0" smtClean="0">
                  <a:latin typeface="Centaur" panose="02030504050205020304" pitchFamily="18" charset="0"/>
                </a:rPr>
                <a:t>ata analysis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8523581" y="1194322"/>
            <a:ext cx="3721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rgbClr val="C00000"/>
                </a:solidFill>
                <a:latin typeface="Centaur" panose="02030504050205020304" pitchFamily="18" charset="0"/>
              </a:rPr>
              <a:t>One hexagonal wafer contains tens of hexagonal cells (area of 0.5 or 1 cm</a:t>
            </a:r>
            <a:r>
              <a:rPr lang="de-DE" baseline="30000" dirty="0" smtClean="0">
                <a:solidFill>
                  <a:srgbClr val="C00000"/>
                </a:solidFill>
                <a:latin typeface="Centaur" panose="02030504050205020304" pitchFamily="18" charset="0"/>
              </a:rPr>
              <a:t>2</a:t>
            </a:r>
            <a:r>
              <a:rPr lang="de-DE" dirty="0">
                <a:solidFill>
                  <a:srgbClr val="C00000"/>
                </a:solidFill>
                <a:latin typeface="Centaur" panose="02030504050205020304" pitchFamily="18" charset="0"/>
              </a:rPr>
              <a:t> </a:t>
            </a:r>
            <a:r>
              <a:rPr lang="de-DE" dirty="0" smtClean="0">
                <a:solidFill>
                  <a:srgbClr val="C00000"/>
                </a:solidFill>
                <a:latin typeface="Centaur" panose="02030504050205020304" pitchFamily="18" charset="0"/>
              </a:rPr>
              <a:t>each)</a:t>
            </a:r>
            <a:endParaRPr lang="pt-PT" dirty="0">
              <a:solidFill>
                <a:srgbClr val="C00000"/>
              </a:solidFill>
              <a:latin typeface="Centaur" panose="02030504050205020304" pitchFamily="18" charset="0"/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2689744" y="5374028"/>
            <a:ext cx="1206" cy="502050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ontent Placeholder 4"/>
          <p:cNvSpPr txBox="1">
            <a:spLocks/>
          </p:cNvSpPr>
          <p:nvPr/>
        </p:nvSpPr>
        <p:spPr>
          <a:xfrm>
            <a:off x="-1546678" y="5859409"/>
            <a:ext cx="8452262" cy="14934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>
                  <a:lumMod val="75000"/>
                </a:schemeClr>
              </a:buClr>
              <a:buSzPct val="90000"/>
              <a:buFont typeface="Mathematica1Mono" panose="05060400030100000101" pitchFamily="18" charset="2"/>
              <a:buChar char=""/>
              <a:defRPr sz="3200" b="0" kern="1200">
                <a:solidFill>
                  <a:schemeClr val="accent2">
                    <a:lumMod val="50000"/>
                  </a:schemeClr>
                </a:solidFill>
                <a:latin typeface="Baskerville Old Face" panose="020206020805050203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800" i="0" kern="1200">
                <a:solidFill>
                  <a:schemeClr val="accent2">
                    <a:lumMod val="75000"/>
                  </a:schemeClr>
                </a:solidFill>
                <a:latin typeface="Baskerville Old Face" panose="020206020805050203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>
                    <a:lumMod val="50000"/>
                  </a:schemeClr>
                </a:solidFill>
                <a:latin typeface="Baskerville Old Face" panose="020206020805050203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v"/>
              <a:defRPr sz="1800" kern="1200">
                <a:solidFill>
                  <a:schemeClr val="tx1"/>
                </a:solidFill>
                <a:latin typeface="Baskerville Old Face" panose="020206020805050203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v"/>
              <a:defRPr sz="1800" kern="1200">
                <a:solidFill>
                  <a:schemeClr val="tx1"/>
                </a:solidFill>
                <a:latin typeface="Baskerville Old Face" panose="020206020805050203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ctr">
              <a:buFont typeface="Wingdings" panose="05000000000000000000" pitchFamily="2" charset="2"/>
              <a:buNone/>
            </a:pP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Software correction of the detector’s response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438527" y="6250987"/>
                <a:ext cx="4502434" cy="6051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t-PT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pt-PT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𝑔𝑒𝑛</m:t>
                              </m:r>
                            </m:sub>
                          </m:sSub>
                          <m:r>
                            <a:rPr lang="de-DE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DE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𝑟𝑒𝑐𝑜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pt-PT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𝑔𝑒𝑛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pt-PT" dirty="0">
                  <a:latin typeface="Centaur" panose="02030504050205020304" pitchFamily="18" charset="0"/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527" y="6250987"/>
                <a:ext cx="4502434" cy="60516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4417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7" name="Straight Connector 86"/>
          <p:cNvCxnSpPr/>
          <p:nvPr/>
        </p:nvCxnSpPr>
        <p:spPr>
          <a:xfrm>
            <a:off x="959930" y="6641318"/>
            <a:ext cx="8983055" cy="51035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964" y="144337"/>
            <a:ext cx="11768545" cy="1068812"/>
          </a:xfrm>
        </p:spPr>
        <p:txBody>
          <a:bodyPr>
            <a:normAutofit/>
          </a:bodyPr>
          <a:lstStyle/>
          <a:p>
            <a:r>
              <a:rPr lang="pt-PT" dirty="0" smtClean="0"/>
              <a:t>Regions of the detector studied</a:t>
            </a:r>
            <a:endParaRPr lang="pt-PT" dirty="0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102810" y="6491028"/>
            <a:ext cx="2743200" cy="365125"/>
          </a:xfrm>
        </p:spPr>
        <p:txBody>
          <a:bodyPr/>
          <a:lstStyle/>
          <a:p>
            <a:fld id="{2FB4934F-93BB-421E-8ACD-74519054B9C6}" type="slidenum">
              <a:rPr lang="pt-PT" smtClean="0"/>
              <a:pPr/>
              <a:t>7</a:t>
            </a:fld>
            <a:endParaRPr lang="pt-PT" dirty="0"/>
          </a:p>
        </p:txBody>
      </p:sp>
      <p:grpSp>
        <p:nvGrpSpPr>
          <p:cNvPr id="57" name="Group 56"/>
          <p:cNvGrpSpPr/>
          <p:nvPr/>
        </p:nvGrpSpPr>
        <p:grpSpPr>
          <a:xfrm>
            <a:off x="1014820" y="1239544"/>
            <a:ext cx="4695586" cy="4509690"/>
            <a:chOff x="7425422" y="1283127"/>
            <a:chExt cx="4695586" cy="4509690"/>
          </a:xfrm>
        </p:grpSpPr>
        <p:grpSp>
          <p:nvGrpSpPr>
            <p:cNvPr id="56" name="Group 55"/>
            <p:cNvGrpSpPr/>
            <p:nvPr/>
          </p:nvGrpSpPr>
          <p:grpSpPr>
            <a:xfrm>
              <a:off x="7425422" y="1283127"/>
              <a:ext cx="4695586" cy="4509690"/>
              <a:chOff x="7425422" y="1283127"/>
              <a:chExt cx="4695586" cy="4509690"/>
            </a:xfrm>
          </p:grpSpPr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50000"/>
                        </a14:imgEffect>
                        <a14:imgEffect>
                          <a14:brightnessContrast contrast="34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425422" y="1283127"/>
                <a:ext cx="4695586" cy="4509690"/>
              </a:xfrm>
              <a:prstGeom prst="rect">
                <a:avLst/>
              </a:prstGeom>
            </p:spPr>
          </p:pic>
          <p:sp>
            <p:nvSpPr>
              <p:cNvPr id="27" name="Oval 26"/>
              <p:cNvSpPr/>
              <p:nvPr/>
            </p:nvSpPr>
            <p:spPr>
              <a:xfrm>
                <a:off x="7935797" y="1829427"/>
                <a:ext cx="3645073" cy="3493073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7452802" y="1380226"/>
                <a:ext cx="4553323" cy="4361158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9358207" y="1404772"/>
                <a:ext cx="74251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000" b="1" dirty="0" smtClean="0">
                    <a:solidFill>
                      <a:schemeClr val="accent2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aur" panose="02030504050205020304" pitchFamily="18" charset="0"/>
                  </a:rPr>
                  <a:t>Outer</a:t>
                </a:r>
                <a:endParaRPr lang="pt-PT" sz="2000" b="1" dirty="0">
                  <a:solidFill>
                    <a:schemeClr val="accent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aur" panose="02030504050205020304" pitchFamily="18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9358206" y="5337010"/>
                <a:ext cx="74251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000" b="1" dirty="0" smtClean="0">
                    <a:solidFill>
                      <a:schemeClr val="accent2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aur" panose="02030504050205020304" pitchFamily="18" charset="0"/>
                  </a:rPr>
                  <a:t>Outer</a:t>
                </a:r>
                <a:endParaRPr lang="pt-PT" sz="2000" b="1" dirty="0">
                  <a:solidFill>
                    <a:schemeClr val="accent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aur" panose="02030504050205020304" pitchFamily="18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 rot="19212191">
                <a:off x="10773909" y="4800894"/>
                <a:ext cx="74251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000" b="1" dirty="0" smtClean="0">
                    <a:solidFill>
                      <a:schemeClr val="accent2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aur" panose="02030504050205020304" pitchFamily="18" charset="0"/>
                  </a:rPr>
                  <a:t>Outer</a:t>
                </a:r>
                <a:endParaRPr lang="pt-PT" sz="2000" b="1" dirty="0">
                  <a:solidFill>
                    <a:schemeClr val="accent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aur" panose="02030504050205020304" pitchFamily="18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 rot="16200000">
                <a:off x="11337690" y="3337916"/>
                <a:ext cx="74251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000" b="1" dirty="0" smtClean="0">
                    <a:solidFill>
                      <a:schemeClr val="accent2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aur" panose="02030504050205020304" pitchFamily="18" charset="0"/>
                  </a:rPr>
                  <a:t>Outer</a:t>
                </a:r>
                <a:endParaRPr lang="pt-PT" sz="2000" b="1" dirty="0">
                  <a:solidFill>
                    <a:schemeClr val="accent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aur" panose="02030504050205020304" pitchFamily="18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 rot="19092827">
                <a:off x="7859787" y="2025928"/>
                <a:ext cx="74251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000" b="1" dirty="0" smtClean="0">
                    <a:solidFill>
                      <a:schemeClr val="accent2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aur" panose="02030504050205020304" pitchFamily="18" charset="0"/>
                  </a:rPr>
                  <a:t>Outer</a:t>
                </a:r>
                <a:endParaRPr lang="pt-PT" sz="2000" b="1" dirty="0">
                  <a:solidFill>
                    <a:schemeClr val="accent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aur" panose="02030504050205020304" pitchFamily="18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 rot="16200000">
                <a:off x="7329104" y="3433417"/>
                <a:ext cx="74251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000" b="1" dirty="0" smtClean="0">
                    <a:solidFill>
                      <a:schemeClr val="accent2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aur" panose="02030504050205020304" pitchFamily="18" charset="0"/>
                  </a:rPr>
                  <a:t>Outer</a:t>
                </a:r>
                <a:endParaRPr lang="pt-PT" sz="2000" b="1" dirty="0">
                  <a:solidFill>
                    <a:schemeClr val="accent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aur" panose="02030504050205020304" pitchFamily="18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 rot="2246907">
                <a:off x="7980924" y="4807093"/>
                <a:ext cx="74251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000" b="1" dirty="0" smtClean="0">
                    <a:solidFill>
                      <a:schemeClr val="accent2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aur" panose="02030504050205020304" pitchFamily="18" charset="0"/>
                  </a:rPr>
                  <a:t>Outer</a:t>
                </a:r>
                <a:endParaRPr lang="pt-PT" sz="2000" b="1" dirty="0">
                  <a:solidFill>
                    <a:schemeClr val="accent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aur" panose="02030504050205020304" pitchFamily="18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9143192" y="2950380"/>
                <a:ext cx="1260045" cy="1251166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9440688" y="2925159"/>
                <a:ext cx="679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000" b="1" dirty="0" smtClean="0">
                    <a:solidFill>
                      <a:schemeClr val="accent2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aur" panose="02030504050205020304" pitchFamily="18" charset="0"/>
                  </a:rPr>
                  <a:t>Inner</a:t>
                </a:r>
                <a:endParaRPr lang="pt-PT" sz="2000" b="1" dirty="0">
                  <a:solidFill>
                    <a:schemeClr val="accent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aur" panose="02030504050205020304" pitchFamily="18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 rot="16200000">
                <a:off x="9863185" y="3377820"/>
                <a:ext cx="679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000" b="1" dirty="0" smtClean="0">
                    <a:solidFill>
                      <a:schemeClr val="accent2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aur" panose="02030504050205020304" pitchFamily="18" charset="0"/>
                  </a:rPr>
                  <a:t>Inner</a:t>
                </a:r>
                <a:endParaRPr lang="pt-PT" sz="2000" b="1" dirty="0">
                  <a:solidFill>
                    <a:schemeClr val="accent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aur" panose="02030504050205020304" pitchFamily="18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9445072" y="3794017"/>
                <a:ext cx="679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000" b="1" dirty="0" smtClean="0">
                    <a:solidFill>
                      <a:schemeClr val="accent2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aur" panose="02030504050205020304" pitchFamily="18" charset="0"/>
                  </a:rPr>
                  <a:t>Inner</a:t>
                </a:r>
                <a:endParaRPr lang="pt-PT" sz="2000" b="1" dirty="0">
                  <a:solidFill>
                    <a:schemeClr val="accent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aur" panose="02030504050205020304" pitchFamily="18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 rot="16200000">
                <a:off x="8949751" y="3369175"/>
                <a:ext cx="679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000" b="1" dirty="0" smtClean="0">
                    <a:solidFill>
                      <a:schemeClr val="accent2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aur" panose="02030504050205020304" pitchFamily="18" charset="0"/>
                  </a:rPr>
                  <a:t>Inner</a:t>
                </a:r>
                <a:endParaRPr lang="pt-PT" sz="2000" b="1" dirty="0">
                  <a:solidFill>
                    <a:schemeClr val="accent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aur" panose="02030504050205020304" pitchFamily="18" charset="0"/>
                </a:endParaRPr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 rot="2438165">
              <a:off x="10797596" y="1974937"/>
              <a:ext cx="7425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b="1" dirty="0" smtClean="0">
                  <a:solidFill>
                    <a:schemeClr val="accent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aur" panose="02030504050205020304" pitchFamily="18" charset="0"/>
                </a:rPr>
                <a:t>Outer</a:t>
              </a:r>
              <a:endParaRPr lang="pt-PT" sz="2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aur" panose="02030504050205020304" pitchFamily="18" charset="0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9445016" y="3251451"/>
              <a:ext cx="626633" cy="618708"/>
            </a:xfrm>
            <a:prstGeom prst="ellipse">
              <a:avLst/>
            </a:prstGeom>
            <a:noFill/>
            <a:ln w="38100">
              <a:solidFill>
                <a:schemeClr val="accent2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5518693" y="1947664"/>
            <a:ext cx="5946055" cy="4748880"/>
            <a:chOff x="5541264" y="1475970"/>
            <a:chExt cx="5946055" cy="4748880"/>
          </a:xfrm>
        </p:grpSpPr>
        <p:grpSp>
          <p:nvGrpSpPr>
            <p:cNvPr id="29" name="Group 28"/>
            <p:cNvGrpSpPr/>
            <p:nvPr/>
          </p:nvGrpSpPr>
          <p:grpSpPr>
            <a:xfrm>
              <a:off x="5543653" y="1475970"/>
              <a:ext cx="5658842" cy="4748879"/>
              <a:chOff x="-231432" y="1993637"/>
              <a:chExt cx="5658842" cy="4748879"/>
            </a:xfrm>
          </p:grpSpPr>
          <p:pic>
            <p:nvPicPr>
              <p:cNvPr id="51" name="Picture 5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07972" y="1993637"/>
                <a:ext cx="4219438" cy="4513248"/>
              </a:xfrm>
              <a:prstGeom prst="rect">
                <a:avLst/>
              </a:prstGeom>
              <a:ln w="25400">
                <a:solidFill>
                  <a:schemeClr val="accent5">
                    <a:lumMod val="50000"/>
                  </a:schemeClr>
                </a:solidFill>
              </a:ln>
            </p:spPr>
          </p:pic>
          <p:sp>
            <p:nvSpPr>
              <p:cNvPr id="52" name="TextBox 51"/>
              <p:cNvSpPr txBox="1"/>
              <p:nvPr/>
            </p:nvSpPr>
            <p:spPr>
              <a:xfrm>
                <a:off x="2298043" y="2235095"/>
                <a:ext cx="812723" cy="5232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de-DE" sz="2800" dirty="0" smtClean="0">
                    <a:solidFill>
                      <a:srgbClr val="FF0000"/>
                    </a:solidFill>
                    <a:latin typeface="Centaur" panose="02030504050205020304" pitchFamily="18" charset="0"/>
                  </a:rPr>
                  <a:t>1.45</a:t>
                </a:r>
                <a:endParaRPr lang="pt-PT" sz="2800" dirty="0">
                  <a:solidFill>
                    <a:srgbClr val="FF0000"/>
                  </a:solidFill>
                  <a:latin typeface="Centaur" panose="02030504050205020304" pitchFamily="18" charset="0"/>
                </a:endParaRPr>
              </a:p>
            </p:txBody>
          </p:sp>
          <p:cxnSp>
            <p:nvCxnSpPr>
              <p:cNvPr id="53" name="Straight Arrow Connector 52"/>
              <p:cNvCxnSpPr/>
              <p:nvPr/>
            </p:nvCxnSpPr>
            <p:spPr>
              <a:xfrm flipV="1">
                <a:off x="-231432" y="2863283"/>
                <a:ext cx="4368443" cy="3879233"/>
              </a:xfrm>
              <a:prstGeom prst="straightConnector1">
                <a:avLst/>
              </a:prstGeom>
              <a:ln w="508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/>
              <p:cNvCxnSpPr/>
              <p:nvPr/>
            </p:nvCxnSpPr>
            <p:spPr>
              <a:xfrm flipV="1">
                <a:off x="-207250" y="2863284"/>
                <a:ext cx="2872578" cy="3856279"/>
              </a:xfrm>
              <a:prstGeom prst="straightConnector1">
                <a:avLst/>
              </a:prstGeom>
              <a:ln w="508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4026069" y="2235095"/>
                <a:ext cx="782651" cy="5232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de-DE" sz="2800" dirty="0" smtClean="0">
                    <a:solidFill>
                      <a:srgbClr val="FF0000"/>
                    </a:solidFill>
                    <a:latin typeface="Centaur" panose="02030504050205020304" pitchFamily="18" charset="0"/>
                  </a:rPr>
                  <a:t>1.65</a:t>
                </a:r>
                <a:endParaRPr lang="pt-PT" sz="2800" dirty="0">
                  <a:solidFill>
                    <a:srgbClr val="FF0000"/>
                  </a:solidFill>
                  <a:latin typeface="Centaur" panose="02030504050205020304" pitchFamily="18" charset="0"/>
                </a:endParaRPr>
              </a:p>
            </p:txBody>
          </p:sp>
        </p:grpSp>
        <p:cxnSp>
          <p:nvCxnSpPr>
            <p:cNvPr id="58" name="Straight Arrow Connector 57"/>
            <p:cNvCxnSpPr/>
            <p:nvPr/>
          </p:nvCxnSpPr>
          <p:spPr>
            <a:xfrm flipV="1">
              <a:off x="5541264" y="4806015"/>
              <a:ext cx="4818888" cy="1418835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 flipV="1">
              <a:off x="5581494" y="5472556"/>
              <a:ext cx="4892916" cy="729340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10069648" y="4128918"/>
              <a:ext cx="782651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sz="2800" dirty="0" smtClean="0">
                  <a:solidFill>
                    <a:srgbClr val="FF0000"/>
                  </a:solidFill>
                  <a:latin typeface="Centaur" panose="02030504050205020304" pitchFamily="18" charset="0"/>
                </a:rPr>
                <a:t>2.70</a:t>
              </a:r>
              <a:endParaRPr lang="pt-PT" sz="2800" dirty="0">
                <a:solidFill>
                  <a:srgbClr val="FF0000"/>
                </a:solidFill>
                <a:latin typeface="Centaur" panose="02030504050205020304" pitchFamily="18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0704668" y="5220990"/>
              <a:ext cx="782651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sz="2800" dirty="0" smtClean="0">
                  <a:solidFill>
                    <a:srgbClr val="FF0000"/>
                  </a:solidFill>
                  <a:latin typeface="Centaur" panose="02030504050205020304" pitchFamily="18" charset="0"/>
                </a:rPr>
                <a:t>3.03</a:t>
              </a: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6830097" y="1266018"/>
            <a:ext cx="41152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Centaur" panose="02030504050205020304" pitchFamily="18" charset="0"/>
              </a:rPr>
              <a:t>Lateral view of the HGCal</a:t>
            </a:r>
          </a:p>
          <a:p>
            <a:r>
              <a:rPr lang="de-DE" sz="2000" dirty="0" smtClean="0">
                <a:latin typeface="Centaur" panose="02030504050205020304" pitchFamily="18" charset="0"/>
              </a:rPr>
              <a:t>(with </a:t>
            </a:r>
            <a:r>
              <a:rPr lang="de-DE" sz="2000" dirty="0" smtClean="0">
                <a:latin typeface="Centaur" panose="02030504050205020304" pitchFamily="18" charset="0"/>
              </a:rPr>
              <a:t>pseudorapidity </a:t>
            </a:r>
            <a:r>
              <a:rPr lang="de-DE" sz="2000" dirty="0" smtClean="0">
                <a:latin typeface="Centaur" panose="02030504050205020304" pitchFamily="18" charset="0"/>
              </a:rPr>
              <a:t>values):</a:t>
            </a:r>
            <a:endParaRPr lang="pt-PT" sz="2000" dirty="0">
              <a:latin typeface="Centaur" panose="02030504050205020304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89459" y="1284699"/>
            <a:ext cx="1679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Centaur" panose="02030504050205020304" pitchFamily="18" charset="0"/>
              </a:rPr>
              <a:t>Frontal view of the HGCal: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8936050" y="2171061"/>
            <a:ext cx="769763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sz="2000" b="1" dirty="0" smtClean="0">
                <a:solidFill>
                  <a:srgbClr val="FF0000"/>
                </a:solidFill>
                <a:latin typeface="Centaur" panose="02030504050205020304" pitchFamily="18" charset="0"/>
              </a:rPr>
              <a:t>Outer</a:t>
            </a:r>
          </a:p>
          <a:p>
            <a:pPr algn="ctr"/>
            <a:r>
              <a:rPr lang="de-DE" sz="2000" b="1" dirty="0" smtClean="0">
                <a:solidFill>
                  <a:srgbClr val="FF0000"/>
                </a:solidFill>
                <a:latin typeface="Centaur" panose="02030504050205020304" pitchFamily="18" charset="0"/>
              </a:rPr>
              <a:t>region</a:t>
            </a:r>
            <a:endParaRPr lang="pt-PT" sz="2000" b="1" dirty="0">
              <a:solidFill>
                <a:srgbClr val="FF0000"/>
              </a:solidFill>
              <a:latin typeface="Centaur" panose="02030504050205020304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0451839" y="5217505"/>
            <a:ext cx="139417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rgbClr val="FF0000"/>
                </a:solidFill>
                <a:latin typeface="Centaur" panose="02030504050205020304" pitchFamily="18" charset="0"/>
              </a:rPr>
              <a:t>Inner region</a:t>
            </a:r>
            <a:endParaRPr lang="pt-PT" sz="2000" b="1" dirty="0">
              <a:solidFill>
                <a:srgbClr val="FF0000"/>
              </a:solidFill>
              <a:latin typeface="Centaur" panose="02030504050205020304" pitchFamily="18" charset="0"/>
            </a:endParaRPr>
          </a:p>
        </p:txBody>
      </p:sp>
      <p:sp>
        <p:nvSpPr>
          <p:cNvPr id="84" name="Cross 83"/>
          <p:cNvSpPr/>
          <p:nvPr/>
        </p:nvSpPr>
        <p:spPr>
          <a:xfrm rot="18912231">
            <a:off x="5436896" y="6512192"/>
            <a:ext cx="292532" cy="270081"/>
          </a:xfrm>
          <a:prstGeom prst="plus">
            <a:avLst>
              <a:gd name="adj" fmla="val 38347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5" name="TextBox 84"/>
          <p:cNvSpPr txBox="1"/>
          <p:nvPr/>
        </p:nvSpPr>
        <p:spPr>
          <a:xfrm>
            <a:off x="4369453" y="5845285"/>
            <a:ext cx="15780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>
                <a:solidFill>
                  <a:srgbClr val="FF0000"/>
                </a:solidFill>
                <a:latin typeface="Centaur" panose="02030504050205020304" pitchFamily="18" charset="0"/>
              </a:rPr>
              <a:t>Proton – proton collision point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56867" y="6308920"/>
            <a:ext cx="1892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Centaur" panose="02030504050205020304" pitchFamily="18" charset="0"/>
              </a:rPr>
              <a:t>Proton beam line</a:t>
            </a:r>
          </a:p>
        </p:txBody>
      </p:sp>
      <p:cxnSp>
        <p:nvCxnSpPr>
          <p:cNvPr id="98" name="Straight Connector 97"/>
          <p:cNvCxnSpPr/>
          <p:nvPr/>
        </p:nvCxnSpPr>
        <p:spPr>
          <a:xfrm>
            <a:off x="7748059" y="3989928"/>
            <a:ext cx="13145" cy="2318992"/>
          </a:xfrm>
          <a:prstGeom prst="line">
            <a:avLst/>
          </a:prstGeom>
          <a:ln w="50800" cmpd="sng">
            <a:solidFill>
              <a:schemeClr val="bg2">
                <a:lumMod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>
            <a:off x="5782103" y="3207868"/>
            <a:ext cx="1912496" cy="1269848"/>
          </a:xfrm>
          <a:prstGeom prst="straightConnector1">
            <a:avLst/>
          </a:prstGeom>
          <a:ln w="25400"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ight Bracket 105"/>
          <p:cNvSpPr/>
          <p:nvPr/>
        </p:nvSpPr>
        <p:spPr>
          <a:xfrm>
            <a:off x="5384221" y="1561244"/>
            <a:ext cx="397882" cy="3786886"/>
          </a:xfrm>
          <a:prstGeom prst="rightBracket">
            <a:avLst/>
          </a:prstGeom>
          <a:ln w="254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012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9258" y="2829899"/>
            <a:ext cx="8939250" cy="3810172"/>
          </a:xfrm>
          <a:prstGeom prst="rect">
            <a:avLst/>
          </a:prstGeom>
        </p:spPr>
      </p:pic>
      <p:cxnSp>
        <p:nvCxnSpPr>
          <p:cNvPr id="41" name="Straight Arrow Connector 40"/>
          <p:cNvCxnSpPr/>
          <p:nvPr/>
        </p:nvCxnSpPr>
        <p:spPr>
          <a:xfrm flipH="1" flipV="1">
            <a:off x="3950208" y="2439910"/>
            <a:ext cx="6601413" cy="3973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754806" y="2437799"/>
            <a:ext cx="4692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latin typeface="Centaur" panose="02030504050205020304" pitchFamily="18" charset="0"/>
              </a:rPr>
              <a:t>Increasing </a:t>
            </a:r>
            <a:r>
              <a:rPr lang="de-DE" b="1" dirty="0" smtClean="0">
                <a:latin typeface="Centaur" panose="02030504050205020304" pitchFamily="18" charset="0"/>
              </a:rPr>
              <a:t>covered area by </a:t>
            </a:r>
            <a:r>
              <a:rPr lang="de-DE" b="1" dirty="0" smtClean="0">
                <a:latin typeface="Centaur" panose="02030504050205020304" pitchFamily="18" charset="0"/>
              </a:rPr>
              <a:t>the </a:t>
            </a:r>
            <a:r>
              <a:rPr lang="de-DE" b="1" dirty="0" smtClean="0">
                <a:latin typeface="Centaur" panose="02030504050205020304" pitchFamily="18" charset="0"/>
              </a:rPr>
              <a:t>geometries studied</a:t>
            </a:r>
            <a:endParaRPr lang="pt-PT" b="1" dirty="0">
              <a:latin typeface="Centaur" panose="02030504050205020304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36724" y="1289900"/>
            <a:ext cx="15572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Centaur" panose="02030504050205020304" pitchFamily="18" charset="0"/>
              </a:rPr>
              <a:t>(no partial wafers)</a:t>
            </a:r>
            <a:endParaRPr lang="pt-PT" sz="1600" dirty="0">
              <a:latin typeface="Centaur" panose="02030504050205020304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743687" y="1299708"/>
            <a:ext cx="222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Centaur" panose="02030504050205020304" pitchFamily="18" charset="0"/>
              </a:rPr>
              <a:t>(all kinds of partial wafers)</a:t>
            </a:r>
            <a:endParaRPr lang="pt-PT" sz="1600" dirty="0">
              <a:latin typeface="Centaur" panose="02030504050205020304" pitchFamily="18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3039059" y="1278372"/>
            <a:ext cx="8949449" cy="5352219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27" name="Group 26"/>
          <p:cNvGrpSpPr/>
          <p:nvPr/>
        </p:nvGrpSpPr>
        <p:grpSpPr>
          <a:xfrm>
            <a:off x="4067493" y="1559392"/>
            <a:ext cx="1293559" cy="815426"/>
            <a:chOff x="9183409" y="1551446"/>
            <a:chExt cx="1293559" cy="815426"/>
          </a:xfrm>
        </p:grpSpPr>
        <p:sp>
          <p:nvSpPr>
            <p:cNvPr id="44" name="TextBox 43"/>
            <p:cNvSpPr txBox="1"/>
            <p:nvPr/>
          </p:nvSpPr>
          <p:spPr>
            <a:xfrm>
              <a:off x="9183409" y="1551446"/>
              <a:ext cx="12935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chemeClr val="accent5">
                      <a:lumMod val="75000"/>
                    </a:schemeClr>
                  </a:solidFill>
                  <a:latin typeface="Centaur" panose="02030504050205020304" pitchFamily="18" charset="0"/>
                </a:rPr>
                <a:t>Mask 3</a:t>
              </a:r>
              <a:endParaRPr lang="pt-PT" b="1" dirty="0">
                <a:solidFill>
                  <a:schemeClr val="accent5">
                    <a:lumMod val="75000"/>
                  </a:schemeClr>
                </a:solidFill>
                <a:latin typeface="Centaur" panose="02030504050205020304" pitchFamily="18" charset="0"/>
              </a:endParaRPr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9531487" y="1932826"/>
              <a:ext cx="624015" cy="434046"/>
              <a:chOff x="4472697" y="1920778"/>
              <a:chExt cx="624015" cy="434046"/>
            </a:xfrm>
          </p:grpSpPr>
          <p:sp>
            <p:nvSpPr>
              <p:cNvPr id="79" name="Isosceles Triangle 78"/>
              <p:cNvSpPr/>
              <p:nvPr/>
            </p:nvSpPr>
            <p:spPr>
              <a:xfrm rot="10800000">
                <a:off x="4509561" y="2177281"/>
                <a:ext cx="249527" cy="177543"/>
              </a:xfrm>
              <a:prstGeom prst="triangle">
                <a:avLst/>
              </a:prstGeom>
              <a:noFill/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80" name="Trapezoid 79"/>
              <p:cNvSpPr/>
              <p:nvPr/>
            </p:nvSpPr>
            <p:spPr>
              <a:xfrm rot="10800000">
                <a:off x="4472697" y="1920778"/>
                <a:ext cx="286392" cy="144314"/>
              </a:xfrm>
              <a:prstGeom prst="trapezoid">
                <a:avLst>
                  <a:gd name="adj" fmla="val 34432"/>
                </a:avLst>
              </a:prstGeom>
              <a:noFill/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grpSp>
            <p:nvGrpSpPr>
              <p:cNvPr id="81" name="Group 80"/>
              <p:cNvGrpSpPr/>
              <p:nvPr/>
            </p:nvGrpSpPr>
            <p:grpSpPr>
              <a:xfrm>
                <a:off x="4816601" y="2038201"/>
                <a:ext cx="280111" cy="247615"/>
                <a:chOff x="8813321" y="4200005"/>
                <a:chExt cx="283951" cy="237396"/>
              </a:xfrm>
            </p:grpSpPr>
            <p:cxnSp>
              <p:nvCxnSpPr>
                <p:cNvPr id="82" name="Straight Connector 81"/>
                <p:cNvCxnSpPr/>
                <p:nvPr/>
              </p:nvCxnSpPr>
              <p:spPr>
                <a:xfrm>
                  <a:off x="8830596" y="4200014"/>
                  <a:ext cx="8625" cy="189493"/>
                </a:xfrm>
                <a:prstGeom prst="line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/>
                <p:nvPr/>
              </p:nvCxnSpPr>
              <p:spPr>
                <a:xfrm>
                  <a:off x="8839207" y="4377537"/>
                  <a:ext cx="143101" cy="59864"/>
                </a:xfrm>
                <a:prstGeom prst="line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/>
                <p:cNvCxnSpPr/>
                <p:nvPr/>
              </p:nvCxnSpPr>
              <p:spPr>
                <a:xfrm flipV="1">
                  <a:off x="8963931" y="4365312"/>
                  <a:ext cx="126147" cy="72079"/>
                </a:xfrm>
                <a:prstGeom prst="line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/>
                <p:cNvCxnSpPr/>
                <p:nvPr/>
              </p:nvCxnSpPr>
              <p:spPr>
                <a:xfrm flipV="1">
                  <a:off x="9090082" y="4200011"/>
                  <a:ext cx="0" cy="189504"/>
                </a:xfrm>
                <a:prstGeom prst="line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/>
                <p:cNvCxnSpPr/>
                <p:nvPr/>
              </p:nvCxnSpPr>
              <p:spPr>
                <a:xfrm>
                  <a:off x="8813321" y="4202469"/>
                  <a:ext cx="283951" cy="0"/>
                </a:xfrm>
                <a:prstGeom prst="line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4" name="Group 33"/>
          <p:cNvGrpSpPr/>
          <p:nvPr/>
        </p:nvGrpSpPr>
        <p:grpSpPr>
          <a:xfrm>
            <a:off x="9111522" y="1563403"/>
            <a:ext cx="1293559" cy="819335"/>
            <a:chOff x="4132509" y="1505416"/>
            <a:chExt cx="1293559" cy="819335"/>
          </a:xfrm>
        </p:grpSpPr>
        <p:grpSp>
          <p:nvGrpSpPr>
            <p:cNvPr id="7" name="Group 6"/>
            <p:cNvGrpSpPr/>
            <p:nvPr/>
          </p:nvGrpSpPr>
          <p:grpSpPr>
            <a:xfrm>
              <a:off x="4470139" y="1874748"/>
              <a:ext cx="624022" cy="434046"/>
              <a:chOff x="4470139" y="1874748"/>
              <a:chExt cx="624022" cy="434046"/>
            </a:xfrm>
          </p:grpSpPr>
          <p:sp>
            <p:nvSpPr>
              <p:cNvPr id="26" name="Isosceles Triangle 25"/>
              <p:cNvSpPr/>
              <p:nvPr/>
            </p:nvSpPr>
            <p:spPr>
              <a:xfrm rot="10800000">
                <a:off x="4507003" y="2131251"/>
                <a:ext cx="249527" cy="177543"/>
              </a:xfrm>
              <a:prstGeom prst="triangle">
                <a:avLst/>
              </a:prstGeom>
              <a:no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8" name="Trapezoid 27"/>
              <p:cNvSpPr/>
              <p:nvPr/>
            </p:nvSpPr>
            <p:spPr>
              <a:xfrm rot="10800000">
                <a:off x="4470139" y="1874748"/>
                <a:ext cx="286392" cy="144314"/>
              </a:xfrm>
              <a:prstGeom prst="trapezoid">
                <a:avLst>
                  <a:gd name="adj" fmla="val 34432"/>
                </a:avLst>
              </a:prstGeom>
              <a:no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grpSp>
            <p:nvGrpSpPr>
              <p:cNvPr id="30" name="Group 29"/>
              <p:cNvGrpSpPr/>
              <p:nvPr/>
            </p:nvGrpSpPr>
            <p:grpSpPr>
              <a:xfrm>
                <a:off x="4814050" y="1985725"/>
                <a:ext cx="280111" cy="254044"/>
                <a:chOff x="8810737" y="4149701"/>
                <a:chExt cx="283951" cy="243560"/>
              </a:xfrm>
            </p:grpSpPr>
            <p:cxnSp>
              <p:nvCxnSpPr>
                <p:cNvPr id="35" name="Straight Connector 34"/>
                <p:cNvCxnSpPr/>
                <p:nvPr/>
              </p:nvCxnSpPr>
              <p:spPr>
                <a:xfrm>
                  <a:off x="8827991" y="4155887"/>
                  <a:ext cx="8625" cy="189493"/>
                </a:xfrm>
                <a:prstGeom prst="line">
                  <a:avLst/>
                </a:prstGeom>
                <a:ln w="381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8836616" y="4333397"/>
                  <a:ext cx="143101" cy="59864"/>
                </a:xfrm>
                <a:prstGeom prst="line">
                  <a:avLst/>
                </a:prstGeom>
                <a:ln w="381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 flipV="1">
                  <a:off x="8961338" y="4321182"/>
                  <a:ext cx="126147" cy="72079"/>
                </a:xfrm>
                <a:prstGeom prst="line">
                  <a:avLst/>
                </a:prstGeom>
                <a:ln w="381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 flipV="1">
                  <a:off x="9087485" y="4149701"/>
                  <a:ext cx="0" cy="195678"/>
                </a:xfrm>
                <a:prstGeom prst="line">
                  <a:avLst/>
                </a:prstGeom>
                <a:ln w="381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8810737" y="4158327"/>
                  <a:ext cx="283951" cy="0"/>
                </a:xfrm>
                <a:prstGeom prst="line">
                  <a:avLst/>
                </a:prstGeom>
                <a:ln w="381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3" name="Group 32"/>
            <p:cNvGrpSpPr/>
            <p:nvPr/>
          </p:nvGrpSpPr>
          <p:grpSpPr>
            <a:xfrm>
              <a:off x="4132509" y="1505416"/>
              <a:ext cx="1293559" cy="819335"/>
              <a:chOff x="4132509" y="1505416"/>
              <a:chExt cx="1293559" cy="819335"/>
            </a:xfrm>
          </p:grpSpPr>
          <p:sp>
            <p:nvSpPr>
              <p:cNvPr id="47" name="TextBox 46"/>
              <p:cNvSpPr txBox="1"/>
              <p:nvPr/>
            </p:nvSpPr>
            <p:spPr>
              <a:xfrm>
                <a:off x="4132509" y="1505416"/>
                <a:ext cx="12935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b="1" dirty="0" smtClean="0">
                    <a:solidFill>
                      <a:srgbClr val="C00000"/>
                    </a:solidFill>
                    <a:latin typeface="Centaur" panose="02030504050205020304" pitchFamily="18" charset="0"/>
                  </a:rPr>
                  <a:t>Mask 6</a:t>
                </a:r>
                <a:endParaRPr lang="pt-PT" b="1" dirty="0">
                  <a:solidFill>
                    <a:srgbClr val="C00000"/>
                  </a:solidFill>
                  <a:latin typeface="Centaur" panose="02030504050205020304" pitchFamily="18" charset="0"/>
                </a:endParaRPr>
              </a:p>
            </p:txBody>
          </p:sp>
          <p:sp>
            <p:nvSpPr>
              <p:cNvPr id="88" name="Cross 87"/>
              <p:cNvSpPr/>
              <p:nvPr/>
            </p:nvSpPr>
            <p:spPr>
              <a:xfrm rot="18912231">
                <a:off x="4490166" y="1804038"/>
                <a:ext cx="254050" cy="258851"/>
              </a:xfrm>
              <a:prstGeom prst="plus">
                <a:avLst>
                  <a:gd name="adj" fmla="val 43272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89" name="Cross 88"/>
              <p:cNvSpPr/>
              <p:nvPr/>
            </p:nvSpPr>
            <p:spPr>
              <a:xfrm rot="18912231">
                <a:off x="4505693" y="2065900"/>
                <a:ext cx="254050" cy="258851"/>
              </a:xfrm>
              <a:prstGeom prst="plus">
                <a:avLst>
                  <a:gd name="adj" fmla="val 43272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90" name="Cross 89"/>
              <p:cNvSpPr/>
              <p:nvPr/>
            </p:nvSpPr>
            <p:spPr>
              <a:xfrm rot="18912231">
                <a:off x="4835589" y="1969616"/>
                <a:ext cx="254050" cy="258851"/>
              </a:xfrm>
              <a:prstGeom prst="plus">
                <a:avLst>
                  <a:gd name="adj" fmla="val 43272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7431511" y="1555626"/>
            <a:ext cx="1293559" cy="855593"/>
            <a:chOff x="5838316" y="1505416"/>
            <a:chExt cx="1293559" cy="855593"/>
          </a:xfrm>
        </p:grpSpPr>
        <p:grpSp>
          <p:nvGrpSpPr>
            <p:cNvPr id="31" name="Group 30"/>
            <p:cNvGrpSpPr/>
            <p:nvPr/>
          </p:nvGrpSpPr>
          <p:grpSpPr>
            <a:xfrm>
              <a:off x="5838316" y="1505416"/>
              <a:ext cx="1293559" cy="826969"/>
              <a:chOff x="5838316" y="1505416"/>
              <a:chExt cx="1293559" cy="826969"/>
            </a:xfrm>
          </p:grpSpPr>
          <p:sp>
            <p:nvSpPr>
              <p:cNvPr id="46" name="TextBox 45"/>
              <p:cNvSpPr txBox="1"/>
              <p:nvPr/>
            </p:nvSpPr>
            <p:spPr>
              <a:xfrm>
                <a:off x="5838316" y="1505416"/>
                <a:ext cx="12935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b="1" dirty="0" smtClean="0">
                    <a:solidFill>
                      <a:schemeClr val="accent6">
                        <a:lumMod val="75000"/>
                      </a:schemeClr>
                    </a:solidFill>
                    <a:latin typeface="Centaur" panose="02030504050205020304" pitchFamily="18" charset="0"/>
                  </a:rPr>
                  <a:t>Mask 5</a:t>
                </a:r>
                <a:endParaRPr lang="pt-PT" b="1" dirty="0">
                  <a:solidFill>
                    <a:schemeClr val="accent6">
                      <a:lumMod val="75000"/>
                    </a:schemeClr>
                  </a:solidFill>
                  <a:latin typeface="Centaur" panose="02030504050205020304" pitchFamily="18" charset="0"/>
                </a:endParaRPr>
              </a:p>
            </p:txBody>
          </p:sp>
          <p:grpSp>
            <p:nvGrpSpPr>
              <p:cNvPr id="54" name="Group 53"/>
              <p:cNvGrpSpPr/>
              <p:nvPr/>
            </p:nvGrpSpPr>
            <p:grpSpPr>
              <a:xfrm>
                <a:off x="6173084" y="1898339"/>
                <a:ext cx="624022" cy="434046"/>
                <a:chOff x="4470139" y="1874748"/>
                <a:chExt cx="624022" cy="434046"/>
              </a:xfrm>
            </p:grpSpPr>
            <p:sp>
              <p:nvSpPr>
                <p:cNvPr id="55" name="Isosceles Triangle 54"/>
                <p:cNvSpPr/>
                <p:nvPr/>
              </p:nvSpPr>
              <p:spPr>
                <a:xfrm rot="10800000">
                  <a:off x="4507003" y="2131251"/>
                  <a:ext cx="249527" cy="177543"/>
                </a:xfrm>
                <a:prstGeom prst="triangle">
                  <a:avLst/>
                </a:prstGeom>
                <a:noFill/>
                <a:ln w="3810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56" name="Trapezoid 55"/>
                <p:cNvSpPr/>
                <p:nvPr/>
              </p:nvSpPr>
              <p:spPr>
                <a:xfrm rot="10800000">
                  <a:off x="4470139" y="1874748"/>
                  <a:ext cx="286392" cy="144314"/>
                </a:xfrm>
                <a:prstGeom prst="trapezoid">
                  <a:avLst>
                    <a:gd name="adj" fmla="val 34432"/>
                  </a:avLst>
                </a:prstGeom>
                <a:noFill/>
                <a:ln w="3810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grpSp>
              <p:nvGrpSpPr>
                <p:cNvPr id="60" name="Group 59"/>
                <p:cNvGrpSpPr/>
                <p:nvPr/>
              </p:nvGrpSpPr>
              <p:grpSpPr>
                <a:xfrm>
                  <a:off x="4814050" y="1985725"/>
                  <a:ext cx="280111" cy="254044"/>
                  <a:chOff x="8810737" y="4149701"/>
                  <a:chExt cx="283951" cy="243560"/>
                </a:xfrm>
              </p:grpSpPr>
              <p:cxnSp>
                <p:nvCxnSpPr>
                  <p:cNvPr id="61" name="Straight Connector 60"/>
                  <p:cNvCxnSpPr/>
                  <p:nvPr/>
                </p:nvCxnSpPr>
                <p:spPr>
                  <a:xfrm>
                    <a:off x="8827991" y="4155887"/>
                    <a:ext cx="8625" cy="189493"/>
                  </a:xfrm>
                  <a:prstGeom prst="line">
                    <a:avLst/>
                  </a:prstGeom>
                  <a:ln w="381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Connector 62"/>
                  <p:cNvCxnSpPr/>
                  <p:nvPr/>
                </p:nvCxnSpPr>
                <p:spPr>
                  <a:xfrm>
                    <a:off x="8836616" y="4333397"/>
                    <a:ext cx="143101" cy="59864"/>
                  </a:xfrm>
                  <a:prstGeom prst="line">
                    <a:avLst/>
                  </a:prstGeom>
                  <a:ln w="3810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Straight Connector 63"/>
                  <p:cNvCxnSpPr/>
                  <p:nvPr/>
                </p:nvCxnSpPr>
                <p:spPr>
                  <a:xfrm flipV="1">
                    <a:off x="8961338" y="4321182"/>
                    <a:ext cx="126147" cy="72079"/>
                  </a:xfrm>
                  <a:prstGeom prst="line">
                    <a:avLst/>
                  </a:prstGeom>
                  <a:ln w="3810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Connector 64"/>
                  <p:cNvCxnSpPr/>
                  <p:nvPr/>
                </p:nvCxnSpPr>
                <p:spPr>
                  <a:xfrm flipV="1">
                    <a:off x="9087485" y="4149701"/>
                    <a:ext cx="0" cy="195678"/>
                  </a:xfrm>
                  <a:prstGeom prst="line">
                    <a:avLst/>
                  </a:prstGeom>
                  <a:ln w="3810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Straight Connector 65"/>
                  <p:cNvCxnSpPr/>
                  <p:nvPr/>
                </p:nvCxnSpPr>
                <p:spPr>
                  <a:xfrm>
                    <a:off x="8810737" y="4158327"/>
                    <a:ext cx="283951" cy="0"/>
                  </a:xfrm>
                  <a:prstGeom prst="line">
                    <a:avLst/>
                  </a:prstGeom>
                  <a:ln w="3810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91" name="Cross 90"/>
            <p:cNvSpPr/>
            <p:nvPr/>
          </p:nvSpPr>
          <p:spPr>
            <a:xfrm rot="18912231">
              <a:off x="6189944" y="1848257"/>
              <a:ext cx="254050" cy="258851"/>
            </a:xfrm>
            <a:prstGeom prst="plus">
              <a:avLst>
                <a:gd name="adj" fmla="val 43272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92" name="Cross 91"/>
            <p:cNvSpPr/>
            <p:nvPr/>
          </p:nvSpPr>
          <p:spPr>
            <a:xfrm rot="18912231">
              <a:off x="6196186" y="2102158"/>
              <a:ext cx="254050" cy="258851"/>
            </a:xfrm>
            <a:prstGeom prst="plus">
              <a:avLst>
                <a:gd name="adj" fmla="val 43272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743426" y="1550687"/>
            <a:ext cx="1293559" cy="831514"/>
            <a:chOff x="7383681" y="1505416"/>
            <a:chExt cx="1293559" cy="831514"/>
          </a:xfrm>
        </p:grpSpPr>
        <p:grpSp>
          <p:nvGrpSpPr>
            <p:cNvPr id="29" name="Group 28"/>
            <p:cNvGrpSpPr/>
            <p:nvPr/>
          </p:nvGrpSpPr>
          <p:grpSpPr>
            <a:xfrm>
              <a:off x="7383681" y="1505416"/>
              <a:ext cx="1293559" cy="795335"/>
              <a:chOff x="7383681" y="1505416"/>
              <a:chExt cx="1293559" cy="795335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7383681" y="1505416"/>
                <a:ext cx="12935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b="1" dirty="0" smtClean="0">
                    <a:solidFill>
                      <a:schemeClr val="accent4">
                        <a:lumMod val="75000"/>
                      </a:schemeClr>
                    </a:solidFill>
                    <a:latin typeface="Centaur" panose="02030504050205020304" pitchFamily="18" charset="0"/>
                  </a:rPr>
                  <a:t>Mask 4</a:t>
                </a:r>
                <a:endParaRPr lang="pt-PT" b="1" dirty="0">
                  <a:solidFill>
                    <a:schemeClr val="accent4">
                      <a:lumMod val="75000"/>
                    </a:schemeClr>
                  </a:solidFill>
                  <a:latin typeface="Centaur" panose="02030504050205020304" pitchFamily="18" charset="0"/>
                </a:endParaRPr>
              </a:p>
            </p:txBody>
          </p:sp>
          <p:grpSp>
            <p:nvGrpSpPr>
              <p:cNvPr id="69" name="Group 68"/>
              <p:cNvGrpSpPr/>
              <p:nvPr/>
            </p:nvGrpSpPr>
            <p:grpSpPr>
              <a:xfrm>
                <a:off x="7704554" y="1866705"/>
                <a:ext cx="624069" cy="434046"/>
                <a:chOff x="4470139" y="1874748"/>
                <a:chExt cx="624069" cy="434046"/>
              </a:xfrm>
            </p:grpSpPr>
            <p:sp>
              <p:nvSpPr>
                <p:cNvPr id="70" name="Isosceles Triangle 69"/>
                <p:cNvSpPr/>
                <p:nvPr/>
              </p:nvSpPr>
              <p:spPr>
                <a:xfrm rot="10800000">
                  <a:off x="4507003" y="2131251"/>
                  <a:ext cx="249527" cy="177543"/>
                </a:xfrm>
                <a:prstGeom prst="triangle">
                  <a:avLst/>
                </a:prstGeom>
                <a:noFill/>
                <a:ln w="381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71" name="Trapezoid 70"/>
                <p:cNvSpPr/>
                <p:nvPr/>
              </p:nvSpPr>
              <p:spPr>
                <a:xfrm rot="10800000">
                  <a:off x="4470139" y="1874748"/>
                  <a:ext cx="286392" cy="144314"/>
                </a:xfrm>
                <a:prstGeom prst="trapezoid">
                  <a:avLst>
                    <a:gd name="adj" fmla="val 34432"/>
                  </a:avLst>
                </a:prstGeom>
                <a:noFill/>
                <a:ln w="381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grpSp>
              <p:nvGrpSpPr>
                <p:cNvPr id="72" name="Group 71"/>
                <p:cNvGrpSpPr/>
                <p:nvPr/>
              </p:nvGrpSpPr>
              <p:grpSpPr>
                <a:xfrm>
                  <a:off x="4814097" y="1985720"/>
                  <a:ext cx="280111" cy="254046"/>
                  <a:chOff x="8810785" y="4149699"/>
                  <a:chExt cx="283951" cy="243562"/>
                </a:xfrm>
              </p:grpSpPr>
              <p:cxnSp>
                <p:nvCxnSpPr>
                  <p:cNvPr id="73" name="Straight Connector 72"/>
                  <p:cNvCxnSpPr/>
                  <p:nvPr/>
                </p:nvCxnSpPr>
                <p:spPr>
                  <a:xfrm>
                    <a:off x="8828027" y="4155887"/>
                    <a:ext cx="8625" cy="189493"/>
                  </a:xfrm>
                  <a:prstGeom prst="line">
                    <a:avLst/>
                  </a:prstGeom>
                  <a:ln w="38100">
                    <a:solidFill>
                      <a:schemeClr val="accent4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Straight Connector 73"/>
                  <p:cNvCxnSpPr/>
                  <p:nvPr/>
                </p:nvCxnSpPr>
                <p:spPr>
                  <a:xfrm>
                    <a:off x="8836616" y="4333397"/>
                    <a:ext cx="143101" cy="59864"/>
                  </a:xfrm>
                  <a:prstGeom prst="line">
                    <a:avLst/>
                  </a:prstGeom>
                  <a:ln w="38100">
                    <a:solidFill>
                      <a:schemeClr val="accent4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Straight Connector 74"/>
                  <p:cNvCxnSpPr/>
                  <p:nvPr/>
                </p:nvCxnSpPr>
                <p:spPr>
                  <a:xfrm flipV="1">
                    <a:off x="8961359" y="4321182"/>
                    <a:ext cx="126147" cy="72079"/>
                  </a:xfrm>
                  <a:prstGeom prst="line">
                    <a:avLst/>
                  </a:prstGeom>
                  <a:ln w="38100">
                    <a:solidFill>
                      <a:schemeClr val="accent4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Connector 75"/>
                  <p:cNvCxnSpPr/>
                  <p:nvPr/>
                </p:nvCxnSpPr>
                <p:spPr>
                  <a:xfrm flipV="1">
                    <a:off x="9087496" y="4149699"/>
                    <a:ext cx="0" cy="195678"/>
                  </a:xfrm>
                  <a:prstGeom prst="line">
                    <a:avLst/>
                  </a:prstGeom>
                  <a:ln w="38100">
                    <a:solidFill>
                      <a:schemeClr val="accent4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Straight Connector 76"/>
                  <p:cNvCxnSpPr/>
                  <p:nvPr/>
                </p:nvCxnSpPr>
                <p:spPr>
                  <a:xfrm>
                    <a:off x="8810785" y="4158327"/>
                    <a:ext cx="283951" cy="0"/>
                  </a:xfrm>
                  <a:prstGeom prst="line">
                    <a:avLst/>
                  </a:prstGeom>
                  <a:ln w="38100">
                    <a:solidFill>
                      <a:schemeClr val="accent4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93" name="Cross 92"/>
            <p:cNvSpPr/>
            <p:nvPr/>
          </p:nvSpPr>
          <p:spPr>
            <a:xfrm rot="18912231">
              <a:off x="7737856" y="2078079"/>
              <a:ext cx="254050" cy="258851"/>
            </a:xfrm>
            <a:prstGeom prst="plus">
              <a:avLst>
                <a:gd name="adj" fmla="val 43272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pic>
        <p:nvPicPr>
          <p:cNvPr id="62" name="Picture 6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476" y="1280699"/>
            <a:ext cx="2313934" cy="54918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964" y="144337"/>
            <a:ext cx="11768545" cy="1068812"/>
          </a:xfrm>
        </p:spPr>
        <p:txBody>
          <a:bodyPr>
            <a:normAutofit/>
          </a:bodyPr>
          <a:lstStyle/>
          <a:p>
            <a:r>
              <a:rPr lang="pt-PT" dirty="0" smtClean="0"/>
              <a:t>Final results</a:t>
            </a:r>
            <a:endParaRPr lang="pt-PT" dirty="0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102810" y="6548903"/>
            <a:ext cx="2743200" cy="365125"/>
          </a:xfrm>
        </p:spPr>
        <p:txBody>
          <a:bodyPr/>
          <a:lstStyle/>
          <a:p>
            <a:fld id="{2FB4934F-93BB-421E-8ACD-74519054B9C6}" type="slidenum">
              <a:rPr lang="pt-PT" smtClean="0"/>
              <a:pPr/>
              <a:t>8</a:t>
            </a:fld>
            <a:endParaRPr lang="pt-PT" dirty="0"/>
          </a:p>
        </p:txBody>
      </p:sp>
      <p:grpSp>
        <p:nvGrpSpPr>
          <p:cNvPr id="15" name="Group 14"/>
          <p:cNvGrpSpPr/>
          <p:nvPr/>
        </p:nvGrpSpPr>
        <p:grpSpPr>
          <a:xfrm>
            <a:off x="271728" y="1279550"/>
            <a:ext cx="3162850" cy="5348610"/>
            <a:chOff x="664235" y="1647645"/>
            <a:chExt cx="3535496" cy="9828131"/>
          </a:xfrm>
        </p:grpSpPr>
        <p:cxnSp>
          <p:nvCxnSpPr>
            <p:cNvPr id="20" name="Straight Arrow Connector 19"/>
            <p:cNvCxnSpPr/>
            <p:nvPr/>
          </p:nvCxnSpPr>
          <p:spPr>
            <a:xfrm flipH="1">
              <a:off x="2468681" y="5273575"/>
              <a:ext cx="7629" cy="2845513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2448285" y="6113187"/>
              <a:ext cx="1751446" cy="1187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>
                  <a:solidFill>
                    <a:srgbClr val="C00000"/>
                  </a:solidFill>
                  <a:latin typeface="Centaur" panose="02030504050205020304" pitchFamily="18" charset="0"/>
                </a:rPr>
                <a:t>S</a:t>
              </a:r>
              <a:r>
                <a:rPr lang="de-DE" b="1" dirty="0" smtClean="0">
                  <a:solidFill>
                    <a:srgbClr val="C00000"/>
                  </a:solidFill>
                  <a:latin typeface="Centaur" panose="02030504050205020304" pitchFamily="18" charset="0"/>
                </a:rPr>
                <a:t>oftware correction</a:t>
              </a:r>
              <a:endParaRPr lang="pt-PT" b="1" dirty="0">
                <a:solidFill>
                  <a:srgbClr val="C00000"/>
                </a:solidFill>
                <a:latin typeface="Centaur" panose="02030504050205020304" pitchFamily="18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64235" y="1647645"/>
              <a:ext cx="3010418" cy="9828131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solidFill>
                  <a:srgbClr val="C00000"/>
                </a:solidFill>
              </a:endParaRPr>
            </a:p>
          </p:txBody>
        </p:sp>
      </p:grpSp>
      <p:pic>
        <p:nvPicPr>
          <p:cNvPr id="67" name="Picture 6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542" y="3831065"/>
            <a:ext cx="1098804" cy="26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99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964" y="144337"/>
            <a:ext cx="11768545" cy="1068812"/>
          </a:xfrm>
        </p:spPr>
        <p:txBody>
          <a:bodyPr>
            <a:normAutofit/>
          </a:bodyPr>
          <a:lstStyle/>
          <a:p>
            <a:r>
              <a:rPr lang="pt-PT" dirty="0" smtClean="0"/>
              <a:t>Experience acquired</a:t>
            </a:r>
            <a:endParaRPr lang="pt-P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4934F-93BB-421E-8ACD-74519054B9C6}" type="slidenum">
              <a:rPr lang="pt-PT" smtClean="0"/>
              <a:pPr/>
              <a:t>9</a:t>
            </a:fld>
            <a:endParaRPr lang="pt-PT" dirty="0"/>
          </a:p>
        </p:txBody>
      </p:sp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19964" y="1613927"/>
            <a:ext cx="6025561" cy="5364843"/>
          </a:xfrm>
        </p:spPr>
        <p:txBody>
          <a:bodyPr anchor="t"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Computing:</a:t>
            </a:r>
          </a:p>
          <a:p>
            <a:pPr marL="457200" lvl="1" indent="0">
              <a:buNone/>
            </a:pP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Linux/Unix</a:t>
            </a:r>
          </a:p>
          <a:p>
            <a:pPr marL="457200" lvl="1" indent="0">
              <a:buNone/>
            </a:pP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C/C++, Python, Shell / Bash</a:t>
            </a:r>
          </a:p>
          <a:p>
            <a:pPr marL="457200" lvl="1" indent="0">
              <a:buNone/>
            </a:pP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Git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(and related GitHub and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GitLab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online tools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)</a:t>
            </a:r>
          </a:p>
          <a:p>
            <a:pPr marL="457200" lvl="1" indent="0">
              <a:buNone/>
            </a:pP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Job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submission to the computing 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grid</a:t>
            </a:r>
          </a:p>
          <a:p>
            <a:pPr marL="457200" lvl="1" indent="0">
              <a:buNone/>
            </a:pP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Data visualization</a:t>
            </a:r>
          </a:p>
          <a:p>
            <a:pPr marL="457200" lvl="1" indent="0">
              <a:buNone/>
            </a:pPr>
            <a:r>
              <a:rPr lang="en-US" sz="2000" u="sng" dirty="0">
                <a:solidFill>
                  <a:srgbClr val="C00000"/>
                </a:solidFill>
              </a:rPr>
              <a:t>Near </a:t>
            </a:r>
            <a:r>
              <a:rPr lang="en-US" sz="2000" u="sng" dirty="0" smtClean="0">
                <a:solidFill>
                  <a:srgbClr val="C00000"/>
                </a:solidFill>
              </a:rPr>
              <a:t>future</a:t>
            </a:r>
            <a:endParaRPr lang="en-US" sz="2000" u="sng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457200" lvl="1" indent="0">
              <a:buNone/>
            </a:pP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CMS </a:t>
            </a:r>
            <a:r>
              <a:rPr lang="en-US" sz="2000" dirty="0" err="1" smtClean="0">
                <a:solidFill>
                  <a:schemeClr val="accent5">
                    <a:lumMod val="50000"/>
                  </a:schemeClr>
                </a:solidFill>
              </a:rPr>
              <a:t>Hackaton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: </a:t>
            </a:r>
            <a:r>
              <a:rPr lang="pt-PT" sz="2000" dirty="0" smtClean="0">
                <a:hlinkClick r:id="rId2"/>
              </a:rPr>
              <a:t>https</a:t>
            </a:r>
            <a:r>
              <a:rPr lang="pt-PT" sz="2000" dirty="0">
                <a:hlinkClick r:id="rId2"/>
              </a:rPr>
              <a:t>://</a:t>
            </a:r>
            <a:r>
              <a:rPr lang="pt-PT" sz="2000" dirty="0" smtClean="0">
                <a:hlinkClick r:id="rId2"/>
              </a:rPr>
              <a:t>indico.cern.ch/event/835728/overview</a:t>
            </a:r>
            <a:endParaRPr lang="en-U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457200" lvl="1" indent="0">
              <a:buNone/>
            </a:pPr>
            <a:r>
              <a:rPr lang="en-US" sz="2000" dirty="0" err="1" smtClean="0">
                <a:solidFill>
                  <a:schemeClr val="accent5">
                    <a:lumMod val="50000"/>
                  </a:schemeClr>
                </a:solidFill>
              </a:rPr>
              <a:t>Openlab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 course #1: </a:t>
            </a:r>
            <a:r>
              <a:rPr lang="en-US" sz="2000" dirty="0">
                <a:solidFill>
                  <a:schemeClr val="tx1"/>
                </a:solidFill>
              </a:rPr>
              <a:t>Computer architecture and efficient programming</a:t>
            </a:r>
          </a:p>
          <a:p>
            <a:pPr marL="457200" lvl="1" indent="0">
              <a:buNone/>
            </a:pPr>
            <a:r>
              <a:rPr lang="en-US" sz="2000" dirty="0" err="1" smtClean="0">
                <a:solidFill>
                  <a:schemeClr val="accent5">
                    <a:lumMod val="50000"/>
                  </a:schemeClr>
                </a:solidFill>
              </a:rPr>
              <a:t>Openlab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 course #2: </a:t>
            </a:r>
            <a:r>
              <a:rPr lang="en-US" sz="2000" dirty="0">
                <a:solidFill>
                  <a:schemeClr val="tx1"/>
                </a:solidFill>
              </a:rPr>
              <a:t>Programming and environments for </a:t>
            </a:r>
            <a:r>
              <a:rPr lang="en-US" sz="2000" dirty="0" smtClean="0">
                <a:solidFill>
                  <a:schemeClr val="tx1"/>
                </a:solidFill>
              </a:rPr>
              <a:t>parallelism</a:t>
            </a:r>
          </a:p>
          <a:p>
            <a:pPr marL="457200" lvl="1" indent="0">
              <a:buNone/>
            </a:pP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Next project: GPUs (with potentially some machine learning)</a:t>
            </a:r>
          </a:p>
        </p:txBody>
      </p:sp>
      <p:sp>
        <p:nvSpPr>
          <p:cNvPr id="6" name="Rectangle 5"/>
          <p:cNvSpPr/>
          <p:nvPr/>
        </p:nvSpPr>
        <p:spPr>
          <a:xfrm>
            <a:off x="6597437" y="1615752"/>
            <a:ext cx="5391072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Baskerville Old Face" panose="02020602080505020303" pitchFamily="18" charset="0"/>
              </a:rPr>
              <a:t>Scientific:</a:t>
            </a:r>
          </a:p>
          <a:p>
            <a:pPr>
              <a:tabLst>
                <a:tab pos="449263" algn="l"/>
              </a:tabLst>
            </a:pPr>
            <a:r>
              <a:rPr lang="en-US" dirty="0">
                <a:latin typeface="Baskerville Old Face" panose="02020602080505020303" pitchFamily="18" charset="0"/>
              </a:rPr>
              <a:t> 	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Mathematics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and Statistics</a:t>
            </a:r>
          </a:p>
          <a:p>
            <a:pPr defTabSz="449263"/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	Calorimeter and detection physics</a:t>
            </a:r>
          </a:p>
          <a:p>
            <a:pPr defTabSz="449263"/>
            <a:endParaRPr lang="en-US" dirty="0" smtClean="0">
              <a:latin typeface="Baskerville Old Face" panose="02020602080505020303" pitchFamily="18" charset="0"/>
            </a:endParaRPr>
          </a:p>
          <a:p>
            <a:pPr marL="342900" indent="-342900" defTabSz="449263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Baskerville Old Face" panose="02020602080505020303" pitchFamily="18" charset="0"/>
              </a:rPr>
              <a:t>Others:</a:t>
            </a:r>
          </a:p>
          <a:p>
            <a:pPr>
              <a:tabLst>
                <a:tab pos="449263" algn="l"/>
              </a:tabLst>
            </a:pPr>
            <a:r>
              <a:rPr lang="en-US" dirty="0">
                <a:latin typeface="Baskerville Old Face" panose="02020602080505020303" pitchFamily="18" charset="0"/>
              </a:rPr>
              <a:t>	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Regular presentations/discussions in weekly 	group meetings</a:t>
            </a:r>
          </a:p>
          <a:p>
            <a:pPr>
              <a:tabLst>
                <a:tab pos="449263" algn="l"/>
              </a:tabLst>
            </a:pP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	Writing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a CMS “Detector’s Note”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6308782" y="1945651"/>
            <a:ext cx="8626" cy="3812875"/>
          </a:xfrm>
          <a:prstGeom prst="line">
            <a:avLst/>
          </a:prstGeom>
          <a:ln w="127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777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3540</TotalTime>
  <Words>652</Words>
  <Application>Microsoft Office PowerPoint</Application>
  <PresentationFormat>Widescreen</PresentationFormat>
  <Paragraphs>167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Adobe Ming Std L</vt:lpstr>
      <vt:lpstr>Arial</vt:lpstr>
      <vt:lpstr>Baskerville Old Face</vt:lpstr>
      <vt:lpstr>Calibri</vt:lpstr>
      <vt:lpstr>Calibri Light</vt:lpstr>
      <vt:lpstr>Cambria Math</vt:lpstr>
      <vt:lpstr>Centaur</vt:lpstr>
      <vt:lpstr>Mathematica1Mono</vt:lpstr>
      <vt:lpstr>Wingdings</vt:lpstr>
      <vt:lpstr>Office Theme</vt:lpstr>
      <vt:lpstr>FCT Follow-up Meeting for Portuguese Trainees </vt:lpstr>
      <vt:lpstr>Personal overview</vt:lpstr>
      <vt:lpstr>Project overview: HGCal</vt:lpstr>
      <vt:lpstr>HGCal structure</vt:lpstr>
      <vt:lpstr>Project overview</vt:lpstr>
      <vt:lpstr>Project workflow</vt:lpstr>
      <vt:lpstr>Regions of the detector studied</vt:lpstr>
      <vt:lpstr>Final results</vt:lpstr>
      <vt:lpstr>Experience acquired</vt:lpstr>
      <vt:lpstr>PowerPoint Presentation</vt:lpstr>
      <vt:lpstr>Final results (inner region)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Bruno Alves</dc:creator>
  <cp:lastModifiedBy>Bruno Alves</cp:lastModifiedBy>
  <cp:revision>385</cp:revision>
  <cp:lastPrinted>2019-09-02T20:49:43Z</cp:lastPrinted>
  <dcterms:created xsi:type="dcterms:W3CDTF">2017-12-15T08:15:00Z</dcterms:created>
  <dcterms:modified xsi:type="dcterms:W3CDTF">2019-09-02T20:53:23Z</dcterms:modified>
</cp:coreProperties>
</file>