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6"/>
  </p:notesMasterIdLst>
  <p:handoutMasterIdLst>
    <p:handoutMasterId r:id="rId37"/>
  </p:handoutMasterIdLst>
  <p:sldIdLst>
    <p:sldId id="263" r:id="rId5"/>
    <p:sldId id="267" r:id="rId6"/>
    <p:sldId id="327" r:id="rId7"/>
    <p:sldId id="328" r:id="rId8"/>
    <p:sldId id="268" r:id="rId9"/>
    <p:sldId id="296" r:id="rId10"/>
    <p:sldId id="298" r:id="rId11"/>
    <p:sldId id="297" r:id="rId12"/>
    <p:sldId id="304" r:id="rId13"/>
    <p:sldId id="306" r:id="rId14"/>
    <p:sldId id="307" r:id="rId15"/>
    <p:sldId id="311" r:id="rId16"/>
    <p:sldId id="332" r:id="rId17"/>
    <p:sldId id="355" r:id="rId18"/>
    <p:sldId id="340" r:id="rId19"/>
    <p:sldId id="337" r:id="rId20"/>
    <p:sldId id="338" r:id="rId21"/>
    <p:sldId id="339" r:id="rId22"/>
    <p:sldId id="341" r:id="rId23"/>
    <p:sldId id="334" r:id="rId24"/>
    <p:sldId id="343" r:id="rId25"/>
    <p:sldId id="344" r:id="rId26"/>
    <p:sldId id="322" r:id="rId27"/>
    <p:sldId id="314" r:id="rId28"/>
    <p:sldId id="329" r:id="rId29"/>
    <p:sldId id="348" r:id="rId30"/>
    <p:sldId id="350" r:id="rId31"/>
    <p:sldId id="354" r:id="rId32"/>
    <p:sldId id="345" r:id="rId33"/>
    <p:sldId id="346" r:id="rId34"/>
    <p:sldId id="336" r:id="rId3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09" d="100"/>
          <a:sy n="109" d="100"/>
        </p:scale>
        <p:origin x="1674" y="10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26/11/2019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26/11/2019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4383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3217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On finding and maintaining collision in HL-LHC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dirty="0" smtClean="0"/>
              <a:t>Joel Andersson, </a:t>
            </a:r>
            <a:r>
              <a:rPr lang="en-GB" dirty="0" err="1" smtClean="0"/>
              <a:t>Davide</a:t>
            </a:r>
            <a:r>
              <a:rPr lang="en-GB" dirty="0" smtClean="0"/>
              <a:t> </a:t>
            </a:r>
            <a:r>
              <a:rPr lang="en-GB" dirty="0" err="1" smtClean="0"/>
              <a:t>Gamba</a:t>
            </a:r>
            <a:r>
              <a:rPr lang="en-GB" dirty="0" smtClean="0"/>
              <a:t>, Riccardo de Maria,</a:t>
            </a:r>
            <a:br>
              <a:rPr lang="en-GB" dirty="0" smtClean="0"/>
            </a:br>
            <a:r>
              <a:rPr lang="en-GB" dirty="0" smtClean="0"/>
              <a:t>J</a:t>
            </a:r>
            <a:r>
              <a:rPr lang="en-US" dirty="0" smtClean="0"/>
              <a:t>ö</a:t>
            </a:r>
            <a:r>
              <a:rPr lang="en-GB" dirty="0" err="1" smtClean="0"/>
              <a:t>rg</a:t>
            </a:r>
            <a:r>
              <a:rPr lang="en-GB" dirty="0" smtClean="0"/>
              <a:t> </a:t>
            </a:r>
            <a:r>
              <a:rPr lang="en-GB" dirty="0" err="1" smtClean="0"/>
              <a:t>Wenninger</a:t>
            </a:r>
            <a:endParaRPr lang="en-GB" dirty="0" smtClean="0"/>
          </a:p>
          <a:p>
            <a:r>
              <a:rPr lang="en-GB" dirty="0" smtClean="0"/>
              <a:t>CERN</a:t>
            </a:r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156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err="1" smtClean="0"/>
              <a:t>HiLumi</a:t>
            </a:r>
            <a:r>
              <a:rPr lang="en-GB" dirty="0" smtClean="0"/>
              <a:t> WP2 Meeting – 20 August 2019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as function of quadrupole erro</a:t>
            </a:r>
            <a:r>
              <a:rPr lang="en-US" dirty="0"/>
              <a:t>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153" y="764704"/>
            <a:ext cx="6917692" cy="518826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870376" y="5800138"/>
                <a:ext cx="3816424" cy="646331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Note: 0.1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US" b="1" dirty="0" smtClean="0"/>
                  <a:t> = </a:t>
                </a:r>
                <a:r>
                  <a:rPr lang="en-US" b="1" dirty="0" smtClean="0"/>
                  <a:t>0.25 </a:t>
                </a:r>
                <a:r>
                  <a:rPr lang="en-US" b="1" dirty="0" smtClean="0"/>
                  <a:t>% instantaneous luminosity  loss</a:t>
                </a:r>
                <a:endParaRPr lang="en-US" b="1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0376" y="5800138"/>
                <a:ext cx="3816424" cy="646331"/>
              </a:xfrm>
              <a:prstGeom prst="rect">
                <a:avLst/>
              </a:prstGeom>
              <a:blipFill>
                <a:blip r:embed="rId3"/>
                <a:stretch>
                  <a:fillRect t="-2727" b="-1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316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as function of quadrupole error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1" y="1418174"/>
            <a:ext cx="5182304" cy="3886727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39552" y="1219200"/>
            <a:ext cx="2879880" cy="4906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more inaccurate BPMs, the bigger the necessary machine error for OFB to break even</a:t>
            </a:r>
          </a:p>
          <a:p>
            <a:pPr lvl="1"/>
            <a:r>
              <a:rPr lang="en-US" sz="1600" dirty="0" smtClean="0"/>
              <a:t>Reasonable!</a:t>
            </a:r>
          </a:p>
          <a:p>
            <a:r>
              <a:rPr lang="en-US" sz="2000" dirty="0" smtClean="0"/>
              <a:t>Even for perfect BPMs, the OFB is not a big help in reducing beam separation at the IPs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4499992" y="5476972"/>
                <a:ext cx="3816424" cy="646331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Note: 0.1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US" b="1" dirty="0"/>
                  <a:t> = </a:t>
                </a:r>
                <a:r>
                  <a:rPr lang="en-US" b="1" dirty="0" smtClean="0"/>
                  <a:t>0.25 </a:t>
                </a:r>
                <a:r>
                  <a:rPr lang="en-US" b="1" dirty="0"/>
                  <a:t>% instantaneous luminosity  loss</a:t>
                </a: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5476972"/>
                <a:ext cx="3816424" cy="646331"/>
              </a:xfrm>
              <a:prstGeom prst="rect">
                <a:avLst/>
              </a:prstGeom>
              <a:blipFill>
                <a:blip r:embed="rId3"/>
                <a:stretch>
                  <a:fillRect t="-2727" b="-1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42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OFB applied to HL-LHC during collision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Joel Andersson, Davide Gamba, Riccardo De Maria, Jörg </a:t>
            </a:r>
            <a:r>
              <a:rPr lang="fr-FR" noProof="0" dirty="0" err="1" smtClean="0"/>
              <a:t>Wenninger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2" y="1418174"/>
            <a:ext cx="5182301" cy="3886726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39552" y="1219200"/>
            <a:ext cx="2879880" cy="4906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effect of OFB for collision is similar across HL-LHC and LHC</a:t>
            </a:r>
          </a:p>
          <a:p>
            <a:pPr lvl="1"/>
            <a:r>
              <a:rPr lang="en-US" sz="1600" dirty="0" smtClean="0"/>
              <a:t>LHC better, but not drastically so</a:t>
            </a:r>
          </a:p>
          <a:p>
            <a:pPr lvl="1"/>
            <a:r>
              <a:rPr lang="en-US" sz="1600" dirty="0" smtClean="0"/>
              <a:t>A loss in luminosity, but not a spectacular loss</a:t>
            </a:r>
          </a:p>
          <a:p>
            <a:r>
              <a:rPr lang="en-US" sz="2000" dirty="0" smtClean="0"/>
              <a:t>From the perspective of maintaining collision only, OFB is optional during collision</a:t>
            </a:r>
          </a:p>
          <a:p>
            <a:pPr lvl="1"/>
            <a:r>
              <a:rPr lang="en-US" sz="1600" dirty="0" smtClean="0"/>
              <a:t>OFB was not used during collision before LS1, and collision could be kept fairly stable</a:t>
            </a:r>
          </a:p>
          <a:p>
            <a:endParaRPr lang="en-US" sz="200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4499992" y="5476972"/>
                <a:ext cx="3816424" cy="646331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Note: 0.1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US" b="1" dirty="0"/>
                  <a:t> = </a:t>
                </a:r>
                <a:r>
                  <a:rPr lang="en-US" b="1" dirty="0" smtClean="0"/>
                  <a:t>0.25 </a:t>
                </a:r>
                <a:r>
                  <a:rPr lang="en-US" b="1" dirty="0"/>
                  <a:t>% instantaneous luminosity  loss</a:t>
                </a: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5476972"/>
                <a:ext cx="3816424" cy="646331"/>
              </a:xfrm>
              <a:prstGeom prst="rect">
                <a:avLst/>
              </a:prstGeom>
              <a:blipFill>
                <a:blip r:embed="rId3"/>
                <a:stretch>
                  <a:fillRect t="-2727" b="-1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592622" y="1124744"/>
                <a:ext cx="4371866" cy="369332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RMS BPM error = 20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endParaRPr lang="en-US" b="1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2622" y="1124744"/>
                <a:ext cx="4371866" cy="369332"/>
              </a:xfrm>
              <a:prstGeom prst="rect">
                <a:avLst/>
              </a:prstGeom>
              <a:blipFill>
                <a:blip r:embed="rId4"/>
                <a:stretch>
                  <a:fillRect t="-6250" b="-21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67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Room for improvement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But what if we want to improve?</a:t>
            </a:r>
          </a:p>
          <a:p>
            <a:pPr lvl="1"/>
            <a:r>
              <a:rPr lang="en-US" dirty="0"/>
              <a:t>Avoid </a:t>
            </a:r>
            <a:r>
              <a:rPr lang="en-US" dirty="0" err="1"/>
              <a:t>lumiscans</a:t>
            </a:r>
            <a:r>
              <a:rPr lang="en-US" dirty="0"/>
              <a:t> during stable beam (and/or after levelling step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Not reasonable in practice according to </a:t>
            </a:r>
            <a:r>
              <a:rPr lang="fr-FR" dirty="0" smtClean="0"/>
              <a:t>Jörg, </a:t>
            </a:r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err="1" smtClean="0"/>
              <a:t>next</a:t>
            </a:r>
            <a:r>
              <a:rPr lang="fr-FR" dirty="0" smtClean="0"/>
              <a:t> slide</a:t>
            </a:r>
            <a:endParaRPr lang="en-US" dirty="0" smtClean="0"/>
          </a:p>
          <a:p>
            <a:pPr lvl="1"/>
            <a:r>
              <a:rPr lang="en-US" dirty="0" smtClean="0"/>
              <a:t>Make it easier to find collision </a:t>
            </a:r>
          </a:p>
          <a:p>
            <a:pPr lvl="2"/>
            <a:r>
              <a:rPr lang="en-US" dirty="0"/>
              <a:t>F</a:t>
            </a:r>
            <a:r>
              <a:rPr lang="en-US" dirty="0" smtClean="0"/>
              <a:t>rom fill to fill</a:t>
            </a:r>
          </a:p>
          <a:p>
            <a:pPr lvl="2"/>
            <a:r>
              <a:rPr lang="en-US" dirty="0" smtClean="0"/>
              <a:t>After technical stop </a:t>
            </a:r>
          </a:p>
          <a:p>
            <a:pPr lvl="2"/>
            <a:r>
              <a:rPr lang="en-US" dirty="0" smtClean="0"/>
              <a:t>After winter shutdown</a:t>
            </a:r>
          </a:p>
          <a:p>
            <a:pPr lvl="2"/>
            <a:r>
              <a:rPr lang="en-US" dirty="0" smtClean="0"/>
              <a:t>After quench</a:t>
            </a:r>
          </a:p>
          <a:p>
            <a:pPr lvl="1"/>
            <a:r>
              <a:rPr lang="en-US" dirty="0" smtClean="0"/>
              <a:t>All this to be quantified in terms of integrated luminosity presently lost in LHC and projected to in HL-LHC</a:t>
            </a:r>
          </a:p>
          <a:p>
            <a:r>
              <a:rPr lang="en-US" dirty="0" smtClean="0"/>
              <a:t>For everything, (much) better BPMs next to IPs and dedicated to local orbit feedback needed.</a:t>
            </a:r>
          </a:p>
          <a:p>
            <a:pPr lvl="1"/>
            <a:r>
              <a:rPr lang="en-US" dirty="0" smtClean="0"/>
              <a:t>How much better? 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Joel Andersson, Davide Gamba, Riccardo De Maria, Jörg </a:t>
            </a:r>
            <a:r>
              <a:rPr lang="fr-FR" noProof="0" dirty="0" err="1" smtClean="0"/>
              <a:t>Wenninger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852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the merit of not using </a:t>
            </a:r>
            <a:r>
              <a:rPr lang="en-US" dirty="0" err="1" smtClean="0"/>
              <a:t>lumiscans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Quote by </a:t>
            </a:r>
            <a:r>
              <a:rPr lang="fr-FR" dirty="0" smtClean="0"/>
              <a:t>Jörg: ‘</a:t>
            </a:r>
            <a:r>
              <a:rPr lang="en-US" dirty="0" smtClean="0"/>
              <a:t>'avoid </a:t>
            </a:r>
            <a:r>
              <a:rPr lang="en-US" dirty="0" err="1"/>
              <a:t>lumiscans</a:t>
            </a:r>
            <a:r>
              <a:rPr lang="en-US" dirty="0"/>
              <a:t>' is not reasonable in practice in my view. They will always be done at the start of </a:t>
            </a:r>
            <a:r>
              <a:rPr lang="en-US" dirty="0" smtClean="0"/>
              <a:t>fills </a:t>
            </a:r>
            <a:r>
              <a:rPr lang="en-US" dirty="0"/>
              <a:t>and at some intervals as one will never trust blindly BPMs and reproducibility - very often it is even the experiments that ask for them when they are not done spontaneously. Put into perspective, </a:t>
            </a:r>
            <a:r>
              <a:rPr lang="en-US" u="sng" dirty="0" smtClean="0"/>
              <a:t>the integrated luminosity loss from scans is in the per mille range</a:t>
            </a:r>
            <a:r>
              <a:rPr lang="en-US" dirty="0" smtClean="0"/>
              <a:t>. </a:t>
            </a:r>
            <a:r>
              <a:rPr lang="en-US" dirty="0"/>
              <a:t>A simple equipment failure leading to a ramp down / intervention costs a similar amount. And this happens for ~ half of all fills</a:t>
            </a:r>
            <a:r>
              <a:rPr lang="en-US" dirty="0" smtClean="0"/>
              <a:t>.’</a:t>
            </a:r>
          </a:p>
          <a:p>
            <a:r>
              <a:rPr lang="en-US" dirty="0" smtClean="0"/>
              <a:t>This strengthens the case for quantifying the cost-benefit of removing the </a:t>
            </a:r>
            <a:r>
              <a:rPr lang="en-US" dirty="0" err="1" smtClean="0"/>
              <a:t>lumiscans</a:t>
            </a:r>
            <a:r>
              <a:rPr lang="en-US" dirty="0" smtClean="0"/>
              <a:t>, as the immediate benefit seems very small and it having a big impact on operation.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01927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hort time scale: avoiding </a:t>
            </a:r>
            <a:r>
              <a:rPr lang="en-US" dirty="0" err="1" smtClean="0"/>
              <a:t>lumiscans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If one were to avoid </a:t>
            </a:r>
            <a:r>
              <a:rPr lang="en-US" dirty="0" err="1" smtClean="0"/>
              <a:t>lumiscans</a:t>
            </a:r>
            <a:r>
              <a:rPr lang="en-US" dirty="0" smtClean="0"/>
              <a:t>, an alternative would be necessary</a:t>
            </a:r>
          </a:p>
          <a:p>
            <a:pPr lvl="1"/>
            <a:r>
              <a:rPr lang="en-US" dirty="0" smtClean="0"/>
              <a:t>Naïve solution: local OFB!</a:t>
            </a:r>
          </a:p>
          <a:p>
            <a:pPr lvl="2"/>
            <a:r>
              <a:rPr lang="en-US" dirty="0" smtClean="0"/>
              <a:t>Probably not a great idea over long timescale</a:t>
            </a:r>
          </a:p>
          <a:p>
            <a:pPr lvl="1"/>
            <a:r>
              <a:rPr lang="en-US" dirty="0" smtClean="0"/>
              <a:t>More realistic: local BPM-based IP corrections</a:t>
            </a:r>
          </a:p>
          <a:p>
            <a:pPr lvl="2"/>
            <a:r>
              <a:rPr lang="en-US" dirty="0" smtClean="0"/>
              <a:t>Would only require short-term stability of BPMs around IP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Joel Andersson, Davide Gamba, Riccardo De Maria, Jörg </a:t>
            </a:r>
            <a:r>
              <a:rPr lang="fr-FR" noProof="0" dirty="0" err="1" smtClean="0"/>
              <a:t>Wenninger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00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BPMs: Correcting one-by-one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2" y="1418174"/>
            <a:ext cx="5182300" cy="3886725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39552" y="1219200"/>
            <a:ext cx="2879880" cy="4906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Each pair of BPMs used on their own to correct at IP5</a:t>
            </a:r>
          </a:p>
          <a:p>
            <a:r>
              <a:rPr lang="en-US" sz="2000" dirty="0" smtClean="0"/>
              <a:t>The closer to IP5, the better</a:t>
            </a:r>
          </a:p>
          <a:p>
            <a:pPr lvl="1"/>
            <a:r>
              <a:rPr lang="en-US" sz="1600" dirty="0" smtClean="0"/>
              <a:t>Nothing new, think </a:t>
            </a:r>
            <a:r>
              <a:rPr lang="en-US" sz="1600" dirty="0" smtClean="0"/>
              <a:t>phase-advance</a:t>
            </a:r>
          </a:p>
          <a:p>
            <a:pPr lvl="1"/>
            <a:r>
              <a:rPr lang="en-US" sz="1600" dirty="0" smtClean="0"/>
              <a:t>Less error sources</a:t>
            </a:r>
            <a:endParaRPr lang="en-US" sz="1600" dirty="0" smtClean="0"/>
          </a:p>
          <a:p>
            <a:r>
              <a:rPr lang="en-US" sz="2000" dirty="0" smtClean="0"/>
              <a:t>Dashed line corresponds to </a:t>
            </a:r>
            <a:r>
              <a:rPr lang="en-US" sz="2000" dirty="0" smtClean="0"/>
              <a:t>0.25 </a:t>
            </a:r>
            <a:r>
              <a:rPr lang="en-US" sz="2000" dirty="0" smtClean="0"/>
              <a:t>% luminosity loss</a:t>
            </a:r>
          </a:p>
        </p:txBody>
      </p:sp>
      <p:sp>
        <p:nvSpPr>
          <p:cNvPr id="9" name="Rectangle 8"/>
          <p:cNvSpPr/>
          <p:nvPr/>
        </p:nvSpPr>
        <p:spPr>
          <a:xfrm>
            <a:off x="5400972" y="5630653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644008" y="910461"/>
                <a:ext cx="4371866" cy="369332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RMS quadrupole movement = 0.3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b="1" dirty="0" smtClean="0"/>
                  <a:t> </a:t>
                </a:r>
                <a:endParaRPr lang="en-US" b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910461"/>
                <a:ext cx="4371866" cy="369332"/>
              </a:xfrm>
              <a:prstGeom prst="rect">
                <a:avLst/>
              </a:prstGeom>
              <a:blipFill>
                <a:blip r:embed="rId3"/>
                <a:stretch>
                  <a:fillRect t="-4615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5940592" y="5626961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516656" y="5630653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092720" y="5626961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668784" y="5626961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244848" y="5626961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283968" y="5656473"/>
            <a:ext cx="79208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IP5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400972" y="519491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940592" y="51893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16656" y="519491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91774" y="519491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668784" y="519491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244848" y="519491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51520" y="5189312"/>
            <a:ext cx="8568952" cy="119201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755136" y="5630653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294756" y="5626961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870820" y="5630653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446884" y="5626961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022948" y="5626961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599012" y="5626961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755136" y="519491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294756" y="51893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1870820" y="519491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2445938" y="519491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3022948" y="519491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599012" y="519491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64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BPMs: Correcting one-by-one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2" y="1418174"/>
            <a:ext cx="5182300" cy="38867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Content Placeholder 9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44333309"/>
                  </p:ext>
                </p:extLst>
              </p:nvPr>
            </p:nvGraphicFramePr>
            <p:xfrm>
              <a:off x="530904" y="1969654"/>
              <a:ext cx="2879726" cy="2865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39863">
                      <a:extLst>
                        <a:ext uri="{9D8B030D-6E8A-4147-A177-3AD203B41FA5}">
                          <a16:colId xmlns:a16="http://schemas.microsoft.com/office/drawing/2014/main" val="676160384"/>
                        </a:ext>
                      </a:extLst>
                    </a:gridCol>
                    <a:gridCol w="1439863">
                      <a:extLst>
                        <a:ext uri="{9D8B030D-6E8A-4147-A177-3AD203B41FA5}">
                          <a16:colId xmlns:a16="http://schemas.microsoft.com/office/drawing/2014/main" val="10840116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BPM pair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RMS</a:t>
                          </a:r>
                          <a:r>
                            <a:rPr lang="en-US" baseline="0" dirty="0" smtClean="0"/>
                            <a:t> BPM error [</a:t>
                          </a:r>
                          <a14:m>
                            <m:oMath xmlns:m="http://schemas.openxmlformats.org/officeDocument/2006/math">
                              <m:r>
                                <a:rPr lang="en-US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  <m:r>
                                <a:rPr lang="en-US" b="1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</m:t>
                              </m:r>
                            </m:oMath>
                          </a14:m>
                          <a:r>
                            <a:rPr lang="en-US" baseline="0" dirty="0" smtClean="0"/>
                            <a:t>]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556552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/>
                            <a:t>0.50</a:t>
                          </a:r>
                          <a:endParaRPr lang="en-US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86295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/>
                            <a:t>0.46</a:t>
                          </a:r>
                          <a:endParaRPr lang="en-US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780811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0.33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783976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0.20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65704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N/A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922671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N/A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74488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Content Placeholder 9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44333309"/>
                  </p:ext>
                </p:extLst>
              </p:nvPr>
            </p:nvGraphicFramePr>
            <p:xfrm>
              <a:off x="530904" y="1969654"/>
              <a:ext cx="2879726" cy="2865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39863">
                      <a:extLst>
                        <a:ext uri="{9D8B030D-6E8A-4147-A177-3AD203B41FA5}">
                          <a16:colId xmlns:a16="http://schemas.microsoft.com/office/drawing/2014/main" val="676160384"/>
                        </a:ext>
                      </a:extLst>
                    </a:gridCol>
                    <a:gridCol w="1439863">
                      <a:extLst>
                        <a:ext uri="{9D8B030D-6E8A-4147-A177-3AD203B41FA5}">
                          <a16:colId xmlns:a16="http://schemas.microsoft.com/office/drawing/2014/main" val="1084011668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BPM </a:t>
                          </a:r>
                          <a:r>
                            <a:rPr lang="en-US" dirty="0" smtClean="0"/>
                            <a:t>pair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847" t="-4762" r="-1695" b="-36190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0556552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/>
                            <a:t>0.50</a:t>
                          </a:r>
                          <a:endParaRPr lang="en-US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86295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/>
                            <a:t>0.46</a:t>
                          </a:r>
                          <a:endParaRPr lang="en-US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780811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0.33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783976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0.20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65704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N/A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922671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N/A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744881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extBox 2"/>
          <p:cNvSpPr txBox="1"/>
          <p:nvPr/>
        </p:nvSpPr>
        <p:spPr>
          <a:xfrm>
            <a:off x="4427984" y="5304900"/>
            <a:ext cx="381642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BPMs are ordered by their proximity to IP5!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23528" y="1458280"/>
            <a:ext cx="329447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For </a:t>
            </a:r>
            <a:r>
              <a:rPr lang="en-US" b="1" dirty="0" smtClean="0"/>
              <a:t>0.25 </a:t>
            </a:r>
            <a:r>
              <a:rPr lang="en-US" b="1" dirty="0" smtClean="0"/>
              <a:t>% luminosity loss</a:t>
            </a:r>
            <a:endParaRPr lang="en-US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30904" y="4929108"/>
            <a:ext cx="2866921" cy="7515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Correcting using only closest BPMs could be doable</a:t>
            </a:r>
          </a:p>
          <a:p>
            <a:r>
              <a:rPr lang="en-US" sz="1400" dirty="0" smtClean="0"/>
              <a:t>DOROS BPMs almost in this regime for short timescales (minutes) [3]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644008" y="910461"/>
                <a:ext cx="4371866" cy="369332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RMS quadrupole movement = 0.3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b="1" dirty="0" smtClean="0"/>
                  <a:t> </a:t>
                </a:r>
                <a:endParaRPr lang="en-US" b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910461"/>
                <a:ext cx="4371866" cy="369332"/>
              </a:xfrm>
              <a:prstGeom prst="rect">
                <a:avLst/>
              </a:prstGeom>
              <a:blipFill>
                <a:blip r:embed="rId4"/>
                <a:stretch>
                  <a:fillRect t="-4615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2123728" y="5884931"/>
            <a:ext cx="5256584" cy="83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[3] </a:t>
            </a:r>
            <a:r>
              <a:rPr lang="en-US" sz="900" b="1" dirty="0"/>
              <a:t>LHC beam orbit and collision position</a:t>
            </a:r>
          </a:p>
          <a:p>
            <a:r>
              <a:rPr lang="en-US" sz="900" b="1" dirty="0"/>
              <a:t>determination &amp; </a:t>
            </a:r>
            <a:r>
              <a:rPr lang="en-US" sz="900" b="1" dirty="0" smtClean="0"/>
              <a:t>control – </a:t>
            </a:r>
            <a:r>
              <a:rPr lang="en-US" sz="900" b="1" dirty="0"/>
              <a:t>performance</a:t>
            </a:r>
          </a:p>
          <a:p>
            <a:r>
              <a:rPr lang="en-US" sz="900" b="1" dirty="0"/>
              <a:t>and issues, prospects for Run 3,  </a:t>
            </a:r>
            <a:r>
              <a:rPr lang="en-US" sz="900" b="1" dirty="0" smtClean="0"/>
              <a:t>J. </a:t>
            </a:r>
            <a:r>
              <a:rPr lang="en-US" sz="900" b="1" dirty="0" err="1" smtClean="0"/>
              <a:t>Wenninger</a:t>
            </a:r>
            <a:r>
              <a:rPr lang="en-US" sz="1050" b="1" dirty="0" smtClean="0"/>
              <a:t>,</a:t>
            </a:r>
            <a:r>
              <a:rPr lang="en-US" sz="900" b="1" dirty="0" smtClean="0"/>
              <a:t> link: https</a:t>
            </a:r>
            <a:r>
              <a:rPr lang="en-US" sz="900" b="1" dirty="0"/>
              <a:t>://indico.cern.ch/event/813285/contributions/3406090/attachments/1854474/3047632/Orbit.LumiWS.June19.pdf</a:t>
            </a: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175391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208472" cy="720000"/>
          </a:xfrm>
        </p:spPr>
        <p:txBody>
          <a:bodyPr/>
          <a:lstStyle/>
          <a:p>
            <a:r>
              <a:rPr lang="en-US" dirty="0" smtClean="0"/>
              <a:t>Comparison of BPMs: Using multiple BPM pairs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Joel Andersson, Davide Gamba, Riccardo De Maria, Jörg </a:t>
            </a:r>
            <a:r>
              <a:rPr lang="fr-FR" noProof="0" dirty="0" err="1" smtClean="0"/>
              <a:t>Wenninger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2" y="1414484"/>
            <a:ext cx="5182300" cy="38867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Content Placeholder 9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537596117"/>
                  </p:ext>
                </p:extLst>
              </p:nvPr>
            </p:nvGraphicFramePr>
            <p:xfrm>
              <a:off x="530904" y="1969654"/>
              <a:ext cx="2879726" cy="2865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39863">
                      <a:extLst>
                        <a:ext uri="{9D8B030D-6E8A-4147-A177-3AD203B41FA5}">
                          <a16:colId xmlns:a16="http://schemas.microsoft.com/office/drawing/2014/main" val="676160384"/>
                        </a:ext>
                      </a:extLst>
                    </a:gridCol>
                    <a:gridCol w="1439863">
                      <a:extLst>
                        <a:ext uri="{9D8B030D-6E8A-4147-A177-3AD203B41FA5}">
                          <a16:colId xmlns:a16="http://schemas.microsoft.com/office/drawing/2014/main" val="10840116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BPMs up to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RMS</a:t>
                          </a:r>
                          <a:r>
                            <a:rPr lang="en-US" baseline="0" dirty="0" smtClean="0"/>
                            <a:t> BPM error [</a:t>
                          </a:r>
                          <a14:m>
                            <m:oMath xmlns:m="http://schemas.openxmlformats.org/officeDocument/2006/math">
                              <m:r>
                                <a:rPr lang="en-US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  <m:r>
                                <a:rPr lang="en-US" b="1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</m:t>
                              </m:r>
                            </m:oMath>
                          </a14:m>
                          <a:r>
                            <a:rPr lang="en-US" baseline="0" dirty="0" smtClean="0"/>
                            <a:t>]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556552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/>
                            <a:t>0.50</a:t>
                          </a:r>
                          <a:endParaRPr lang="en-US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86295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/>
                            <a:t>0.57</a:t>
                          </a:r>
                          <a:endParaRPr lang="en-US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780811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0.70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783976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0.80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65704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0.85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922671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0.88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74488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Content Placeholder 9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537596117"/>
                  </p:ext>
                </p:extLst>
              </p:nvPr>
            </p:nvGraphicFramePr>
            <p:xfrm>
              <a:off x="530904" y="1969654"/>
              <a:ext cx="2879726" cy="2865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39863">
                      <a:extLst>
                        <a:ext uri="{9D8B030D-6E8A-4147-A177-3AD203B41FA5}">
                          <a16:colId xmlns:a16="http://schemas.microsoft.com/office/drawing/2014/main" val="676160384"/>
                        </a:ext>
                      </a:extLst>
                    </a:gridCol>
                    <a:gridCol w="1439863">
                      <a:extLst>
                        <a:ext uri="{9D8B030D-6E8A-4147-A177-3AD203B41FA5}">
                          <a16:colId xmlns:a16="http://schemas.microsoft.com/office/drawing/2014/main" val="1084011668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BPMs up to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00847" t="-4762" r="-1695" b="-36190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0556552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/>
                            <a:t>0.50</a:t>
                          </a:r>
                          <a:endParaRPr lang="en-US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86295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/>
                            <a:t>0.57</a:t>
                          </a:r>
                          <a:endParaRPr lang="en-US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780811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0.70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783976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0.80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65704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0.85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922671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0.88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744881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644008" y="910461"/>
                <a:ext cx="4371866" cy="369332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RMS quadrupole movement = 0.3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b="1" dirty="0" smtClean="0"/>
                  <a:t> </a:t>
                </a:r>
                <a:endParaRPr lang="en-US" b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910461"/>
                <a:ext cx="4371866" cy="369332"/>
              </a:xfrm>
              <a:prstGeom prst="rect">
                <a:avLst/>
              </a:prstGeom>
              <a:blipFill>
                <a:blip r:embed="rId5"/>
                <a:stretch>
                  <a:fillRect t="-4615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Footer Placeholder 3"/>
          <p:cNvSpPr txBox="1">
            <a:spLocks/>
          </p:cNvSpPr>
          <p:nvPr/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Joel Andersson, Davide Gamba, Riccardo De Maria, Jörg Wenninger</a:t>
            </a:r>
            <a:endParaRPr lang="en-GB"/>
          </a:p>
        </p:txBody>
      </p:sp>
      <p:sp>
        <p:nvSpPr>
          <p:cNvPr id="32" name="Slide Number Placeholder 4"/>
          <p:cNvSpPr txBox="1">
            <a:spLocks/>
          </p:cNvSpPr>
          <p:nvPr/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5400972" y="5630653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5940592" y="5626961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516656" y="5630653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7092720" y="5626961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668784" y="5626961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8244848" y="5626961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4283968" y="5656473"/>
            <a:ext cx="79208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IP5</a:t>
            </a:r>
            <a:endParaRPr lang="en-US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400972" y="519491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940592" y="51893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516656" y="519491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091774" y="519491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668784" y="519491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8244848" y="519491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46" name="Rectangle 45"/>
          <p:cNvSpPr/>
          <p:nvPr/>
        </p:nvSpPr>
        <p:spPr>
          <a:xfrm>
            <a:off x="251520" y="5189312"/>
            <a:ext cx="8568952" cy="119201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755136" y="5630653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294756" y="5626961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1870820" y="5630653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2446884" y="5626961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3022948" y="5626961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599012" y="5626961"/>
            <a:ext cx="360040" cy="428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755136" y="519491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294756" y="51893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1870820" y="519491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2445938" y="519491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3022948" y="519491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599012" y="519491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987824" y="5157192"/>
            <a:ext cx="3421260" cy="1042399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43808" y="4803920"/>
            <a:ext cx="3386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‘BPMs in 1-&gt;2’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323528" y="1458280"/>
            <a:ext cx="329447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For </a:t>
            </a:r>
            <a:r>
              <a:rPr lang="en-US" b="1" dirty="0" smtClean="0"/>
              <a:t>0.25 </a:t>
            </a:r>
            <a:r>
              <a:rPr lang="en-US" b="1" dirty="0" smtClean="0"/>
              <a:t>% luminosity loss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5236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time scale – finding collision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3383936" cy="4906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radial beam separation of ~4</a:t>
            </a:r>
            <a:r>
              <a:rPr lang="el-GR" sz="2400" dirty="0" smtClean="0"/>
              <a:t> σ</a:t>
            </a:r>
            <a:r>
              <a:rPr lang="en-US" sz="2400" dirty="0"/>
              <a:t> </a:t>
            </a:r>
            <a:r>
              <a:rPr lang="en-US" sz="2400" dirty="0" smtClean="0"/>
              <a:t>(corresponding to about 99% luminosity loss) would still allow the beams to be brought head-on on a one-minute timescale with </a:t>
            </a:r>
            <a:r>
              <a:rPr lang="en-US" sz="2400" dirty="0" err="1" smtClean="0"/>
              <a:t>lumiscan</a:t>
            </a:r>
            <a:r>
              <a:rPr lang="en-US" sz="2400" dirty="0" smtClean="0"/>
              <a:t> [J</a:t>
            </a:r>
            <a:r>
              <a:rPr lang="sv-SE" sz="2400" dirty="0" smtClean="0"/>
              <a:t>. </a:t>
            </a:r>
            <a:r>
              <a:rPr lang="sv-SE" sz="2400" dirty="0" err="1" smtClean="0"/>
              <a:t>Wenninger</a:t>
            </a:r>
            <a:r>
              <a:rPr lang="en-US" sz="2400" dirty="0" smtClean="0"/>
              <a:t>] </a:t>
            </a:r>
          </a:p>
          <a:p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700808"/>
            <a:ext cx="5076056" cy="3473879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5364088" y="2060848"/>
            <a:ext cx="0" cy="29523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596336" y="2060848"/>
            <a:ext cx="0" cy="29523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364088" y="2348880"/>
            <a:ext cx="22322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52020" y="1559940"/>
            <a:ext cx="122413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Config</a:t>
            </a:r>
            <a:r>
              <a:rPr lang="en-US" b="1" dirty="0" smtClean="0"/>
              <a:t> </a:t>
            </a:r>
            <a:r>
              <a:rPr lang="en-US" b="1" dirty="0" err="1" smtClean="0"/>
              <a:t>i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894131" y="1554078"/>
            <a:ext cx="140441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Config</a:t>
            </a:r>
            <a:r>
              <a:rPr lang="en-US" b="1" dirty="0" smtClean="0"/>
              <a:t> i+1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0377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Fill stages in LHC</a:t>
            </a:r>
          </a:p>
          <a:p>
            <a:r>
              <a:rPr lang="en-US" sz="3200" dirty="0" smtClean="0"/>
              <a:t>The OFB (Orbit Feedback)</a:t>
            </a:r>
          </a:p>
          <a:p>
            <a:r>
              <a:rPr lang="en-US" sz="3200" dirty="0" smtClean="0"/>
              <a:t>Estimating the impact of OFB in (HL-)LHC</a:t>
            </a:r>
          </a:p>
          <a:p>
            <a:r>
              <a:rPr lang="en-US" sz="3200" dirty="0" smtClean="0"/>
              <a:t>Increasing integrated luminosity in HL-LHC</a:t>
            </a:r>
            <a:endParaRPr lang="en-US" sz="3200" dirty="0"/>
          </a:p>
          <a:p>
            <a:r>
              <a:rPr lang="en-US" sz="3200" dirty="0" smtClean="0"/>
              <a:t>Questions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792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estimates on yielding 95 % chance of finding collision on a one-minute timescale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i="1" dirty="0" smtClean="0"/>
                  <a:t>If no OFB is used</a:t>
                </a:r>
                <a:r>
                  <a:rPr lang="en-US" dirty="0" smtClean="0"/>
                  <a:t>, an RMS quadrupole error of </a:t>
                </a:r>
                <a:r>
                  <a:rPr lang="en-US" u="sng" dirty="0" smtClean="0"/>
                  <a:t>1.5 </a:t>
                </a:r>
                <a14:m>
                  <m:oMath xmlns:m="http://schemas.openxmlformats.org/officeDocument/2006/math">
                    <m:r>
                      <a:rPr lang="en-US" i="1" u="sng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u="sng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/>
                  <a:t> would still allow this</a:t>
                </a:r>
              </a:p>
              <a:p>
                <a:pPr lvl="1"/>
                <a:r>
                  <a:rPr lang="en-US" dirty="0" smtClean="0"/>
                  <a:t>A factor five greater than estimated ground motion over one day</a:t>
                </a:r>
              </a:p>
              <a:p>
                <a:r>
                  <a:rPr lang="en-US" i="1" dirty="0" smtClean="0"/>
                  <a:t>If local correction of IP is used</a:t>
                </a:r>
                <a:r>
                  <a:rPr lang="en-US" dirty="0" smtClean="0"/>
                  <a:t>, then the “long-term stability” of the closest BPM would have to be </a:t>
                </a:r>
                <a:r>
                  <a:rPr lang="en-US" u="sng" dirty="0" smtClean="0"/>
                  <a:t>10</a:t>
                </a:r>
                <a14:m>
                  <m:oMath xmlns:m="http://schemas.openxmlformats.org/officeDocument/2006/math">
                    <m:r>
                      <a:rPr lang="en-US" b="0" i="0" u="sng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u="sng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 u="sng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 in RMS</a:t>
                </a:r>
                <a:endParaRPr lang="en-US" u="sng" dirty="0" smtClean="0">
                  <a:ea typeface="Cambria Math" panose="02040503050406030204" pitchFamily="18" charset="0"/>
                </a:endParaRPr>
              </a:p>
              <a:p>
                <a:pPr lvl="1"/>
                <a:r>
                  <a:rPr lang="en-US" dirty="0" smtClean="0">
                    <a:ea typeface="Cambria Math" panose="02040503050406030204" pitchFamily="18" charset="0"/>
                  </a:rPr>
                  <a:t>Independent of errors</a:t>
                </a:r>
              </a:p>
              <a:p>
                <a:pPr lvl="1"/>
                <a:r>
                  <a:rPr lang="en-US" dirty="0" smtClean="0">
                    <a:ea typeface="Cambria Math" panose="02040503050406030204" pitchFamily="18" charset="0"/>
                  </a:rPr>
                  <a:t>Depending on just how long-term, other benefits to quantify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462" t="-2236" r="-2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649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1219201"/>
                <a:ext cx="7920000" cy="4506852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 smtClean="0"/>
                  <a:t>Not big difference LHC – HL-LHC to be expected in terms of maintaining and finding collision.</a:t>
                </a:r>
              </a:p>
              <a:p>
                <a:pPr lvl="1"/>
                <a:r>
                  <a:rPr lang="en-US" dirty="0" smtClean="0"/>
                  <a:t>But there could be room for integrated luminosity improvements</a:t>
                </a:r>
              </a:p>
              <a:p>
                <a:r>
                  <a:rPr lang="en-US" dirty="0" smtClean="0"/>
                  <a:t>To maintain high luminosity in HL-LHC without </a:t>
                </a:r>
                <a:r>
                  <a:rPr lang="en-US" dirty="0" err="1" smtClean="0"/>
                  <a:t>lumiscans</a:t>
                </a:r>
                <a:r>
                  <a:rPr lang="en-US" dirty="0" smtClean="0"/>
                  <a:t>, sub-micrometer BPM resolution on a short timescale might be necessary</a:t>
                </a:r>
              </a:p>
              <a:p>
                <a:pPr lvl="1"/>
                <a:r>
                  <a:rPr lang="en-US" dirty="0" smtClean="0"/>
                  <a:t>Similar results to previous study [4]</a:t>
                </a:r>
              </a:p>
              <a:p>
                <a:pPr lvl="1"/>
                <a:r>
                  <a:rPr lang="en-US" dirty="0" smtClean="0"/>
                  <a:t>DOROS: already have necessary order of magnitude precision</a:t>
                </a:r>
              </a:p>
              <a:p>
                <a:pPr lvl="1"/>
                <a:r>
                  <a:rPr lang="en-US" dirty="0" err="1" smtClean="0"/>
                  <a:t>Lumiscans</a:t>
                </a:r>
                <a:r>
                  <a:rPr lang="en-US" dirty="0" smtClean="0"/>
                  <a:t>: cost-benefit estimation to be checked</a:t>
                </a:r>
              </a:p>
              <a:p>
                <a:r>
                  <a:rPr lang="en-US" dirty="0" smtClean="0"/>
                  <a:t>Long-term stability of IP BPMs in the order of </a:t>
                </a:r>
                <a:r>
                  <a:rPr lang="en-US" dirty="0"/>
                  <a:t>10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/>
                  <a:t> would guarantee efficient attainment of collision</a:t>
                </a:r>
              </a:p>
              <a:p>
                <a:r>
                  <a:rPr lang="en-US" dirty="0" smtClean="0"/>
                  <a:t>Not covered/analyzed here:</a:t>
                </a:r>
              </a:p>
              <a:p>
                <a:pPr lvl="1"/>
                <a:r>
                  <a:rPr lang="en-US" dirty="0" smtClean="0"/>
                  <a:t>Better BPMs for crossing angle verification</a:t>
                </a:r>
              </a:p>
              <a:p>
                <a:pPr lvl="1"/>
                <a:r>
                  <a:rPr lang="en-US" dirty="0" smtClean="0"/>
                  <a:t>Aperture optimization during commissioning (finding golden orbit)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1219201"/>
                <a:ext cx="7920000" cy="4506852"/>
              </a:xfrm>
              <a:blipFill>
                <a:blip r:embed="rId2"/>
                <a:stretch>
                  <a:fillRect l="-2000" t="-3248" r="-1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3389820" y="5726053"/>
            <a:ext cx="532859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[4] BPM Tolerances for HL-LHC Orbit Correction in the Inner Triplet Area, M. </a:t>
            </a:r>
            <a:r>
              <a:rPr lang="en-US" sz="1400" b="1" dirty="0" err="1" smtClean="0"/>
              <a:t>Fitterer</a:t>
            </a:r>
            <a:r>
              <a:rPr lang="en-US" sz="1400" b="1" dirty="0" smtClean="0"/>
              <a:t>, R. De Maria</a:t>
            </a:r>
            <a:r>
              <a:rPr lang="en-US" b="1" dirty="0" smtClean="0"/>
              <a:t>,</a:t>
            </a:r>
            <a:r>
              <a:rPr lang="en-US" sz="1400" b="1" dirty="0" smtClean="0"/>
              <a:t> </a:t>
            </a:r>
          </a:p>
          <a:p>
            <a:r>
              <a:rPr lang="en-US" sz="1400" b="1" dirty="0" smtClean="0"/>
              <a:t>link</a:t>
            </a:r>
            <a:r>
              <a:rPr lang="en-US" sz="1400" b="1" dirty="0"/>
              <a:t>: https://cds.cern.ch/record/2112241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1494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Thanks! </a:t>
            </a:r>
            <a:r>
              <a:rPr lang="en-GB" dirty="0"/>
              <a:t>Q</a:t>
            </a:r>
            <a:r>
              <a:rPr lang="en-GB" dirty="0" smtClean="0"/>
              <a:t>uestions?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8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51800" y="5301208"/>
            <a:ext cx="6440400" cy="1219200"/>
          </a:xfrm>
        </p:spPr>
        <p:txBody>
          <a:bodyPr/>
          <a:lstStyle/>
          <a:p>
            <a:r>
              <a:rPr lang="en-US" sz="900" b="1" dirty="0"/>
              <a:t>[1] Operation and Configuration of the LHC in Run 2, </a:t>
            </a:r>
            <a:r>
              <a:rPr lang="en-US" sz="900" b="1" dirty="0" smtClean="0"/>
              <a:t> J</a:t>
            </a:r>
            <a:r>
              <a:rPr lang="en-US" sz="900" b="1" dirty="0"/>
              <a:t>. </a:t>
            </a:r>
            <a:r>
              <a:rPr lang="en-US" sz="900" b="1" dirty="0" err="1"/>
              <a:t>Wenninger</a:t>
            </a:r>
            <a:r>
              <a:rPr lang="en-US" sz="900" b="1" dirty="0"/>
              <a:t>, </a:t>
            </a:r>
            <a:r>
              <a:rPr lang="en-US" sz="900" b="1" dirty="0" smtClean="0"/>
              <a:t>link: https</a:t>
            </a:r>
            <a:r>
              <a:rPr lang="en-US" sz="900" b="1" dirty="0"/>
              <a:t>://</a:t>
            </a:r>
            <a:r>
              <a:rPr lang="en-US" sz="900" b="1" dirty="0" smtClean="0"/>
              <a:t>cds.cern.ch/record/2668326?ln=en</a:t>
            </a:r>
          </a:p>
          <a:p>
            <a:r>
              <a:rPr lang="en-US" sz="900" b="1" dirty="0"/>
              <a:t>[2] Orbit drifts at the LHC interaction points during the squeeze, </a:t>
            </a:r>
            <a:r>
              <a:rPr lang="en-US" sz="900" b="1" dirty="0" smtClean="0"/>
              <a:t> A</a:t>
            </a:r>
            <a:r>
              <a:rPr lang="en-US" sz="900" b="1" dirty="0"/>
              <a:t>. </a:t>
            </a:r>
            <a:r>
              <a:rPr lang="en-US" sz="900" b="1" dirty="0" err="1"/>
              <a:t>Gorzawski</a:t>
            </a:r>
            <a:r>
              <a:rPr lang="en-US" sz="900" b="1" dirty="0"/>
              <a:t>, J. </a:t>
            </a:r>
            <a:r>
              <a:rPr lang="en-US" sz="900" b="1" dirty="0" err="1"/>
              <a:t>Wenninger</a:t>
            </a:r>
            <a:r>
              <a:rPr lang="en-US" sz="1050" b="1" dirty="0"/>
              <a:t>,</a:t>
            </a:r>
            <a:endParaRPr lang="en-US" sz="900" b="1" dirty="0"/>
          </a:p>
          <a:p>
            <a:r>
              <a:rPr lang="en-US" sz="900" b="1" dirty="0"/>
              <a:t>link: https://cds.cern.ch/record/2668326?ln=en</a:t>
            </a:r>
            <a:endParaRPr lang="en-US" sz="1050" b="1" dirty="0"/>
          </a:p>
          <a:p>
            <a:r>
              <a:rPr lang="en-US" sz="900" b="1" dirty="0"/>
              <a:t>[3] LHC beam orbit and collision </a:t>
            </a:r>
            <a:r>
              <a:rPr lang="en-US" sz="900" b="1" dirty="0" smtClean="0"/>
              <a:t>position determination </a:t>
            </a:r>
            <a:r>
              <a:rPr lang="en-US" sz="900" b="1" dirty="0"/>
              <a:t>&amp; control – </a:t>
            </a:r>
            <a:r>
              <a:rPr lang="en-US" sz="900" b="1" dirty="0" smtClean="0"/>
              <a:t>performance and </a:t>
            </a:r>
            <a:r>
              <a:rPr lang="en-US" sz="900" b="1" dirty="0"/>
              <a:t>issues, prospects for Run </a:t>
            </a:r>
            <a:r>
              <a:rPr lang="en-US" sz="900" b="1" dirty="0" smtClean="0"/>
              <a:t>3,</a:t>
            </a:r>
          </a:p>
          <a:p>
            <a:r>
              <a:rPr lang="en-US" sz="900" b="1" dirty="0" smtClean="0"/>
              <a:t>J</a:t>
            </a:r>
            <a:r>
              <a:rPr lang="en-US" sz="900" b="1" dirty="0"/>
              <a:t>. </a:t>
            </a:r>
            <a:r>
              <a:rPr lang="en-US" sz="900" b="1" dirty="0" err="1"/>
              <a:t>Wenninger</a:t>
            </a:r>
            <a:r>
              <a:rPr lang="en-US" sz="1050" b="1" dirty="0"/>
              <a:t>,</a:t>
            </a:r>
            <a:r>
              <a:rPr lang="en-US" sz="900" b="1" dirty="0"/>
              <a:t> </a:t>
            </a:r>
            <a:r>
              <a:rPr lang="en-US" sz="900" b="1" dirty="0" smtClean="0"/>
              <a:t>link: https</a:t>
            </a:r>
            <a:r>
              <a:rPr lang="en-US" sz="900" b="1" dirty="0"/>
              <a:t>://indico.cern.ch/event/813285/contributions/3406090/attachments/1854474/3047632/Orbit.LumiWS.June19.pdf</a:t>
            </a:r>
            <a:endParaRPr lang="en-US" sz="1050" b="1" dirty="0"/>
          </a:p>
          <a:p>
            <a:r>
              <a:rPr lang="en-US" sz="900" b="1" dirty="0"/>
              <a:t>[4] BPM Tolerances for HL-LHC Orbit Correction in the Inner Triplet </a:t>
            </a:r>
            <a:r>
              <a:rPr lang="en-US" sz="900" b="1" dirty="0" smtClean="0"/>
              <a:t>Area, M</a:t>
            </a:r>
            <a:r>
              <a:rPr lang="en-US" sz="900" b="1" dirty="0"/>
              <a:t>. </a:t>
            </a:r>
            <a:r>
              <a:rPr lang="en-US" sz="900" b="1" dirty="0" err="1"/>
              <a:t>Fitterer</a:t>
            </a:r>
            <a:r>
              <a:rPr lang="en-US" sz="900" b="1" dirty="0"/>
              <a:t>, R. De Maria, </a:t>
            </a:r>
            <a:r>
              <a:rPr lang="en-US" sz="900" b="1" dirty="0" smtClean="0"/>
              <a:t> link</a:t>
            </a:r>
            <a:r>
              <a:rPr lang="en-US" sz="900" b="1" dirty="0"/>
              <a:t>: https://cds.cern.ch/record/2112241</a:t>
            </a:r>
          </a:p>
          <a:p>
            <a:endParaRPr lang="en-US" sz="900" b="1" dirty="0"/>
          </a:p>
          <a:p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71428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781008"/>
            <a:ext cx="7920000" cy="720000"/>
          </a:xfrm>
        </p:spPr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331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assumption for HL-LHC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Only IP5, Q25-&gt;Q25 is considered</a:t>
                </a:r>
              </a:p>
              <a:p>
                <a:pPr lvl="1"/>
                <a:r>
                  <a:rPr lang="en-US" dirty="0" smtClean="0"/>
                  <a:t>Quadrupole errors up to Q20</a:t>
                </a:r>
              </a:p>
              <a:p>
                <a:r>
                  <a:rPr lang="en-US" dirty="0" smtClean="0"/>
                  <a:t>Same assumption on quadrupole error,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.3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in RMS</a:t>
                </a:r>
              </a:p>
              <a:p>
                <a:r>
                  <a:rPr lang="en-US" dirty="0" smtClean="0"/>
                  <a:t>Using local feedback only looking at BPMs near IP (assumed to be upgraded to much better ones…)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462" t="-2236" r="-3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946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Studying it in-depth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3383936" cy="4906963"/>
          </a:xfrm>
        </p:spPr>
        <p:txBody>
          <a:bodyPr>
            <a:normAutofit/>
          </a:bodyPr>
          <a:lstStyle/>
          <a:p>
            <a:r>
              <a:rPr lang="en-US" sz="2400" dirty="0"/>
              <a:t>Would need to study residual from injection-ramp-squeeze, in parallel with slow drift</a:t>
            </a:r>
          </a:p>
          <a:p>
            <a:pPr lvl="1"/>
            <a:r>
              <a:rPr lang="en-US" sz="2000" dirty="0"/>
              <a:t>Tricky, and not obvious how to be done</a:t>
            </a:r>
          </a:p>
          <a:p>
            <a:r>
              <a:rPr lang="en-US" sz="2400" dirty="0"/>
              <a:t>Has been estimated based on collision optics before</a:t>
            </a:r>
          </a:p>
          <a:p>
            <a:pPr lvl="1"/>
            <a:r>
              <a:rPr lang="en-US" sz="2000" dirty="0" smtClean="0"/>
              <a:t>A pointer, but not rigorous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552871"/>
            <a:ext cx="5076056" cy="3473879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5364088" y="1912911"/>
            <a:ext cx="0" cy="35283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596336" y="1912911"/>
            <a:ext cx="0" cy="35283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732240" y="5308865"/>
            <a:ext cx="86409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724128" y="1438724"/>
            <a:ext cx="151216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Errors accumulate</a:t>
            </a:r>
            <a:endParaRPr lang="en-US" b="1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6732240" y="4352799"/>
            <a:ext cx="0" cy="10885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364088" y="2344959"/>
            <a:ext cx="22322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464968" y="5590981"/>
            <a:ext cx="151216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Errors corrected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2565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Linear Treatment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Response Matrices: 		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RM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  <m:r>
                              <m:rPr>
                                <m:nor/>
                              </m:rPr>
                              <a:rPr lang="en-GB" dirty="0"/>
                              <m:t> </m:t>
                            </m:r>
                          </m:e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RM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</m:eqArr>
                      </m:e>
                    </m:d>
                  </m:oMath>
                </a14:m>
                <a:endParaRPr lang="en-GB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dirty="0" smtClean="0"/>
                  <a:t> encodes misalignment errors of dipoles and quadrupoles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GB" dirty="0" smtClean="0"/>
                  <a:t> encodes the corrector strengths used</a:t>
                </a:r>
              </a:p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dirty="0" smtClean="0"/>
                  <a:t> the induced transverse orbit perturbation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Joel Daniel Andersson, joel.daniel.andersson@cern.ch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50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Correction Strategies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We define a </a:t>
                </a:r>
                <a:r>
                  <a:rPr lang="en-GB" i="1" dirty="0" smtClean="0"/>
                  <a:t>correction strategy</a:t>
                </a:r>
                <a:r>
                  <a:rPr lang="en-GB" dirty="0" smtClean="0"/>
                  <a:t> as a linear mapping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GB" dirty="0" smtClean="0"/>
                  <a:t>, i.e. a mapping from signal to correction</a:t>
                </a:r>
              </a:p>
              <a:p>
                <a:r>
                  <a:rPr lang="en-GB" dirty="0" smtClean="0"/>
                  <a:t>Naive variant: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pinv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RM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r>
                  <a:rPr lang="en-GB" dirty="0" smtClean="0"/>
                  <a:t>More contrived variant</a:t>
                </a:r>
                <a:r>
                  <a:rPr lang="en-GB" dirty="0"/>
                  <a:t>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pinv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RM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RM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pinv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RM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  <a:p>
                <a:r>
                  <a:rPr lang="en-GB" dirty="0" smtClean="0"/>
                  <a:t>Motivation: we are essentially projecting the signal on the image space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>
                            <a:latin typeface="Cambria Math" panose="02040503050406030204" pitchFamily="18" charset="0"/>
                          </a:rPr>
                          <m:t>RM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dirty="0" smtClean="0"/>
                  <a:t> before correcting. Filters out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GB" dirty="0" smtClean="0"/>
                  <a:t>.</a:t>
                </a:r>
                <a:endParaRPr lang="en-GB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462" t="-2236" r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Joel Daniel Andersson, joel.daniel.andersson@cern.ch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0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Formula for Orbit Covariance Matrix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Under our present assumptions, we have that the covariance matrices for the BPM errors and dynamical errors are</a:t>
                </a:r>
                <a:r>
                  <a:rPr lang="en-GB" dirty="0"/>
                  <a:t>: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I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</m:t>
                      </m:r>
                      <m:sSub>
                        <m:sSub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I</m:t>
                      </m:r>
                    </m:oMath>
                  </m:oMathPara>
                </a14:m>
                <a:endParaRPr lang="en-GB" dirty="0" smtClean="0"/>
              </a:p>
              <a:p>
                <a:r>
                  <a:rPr lang="en-GB" dirty="0" smtClean="0"/>
                  <a:t>This gives an explicit expression for the Orbit Covariance Matrix</a:t>
                </a:r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  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 =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RM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RM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RM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462" t="-2236" r="-2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Joel Daniel Andersson, joel.daniel.andersson@cern.ch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90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orbit residual post-correction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5" y="1484784"/>
            <a:ext cx="6336703" cy="47525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644008" y="910461"/>
                <a:ext cx="4371866" cy="646331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RMS BPM error = 20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endParaRPr lang="en-US" b="1" dirty="0" smtClean="0"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b="1" dirty="0" smtClean="0"/>
                  <a:t>RMS quadrupole movement = 0.3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b="1" dirty="0" smtClean="0"/>
                  <a:t> </a:t>
                </a:r>
                <a:endParaRPr lang="en-US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910461"/>
                <a:ext cx="4371866" cy="646331"/>
              </a:xfrm>
              <a:prstGeom prst="rect">
                <a:avLst/>
              </a:prstGeom>
              <a:blipFill>
                <a:blip r:embed="rId3"/>
                <a:stretch>
                  <a:fillRect t="-2727" b="-1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5184068" y="2420888"/>
            <a:ext cx="79208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IP5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43808" y="2420888"/>
            <a:ext cx="79208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IP1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7904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LHC fill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64" y="1219200"/>
            <a:ext cx="6921471" cy="4906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4716016" y="2046711"/>
            <a:ext cx="144016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Collision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 rot="18078573">
            <a:off x="2195737" y="3303340"/>
            <a:ext cx="144016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Ramp, squeeze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83568" y="5157192"/>
            <a:ext cx="144016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Injection</a:t>
            </a:r>
            <a:endParaRPr lang="en-US" b="1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211960" y="1700808"/>
            <a:ext cx="0" cy="7920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491880" y="1204254"/>
            <a:ext cx="144016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Bring to collision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 rot="4288407">
            <a:off x="6595249" y="3776996"/>
            <a:ext cx="175922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Ramp down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372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esidual post-correction at IP5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5" y="1484784"/>
            <a:ext cx="6336703" cy="47525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644008" y="910461"/>
                <a:ext cx="4371866" cy="646331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RMS BPM error = 20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endParaRPr lang="en-US" b="1" dirty="0" smtClean="0"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b="1" dirty="0" smtClean="0"/>
                  <a:t>RMS quadrupole movement = 0.3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b="1" dirty="0" smtClean="0"/>
                  <a:t> </a:t>
                </a:r>
                <a:endParaRPr lang="en-US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910461"/>
                <a:ext cx="4371866" cy="646331"/>
              </a:xfrm>
              <a:prstGeom prst="rect">
                <a:avLst/>
              </a:prstGeom>
              <a:blipFill>
                <a:blip r:embed="rId3"/>
                <a:stretch>
                  <a:fillRect t="-2727" b="-1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554612" y="2680917"/>
            <a:ext cx="194421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~ 25 % increase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6123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Triplet BPM names (appendix)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612775" y="1219200"/>
          <a:ext cx="791845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9225">
                  <a:extLst>
                    <a:ext uri="{9D8B030D-6E8A-4147-A177-3AD203B41FA5}">
                      <a16:colId xmlns:a16="http://schemas.microsoft.com/office/drawing/2014/main" val="1812142786"/>
                    </a:ext>
                  </a:extLst>
                </a:gridCol>
                <a:gridCol w="3959225">
                  <a:extLst>
                    <a:ext uri="{9D8B030D-6E8A-4147-A177-3AD203B41FA5}">
                      <a16:colId xmlns:a16="http://schemas.microsoft.com/office/drawing/2014/main" val="42021347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BPM number</a:t>
                      </a:r>
                      <a:r>
                        <a:rPr lang="en-US" baseline="0" dirty="0" smtClean="0"/>
                        <a:t> (proximity to IP5)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BPM Name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6192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BPMSQ.1[LR]5.B[12]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06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BPMSQ.A2[LR]5.B[12]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431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BPMSQT.B2[LR]5.B[12]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9392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BPMSQ.A3[LR]5.B[12]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8691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BPMSQ.B3[LR]5.B[12]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7233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BPMSQ.4[LR]5.B[12]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7847953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12000" y="4005064"/>
            <a:ext cx="7920000" cy="21210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Mention something about which are being proposed for DOROS upgrade?</a:t>
            </a:r>
          </a:p>
        </p:txBody>
      </p:sp>
    </p:spTree>
    <p:extLst>
      <p:ext uri="{BB962C8B-B14F-4D97-AF65-F5344CB8AC3E}">
        <p14:creationId xmlns:p14="http://schemas.microsoft.com/office/powerpoint/2010/main" val="26125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LHC fill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64" y="1219200"/>
            <a:ext cx="6921471" cy="4906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4716016" y="2046711"/>
            <a:ext cx="1440160" cy="3693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Collision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 rot="18078573">
            <a:off x="2195737" y="3303340"/>
            <a:ext cx="144016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Ramp, squeeze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83568" y="5157192"/>
            <a:ext cx="144016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Injection</a:t>
            </a:r>
            <a:endParaRPr lang="en-US" b="1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211960" y="1700808"/>
            <a:ext cx="0" cy="7920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491880" y="1204254"/>
            <a:ext cx="1440160" cy="64633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Bring to collision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 rot="4288407">
            <a:off x="6595249" y="3776996"/>
            <a:ext cx="175922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Ramp down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4211960" y="2492896"/>
            <a:ext cx="2448272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699792" y="900000"/>
            <a:ext cx="4464496" cy="2168959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209366" y="645711"/>
            <a:ext cx="144016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Our focus</a:t>
            </a:r>
            <a:endParaRPr lang="en-US" b="1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804248" y="1015043"/>
            <a:ext cx="405118" cy="3361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831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OFB (Orbit Feedback) in LHC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1219200"/>
                <a:ext cx="3815984" cy="4906963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Inverting the corrector response matrix</a:t>
                </a:r>
              </a:p>
              <a:p>
                <a:r>
                  <a:rPr lang="en-US" dirty="0" smtClean="0"/>
                  <a:t>Run during injection, ramp, squeeze and collision</a:t>
                </a:r>
              </a:p>
              <a:p>
                <a:r>
                  <a:rPr lang="en-US" dirty="0" smtClean="0"/>
                  <a:t>Uses a </a:t>
                </a:r>
                <a:r>
                  <a:rPr lang="en-US" i="1" dirty="0" smtClean="0"/>
                  <a:t>global</a:t>
                </a:r>
                <a:r>
                  <a:rPr lang="en-US" dirty="0" smtClean="0"/>
                  <a:t> (read: few singular values) correction for collision</a:t>
                </a:r>
              </a:p>
              <a:p>
                <a:r>
                  <a:rPr lang="en-US" u="sng" dirty="0" smtClean="0"/>
                  <a:t>Exception</a:t>
                </a:r>
                <a:r>
                  <a:rPr lang="en-US" dirty="0" smtClean="0"/>
                  <a:t>: During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u="sng" dirty="0" smtClean="0"/>
                  <a:t> </a:t>
                </a:r>
                <a:r>
                  <a:rPr lang="en-US" dirty="0" smtClean="0"/>
                  <a:t>levelling steps, 200/510 singular values are used (40/510 insufficient for stable IP2/8)</a:t>
                </a:r>
                <a:endParaRPr lang="en-US" u="sn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1219200"/>
                <a:ext cx="3815984" cy="4906963"/>
              </a:xfrm>
              <a:blipFill>
                <a:blip r:embed="rId2"/>
                <a:stretch>
                  <a:fillRect l="-4792" t="-3727" r="-71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631" y="1787506"/>
            <a:ext cx="4718590" cy="3345235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6444208" y="1916832"/>
            <a:ext cx="0" cy="33123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76256" y="1565485"/>
            <a:ext cx="136815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Global correction</a:t>
            </a:r>
          </a:p>
          <a:p>
            <a:pPr algn="ctr"/>
            <a:r>
              <a:rPr lang="en-US" b="1" dirty="0" smtClean="0"/>
              <a:t># = 40/510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573007" y="2139671"/>
            <a:ext cx="143915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Local correction</a:t>
            </a:r>
          </a:p>
          <a:p>
            <a:pPr algn="ctr"/>
            <a:r>
              <a:rPr lang="en-US" b="1" dirty="0" smtClean="0"/>
              <a:t># = 400/510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1186752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# := singular values used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8077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348880"/>
            <a:ext cx="7920000" cy="720000"/>
          </a:xfrm>
        </p:spPr>
        <p:txBody>
          <a:bodyPr/>
          <a:lstStyle/>
          <a:p>
            <a:r>
              <a:rPr lang="en-US" dirty="0" smtClean="0"/>
              <a:t>Maintaining collision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468482"/>
            <a:ext cx="3748767" cy="265768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413045" y="4138644"/>
            <a:ext cx="1326019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54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OFB during collision in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~40/510 singular values</a:t>
            </a:r>
          </a:p>
          <a:p>
            <a:r>
              <a:rPr lang="en-US" dirty="0" smtClean="0"/>
              <a:t>Excludes triplet correctors</a:t>
            </a:r>
          </a:p>
          <a:p>
            <a:r>
              <a:rPr lang="en-US" dirty="0" smtClean="0"/>
              <a:t>Excludes pathological BPMs (based on operator experience)</a:t>
            </a:r>
          </a:p>
          <a:p>
            <a:r>
              <a:rPr lang="en-US" dirty="0" smtClean="0"/>
              <a:t>On top of OFB, </a:t>
            </a:r>
            <a:r>
              <a:rPr lang="en-US" i="1" dirty="0" smtClean="0"/>
              <a:t>local</a:t>
            </a:r>
            <a:r>
              <a:rPr lang="en-US" dirty="0" smtClean="0"/>
              <a:t> luminosity corrections are occasionally performed which are minimally impacted by OFB</a:t>
            </a:r>
          </a:p>
          <a:p>
            <a:r>
              <a:rPr lang="en-US" dirty="0" smtClean="0"/>
              <a:t>For more details, see [1]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2555776" y="5805264"/>
            <a:ext cx="5328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[1] Operation and Configuration of the LHC in Run 2, </a:t>
            </a:r>
          </a:p>
          <a:p>
            <a:r>
              <a:rPr lang="en-US" sz="1400" b="1" dirty="0" smtClean="0"/>
              <a:t>J. </a:t>
            </a:r>
            <a:r>
              <a:rPr lang="en-US" sz="1400" b="1" dirty="0" err="1" smtClean="0"/>
              <a:t>Wenninger</a:t>
            </a:r>
            <a:r>
              <a:rPr lang="en-US" b="1" dirty="0" smtClean="0"/>
              <a:t>,</a:t>
            </a:r>
            <a:r>
              <a:rPr lang="en-US" sz="1400" b="1" dirty="0" smtClean="0"/>
              <a:t> link: https</a:t>
            </a:r>
            <a:r>
              <a:rPr lang="en-US" sz="1400" b="1" dirty="0"/>
              <a:t>://cds.cern.ch/record/2668326?ln=en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7121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Estimating the effect of OFB for collision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Assumptions: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 smtClean="0"/>
                  <a:t>Orbit drift is caused by quadrupole movement.</a:t>
                </a:r>
              </a:p>
              <a:p>
                <a:pPr marL="1200150" lvl="2" indent="-342900"/>
                <a:r>
                  <a:rPr lang="en-US" dirty="0" smtClean="0"/>
                  <a:t>Other effects can be included into the quadrupole movement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 smtClean="0"/>
                  <a:t>Each quadrupole’s movement is </a:t>
                </a:r>
                <a:r>
                  <a:rPr lang="en-US" dirty="0" err="1" smtClean="0"/>
                  <a:t>i.i.d</a:t>
                </a:r>
                <a:r>
                  <a:rPr lang="en-US" dirty="0" smtClean="0"/>
                  <a:t> in both planes.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 smtClean="0"/>
                  <a:t>All BPM errors are </a:t>
                </a:r>
                <a:r>
                  <a:rPr lang="en-US" dirty="0" err="1" smtClean="0"/>
                  <a:t>i.i.d</a:t>
                </a:r>
                <a:r>
                  <a:rPr lang="en-US" dirty="0" smtClean="0"/>
                  <a:t> in both planes, and independent of the quadrupole movement.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 smtClean="0"/>
                  <a:t>The effect of the OFB can be well-approximated by a single correction.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/>
                  <a:t>Quadrupole movement in RMS: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0.3 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 [2] (there given as daily quadrupole movement</a:t>
                </a:r>
                <a:r>
                  <a:rPr lang="en-US" dirty="0" smtClean="0"/>
                  <a:t>)</a:t>
                </a:r>
              </a:p>
              <a:p>
                <a:pPr marL="514350" indent="-457200"/>
                <a:r>
                  <a:rPr lang="en-US" dirty="0" smtClean="0"/>
                  <a:t>Optics:</a:t>
                </a:r>
              </a:p>
              <a:p>
                <a:pPr marL="914400" lvl="1" indent="-457200"/>
                <a:r>
                  <a:rPr lang="en-US" dirty="0" smtClean="0"/>
                  <a:t>LHC 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/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 smtClean="0"/>
                  <a:t>.5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/>
                  <a:t>; 6.5 </a:t>
                </a:r>
                <a:r>
                  <a:rPr lang="en-US" dirty="0" err="1" smtClean="0"/>
                  <a:t>TeV</a:t>
                </a:r>
                <a:endParaRPr lang="en-US" dirty="0" smtClean="0"/>
              </a:p>
              <a:p>
                <a:pPr marL="914400" lvl="1" indent="-457200"/>
                <a:r>
                  <a:rPr lang="en-US" dirty="0" smtClean="0"/>
                  <a:t>HL-LHC</a:t>
                </a:r>
                <a:r>
                  <a:rPr lang="en-US" dirty="0"/>
                  <a:t> </a:t>
                </a:r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𝑐𝑚</m:t>
                    </m:r>
                  </m:oMath>
                </a14:m>
                <a:r>
                  <a:rPr lang="en-US" dirty="0" smtClean="0"/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 smtClean="0"/>
                  <a:t> 2.5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/>
                  <a:t>; 7 </a:t>
                </a:r>
                <a:r>
                  <a:rPr lang="en-US" dirty="0" err="1" smtClean="0"/>
                  <a:t>TeV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308" t="-2981" r="-1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3707904" y="5877272"/>
            <a:ext cx="5328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[2] Orbit drifts at the LHC interaction points during the squeeze, </a:t>
            </a:r>
          </a:p>
          <a:p>
            <a:r>
              <a:rPr lang="en-US" sz="1200" b="1" dirty="0" smtClean="0"/>
              <a:t>A. </a:t>
            </a:r>
            <a:r>
              <a:rPr lang="en-US" sz="1200" b="1" dirty="0" err="1" smtClean="0"/>
              <a:t>Gorzawski</a:t>
            </a:r>
            <a:r>
              <a:rPr lang="en-US" sz="1200" b="1" dirty="0" smtClean="0"/>
              <a:t>, J. </a:t>
            </a:r>
            <a:r>
              <a:rPr lang="en-US" sz="1200" b="1" dirty="0" err="1" smtClean="0"/>
              <a:t>Wenninger</a:t>
            </a:r>
            <a:r>
              <a:rPr lang="en-US" sz="1600" b="1" dirty="0" smtClean="0"/>
              <a:t>,</a:t>
            </a:r>
            <a:endParaRPr lang="en-US" sz="1200" b="1" dirty="0"/>
          </a:p>
          <a:p>
            <a:r>
              <a:rPr lang="en-US" sz="1200" b="1" dirty="0" smtClean="0"/>
              <a:t>link: https</a:t>
            </a:r>
            <a:r>
              <a:rPr lang="en-US" sz="1200" b="1" dirty="0"/>
              <a:t>://cds.cern.ch/record/2668326?ln=en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78930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Correction vs BPM error in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219200"/>
            <a:ext cx="2879880" cy="4906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OFB corrects at IP5, but not much</a:t>
            </a:r>
          </a:p>
          <a:p>
            <a:pPr lvl="1"/>
            <a:r>
              <a:rPr lang="en-US" sz="2000" dirty="0" smtClean="0"/>
              <a:t>Not the point!</a:t>
            </a:r>
          </a:p>
          <a:p>
            <a:r>
              <a:rPr lang="en-US" sz="2400" dirty="0" smtClean="0"/>
              <a:t>For sufficiently inaccurate BPMs, the OFB worsens</a:t>
            </a:r>
          </a:p>
          <a:p>
            <a:pPr lvl="1"/>
            <a:r>
              <a:rPr lang="en-US" sz="2000" dirty="0" smtClean="0"/>
              <a:t>Expected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Joel Andersson, Davide Gamba, Riccardo De Maria, Jörg Wenninger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394774"/>
            <a:ext cx="5621549" cy="42161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644008" y="910461"/>
                <a:ext cx="4371866" cy="369332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RMS quadrupole movement = 0.3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b="1" dirty="0" smtClean="0"/>
                  <a:t> </a:t>
                </a:r>
                <a:endParaRPr lang="en-US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910461"/>
                <a:ext cx="4371866" cy="369332"/>
              </a:xfrm>
              <a:prstGeom prst="rect">
                <a:avLst/>
              </a:prstGeom>
              <a:blipFill>
                <a:blip r:embed="rId3"/>
                <a:stretch>
                  <a:fillRect t="-4615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301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8946e33d-fd2f-4ae4-8ee9-d90c129cdf9e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3745</TotalTime>
  <Words>1994</Words>
  <Application>Microsoft Office PowerPoint</Application>
  <PresentationFormat>On-screen Show (4:3)</PresentationFormat>
  <Paragraphs>322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Cambria Math</vt:lpstr>
      <vt:lpstr>Wingdings</vt:lpstr>
      <vt:lpstr>Thème Office</vt:lpstr>
      <vt:lpstr>On finding and maintaining collision in HL-LHC </vt:lpstr>
      <vt:lpstr>Outline</vt:lpstr>
      <vt:lpstr>An LHC fill</vt:lpstr>
      <vt:lpstr>An LHC fill</vt:lpstr>
      <vt:lpstr>The OFB (Orbit Feedback) in LHC</vt:lpstr>
      <vt:lpstr>Maintaining collision</vt:lpstr>
      <vt:lpstr>OFB during collision in LHC</vt:lpstr>
      <vt:lpstr>Estimating the effect of OFB for collision</vt:lpstr>
      <vt:lpstr>Correction vs BPM error in LHC</vt:lpstr>
      <vt:lpstr>LHC as function of quadrupole error</vt:lpstr>
      <vt:lpstr>LHC as function of quadrupole error</vt:lpstr>
      <vt:lpstr>OFB applied to HL-LHC during collision</vt:lpstr>
      <vt:lpstr>Room for improvement</vt:lpstr>
      <vt:lpstr>On the merit of not using lumiscans</vt:lpstr>
      <vt:lpstr>Short time scale: avoiding lumiscans</vt:lpstr>
      <vt:lpstr>Comparison of BPMs: Correcting one-by-one</vt:lpstr>
      <vt:lpstr>Comparison of BPMs: Correcting one-by-one</vt:lpstr>
      <vt:lpstr>Comparison of BPMs: Using multiple BPM pairs</vt:lpstr>
      <vt:lpstr>Long time scale – finding collision</vt:lpstr>
      <vt:lpstr>Two estimates on yielding 95 % chance of finding collision on a one-minute timescale</vt:lpstr>
      <vt:lpstr>Conclusion</vt:lpstr>
      <vt:lpstr>Thanks! Questions?</vt:lpstr>
      <vt:lpstr>Appendix</vt:lpstr>
      <vt:lpstr>New assumption for HL-LHC</vt:lpstr>
      <vt:lpstr>Studying it in-depth</vt:lpstr>
      <vt:lpstr>A Linear Treatment</vt:lpstr>
      <vt:lpstr>Correction Strategies</vt:lpstr>
      <vt:lpstr>Formula for Orbit Covariance Matrix</vt:lpstr>
      <vt:lpstr>Global orbit residual post-correction</vt:lpstr>
      <vt:lpstr>Residual post-correction at IP5</vt:lpstr>
      <vt:lpstr>Triplet BPM names (appendix)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Joel Daniel Andersson</cp:lastModifiedBy>
  <cp:revision>141</cp:revision>
  <dcterms:created xsi:type="dcterms:W3CDTF">2016-02-12T10:02:27Z</dcterms:created>
  <dcterms:modified xsi:type="dcterms:W3CDTF">2019-11-26T14:48:47Z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