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9" r:id="rId2"/>
    <p:sldId id="258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A559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48"/>
    <p:restoredTop sz="94673"/>
  </p:normalViewPr>
  <p:slideViewPr>
    <p:cSldViewPr snapToGrid="0" snapToObjects="1">
      <p:cViewPr varScale="1">
        <p:scale>
          <a:sx n="171" d="100"/>
          <a:sy n="171" d="100"/>
        </p:scale>
        <p:origin x="6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8B580-6AB2-A747-A058-8F7CBB3C8B3F}" type="datetimeFigureOut">
              <a:rPr lang="en-US" smtClean="0"/>
              <a:t>8/19/19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AA9CC-7E06-4D44-8FA0-4DADCD46A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59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117DC-40B3-DD4B-A18B-3A65F2A54148}" type="datetime1">
              <a:rPr lang="en-GB" smtClean="0"/>
              <a:t>19/08/2019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2B0E5-B268-164B-ACA7-28BBE63B60F7}" type="datetime1">
              <a:rPr lang="en-GB" smtClean="0"/>
              <a:t>19/08/2019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9F1ED-5724-F741-9A24-0886E493CD8B}" type="datetime1">
              <a:rPr lang="en-GB" smtClean="0"/>
              <a:t>19/08/2019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F5990-4C51-C04B-9673-4CD8682A647F}" type="datetime1">
              <a:rPr lang="en-GB" smtClean="0"/>
              <a:t>19/08/2019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AA28E-42CC-B04A-9876-A9918462B66A}" type="datetime1">
              <a:rPr lang="en-GB" smtClean="0"/>
              <a:t>19/08/2019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9201A-9CB2-FC4D-B963-3FDC20AA9F1E}" type="datetime1">
              <a:rPr lang="en-GB" smtClean="0"/>
              <a:t>19/08/2019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0CB2-BEEB-D84B-A34D-0C97BD2AF3DE}" type="datetime1">
              <a:rPr lang="en-GB" smtClean="0"/>
              <a:t>19/08/2019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D062D-5F30-A449-BBC6-7EB391BC3C3B}" type="datetime1">
              <a:rPr lang="en-GB" smtClean="0"/>
              <a:t>19/08/2019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09F44-5E89-F84C-B29D-05D0D861B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991313"/>
            <a:ext cx="8403416" cy="1566812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HL-LHC Dynamic </a:t>
            </a:r>
            <a:br>
              <a:rPr lang="en-US" sz="3600" dirty="0">
                <a:latin typeface="Bookman Old Style" panose="02050604050505020204" pitchFamily="18" charset="0"/>
              </a:rPr>
            </a:br>
            <a:r>
              <a:rPr lang="en-US" sz="3600" dirty="0">
                <a:latin typeface="Bookman Old Style" panose="02050604050505020204" pitchFamily="18" charset="0"/>
              </a:rPr>
              <a:t>Aperture at Injection</a:t>
            </a:r>
            <a:br>
              <a:rPr lang="en-US" sz="3600" dirty="0">
                <a:latin typeface="Bookman Old Style" panose="02050604050505020204" pitchFamily="18" charset="0"/>
              </a:rPr>
            </a:br>
            <a:br>
              <a:rPr lang="en-US" sz="3600" dirty="0">
                <a:latin typeface="Bookman Old Style" panose="02050604050505020204" pitchFamily="18" charset="0"/>
              </a:rPr>
            </a:br>
            <a:r>
              <a:rPr lang="en-US" sz="3600" b="1" u="sng" dirty="0">
                <a:solidFill>
                  <a:srgbClr val="00B050"/>
                </a:solidFill>
                <a:latin typeface="Bookman Old Style" panose="02050604050505020204" pitchFamily="18" charset="0"/>
              </a:rPr>
              <a:t>Additional Material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46070E-26E0-884E-8604-D0E0B5E82673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1784622" y="3075489"/>
            <a:ext cx="5574751" cy="419653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latin typeface="Bookman Old Style" panose="02050604050505020204" pitchFamily="18" charset="0"/>
              </a:rPr>
              <a:t>N. Karastathis and Y. </a:t>
            </a:r>
            <a:r>
              <a:rPr lang="en-US" sz="2000" b="1" dirty="0" err="1">
                <a:latin typeface="Bookman Old Style" panose="02050604050505020204" pitchFamily="18" charset="0"/>
              </a:rPr>
              <a:t>Papaphilippou</a:t>
            </a:r>
            <a:endParaRPr lang="en-US" sz="2000" b="1" dirty="0">
              <a:latin typeface="Bookman Old Style" panose="02050604050505020204" pitchFamily="18" charset="0"/>
            </a:endParaRP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F42CABE-1D6E-DF41-8ACC-F1C72B7512FF}"/>
              </a:ext>
            </a:extLst>
          </p:cNvPr>
          <p:cNvSpPr txBox="1">
            <a:spLocks/>
          </p:cNvSpPr>
          <p:nvPr/>
        </p:nvSpPr>
        <p:spPr>
          <a:xfrm>
            <a:off x="2513335" y="3940373"/>
            <a:ext cx="4117330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u="sng" dirty="0">
                <a:latin typeface="Bookman Old Style" panose="02050604050505020204" pitchFamily="18" charset="0"/>
              </a:rPr>
              <a:t>with many thanks to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0CA726D-2E7B-3F40-ABF5-3454A0452DFE}"/>
              </a:ext>
            </a:extLst>
          </p:cNvPr>
          <p:cNvSpPr txBox="1">
            <a:spLocks/>
          </p:cNvSpPr>
          <p:nvPr/>
        </p:nvSpPr>
        <p:spPr>
          <a:xfrm>
            <a:off x="973505" y="4423973"/>
            <a:ext cx="7196984" cy="413260"/>
          </a:xfrm>
          <a:prstGeom prst="rect">
            <a:avLst/>
          </a:prstGeom>
        </p:spPr>
        <p:txBody>
          <a:bodyPr vert="horz" lIns="45720" tIns="0" rIns="45720" bIns="0" anchor="b">
            <a:normAutofit fontScale="9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Bookman Old Style" panose="02050604050505020204" pitchFamily="18" charset="0"/>
              </a:rPr>
              <a:t>F. </a:t>
            </a:r>
            <a:r>
              <a:rPr lang="en-US" sz="1600" dirty="0" err="1">
                <a:latin typeface="Bookman Old Style" panose="02050604050505020204" pitchFamily="18" charset="0"/>
              </a:rPr>
              <a:t>Asvesta</a:t>
            </a:r>
            <a:r>
              <a:rPr lang="en-US" sz="1600" dirty="0">
                <a:latin typeface="Bookman Old Style" panose="02050604050505020204" pitchFamily="18" charset="0"/>
              </a:rPr>
              <a:t>, X. </a:t>
            </a:r>
            <a:r>
              <a:rPr lang="en-US" sz="1600" dirty="0" err="1">
                <a:latin typeface="Bookman Old Style" panose="02050604050505020204" pitchFamily="18" charset="0"/>
              </a:rPr>
              <a:t>Buffat</a:t>
            </a:r>
            <a:r>
              <a:rPr lang="en-US" sz="1600" dirty="0">
                <a:latin typeface="Bookman Old Style" panose="02050604050505020204" pitchFamily="18" charset="0"/>
              </a:rPr>
              <a:t>, R. De Maria, S. </a:t>
            </a:r>
            <a:r>
              <a:rPr lang="en-US" sz="1600" dirty="0" err="1">
                <a:latin typeface="Bookman Old Style" panose="02050604050505020204" pitchFamily="18" charset="0"/>
              </a:rPr>
              <a:t>Kostoglou</a:t>
            </a:r>
            <a:endParaRPr lang="en-US" sz="1600" dirty="0">
              <a:latin typeface="Bookman Old Style" panose="02050604050505020204" pitchFamily="18" charset="0"/>
            </a:endParaRPr>
          </a:p>
          <a:p>
            <a:pPr algn="ctr"/>
            <a:r>
              <a:rPr lang="en-US" sz="1600" dirty="0">
                <a:latin typeface="Bookman Old Style" panose="02050604050505020204" pitchFamily="18" charset="0"/>
              </a:rPr>
              <a:t>K. </a:t>
            </a:r>
            <a:r>
              <a:rPr lang="en-US" sz="1600" dirty="0" err="1">
                <a:latin typeface="Bookman Old Style" panose="02050604050505020204" pitchFamily="18" charset="0"/>
              </a:rPr>
              <a:t>Skoufaris</a:t>
            </a:r>
            <a:r>
              <a:rPr lang="en-US" sz="1600" dirty="0">
                <a:latin typeface="Bookman Old Style" panose="02050604050505020204" pitchFamily="18" charset="0"/>
              </a:rPr>
              <a:t>, </a:t>
            </a:r>
            <a:r>
              <a:rPr lang="en-US" sz="1600" dirty="0" err="1">
                <a:latin typeface="Bookman Old Style" panose="02050604050505020204" pitchFamily="18" charset="0"/>
              </a:rPr>
              <a:t>F.v.d.Veken</a:t>
            </a:r>
            <a:endParaRPr lang="en-US" sz="1600" dirty="0">
              <a:latin typeface="Bookman Old Style" panose="02050604050505020204" pitchFamily="18" charset="0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A667CF2-AEB5-4D4B-9E87-0567D1B23D53}"/>
              </a:ext>
            </a:extLst>
          </p:cNvPr>
          <p:cNvSpPr txBox="1">
            <a:spLocks/>
          </p:cNvSpPr>
          <p:nvPr/>
        </p:nvSpPr>
        <p:spPr>
          <a:xfrm>
            <a:off x="2513335" y="5288857"/>
            <a:ext cx="4117330" cy="419653"/>
          </a:xfrm>
          <a:prstGeom prst="rect">
            <a:avLst/>
          </a:prstGeom>
        </p:spPr>
        <p:txBody>
          <a:bodyPr vert="horz" lIns="45720" tIns="0" rIns="45720" bIns="0" anchor="b">
            <a:normAutofit fontScale="9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Bookman Old Style" panose="02050604050505020204" pitchFamily="18" charset="0"/>
              </a:rPr>
              <a:t>WP2 Meeting</a:t>
            </a:r>
          </a:p>
          <a:p>
            <a:pPr algn="ctr"/>
            <a:r>
              <a:rPr lang="en-US" sz="1600" dirty="0">
                <a:latin typeface="Bookman Old Style" panose="02050604050505020204" pitchFamily="18" charset="0"/>
              </a:rPr>
              <a:t>20.08.2019</a:t>
            </a:r>
          </a:p>
        </p:txBody>
      </p:sp>
    </p:spTree>
    <p:extLst>
      <p:ext uri="{BB962C8B-B14F-4D97-AF65-F5344CB8AC3E}">
        <p14:creationId xmlns:p14="http://schemas.microsoft.com/office/powerpoint/2010/main" val="3727330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20/08/2019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0E0BB19-F310-A04F-AC84-2CC750CD1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573" y="931596"/>
            <a:ext cx="8226854" cy="4667421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Bookman Old Style" panose="02050604050505020204" pitchFamily="18" charset="0"/>
              </a:rPr>
              <a:t>From our last presentation, we had two open actions on the DA scans.</a:t>
            </a:r>
          </a:p>
          <a:p>
            <a:endParaRPr lang="en-US" sz="2500" dirty="0">
              <a:latin typeface="Bookman Old Style" panose="02050604050505020204" pitchFamily="18" charset="0"/>
            </a:endParaRPr>
          </a:p>
          <a:p>
            <a:r>
              <a:rPr lang="en-US" sz="2500" b="1" u="sng" dirty="0">
                <a:latin typeface="Bookman Old Style" panose="02050604050505020204" pitchFamily="18" charset="0"/>
              </a:rPr>
              <a:t>Action #1:</a:t>
            </a:r>
            <a:br>
              <a:rPr lang="en-US" sz="2500" b="1" u="sng" dirty="0">
                <a:latin typeface="Bookman Old Style" panose="02050604050505020204" pitchFamily="18" charset="0"/>
              </a:rPr>
            </a:br>
            <a:r>
              <a:rPr lang="en-US" sz="2500" dirty="0">
                <a:latin typeface="Bookman Old Style" panose="02050604050505020204" pitchFamily="18" charset="0"/>
              </a:rPr>
              <a:t>In the chroma/octupoles scan, extend the chromaticity axis to see if higher values of chromaticity can be used.</a:t>
            </a:r>
          </a:p>
          <a:p>
            <a:pPr marL="36576" indent="0">
              <a:buNone/>
            </a:pPr>
            <a:endParaRPr lang="en-US" sz="25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974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Bookman Old Style" panose="02050604050505020204" pitchFamily="18" charset="0"/>
              </a:rPr>
              <a:t>Extending Chromaticity Axis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20/08/2019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3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AED9B8-3C70-9948-B6AD-67DED49AA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99121"/>
            <a:ext cx="6248400" cy="46735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419B83-C1A7-A44A-9872-85E006064248}"/>
              </a:ext>
            </a:extLst>
          </p:cNvPr>
          <p:cNvSpPr txBox="1"/>
          <p:nvPr/>
        </p:nvSpPr>
        <p:spPr>
          <a:xfrm>
            <a:off x="0" y="5374888"/>
            <a:ext cx="9347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The overall result does not change significantly: i.e. close to IMO=0 we have plenty of DA.</a:t>
            </a:r>
          </a:p>
          <a:p>
            <a:r>
              <a:rPr lang="en-US" i="1" dirty="0"/>
              <a:t>Above 25 units of chromaticity there is only a narrow band of 6</a:t>
            </a:r>
            <a:r>
              <a:rPr lang="el-GR" i="1" dirty="0"/>
              <a:t>σ </a:t>
            </a:r>
            <a:r>
              <a:rPr lang="en-US" i="1" dirty="0"/>
              <a:t>DA.</a:t>
            </a:r>
          </a:p>
        </p:txBody>
      </p:sp>
    </p:spTree>
    <p:extLst>
      <p:ext uri="{BB962C8B-B14F-4D97-AF65-F5344CB8AC3E}">
        <p14:creationId xmlns:p14="http://schemas.microsoft.com/office/powerpoint/2010/main" val="2916655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Bookman Old Style" panose="02050604050505020204" pitchFamily="18" charset="0"/>
              </a:rPr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20/08/2019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4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0E0BB19-F310-A04F-AC84-2CC750CD1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573" y="931596"/>
            <a:ext cx="8226854" cy="4667421"/>
          </a:xfrm>
        </p:spPr>
        <p:txBody>
          <a:bodyPr>
            <a:normAutofit fontScale="92500"/>
          </a:bodyPr>
          <a:lstStyle/>
          <a:p>
            <a:r>
              <a:rPr lang="en-US" sz="25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From our last presentation, we had two open actions on the DA scans.</a:t>
            </a:r>
          </a:p>
          <a:p>
            <a:endParaRPr lang="en-US" sz="25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r>
              <a:rPr lang="en-US" sz="2500" b="1" u="sng" dirty="0">
                <a:solidFill>
                  <a:schemeClr val="accent2"/>
                </a:solidFill>
                <a:latin typeface="Bookman Old Style" panose="02050604050505020204" pitchFamily="18" charset="0"/>
              </a:rPr>
              <a:t>Action #1:</a:t>
            </a:r>
            <a:br>
              <a:rPr lang="en-US" sz="2500" b="1" u="sng" dirty="0">
                <a:solidFill>
                  <a:schemeClr val="accent2"/>
                </a:solidFill>
                <a:latin typeface="Bookman Old Style" panose="02050604050505020204" pitchFamily="18" charset="0"/>
              </a:rPr>
            </a:br>
            <a:r>
              <a:rPr lang="en-US" sz="25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In the chroma/octupoles scan, extend the chromaticity axis to see if higher values of chromaticity can be used.</a:t>
            </a:r>
          </a:p>
          <a:p>
            <a:endParaRPr lang="en-US" sz="2500" dirty="0">
              <a:latin typeface="Bookman Old Style" panose="02050604050505020204" pitchFamily="18" charset="0"/>
            </a:endParaRPr>
          </a:p>
          <a:p>
            <a:r>
              <a:rPr lang="en-US" sz="2500" b="1" u="sng" dirty="0">
                <a:latin typeface="Bookman Old Style" panose="02050604050505020204" pitchFamily="18" charset="0"/>
              </a:rPr>
              <a:t>Action #2:</a:t>
            </a:r>
            <a:r>
              <a:rPr lang="en-US" sz="2500" dirty="0">
                <a:latin typeface="Bookman Old Style" panose="02050604050505020204" pitchFamily="18" charset="0"/>
              </a:rPr>
              <a:t> </a:t>
            </a:r>
            <a:br>
              <a:rPr lang="en-US" sz="2500" dirty="0">
                <a:latin typeface="Bookman Old Style" panose="02050604050505020204" pitchFamily="18" charset="0"/>
              </a:rPr>
            </a:br>
            <a:r>
              <a:rPr lang="en-US" sz="2500" dirty="0">
                <a:latin typeface="Bookman Old Style" panose="02050604050505020204" pitchFamily="18" charset="0"/>
              </a:rPr>
              <a:t>In the tune/octupoles scan a </a:t>
            </a:r>
            <a:r>
              <a:rPr lang="en-US" sz="2500" dirty="0" err="1">
                <a:latin typeface="Bookman Old Style" panose="02050604050505020204" pitchFamily="18" charset="0"/>
              </a:rPr>
              <a:t>tunesplit</a:t>
            </a:r>
            <a:r>
              <a:rPr lang="en-US" sz="2500" dirty="0">
                <a:latin typeface="Bookman Old Style" panose="02050604050505020204" pitchFamily="18" charset="0"/>
              </a:rPr>
              <a:t> of 1.5e-2 was selected. Assume that we can correct coupling very well, repeat the study with a </a:t>
            </a:r>
            <a:r>
              <a:rPr lang="en-US" sz="2500" dirty="0" err="1">
                <a:latin typeface="Bookman Old Style" panose="02050604050505020204" pitchFamily="18" charset="0"/>
              </a:rPr>
              <a:t>tunesplit</a:t>
            </a:r>
            <a:r>
              <a:rPr lang="en-US" sz="2500" dirty="0">
                <a:latin typeface="Bookman Old Style" panose="02050604050505020204" pitchFamily="18" charset="0"/>
              </a:rPr>
              <a:t> of 5e-3.</a:t>
            </a:r>
          </a:p>
        </p:txBody>
      </p:sp>
    </p:spTree>
    <p:extLst>
      <p:ext uri="{BB962C8B-B14F-4D97-AF65-F5344CB8AC3E}">
        <p14:creationId xmlns:p14="http://schemas.microsoft.com/office/powerpoint/2010/main" val="948533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Bookman Old Style" panose="02050604050505020204" pitchFamily="18" charset="0"/>
              </a:rPr>
              <a:t>Reducing the tune split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3" y="6356349"/>
            <a:ext cx="2133600" cy="365125"/>
          </a:xfrm>
        </p:spPr>
        <p:txBody>
          <a:bodyPr/>
          <a:lstStyle/>
          <a:p>
            <a:r>
              <a:rPr lang="en-GB" b="1" dirty="0">
                <a:latin typeface="Bookman Old Style" panose="02050604050505020204" pitchFamily="18" charset="0"/>
              </a:rPr>
              <a:t>20/08/2019 – WP2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5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A414E6-BDD5-2447-9387-31E4E9BF1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14084"/>
            <a:ext cx="4331795" cy="32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8DEEC8-6B29-254B-8707-33488BF8B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49" y="714084"/>
            <a:ext cx="4320001" cy="324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479508-39D9-724D-8E8D-683E83FAB093}"/>
                  </a:ext>
                </a:extLst>
              </p:cNvPr>
              <p:cNvSpPr txBox="1"/>
              <p:nvPr/>
            </p:nvSpPr>
            <p:spPr>
              <a:xfrm>
                <a:off x="2255474" y="1165333"/>
                <a:ext cx="1734706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l-GR" b="1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l-GR" b="1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l-GR" b="1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479508-39D9-724D-8E8D-683E83FAB0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474" y="1165333"/>
                <a:ext cx="1734706" cy="3755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E1B4914-7CAB-8846-93DF-BEF397235D8B}"/>
                  </a:ext>
                </a:extLst>
              </p:cNvPr>
              <p:cNvSpPr txBox="1"/>
              <p:nvPr/>
            </p:nvSpPr>
            <p:spPr>
              <a:xfrm>
                <a:off x="6923057" y="1131671"/>
                <a:ext cx="1510285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l-GR" b="1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E1B4914-7CAB-8846-93DF-BEF397235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057" y="1131671"/>
                <a:ext cx="1510285" cy="3755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11B728E7-98A9-E248-80E2-2F7A83A6CFAA}"/>
              </a:ext>
            </a:extLst>
          </p:cNvPr>
          <p:cNvSpPr txBox="1"/>
          <p:nvPr/>
        </p:nvSpPr>
        <p:spPr>
          <a:xfrm>
            <a:off x="295993" y="4254184"/>
            <a:ext cx="85492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As we had predicted during the previous presentation, given that the coupling is well corrected, </a:t>
            </a:r>
            <a:r>
              <a:rPr lang="en-US" i="1" dirty="0">
                <a:solidFill>
                  <a:srgbClr val="FF0000"/>
                </a:solidFill>
              </a:rPr>
              <a:t>approaching the diagonal increases the peak DA</a:t>
            </a:r>
            <a:r>
              <a:rPr lang="en-US" i="1" dirty="0"/>
              <a:t>. </a:t>
            </a:r>
            <a:br>
              <a:rPr lang="en-US" i="1" dirty="0"/>
            </a:br>
            <a:r>
              <a:rPr lang="en-US" i="1" dirty="0"/>
              <a:t>The </a:t>
            </a:r>
            <a:r>
              <a:rPr lang="en-US" i="1" dirty="0">
                <a:solidFill>
                  <a:srgbClr val="FF0000"/>
                </a:solidFill>
              </a:rPr>
              <a:t>shape</a:t>
            </a:r>
            <a:r>
              <a:rPr lang="en-US" i="1" dirty="0"/>
              <a:t> of the contours </a:t>
            </a:r>
            <a:r>
              <a:rPr lang="en-US" i="1" dirty="0">
                <a:solidFill>
                  <a:srgbClr val="FF0000"/>
                </a:solidFill>
              </a:rPr>
              <a:t>do not change dramatically</a:t>
            </a:r>
            <a:r>
              <a:rPr lang="en-US" i="1" dirty="0"/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00130E-D7B9-5B40-8109-0217777E7C9B}"/>
              </a:ext>
            </a:extLst>
          </p:cNvPr>
          <p:cNvSpPr txBox="1"/>
          <p:nvPr/>
        </p:nvSpPr>
        <p:spPr>
          <a:xfrm>
            <a:off x="240236" y="5231743"/>
            <a:ext cx="8549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Keep in mind that the selected </a:t>
            </a:r>
            <a:r>
              <a:rPr lang="en-US" b="1" i="1" dirty="0">
                <a:solidFill>
                  <a:srgbClr val="00B050"/>
                </a:solidFill>
              </a:rPr>
              <a:t>tune must be below 0.29</a:t>
            </a:r>
            <a:r>
              <a:rPr lang="en-US" i="1" dirty="0"/>
              <a:t>, due to the extra shift generated by e-cloud.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85190E1-C98E-D64E-87BE-48E5AEE0A1DA}"/>
              </a:ext>
            </a:extLst>
          </p:cNvPr>
          <p:cNvCxnSpPr/>
          <p:nvPr/>
        </p:nvCxnSpPr>
        <p:spPr>
          <a:xfrm flipV="1">
            <a:off x="6274420" y="1165333"/>
            <a:ext cx="0" cy="2410491"/>
          </a:xfrm>
          <a:prstGeom prst="line">
            <a:avLst/>
          </a:prstGeom>
          <a:ln w="38100">
            <a:solidFill>
              <a:srgbClr val="92D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6C1BCF-3AE3-9841-A991-0C7702F30FEA}"/>
              </a:ext>
            </a:extLst>
          </p:cNvPr>
          <p:cNvCxnSpPr/>
          <p:nvPr/>
        </p:nvCxnSpPr>
        <p:spPr>
          <a:xfrm flipV="1">
            <a:off x="1816503" y="1160701"/>
            <a:ext cx="0" cy="2410491"/>
          </a:xfrm>
          <a:prstGeom prst="line">
            <a:avLst/>
          </a:prstGeom>
          <a:ln w="38100">
            <a:solidFill>
              <a:srgbClr val="92D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2552B6E-EABA-2E4F-BE83-847362E70461}"/>
              </a:ext>
            </a:extLst>
          </p:cNvPr>
          <p:cNvSpPr txBox="1"/>
          <p:nvPr/>
        </p:nvSpPr>
        <p:spPr>
          <a:xfrm>
            <a:off x="6352770" y="6352141"/>
            <a:ext cx="1829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lways  forever" pitchFamily="2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87066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karast_LBOC29052018" id="{2E5B4351-133B-074F-957A-134042AB4EC4}" vid="{F976CBC3-E5A4-144F-9037-029C5769F5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20</TotalTime>
  <Words>221</Words>
  <Application>Microsoft Macintosh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always  forever</vt:lpstr>
      <vt:lpstr>Arial</vt:lpstr>
      <vt:lpstr>Bookman Old Style</vt:lpstr>
      <vt:lpstr>Calibri</vt:lpstr>
      <vt:lpstr>Cambria Math</vt:lpstr>
      <vt:lpstr>Optima</vt:lpstr>
      <vt:lpstr>CERNCorporate4-3</vt:lpstr>
      <vt:lpstr>HL-LHC Dynamic  Aperture at Injection  Additional Material</vt:lpstr>
      <vt:lpstr>Introduction</vt:lpstr>
      <vt:lpstr>Extending Chromaticity Axis</vt:lpstr>
      <vt:lpstr>Introduction</vt:lpstr>
      <vt:lpstr>Reducing the tune split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Dynamic  Aperture at Injection  Additional Material</dc:title>
  <dc:creator>Nikos Karastathis</dc:creator>
  <cp:lastModifiedBy>Nikos Karastathis</cp:lastModifiedBy>
  <cp:revision>3</cp:revision>
  <dcterms:created xsi:type="dcterms:W3CDTF">2019-08-06T08:01:18Z</dcterms:created>
  <dcterms:modified xsi:type="dcterms:W3CDTF">2019-08-19T08:24:49Z</dcterms:modified>
</cp:coreProperties>
</file>