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6" r:id="rId2"/>
    <p:sldId id="264" r:id="rId3"/>
    <p:sldId id="267" r:id="rId4"/>
    <p:sldId id="269" r:id="rId5"/>
    <p:sldId id="284" r:id="rId6"/>
    <p:sldId id="285" r:id="rId7"/>
    <p:sldId id="281" r:id="rId8"/>
    <p:sldId id="283" r:id="rId9"/>
    <p:sldId id="287" r:id="rId10"/>
    <p:sldId id="288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1" autoAdjust="0"/>
    <p:restoredTop sz="94610" autoAdjust="0"/>
  </p:normalViewPr>
  <p:slideViewPr>
    <p:cSldViewPr snapToGrid="0">
      <p:cViewPr varScale="1">
        <p:scale>
          <a:sx n="72" d="100"/>
          <a:sy n="72" d="100"/>
        </p:scale>
        <p:origin x="49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D7A94-863B-4D2C-844F-AA36C309E779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196AC-74F8-4D3D-929E-3BDCFD6BB6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842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E812-A04F-48EE-91E6-A88D9E3F6D6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7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84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55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9901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438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54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0873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7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030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56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70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7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03EFC-5B44-4DD1-85D1-0875EE244F50}" type="datetimeFigureOut">
              <a:rPr lang="it-IT" smtClean="0"/>
              <a:t>29/08/2019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15C9F-7E59-4C8A-BCF9-D4800CA093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355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23316" y="1237931"/>
            <a:ext cx="608666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4000" b="1" dirty="0" err="1"/>
              <a:t>CompactLight</a:t>
            </a:r>
            <a:r>
              <a:rPr lang="it-IT" sz="4000" b="1" dirty="0"/>
              <a:t> WP4 </a:t>
            </a:r>
            <a:r>
              <a:rPr lang="it-IT" sz="4000" b="1" dirty="0" smtClean="0"/>
              <a:t>meeting</a:t>
            </a:r>
          </a:p>
          <a:p>
            <a:pPr algn="ctr"/>
            <a:endParaRPr lang="it-IT" sz="4000" b="1" dirty="0"/>
          </a:p>
          <a:p>
            <a:pPr algn="ctr"/>
            <a:r>
              <a:rPr lang="it-IT" sz="4000" b="1" smtClean="0"/>
              <a:t>(29/8/2019</a:t>
            </a:r>
            <a:r>
              <a:rPr lang="it-IT" sz="4000" b="1" dirty="0" smtClean="0"/>
              <a:t>)</a:t>
            </a:r>
            <a:endParaRPr lang="it-IT" sz="4000" b="1" dirty="0"/>
          </a:p>
        </p:txBody>
      </p:sp>
      <p:sp>
        <p:nvSpPr>
          <p:cNvPr id="3" name="Rettangolo 2"/>
          <p:cNvSpPr/>
          <p:nvPr/>
        </p:nvSpPr>
        <p:spPr>
          <a:xfrm>
            <a:off x="1049745" y="3853935"/>
            <a:ext cx="663380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i="1" dirty="0" smtClean="0"/>
              <a:t>David Alesini</a:t>
            </a:r>
          </a:p>
          <a:p>
            <a:pPr algn="ctr"/>
            <a:endParaRPr lang="it-IT" sz="2400" dirty="0"/>
          </a:p>
          <a:p>
            <a:pPr algn="ctr"/>
            <a:endParaRPr lang="it-IT" sz="2400" dirty="0" smtClean="0"/>
          </a:p>
          <a:p>
            <a:pPr algn="ctr"/>
            <a:r>
              <a:rPr lang="it-IT" sz="2000" dirty="0" smtClean="0"/>
              <a:t>On </a:t>
            </a:r>
            <a:r>
              <a:rPr lang="it-IT" sz="2000" dirty="0" err="1" smtClean="0"/>
              <a:t>behalf</a:t>
            </a:r>
            <a:r>
              <a:rPr lang="it-IT" sz="2000" dirty="0" smtClean="0"/>
              <a:t> of the  XLS WP4 </a:t>
            </a:r>
            <a:r>
              <a:rPr lang="it-IT" sz="2000" dirty="0" err="1" smtClean="0"/>
              <a:t>Study</a:t>
            </a:r>
            <a:r>
              <a:rPr lang="it-IT" sz="2000" dirty="0" smtClean="0"/>
              <a:t> </a:t>
            </a:r>
            <a:r>
              <a:rPr lang="it-IT" sz="2000" dirty="0" err="1" smtClean="0"/>
              <a:t>group</a:t>
            </a:r>
            <a:r>
              <a:rPr lang="it-IT" sz="2000" dirty="0" smtClean="0"/>
              <a:t> @ LNF</a:t>
            </a:r>
          </a:p>
          <a:p>
            <a:pPr algn="ctr"/>
            <a:endParaRPr lang="it-IT" sz="2000" dirty="0" smtClean="0"/>
          </a:p>
          <a:p>
            <a:pPr algn="ctr"/>
            <a:r>
              <a:rPr lang="it-IT" sz="2000" dirty="0" smtClean="0"/>
              <a:t>(M. Diomede,</a:t>
            </a:r>
            <a:r>
              <a:rPr lang="it-IT" sz="2000" dirty="0"/>
              <a:t> </a:t>
            </a:r>
            <a:r>
              <a:rPr lang="it-IT" sz="2000" dirty="0" smtClean="0"/>
              <a:t>A. </a:t>
            </a:r>
            <a:r>
              <a:rPr lang="it-IT" sz="2000" dirty="0"/>
              <a:t>Gallo, D. </a:t>
            </a:r>
            <a:r>
              <a:rPr lang="it-IT" sz="2000" smtClean="0"/>
              <a:t>Alesini)</a:t>
            </a:r>
            <a:endParaRPr lang="it-IT" sz="20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1"/>
            <a:ext cx="1478721" cy="9300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208874" y="2981"/>
            <a:ext cx="1860698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51597" y="0"/>
            <a:ext cx="65633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cap="all" dirty="0" smtClean="0"/>
              <a:t>MODULE LAYOUT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37" y="693000"/>
            <a:ext cx="8465853" cy="6025373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939377" y="5529657"/>
            <a:ext cx="16110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/>
              <a:t>Courtesy</a:t>
            </a:r>
            <a:r>
              <a:rPr lang="it-IT" b="1" i="1" dirty="0" smtClean="0"/>
              <a:t> Gianluca Di </a:t>
            </a:r>
            <a:r>
              <a:rPr lang="it-IT" b="1" i="1" dirty="0" err="1" smtClean="0"/>
              <a:t>Raddo</a:t>
            </a: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348495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047538"/>
              </p:ext>
            </p:extLst>
          </p:nvPr>
        </p:nvGraphicFramePr>
        <p:xfrm>
          <a:off x="97327" y="1029457"/>
          <a:ext cx="3800717" cy="5785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536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1037181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</a:tblGrid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5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5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</a:t>
                      </a:r>
                      <a:endParaRPr lang="en-GB" sz="15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296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Frequency [GHz]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11.9942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</a:t>
                      </a:r>
                      <a:r>
                        <a:rPr lang="en-GB" sz="15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advance per cell [rad]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GB" sz="1500" dirty="0" smtClean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/3</a:t>
                      </a:r>
                      <a:endParaRPr lang="en-GB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302357635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solidFill>
                            <a:schemeClr val="tx1"/>
                          </a:solidFill>
                          <a:latin typeface="+mn-lt"/>
                        </a:rPr>
                        <a:t>90-131</a:t>
                      </a:r>
                      <a:endParaRPr lang="en-GB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5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387</a:t>
                      </a:r>
                      <a:endParaRPr lang="en-GB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572495138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>
                          <a:effectLst/>
                        </a:rPr>
                        <a:t>Group </a:t>
                      </a:r>
                      <a:r>
                        <a:rPr lang="it-IT" sz="1500" dirty="0" err="1" smtClean="0">
                          <a:effectLst/>
                        </a:rPr>
                        <a:t>velocity</a:t>
                      </a:r>
                      <a:r>
                        <a:rPr lang="it-IT" sz="1500" dirty="0" smtClean="0">
                          <a:effectLst/>
                        </a:rPr>
                        <a:t> </a:t>
                      </a:r>
                      <a:r>
                        <a:rPr lang="it-IT" sz="1500" dirty="0" err="1" smtClean="0">
                          <a:effectLst/>
                        </a:rPr>
                        <a:t>v</a:t>
                      </a:r>
                      <a:r>
                        <a:rPr lang="it-IT" sz="1500" baseline="-25000" dirty="0" err="1" smtClean="0">
                          <a:effectLst/>
                        </a:rPr>
                        <a:t>g</a:t>
                      </a:r>
                      <a:r>
                        <a:rPr lang="it-IT" sz="1500" dirty="0" smtClean="0">
                          <a:effectLst/>
                        </a:rPr>
                        <a:t> [%]</a:t>
                      </a:r>
                      <a:endParaRPr lang="en-GB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 smtClean="0">
                          <a:effectLst/>
                        </a:rPr>
                        <a:t>4.7-1.0</a:t>
                      </a:r>
                      <a:endParaRPr lang="en-GB" sz="1500" dirty="0" smtClean="0"/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139227371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GB" sz="15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</a:t>
                      </a: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/P</a:t>
                      </a:r>
                      <a:r>
                        <a:rPr lang="en-GB" sz="15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</a:t>
                      </a:r>
                      <a:endParaRPr lang="en-GB" sz="1500" baseline="-25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0.215</a:t>
                      </a:r>
                      <a:endParaRPr lang="en-GB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106664968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Filling time [ns]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144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747520483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cells per structure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108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842588337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Unloaded SLED Q-factor Q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180000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59465670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External SLED Q-factor Q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23000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206828526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 structures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 module N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293221572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active 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5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5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</a:t>
                      </a: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[m] 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4068729575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iris radius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332658371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Iris </a:t>
                      </a:r>
                      <a:r>
                        <a:rPr lang="it-IT" sz="15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radius</a:t>
                      </a: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input-output</a:t>
                      </a:r>
                      <a:r>
                        <a:rPr lang="it-IT" sz="15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[mm]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4.3-2.7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585270845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669787274"/>
                  </a:ext>
                </a:extLst>
              </a:tr>
              <a:tr h="266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Accelerating</a:t>
                      </a:r>
                      <a:r>
                        <a:rPr lang="en-GB" sz="15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cell length [mm]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8.332</a:t>
                      </a:r>
                      <a:endParaRPr lang="en-GB" sz="15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896572418"/>
                  </a:ext>
                </a:extLst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859144" y="-47761"/>
            <a:ext cx="7274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cap="all" dirty="0" smtClean="0"/>
              <a:t>ACCELERATING STRUCTURE AND MODULE: PARAMETERS</a:t>
            </a:r>
            <a:endParaRPr lang="en-US" sz="3200" b="1" cap="all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6" y="26851"/>
            <a:ext cx="1058619" cy="665845"/>
          </a:xfrm>
          <a:prstGeom prst="rect">
            <a:avLst/>
          </a:prstGeom>
        </p:spPr>
      </p:pic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359188"/>
              </p:ext>
            </p:extLst>
          </p:nvPr>
        </p:nvGraphicFramePr>
        <p:xfrm>
          <a:off x="3987207" y="1422715"/>
          <a:ext cx="5061098" cy="4254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197">
                  <a:extLst>
                    <a:ext uri="{9D8B030D-6E8A-4147-A177-3AD203B41FA5}">
                      <a16:colId xmlns:a16="http://schemas.microsoft.com/office/drawing/2014/main" val="140008637"/>
                    </a:ext>
                  </a:extLst>
                </a:gridCol>
                <a:gridCol w="563525">
                  <a:extLst>
                    <a:ext uri="{9D8B030D-6E8A-4147-A177-3AD203B41FA5}">
                      <a16:colId xmlns:a16="http://schemas.microsoft.com/office/drawing/2014/main" val="792312617"/>
                    </a:ext>
                  </a:extLst>
                </a:gridCol>
                <a:gridCol w="636139">
                  <a:extLst>
                    <a:ext uri="{9D8B030D-6E8A-4147-A177-3AD203B41FA5}">
                      <a16:colId xmlns:a16="http://schemas.microsoft.com/office/drawing/2014/main" val="4152625784"/>
                    </a:ext>
                  </a:extLst>
                </a:gridCol>
                <a:gridCol w="597237">
                  <a:extLst>
                    <a:ext uri="{9D8B030D-6E8A-4147-A177-3AD203B41FA5}">
                      <a16:colId xmlns:a16="http://schemas.microsoft.com/office/drawing/2014/main" val="2666094774"/>
                    </a:ext>
                  </a:extLst>
                </a:gridCol>
              </a:tblGrid>
              <a:tr h="209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5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50178"/>
                  </a:ext>
                </a:extLst>
              </a:tr>
              <a:tr h="209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GB" sz="15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5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5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685499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gradient &lt;G&gt; [MV/m]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T w="12700" cmpd="sng">
                      <a:noFill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144339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GB" sz="15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klystron available output power [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MW]</a:t>
                      </a: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39927"/>
                  </a:ext>
                </a:extLst>
              </a:tr>
              <a:tr h="360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Required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klystron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module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500" b="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[MW]</a:t>
                      </a: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39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42.5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8.5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154535"/>
                  </a:ext>
                </a:extLst>
              </a:tr>
              <a:tr h="222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</a:t>
                      </a:r>
                      <a:r>
                        <a:rPr lang="en-GB" sz="1500" b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</a:t>
                      </a: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[µs]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0.15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5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034899"/>
                  </a:ext>
                </a:extLst>
              </a:tr>
              <a:tr h="222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SLED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OFF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</a:t>
                      </a: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730450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Av. diss. power per structure</a:t>
                      </a:r>
                      <a:r>
                        <a:rPr lang="en-GB" sz="15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[kW]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990127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input power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struct</a:t>
                      </a:r>
                      <a:r>
                        <a:rPr lang="en-GB" sz="15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ure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[MW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68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10.6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14.8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746753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Av. Input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structure 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[MW]</a:t>
                      </a: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10.6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9.6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018093"/>
                  </a:ext>
                </a:extLst>
              </a:tr>
              <a:tr h="20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</a:t>
                      </a:r>
                      <a:r>
                        <a:rPr lang="it-IT" sz="15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gain </a:t>
                      </a:r>
                      <a:r>
                        <a:rPr lang="en-GB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[MeV] 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234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671262"/>
                  </a:ext>
                </a:extLst>
              </a:tr>
            </a:tbl>
          </a:graphicData>
        </a:graphic>
      </p:graphicFrame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6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2207486" y="2565169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uppo 11"/>
          <p:cNvGrpSpPr/>
          <p:nvPr/>
        </p:nvGrpSpPr>
        <p:grpSpPr>
          <a:xfrm>
            <a:off x="2306092" y="2565169"/>
            <a:ext cx="745087" cy="295384"/>
            <a:chOff x="4919133" y="2683933"/>
            <a:chExt cx="1346200" cy="313267"/>
          </a:xfrm>
        </p:grpSpPr>
        <p:sp>
          <p:nvSpPr>
            <p:cNvPr id="9" name="Rettangolo 8"/>
            <p:cNvSpPr/>
            <p:nvPr/>
          </p:nvSpPr>
          <p:spPr>
            <a:xfrm>
              <a:off x="5240867" y="2683933"/>
              <a:ext cx="762000" cy="31326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nettore 1 10"/>
            <p:cNvCxnSpPr/>
            <p:nvPr/>
          </p:nvCxnSpPr>
          <p:spPr>
            <a:xfrm>
              <a:off x="4919133" y="2840566"/>
              <a:ext cx="134620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ttangolo 12"/>
          <p:cNvSpPr/>
          <p:nvPr/>
        </p:nvSpPr>
        <p:spPr>
          <a:xfrm>
            <a:off x="2803906" y="3894395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921029" y="1933324"/>
            <a:ext cx="229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50 MW, 1.5 µs, 100 Hz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7418559" y="2545469"/>
            <a:ext cx="139815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ttangolo 29"/>
          <p:cNvSpPr/>
          <p:nvPr/>
        </p:nvSpPr>
        <p:spPr>
          <a:xfrm>
            <a:off x="8014979" y="3874695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ttangolo 31"/>
          <p:cNvSpPr/>
          <p:nvPr/>
        </p:nvSpPr>
        <p:spPr>
          <a:xfrm>
            <a:off x="6698818" y="3650579"/>
            <a:ext cx="739373" cy="178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ccia a destra 38"/>
          <p:cNvSpPr/>
          <p:nvPr/>
        </p:nvSpPr>
        <p:spPr>
          <a:xfrm>
            <a:off x="4003859" y="2707642"/>
            <a:ext cx="1000125" cy="1495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CasellaDiTesto 41"/>
          <p:cNvSpPr txBox="1"/>
          <p:nvPr/>
        </p:nvSpPr>
        <p:spPr>
          <a:xfrm>
            <a:off x="196072" y="5678032"/>
            <a:ext cx="85618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/>
              <a:t>Accelerating gradient and </a:t>
            </a:r>
            <a:r>
              <a:rPr lang="en-GB" sz="1600" b="1" dirty="0" err="1" smtClean="0"/>
              <a:t>Linac</a:t>
            </a:r>
            <a:r>
              <a:rPr lang="en-GB" sz="1600" b="1" dirty="0" smtClean="0"/>
              <a:t> </a:t>
            </a:r>
            <a:r>
              <a:rPr lang="en-GB" sz="1600" b="1" dirty="0"/>
              <a:t>energy </a:t>
            </a:r>
            <a:r>
              <a:rPr lang="en-GB" sz="1600" b="1" dirty="0" smtClean="0"/>
              <a:t>reduced by a factor </a:t>
            </a:r>
            <a:r>
              <a:rPr lang="en-GB" sz="1600" b="1" dirty="0" smtClean="0">
                <a:sym typeface="Symbol" panose="05050102010706020507" pitchFamily="18" charset="2"/>
              </a:rPr>
              <a:t></a:t>
            </a:r>
            <a:r>
              <a:rPr lang="en-GB" sz="1600" b="1" dirty="0" smtClean="0"/>
              <a:t>2 </a:t>
            </a:r>
            <a:r>
              <a:rPr lang="en-GB" sz="1600" b="1" dirty="0"/>
              <a:t>@ </a:t>
            </a:r>
            <a:r>
              <a:rPr lang="en-GB" sz="1600" b="1" dirty="0" smtClean="0"/>
              <a:t>250 </a:t>
            </a:r>
            <a:r>
              <a:rPr lang="en-GB" sz="1600" b="1" dirty="0"/>
              <a:t>Hz rep rate</a:t>
            </a:r>
            <a:r>
              <a:rPr lang="en-GB" sz="1600" dirty="0" smtClean="0"/>
              <a:t>;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/>
              <a:t>The SLED has to be bypassed</a:t>
            </a:r>
            <a:r>
              <a:rPr lang="en-GB" sz="1600" dirty="0" smtClean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Klystron </a:t>
            </a:r>
            <a:r>
              <a:rPr lang="en-GB" sz="1600" dirty="0"/>
              <a:t>operated always at its nominal working point (good</a:t>
            </a:r>
            <a:r>
              <a:rPr lang="en-GB" sz="1600" dirty="0" smtClean="0"/>
              <a:t>!);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/>
              <a:t>Max rep rate very much dependent on modulator </a:t>
            </a:r>
            <a:r>
              <a:rPr lang="en-GB" sz="1600" b="1" dirty="0" smtClean="0"/>
              <a:t>rise/fall times </a:t>
            </a:r>
            <a:r>
              <a:rPr lang="el-GR" sz="1600" b="1" i="1" dirty="0"/>
              <a:t>τ</a:t>
            </a:r>
            <a:r>
              <a:rPr lang="en-GB" sz="1600" b="1" i="1" baseline="-25000" dirty="0"/>
              <a:t>trans</a:t>
            </a:r>
          </a:p>
        </p:txBody>
      </p:sp>
      <p:grpSp>
        <p:nvGrpSpPr>
          <p:cNvPr id="73" name="Group 15">
            <a:extLst>
              <a:ext uri="{FF2B5EF4-FFF2-40B4-BE49-F238E27FC236}">
                <a16:creationId xmlns:a16="http://schemas.microsoft.com/office/drawing/2014/main" id="{1BBC39DE-7821-438C-96D8-9033B2701FB5}"/>
              </a:ext>
            </a:extLst>
          </p:cNvPr>
          <p:cNvGrpSpPr>
            <a:grpSpLocks noChangeAspect="1"/>
          </p:cNvGrpSpPr>
          <p:nvPr/>
        </p:nvGrpSpPr>
        <p:grpSpPr>
          <a:xfrm>
            <a:off x="523603" y="2281466"/>
            <a:ext cx="3363236" cy="2435448"/>
            <a:chOff x="2431564" y="1975894"/>
            <a:chExt cx="4804623" cy="3479205"/>
          </a:xfrm>
        </p:grpSpPr>
        <p:cxnSp>
          <p:nvCxnSpPr>
            <p:cNvPr id="74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84990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Connettore 1 7">
              <a:extLst>
                <a:ext uri="{FF2B5EF4-FFF2-40B4-BE49-F238E27FC236}">
                  <a16:creationId xmlns:a16="http://schemas.microsoft.com/office/drawing/2014/main" id="{FDFAEE8A-BF49-4B4A-82C8-50C8039FA2F8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Rettangolo 114">
              <a:extLst>
                <a:ext uri="{FF2B5EF4-FFF2-40B4-BE49-F238E27FC236}">
                  <a16:creationId xmlns:a16="http://schemas.microsoft.com/office/drawing/2014/main" id="{0673B76E-4250-4B72-811A-40C79DDC562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Rettangolo 137">
              <a:extLst>
                <a:ext uri="{FF2B5EF4-FFF2-40B4-BE49-F238E27FC236}">
                  <a16:creationId xmlns:a16="http://schemas.microsoft.com/office/drawing/2014/main" id="{0D4E76AE-73B1-4618-B805-C231C01DDD72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Rettangolo 141">
              <a:extLst>
                <a:ext uri="{FF2B5EF4-FFF2-40B4-BE49-F238E27FC236}">
                  <a16:creationId xmlns:a16="http://schemas.microsoft.com/office/drawing/2014/main" id="{AB9BB93D-7CF7-4528-9583-A3E2BECC5D25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9" name="Connettore 1 18">
              <a:extLst>
                <a:ext uri="{FF2B5EF4-FFF2-40B4-BE49-F238E27FC236}">
                  <a16:creationId xmlns:a16="http://schemas.microsoft.com/office/drawing/2014/main" id="{8B9DD9A7-1FB5-455F-A2C3-D2D9DF1A0CBE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Connettore 1 160">
              <a:extLst>
                <a:ext uri="{FF2B5EF4-FFF2-40B4-BE49-F238E27FC236}">
                  <a16:creationId xmlns:a16="http://schemas.microsoft.com/office/drawing/2014/main" id="{AA33CD61-9ED9-406C-8443-C1D2BC34CB57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Connettore 1 161">
              <a:extLst>
                <a:ext uri="{FF2B5EF4-FFF2-40B4-BE49-F238E27FC236}">
                  <a16:creationId xmlns:a16="http://schemas.microsoft.com/office/drawing/2014/main" id="{1A14EC49-B11B-418D-AFBC-337382D031DD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Connettore 1 163">
              <a:extLst>
                <a:ext uri="{FF2B5EF4-FFF2-40B4-BE49-F238E27FC236}">
                  <a16:creationId xmlns:a16="http://schemas.microsoft.com/office/drawing/2014/main" id="{F74BBA07-082A-4034-B43E-3E9694E9D08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riangolo isoscele 21">
              <a:extLst>
                <a:ext uri="{FF2B5EF4-FFF2-40B4-BE49-F238E27FC236}">
                  <a16:creationId xmlns:a16="http://schemas.microsoft.com/office/drawing/2014/main" id="{E24F58BD-7C8F-47A5-B4DC-50E9F78431C2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4" name="Connettore 1 24">
              <a:extLst>
                <a:ext uri="{FF2B5EF4-FFF2-40B4-BE49-F238E27FC236}">
                  <a16:creationId xmlns:a16="http://schemas.microsoft.com/office/drawing/2014/main" id="{3A843004-2065-42D0-BC24-27F0C5917F8B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Rettangolo 168">
              <a:extLst>
                <a:ext uri="{FF2B5EF4-FFF2-40B4-BE49-F238E27FC236}">
                  <a16:creationId xmlns:a16="http://schemas.microsoft.com/office/drawing/2014/main" id="{65AEB60D-C524-4245-BDCC-8F2D1CF24548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7" name="Ovale 138">
              <a:extLst>
                <a:ext uri="{FF2B5EF4-FFF2-40B4-BE49-F238E27FC236}">
                  <a16:creationId xmlns:a16="http://schemas.microsoft.com/office/drawing/2014/main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8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Connettore 1 24">
              <a:extLst>
                <a:ext uri="{FF2B5EF4-FFF2-40B4-BE49-F238E27FC236}">
                  <a16:creationId xmlns:a16="http://schemas.microsoft.com/office/drawing/2014/main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Connettore 1 24">
              <a:extLst>
                <a:ext uri="{FF2B5EF4-FFF2-40B4-BE49-F238E27FC236}">
                  <a16:creationId xmlns:a16="http://schemas.microsoft.com/office/drawing/2014/main" id="{3319F830-7ED3-4EE1-B394-90C8AA8EC405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" name="Rettangolo 169">
              <a:extLst>
                <a:ext uri="{FF2B5EF4-FFF2-40B4-BE49-F238E27FC236}">
                  <a16:creationId xmlns:a16="http://schemas.microsoft.com/office/drawing/2014/main" id="{EBD0FC34-4047-4593-8202-E0E2D983B9C5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2" name="Connettore 1 24">
              <a:extLst>
                <a:ext uri="{FF2B5EF4-FFF2-40B4-BE49-F238E27FC236}">
                  <a16:creationId xmlns:a16="http://schemas.microsoft.com/office/drawing/2014/main" id="{0B6BEE49-9A77-47BE-95D2-4F4BA0DD4328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Connettore 1 24">
              <a:extLst>
                <a:ext uri="{FF2B5EF4-FFF2-40B4-BE49-F238E27FC236}">
                  <a16:creationId xmlns:a16="http://schemas.microsoft.com/office/drawing/2014/main" id="{61150A65-6CC1-4A2C-8CF7-AB6AE7AD901B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Connettore 1 24">
              <a:extLst>
                <a:ext uri="{FF2B5EF4-FFF2-40B4-BE49-F238E27FC236}">
                  <a16:creationId xmlns:a16="http://schemas.microsoft.com/office/drawing/2014/main" id="{DDE33F22-E9C7-45A1-B471-DDBA61A03C5C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Connettore 1 24">
              <a:extLst>
                <a:ext uri="{FF2B5EF4-FFF2-40B4-BE49-F238E27FC236}">
                  <a16:creationId xmlns:a16="http://schemas.microsoft.com/office/drawing/2014/main" id="{DF013E7E-0F2B-4C1D-B936-B668BA7A2CBC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ttore 1 95">
              <a:extLst>
                <a:ext uri="{FF2B5EF4-FFF2-40B4-BE49-F238E27FC236}">
                  <a16:creationId xmlns:a16="http://schemas.microsoft.com/office/drawing/2014/main" id="{D9C48D91-102E-417B-8E11-63E45DBF7690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Connettore 1 24">
              <a:extLst>
                <a:ext uri="{FF2B5EF4-FFF2-40B4-BE49-F238E27FC236}">
                  <a16:creationId xmlns:a16="http://schemas.microsoft.com/office/drawing/2014/main" id="{9868CBD2-BB92-49C1-9A6B-2159C7C0418D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8" name="CasellaDiTesto 25">
              <a:extLst>
                <a:ext uri="{FF2B5EF4-FFF2-40B4-BE49-F238E27FC236}">
                  <a16:creationId xmlns:a16="http://schemas.microsoft.com/office/drawing/2014/main" id="{D75CF7E6-605A-4558-9CA9-541FBC7ACBFB}"/>
                </a:ext>
              </a:extLst>
            </p:cNvPr>
            <p:cNvSpPr txBox="1"/>
            <p:nvPr/>
          </p:nvSpPr>
          <p:spPr>
            <a:xfrm>
              <a:off x="2800041" y="1975894"/>
              <a:ext cx="1752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99" name="CasellaDiTesto 98">
              <a:extLst>
                <a:ext uri="{FF2B5EF4-FFF2-40B4-BE49-F238E27FC236}">
                  <a16:creationId xmlns:a16="http://schemas.microsoft.com/office/drawing/2014/main" id="{B4606E6F-28F2-4A26-8EA1-21F1A58AB489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100" name="CasellaDiTesto 99">
              <a:extLst>
                <a:ext uri="{FF2B5EF4-FFF2-40B4-BE49-F238E27FC236}">
                  <a16:creationId xmlns:a16="http://schemas.microsoft.com/office/drawing/2014/main" id="{BEB90B94-6085-4ABC-95D2-B530D5D6CFE6}"/>
                </a:ext>
              </a:extLst>
            </p:cNvPr>
            <p:cNvSpPr txBox="1"/>
            <p:nvPr/>
          </p:nvSpPr>
          <p:spPr>
            <a:xfrm>
              <a:off x="2547581" y="2976378"/>
              <a:ext cx="1585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CONVERTER</a:t>
              </a:r>
            </a:p>
          </p:txBody>
        </p:sp>
        <p:sp>
          <p:nvSpPr>
            <p:cNvPr id="101" name="CasellaDiTesto 374">
              <a:extLst>
                <a:ext uri="{FF2B5EF4-FFF2-40B4-BE49-F238E27FC236}">
                  <a16:creationId xmlns:a16="http://schemas.microsoft.com/office/drawing/2014/main" id="{5DED1065-D83D-4AEE-82CA-FEA481DAF30C}"/>
                </a:ext>
              </a:extLst>
            </p:cNvPr>
            <p:cNvSpPr txBox="1"/>
            <p:nvPr/>
          </p:nvSpPr>
          <p:spPr>
            <a:xfrm>
              <a:off x="4582357" y="3804689"/>
              <a:ext cx="2544909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 CONVERTER</a:t>
              </a:r>
            </a:p>
          </p:txBody>
        </p:sp>
        <p:sp>
          <p:nvSpPr>
            <p:cNvPr id="102" name="CasellaDiTesto 29">
              <a:extLst>
                <a:ext uri="{FF2B5EF4-FFF2-40B4-BE49-F238E27FC236}">
                  <a16:creationId xmlns:a16="http://schemas.microsoft.com/office/drawing/2014/main" id="{9D365B4C-0EF4-4C3C-A568-B07A8257D3E0}"/>
                </a:ext>
              </a:extLst>
            </p:cNvPr>
            <p:cNvSpPr txBox="1"/>
            <p:nvPr/>
          </p:nvSpPr>
          <p:spPr>
            <a:xfrm>
              <a:off x="2431564" y="3424063"/>
              <a:ext cx="18609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103" name="CasellaDiTesto 16">
              <a:extLst>
                <a:ext uri="{FF2B5EF4-FFF2-40B4-BE49-F238E27FC236}">
                  <a16:creationId xmlns:a16="http://schemas.microsoft.com/office/drawing/2014/main" id="{58825F78-5AD1-4601-9348-C8963CE03EA5}"/>
                </a:ext>
              </a:extLst>
            </p:cNvPr>
            <p:cNvSpPr txBox="1"/>
            <p:nvPr/>
          </p:nvSpPr>
          <p:spPr>
            <a:xfrm>
              <a:off x="4698051" y="2930809"/>
              <a:ext cx="2460376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MODULATOR HALL</a:t>
              </a:r>
              <a:endParaRPr lang="en-US" sz="1400" dirty="0"/>
            </a:p>
          </p:txBody>
        </p:sp>
        <p:sp>
          <p:nvSpPr>
            <p:cNvPr id="104" name="CasellaDiTesto 375">
              <a:extLst>
                <a:ext uri="{FF2B5EF4-FFF2-40B4-BE49-F238E27FC236}">
                  <a16:creationId xmlns:a16="http://schemas.microsoft.com/office/drawing/2014/main" id="{36594CA5-27EF-4362-9B10-61DDA054A73B}"/>
                </a:ext>
              </a:extLst>
            </p:cNvPr>
            <p:cNvSpPr txBox="1"/>
            <p:nvPr/>
          </p:nvSpPr>
          <p:spPr>
            <a:xfrm>
              <a:off x="5580280" y="4428391"/>
              <a:ext cx="1655907" cy="439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LINAC HALL</a:t>
              </a:r>
              <a:endParaRPr lang="en-US" sz="1400" dirty="0"/>
            </a:p>
          </p:txBody>
        </p:sp>
        <p:cxnSp>
          <p:nvCxnSpPr>
            <p:cNvPr id="105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2431564" y="3364328"/>
              <a:ext cx="424765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9" name="CasellaDiTesto 138"/>
          <p:cNvSpPr txBox="1"/>
          <p:nvPr/>
        </p:nvSpPr>
        <p:spPr>
          <a:xfrm>
            <a:off x="831686" y="4753310"/>
            <a:ext cx="2100382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1 klystron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65 MV/m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632CCB-C2A5-4942-8C0F-721774A44F8F}"/>
              </a:ext>
            </a:extLst>
          </p:cNvPr>
          <p:cNvGrpSpPr/>
          <p:nvPr/>
        </p:nvGrpSpPr>
        <p:grpSpPr>
          <a:xfrm>
            <a:off x="5098596" y="1913624"/>
            <a:ext cx="3654281" cy="3429384"/>
            <a:chOff x="4999984" y="1398603"/>
            <a:chExt cx="3654281" cy="3429384"/>
          </a:xfrm>
        </p:grpSpPr>
        <p:grpSp>
          <p:nvGrpSpPr>
            <p:cNvPr id="27" name="Gruppo 26"/>
            <p:cNvGrpSpPr/>
            <p:nvPr/>
          </p:nvGrpSpPr>
          <p:grpSpPr>
            <a:xfrm>
              <a:off x="7135517" y="2030448"/>
              <a:ext cx="473918" cy="295384"/>
              <a:chOff x="4919133" y="2683933"/>
              <a:chExt cx="1346200" cy="313267"/>
            </a:xfrm>
          </p:grpSpPr>
          <p:sp>
            <p:nvSpPr>
              <p:cNvPr id="28" name="Rettangolo 27"/>
              <p:cNvSpPr/>
              <p:nvPr/>
            </p:nvSpPr>
            <p:spPr>
              <a:xfrm>
                <a:off x="5492595" y="2683933"/>
                <a:ext cx="202154" cy="313267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Connettore 1 28"/>
              <p:cNvCxnSpPr/>
              <p:nvPr/>
            </p:nvCxnSpPr>
            <p:spPr>
              <a:xfrm>
                <a:off x="4919133" y="2840566"/>
                <a:ext cx="1346200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Connettore 2 36"/>
            <p:cNvCxnSpPr/>
            <p:nvPr/>
          </p:nvCxnSpPr>
          <p:spPr>
            <a:xfrm>
              <a:off x="6162506" y="3434753"/>
              <a:ext cx="4891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asellaDiTesto 37"/>
            <p:cNvSpPr txBox="1"/>
            <p:nvPr/>
          </p:nvSpPr>
          <p:spPr>
            <a:xfrm>
              <a:off x="4999984" y="3266452"/>
              <a:ext cx="1262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7030A0"/>
                  </a:solidFill>
                </a:rPr>
                <a:t>SLED bypassed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F9AF054-E700-413C-A493-EC24C73603A9}"/>
                </a:ext>
              </a:extLst>
            </p:cNvPr>
            <p:cNvGrpSpPr/>
            <p:nvPr/>
          </p:nvGrpSpPr>
          <p:grpSpPr>
            <a:xfrm>
              <a:off x="5291029" y="1398603"/>
              <a:ext cx="3363236" cy="3429384"/>
              <a:chOff x="5291029" y="1398603"/>
              <a:chExt cx="3363236" cy="3429384"/>
            </a:xfrm>
          </p:grpSpPr>
          <p:sp>
            <p:nvSpPr>
              <p:cNvPr id="31" name="CasellaDiTesto 30"/>
              <p:cNvSpPr txBox="1"/>
              <p:nvPr/>
            </p:nvSpPr>
            <p:spPr>
              <a:xfrm>
                <a:off x="5750454" y="1398603"/>
                <a:ext cx="23259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/>
                  <a:t>50 MW, </a:t>
                </a:r>
                <a:r>
                  <a:rPr lang="en-GB" b="1" dirty="0" smtClean="0"/>
                  <a:t>150 </a:t>
                </a:r>
                <a:r>
                  <a:rPr lang="en-GB" b="1" dirty="0"/>
                  <a:t>ns, </a:t>
                </a:r>
                <a:r>
                  <a:rPr lang="en-GB" b="1" dirty="0" smtClean="0"/>
                  <a:t>250 </a:t>
                </a:r>
                <a:r>
                  <a:rPr lang="en-GB" b="1" dirty="0"/>
                  <a:t>Hz</a:t>
                </a:r>
              </a:p>
            </p:txBody>
          </p:sp>
          <p:grpSp>
            <p:nvGrpSpPr>
              <p:cNvPr id="106" name="Group 15">
                <a:extLst>
                  <a:ext uri="{FF2B5EF4-FFF2-40B4-BE49-F238E27FC236}">
                    <a16:creationId xmlns:a16="http://schemas.microsoft.com/office/drawing/2014/main" id="{1BBC39DE-7821-438C-96D8-9033B2701FB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91029" y="1766441"/>
                <a:ext cx="3363236" cy="2435448"/>
                <a:chOff x="2431564" y="1975894"/>
                <a:chExt cx="4804623" cy="3479205"/>
              </a:xfrm>
            </p:grpSpPr>
            <p:cxnSp>
              <p:nvCxnSpPr>
                <p:cNvPr id="107" name="Connettore diritto 344">
                  <a:extLst>
                    <a:ext uri="{FF2B5EF4-FFF2-40B4-BE49-F238E27FC236}">
                      <a16:creationId xmlns:a16="http://schemas.microsoft.com/office/drawing/2014/main" id="{8D5415AA-5F87-4844-A391-BACA7C862CB1}"/>
                    </a:ext>
                  </a:extLst>
                </p:cNvPr>
                <p:cNvCxnSpPr/>
                <p:nvPr/>
              </p:nvCxnSpPr>
              <p:spPr bwMode="auto">
                <a:xfrm>
                  <a:off x="2431564" y="3849908"/>
                  <a:ext cx="424765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8" name="Connettore 1 7">
                  <a:extLst>
                    <a:ext uri="{FF2B5EF4-FFF2-40B4-BE49-F238E27FC236}">
                      <a16:creationId xmlns:a16="http://schemas.microsoft.com/office/drawing/2014/main" id="{FDFAEE8A-BF49-4B4A-82C8-50C8039FA2F8}"/>
                    </a:ext>
                  </a:extLst>
                </p:cNvPr>
                <p:cNvCxnSpPr/>
                <p:nvPr/>
              </p:nvCxnSpPr>
              <p:spPr bwMode="auto">
                <a:xfrm>
                  <a:off x="2795147" y="5345083"/>
                  <a:ext cx="3600000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9" name="Rettangolo 114">
                  <a:extLst>
                    <a:ext uri="{FF2B5EF4-FFF2-40B4-BE49-F238E27FC236}">
                      <a16:creationId xmlns:a16="http://schemas.microsoft.com/office/drawing/2014/main" id="{0673B76E-4250-4B72-811A-40C79DDC5621}"/>
                    </a:ext>
                  </a:extLst>
                </p:cNvPr>
                <p:cNvSpPr/>
                <p:nvPr/>
              </p:nvSpPr>
              <p:spPr bwMode="auto">
                <a:xfrm>
                  <a:off x="3828776" y="5239099"/>
                  <a:ext cx="720000" cy="216000"/>
                </a:xfrm>
                <a:prstGeom prst="rect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10" name="Rettangolo 137">
                  <a:extLst>
                    <a:ext uri="{FF2B5EF4-FFF2-40B4-BE49-F238E27FC236}">
                      <a16:creationId xmlns:a16="http://schemas.microsoft.com/office/drawing/2014/main" id="{0D4E76AE-73B1-4618-B805-C231C01DDD72}"/>
                    </a:ext>
                  </a:extLst>
                </p:cNvPr>
                <p:cNvSpPr/>
                <p:nvPr/>
              </p:nvSpPr>
              <p:spPr bwMode="auto">
                <a:xfrm>
                  <a:off x="4655850" y="5239099"/>
                  <a:ext cx="720000" cy="216000"/>
                </a:xfrm>
                <a:prstGeom prst="rect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11" name="Rettangolo 141">
                  <a:extLst>
                    <a:ext uri="{FF2B5EF4-FFF2-40B4-BE49-F238E27FC236}">
                      <a16:creationId xmlns:a16="http://schemas.microsoft.com/office/drawing/2014/main" id="{AB9BB93D-7CF7-4528-9583-A3E2BECC5D25}"/>
                    </a:ext>
                  </a:extLst>
                </p:cNvPr>
                <p:cNvSpPr/>
                <p:nvPr/>
              </p:nvSpPr>
              <p:spPr bwMode="auto">
                <a:xfrm>
                  <a:off x="5421315" y="5239099"/>
                  <a:ext cx="720000" cy="216000"/>
                </a:xfrm>
                <a:prstGeom prst="rect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it-IT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382859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765719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148578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531437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1914296" algn="l" defTabSz="765719" rtl="0" eaLnBrk="1" latinLnBrk="0" hangingPunct="1"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297156" algn="l" defTabSz="765719" rtl="0" eaLnBrk="1" latinLnBrk="0" hangingPunct="1"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2680015" algn="l" defTabSz="765719" rtl="0" eaLnBrk="1" latinLnBrk="0" hangingPunct="1"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062874" algn="l" defTabSz="765719" rtl="0" eaLnBrk="1" latinLnBrk="0" hangingPunct="1">
                    <a:defRPr sz="23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12" name="Connettore 1 18">
                  <a:extLst>
                    <a:ext uri="{FF2B5EF4-FFF2-40B4-BE49-F238E27FC236}">
                      <a16:creationId xmlns:a16="http://schemas.microsoft.com/office/drawing/2014/main" id="{8B9DD9A7-1FB5-455F-A2C3-D2D9DF1A0CBE}"/>
                    </a:ext>
                  </a:extLst>
                </p:cNvPr>
                <p:cNvCxnSpPr/>
                <p:nvPr/>
              </p:nvCxnSpPr>
              <p:spPr bwMode="auto">
                <a:xfrm>
                  <a:off x="3123323" y="4414333"/>
                  <a:ext cx="0" cy="130222"/>
                </a:xfrm>
                <a:prstGeom prst="line">
                  <a:avLst/>
                </a:prstGeom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3" name="Connettore 1 160">
                  <a:extLst>
                    <a:ext uri="{FF2B5EF4-FFF2-40B4-BE49-F238E27FC236}">
                      <a16:creationId xmlns:a16="http://schemas.microsoft.com/office/drawing/2014/main" id="{AA33CD61-9ED9-406C-8443-C1D2BC34CB57}"/>
                    </a:ext>
                  </a:extLst>
                </p:cNvPr>
                <p:cNvCxnSpPr/>
                <p:nvPr/>
              </p:nvCxnSpPr>
              <p:spPr bwMode="auto">
                <a:xfrm>
                  <a:off x="3407242" y="4921072"/>
                  <a:ext cx="792000" cy="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4" name="Connettore 1 161">
                  <a:extLst>
                    <a:ext uri="{FF2B5EF4-FFF2-40B4-BE49-F238E27FC236}">
                      <a16:creationId xmlns:a16="http://schemas.microsoft.com/office/drawing/2014/main" id="{1A14EC49-B11B-418D-AFBC-337382D031DD}"/>
                    </a:ext>
                  </a:extLst>
                </p:cNvPr>
                <p:cNvCxnSpPr/>
                <p:nvPr/>
              </p:nvCxnSpPr>
              <p:spPr bwMode="auto">
                <a:xfrm>
                  <a:off x="5006408" y="4921072"/>
                  <a:ext cx="792000" cy="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5" name="Connettore 1 163">
                  <a:extLst>
                    <a:ext uri="{FF2B5EF4-FFF2-40B4-BE49-F238E27FC236}">
                      <a16:creationId xmlns:a16="http://schemas.microsoft.com/office/drawing/2014/main" id="{F74BBA07-082A-4034-B43E-3E9694E9D083}"/>
                    </a:ext>
                  </a:extLst>
                </p:cNvPr>
                <p:cNvCxnSpPr/>
                <p:nvPr/>
              </p:nvCxnSpPr>
              <p:spPr bwMode="auto">
                <a:xfrm>
                  <a:off x="3782408" y="4619826"/>
                  <a:ext cx="1656000" cy="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6" name="Triangolo isoscele 21">
                  <a:extLst>
                    <a:ext uri="{FF2B5EF4-FFF2-40B4-BE49-F238E27FC236}">
                      <a16:creationId xmlns:a16="http://schemas.microsoft.com/office/drawing/2014/main" id="{E24F58BD-7C8F-47A5-B4DC-50E9F78431C2}"/>
                    </a:ext>
                  </a:extLst>
                </p:cNvPr>
                <p:cNvSpPr/>
                <p:nvPr/>
              </p:nvSpPr>
              <p:spPr bwMode="auto">
                <a:xfrm>
                  <a:off x="4084726" y="2198441"/>
                  <a:ext cx="1030243" cy="729634"/>
                </a:xfrm>
                <a:prstGeom prst="triangle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scene3d>
                  <a:camera prst="orthographicFront">
                    <a:rot lat="0" lon="0" rev="10799999"/>
                  </a:camera>
                  <a:lightRig rig="threePt" dir="t"/>
                </a:scene3d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17" name="Connettore 1 24">
                  <a:extLst>
                    <a:ext uri="{FF2B5EF4-FFF2-40B4-BE49-F238E27FC236}">
                      <a16:creationId xmlns:a16="http://schemas.microsoft.com/office/drawing/2014/main" id="{3A843004-2065-42D0-BC24-27F0C5917F8B}"/>
                    </a:ext>
                  </a:extLst>
                </p:cNvPr>
                <p:cNvCxnSpPr/>
                <p:nvPr/>
              </p:nvCxnSpPr>
              <p:spPr bwMode="auto">
                <a:xfrm>
                  <a:off x="4599847" y="3350168"/>
                  <a:ext cx="0" cy="540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19" name="Ovale 19">
                  <a:extLst>
                    <a:ext uri="{FF2B5EF4-FFF2-40B4-BE49-F238E27FC236}">
                      <a16:creationId xmlns:a16="http://schemas.microsoft.com/office/drawing/2014/main" id="{D8024528-EC2A-406C-AE8B-C46364DF03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37847" y="3031865"/>
                  <a:ext cx="324000" cy="324000"/>
                </a:xfrm>
                <a:prstGeom prst="ellipse">
                  <a:avLst/>
                </a:prstGeom>
                <a:solidFill>
                  <a:srgbClr val="FF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0" name="Ovale 138">
                  <a:extLst>
                    <a:ext uri="{FF2B5EF4-FFF2-40B4-BE49-F238E27FC236}">
                      <a16:creationId xmlns:a16="http://schemas.microsoft.com/office/drawing/2014/main" id="{7D9ADEEB-C089-441D-91B8-DEDA37525D8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36084" y="3861018"/>
                  <a:ext cx="324000" cy="324000"/>
                </a:xfrm>
                <a:prstGeom prst="ellipse">
                  <a:avLst/>
                </a:prstGeom>
                <a:solidFill>
                  <a:srgbClr val="FF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21" name="Connettore 1 24">
                  <a:extLst>
                    <a:ext uri="{FF2B5EF4-FFF2-40B4-BE49-F238E27FC236}">
                      <a16:creationId xmlns:a16="http://schemas.microsoft.com/office/drawing/2014/main" id="{CAE336A3-2F0F-410D-8E9A-79F0C276E45E}"/>
                    </a:ext>
                  </a:extLst>
                </p:cNvPr>
                <p:cNvCxnSpPr/>
                <p:nvPr/>
              </p:nvCxnSpPr>
              <p:spPr bwMode="auto">
                <a:xfrm>
                  <a:off x="4599847" y="2876287"/>
                  <a:ext cx="0" cy="14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2" name="Connettore 1 24">
                  <a:extLst>
                    <a:ext uri="{FF2B5EF4-FFF2-40B4-BE49-F238E27FC236}">
                      <a16:creationId xmlns:a16="http://schemas.microsoft.com/office/drawing/2014/main" id="{5F5B5B79-1E31-455F-80E2-B42EDC08B2A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599847" y="4508110"/>
                  <a:ext cx="0" cy="108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3" name="Connettore 1 24">
                  <a:extLst>
                    <a:ext uri="{FF2B5EF4-FFF2-40B4-BE49-F238E27FC236}">
                      <a16:creationId xmlns:a16="http://schemas.microsoft.com/office/drawing/2014/main" id="{3319F830-7ED3-4EE1-B394-90C8AA8EC405}"/>
                    </a:ext>
                  </a:extLst>
                </p:cNvPr>
                <p:cNvCxnSpPr/>
                <p:nvPr/>
              </p:nvCxnSpPr>
              <p:spPr bwMode="auto">
                <a:xfrm>
                  <a:off x="4599847" y="4186421"/>
                  <a:ext cx="0" cy="14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24" name="Rettangolo 169">
                  <a:extLst>
                    <a:ext uri="{FF2B5EF4-FFF2-40B4-BE49-F238E27FC236}">
                      <a16:creationId xmlns:a16="http://schemas.microsoft.com/office/drawing/2014/main" id="{EBD0FC34-4047-4593-8202-E0E2D983B9C5}"/>
                    </a:ext>
                  </a:extLst>
                </p:cNvPr>
                <p:cNvSpPr/>
                <p:nvPr/>
              </p:nvSpPr>
              <p:spPr bwMode="auto">
                <a:xfrm>
                  <a:off x="3049427" y="5239099"/>
                  <a:ext cx="720000" cy="216000"/>
                </a:xfrm>
                <a:prstGeom prst="rect">
                  <a:avLst/>
                </a:pr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4176713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cxnSp>
              <p:nvCxnSpPr>
                <p:cNvPr id="125" name="Connettore 1 24">
                  <a:extLst>
                    <a:ext uri="{FF2B5EF4-FFF2-40B4-BE49-F238E27FC236}">
                      <a16:creationId xmlns:a16="http://schemas.microsoft.com/office/drawing/2014/main" id="{0B6BEE49-9A77-47BE-95D2-4F4BA0DD4328}"/>
                    </a:ext>
                  </a:extLst>
                </p:cNvPr>
                <p:cNvCxnSpPr/>
                <p:nvPr/>
              </p:nvCxnSpPr>
              <p:spPr bwMode="auto">
                <a:xfrm>
                  <a:off x="3803242" y="4619605"/>
                  <a:ext cx="0" cy="288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6" name="Connettore 1 24">
                  <a:extLst>
                    <a:ext uri="{FF2B5EF4-FFF2-40B4-BE49-F238E27FC236}">
                      <a16:creationId xmlns:a16="http://schemas.microsoft.com/office/drawing/2014/main" id="{61150A65-6CC1-4A2C-8CF7-AB6AE7AD901B}"/>
                    </a:ext>
                  </a:extLst>
                </p:cNvPr>
                <p:cNvCxnSpPr/>
                <p:nvPr/>
              </p:nvCxnSpPr>
              <p:spPr bwMode="auto">
                <a:xfrm>
                  <a:off x="5412034" y="4619605"/>
                  <a:ext cx="0" cy="288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7" name="Connettore 1 24">
                  <a:extLst>
                    <a:ext uri="{FF2B5EF4-FFF2-40B4-BE49-F238E27FC236}">
                      <a16:creationId xmlns:a16="http://schemas.microsoft.com/office/drawing/2014/main" id="{DDE33F22-E9C7-45A1-B471-DDBA61A03C5C}"/>
                    </a:ext>
                  </a:extLst>
                </p:cNvPr>
                <p:cNvCxnSpPr/>
                <p:nvPr/>
              </p:nvCxnSpPr>
              <p:spPr bwMode="auto">
                <a:xfrm>
                  <a:off x="3432793" y="4923382"/>
                  <a:ext cx="0" cy="32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8" name="Connettore 1 24">
                  <a:extLst>
                    <a:ext uri="{FF2B5EF4-FFF2-40B4-BE49-F238E27FC236}">
                      <a16:creationId xmlns:a16="http://schemas.microsoft.com/office/drawing/2014/main" id="{DF013E7E-0F2B-4C1D-B936-B668BA7A2CBC}"/>
                    </a:ext>
                  </a:extLst>
                </p:cNvPr>
                <p:cNvCxnSpPr/>
                <p:nvPr/>
              </p:nvCxnSpPr>
              <p:spPr bwMode="auto">
                <a:xfrm>
                  <a:off x="4188793" y="4923382"/>
                  <a:ext cx="0" cy="32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9" name="Connettore 1 128">
                  <a:extLst>
                    <a:ext uri="{FF2B5EF4-FFF2-40B4-BE49-F238E27FC236}">
                      <a16:creationId xmlns:a16="http://schemas.microsoft.com/office/drawing/2014/main" id="{D9C48D91-102E-417B-8E11-63E45DBF7690}"/>
                    </a:ext>
                  </a:extLst>
                </p:cNvPr>
                <p:cNvCxnSpPr/>
                <p:nvPr/>
              </p:nvCxnSpPr>
              <p:spPr bwMode="auto">
                <a:xfrm>
                  <a:off x="5016793" y="4923382"/>
                  <a:ext cx="0" cy="32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0" name="Connettore 1 24">
                  <a:extLst>
                    <a:ext uri="{FF2B5EF4-FFF2-40B4-BE49-F238E27FC236}">
                      <a16:creationId xmlns:a16="http://schemas.microsoft.com/office/drawing/2014/main" id="{9868CBD2-BB92-49C1-9A6B-2159C7C0418D}"/>
                    </a:ext>
                  </a:extLst>
                </p:cNvPr>
                <p:cNvCxnSpPr/>
                <p:nvPr/>
              </p:nvCxnSpPr>
              <p:spPr bwMode="auto">
                <a:xfrm>
                  <a:off x="5778273" y="4923382"/>
                  <a:ext cx="0" cy="324000"/>
                </a:xfrm>
                <a:prstGeom prst="line">
                  <a:avLst/>
                </a:prstGeom>
                <a:noFill/>
                <a:ln w="539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31" name="CasellaDiTesto 25">
                  <a:extLst>
                    <a:ext uri="{FF2B5EF4-FFF2-40B4-BE49-F238E27FC236}">
                      <a16:creationId xmlns:a16="http://schemas.microsoft.com/office/drawing/2014/main" id="{D75CF7E6-605A-4558-9CA9-541FBC7ACBFB}"/>
                    </a:ext>
                  </a:extLst>
                </p:cNvPr>
                <p:cNvSpPr txBox="1"/>
                <p:nvPr/>
              </p:nvSpPr>
              <p:spPr>
                <a:xfrm>
                  <a:off x="2800041" y="1975894"/>
                  <a:ext cx="17529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dirty="0">
                      <a:solidFill>
                        <a:srgbClr val="002060"/>
                      </a:solidFill>
                    </a:rPr>
                    <a:t>KLYSTRON</a:t>
                  </a:r>
                </a:p>
              </p:txBody>
            </p:sp>
            <p:sp>
              <p:nvSpPr>
                <p:cNvPr id="133" name="CasellaDiTesto 132">
                  <a:extLst>
                    <a:ext uri="{FF2B5EF4-FFF2-40B4-BE49-F238E27FC236}">
                      <a16:creationId xmlns:a16="http://schemas.microsoft.com/office/drawing/2014/main" id="{BEB90B94-6085-4ABC-95D2-B530D5D6CFE6}"/>
                    </a:ext>
                  </a:extLst>
                </p:cNvPr>
                <p:cNvSpPr txBox="1"/>
                <p:nvPr/>
              </p:nvSpPr>
              <p:spPr>
                <a:xfrm>
                  <a:off x="2547581" y="2976378"/>
                  <a:ext cx="15855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t-IT" sz="1400" dirty="0">
                      <a:solidFill>
                        <a:srgbClr val="FF3300"/>
                      </a:solidFill>
                    </a:rPr>
                    <a:t>MODE CONVERTER</a:t>
                  </a:r>
                </a:p>
              </p:txBody>
            </p:sp>
            <p:sp>
              <p:nvSpPr>
                <p:cNvPr id="134" name="CasellaDiTesto 374">
                  <a:extLst>
                    <a:ext uri="{FF2B5EF4-FFF2-40B4-BE49-F238E27FC236}">
                      <a16:creationId xmlns:a16="http://schemas.microsoft.com/office/drawing/2014/main" id="{5DED1065-D83D-4AEE-82CA-FEA481DAF30C}"/>
                    </a:ext>
                  </a:extLst>
                </p:cNvPr>
                <p:cNvSpPr txBox="1"/>
                <p:nvPr/>
              </p:nvSpPr>
              <p:spPr>
                <a:xfrm>
                  <a:off x="4582357" y="3804689"/>
                  <a:ext cx="2544909" cy="4396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solidFill>
                        <a:srgbClr val="FF3300"/>
                      </a:solidFill>
                    </a:rPr>
                    <a:t>MODE  CONVERTER</a:t>
                  </a:r>
                </a:p>
              </p:txBody>
            </p:sp>
            <p:sp>
              <p:nvSpPr>
                <p:cNvPr id="135" name="CasellaDiTesto 29">
                  <a:extLst>
                    <a:ext uri="{FF2B5EF4-FFF2-40B4-BE49-F238E27FC236}">
                      <a16:creationId xmlns:a16="http://schemas.microsoft.com/office/drawing/2014/main" id="{9D365B4C-0EF4-4C3C-A568-B07A8257D3E0}"/>
                    </a:ext>
                  </a:extLst>
                </p:cNvPr>
                <p:cNvSpPr txBox="1"/>
                <p:nvPr/>
              </p:nvSpPr>
              <p:spPr>
                <a:xfrm>
                  <a:off x="2431564" y="3424063"/>
                  <a:ext cx="186095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t-IT" sz="1400" dirty="0">
                      <a:solidFill>
                        <a:srgbClr val="00B050"/>
                      </a:solidFill>
                    </a:rPr>
                    <a:t>CIRCULAR WAVEGUIDE</a:t>
                  </a:r>
                </a:p>
              </p:txBody>
            </p:sp>
            <p:sp>
              <p:nvSpPr>
                <p:cNvPr id="136" name="CasellaDiTesto 16">
                  <a:extLst>
                    <a:ext uri="{FF2B5EF4-FFF2-40B4-BE49-F238E27FC236}">
                      <a16:creationId xmlns:a16="http://schemas.microsoft.com/office/drawing/2014/main" id="{58825F78-5AD1-4601-9348-C8963CE03EA5}"/>
                    </a:ext>
                  </a:extLst>
                </p:cNvPr>
                <p:cNvSpPr txBox="1"/>
                <p:nvPr/>
              </p:nvSpPr>
              <p:spPr>
                <a:xfrm>
                  <a:off x="4698051" y="2930809"/>
                  <a:ext cx="2460376" cy="4396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/>
                    <a:t>MODULATOR HALL</a:t>
                  </a:r>
                  <a:endParaRPr lang="en-US" sz="1400" dirty="0"/>
                </a:p>
              </p:txBody>
            </p:sp>
            <p:sp>
              <p:nvSpPr>
                <p:cNvPr id="137" name="CasellaDiTesto 375">
                  <a:extLst>
                    <a:ext uri="{FF2B5EF4-FFF2-40B4-BE49-F238E27FC236}">
                      <a16:creationId xmlns:a16="http://schemas.microsoft.com/office/drawing/2014/main" id="{36594CA5-27EF-4362-9B10-61DDA054A73B}"/>
                    </a:ext>
                  </a:extLst>
                </p:cNvPr>
                <p:cNvSpPr txBox="1"/>
                <p:nvPr/>
              </p:nvSpPr>
              <p:spPr>
                <a:xfrm>
                  <a:off x="5580280" y="4428391"/>
                  <a:ext cx="1655907" cy="4396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/>
                    <a:t>LINAC HALL</a:t>
                  </a:r>
                  <a:endParaRPr lang="en-US" sz="1400" dirty="0"/>
                </a:p>
              </p:txBody>
            </p:sp>
            <p:cxnSp>
              <p:nvCxnSpPr>
                <p:cNvPr id="138" name="Connettore diritto 344">
                  <a:extLst>
                    <a:ext uri="{FF2B5EF4-FFF2-40B4-BE49-F238E27FC236}">
                      <a16:creationId xmlns:a16="http://schemas.microsoft.com/office/drawing/2014/main" id="{8D5415AA-5F87-4844-A391-BACA7C862CB1}"/>
                    </a:ext>
                  </a:extLst>
                </p:cNvPr>
                <p:cNvCxnSpPr/>
                <p:nvPr/>
              </p:nvCxnSpPr>
              <p:spPr bwMode="auto">
                <a:xfrm>
                  <a:off x="2431564" y="3364328"/>
                  <a:ext cx="4247653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40" name="CasellaDiTesto 139"/>
              <p:cNvSpPr txBox="1"/>
              <p:nvPr/>
            </p:nvSpPr>
            <p:spPr>
              <a:xfrm>
                <a:off x="5944147" y="4218589"/>
                <a:ext cx="2100383" cy="609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GB" sz="1400" dirty="0">
                    <a:solidFill>
                      <a:srgbClr val="002060"/>
                    </a:solidFill>
                  </a:rPr>
                  <a:t>1 klystron x LINAC Module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GB" sz="1400" dirty="0">
                    <a:solidFill>
                      <a:srgbClr val="002060"/>
                    </a:solidFill>
                  </a:rPr>
                  <a:t>&lt;</a:t>
                </a:r>
                <a:r>
                  <a:rPr lang="en-GB" sz="1400" dirty="0" err="1">
                    <a:solidFill>
                      <a:srgbClr val="002060"/>
                    </a:solidFill>
                  </a:rPr>
                  <a:t>E</a:t>
                </a:r>
                <a:r>
                  <a:rPr lang="en-GB" sz="1400" baseline="-25000" dirty="0" err="1">
                    <a:solidFill>
                      <a:srgbClr val="002060"/>
                    </a:solidFill>
                  </a:rPr>
                  <a:t>acc</a:t>
                </a:r>
                <a:r>
                  <a:rPr lang="en-GB" sz="1400" dirty="0">
                    <a:solidFill>
                      <a:srgbClr val="002060"/>
                    </a:solidFill>
                  </a:rPr>
                  <a:t>&gt; = </a:t>
                </a:r>
                <a:r>
                  <a:rPr lang="en-GB" sz="1400" dirty="0" smtClean="0">
                    <a:solidFill>
                      <a:srgbClr val="002060"/>
                    </a:solidFill>
                  </a:rPr>
                  <a:t>32 </a:t>
                </a:r>
                <a:r>
                  <a:rPr lang="en-GB" sz="1400" dirty="0">
                    <a:solidFill>
                      <a:srgbClr val="002060"/>
                    </a:solidFill>
                  </a:rPr>
                  <a:t>MV/m</a:t>
                </a:r>
              </a:p>
            </p:txBody>
          </p:sp>
        </p:grpSp>
      </p:grpSp>
      <p:sp>
        <p:nvSpPr>
          <p:cNvPr id="118" name="Rettangolo 168">
            <a:extLst>
              <a:ext uri="{FF2B5EF4-FFF2-40B4-BE49-F238E27FC236}">
                <a16:creationId xmlns:a16="http://schemas.microsoft.com/office/drawing/2014/main" id="{04CCE1A2-7F24-44CA-A91A-80CFBBED9D64}"/>
              </a:ext>
            </a:extLst>
          </p:cNvPr>
          <p:cNvSpPr/>
          <p:nvPr/>
        </p:nvSpPr>
        <p:spPr bwMode="auto">
          <a:xfrm>
            <a:off x="6784395" y="3904147"/>
            <a:ext cx="252000" cy="15120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3526E2B6-265A-458C-AC9E-8B4F9A35D79C}"/>
              </a:ext>
            </a:extLst>
          </p:cNvPr>
          <p:cNvCxnSpPr/>
          <p:nvPr/>
        </p:nvCxnSpPr>
        <p:spPr>
          <a:xfrm>
            <a:off x="6914832" y="3860730"/>
            <a:ext cx="27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diritto 131">
            <a:extLst>
              <a:ext uri="{FF2B5EF4-FFF2-40B4-BE49-F238E27FC236}">
                <a16:creationId xmlns:a16="http://schemas.microsoft.com/office/drawing/2014/main" id="{526A0BC6-F403-4CBA-873D-3A7B4029E21E}"/>
              </a:ext>
            </a:extLst>
          </p:cNvPr>
          <p:cNvCxnSpPr/>
          <p:nvPr/>
        </p:nvCxnSpPr>
        <p:spPr>
          <a:xfrm>
            <a:off x="6914832" y="4083862"/>
            <a:ext cx="27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C8FEBB54-0B6E-4FF1-93F9-98C3FA3FCFFC}"/>
              </a:ext>
            </a:extLst>
          </p:cNvPr>
          <p:cNvCxnSpPr>
            <a:cxnSpLocks/>
          </p:cNvCxnSpPr>
          <p:nvPr/>
        </p:nvCxnSpPr>
        <p:spPr>
          <a:xfrm>
            <a:off x="7192032" y="3849521"/>
            <a:ext cx="0" cy="25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ttangolo 140"/>
          <p:cNvSpPr/>
          <p:nvPr/>
        </p:nvSpPr>
        <p:spPr>
          <a:xfrm>
            <a:off x="1314348" y="-1376"/>
            <a:ext cx="65856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cap="all" dirty="0" smtClean="0"/>
              <a:t>HIGH REP. RATE 1</a:t>
            </a:r>
            <a:r>
              <a:rPr lang="it-IT" sz="2800" b="1" baseline="30000" dirty="0" smtClean="0"/>
              <a:t>st</a:t>
            </a:r>
            <a:r>
              <a:rPr lang="it-IT" sz="2800" b="1" cap="all" dirty="0" smtClean="0"/>
              <a:t> SCENARIO: </a:t>
            </a:r>
            <a:r>
              <a:rPr lang="it-IT" sz="2800" b="1" cap="all" dirty="0" err="1" smtClean="0"/>
              <a:t>pulse</a:t>
            </a:r>
            <a:r>
              <a:rPr lang="it-IT" sz="2800" b="1" cap="all" dirty="0" smtClean="0"/>
              <a:t> </a:t>
            </a:r>
            <a:r>
              <a:rPr lang="it-IT" sz="2800" b="1" cap="all" dirty="0" err="1" smtClean="0"/>
              <a:t>shortening</a:t>
            </a:r>
            <a:r>
              <a:rPr lang="it-IT" sz="2800" b="1" cap="all" dirty="0" smtClean="0"/>
              <a:t> with high </a:t>
            </a:r>
            <a:r>
              <a:rPr lang="it-IT" sz="2800" b="1" cap="all" dirty="0" err="1" smtClean="0"/>
              <a:t>peak</a:t>
            </a:r>
            <a:r>
              <a:rPr lang="it-IT" sz="2800" b="1" cap="all" dirty="0" smtClean="0"/>
              <a:t> </a:t>
            </a:r>
            <a:r>
              <a:rPr lang="it-IT" sz="2800" b="1" cap="all" dirty="0" err="1" smtClean="0"/>
              <a:t>power</a:t>
            </a:r>
            <a:r>
              <a:rPr lang="it-IT" sz="2800" b="1" cap="all" dirty="0" smtClean="0"/>
              <a:t> klystrons</a:t>
            </a:r>
          </a:p>
        </p:txBody>
      </p:sp>
      <p:pic>
        <p:nvPicPr>
          <p:cNvPr id="142" name="Immagine 1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116000" y="1547086"/>
            <a:ext cx="1981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Ref</a:t>
            </a:r>
            <a:r>
              <a:rPr lang="it-IT" dirty="0" smtClean="0"/>
              <a:t>. CPI VKX-8311A</a:t>
            </a:r>
            <a:endParaRPr lang="it-IT" dirty="0"/>
          </a:p>
        </p:txBody>
      </p:sp>
      <p:sp>
        <p:nvSpPr>
          <p:cNvPr id="143" name="Rettangolo 142"/>
          <p:cNvSpPr/>
          <p:nvPr/>
        </p:nvSpPr>
        <p:spPr>
          <a:xfrm>
            <a:off x="4731489" y="1402631"/>
            <a:ext cx="4212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i="1" dirty="0">
                <a:solidFill>
                  <a:prstClr val="black"/>
                </a:solidFill>
              </a:rPr>
              <a:t>O</a:t>
            </a:r>
            <a:r>
              <a:rPr lang="en-GB" sz="1600" b="1" i="1" dirty="0" smtClean="0">
                <a:solidFill>
                  <a:prstClr val="black"/>
                </a:solidFill>
              </a:rPr>
              <a:t>peration </a:t>
            </a:r>
            <a:r>
              <a:rPr lang="en-GB" sz="1600" b="1" i="1" dirty="0">
                <a:solidFill>
                  <a:prstClr val="black"/>
                </a:solidFill>
              </a:rPr>
              <a:t>probably </a:t>
            </a:r>
            <a:r>
              <a:rPr lang="en-GB" sz="1600" b="1" i="1" dirty="0" smtClean="0">
                <a:solidFill>
                  <a:prstClr val="black"/>
                </a:solidFill>
              </a:rPr>
              <a:t>possible with an optimization of the modulator rise/fall times</a:t>
            </a:r>
            <a:endParaRPr lang="en-GB" sz="1600" b="1" i="1" dirty="0"/>
          </a:p>
        </p:txBody>
      </p:sp>
      <p:pic>
        <p:nvPicPr>
          <p:cNvPr id="144" name="Immagine 1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669782" y="4136389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asellaDiTesto 45"/>
          <p:cNvSpPr txBox="1"/>
          <p:nvPr/>
        </p:nvSpPr>
        <p:spPr>
          <a:xfrm>
            <a:off x="0" y="5700511"/>
            <a:ext cx="9182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/>
              <a:t>1 kHz rep rate capability, with </a:t>
            </a:r>
            <a:r>
              <a:rPr lang="en-GB" sz="1600" b="1" dirty="0" err="1"/>
              <a:t>linac</a:t>
            </a:r>
            <a:r>
              <a:rPr lang="en-GB" sz="1600" b="1" dirty="0"/>
              <a:t> energy up to ≈ </a:t>
            </a:r>
            <a:r>
              <a:rPr lang="en-GB" sz="1600" b="1" dirty="0" smtClean="0"/>
              <a:t>47% </a:t>
            </a:r>
            <a:r>
              <a:rPr lang="en-GB" sz="1600" b="1" dirty="0"/>
              <a:t>of the max value</a:t>
            </a:r>
            <a:r>
              <a:rPr lang="en-GB" sz="1600" dirty="0" smtClean="0"/>
              <a:t>;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/>
              <a:t>R&amp;D activity in progress @CANON and CPI</a:t>
            </a:r>
            <a:r>
              <a:rPr lang="en-GB" sz="1600" dirty="0" smtClean="0"/>
              <a:t> on high rep. rate klystrons towards </a:t>
            </a:r>
            <a:r>
              <a:rPr lang="en-GB" sz="1600" b="1" dirty="0" smtClean="0"/>
              <a:t>10 MW, 1.5 µs, 1 kHz</a:t>
            </a:r>
            <a:endParaRPr lang="en-GB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6" y="2030815"/>
            <a:ext cx="2945036" cy="252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18993" y="4593774"/>
            <a:ext cx="3219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prstClr val="black"/>
                </a:solidFill>
              </a:rPr>
              <a:t>10 </a:t>
            </a:r>
            <a:r>
              <a:rPr lang="en-GB" sz="1400" b="1" i="1" dirty="0">
                <a:solidFill>
                  <a:prstClr val="black"/>
                </a:solidFill>
              </a:rPr>
              <a:t>MW, 1.5 µs, 1 </a:t>
            </a:r>
            <a:r>
              <a:rPr lang="en-GB" sz="1400" b="1" i="1" dirty="0" smtClean="0">
                <a:solidFill>
                  <a:prstClr val="black"/>
                </a:solidFill>
              </a:rPr>
              <a:t>kHz, operation </a:t>
            </a:r>
            <a:r>
              <a:rPr lang="en-GB" sz="1400" b="1" i="1" dirty="0">
                <a:solidFill>
                  <a:prstClr val="black"/>
                </a:solidFill>
              </a:rPr>
              <a:t>probably </a:t>
            </a:r>
            <a:r>
              <a:rPr lang="en-GB" sz="1400" b="1" i="1" dirty="0" smtClean="0">
                <a:solidFill>
                  <a:prstClr val="black"/>
                </a:solidFill>
              </a:rPr>
              <a:t>possible in the near future</a:t>
            </a:r>
            <a:endParaRPr lang="en-GB" sz="1400" b="1" i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52936" y="1318500"/>
            <a:ext cx="280181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Reference RF source CANON Commercially available</a:t>
            </a:r>
            <a:endParaRPr lang="en-GB" sz="1600" b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4529103" y="1634449"/>
            <a:ext cx="4104258" cy="3286078"/>
            <a:chOff x="4529103" y="1028372"/>
            <a:chExt cx="4104258" cy="3286078"/>
          </a:xfrm>
        </p:grpSpPr>
        <p:sp>
          <p:nvSpPr>
            <p:cNvPr id="35" name="Rettangolo 34"/>
            <p:cNvSpPr/>
            <p:nvPr/>
          </p:nvSpPr>
          <p:spPr>
            <a:xfrm>
              <a:off x="4976203" y="3515425"/>
              <a:ext cx="640080" cy="555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5734869" y="3963585"/>
              <a:ext cx="2233881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GB" sz="1400" dirty="0" smtClean="0">
                  <a:solidFill>
                    <a:srgbClr val="002060"/>
                  </a:solidFill>
                </a:rPr>
                <a:t>&lt;</a:t>
              </a:r>
              <a:r>
                <a:rPr lang="en-GB" sz="1400" dirty="0" err="1">
                  <a:solidFill>
                    <a:srgbClr val="002060"/>
                  </a:solidFill>
                </a:rPr>
                <a:t>E</a:t>
              </a:r>
              <a:r>
                <a:rPr lang="en-GB" sz="1400" baseline="-25000" dirty="0" err="1">
                  <a:solidFill>
                    <a:srgbClr val="002060"/>
                  </a:solidFill>
                </a:rPr>
                <a:t>acc</a:t>
              </a:r>
              <a:r>
                <a:rPr lang="en-GB" sz="1400" dirty="0">
                  <a:solidFill>
                    <a:srgbClr val="002060"/>
                  </a:solidFill>
                </a:rPr>
                <a:t>&gt; = </a:t>
              </a:r>
              <a:r>
                <a:rPr lang="en-GB" sz="1400" dirty="0" smtClean="0">
                  <a:solidFill>
                    <a:srgbClr val="002060"/>
                  </a:solidFill>
                </a:rPr>
                <a:t>30.4 </a:t>
              </a:r>
              <a:r>
                <a:rPr lang="en-GB" sz="1400" dirty="0">
                  <a:solidFill>
                    <a:srgbClr val="002060"/>
                  </a:solidFill>
                </a:rPr>
                <a:t>MV/m @ 1 kHz</a:t>
              </a: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4529103" y="1028372"/>
              <a:ext cx="16575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10 </a:t>
              </a:r>
              <a:r>
                <a:rPr lang="en-GB" b="1" dirty="0"/>
                <a:t>MW, 1.5 µs, </a:t>
              </a:r>
            </a:p>
            <a:p>
              <a:r>
                <a:rPr lang="en-GB" b="1" dirty="0"/>
                <a:t>1 kHz</a:t>
              </a:r>
            </a:p>
          </p:txBody>
        </p:sp>
        <p:cxnSp>
          <p:nvCxnSpPr>
            <p:cNvPr id="21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5270122" y="2795497"/>
              <a:ext cx="297336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7">
              <a:extLst>
                <a:ext uri="{FF2B5EF4-FFF2-40B4-BE49-F238E27FC236}">
                  <a16:creationId xmlns:a16="http://schemas.microsoft.com/office/drawing/2014/main" id="{FDFAEE8A-BF49-4B4A-82C8-50C8039FA2F8}"/>
                </a:ext>
              </a:extLst>
            </p:cNvPr>
            <p:cNvCxnSpPr/>
            <p:nvPr/>
          </p:nvCxnSpPr>
          <p:spPr bwMode="auto">
            <a:xfrm>
              <a:off x="5524630" y="3842126"/>
              <a:ext cx="252000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114">
              <a:extLst>
                <a:ext uri="{FF2B5EF4-FFF2-40B4-BE49-F238E27FC236}">
                  <a16:creationId xmlns:a16="http://schemas.microsoft.com/office/drawing/2014/main" id="{0673B76E-4250-4B72-811A-40C79DDC5621}"/>
                </a:ext>
              </a:extLst>
            </p:cNvPr>
            <p:cNvSpPr/>
            <p:nvPr/>
          </p:nvSpPr>
          <p:spPr bwMode="auto">
            <a:xfrm>
              <a:off x="6248171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ttangolo 137">
              <a:extLst>
                <a:ext uri="{FF2B5EF4-FFF2-40B4-BE49-F238E27FC236}">
                  <a16:creationId xmlns:a16="http://schemas.microsoft.com/office/drawing/2014/main" id="{0D4E76AE-73B1-4618-B805-C231C01DDD72}"/>
                </a:ext>
              </a:extLst>
            </p:cNvPr>
            <p:cNvSpPr/>
            <p:nvPr/>
          </p:nvSpPr>
          <p:spPr bwMode="auto">
            <a:xfrm>
              <a:off x="6827124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ttangolo 141">
              <a:extLst>
                <a:ext uri="{FF2B5EF4-FFF2-40B4-BE49-F238E27FC236}">
                  <a16:creationId xmlns:a16="http://schemas.microsoft.com/office/drawing/2014/main" id="{AB9BB93D-7CF7-4528-9583-A3E2BECC5D25}"/>
                </a:ext>
              </a:extLst>
            </p:cNvPr>
            <p:cNvSpPr/>
            <p:nvPr/>
          </p:nvSpPr>
          <p:spPr bwMode="auto">
            <a:xfrm>
              <a:off x="7362950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Connettore 1 18">
              <a:extLst>
                <a:ext uri="{FF2B5EF4-FFF2-40B4-BE49-F238E27FC236}">
                  <a16:creationId xmlns:a16="http://schemas.microsoft.com/office/drawing/2014/main" id="{8B9DD9A7-1FB5-455F-A2C3-D2D9DF1A0CBE}"/>
                </a:ext>
              </a:extLst>
            </p:cNvPr>
            <p:cNvCxnSpPr/>
            <p:nvPr/>
          </p:nvCxnSpPr>
          <p:spPr bwMode="auto">
            <a:xfrm>
              <a:off x="5754353" y="3190597"/>
              <a:ext cx="0" cy="91156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160">
              <a:extLst>
                <a:ext uri="{FF2B5EF4-FFF2-40B4-BE49-F238E27FC236}">
                  <a16:creationId xmlns:a16="http://schemas.microsoft.com/office/drawing/2014/main" id="{AA33CD61-9ED9-406C-8443-C1D2BC34CB57}"/>
                </a:ext>
              </a:extLst>
            </p:cNvPr>
            <p:cNvCxnSpPr/>
            <p:nvPr/>
          </p:nvCxnSpPr>
          <p:spPr bwMode="auto">
            <a:xfrm>
              <a:off x="5953097" y="3545317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161">
              <a:extLst>
                <a:ext uri="{FF2B5EF4-FFF2-40B4-BE49-F238E27FC236}">
                  <a16:creationId xmlns:a16="http://schemas.microsoft.com/office/drawing/2014/main" id="{1A14EC49-B11B-418D-AFBC-337382D031DD}"/>
                </a:ext>
              </a:extLst>
            </p:cNvPr>
            <p:cNvCxnSpPr/>
            <p:nvPr/>
          </p:nvCxnSpPr>
          <p:spPr bwMode="auto">
            <a:xfrm>
              <a:off x="7072514" y="3545317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nettore 1 163">
              <a:extLst>
                <a:ext uri="{FF2B5EF4-FFF2-40B4-BE49-F238E27FC236}">
                  <a16:creationId xmlns:a16="http://schemas.microsoft.com/office/drawing/2014/main" id="{F74BBA07-082A-4034-B43E-3E9694E9D083}"/>
                </a:ext>
              </a:extLst>
            </p:cNvPr>
            <p:cNvCxnSpPr/>
            <p:nvPr/>
          </p:nvCxnSpPr>
          <p:spPr bwMode="auto">
            <a:xfrm>
              <a:off x="6215713" y="3334443"/>
              <a:ext cx="11592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riangolo isoscele 21">
              <a:extLst>
                <a:ext uri="{FF2B5EF4-FFF2-40B4-BE49-F238E27FC236}">
                  <a16:creationId xmlns:a16="http://schemas.microsoft.com/office/drawing/2014/main" id="{E24F58BD-7C8F-47A5-B4DC-50E9F78431C2}"/>
                </a:ext>
              </a:extLst>
            </p:cNvPr>
            <p:cNvSpPr/>
            <p:nvPr/>
          </p:nvSpPr>
          <p:spPr bwMode="auto">
            <a:xfrm rot="16200000">
              <a:off x="5589113" y="1519722"/>
              <a:ext cx="721169" cy="51074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Connettore 1 24">
              <a:extLst>
                <a:ext uri="{FF2B5EF4-FFF2-40B4-BE49-F238E27FC236}">
                  <a16:creationId xmlns:a16="http://schemas.microsoft.com/office/drawing/2014/main" id="{3A843004-2065-42D0-BC24-27F0C5917F8B}"/>
                </a:ext>
              </a:extLst>
            </p:cNvPr>
            <p:cNvCxnSpPr/>
            <p:nvPr/>
          </p:nvCxnSpPr>
          <p:spPr bwMode="auto">
            <a:xfrm>
              <a:off x="6787921" y="2445677"/>
              <a:ext cx="0" cy="378002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ttangolo 168">
              <a:extLst>
                <a:ext uri="{FF2B5EF4-FFF2-40B4-BE49-F238E27FC236}">
                  <a16:creationId xmlns:a16="http://schemas.microsoft.com/office/drawing/2014/main" id="{65AEB60D-C524-4245-BDCC-8F2D1CF24548}"/>
                </a:ext>
              </a:extLst>
            </p:cNvPr>
            <p:cNvSpPr/>
            <p:nvPr/>
          </p:nvSpPr>
          <p:spPr bwMode="auto">
            <a:xfrm>
              <a:off x="6661921" y="3121899"/>
              <a:ext cx="252000" cy="15120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74521" y="2222863"/>
              <a:ext cx="226800" cy="226801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e 138">
              <a:extLst>
                <a:ext uri="{FF2B5EF4-FFF2-40B4-BE49-F238E27FC236}">
                  <a16:creationId xmlns:a16="http://schemas.microsoft.com/office/drawing/2014/main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73287" y="2803274"/>
              <a:ext cx="226800" cy="226801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>
              <a:off x="6787921" y="1775093"/>
              <a:ext cx="0" cy="439665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24">
              <a:extLst>
                <a:ext uri="{FF2B5EF4-FFF2-40B4-BE49-F238E27FC236}">
                  <a16:creationId xmlns:a16="http://schemas.microsoft.com/office/drawing/2014/main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87921" y="3256241"/>
              <a:ext cx="0" cy="756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nettore 1 24">
              <a:extLst>
                <a:ext uri="{FF2B5EF4-FFF2-40B4-BE49-F238E27FC236}">
                  <a16:creationId xmlns:a16="http://schemas.microsoft.com/office/drawing/2014/main" id="{3319F830-7ED3-4EE1-B394-90C8AA8EC405}"/>
                </a:ext>
              </a:extLst>
            </p:cNvPr>
            <p:cNvCxnSpPr/>
            <p:nvPr/>
          </p:nvCxnSpPr>
          <p:spPr bwMode="auto">
            <a:xfrm>
              <a:off x="6787921" y="3031058"/>
              <a:ext cx="0" cy="100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ttangolo 169">
              <a:extLst>
                <a:ext uri="{FF2B5EF4-FFF2-40B4-BE49-F238E27FC236}">
                  <a16:creationId xmlns:a16="http://schemas.microsoft.com/office/drawing/2014/main" id="{EBD0FC34-4047-4593-8202-E0E2D983B9C5}"/>
                </a:ext>
              </a:extLst>
            </p:cNvPr>
            <p:cNvSpPr/>
            <p:nvPr/>
          </p:nvSpPr>
          <p:spPr bwMode="auto">
            <a:xfrm>
              <a:off x="5702626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Connettore 1 24">
              <a:extLst>
                <a:ext uri="{FF2B5EF4-FFF2-40B4-BE49-F238E27FC236}">
                  <a16:creationId xmlns:a16="http://schemas.microsoft.com/office/drawing/2014/main" id="{0B6BEE49-9A77-47BE-95D2-4F4BA0DD4328}"/>
                </a:ext>
              </a:extLst>
            </p:cNvPr>
            <p:cNvCxnSpPr/>
            <p:nvPr/>
          </p:nvCxnSpPr>
          <p:spPr bwMode="auto">
            <a:xfrm>
              <a:off x="6230297" y="3334288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id="{61150A65-6CC1-4A2C-8CF7-AB6AE7AD901B}"/>
                </a:ext>
              </a:extLst>
            </p:cNvPr>
            <p:cNvCxnSpPr/>
            <p:nvPr/>
          </p:nvCxnSpPr>
          <p:spPr bwMode="auto">
            <a:xfrm>
              <a:off x="7356453" y="3334288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id="{DDE33F22-E9C7-45A1-B471-DDBA61A03C5C}"/>
                </a:ext>
              </a:extLst>
            </p:cNvPr>
            <p:cNvCxnSpPr/>
            <p:nvPr/>
          </p:nvCxnSpPr>
          <p:spPr bwMode="auto">
            <a:xfrm>
              <a:off x="5970983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id="{DF013E7E-0F2B-4C1D-B936-B668BA7A2CBC}"/>
                </a:ext>
              </a:extLst>
            </p:cNvPr>
            <p:cNvCxnSpPr/>
            <p:nvPr/>
          </p:nvCxnSpPr>
          <p:spPr bwMode="auto">
            <a:xfrm>
              <a:off x="6500183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id="{D9C48D91-102E-417B-8E11-63E45DBF7690}"/>
                </a:ext>
              </a:extLst>
            </p:cNvPr>
            <p:cNvCxnSpPr/>
            <p:nvPr/>
          </p:nvCxnSpPr>
          <p:spPr bwMode="auto">
            <a:xfrm>
              <a:off x="7079784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24">
              <a:extLst>
                <a:ext uri="{FF2B5EF4-FFF2-40B4-BE49-F238E27FC236}">
                  <a16:creationId xmlns:a16="http://schemas.microsoft.com/office/drawing/2014/main" id="{9868CBD2-BB92-49C1-9A6B-2159C7C0418D}"/>
                </a:ext>
              </a:extLst>
            </p:cNvPr>
            <p:cNvCxnSpPr/>
            <p:nvPr/>
          </p:nvCxnSpPr>
          <p:spPr bwMode="auto">
            <a:xfrm>
              <a:off x="7612821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B4606E6F-28F2-4A26-8EA1-21F1A58AB489}"/>
                </a:ext>
              </a:extLst>
            </p:cNvPr>
            <p:cNvSpPr txBox="1"/>
            <p:nvPr/>
          </p:nvSpPr>
          <p:spPr>
            <a:xfrm>
              <a:off x="6159481" y="3007013"/>
              <a:ext cx="378374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id="{BEB90B94-6085-4ABC-95D2-B530D5D6CFE6}"/>
                </a:ext>
              </a:extLst>
            </p:cNvPr>
            <p:cNvSpPr txBox="1"/>
            <p:nvPr/>
          </p:nvSpPr>
          <p:spPr>
            <a:xfrm>
              <a:off x="5351334" y="2184022"/>
              <a:ext cx="1109895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CONVERTER</a:t>
              </a:r>
            </a:p>
          </p:txBody>
        </p:sp>
        <p:sp>
          <p:nvSpPr>
            <p:cNvPr id="56" name="CasellaDiTesto 374">
              <a:extLst>
                <a:ext uri="{FF2B5EF4-FFF2-40B4-BE49-F238E27FC236}">
                  <a16:creationId xmlns:a16="http://schemas.microsoft.com/office/drawing/2014/main" id="{5DED1065-D83D-4AEE-82CA-FEA481DAF30C}"/>
                </a:ext>
              </a:extLst>
            </p:cNvPr>
            <p:cNvSpPr txBox="1"/>
            <p:nvPr/>
          </p:nvSpPr>
          <p:spPr>
            <a:xfrm>
              <a:off x="6775678" y="2763843"/>
              <a:ext cx="1781438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 CONVERTER</a:t>
              </a:r>
            </a:p>
          </p:txBody>
        </p:sp>
        <p:sp>
          <p:nvSpPr>
            <p:cNvPr id="57" name="CasellaDiTesto 29">
              <a:extLst>
                <a:ext uri="{FF2B5EF4-FFF2-40B4-BE49-F238E27FC236}">
                  <a16:creationId xmlns:a16="http://schemas.microsoft.com/office/drawing/2014/main" id="{9D365B4C-0EF4-4C3C-A568-B07A8257D3E0}"/>
                </a:ext>
              </a:extLst>
            </p:cNvPr>
            <p:cNvSpPr txBox="1"/>
            <p:nvPr/>
          </p:nvSpPr>
          <p:spPr>
            <a:xfrm>
              <a:off x="5270122" y="2497403"/>
              <a:ext cx="1302673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58" name="CasellaDiTesto 16">
              <a:extLst>
                <a:ext uri="{FF2B5EF4-FFF2-40B4-BE49-F238E27FC236}">
                  <a16:creationId xmlns:a16="http://schemas.microsoft.com/office/drawing/2014/main" id="{58825F78-5AD1-4601-9348-C8963CE03EA5}"/>
                </a:ext>
              </a:extLst>
            </p:cNvPr>
            <p:cNvSpPr txBox="1"/>
            <p:nvPr/>
          </p:nvSpPr>
          <p:spPr>
            <a:xfrm>
              <a:off x="6856664" y="2152123"/>
              <a:ext cx="1722265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MODULATOR HALL</a:t>
              </a:r>
              <a:endParaRPr lang="en-US" sz="1400" dirty="0"/>
            </a:p>
          </p:txBody>
        </p:sp>
        <p:sp>
          <p:nvSpPr>
            <p:cNvPr id="59" name="CasellaDiTesto 375">
              <a:extLst>
                <a:ext uri="{FF2B5EF4-FFF2-40B4-BE49-F238E27FC236}">
                  <a16:creationId xmlns:a16="http://schemas.microsoft.com/office/drawing/2014/main" id="{36594CA5-27EF-4362-9B10-61DDA054A73B}"/>
                </a:ext>
              </a:extLst>
            </p:cNvPr>
            <p:cNvSpPr txBox="1"/>
            <p:nvPr/>
          </p:nvSpPr>
          <p:spPr>
            <a:xfrm>
              <a:off x="7474225" y="3200438"/>
              <a:ext cx="1159136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LINAC HALL</a:t>
              </a:r>
              <a:endParaRPr lang="en-US" sz="1400" dirty="0"/>
            </a:p>
          </p:txBody>
        </p:sp>
        <p:cxnSp>
          <p:nvCxnSpPr>
            <p:cNvPr id="60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5270122" y="2455589"/>
              <a:ext cx="297336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 flipH="1">
              <a:off x="6190258" y="1772955"/>
              <a:ext cx="594373" cy="3128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6" name="Rettangolo 65"/>
          <p:cNvSpPr/>
          <p:nvPr/>
        </p:nvSpPr>
        <p:spPr>
          <a:xfrm>
            <a:off x="1314348" y="-1376"/>
            <a:ext cx="63125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cap="all" dirty="0" smtClean="0"/>
              <a:t>HIGH REP. RATE 2</a:t>
            </a:r>
            <a:r>
              <a:rPr lang="it-IT" sz="2800" b="1" baseline="30000" dirty="0" smtClean="0"/>
              <a:t>nd</a:t>
            </a:r>
            <a:r>
              <a:rPr lang="it-IT" sz="2800" b="1" cap="all" dirty="0" smtClean="0"/>
              <a:t> SCENARIO:</a:t>
            </a:r>
          </a:p>
          <a:p>
            <a:pPr algn="ctr"/>
            <a:r>
              <a:rPr lang="it-IT" sz="2800" b="1" cap="all" dirty="0" smtClean="0"/>
              <a:t> LOW POWER HIGH REP. RATE KLYSTRONS</a:t>
            </a:r>
          </a:p>
        </p:txBody>
      </p:sp>
      <p:pic>
        <p:nvPicPr>
          <p:cNvPr id="67" name="Immagin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pic>
        <p:nvPicPr>
          <p:cNvPr id="68" name="Immagine 6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6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669782" y="4136389"/>
            <a:ext cx="1014891" cy="32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asellaDiTesto 45"/>
          <p:cNvSpPr txBox="1"/>
          <p:nvPr/>
        </p:nvSpPr>
        <p:spPr>
          <a:xfrm>
            <a:off x="0" y="5700511"/>
            <a:ext cx="9182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Switching </a:t>
            </a:r>
            <a:r>
              <a:rPr lang="en-GB" sz="1600" dirty="0"/>
              <a:t>or combining 2 sources would preserve </a:t>
            </a:r>
            <a:r>
              <a:rPr lang="en-GB" sz="1600" b="1" dirty="0"/>
              <a:t>high gradient at low rep rate</a:t>
            </a:r>
            <a:r>
              <a:rPr lang="en-GB" sz="1600" dirty="0" smtClean="0"/>
              <a:t>;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If source combination is possible, </a:t>
            </a:r>
            <a:r>
              <a:rPr lang="en-GB" sz="1600" b="1" dirty="0"/>
              <a:t>gradients &gt; 30 MV/m available at rep rates ≤ 250 Hz</a:t>
            </a:r>
            <a:r>
              <a:rPr lang="en-GB" sz="1600" dirty="0" smtClean="0"/>
              <a:t>;</a:t>
            </a:r>
            <a:endParaRPr lang="en-GB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6" y="2030815"/>
            <a:ext cx="2945036" cy="252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18993" y="4593774"/>
            <a:ext cx="3219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prstClr val="black"/>
                </a:solidFill>
              </a:rPr>
              <a:t>10 </a:t>
            </a:r>
            <a:r>
              <a:rPr lang="en-GB" sz="1400" b="1" i="1" dirty="0">
                <a:solidFill>
                  <a:prstClr val="black"/>
                </a:solidFill>
              </a:rPr>
              <a:t>MW, 1.5 µs, 1 </a:t>
            </a:r>
            <a:r>
              <a:rPr lang="en-GB" sz="1400" b="1" i="1" dirty="0" smtClean="0">
                <a:solidFill>
                  <a:prstClr val="black"/>
                </a:solidFill>
              </a:rPr>
              <a:t>kHz, operation </a:t>
            </a:r>
            <a:r>
              <a:rPr lang="en-GB" sz="1400" b="1" i="1" dirty="0">
                <a:solidFill>
                  <a:prstClr val="black"/>
                </a:solidFill>
              </a:rPr>
              <a:t>probably </a:t>
            </a:r>
            <a:r>
              <a:rPr lang="en-GB" sz="1400" b="1" i="1" dirty="0" smtClean="0">
                <a:solidFill>
                  <a:prstClr val="black"/>
                </a:solidFill>
              </a:rPr>
              <a:t>possible in the near future</a:t>
            </a:r>
            <a:endParaRPr lang="en-GB" sz="1400" b="1" i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96155" y="1700461"/>
            <a:ext cx="259192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Reference RF source CANON</a:t>
            </a:r>
            <a:endParaRPr lang="en-GB" sz="1600" b="1" dirty="0"/>
          </a:p>
        </p:txBody>
      </p:sp>
      <p:sp>
        <p:nvSpPr>
          <p:cNvPr id="61" name="Triangolo isoscele 21">
            <a:extLst>
              <a:ext uri="{FF2B5EF4-FFF2-40B4-BE49-F238E27FC236}">
                <a16:creationId xmlns:a16="http://schemas.microsoft.com/office/drawing/2014/main" id="{E24F58BD-7C8F-47A5-B4DC-50E9F78431C2}"/>
              </a:ext>
            </a:extLst>
          </p:cNvPr>
          <p:cNvSpPr/>
          <p:nvPr/>
        </p:nvSpPr>
        <p:spPr bwMode="auto">
          <a:xfrm rot="5400000" flipH="1">
            <a:off x="7319985" y="2125795"/>
            <a:ext cx="721169" cy="510746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4529103" y="1634449"/>
            <a:ext cx="4104258" cy="3286078"/>
            <a:chOff x="4529103" y="1028372"/>
            <a:chExt cx="4104258" cy="3286078"/>
          </a:xfrm>
        </p:grpSpPr>
        <p:sp>
          <p:nvSpPr>
            <p:cNvPr id="35" name="Rettangolo 34"/>
            <p:cNvSpPr/>
            <p:nvPr/>
          </p:nvSpPr>
          <p:spPr>
            <a:xfrm>
              <a:off x="4976203" y="3515425"/>
              <a:ext cx="640080" cy="555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5734869" y="3963585"/>
              <a:ext cx="2233881" cy="3508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GB" sz="1400" dirty="0" smtClean="0">
                  <a:solidFill>
                    <a:srgbClr val="002060"/>
                  </a:solidFill>
                </a:rPr>
                <a:t>&lt;</a:t>
              </a:r>
              <a:r>
                <a:rPr lang="en-GB" sz="1400" dirty="0" err="1">
                  <a:solidFill>
                    <a:srgbClr val="002060"/>
                  </a:solidFill>
                </a:rPr>
                <a:t>E</a:t>
              </a:r>
              <a:r>
                <a:rPr lang="en-GB" sz="1400" baseline="-25000" dirty="0" err="1">
                  <a:solidFill>
                    <a:srgbClr val="002060"/>
                  </a:solidFill>
                </a:rPr>
                <a:t>acc</a:t>
              </a:r>
              <a:r>
                <a:rPr lang="en-GB" sz="1400" dirty="0">
                  <a:solidFill>
                    <a:srgbClr val="002060"/>
                  </a:solidFill>
                </a:rPr>
                <a:t>&gt; = </a:t>
              </a:r>
              <a:r>
                <a:rPr lang="en-GB" sz="1400" dirty="0" smtClean="0">
                  <a:solidFill>
                    <a:srgbClr val="002060"/>
                  </a:solidFill>
                </a:rPr>
                <a:t>30.4 </a:t>
              </a:r>
              <a:r>
                <a:rPr lang="en-GB" sz="1400" dirty="0">
                  <a:solidFill>
                    <a:srgbClr val="002060"/>
                  </a:solidFill>
                </a:rPr>
                <a:t>MV/m @ 1 kHz</a:t>
              </a: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4529103" y="1028372"/>
              <a:ext cx="16575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10 </a:t>
              </a:r>
              <a:r>
                <a:rPr lang="en-GB" b="1" dirty="0"/>
                <a:t>MW, 1.5 µs, </a:t>
              </a:r>
            </a:p>
            <a:p>
              <a:r>
                <a:rPr lang="en-GB" b="1" dirty="0"/>
                <a:t>1 kHz</a:t>
              </a:r>
            </a:p>
          </p:txBody>
        </p:sp>
        <p:cxnSp>
          <p:nvCxnSpPr>
            <p:cNvPr id="21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5270122" y="2795497"/>
              <a:ext cx="297336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7">
              <a:extLst>
                <a:ext uri="{FF2B5EF4-FFF2-40B4-BE49-F238E27FC236}">
                  <a16:creationId xmlns:a16="http://schemas.microsoft.com/office/drawing/2014/main" id="{FDFAEE8A-BF49-4B4A-82C8-50C8039FA2F8}"/>
                </a:ext>
              </a:extLst>
            </p:cNvPr>
            <p:cNvCxnSpPr/>
            <p:nvPr/>
          </p:nvCxnSpPr>
          <p:spPr bwMode="auto">
            <a:xfrm>
              <a:off x="5524630" y="3842126"/>
              <a:ext cx="2520003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Rettangolo 114">
              <a:extLst>
                <a:ext uri="{FF2B5EF4-FFF2-40B4-BE49-F238E27FC236}">
                  <a16:creationId xmlns:a16="http://schemas.microsoft.com/office/drawing/2014/main" id="{0673B76E-4250-4B72-811A-40C79DDC5621}"/>
                </a:ext>
              </a:extLst>
            </p:cNvPr>
            <p:cNvSpPr/>
            <p:nvPr/>
          </p:nvSpPr>
          <p:spPr bwMode="auto">
            <a:xfrm>
              <a:off x="6248171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ttangolo 137">
              <a:extLst>
                <a:ext uri="{FF2B5EF4-FFF2-40B4-BE49-F238E27FC236}">
                  <a16:creationId xmlns:a16="http://schemas.microsoft.com/office/drawing/2014/main" id="{0D4E76AE-73B1-4618-B805-C231C01DDD72}"/>
                </a:ext>
              </a:extLst>
            </p:cNvPr>
            <p:cNvSpPr/>
            <p:nvPr/>
          </p:nvSpPr>
          <p:spPr bwMode="auto">
            <a:xfrm>
              <a:off x="6827124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ttangolo 141">
              <a:extLst>
                <a:ext uri="{FF2B5EF4-FFF2-40B4-BE49-F238E27FC236}">
                  <a16:creationId xmlns:a16="http://schemas.microsoft.com/office/drawing/2014/main" id="{AB9BB93D-7CF7-4528-9583-A3E2BECC5D25}"/>
                </a:ext>
              </a:extLst>
            </p:cNvPr>
            <p:cNvSpPr/>
            <p:nvPr/>
          </p:nvSpPr>
          <p:spPr bwMode="auto">
            <a:xfrm>
              <a:off x="7362950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Connettore 1 18">
              <a:extLst>
                <a:ext uri="{FF2B5EF4-FFF2-40B4-BE49-F238E27FC236}">
                  <a16:creationId xmlns:a16="http://schemas.microsoft.com/office/drawing/2014/main" id="{8B9DD9A7-1FB5-455F-A2C3-D2D9DF1A0CBE}"/>
                </a:ext>
              </a:extLst>
            </p:cNvPr>
            <p:cNvCxnSpPr/>
            <p:nvPr/>
          </p:nvCxnSpPr>
          <p:spPr bwMode="auto">
            <a:xfrm>
              <a:off x="5754353" y="3190597"/>
              <a:ext cx="0" cy="91156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160">
              <a:extLst>
                <a:ext uri="{FF2B5EF4-FFF2-40B4-BE49-F238E27FC236}">
                  <a16:creationId xmlns:a16="http://schemas.microsoft.com/office/drawing/2014/main" id="{AA33CD61-9ED9-406C-8443-C1D2BC34CB57}"/>
                </a:ext>
              </a:extLst>
            </p:cNvPr>
            <p:cNvCxnSpPr/>
            <p:nvPr/>
          </p:nvCxnSpPr>
          <p:spPr bwMode="auto">
            <a:xfrm>
              <a:off x="5953097" y="3545317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161">
              <a:extLst>
                <a:ext uri="{FF2B5EF4-FFF2-40B4-BE49-F238E27FC236}">
                  <a16:creationId xmlns:a16="http://schemas.microsoft.com/office/drawing/2014/main" id="{1A14EC49-B11B-418D-AFBC-337382D031DD}"/>
                </a:ext>
              </a:extLst>
            </p:cNvPr>
            <p:cNvCxnSpPr/>
            <p:nvPr/>
          </p:nvCxnSpPr>
          <p:spPr bwMode="auto">
            <a:xfrm>
              <a:off x="7072514" y="3545317"/>
              <a:ext cx="5544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nettore 1 163">
              <a:extLst>
                <a:ext uri="{FF2B5EF4-FFF2-40B4-BE49-F238E27FC236}">
                  <a16:creationId xmlns:a16="http://schemas.microsoft.com/office/drawing/2014/main" id="{F74BBA07-082A-4034-B43E-3E9694E9D083}"/>
                </a:ext>
              </a:extLst>
            </p:cNvPr>
            <p:cNvCxnSpPr/>
            <p:nvPr/>
          </p:nvCxnSpPr>
          <p:spPr bwMode="auto">
            <a:xfrm>
              <a:off x="6215713" y="3334443"/>
              <a:ext cx="1159201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riangolo isoscele 21">
              <a:extLst>
                <a:ext uri="{FF2B5EF4-FFF2-40B4-BE49-F238E27FC236}">
                  <a16:creationId xmlns:a16="http://schemas.microsoft.com/office/drawing/2014/main" id="{E24F58BD-7C8F-47A5-B4DC-50E9F78431C2}"/>
                </a:ext>
              </a:extLst>
            </p:cNvPr>
            <p:cNvSpPr/>
            <p:nvPr/>
          </p:nvSpPr>
          <p:spPr bwMode="auto">
            <a:xfrm rot="16200000">
              <a:off x="5589113" y="1519722"/>
              <a:ext cx="721169" cy="51074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Connettore 1 24">
              <a:extLst>
                <a:ext uri="{FF2B5EF4-FFF2-40B4-BE49-F238E27FC236}">
                  <a16:creationId xmlns:a16="http://schemas.microsoft.com/office/drawing/2014/main" id="{3A843004-2065-42D0-BC24-27F0C5917F8B}"/>
                </a:ext>
              </a:extLst>
            </p:cNvPr>
            <p:cNvCxnSpPr/>
            <p:nvPr/>
          </p:nvCxnSpPr>
          <p:spPr bwMode="auto">
            <a:xfrm>
              <a:off x="6787921" y="2445677"/>
              <a:ext cx="0" cy="378002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Rettangolo 168">
              <a:extLst>
                <a:ext uri="{FF2B5EF4-FFF2-40B4-BE49-F238E27FC236}">
                  <a16:creationId xmlns:a16="http://schemas.microsoft.com/office/drawing/2014/main" id="{65AEB60D-C524-4245-BDCC-8F2D1CF24548}"/>
                </a:ext>
              </a:extLst>
            </p:cNvPr>
            <p:cNvSpPr/>
            <p:nvPr/>
          </p:nvSpPr>
          <p:spPr bwMode="auto">
            <a:xfrm>
              <a:off x="6661921" y="3121899"/>
              <a:ext cx="252000" cy="151201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Ovale 19">
              <a:extLst>
                <a:ext uri="{FF2B5EF4-FFF2-40B4-BE49-F238E27FC236}">
                  <a16:creationId xmlns:a16="http://schemas.microsoft.com/office/drawing/2014/main" id="{D8024528-EC2A-406C-AE8B-C46364DF03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74521" y="2222863"/>
              <a:ext cx="226800" cy="226801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e 138">
              <a:extLst>
                <a:ext uri="{FF2B5EF4-FFF2-40B4-BE49-F238E27FC236}">
                  <a16:creationId xmlns:a16="http://schemas.microsoft.com/office/drawing/2014/main" id="{7D9ADEEB-C089-441D-91B8-DEDA37525D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73287" y="2803274"/>
              <a:ext cx="226800" cy="226801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>
              <a:off x="6787921" y="1775093"/>
              <a:ext cx="0" cy="439665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nettore 1 24">
              <a:extLst>
                <a:ext uri="{FF2B5EF4-FFF2-40B4-BE49-F238E27FC236}">
                  <a16:creationId xmlns:a16="http://schemas.microsoft.com/office/drawing/2014/main" id="{5F5B5B79-1E31-455F-80E2-B42EDC08B2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87921" y="3256241"/>
              <a:ext cx="0" cy="756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nettore 1 24">
              <a:extLst>
                <a:ext uri="{FF2B5EF4-FFF2-40B4-BE49-F238E27FC236}">
                  <a16:creationId xmlns:a16="http://schemas.microsoft.com/office/drawing/2014/main" id="{3319F830-7ED3-4EE1-B394-90C8AA8EC405}"/>
                </a:ext>
              </a:extLst>
            </p:cNvPr>
            <p:cNvCxnSpPr/>
            <p:nvPr/>
          </p:nvCxnSpPr>
          <p:spPr bwMode="auto">
            <a:xfrm>
              <a:off x="6787921" y="3031058"/>
              <a:ext cx="0" cy="100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ttangolo 169">
              <a:extLst>
                <a:ext uri="{FF2B5EF4-FFF2-40B4-BE49-F238E27FC236}">
                  <a16:creationId xmlns:a16="http://schemas.microsoft.com/office/drawing/2014/main" id="{EBD0FC34-4047-4593-8202-E0E2D983B9C5}"/>
                </a:ext>
              </a:extLst>
            </p:cNvPr>
            <p:cNvSpPr/>
            <p:nvPr/>
          </p:nvSpPr>
          <p:spPr bwMode="auto">
            <a:xfrm>
              <a:off x="5702626" y="3767937"/>
              <a:ext cx="504001" cy="151201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Connettore 1 24">
              <a:extLst>
                <a:ext uri="{FF2B5EF4-FFF2-40B4-BE49-F238E27FC236}">
                  <a16:creationId xmlns:a16="http://schemas.microsoft.com/office/drawing/2014/main" id="{0B6BEE49-9A77-47BE-95D2-4F4BA0DD4328}"/>
                </a:ext>
              </a:extLst>
            </p:cNvPr>
            <p:cNvCxnSpPr/>
            <p:nvPr/>
          </p:nvCxnSpPr>
          <p:spPr bwMode="auto">
            <a:xfrm>
              <a:off x="6230297" y="3334288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24">
              <a:extLst>
                <a:ext uri="{FF2B5EF4-FFF2-40B4-BE49-F238E27FC236}">
                  <a16:creationId xmlns:a16="http://schemas.microsoft.com/office/drawing/2014/main" id="{61150A65-6CC1-4A2C-8CF7-AB6AE7AD901B}"/>
                </a:ext>
              </a:extLst>
            </p:cNvPr>
            <p:cNvCxnSpPr/>
            <p:nvPr/>
          </p:nvCxnSpPr>
          <p:spPr bwMode="auto">
            <a:xfrm>
              <a:off x="7356453" y="3334288"/>
              <a:ext cx="0" cy="2016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Connettore 1 24">
              <a:extLst>
                <a:ext uri="{FF2B5EF4-FFF2-40B4-BE49-F238E27FC236}">
                  <a16:creationId xmlns:a16="http://schemas.microsoft.com/office/drawing/2014/main" id="{DDE33F22-E9C7-45A1-B471-DDBA61A03C5C}"/>
                </a:ext>
              </a:extLst>
            </p:cNvPr>
            <p:cNvCxnSpPr/>
            <p:nvPr/>
          </p:nvCxnSpPr>
          <p:spPr bwMode="auto">
            <a:xfrm>
              <a:off x="5970983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id="{DF013E7E-0F2B-4C1D-B936-B668BA7A2CBC}"/>
                </a:ext>
              </a:extLst>
            </p:cNvPr>
            <p:cNvCxnSpPr/>
            <p:nvPr/>
          </p:nvCxnSpPr>
          <p:spPr bwMode="auto">
            <a:xfrm>
              <a:off x="6500183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id="{D9C48D91-102E-417B-8E11-63E45DBF7690}"/>
                </a:ext>
              </a:extLst>
            </p:cNvPr>
            <p:cNvCxnSpPr/>
            <p:nvPr/>
          </p:nvCxnSpPr>
          <p:spPr bwMode="auto">
            <a:xfrm>
              <a:off x="7079784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nettore 1 24">
              <a:extLst>
                <a:ext uri="{FF2B5EF4-FFF2-40B4-BE49-F238E27FC236}">
                  <a16:creationId xmlns:a16="http://schemas.microsoft.com/office/drawing/2014/main" id="{9868CBD2-BB92-49C1-9A6B-2159C7C0418D}"/>
                </a:ext>
              </a:extLst>
            </p:cNvPr>
            <p:cNvCxnSpPr/>
            <p:nvPr/>
          </p:nvCxnSpPr>
          <p:spPr bwMode="auto">
            <a:xfrm>
              <a:off x="7612821" y="3546934"/>
              <a:ext cx="0" cy="22680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B4606E6F-28F2-4A26-8EA1-21F1A58AB489}"/>
                </a:ext>
              </a:extLst>
            </p:cNvPr>
            <p:cNvSpPr txBox="1"/>
            <p:nvPr/>
          </p:nvSpPr>
          <p:spPr>
            <a:xfrm>
              <a:off x="6159481" y="3007013"/>
              <a:ext cx="378374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  <p:sp>
          <p:nvSpPr>
            <p:cNvPr id="55" name="CasellaDiTesto 54">
              <a:extLst>
                <a:ext uri="{FF2B5EF4-FFF2-40B4-BE49-F238E27FC236}">
                  <a16:creationId xmlns:a16="http://schemas.microsoft.com/office/drawing/2014/main" id="{BEB90B94-6085-4ABC-95D2-B530D5D6CFE6}"/>
                </a:ext>
              </a:extLst>
            </p:cNvPr>
            <p:cNvSpPr txBox="1"/>
            <p:nvPr/>
          </p:nvSpPr>
          <p:spPr>
            <a:xfrm>
              <a:off x="5351334" y="2184022"/>
              <a:ext cx="1109895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CONVERTER</a:t>
              </a:r>
            </a:p>
          </p:txBody>
        </p:sp>
        <p:sp>
          <p:nvSpPr>
            <p:cNvPr id="56" name="CasellaDiTesto 374">
              <a:extLst>
                <a:ext uri="{FF2B5EF4-FFF2-40B4-BE49-F238E27FC236}">
                  <a16:creationId xmlns:a16="http://schemas.microsoft.com/office/drawing/2014/main" id="{5DED1065-D83D-4AEE-82CA-FEA481DAF30C}"/>
                </a:ext>
              </a:extLst>
            </p:cNvPr>
            <p:cNvSpPr txBox="1"/>
            <p:nvPr/>
          </p:nvSpPr>
          <p:spPr>
            <a:xfrm>
              <a:off x="6775678" y="2763843"/>
              <a:ext cx="1781438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00"/>
                  </a:solidFill>
                </a:rPr>
                <a:t>MODE  CONVERTER</a:t>
              </a:r>
            </a:p>
          </p:txBody>
        </p:sp>
        <p:sp>
          <p:nvSpPr>
            <p:cNvPr id="57" name="CasellaDiTesto 29">
              <a:extLst>
                <a:ext uri="{FF2B5EF4-FFF2-40B4-BE49-F238E27FC236}">
                  <a16:creationId xmlns:a16="http://schemas.microsoft.com/office/drawing/2014/main" id="{9D365B4C-0EF4-4C3C-A568-B07A8257D3E0}"/>
                </a:ext>
              </a:extLst>
            </p:cNvPr>
            <p:cNvSpPr txBox="1"/>
            <p:nvPr/>
          </p:nvSpPr>
          <p:spPr>
            <a:xfrm>
              <a:off x="5270122" y="2497403"/>
              <a:ext cx="1302673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>
                  <a:solidFill>
                    <a:srgbClr val="00B050"/>
                  </a:solidFill>
                </a:rPr>
                <a:t>CIRCULAR WAVEGUIDE</a:t>
              </a:r>
            </a:p>
          </p:txBody>
        </p:sp>
        <p:sp>
          <p:nvSpPr>
            <p:cNvPr id="58" name="CasellaDiTesto 16">
              <a:extLst>
                <a:ext uri="{FF2B5EF4-FFF2-40B4-BE49-F238E27FC236}">
                  <a16:creationId xmlns:a16="http://schemas.microsoft.com/office/drawing/2014/main" id="{58825F78-5AD1-4601-9348-C8963CE03EA5}"/>
                </a:ext>
              </a:extLst>
            </p:cNvPr>
            <p:cNvSpPr txBox="1"/>
            <p:nvPr/>
          </p:nvSpPr>
          <p:spPr>
            <a:xfrm>
              <a:off x="6856664" y="2152123"/>
              <a:ext cx="1722265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MODULATOR HALL</a:t>
              </a:r>
              <a:endParaRPr lang="en-US" sz="1400" dirty="0"/>
            </a:p>
          </p:txBody>
        </p:sp>
        <p:sp>
          <p:nvSpPr>
            <p:cNvPr id="59" name="CasellaDiTesto 375">
              <a:extLst>
                <a:ext uri="{FF2B5EF4-FFF2-40B4-BE49-F238E27FC236}">
                  <a16:creationId xmlns:a16="http://schemas.microsoft.com/office/drawing/2014/main" id="{36594CA5-27EF-4362-9B10-61DDA054A73B}"/>
                </a:ext>
              </a:extLst>
            </p:cNvPr>
            <p:cNvSpPr txBox="1"/>
            <p:nvPr/>
          </p:nvSpPr>
          <p:spPr>
            <a:xfrm>
              <a:off x="7474225" y="3200438"/>
              <a:ext cx="1159136" cy="307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/>
                <a:t>LINAC HALL</a:t>
              </a:r>
              <a:endParaRPr lang="en-US" sz="1400" dirty="0"/>
            </a:p>
          </p:txBody>
        </p:sp>
        <p:cxnSp>
          <p:nvCxnSpPr>
            <p:cNvPr id="60" name="Connettore diritto 344">
              <a:extLst>
                <a:ext uri="{FF2B5EF4-FFF2-40B4-BE49-F238E27FC236}">
                  <a16:creationId xmlns:a16="http://schemas.microsoft.com/office/drawing/2014/main" id="{8D5415AA-5F87-4844-A391-BACA7C862CB1}"/>
                </a:ext>
              </a:extLst>
            </p:cNvPr>
            <p:cNvCxnSpPr/>
            <p:nvPr/>
          </p:nvCxnSpPr>
          <p:spPr bwMode="auto">
            <a:xfrm>
              <a:off x="5270122" y="2455589"/>
              <a:ext cx="2973361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nettore 1 24">
              <a:extLst>
                <a:ext uri="{FF2B5EF4-FFF2-40B4-BE49-F238E27FC236}">
                  <a16:creationId xmlns:a16="http://schemas.microsoft.com/office/drawing/2014/main" id="{CAE336A3-2F0F-410D-8E9A-79F0C276E45E}"/>
                </a:ext>
              </a:extLst>
            </p:cNvPr>
            <p:cNvCxnSpPr/>
            <p:nvPr/>
          </p:nvCxnSpPr>
          <p:spPr bwMode="auto">
            <a:xfrm flipH="1">
              <a:off x="6190258" y="1772955"/>
              <a:ext cx="594373" cy="3128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4" name="CasellaDiTesto 25">
            <a:extLst>
              <a:ext uri="{FF2B5EF4-FFF2-40B4-BE49-F238E27FC236}">
                <a16:creationId xmlns:a16="http://schemas.microsoft.com/office/drawing/2014/main" id="{D75CF7E6-605A-4558-9CA9-541FBC7ACBFB}"/>
              </a:ext>
            </a:extLst>
          </p:cNvPr>
          <p:cNvSpPr txBox="1"/>
          <p:nvPr/>
        </p:nvSpPr>
        <p:spPr>
          <a:xfrm>
            <a:off x="7920588" y="2225143"/>
            <a:ext cx="1349796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CPI VKX-8311A</a:t>
            </a:r>
          </a:p>
        </p:txBody>
      </p:sp>
      <p:sp>
        <p:nvSpPr>
          <p:cNvPr id="65" name="CasellaDiTesto 25">
            <a:extLst>
              <a:ext uri="{FF2B5EF4-FFF2-40B4-BE49-F238E27FC236}">
                <a16:creationId xmlns:a16="http://schemas.microsoft.com/office/drawing/2014/main" id="{D75CF7E6-605A-4558-9CA9-541FBC7ACBFB}"/>
              </a:ext>
            </a:extLst>
          </p:cNvPr>
          <p:cNvSpPr txBox="1"/>
          <p:nvPr/>
        </p:nvSpPr>
        <p:spPr>
          <a:xfrm>
            <a:off x="5916455" y="1938820"/>
            <a:ext cx="1967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>
                <a:solidFill>
                  <a:srgbClr val="008000"/>
                </a:solidFill>
              </a:rPr>
              <a:t>RF </a:t>
            </a:r>
            <a:r>
              <a:rPr lang="it-IT" sz="1200" i="1" dirty="0" err="1">
                <a:solidFill>
                  <a:srgbClr val="008000"/>
                </a:solidFill>
              </a:rPr>
              <a:t>smart</a:t>
            </a:r>
            <a:r>
              <a:rPr lang="it-IT" sz="1200" i="1" dirty="0">
                <a:solidFill>
                  <a:srgbClr val="008000"/>
                </a:solidFill>
              </a:rPr>
              <a:t> </a:t>
            </a:r>
            <a:r>
              <a:rPr lang="it-IT" sz="1200" i="1" dirty="0" err="1">
                <a:solidFill>
                  <a:srgbClr val="008000"/>
                </a:solidFill>
              </a:rPr>
              <a:t>combiner</a:t>
            </a:r>
            <a:r>
              <a:rPr lang="it-IT" sz="1200" i="1" dirty="0">
                <a:solidFill>
                  <a:srgbClr val="008000"/>
                </a:solidFill>
              </a:rPr>
              <a:t> / </a:t>
            </a:r>
            <a:r>
              <a:rPr lang="it-IT" sz="1200" i="1" dirty="0" err="1">
                <a:solidFill>
                  <a:srgbClr val="008000"/>
                </a:solidFill>
              </a:rPr>
              <a:t>switch</a:t>
            </a:r>
            <a:r>
              <a:rPr lang="it-IT" sz="1200" i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63" name="CasellaDiTesto 62"/>
          <p:cNvSpPr txBox="1"/>
          <p:nvPr/>
        </p:nvSpPr>
        <p:spPr>
          <a:xfrm>
            <a:off x="7375865" y="1667103"/>
            <a:ext cx="1631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50 MW, 1.5 µs,</a:t>
            </a:r>
          </a:p>
          <a:p>
            <a:pPr algn="r"/>
            <a:r>
              <a:rPr lang="en-GB" b="1" dirty="0" smtClean="0"/>
              <a:t>100 </a:t>
            </a:r>
            <a:r>
              <a:rPr lang="en-GB" b="1" dirty="0"/>
              <a:t>Hz</a:t>
            </a:r>
          </a:p>
        </p:txBody>
      </p:sp>
      <p:sp>
        <p:nvSpPr>
          <p:cNvPr id="66" name="Rettangolo 65"/>
          <p:cNvSpPr/>
          <p:nvPr/>
        </p:nvSpPr>
        <p:spPr>
          <a:xfrm>
            <a:off x="1314348" y="-1376"/>
            <a:ext cx="63125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cap="all" dirty="0" smtClean="0"/>
              <a:t>HIGH REP. RATE 3</a:t>
            </a:r>
            <a:r>
              <a:rPr lang="it-IT" sz="2800" b="1" baseline="30000" dirty="0" smtClean="0"/>
              <a:t>rd</a:t>
            </a:r>
            <a:r>
              <a:rPr lang="it-IT" sz="2800" b="1" cap="all" dirty="0" smtClean="0"/>
              <a:t> SCENARIO:</a:t>
            </a:r>
          </a:p>
          <a:p>
            <a:pPr algn="ctr"/>
            <a:r>
              <a:rPr lang="it-IT" sz="2800" b="1" cap="all" dirty="0" smtClean="0"/>
              <a:t> COMBINATION OF HIGH REP. RATE AND LOW REP. RATE KLYSTRONS </a:t>
            </a:r>
          </a:p>
        </p:txBody>
      </p:sp>
      <p:pic>
        <p:nvPicPr>
          <p:cNvPr id="67" name="Immagin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cxnSp>
        <p:nvCxnSpPr>
          <p:cNvPr id="70" name="Connettore 1 24">
            <a:extLst>
              <a:ext uri="{FF2B5EF4-FFF2-40B4-BE49-F238E27FC236}">
                <a16:creationId xmlns:a16="http://schemas.microsoft.com/office/drawing/2014/main" id="{CAE336A3-2F0F-410D-8E9A-79F0C276E45E}"/>
              </a:ext>
            </a:extLst>
          </p:cNvPr>
          <p:cNvCxnSpPr/>
          <p:nvPr/>
        </p:nvCxnSpPr>
        <p:spPr bwMode="auto">
          <a:xfrm flipH="1">
            <a:off x="6942852" y="2379032"/>
            <a:ext cx="594373" cy="3128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ttangolo 6"/>
          <p:cNvSpPr/>
          <p:nvPr/>
        </p:nvSpPr>
        <p:spPr>
          <a:xfrm>
            <a:off x="6518631" y="2283289"/>
            <a:ext cx="630661" cy="206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3"/>
          <p:cNvSpPr/>
          <p:nvPr/>
        </p:nvSpPr>
        <p:spPr>
          <a:xfrm>
            <a:off x="5244188" y="4856223"/>
            <a:ext cx="316825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2 klystrons x LINAC Module</a:t>
            </a:r>
          </a:p>
          <a:p>
            <a:pPr algn="ctr">
              <a:lnSpc>
                <a:spcPct val="120000"/>
              </a:lnSpc>
            </a:pPr>
            <a:r>
              <a:rPr lang="en-GB" sz="1400" dirty="0">
                <a:solidFill>
                  <a:srgbClr val="002060"/>
                </a:solidFill>
              </a:rPr>
              <a:t>&lt;</a:t>
            </a:r>
            <a:r>
              <a:rPr lang="en-GB" sz="1400" dirty="0" err="1">
                <a:solidFill>
                  <a:srgbClr val="002060"/>
                </a:solidFill>
              </a:rPr>
              <a:t>E</a:t>
            </a:r>
            <a:r>
              <a:rPr lang="en-GB" sz="1400" baseline="-25000" dirty="0" err="1">
                <a:solidFill>
                  <a:srgbClr val="002060"/>
                </a:solidFill>
              </a:rPr>
              <a:t>acc</a:t>
            </a:r>
            <a:r>
              <a:rPr lang="en-GB" sz="1400" dirty="0">
                <a:solidFill>
                  <a:srgbClr val="002060"/>
                </a:solidFill>
              </a:rPr>
              <a:t>&gt; = 65 MV/m @ 100 Hz</a:t>
            </a:r>
          </a:p>
        </p:txBody>
      </p:sp>
      <p:pic>
        <p:nvPicPr>
          <p:cNvPr id="53" name="Immagin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687545" y="-42232"/>
            <a:ext cx="4426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cap="all" dirty="0" smtClean="0"/>
              <a:t>1</a:t>
            </a:r>
            <a:r>
              <a:rPr lang="it-IT" sz="3200" b="1" baseline="30000" dirty="0" smtClean="0"/>
              <a:t>st</a:t>
            </a:r>
            <a:r>
              <a:rPr lang="it-IT" sz="3200" b="1" cap="all" dirty="0" smtClean="0"/>
              <a:t> OPTION: DUAL MODE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cxnSp>
        <p:nvCxnSpPr>
          <p:cNvPr id="73" name="Connettore 2 72"/>
          <p:cNvCxnSpPr>
            <a:stCxn id="83" idx="2"/>
          </p:cNvCxnSpPr>
          <p:nvPr/>
        </p:nvCxnSpPr>
        <p:spPr>
          <a:xfrm>
            <a:off x="1097218" y="3309134"/>
            <a:ext cx="219621" cy="73921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>
            <a:stCxn id="85" idx="2"/>
          </p:cNvCxnSpPr>
          <p:nvPr/>
        </p:nvCxnSpPr>
        <p:spPr>
          <a:xfrm flipH="1">
            <a:off x="1275679" y="3309134"/>
            <a:ext cx="1705171" cy="73921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125583"/>
              </p:ext>
            </p:extLst>
          </p:nvPr>
        </p:nvGraphicFramePr>
        <p:xfrm>
          <a:off x="3266974" y="3798690"/>
          <a:ext cx="5811133" cy="290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2663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1190846">
                  <a:extLst>
                    <a:ext uri="{9D8B030D-6E8A-4147-A177-3AD203B41FA5}">
                      <a16:colId xmlns:a16="http://schemas.microsoft.com/office/drawing/2014/main" val="2486426606"/>
                    </a:ext>
                  </a:extLst>
                </a:gridCol>
                <a:gridCol w="1110573">
                  <a:extLst>
                    <a:ext uri="{9D8B030D-6E8A-4147-A177-3AD203B41FA5}">
                      <a16:colId xmlns:a16="http://schemas.microsoft.com/office/drawing/2014/main" val="922707745"/>
                    </a:ext>
                  </a:extLst>
                </a:gridCol>
              </a:tblGrid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400" dirty="0" smtClean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LINAC 1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LINAC 2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92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 (CPI)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15 (CPI)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23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29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54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83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 (250)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65 (32)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299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234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(115)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1872 (921)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3510 (1728)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5382</a:t>
                      </a:r>
                      <a:r>
                        <a:rPr lang="en-GB" sz="14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(2649)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23013" y="2482711"/>
            <a:ext cx="3869140" cy="826423"/>
            <a:chOff x="123013" y="2482711"/>
            <a:chExt cx="3869140" cy="826423"/>
          </a:xfrm>
        </p:grpSpPr>
        <p:grpSp>
          <p:nvGrpSpPr>
            <p:cNvPr id="96" name="Gruppo 95"/>
            <p:cNvGrpSpPr/>
            <p:nvPr/>
          </p:nvGrpSpPr>
          <p:grpSpPr>
            <a:xfrm>
              <a:off x="123013" y="2482711"/>
              <a:ext cx="3869140" cy="826423"/>
              <a:chOff x="767139" y="2655200"/>
              <a:chExt cx="3225013" cy="653934"/>
            </a:xfrm>
          </p:grpSpPr>
          <p:sp>
            <p:nvSpPr>
              <p:cNvPr id="86" name="TextBox 44"/>
              <p:cNvSpPr txBox="1"/>
              <p:nvPr/>
            </p:nvSpPr>
            <p:spPr>
              <a:xfrm>
                <a:off x="935143" y="2655200"/>
                <a:ext cx="1288034" cy="26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tx1"/>
                    </a:solidFill>
                  </a:rPr>
                  <a:t>LINAC 1</a:t>
                </a:r>
                <a:endParaRPr lang="en-GB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TextBox 45"/>
              <p:cNvSpPr txBox="1"/>
              <p:nvPr/>
            </p:nvSpPr>
            <p:spPr>
              <a:xfrm>
                <a:off x="2527571" y="2668761"/>
                <a:ext cx="1288034" cy="26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tx1"/>
                    </a:solidFill>
                  </a:rPr>
                  <a:t>LINAC 2</a:t>
                </a:r>
                <a:endParaRPr lang="en-GB" sz="1600" b="1" i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9" name="Connettore diritto 88"/>
              <p:cNvCxnSpPr/>
              <p:nvPr/>
            </p:nvCxnSpPr>
            <p:spPr>
              <a:xfrm flipV="1">
                <a:off x="767139" y="3123518"/>
                <a:ext cx="3225013" cy="46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Rectangle 3"/>
              <p:cNvSpPr/>
              <p:nvPr/>
            </p:nvSpPr>
            <p:spPr bwMode="auto">
              <a:xfrm>
                <a:off x="1003096" y="2949094"/>
                <a:ext cx="1152128" cy="3600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GB" sz="16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X-BAND</a:t>
                </a:r>
              </a:p>
            </p:txBody>
          </p:sp>
          <p:sp>
            <p:nvSpPr>
              <p:cNvPr id="85" name="Rectangle 18"/>
              <p:cNvSpPr/>
              <p:nvPr/>
            </p:nvSpPr>
            <p:spPr bwMode="auto">
              <a:xfrm>
                <a:off x="2487009" y="2944884"/>
                <a:ext cx="1324399" cy="3642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GB" sz="16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X-BAND</a:t>
                </a:r>
              </a:p>
            </p:txBody>
          </p:sp>
        </p:grpSp>
        <p:sp>
          <p:nvSpPr>
            <p:cNvPr id="97" name="Triangolo isoscele 96"/>
            <p:cNvSpPr/>
            <p:nvPr/>
          </p:nvSpPr>
          <p:spPr>
            <a:xfrm>
              <a:off x="1835549" y="2871338"/>
              <a:ext cx="303630" cy="39720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2" name="Rettangolo 71"/>
          <p:cNvSpPr/>
          <p:nvPr/>
        </p:nvSpPr>
        <p:spPr>
          <a:xfrm>
            <a:off x="65979" y="2455836"/>
            <a:ext cx="3946415" cy="10379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57381" y="827475"/>
            <a:ext cx="4253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Single </a:t>
            </a:r>
            <a:r>
              <a:rPr lang="en-US" sz="1600" dirty="0" err="1"/>
              <a:t>rf</a:t>
            </a:r>
            <a:r>
              <a:rPr lang="en-US" sz="1600" dirty="0"/>
              <a:t> </a:t>
            </a:r>
            <a:r>
              <a:rPr lang="en-US" sz="1600" dirty="0" smtClean="0"/>
              <a:t>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single </a:t>
            </a:r>
            <a:r>
              <a:rPr lang="en-US" sz="1600" dirty="0" err="1"/>
              <a:t>linac</a:t>
            </a:r>
            <a:r>
              <a:rPr lang="en-US" sz="1600" dirty="0"/>
              <a:t> run in two operating </a:t>
            </a:r>
            <a:r>
              <a:rPr lang="en-US" sz="1600" dirty="0" smtClean="0"/>
              <a:t>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Cheapest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Limited increase in repetition </a:t>
            </a:r>
            <a:r>
              <a:rPr lang="en-US" sz="1600" dirty="0" smtClean="0"/>
              <a:t>rate (SLED by-passed)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Linac</a:t>
            </a:r>
            <a:r>
              <a:rPr lang="en-US" sz="1600" dirty="0"/>
              <a:t> optics needs to operate at two </a:t>
            </a:r>
            <a:r>
              <a:rPr lang="en-US" sz="1600" dirty="0" smtClean="0"/>
              <a:t>gradient</a:t>
            </a:r>
            <a:endParaRPr lang="en-GB" sz="1600" dirty="0"/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987" y="1100619"/>
            <a:ext cx="4837852" cy="14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" name="Group 15">
            <a:extLst>
              <a:ext uri="{FF2B5EF4-FFF2-40B4-BE49-F238E27FC236}">
                <a16:creationId xmlns:a16="http://schemas.microsoft.com/office/drawing/2014/main" id="{D10511DF-56BD-431A-A030-F04A1BCF4029}"/>
              </a:ext>
            </a:extLst>
          </p:cNvPr>
          <p:cNvGrpSpPr>
            <a:grpSpLocks noChangeAspect="1"/>
          </p:cNvGrpSpPr>
          <p:nvPr/>
        </p:nvGrpSpPr>
        <p:grpSpPr>
          <a:xfrm>
            <a:off x="178543" y="4022554"/>
            <a:ext cx="2270663" cy="2054107"/>
            <a:chOff x="2795147" y="2198441"/>
            <a:chExt cx="3600000" cy="3256658"/>
          </a:xfrm>
        </p:grpSpPr>
        <p:cxnSp>
          <p:nvCxnSpPr>
            <p:cNvPr id="79" name="Connettore 1 7">
              <a:extLst>
                <a:ext uri="{FF2B5EF4-FFF2-40B4-BE49-F238E27FC236}">
                  <a16:creationId xmlns:a16="http://schemas.microsoft.com/office/drawing/2014/main" id="{E5FA9D44-0550-4E85-B859-F63EF53EAC11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0" name="Rettangolo 114">
              <a:extLst>
                <a:ext uri="{FF2B5EF4-FFF2-40B4-BE49-F238E27FC236}">
                  <a16:creationId xmlns:a16="http://schemas.microsoft.com/office/drawing/2014/main" id="{1F4CCCD9-B70F-44C8-B05D-F42EB274FCBC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Rettangolo 137">
              <a:extLst>
                <a:ext uri="{FF2B5EF4-FFF2-40B4-BE49-F238E27FC236}">
                  <a16:creationId xmlns:a16="http://schemas.microsoft.com/office/drawing/2014/main" id="{FD13EB3E-8B8B-4E0D-A1E4-AAC06E09B666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4" name="Rettangolo 141">
              <a:extLst>
                <a:ext uri="{FF2B5EF4-FFF2-40B4-BE49-F238E27FC236}">
                  <a16:creationId xmlns:a16="http://schemas.microsoft.com/office/drawing/2014/main" id="{A44ABC29-A785-4FFB-B830-6C6AA1863BFB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8" name="Connettore 1 18">
              <a:extLst>
                <a:ext uri="{FF2B5EF4-FFF2-40B4-BE49-F238E27FC236}">
                  <a16:creationId xmlns:a16="http://schemas.microsoft.com/office/drawing/2014/main" id="{D48DFA08-B9EA-443E-9AE5-DC66979E145D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Connettore 1 160">
              <a:extLst>
                <a:ext uri="{FF2B5EF4-FFF2-40B4-BE49-F238E27FC236}">
                  <a16:creationId xmlns:a16="http://schemas.microsoft.com/office/drawing/2014/main" id="{F5149BF1-3CA4-4E64-B0F2-854196394632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Connettore 1 161">
              <a:extLst>
                <a:ext uri="{FF2B5EF4-FFF2-40B4-BE49-F238E27FC236}">
                  <a16:creationId xmlns:a16="http://schemas.microsoft.com/office/drawing/2014/main" id="{C914388E-BC32-4EBC-95A9-A1C78F949395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Connettore 1 163">
              <a:extLst>
                <a:ext uri="{FF2B5EF4-FFF2-40B4-BE49-F238E27FC236}">
                  <a16:creationId xmlns:a16="http://schemas.microsoft.com/office/drawing/2014/main" id="{5505BFC5-5275-43E0-B7A8-9E21CDD600BF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Triangolo isoscele 21">
              <a:extLst>
                <a:ext uri="{FF2B5EF4-FFF2-40B4-BE49-F238E27FC236}">
                  <a16:creationId xmlns:a16="http://schemas.microsoft.com/office/drawing/2014/main" id="{F05D3971-3479-41A6-8D6D-38C0D32A7B80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94" name="Connettore 1 24">
              <a:extLst>
                <a:ext uri="{FF2B5EF4-FFF2-40B4-BE49-F238E27FC236}">
                  <a16:creationId xmlns:a16="http://schemas.microsoft.com/office/drawing/2014/main" id="{6A5D56C0-47CA-45D6-99FD-FDBA54EB52B3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" name="Rettangolo 168">
              <a:extLst>
                <a:ext uri="{FF2B5EF4-FFF2-40B4-BE49-F238E27FC236}">
                  <a16:creationId xmlns:a16="http://schemas.microsoft.com/office/drawing/2014/main" id="{BCB9C7CB-2146-4B41-B319-25F02FDEC024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Ovale 19">
              <a:extLst>
                <a:ext uri="{FF2B5EF4-FFF2-40B4-BE49-F238E27FC236}">
                  <a16:creationId xmlns:a16="http://schemas.microsoft.com/office/drawing/2014/main" id="{66278F8A-9BB9-482B-BD87-C0166D89AA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9" name="Ovale 138">
              <a:extLst>
                <a:ext uri="{FF2B5EF4-FFF2-40B4-BE49-F238E27FC236}">
                  <a16:creationId xmlns:a16="http://schemas.microsoft.com/office/drawing/2014/main" id="{1BD880E7-207B-4B2A-A226-F8CE70FCA7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0" name="Connettore 1 24">
              <a:extLst>
                <a:ext uri="{FF2B5EF4-FFF2-40B4-BE49-F238E27FC236}">
                  <a16:creationId xmlns:a16="http://schemas.microsoft.com/office/drawing/2014/main" id="{54ED6689-9AC7-45BC-BB97-2BBC6C6F984B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Connettore 1 24">
              <a:extLst>
                <a:ext uri="{FF2B5EF4-FFF2-40B4-BE49-F238E27FC236}">
                  <a16:creationId xmlns:a16="http://schemas.microsoft.com/office/drawing/2014/main" id="{C36F4B38-C9BF-4881-9794-39E20D0EC8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Connettore 1 24">
              <a:extLst>
                <a:ext uri="{FF2B5EF4-FFF2-40B4-BE49-F238E27FC236}">
                  <a16:creationId xmlns:a16="http://schemas.microsoft.com/office/drawing/2014/main" id="{D1798302-64A7-4786-BCE4-D70820BA825E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3" name="Rettangolo 169">
              <a:extLst>
                <a:ext uri="{FF2B5EF4-FFF2-40B4-BE49-F238E27FC236}">
                  <a16:creationId xmlns:a16="http://schemas.microsoft.com/office/drawing/2014/main" id="{7399FFBA-1F5E-4B58-A337-CEBED0724326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4" name="Connettore 1 24">
              <a:extLst>
                <a:ext uri="{FF2B5EF4-FFF2-40B4-BE49-F238E27FC236}">
                  <a16:creationId xmlns:a16="http://schemas.microsoft.com/office/drawing/2014/main" id="{F4614B23-23B3-424C-858F-BBFE11F7AE4A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Connettore 1 24">
              <a:extLst>
                <a:ext uri="{FF2B5EF4-FFF2-40B4-BE49-F238E27FC236}">
                  <a16:creationId xmlns:a16="http://schemas.microsoft.com/office/drawing/2014/main" id="{3994ECC7-1F6F-4CC9-888D-41CB73E662C9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Connettore 1 24">
              <a:extLst>
                <a:ext uri="{FF2B5EF4-FFF2-40B4-BE49-F238E27FC236}">
                  <a16:creationId xmlns:a16="http://schemas.microsoft.com/office/drawing/2014/main" id="{FCB7A209-DA70-4D1A-BED1-09A882A8893D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Connettore 1 24">
              <a:extLst>
                <a:ext uri="{FF2B5EF4-FFF2-40B4-BE49-F238E27FC236}">
                  <a16:creationId xmlns:a16="http://schemas.microsoft.com/office/drawing/2014/main" id="{7AF1ECEF-6443-4455-837E-27AA7F4C77F7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Connettore 1 95">
              <a:extLst>
                <a:ext uri="{FF2B5EF4-FFF2-40B4-BE49-F238E27FC236}">
                  <a16:creationId xmlns:a16="http://schemas.microsoft.com/office/drawing/2014/main" id="{FAD51E51-F035-451F-803B-DD86BB4B1E7A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Connettore 1 24">
              <a:extLst>
                <a:ext uri="{FF2B5EF4-FFF2-40B4-BE49-F238E27FC236}">
                  <a16:creationId xmlns:a16="http://schemas.microsoft.com/office/drawing/2014/main" id="{476B1E86-ECC6-4949-8024-9F464A701A47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1" name="CasellaDiTesto 25">
              <a:extLst>
                <a:ext uri="{FF2B5EF4-FFF2-40B4-BE49-F238E27FC236}">
                  <a16:creationId xmlns:a16="http://schemas.microsoft.com/office/drawing/2014/main" id="{AD2A3BF7-318A-4E4B-B558-EFAAB26D9FC4}"/>
                </a:ext>
              </a:extLst>
            </p:cNvPr>
            <p:cNvSpPr txBox="1"/>
            <p:nvPr/>
          </p:nvSpPr>
          <p:spPr>
            <a:xfrm>
              <a:off x="3095851" y="2218821"/>
              <a:ext cx="1752980" cy="74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CPI</a:t>
              </a:r>
            </a:p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112" name="CasellaDiTesto 111">
              <a:extLst>
                <a:ext uri="{FF2B5EF4-FFF2-40B4-BE49-F238E27FC236}">
                  <a16:creationId xmlns:a16="http://schemas.microsoft.com/office/drawing/2014/main" id="{5926102A-5704-40D0-ABE5-33858CCAA542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</p:grpSp>
      <p:sp>
        <p:nvSpPr>
          <p:cNvPr id="113" name="Rettangolo 112">
            <a:extLst>
              <a:ext uri="{FF2B5EF4-FFF2-40B4-BE49-F238E27FC236}">
                <a16:creationId xmlns:a16="http://schemas.microsoft.com/office/drawing/2014/main" id="{7E76186B-1F55-4DF6-A971-E03253B14D73}"/>
              </a:ext>
            </a:extLst>
          </p:cNvPr>
          <p:cNvSpPr/>
          <p:nvPr/>
        </p:nvSpPr>
        <p:spPr>
          <a:xfrm>
            <a:off x="230401" y="6098591"/>
            <a:ext cx="2486963" cy="6635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65 MV/m @ 100 </a:t>
            </a:r>
            <a:r>
              <a:rPr lang="en-GB" sz="1600" dirty="0" smtClean="0">
                <a:solidFill>
                  <a:srgbClr val="002060"/>
                </a:solidFill>
              </a:rPr>
              <a:t>Hz</a:t>
            </a:r>
          </a:p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</a:t>
            </a:r>
            <a:r>
              <a:rPr lang="en-GB" sz="1600" dirty="0" smtClean="0">
                <a:solidFill>
                  <a:srgbClr val="002060"/>
                </a:solidFill>
              </a:rPr>
              <a:t>32 </a:t>
            </a:r>
            <a:r>
              <a:rPr lang="en-GB" sz="1600" dirty="0">
                <a:solidFill>
                  <a:srgbClr val="002060"/>
                </a:solidFill>
              </a:rPr>
              <a:t>MV/m @ </a:t>
            </a:r>
            <a:r>
              <a:rPr lang="en-GB" sz="1600" dirty="0" smtClean="0">
                <a:solidFill>
                  <a:srgbClr val="002060"/>
                </a:solidFill>
              </a:rPr>
              <a:t>250 Hz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168" name="Immagine 16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94620" y="-9430"/>
            <a:ext cx="68504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cap="all" dirty="0" smtClean="0"/>
              <a:t>2</a:t>
            </a:r>
            <a:r>
              <a:rPr lang="it-IT" sz="3200" b="1" baseline="30000" dirty="0" smtClean="0"/>
              <a:t>nd</a:t>
            </a:r>
            <a:r>
              <a:rPr lang="it-IT" sz="3200" b="1" cap="all" dirty="0" smtClean="0"/>
              <a:t> OPTION: DUAL LINAC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grpSp>
        <p:nvGrpSpPr>
          <p:cNvPr id="6" name="Group 15">
            <a:extLst>
              <a:ext uri="{FF2B5EF4-FFF2-40B4-BE49-F238E27FC236}">
                <a16:creationId xmlns:a16="http://schemas.microsoft.com/office/drawing/2014/main" id="{861A6D25-ADCA-4ADF-9D54-F6E08DDBD4A6}"/>
              </a:ext>
            </a:extLst>
          </p:cNvPr>
          <p:cNvGrpSpPr>
            <a:grpSpLocks noChangeAspect="1"/>
          </p:cNvGrpSpPr>
          <p:nvPr/>
        </p:nvGrpSpPr>
        <p:grpSpPr>
          <a:xfrm>
            <a:off x="7027" y="4187522"/>
            <a:ext cx="2297461" cy="2060236"/>
            <a:chOff x="2763496" y="2198441"/>
            <a:chExt cx="3631651" cy="3256658"/>
          </a:xfrm>
        </p:grpSpPr>
        <p:cxnSp>
          <p:nvCxnSpPr>
            <p:cNvPr id="8" name="Connettore 1 7">
              <a:extLst>
                <a:ext uri="{FF2B5EF4-FFF2-40B4-BE49-F238E27FC236}">
                  <a16:creationId xmlns:a16="http://schemas.microsoft.com/office/drawing/2014/main" id="{111EA926-1214-4B14-A603-1195EA2F37AE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Rettangolo 114">
              <a:extLst>
                <a:ext uri="{FF2B5EF4-FFF2-40B4-BE49-F238E27FC236}">
                  <a16:creationId xmlns:a16="http://schemas.microsoft.com/office/drawing/2014/main" id="{4BD0940C-45E6-4FEC-9112-E7E635B7AE51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ttangolo 137">
              <a:extLst>
                <a:ext uri="{FF2B5EF4-FFF2-40B4-BE49-F238E27FC236}">
                  <a16:creationId xmlns:a16="http://schemas.microsoft.com/office/drawing/2014/main" id="{49856BAB-6D14-4EBA-ACF3-325C4B7E6B20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ttangolo 141">
              <a:extLst>
                <a:ext uri="{FF2B5EF4-FFF2-40B4-BE49-F238E27FC236}">
                  <a16:creationId xmlns:a16="http://schemas.microsoft.com/office/drawing/2014/main" id="{F4B48643-81F0-485D-B24D-3DFC851E280B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Connettore 1 18">
              <a:extLst>
                <a:ext uri="{FF2B5EF4-FFF2-40B4-BE49-F238E27FC236}">
                  <a16:creationId xmlns:a16="http://schemas.microsoft.com/office/drawing/2014/main" id="{C92501F3-1555-43CE-875B-68139A23EDF1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Connettore 1 160">
              <a:extLst>
                <a:ext uri="{FF2B5EF4-FFF2-40B4-BE49-F238E27FC236}">
                  <a16:creationId xmlns:a16="http://schemas.microsoft.com/office/drawing/2014/main" id="{981D0CF7-A59D-451A-941D-8025ABC629A3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Connettore 1 161">
              <a:extLst>
                <a:ext uri="{FF2B5EF4-FFF2-40B4-BE49-F238E27FC236}">
                  <a16:creationId xmlns:a16="http://schemas.microsoft.com/office/drawing/2014/main" id="{96653E40-5DA2-4782-86E0-9082B02919EA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Connettore 1 163">
              <a:extLst>
                <a:ext uri="{FF2B5EF4-FFF2-40B4-BE49-F238E27FC236}">
                  <a16:creationId xmlns:a16="http://schemas.microsoft.com/office/drawing/2014/main" id="{148E404A-9E41-4EFA-A10C-13C0A18BAB43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riangolo isoscele 21">
              <a:extLst>
                <a:ext uri="{FF2B5EF4-FFF2-40B4-BE49-F238E27FC236}">
                  <a16:creationId xmlns:a16="http://schemas.microsoft.com/office/drawing/2014/main" id="{E02D904B-D945-417D-BD97-5B59833667BB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7" name="Connettore 1 24">
              <a:extLst>
                <a:ext uri="{FF2B5EF4-FFF2-40B4-BE49-F238E27FC236}">
                  <a16:creationId xmlns:a16="http://schemas.microsoft.com/office/drawing/2014/main" id="{05646C7B-1013-4008-8263-13239AD1D544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Rettangolo 168">
              <a:extLst>
                <a:ext uri="{FF2B5EF4-FFF2-40B4-BE49-F238E27FC236}">
                  <a16:creationId xmlns:a16="http://schemas.microsoft.com/office/drawing/2014/main" id="{37818C04-90B5-47FD-9EF5-5E34B39A2A5E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e 19">
              <a:extLst>
                <a:ext uri="{FF2B5EF4-FFF2-40B4-BE49-F238E27FC236}">
                  <a16:creationId xmlns:a16="http://schemas.microsoft.com/office/drawing/2014/main" id="{C8FFC1EC-9EC8-417A-A462-081C62D48F7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Ovale 138">
              <a:extLst>
                <a:ext uri="{FF2B5EF4-FFF2-40B4-BE49-F238E27FC236}">
                  <a16:creationId xmlns:a16="http://schemas.microsoft.com/office/drawing/2014/main" id="{CF5A0D88-695C-455F-AEB1-6C62190CA4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Connettore 1 24">
              <a:extLst>
                <a:ext uri="{FF2B5EF4-FFF2-40B4-BE49-F238E27FC236}">
                  <a16:creationId xmlns:a16="http://schemas.microsoft.com/office/drawing/2014/main" id="{5FC6DDEC-9AB0-44FB-B6AA-650DE76CFEE5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Connettore 1 24">
              <a:extLst>
                <a:ext uri="{FF2B5EF4-FFF2-40B4-BE49-F238E27FC236}">
                  <a16:creationId xmlns:a16="http://schemas.microsoft.com/office/drawing/2014/main" id="{11DAD051-A263-48B5-945A-CE92E0D19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Connettore 1 24">
              <a:extLst>
                <a:ext uri="{FF2B5EF4-FFF2-40B4-BE49-F238E27FC236}">
                  <a16:creationId xmlns:a16="http://schemas.microsoft.com/office/drawing/2014/main" id="{A8D145CB-D520-4D3F-8874-61EEAB205BC7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ettangolo 169">
              <a:extLst>
                <a:ext uri="{FF2B5EF4-FFF2-40B4-BE49-F238E27FC236}">
                  <a16:creationId xmlns:a16="http://schemas.microsoft.com/office/drawing/2014/main" id="{3CD0EE83-FDDC-4218-85AB-679261057F89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Connettore 1 24">
              <a:extLst>
                <a:ext uri="{FF2B5EF4-FFF2-40B4-BE49-F238E27FC236}">
                  <a16:creationId xmlns:a16="http://schemas.microsoft.com/office/drawing/2014/main" id="{67AEE49B-EEDE-4107-BA59-27747159E83D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Connettore 1 24">
              <a:extLst>
                <a:ext uri="{FF2B5EF4-FFF2-40B4-BE49-F238E27FC236}">
                  <a16:creationId xmlns:a16="http://schemas.microsoft.com/office/drawing/2014/main" id="{7945362F-1506-42F6-8350-027A977564CC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Connettore 1 24">
              <a:extLst>
                <a:ext uri="{FF2B5EF4-FFF2-40B4-BE49-F238E27FC236}">
                  <a16:creationId xmlns:a16="http://schemas.microsoft.com/office/drawing/2014/main" id="{8E0430A0-58FB-4BD0-996B-C2A54EEBE815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Connettore 1 24">
              <a:extLst>
                <a:ext uri="{FF2B5EF4-FFF2-40B4-BE49-F238E27FC236}">
                  <a16:creationId xmlns:a16="http://schemas.microsoft.com/office/drawing/2014/main" id="{4D56367F-F828-453D-B471-D5519A1991E5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nettore 1 95">
              <a:extLst>
                <a:ext uri="{FF2B5EF4-FFF2-40B4-BE49-F238E27FC236}">
                  <a16:creationId xmlns:a16="http://schemas.microsoft.com/office/drawing/2014/main" id="{D5FC1ECB-EA48-4527-84EB-DFDB332F3597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Connettore 1 24">
              <a:extLst>
                <a:ext uri="{FF2B5EF4-FFF2-40B4-BE49-F238E27FC236}">
                  <a16:creationId xmlns:a16="http://schemas.microsoft.com/office/drawing/2014/main" id="{E795687A-C481-4463-B0F3-65A9B17F7141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CasellaDiTesto 25">
              <a:extLst>
                <a:ext uri="{FF2B5EF4-FFF2-40B4-BE49-F238E27FC236}">
                  <a16:creationId xmlns:a16="http://schemas.microsoft.com/office/drawing/2014/main" id="{EDB541AB-8406-41E5-AB7D-520CA1862363}"/>
                </a:ext>
              </a:extLst>
            </p:cNvPr>
            <p:cNvSpPr txBox="1"/>
            <p:nvPr/>
          </p:nvSpPr>
          <p:spPr>
            <a:xfrm>
              <a:off x="2763496" y="2438896"/>
              <a:ext cx="1996587" cy="1508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rgbClr val="002060"/>
                  </a:solidFill>
                </a:rPr>
                <a:t>HIGH REP. RATE KLYSTRONS</a:t>
              </a:r>
            </a:p>
            <a:p>
              <a:r>
                <a:rPr lang="it-IT" sz="1400" dirty="0" smtClean="0">
                  <a:solidFill>
                    <a:srgbClr val="002060"/>
                  </a:solidFill>
                </a:rPr>
                <a:t>(</a:t>
              </a:r>
              <a:r>
                <a:rPr lang="it-IT" sz="1400" dirty="0" err="1" smtClean="0">
                  <a:solidFill>
                    <a:srgbClr val="002060"/>
                  </a:solidFill>
                </a:rPr>
                <a:t>ref</a:t>
              </a:r>
              <a:r>
                <a:rPr lang="it-IT" sz="1400" dirty="0" smtClean="0">
                  <a:solidFill>
                    <a:srgbClr val="002060"/>
                  </a:solidFill>
                </a:rPr>
                <a:t>. CANON)</a:t>
              </a:r>
              <a:endParaRPr lang="it-IT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FFEAF988-D0B9-46E4-ACC2-BADCF810A364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</p:grpSp>
      <p:grpSp>
        <p:nvGrpSpPr>
          <p:cNvPr id="39" name="Group 15">
            <a:extLst>
              <a:ext uri="{FF2B5EF4-FFF2-40B4-BE49-F238E27FC236}">
                <a16:creationId xmlns:a16="http://schemas.microsoft.com/office/drawing/2014/main" id="{D10511DF-56BD-431A-A030-F04A1BCF4029}"/>
              </a:ext>
            </a:extLst>
          </p:cNvPr>
          <p:cNvGrpSpPr>
            <a:grpSpLocks noChangeAspect="1"/>
          </p:cNvGrpSpPr>
          <p:nvPr/>
        </p:nvGrpSpPr>
        <p:grpSpPr>
          <a:xfrm>
            <a:off x="2361819" y="4192035"/>
            <a:ext cx="2270663" cy="2054107"/>
            <a:chOff x="2795147" y="2198441"/>
            <a:chExt cx="3600000" cy="3256658"/>
          </a:xfrm>
        </p:grpSpPr>
        <p:cxnSp>
          <p:nvCxnSpPr>
            <p:cNvPr id="41" name="Connettore 1 7">
              <a:extLst>
                <a:ext uri="{FF2B5EF4-FFF2-40B4-BE49-F238E27FC236}">
                  <a16:creationId xmlns:a16="http://schemas.microsoft.com/office/drawing/2014/main" id="{E5FA9D44-0550-4E85-B859-F63EF53EAC11}"/>
                </a:ext>
              </a:extLst>
            </p:cNvPr>
            <p:cNvCxnSpPr/>
            <p:nvPr/>
          </p:nvCxnSpPr>
          <p:spPr bwMode="auto">
            <a:xfrm>
              <a:off x="2795147" y="5345083"/>
              <a:ext cx="3600000" cy="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Rettangolo 114">
              <a:extLst>
                <a:ext uri="{FF2B5EF4-FFF2-40B4-BE49-F238E27FC236}">
                  <a16:creationId xmlns:a16="http://schemas.microsoft.com/office/drawing/2014/main" id="{1F4CCCD9-B70F-44C8-B05D-F42EB274FCBC}"/>
                </a:ext>
              </a:extLst>
            </p:cNvPr>
            <p:cNvSpPr/>
            <p:nvPr/>
          </p:nvSpPr>
          <p:spPr bwMode="auto">
            <a:xfrm>
              <a:off x="3828776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ettangolo 137">
              <a:extLst>
                <a:ext uri="{FF2B5EF4-FFF2-40B4-BE49-F238E27FC236}">
                  <a16:creationId xmlns:a16="http://schemas.microsoft.com/office/drawing/2014/main" id="{FD13EB3E-8B8B-4E0D-A1E4-AAC06E09B666}"/>
                </a:ext>
              </a:extLst>
            </p:cNvPr>
            <p:cNvSpPr/>
            <p:nvPr/>
          </p:nvSpPr>
          <p:spPr bwMode="auto">
            <a:xfrm>
              <a:off x="4655850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ettangolo 141">
              <a:extLst>
                <a:ext uri="{FF2B5EF4-FFF2-40B4-BE49-F238E27FC236}">
                  <a16:creationId xmlns:a16="http://schemas.microsoft.com/office/drawing/2014/main" id="{A44ABC29-A785-4FFB-B830-6C6AA1863BFB}"/>
                </a:ext>
              </a:extLst>
            </p:cNvPr>
            <p:cNvSpPr/>
            <p:nvPr/>
          </p:nvSpPr>
          <p:spPr bwMode="auto">
            <a:xfrm>
              <a:off x="5421315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38285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765719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148578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531437" algn="l" rtl="0" fontAlgn="base">
                <a:spcBef>
                  <a:spcPct val="0"/>
                </a:spcBef>
                <a:spcAft>
                  <a:spcPct val="0"/>
                </a:spcAft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191429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297156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2680015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062874" algn="l" defTabSz="765719" rtl="0" eaLnBrk="1" latinLnBrk="0" hangingPunct="1">
                <a:defRPr sz="23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5" name="Connettore 1 18">
              <a:extLst>
                <a:ext uri="{FF2B5EF4-FFF2-40B4-BE49-F238E27FC236}">
                  <a16:creationId xmlns:a16="http://schemas.microsoft.com/office/drawing/2014/main" id="{D48DFA08-B9EA-443E-9AE5-DC66979E145D}"/>
                </a:ext>
              </a:extLst>
            </p:cNvPr>
            <p:cNvCxnSpPr/>
            <p:nvPr/>
          </p:nvCxnSpPr>
          <p:spPr bwMode="auto">
            <a:xfrm>
              <a:off x="3123323" y="4414333"/>
              <a:ext cx="0" cy="130222"/>
            </a:xfrm>
            <a:prstGeom prst="lin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Connettore 1 160">
              <a:extLst>
                <a:ext uri="{FF2B5EF4-FFF2-40B4-BE49-F238E27FC236}">
                  <a16:creationId xmlns:a16="http://schemas.microsoft.com/office/drawing/2014/main" id="{F5149BF1-3CA4-4E64-B0F2-854196394632}"/>
                </a:ext>
              </a:extLst>
            </p:cNvPr>
            <p:cNvCxnSpPr/>
            <p:nvPr/>
          </p:nvCxnSpPr>
          <p:spPr bwMode="auto">
            <a:xfrm>
              <a:off x="3407242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ttore 1 161">
              <a:extLst>
                <a:ext uri="{FF2B5EF4-FFF2-40B4-BE49-F238E27FC236}">
                  <a16:creationId xmlns:a16="http://schemas.microsoft.com/office/drawing/2014/main" id="{C914388E-BC32-4EBC-95A9-A1C78F949395}"/>
                </a:ext>
              </a:extLst>
            </p:cNvPr>
            <p:cNvCxnSpPr/>
            <p:nvPr/>
          </p:nvCxnSpPr>
          <p:spPr bwMode="auto">
            <a:xfrm>
              <a:off x="5006408" y="4921072"/>
              <a:ext cx="792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ttore 1 163">
              <a:extLst>
                <a:ext uri="{FF2B5EF4-FFF2-40B4-BE49-F238E27FC236}">
                  <a16:creationId xmlns:a16="http://schemas.microsoft.com/office/drawing/2014/main" id="{5505BFC5-5275-43E0-B7A8-9E21CDD600BF}"/>
                </a:ext>
              </a:extLst>
            </p:cNvPr>
            <p:cNvCxnSpPr/>
            <p:nvPr/>
          </p:nvCxnSpPr>
          <p:spPr bwMode="auto">
            <a:xfrm>
              <a:off x="3782408" y="4619826"/>
              <a:ext cx="1656000" cy="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riangolo isoscele 21">
              <a:extLst>
                <a:ext uri="{FF2B5EF4-FFF2-40B4-BE49-F238E27FC236}">
                  <a16:creationId xmlns:a16="http://schemas.microsoft.com/office/drawing/2014/main" id="{F05D3971-3479-41A6-8D6D-38C0D32A7B80}"/>
                </a:ext>
              </a:extLst>
            </p:cNvPr>
            <p:cNvSpPr/>
            <p:nvPr/>
          </p:nvSpPr>
          <p:spPr bwMode="auto">
            <a:xfrm>
              <a:off x="4084726" y="2198441"/>
              <a:ext cx="1030243" cy="729634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0" name="Connettore 1 24">
              <a:extLst>
                <a:ext uri="{FF2B5EF4-FFF2-40B4-BE49-F238E27FC236}">
                  <a16:creationId xmlns:a16="http://schemas.microsoft.com/office/drawing/2014/main" id="{6A5D56C0-47CA-45D6-99FD-FDBA54EB52B3}"/>
                </a:ext>
              </a:extLst>
            </p:cNvPr>
            <p:cNvCxnSpPr/>
            <p:nvPr/>
          </p:nvCxnSpPr>
          <p:spPr bwMode="auto">
            <a:xfrm>
              <a:off x="4599847" y="3350168"/>
              <a:ext cx="0" cy="540000"/>
            </a:xfrm>
            <a:prstGeom prst="line">
              <a:avLst/>
            </a:prstGeom>
            <a:noFill/>
            <a:ln w="539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Rettangolo 168">
              <a:extLst>
                <a:ext uri="{FF2B5EF4-FFF2-40B4-BE49-F238E27FC236}">
                  <a16:creationId xmlns:a16="http://schemas.microsoft.com/office/drawing/2014/main" id="{BCB9C7CB-2146-4B41-B319-25F02FDEC024}"/>
                </a:ext>
              </a:extLst>
            </p:cNvPr>
            <p:cNvSpPr/>
            <p:nvPr/>
          </p:nvSpPr>
          <p:spPr bwMode="auto">
            <a:xfrm>
              <a:off x="4419847" y="4316194"/>
              <a:ext cx="360000" cy="2160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Ovale 19">
              <a:extLst>
                <a:ext uri="{FF2B5EF4-FFF2-40B4-BE49-F238E27FC236}">
                  <a16:creationId xmlns:a16="http://schemas.microsoft.com/office/drawing/2014/main" id="{66278F8A-9BB9-482B-BD87-C0166D89AA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7847" y="3031865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Ovale 138">
              <a:extLst>
                <a:ext uri="{FF2B5EF4-FFF2-40B4-BE49-F238E27FC236}">
                  <a16:creationId xmlns:a16="http://schemas.microsoft.com/office/drawing/2014/main" id="{1BD880E7-207B-4B2A-A226-F8CE70FCA7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6084" y="3861018"/>
              <a:ext cx="324000" cy="324000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4" name="Connettore 1 24">
              <a:extLst>
                <a:ext uri="{FF2B5EF4-FFF2-40B4-BE49-F238E27FC236}">
                  <a16:creationId xmlns:a16="http://schemas.microsoft.com/office/drawing/2014/main" id="{54ED6689-9AC7-45BC-BB97-2BBC6C6F984B}"/>
                </a:ext>
              </a:extLst>
            </p:cNvPr>
            <p:cNvCxnSpPr/>
            <p:nvPr/>
          </p:nvCxnSpPr>
          <p:spPr bwMode="auto">
            <a:xfrm>
              <a:off x="4599847" y="2876287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Connettore 1 24">
              <a:extLst>
                <a:ext uri="{FF2B5EF4-FFF2-40B4-BE49-F238E27FC236}">
                  <a16:creationId xmlns:a16="http://schemas.microsoft.com/office/drawing/2014/main" id="{C36F4B38-C9BF-4881-9794-39E20D0EC8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9847" y="4508110"/>
              <a:ext cx="0" cy="10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Connettore 1 24">
              <a:extLst>
                <a:ext uri="{FF2B5EF4-FFF2-40B4-BE49-F238E27FC236}">
                  <a16:creationId xmlns:a16="http://schemas.microsoft.com/office/drawing/2014/main" id="{D1798302-64A7-4786-BCE4-D70820BA825E}"/>
                </a:ext>
              </a:extLst>
            </p:cNvPr>
            <p:cNvCxnSpPr/>
            <p:nvPr/>
          </p:nvCxnSpPr>
          <p:spPr bwMode="auto">
            <a:xfrm>
              <a:off x="4599847" y="4186421"/>
              <a:ext cx="0" cy="14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Rettangolo 169">
              <a:extLst>
                <a:ext uri="{FF2B5EF4-FFF2-40B4-BE49-F238E27FC236}">
                  <a16:creationId xmlns:a16="http://schemas.microsoft.com/office/drawing/2014/main" id="{7399FFBA-1F5E-4B58-A337-CEBED0724326}"/>
                </a:ext>
              </a:extLst>
            </p:cNvPr>
            <p:cNvSpPr/>
            <p:nvPr/>
          </p:nvSpPr>
          <p:spPr bwMode="auto">
            <a:xfrm>
              <a:off x="3049427" y="5239099"/>
              <a:ext cx="720000" cy="216000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8" name="Connettore 1 24">
              <a:extLst>
                <a:ext uri="{FF2B5EF4-FFF2-40B4-BE49-F238E27FC236}">
                  <a16:creationId xmlns:a16="http://schemas.microsoft.com/office/drawing/2014/main" id="{F4614B23-23B3-424C-858F-BBFE11F7AE4A}"/>
                </a:ext>
              </a:extLst>
            </p:cNvPr>
            <p:cNvCxnSpPr/>
            <p:nvPr/>
          </p:nvCxnSpPr>
          <p:spPr bwMode="auto">
            <a:xfrm>
              <a:off x="3803242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Connettore 1 24">
              <a:extLst>
                <a:ext uri="{FF2B5EF4-FFF2-40B4-BE49-F238E27FC236}">
                  <a16:creationId xmlns:a16="http://schemas.microsoft.com/office/drawing/2014/main" id="{3994ECC7-1F6F-4CC9-888D-41CB73E662C9}"/>
                </a:ext>
              </a:extLst>
            </p:cNvPr>
            <p:cNvCxnSpPr/>
            <p:nvPr/>
          </p:nvCxnSpPr>
          <p:spPr bwMode="auto">
            <a:xfrm>
              <a:off x="5412034" y="4619605"/>
              <a:ext cx="0" cy="288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Connettore 1 24">
              <a:extLst>
                <a:ext uri="{FF2B5EF4-FFF2-40B4-BE49-F238E27FC236}">
                  <a16:creationId xmlns:a16="http://schemas.microsoft.com/office/drawing/2014/main" id="{FCB7A209-DA70-4D1A-BED1-09A882A8893D}"/>
                </a:ext>
              </a:extLst>
            </p:cNvPr>
            <p:cNvCxnSpPr/>
            <p:nvPr/>
          </p:nvCxnSpPr>
          <p:spPr bwMode="auto">
            <a:xfrm>
              <a:off x="3432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Connettore 1 24">
              <a:extLst>
                <a:ext uri="{FF2B5EF4-FFF2-40B4-BE49-F238E27FC236}">
                  <a16:creationId xmlns:a16="http://schemas.microsoft.com/office/drawing/2014/main" id="{7AF1ECEF-6443-4455-837E-27AA7F4C77F7}"/>
                </a:ext>
              </a:extLst>
            </p:cNvPr>
            <p:cNvCxnSpPr/>
            <p:nvPr/>
          </p:nvCxnSpPr>
          <p:spPr bwMode="auto">
            <a:xfrm>
              <a:off x="4188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nettore 1 95">
              <a:extLst>
                <a:ext uri="{FF2B5EF4-FFF2-40B4-BE49-F238E27FC236}">
                  <a16:creationId xmlns:a16="http://schemas.microsoft.com/office/drawing/2014/main" id="{FAD51E51-F035-451F-803B-DD86BB4B1E7A}"/>
                </a:ext>
              </a:extLst>
            </p:cNvPr>
            <p:cNvCxnSpPr/>
            <p:nvPr/>
          </p:nvCxnSpPr>
          <p:spPr bwMode="auto">
            <a:xfrm>
              <a:off x="501679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Connettore 1 24">
              <a:extLst>
                <a:ext uri="{FF2B5EF4-FFF2-40B4-BE49-F238E27FC236}">
                  <a16:creationId xmlns:a16="http://schemas.microsoft.com/office/drawing/2014/main" id="{476B1E86-ECC6-4949-8024-9F464A701A47}"/>
                </a:ext>
              </a:extLst>
            </p:cNvPr>
            <p:cNvCxnSpPr/>
            <p:nvPr/>
          </p:nvCxnSpPr>
          <p:spPr bwMode="auto">
            <a:xfrm>
              <a:off x="5778273" y="4923382"/>
              <a:ext cx="0" cy="324000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CasellaDiTesto 25">
              <a:extLst>
                <a:ext uri="{FF2B5EF4-FFF2-40B4-BE49-F238E27FC236}">
                  <a16:creationId xmlns:a16="http://schemas.microsoft.com/office/drawing/2014/main" id="{AD2A3BF7-318A-4E4B-B558-EFAAB26D9FC4}"/>
                </a:ext>
              </a:extLst>
            </p:cNvPr>
            <p:cNvSpPr txBox="1"/>
            <p:nvPr/>
          </p:nvSpPr>
          <p:spPr>
            <a:xfrm>
              <a:off x="3095851" y="2218821"/>
              <a:ext cx="1752980" cy="74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CPI</a:t>
              </a:r>
            </a:p>
            <a:p>
              <a:r>
                <a:rPr lang="it-IT" sz="1400" dirty="0">
                  <a:solidFill>
                    <a:srgbClr val="002060"/>
                  </a:solidFill>
                </a:rPr>
                <a:t>KLYSTRON</a:t>
              </a:r>
            </a:p>
          </p:txBody>
        </p: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5926102A-5704-40D0-ABE5-33858CCAA542}"/>
                </a:ext>
              </a:extLst>
            </p:cNvPr>
            <p:cNvSpPr txBox="1"/>
            <p:nvPr/>
          </p:nvSpPr>
          <p:spPr>
            <a:xfrm>
              <a:off x="3702076" y="41520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7030A0"/>
                  </a:solidFill>
                </a:rPr>
                <a:t>SLED</a:t>
              </a:r>
            </a:p>
          </p:txBody>
        </p:sp>
      </p:grpSp>
      <p:cxnSp>
        <p:nvCxnSpPr>
          <p:cNvPr id="73" name="Connettore 2 72"/>
          <p:cNvCxnSpPr>
            <a:stCxn id="83" idx="2"/>
            <a:endCxn id="16" idx="0"/>
          </p:cNvCxnSpPr>
          <p:nvPr/>
        </p:nvCxnSpPr>
        <p:spPr>
          <a:xfrm>
            <a:off x="1097218" y="3309134"/>
            <a:ext cx="71525" cy="87838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2 73"/>
          <p:cNvCxnSpPr>
            <a:stCxn id="85" idx="2"/>
            <a:endCxn id="49" idx="0"/>
          </p:cNvCxnSpPr>
          <p:nvPr/>
        </p:nvCxnSpPr>
        <p:spPr>
          <a:xfrm>
            <a:off x="2980850" y="3309134"/>
            <a:ext cx="519266" cy="88290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ttangolo 76">
            <a:extLst>
              <a:ext uri="{FF2B5EF4-FFF2-40B4-BE49-F238E27FC236}">
                <a16:creationId xmlns:a16="http://schemas.microsoft.com/office/drawing/2014/main" id="{907AE6F4-A0C2-4312-9B90-68E4BE13EB9A}"/>
              </a:ext>
            </a:extLst>
          </p:cNvPr>
          <p:cNvSpPr/>
          <p:nvPr/>
        </p:nvSpPr>
        <p:spPr>
          <a:xfrm>
            <a:off x="6592" y="6271434"/>
            <a:ext cx="2527038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</a:t>
            </a:r>
            <a:r>
              <a:rPr lang="en-GB" sz="1600" dirty="0" smtClean="0">
                <a:solidFill>
                  <a:srgbClr val="002060"/>
                </a:solidFill>
              </a:rPr>
              <a:t>30.4 </a:t>
            </a:r>
            <a:r>
              <a:rPr lang="en-GB" sz="1600" dirty="0">
                <a:solidFill>
                  <a:srgbClr val="002060"/>
                </a:solidFill>
              </a:rPr>
              <a:t>MV/m @ 1 kHz</a:t>
            </a:r>
          </a:p>
        </p:txBody>
      </p:sp>
      <p:sp>
        <p:nvSpPr>
          <p:cNvPr id="78" name="Rettangolo 77">
            <a:extLst>
              <a:ext uri="{FF2B5EF4-FFF2-40B4-BE49-F238E27FC236}">
                <a16:creationId xmlns:a16="http://schemas.microsoft.com/office/drawing/2014/main" id="{7E76186B-1F55-4DF6-A971-E03253B14D73}"/>
              </a:ext>
            </a:extLst>
          </p:cNvPr>
          <p:cNvSpPr/>
          <p:nvPr/>
        </p:nvSpPr>
        <p:spPr>
          <a:xfrm>
            <a:off x="2413677" y="6268072"/>
            <a:ext cx="2486963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65 MV/m @ 100 Hz</a:t>
            </a:r>
          </a:p>
        </p:txBody>
      </p:sp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20005"/>
              </p:ext>
            </p:extLst>
          </p:nvPr>
        </p:nvGraphicFramePr>
        <p:xfrm>
          <a:off x="4431416" y="2934664"/>
          <a:ext cx="4689294" cy="290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009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864066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794544">
                  <a:extLst>
                    <a:ext uri="{9D8B030D-6E8A-4147-A177-3AD203B41FA5}">
                      <a16:colId xmlns:a16="http://schemas.microsoft.com/office/drawing/2014/main" val="2114065331"/>
                    </a:ext>
                  </a:extLst>
                </a:gridCol>
                <a:gridCol w="643675">
                  <a:extLst>
                    <a:ext uri="{9D8B030D-6E8A-4147-A177-3AD203B41FA5}">
                      <a16:colId xmlns:a16="http://schemas.microsoft.com/office/drawing/2014/main" val="922707745"/>
                    </a:ext>
                  </a:extLst>
                </a:gridCol>
              </a:tblGrid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400" dirty="0" smtClean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LINAC 1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LINAC 2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68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128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(HRR)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15 (CPI)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32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284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61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54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137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30.4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65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299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109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234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1853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3510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5363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123013" y="2482711"/>
            <a:ext cx="3869140" cy="826423"/>
            <a:chOff x="123013" y="2482711"/>
            <a:chExt cx="3869140" cy="826423"/>
          </a:xfrm>
        </p:grpSpPr>
        <p:grpSp>
          <p:nvGrpSpPr>
            <p:cNvPr id="96" name="Gruppo 95"/>
            <p:cNvGrpSpPr/>
            <p:nvPr/>
          </p:nvGrpSpPr>
          <p:grpSpPr>
            <a:xfrm>
              <a:off x="123013" y="2482711"/>
              <a:ext cx="3869140" cy="826423"/>
              <a:chOff x="767139" y="2655200"/>
              <a:chExt cx="3225013" cy="653934"/>
            </a:xfrm>
          </p:grpSpPr>
          <p:sp>
            <p:nvSpPr>
              <p:cNvPr id="86" name="TextBox 44"/>
              <p:cNvSpPr txBox="1"/>
              <p:nvPr/>
            </p:nvSpPr>
            <p:spPr>
              <a:xfrm>
                <a:off x="935143" y="2655200"/>
                <a:ext cx="1288034" cy="26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tx1"/>
                    </a:solidFill>
                  </a:rPr>
                  <a:t>LINAC 1</a:t>
                </a:r>
                <a:endParaRPr lang="en-GB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TextBox 45"/>
              <p:cNvSpPr txBox="1"/>
              <p:nvPr/>
            </p:nvSpPr>
            <p:spPr>
              <a:xfrm>
                <a:off x="2527571" y="2668761"/>
                <a:ext cx="1288034" cy="267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tx1"/>
                    </a:solidFill>
                  </a:rPr>
                  <a:t>LINAC 2</a:t>
                </a:r>
                <a:endParaRPr lang="en-GB" sz="1600" b="1" i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9" name="Connettore diritto 88"/>
              <p:cNvCxnSpPr/>
              <p:nvPr/>
            </p:nvCxnSpPr>
            <p:spPr>
              <a:xfrm flipV="1">
                <a:off x="767139" y="3123518"/>
                <a:ext cx="3225013" cy="462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Rectangle 3"/>
              <p:cNvSpPr/>
              <p:nvPr/>
            </p:nvSpPr>
            <p:spPr bwMode="auto">
              <a:xfrm>
                <a:off x="1003096" y="2949094"/>
                <a:ext cx="1152128" cy="3600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GB" sz="16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X-BAND</a:t>
                </a:r>
              </a:p>
            </p:txBody>
          </p:sp>
          <p:sp>
            <p:nvSpPr>
              <p:cNvPr id="85" name="Rectangle 18"/>
              <p:cNvSpPr/>
              <p:nvPr/>
            </p:nvSpPr>
            <p:spPr bwMode="auto">
              <a:xfrm>
                <a:off x="2487009" y="2944884"/>
                <a:ext cx="1324399" cy="3642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49263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r>
                  <a:rPr kumimoji="0" lang="en-GB" sz="16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  <a:ea typeface="ＭＳ Ｐゴシック" charset="0"/>
                    <a:cs typeface="ＭＳ Ｐゴシック" charset="0"/>
                  </a:rPr>
                  <a:t>X-BAND</a:t>
                </a:r>
              </a:p>
            </p:txBody>
          </p:sp>
        </p:grpSp>
        <p:sp>
          <p:nvSpPr>
            <p:cNvPr id="97" name="Triangolo isoscele 96"/>
            <p:cNvSpPr/>
            <p:nvPr/>
          </p:nvSpPr>
          <p:spPr>
            <a:xfrm>
              <a:off x="1835549" y="2871338"/>
              <a:ext cx="303630" cy="39720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2" name="Rettangolo 71"/>
          <p:cNvSpPr/>
          <p:nvPr/>
        </p:nvSpPr>
        <p:spPr>
          <a:xfrm>
            <a:off x="65979" y="2455836"/>
            <a:ext cx="3946415" cy="10379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Rettangolo 74"/>
          <p:cNvSpPr/>
          <p:nvPr/>
        </p:nvSpPr>
        <p:spPr>
          <a:xfrm>
            <a:off x="57381" y="852215"/>
            <a:ext cx="41860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two distinct </a:t>
            </a:r>
            <a:r>
              <a:rPr lang="en-US" sz="1600" dirty="0" err="1"/>
              <a:t>linacs</a:t>
            </a:r>
            <a:r>
              <a:rPr lang="en-US" sz="1600" dirty="0"/>
              <a:t> with different </a:t>
            </a:r>
            <a:r>
              <a:rPr lang="en-US" sz="1600" dirty="0" err="1"/>
              <a:t>rf</a:t>
            </a:r>
            <a:r>
              <a:rPr lang="en-US" sz="1600" dirty="0"/>
              <a:t> </a:t>
            </a:r>
            <a:r>
              <a:rPr lang="en-US" sz="1600" dirty="0" smtClean="0"/>
              <a:t>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SXR</a:t>
            </a:r>
            <a:r>
              <a:rPr lang="it-IT" sz="1600" dirty="0"/>
              <a:t>@ 1 </a:t>
            </a:r>
            <a:r>
              <a:rPr lang="it-IT" sz="1600" dirty="0" smtClean="0"/>
              <a:t>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HXR</a:t>
            </a:r>
            <a:r>
              <a:rPr lang="it-IT" sz="1600" dirty="0"/>
              <a:t>@ 100 Hz </a:t>
            </a:r>
            <a:endParaRPr lang="it-IT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SXR</a:t>
            </a:r>
            <a:r>
              <a:rPr lang="it-IT" sz="1600" dirty="0"/>
              <a:t>@ 900 Hz and HXR@ 100 Hz </a:t>
            </a:r>
            <a:r>
              <a:rPr lang="it-IT" sz="1600" dirty="0" err="1" smtClean="0"/>
              <a:t>running</a:t>
            </a:r>
            <a:r>
              <a:rPr lang="it-IT" sz="1600" dirty="0" smtClean="0"/>
              <a:t> in </a:t>
            </a:r>
            <a:r>
              <a:rPr lang="it-IT" sz="1600" dirty="0" err="1"/>
              <a:t>parallel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987" y="1100619"/>
            <a:ext cx="4837852" cy="14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Immagine 8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51597" y="0"/>
            <a:ext cx="65633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cap="all" dirty="0" smtClean="0"/>
              <a:t>3</a:t>
            </a:r>
            <a:r>
              <a:rPr lang="it-IT" sz="3200" b="1" baseline="30000" dirty="0" smtClean="0"/>
              <a:t>rd</a:t>
            </a:r>
            <a:r>
              <a:rPr lang="it-IT" sz="3200" b="1" cap="all" dirty="0" smtClean="0"/>
              <a:t> OPTION: DUAL SOURCE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111EA926-1214-4B14-A603-1195EA2F37AE}"/>
              </a:ext>
            </a:extLst>
          </p:cNvPr>
          <p:cNvCxnSpPr/>
          <p:nvPr/>
        </p:nvCxnSpPr>
        <p:spPr bwMode="auto">
          <a:xfrm>
            <a:off x="909994" y="5940425"/>
            <a:ext cx="227743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ttangolo 114">
            <a:extLst>
              <a:ext uri="{FF2B5EF4-FFF2-40B4-BE49-F238E27FC236}">
                <a16:creationId xmlns:a16="http://schemas.microsoft.com/office/drawing/2014/main" id="{4BD0940C-45E6-4FEC-9112-E7E635B7AE51}"/>
              </a:ext>
            </a:extLst>
          </p:cNvPr>
          <p:cNvSpPr/>
          <p:nvPr/>
        </p:nvSpPr>
        <p:spPr bwMode="auto">
          <a:xfrm>
            <a:off x="1563890" y="5873377"/>
            <a:ext cx="455488" cy="136647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ttangolo 137">
            <a:extLst>
              <a:ext uri="{FF2B5EF4-FFF2-40B4-BE49-F238E27FC236}">
                <a16:creationId xmlns:a16="http://schemas.microsoft.com/office/drawing/2014/main" id="{49856BAB-6D14-4EBA-ACF3-325C4B7E6B20}"/>
              </a:ext>
            </a:extLst>
          </p:cNvPr>
          <p:cNvSpPr/>
          <p:nvPr/>
        </p:nvSpPr>
        <p:spPr bwMode="auto">
          <a:xfrm>
            <a:off x="2087115" y="5873377"/>
            <a:ext cx="455488" cy="136647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ttangolo 141">
            <a:extLst>
              <a:ext uri="{FF2B5EF4-FFF2-40B4-BE49-F238E27FC236}">
                <a16:creationId xmlns:a16="http://schemas.microsoft.com/office/drawing/2014/main" id="{F4B48643-81F0-485D-B24D-3DFC851E280B}"/>
              </a:ext>
            </a:extLst>
          </p:cNvPr>
          <p:cNvSpPr/>
          <p:nvPr/>
        </p:nvSpPr>
        <p:spPr bwMode="auto">
          <a:xfrm>
            <a:off x="2571365" y="5873377"/>
            <a:ext cx="455488" cy="136647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82859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765719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148578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31437" algn="l" rtl="0" fontAlgn="base">
              <a:spcBef>
                <a:spcPct val="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914296" algn="l" defTabSz="765719" rtl="0" eaLnBrk="1" latinLnBrk="0" hangingPunct="1"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297156" algn="l" defTabSz="765719" rtl="0" eaLnBrk="1" latinLnBrk="0" hangingPunct="1"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680015" algn="l" defTabSz="765719" rtl="0" eaLnBrk="1" latinLnBrk="0" hangingPunct="1"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062874" algn="l" defTabSz="765719" rtl="0" eaLnBrk="1" latinLnBrk="0" hangingPunct="1">
              <a:defRPr sz="23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Connettore 1 18">
            <a:extLst>
              <a:ext uri="{FF2B5EF4-FFF2-40B4-BE49-F238E27FC236}">
                <a16:creationId xmlns:a16="http://schemas.microsoft.com/office/drawing/2014/main" id="{C92501F3-1555-43CE-875B-68139A23EDF1}"/>
              </a:ext>
            </a:extLst>
          </p:cNvPr>
          <p:cNvCxnSpPr/>
          <p:nvPr/>
        </p:nvCxnSpPr>
        <p:spPr bwMode="auto">
          <a:xfrm>
            <a:off x="1117605" y="5351612"/>
            <a:ext cx="0" cy="82381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Connettore 1 160">
            <a:extLst>
              <a:ext uri="{FF2B5EF4-FFF2-40B4-BE49-F238E27FC236}">
                <a16:creationId xmlns:a16="http://schemas.microsoft.com/office/drawing/2014/main" id="{981D0CF7-A59D-451A-941D-8025ABC629A3}"/>
              </a:ext>
            </a:extLst>
          </p:cNvPr>
          <p:cNvCxnSpPr/>
          <p:nvPr/>
        </p:nvCxnSpPr>
        <p:spPr bwMode="auto">
          <a:xfrm>
            <a:off x="1297219" y="5672186"/>
            <a:ext cx="501036" cy="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Connettore 1 161">
            <a:extLst>
              <a:ext uri="{FF2B5EF4-FFF2-40B4-BE49-F238E27FC236}">
                <a16:creationId xmlns:a16="http://schemas.microsoft.com/office/drawing/2014/main" id="{96653E40-5DA2-4782-86E0-9082B02919EA}"/>
              </a:ext>
            </a:extLst>
          </p:cNvPr>
          <p:cNvCxnSpPr/>
          <p:nvPr/>
        </p:nvCxnSpPr>
        <p:spPr bwMode="auto">
          <a:xfrm>
            <a:off x="2308886" y="5672186"/>
            <a:ext cx="501036" cy="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onnettore 1 163">
            <a:extLst>
              <a:ext uri="{FF2B5EF4-FFF2-40B4-BE49-F238E27FC236}">
                <a16:creationId xmlns:a16="http://schemas.microsoft.com/office/drawing/2014/main" id="{148E404A-9E41-4EFA-A10C-13C0A18BAB43}"/>
              </a:ext>
            </a:extLst>
          </p:cNvPr>
          <p:cNvCxnSpPr/>
          <p:nvPr/>
        </p:nvCxnSpPr>
        <p:spPr bwMode="auto">
          <a:xfrm>
            <a:off x="1534557" y="5481611"/>
            <a:ext cx="1047621" cy="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riangolo isoscele 21">
            <a:extLst>
              <a:ext uri="{FF2B5EF4-FFF2-40B4-BE49-F238E27FC236}">
                <a16:creationId xmlns:a16="http://schemas.microsoft.com/office/drawing/2014/main" id="{E02D904B-D945-417D-BD97-5B59833667BB}"/>
              </a:ext>
            </a:extLst>
          </p:cNvPr>
          <p:cNvSpPr/>
          <p:nvPr/>
        </p:nvSpPr>
        <p:spPr bwMode="auto">
          <a:xfrm rot="16200000">
            <a:off x="1310541" y="3947010"/>
            <a:ext cx="651754" cy="46158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Connettore 1 24">
            <a:extLst>
              <a:ext uri="{FF2B5EF4-FFF2-40B4-BE49-F238E27FC236}">
                <a16:creationId xmlns:a16="http://schemas.microsoft.com/office/drawing/2014/main" id="{05646C7B-1013-4008-8263-13239AD1D544}"/>
              </a:ext>
            </a:extLst>
          </p:cNvPr>
          <p:cNvCxnSpPr/>
          <p:nvPr/>
        </p:nvCxnSpPr>
        <p:spPr bwMode="auto">
          <a:xfrm>
            <a:off x="2051686" y="4678397"/>
            <a:ext cx="0" cy="341616"/>
          </a:xfrm>
          <a:prstGeom prst="line">
            <a:avLst/>
          </a:prstGeom>
          <a:noFill/>
          <a:ln w="539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ttangolo 168">
            <a:extLst>
              <a:ext uri="{FF2B5EF4-FFF2-40B4-BE49-F238E27FC236}">
                <a16:creationId xmlns:a16="http://schemas.microsoft.com/office/drawing/2014/main" id="{37818C04-90B5-47FD-9EF5-5E34B39A2A5E}"/>
              </a:ext>
            </a:extLst>
          </p:cNvPr>
          <p:cNvSpPr/>
          <p:nvPr/>
        </p:nvSpPr>
        <p:spPr bwMode="auto">
          <a:xfrm>
            <a:off x="1937814" y="5289527"/>
            <a:ext cx="227744" cy="13664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e 19">
            <a:extLst>
              <a:ext uri="{FF2B5EF4-FFF2-40B4-BE49-F238E27FC236}">
                <a16:creationId xmlns:a16="http://schemas.microsoft.com/office/drawing/2014/main" id="{C8FFC1EC-9EC8-417A-A462-081C62D48F73}"/>
              </a:ext>
            </a:extLst>
          </p:cNvPr>
          <p:cNvSpPr>
            <a:spLocks noChangeAspect="1"/>
          </p:cNvSpPr>
          <p:nvPr/>
        </p:nvSpPr>
        <p:spPr bwMode="auto">
          <a:xfrm>
            <a:off x="1949202" y="4477031"/>
            <a:ext cx="204969" cy="204970"/>
          </a:xfrm>
          <a:prstGeom prst="ellipse">
            <a:avLst/>
          </a:prstGeom>
          <a:solidFill>
            <a:srgbClr val="FF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e 138">
            <a:extLst>
              <a:ext uri="{FF2B5EF4-FFF2-40B4-BE49-F238E27FC236}">
                <a16:creationId xmlns:a16="http://schemas.microsoft.com/office/drawing/2014/main" id="{CF5A0D88-695C-455F-AEB1-6C62190CA489}"/>
              </a:ext>
            </a:extLst>
          </p:cNvPr>
          <p:cNvSpPr>
            <a:spLocks noChangeAspect="1"/>
          </p:cNvSpPr>
          <p:nvPr/>
        </p:nvSpPr>
        <p:spPr bwMode="auto">
          <a:xfrm>
            <a:off x="1948086" y="5001572"/>
            <a:ext cx="204969" cy="204970"/>
          </a:xfrm>
          <a:prstGeom prst="ellipse">
            <a:avLst/>
          </a:prstGeom>
          <a:solidFill>
            <a:srgbClr val="FF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Connettore 1 24">
            <a:extLst>
              <a:ext uri="{FF2B5EF4-FFF2-40B4-BE49-F238E27FC236}">
                <a16:creationId xmlns:a16="http://schemas.microsoft.com/office/drawing/2014/main" id="{5FC6DDEC-9AB0-44FB-B6AA-650DE76CFEE5}"/>
              </a:ext>
            </a:extLst>
          </p:cNvPr>
          <p:cNvCxnSpPr/>
          <p:nvPr/>
        </p:nvCxnSpPr>
        <p:spPr bwMode="auto">
          <a:xfrm flipH="1">
            <a:off x="2051686" y="4171768"/>
            <a:ext cx="6681" cy="297939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ttore 1 24">
            <a:extLst>
              <a:ext uri="{FF2B5EF4-FFF2-40B4-BE49-F238E27FC236}">
                <a16:creationId xmlns:a16="http://schemas.microsoft.com/office/drawing/2014/main" id="{11DAD051-A263-48B5-945A-CE92E0D190A4}"/>
              </a:ext>
            </a:extLst>
          </p:cNvPr>
          <p:cNvCxnSpPr>
            <a:cxnSpLocks/>
          </p:cNvCxnSpPr>
          <p:nvPr/>
        </p:nvCxnSpPr>
        <p:spPr bwMode="auto">
          <a:xfrm>
            <a:off x="2051686" y="5410937"/>
            <a:ext cx="0" cy="68323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ttore 1 24">
            <a:extLst>
              <a:ext uri="{FF2B5EF4-FFF2-40B4-BE49-F238E27FC236}">
                <a16:creationId xmlns:a16="http://schemas.microsoft.com/office/drawing/2014/main" id="{A8D145CB-D520-4D3F-8874-61EEAB205BC7}"/>
              </a:ext>
            </a:extLst>
          </p:cNvPr>
          <p:cNvCxnSpPr/>
          <p:nvPr/>
        </p:nvCxnSpPr>
        <p:spPr bwMode="auto">
          <a:xfrm>
            <a:off x="2051686" y="5207429"/>
            <a:ext cx="0" cy="91098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ttangolo 169">
            <a:extLst>
              <a:ext uri="{FF2B5EF4-FFF2-40B4-BE49-F238E27FC236}">
                <a16:creationId xmlns:a16="http://schemas.microsoft.com/office/drawing/2014/main" id="{3CD0EE83-FDDC-4218-85AB-679261057F89}"/>
              </a:ext>
            </a:extLst>
          </p:cNvPr>
          <p:cNvSpPr/>
          <p:nvPr/>
        </p:nvSpPr>
        <p:spPr bwMode="auto">
          <a:xfrm>
            <a:off x="1070857" y="5873377"/>
            <a:ext cx="455488" cy="136647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67AEE49B-EEDE-4107-BA59-27747159E83D}"/>
              </a:ext>
            </a:extLst>
          </p:cNvPr>
          <p:cNvCxnSpPr/>
          <p:nvPr/>
        </p:nvCxnSpPr>
        <p:spPr bwMode="auto">
          <a:xfrm>
            <a:off x="1547737" y="5481471"/>
            <a:ext cx="0" cy="182195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Connettore 1 24">
            <a:extLst>
              <a:ext uri="{FF2B5EF4-FFF2-40B4-BE49-F238E27FC236}">
                <a16:creationId xmlns:a16="http://schemas.microsoft.com/office/drawing/2014/main" id="{7945362F-1506-42F6-8350-027A977564CC}"/>
              </a:ext>
            </a:extLst>
          </p:cNvPr>
          <p:cNvCxnSpPr/>
          <p:nvPr/>
        </p:nvCxnSpPr>
        <p:spPr bwMode="auto">
          <a:xfrm>
            <a:off x="2565493" y="5481471"/>
            <a:ext cx="0" cy="182195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ttore 1 24">
            <a:extLst>
              <a:ext uri="{FF2B5EF4-FFF2-40B4-BE49-F238E27FC236}">
                <a16:creationId xmlns:a16="http://schemas.microsoft.com/office/drawing/2014/main" id="{8E0430A0-58FB-4BD0-996B-C2A54EEBE815}"/>
              </a:ext>
            </a:extLst>
          </p:cNvPr>
          <p:cNvCxnSpPr/>
          <p:nvPr/>
        </p:nvCxnSpPr>
        <p:spPr bwMode="auto">
          <a:xfrm>
            <a:off x="1313383" y="5673648"/>
            <a:ext cx="0" cy="20497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onnettore 1 24">
            <a:extLst>
              <a:ext uri="{FF2B5EF4-FFF2-40B4-BE49-F238E27FC236}">
                <a16:creationId xmlns:a16="http://schemas.microsoft.com/office/drawing/2014/main" id="{4D56367F-F828-453D-B471-D5519A1991E5}"/>
              </a:ext>
            </a:extLst>
          </p:cNvPr>
          <p:cNvCxnSpPr/>
          <p:nvPr/>
        </p:nvCxnSpPr>
        <p:spPr bwMode="auto">
          <a:xfrm>
            <a:off x="1791645" y="5673648"/>
            <a:ext cx="0" cy="20497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Connettore 1 95">
            <a:extLst>
              <a:ext uri="{FF2B5EF4-FFF2-40B4-BE49-F238E27FC236}">
                <a16:creationId xmlns:a16="http://schemas.microsoft.com/office/drawing/2014/main" id="{D5FC1ECB-EA48-4527-84EB-DFDB332F3597}"/>
              </a:ext>
            </a:extLst>
          </p:cNvPr>
          <p:cNvCxnSpPr/>
          <p:nvPr/>
        </p:nvCxnSpPr>
        <p:spPr bwMode="auto">
          <a:xfrm>
            <a:off x="2315455" y="5673648"/>
            <a:ext cx="0" cy="20497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Connettore 1 24">
            <a:extLst>
              <a:ext uri="{FF2B5EF4-FFF2-40B4-BE49-F238E27FC236}">
                <a16:creationId xmlns:a16="http://schemas.microsoft.com/office/drawing/2014/main" id="{E795687A-C481-4463-B0F3-65A9B17F7141}"/>
              </a:ext>
            </a:extLst>
          </p:cNvPr>
          <p:cNvCxnSpPr/>
          <p:nvPr/>
        </p:nvCxnSpPr>
        <p:spPr bwMode="auto">
          <a:xfrm>
            <a:off x="2797184" y="5673648"/>
            <a:ext cx="0" cy="204970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CasellaDiTesto 25">
            <a:extLst>
              <a:ext uri="{FF2B5EF4-FFF2-40B4-BE49-F238E27FC236}">
                <a16:creationId xmlns:a16="http://schemas.microsoft.com/office/drawing/2014/main" id="{EDB541AB-8406-41E5-AB7D-520CA1862363}"/>
              </a:ext>
            </a:extLst>
          </p:cNvPr>
          <p:cNvSpPr txBox="1"/>
          <p:nvPr/>
        </p:nvSpPr>
        <p:spPr>
          <a:xfrm>
            <a:off x="203155" y="3829557"/>
            <a:ext cx="13769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HIGH REP. RATE KLYSTRONS</a:t>
            </a:r>
          </a:p>
          <a:p>
            <a:r>
              <a:rPr lang="it-IT" sz="1400" dirty="0">
                <a:solidFill>
                  <a:srgbClr val="002060"/>
                </a:solidFill>
              </a:rPr>
              <a:t>(</a:t>
            </a:r>
            <a:r>
              <a:rPr lang="it-IT" sz="1400" dirty="0" err="1">
                <a:solidFill>
                  <a:srgbClr val="002060"/>
                </a:solidFill>
              </a:rPr>
              <a:t>ref</a:t>
            </a:r>
            <a:r>
              <a:rPr lang="it-IT" sz="1400" dirty="0">
                <a:solidFill>
                  <a:srgbClr val="002060"/>
                </a:solidFill>
              </a:rPr>
              <a:t>. CANON)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FEAF988-D0B9-46E4-ACC2-BADCF810A364}"/>
              </a:ext>
            </a:extLst>
          </p:cNvPr>
          <p:cNvSpPr txBox="1"/>
          <p:nvPr/>
        </p:nvSpPr>
        <p:spPr>
          <a:xfrm>
            <a:off x="1483737" y="5185699"/>
            <a:ext cx="341953" cy="194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</a:rPr>
              <a:t>SLED</a:t>
            </a:r>
          </a:p>
        </p:txBody>
      </p:sp>
      <p:cxnSp>
        <p:nvCxnSpPr>
          <p:cNvPr id="73" name="Connettore 2 72"/>
          <p:cNvCxnSpPr>
            <a:stCxn id="83" idx="2"/>
          </p:cNvCxnSpPr>
          <p:nvPr/>
        </p:nvCxnSpPr>
        <p:spPr>
          <a:xfrm>
            <a:off x="1097218" y="3309134"/>
            <a:ext cx="951495" cy="67655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ttangolo 76">
            <a:extLst>
              <a:ext uri="{FF2B5EF4-FFF2-40B4-BE49-F238E27FC236}">
                <a16:creationId xmlns:a16="http://schemas.microsoft.com/office/drawing/2014/main" id="{907AE6F4-A0C2-4312-9B90-68E4BE13EB9A}"/>
              </a:ext>
            </a:extLst>
          </p:cNvPr>
          <p:cNvSpPr/>
          <p:nvPr/>
        </p:nvSpPr>
        <p:spPr>
          <a:xfrm>
            <a:off x="902039" y="5998711"/>
            <a:ext cx="2527038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</a:t>
            </a:r>
            <a:r>
              <a:rPr lang="en-GB" sz="1600" dirty="0" smtClean="0">
                <a:solidFill>
                  <a:srgbClr val="002060"/>
                </a:solidFill>
              </a:rPr>
              <a:t>30.4 </a:t>
            </a:r>
            <a:r>
              <a:rPr lang="en-GB" sz="1600" dirty="0">
                <a:solidFill>
                  <a:srgbClr val="002060"/>
                </a:solidFill>
              </a:rPr>
              <a:t>MV/m @ 1 kHz</a:t>
            </a:r>
          </a:p>
        </p:txBody>
      </p:sp>
      <p:sp>
        <p:nvSpPr>
          <p:cNvPr id="78" name="Rettangolo 77">
            <a:extLst>
              <a:ext uri="{FF2B5EF4-FFF2-40B4-BE49-F238E27FC236}">
                <a16:creationId xmlns:a16="http://schemas.microsoft.com/office/drawing/2014/main" id="{7E76186B-1F55-4DF6-A971-E03253B14D73}"/>
              </a:ext>
            </a:extLst>
          </p:cNvPr>
          <p:cNvSpPr/>
          <p:nvPr/>
        </p:nvSpPr>
        <p:spPr>
          <a:xfrm>
            <a:off x="909994" y="6310979"/>
            <a:ext cx="2486963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002060"/>
                </a:solidFill>
              </a:rPr>
              <a:t>&lt;</a:t>
            </a:r>
            <a:r>
              <a:rPr lang="en-GB" sz="1600" dirty="0" err="1">
                <a:solidFill>
                  <a:srgbClr val="002060"/>
                </a:solidFill>
              </a:rPr>
              <a:t>E</a:t>
            </a:r>
            <a:r>
              <a:rPr lang="en-GB" sz="1600" baseline="-25000" dirty="0" err="1">
                <a:solidFill>
                  <a:srgbClr val="002060"/>
                </a:solidFill>
              </a:rPr>
              <a:t>acc</a:t>
            </a:r>
            <a:r>
              <a:rPr lang="en-GB" sz="1600" dirty="0">
                <a:solidFill>
                  <a:srgbClr val="002060"/>
                </a:solidFill>
              </a:rPr>
              <a:t>&gt; = 65 MV/m @ 100 Hz</a:t>
            </a:r>
          </a:p>
        </p:txBody>
      </p:sp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850243"/>
              </p:ext>
            </p:extLst>
          </p:nvPr>
        </p:nvGraphicFramePr>
        <p:xfrm>
          <a:off x="3711242" y="3651430"/>
          <a:ext cx="5370006" cy="290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907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2893099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</a:tblGrid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400" dirty="0" smtClean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  <a:endParaRPr lang="en-GB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LINAC</a:t>
                      </a: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 (HRR) + 23 (CPI)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83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4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30.4 (@1 kHz),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65 (@ 100 Hz)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100-1000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109 (@1 kHz),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234</a:t>
                      </a:r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(@ 100 Hz)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24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2507 (@1 kHz),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5382</a:t>
                      </a:r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(@ 100 Hz)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grpSp>
        <p:nvGrpSpPr>
          <p:cNvPr id="96" name="Gruppo 95"/>
          <p:cNvGrpSpPr/>
          <p:nvPr/>
        </p:nvGrpSpPr>
        <p:grpSpPr>
          <a:xfrm>
            <a:off x="123013" y="2499972"/>
            <a:ext cx="3869140" cy="809161"/>
            <a:chOff x="767139" y="2668859"/>
            <a:chExt cx="3225013" cy="640275"/>
          </a:xfrm>
        </p:grpSpPr>
        <p:sp>
          <p:nvSpPr>
            <p:cNvPr id="87" name="TextBox 45"/>
            <p:cNvSpPr txBox="1"/>
            <p:nvPr/>
          </p:nvSpPr>
          <p:spPr>
            <a:xfrm>
              <a:off x="1703783" y="2668859"/>
              <a:ext cx="1288034" cy="267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i="1" dirty="0" smtClean="0">
                  <a:solidFill>
                    <a:schemeClr val="tx1"/>
                  </a:solidFill>
                </a:rPr>
                <a:t>LINAC </a:t>
              </a:r>
              <a:endParaRPr lang="en-GB" sz="16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nettore diritto 88"/>
            <p:cNvCxnSpPr/>
            <p:nvPr/>
          </p:nvCxnSpPr>
          <p:spPr>
            <a:xfrm flipV="1">
              <a:off x="767139" y="3123518"/>
              <a:ext cx="3225013" cy="46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3"/>
            <p:cNvSpPr/>
            <p:nvPr/>
          </p:nvSpPr>
          <p:spPr bwMode="auto">
            <a:xfrm>
              <a:off x="1003096" y="2949094"/>
              <a:ext cx="1152128" cy="3600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r>
                <a:rPr kumimoji="0" lang="en-GB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X-BAND</a:t>
              </a:r>
            </a:p>
          </p:txBody>
        </p:sp>
        <p:sp>
          <p:nvSpPr>
            <p:cNvPr id="85" name="Rectangle 18"/>
            <p:cNvSpPr/>
            <p:nvPr/>
          </p:nvSpPr>
          <p:spPr bwMode="auto">
            <a:xfrm>
              <a:off x="2487009" y="2944884"/>
              <a:ext cx="1324399" cy="3642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r>
                <a:rPr kumimoji="0" lang="en-GB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rPr>
                <a:t>X-BAND</a:t>
              </a:r>
            </a:p>
          </p:txBody>
        </p:sp>
      </p:grpSp>
      <p:sp>
        <p:nvSpPr>
          <p:cNvPr id="69" name="Triangolo isoscele 21">
            <a:extLst>
              <a:ext uri="{FF2B5EF4-FFF2-40B4-BE49-F238E27FC236}">
                <a16:creationId xmlns:a16="http://schemas.microsoft.com/office/drawing/2014/main" id="{E02D904B-D945-417D-BD97-5B59833667BB}"/>
              </a:ext>
            </a:extLst>
          </p:cNvPr>
          <p:cNvSpPr/>
          <p:nvPr/>
        </p:nvSpPr>
        <p:spPr bwMode="auto">
          <a:xfrm rot="5400000" flipH="1">
            <a:off x="2156096" y="3940977"/>
            <a:ext cx="651754" cy="461583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1" name="Connettore 1 24">
            <a:extLst>
              <a:ext uri="{FF2B5EF4-FFF2-40B4-BE49-F238E27FC236}">
                <a16:creationId xmlns:a16="http://schemas.microsoft.com/office/drawing/2014/main" id="{5FC6DDEC-9AB0-44FB-B6AA-650DE76CFEE5}"/>
              </a:ext>
            </a:extLst>
          </p:cNvPr>
          <p:cNvCxnSpPr/>
          <p:nvPr/>
        </p:nvCxnSpPr>
        <p:spPr bwMode="auto">
          <a:xfrm flipV="1">
            <a:off x="1825690" y="4177397"/>
            <a:ext cx="448596" cy="404"/>
          </a:xfrm>
          <a:prstGeom prst="line">
            <a:avLst/>
          </a:prstGeom>
          <a:noFill/>
          <a:ln w="539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CasellaDiTesto 25">
            <a:extLst>
              <a:ext uri="{FF2B5EF4-FFF2-40B4-BE49-F238E27FC236}">
                <a16:creationId xmlns:a16="http://schemas.microsoft.com/office/drawing/2014/main" id="{AD2A3BF7-318A-4E4B-B558-EFAAB26D9FC4}"/>
              </a:ext>
            </a:extLst>
          </p:cNvPr>
          <p:cNvSpPr txBox="1"/>
          <p:nvPr/>
        </p:nvSpPr>
        <p:spPr>
          <a:xfrm>
            <a:off x="2710849" y="3839996"/>
            <a:ext cx="1105674" cy="471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CPI</a:t>
            </a:r>
          </a:p>
          <a:p>
            <a:r>
              <a:rPr lang="it-IT" sz="1400" dirty="0">
                <a:solidFill>
                  <a:srgbClr val="002060"/>
                </a:solidFill>
              </a:rPr>
              <a:t>KLYSTRON</a:t>
            </a:r>
          </a:p>
        </p:txBody>
      </p:sp>
      <p:cxnSp>
        <p:nvCxnSpPr>
          <p:cNvPr id="43" name="Connettore 2 42"/>
          <p:cNvCxnSpPr/>
          <p:nvPr/>
        </p:nvCxnSpPr>
        <p:spPr>
          <a:xfrm flipH="1">
            <a:off x="2048713" y="3309133"/>
            <a:ext cx="761210" cy="676559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ttangolo 46"/>
          <p:cNvSpPr/>
          <p:nvPr/>
        </p:nvSpPr>
        <p:spPr>
          <a:xfrm>
            <a:off x="65979" y="2455836"/>
            <a:ext cx="3946415" cy="10379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1937814" y="3985692"/>
            <a:ext cx="215241" cy="31672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Rettangolo 47"/>
          <p:cNvSpPr/>
          <p:nvPr/>
        </p:nvSpPr>
        <p:spPr>
          <a:xfrm>
            <a:off x="57381" y="852215"/>
            <a:ext cx="41860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</a:t>
            </a:r>
            <a:r>
              <a:rPr lang="en-US" sz="1600" dirty="0" err="1"/>
              <a:t>linac</a:t>
            </a:r>
            <a:r>
              <a:rPr lang="en-US" sz="1600" dirty="0"/>
              <a:t> with two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SXR</a:t>
            </a:r>
            <a:r>
              <a:rPr lang="it-IT" sz="1600" dirty="0"/>
              <a:t>@ 1 </a:t>
            </a:r>
            <a:r>
              <a:rPr lang="it-IT" sz="1600" dirty="0" smtClean="0"/>
              <a:t>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HXR</a:t>
            </a:r>
            <a:r>
              <a:rPr lang="it-IT" sz="1600" dirty="0"/>
              <a:t>@ 100 Hz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SXR </a:t>
            </a:r>
            <a:r>
              <a:rPr lang="it-IT" sz="1600" dirty="0"/>
              <a:t>and HXR CANNOT </a:t>
            </a:r>
            <a:r>
              <a:rPr lang="it-IT" sz="1600" dirty="0" err="1"/>
              <a:t>run</a:t>
            </a:r>
            <a:r>
              <a:rPr lang="it-IT" sz="1600" dirty="0"/>
              <a:t> in </a:t>
            </a:r>
            <a:r>
              <a:rPr lang="it-IT" sz="1600" dirty="0" err="1" smtClean="0"/>
              <a:t>parallel</a:t>
            </a:r>
            <a:endParaRPr lang="it-IT" sz="16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987" y="1100619"/>
            <a:ext cx="4837852" cy="14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Immagine 5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51597" y="0"/>
            <a:ext cx="65633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cap="all" dirty="0" smtClean="0"/>
              <a:t>MODULE LAYOUT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7694912" y="0"/>
            <a:ext cx="1449088" cy="89015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0" y="75787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accelerating</a:t>
            </a:r>
            <a:r>
              <a:rPr lang="it-IT" dirty="0" smtClean="0"/>
              <a:t> </a:t>
            </a:r>
            <a:r>
              <a:rPr lang="it-IT" dirty="0" err="1" smtClean="0"/>
              <a:t>module</a:t>
            </a:r>
            <a:r>
              <a:rPr lang="it-IT" dirty="0" smtClean="0"/>
              <a:t> layout with 0.9 m long </a:t>
            </a:r>
            <a:r>
              <a:rPr lang="it-IT" dirty="0" err="1" smtClean="0"/>
              <a:t>accelerating</a:t>
            </a:r>
            <a:r>
              <a:rPr lang="it-IT" dirty="0" smtClean="0"/>
              <a:t> </a:t>
            </a:r>
            <a:r>
              <a:rPr lang="it-IT" dirty="0" err="1" smtClean="0"/>
              <a:t>structures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completed</a:t>
            </a:r>
            <a:r>
              <a:rPr lang="it-IT" dirty="0" smtClean="0"/>
              <a:t> for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options</a:t>
            </a:r>
            <a:r>
              <a:rPr lang="it-IT" dirty="0" smtClean="0"/>
              <a:t>: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and high </a:t>
            </a:r>
            <a:r>
              <a:rPr lang="it-IT" dirty="0" err="1" smtClean="0"/>
              <a:t>energy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63" y="1404206"/>
            <a:ext cx="7610949" cy="538600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814931" y="5529657"/>
            <a:ext cx="16110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/>
              <a:t>Courtesy</a:t>
            </a:r>
            <a:r>
              <a:rPr lang="it-IT" b="1" i="1" dirty="0" smtClean="0"/>
              <a:t> Gianluca Di </a:t>
            </a:r>
            <a:r>
              <a:rPr lang="it-IT" b="1" i="1" dirty="0" err="1" smtClean="0"/>
              <a:t>Raddo</a:t>
            </a: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327798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6743</TotalTime>
  <Words>1106</Words>
  <Application>Microsoft Office PowerPoint</Application>
  <PresentationFormat>Presentazione su schermo (4:3)</PresentationFormat>
  <Paragraphs>284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Symbol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 Alesini</dc:creator>
  <cp:lastModifiedBy>David Alesini</cp:lastModifiedBy>
  <cp:revision>112</cp:revision>
  <dcterms:created xsi:type="dcterms:W3CDTF">2019-06-28T08:42:24Z</dcterms:created>
  <dcterms:modified xsi:type="dcterms:W3CDTF">2019-08-29T07:00:37Z</dcterms:modified>
</cp:coreProperties>
</file>