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339" r:id="rId4"/>
    <p:sldId id="296" r:id="rId5"/>
    <p:sldId id="300" r:id="rId6"/>
    <p:sldId id="338" r:id="rId7"/>
    <p:sldId id="326" r:id="rId8"/>
    <p:sldId id="336" r:id="rId9"/>
    <p:sldId id="269" r:id="rId10"/>
  </p:sldIdLst>
  <p:sldSz cx="9144000" cy="6858000" type="screen4x3"/>
  <p:notesSz cx="6797675" cy="99822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94660"/>
  </p:normalViewPr>
  <p:slideViewPr>
    <p:cSldViewPr>
      <p:cViewPr varScale="1">
        <p:scale>
          <a:sx n="50" d="100"/>
          <a:sy n="50" d="100"/>
        </p:scale>
        <p:origin x="403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DE7DDAB0-6EDF-4588-A289-F34346BE1E29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82138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C26CD18-2F63-434F-9248-15C39A1F13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995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3CBE0DD-D9AB-41D0-8FC6-0C3C7A77E6F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9300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41863"/>
            <a:ext cx="5438775" cy="44910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482138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48BE419-1D23-4295-8CCA-1D8C317FDB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786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8BE419-1D23-4295-8CCA-1D8C317FDB7B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616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FA238-7996-4A51-94E1-17B4B49E34E8}" type="datetime1">
              <a:rPr lang="zh-CN" altLang="en-US"/>
              <a:pPr>
                <a:defRPr/>
              </a:pPr>
              <a:t>2019/8/29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780088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3132138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E7CBEE-EDA2-4630-9F2C-C0860B55709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772354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6212-B007-4E10-BD9F-5B102BE4F55F}" type="datetime1">
              <a:rPr lang="zh-CN" altLang="en-US"/>
              <a:pPr>
                <a:defRPr/>
              </a:pPr>
              <a:t>2019/8/29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2B774-71F0-4206-AD0B-11A8AAFEE43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5652653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B7522-3BF4-4A92-B038-93011DC0A079}" type="datetime1">
              <a:rPr lang="zh-CN" altLang="en-US"/>
              <a:pPr>
                <a:defRPr/>
              </a:pPr>
              <a:t>2019/8/29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EBCEB-1219-4AFD-BF8B-D2B76888B68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797640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A5E97-BB2B-4724-A4DF-E93883B60019}" type="datetime1">
              <a:rPr lang="zh-CN" altLang="en-US"/>
              <a:pPr>
                <a:defRPr/>
              </a:pPr>
              <a:t>2019/8/29</a:t>
            </a:fld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7559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B3303-4EC5-4871-9953-B76AFFD0AAF5}" type="datetime1">
              <a:rPr lang="zh-CN" altLang="en-US"/>
              <a:pPr>
                <a:defRPr/>
              </a:pPr>
              <a:t>2019/8/29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37EFF-7A9F-4061-9FB6-000F2726C86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109564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B903B-B358-401D-9882-5A6DED720554}" type="datetime1">
              <a:rPr lang="zh-CN" altLang="en-US"/>
              <a:pPr>
                <a:defRPr/>
              </a:pPr>
              <a:t>2019/8/29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93CCB-1B51-4286-9563-A8268E88CD7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815512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1E1F6-B9B8-47A7-82A7-0F44F4FA91EE}" type="datetime1">
              <a:rPr lang="zh-CN" altLang="en-US"/>
              <a:pPr>
                <a:defRPr/>
              </a:pPr>
              <a:t>2019/8/29</a:t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4ACF5-A0B0-4010-9700-FF7B98F8353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28873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FD8F0-9AE6-4D89-84FB-F8BEE16F4618}" type="datetime1">
              <a:rPr lang="zh-CN" altLang="en-US"/>
              <a:pPr>
                <a:defRPr/>
              </a:pPr>
              <a:t>2019/8/29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EAC16-31BF-433F-9886-A4BA17DBC74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6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33594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4A57-A4EB-42C2-BD8C-B7E01CCDB0FB}" type="datetime1">
              <a:rPr lang="zh-CN" altLang="en-US"/>
              <a:pPr>
                <a:defRPr/>
              </a:pPr>
              <a:t>2019/8/29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F99F2-5D88-48D8-8D43-20BF333E828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5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096058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E7743-A212-4092-A5C1-D3B5E8D4D7C3}" type="datetime1">
              <a:rPr lang="zh-CN" altLang="en-US"/>
              <a:pPr>
                <a:defRPr/>
              </a:pPr>
              <a:t>2019/8/29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94FE2-EE43-4C48-B46F-E012F03C6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381746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2A50B-38A1-4B5E-A301-EBFCF626EED8}" type="datetime1">
              <a:rPr lang="zh-CN" altLang="en-US"/>
              <a:pPr>
                <a:defRPr/>
              </a:pPr>
              <a:t>2019/8/29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2C8B-5322-4458-BE41-6854D2E15F4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38895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1275"/>
            <a:ext cx="173672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30C6BE41-C15C-40A2-BAEC-02801A714A05}" type="datetime1">
              <a:rPr lang="zh-CN" altLang="en-US"/>
              <a:pPr>
                <a:defRPr/>
              </a:pPr>
              <a:t>2019/8/29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A61D4F3-8DE6-4C87-882F-B1339FE4D1F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2" name="Group 16"/>
          <p:cNvGrpSpPr>
            <a:grpSpLocks/>
          </p:cNvGrpSpPr>
          <p:nvPr userDrawn="1"/>
        </p:nvGrpSpPr>
        <p:grpSpPr bwMode="auto">
          <a:xfrm>
            <a:off x="7323138" y="6381750"/>
            <a:ext cx="1857375" cy="436563"/>
            <a:chOff x="4105" y="3901"/>
            <a:chExt cx="1608" cy="391"/>
          </a:xfrm>
        </p:grpSpPr>
        <p:pic>
          <p:nvPicPr>
            <p:cNvPr id="1034" name="Picture 17" descr="blue chunk pict final 1_6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000F5E"/>
                </a:clrFrom>
                <a:clrTo>
                  <a:srgbClr val="000F5E">
                    <a:alpha val="0"/>
                  </a:srgbClr>
                </a:clrTo>
              </a:clrChange>
              <a:lum bright="-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3901"/>
              <a:ext cx="1492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18" descr="reld2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95" r="55801" b="24742"/>
            <a:stretch>
              <a:fillRect/>
            </a:stretch>
          </p:blipFill>
          <p:spPr bwMode="auto">
            <a:xfrm>
              <a:off x="4786" y="4033"/>
              <a:ext cx="23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6" name="Rectangle 19"/>
            <p:cNvSpPr>
              <a:spLocks noChangeArrowheads="1"/>
            </p:cNvSpPr>
            <p:nvPr/>
          </p:nvSpPr>
          <p:spPr bwMode="auto">
            <a:xfrm>
              <a:off x="5053" y="4018"/>
              <a:ext cx="660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56" tIns="0" rIns="91256" bIns="0">
              <a:spAutoFit/>
            </a:bodyPr>
            <a:lstStyle>
              <a:lvl1pPr marL="1560513" indent="-1560513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zh-CN" b="1">
                  <a:solidFill>
                    <a:schemeClr val="bg1"/>
                  </a:solidFill>
                  <a:latin typeface="Book Antiqua" panose="02040602050305030304" pitchFamily="18" charset="0"/>
                </a:rPr>
                <a:t>ABP</a:t>
              </a:r>
            </a:p>
          </p:txBody>
        </p:sp>
      </p:grpSp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6126163"/>
            <a:ext cx="1475656" cy="69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8" descr="CI_logo_smaller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ransition spd="med"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ctrTitle"/>
          </p:nvPr>
        </p:nvSpPr>
        <p:spPr>
          <a:xfrm>
            <a:off x="0" y="332656"/>
            <a:ext cx="9144000" cy="792088"/>
          </a:xfrm>
        </p:spPr>
        <p:txBody>
          <a:bodyPr/>
          <a:lstStyle/>
          <a:p>
            <a:pPr eaLnBrk="1" hangingPunct="1"/>
            <a:r>
              <a:rPr lang="en-GB" altLang="zh-CN" dirty="0"/>
              <a:t>WP4: RF systems </a:t>
            </a:r>
            <a:endParaRPr lang="zh-CN" altLang="en-US" dirty="0"/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0" y="1268760"/>
            <a:ext cx="9144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altLang="zh-CN" dirty="0"/>
              <a:t>Progress towards </a:t>
            </a:r>
            <a:r>
              <a:rPr lang="en-GB" altLang="zh-CN" dirty="0" smtClean="0"/>
              <a:t>on </a:t>
            </a:r>
            <a:r>
              <a:rPr lang="en-GB" altLang="zh-CN" dirty="0" smtClean="0"/>
              <a:t>48GHz </a:t>
            </a:r>
            <a:r>
              <a:rPr lang="en-GB" altLang="zh-CN" dirty="0"/>
              <a:t>high power microwave sources</a:t>
            </a:r>
            <a:endParaRPr lang="en-US" altLang="zh-CN" dirty="0"/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179512" y="2996952"/>
            <a:ext cx="8784976" cy="266429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400" u="sng" dirty="0">
                <a:solidFill>
                  <a:schemeClr val="tx1"/>
                </a:solidFill>
              </a:rPr>
              <a:t>Laurence Nix</a:t>
            </a:r>
            <a:r>
              <a:rPr lang="en-US" altLang="zh-CN" sz="2400" u="sng" baseline="30000" dirty="0">
                <a:solidFill>
                  <a:schemeClr val="tx1"/>
                </a:solidFill>
              </a:rPr>
              <a:t>1</a:t>
            </a:r>
            <a:r>
              <a:rPr lang="en-US" altLang="zh-CN" sz="2400" dirty="0">
                <a:solidFill>
                  <a:schemeClr val="tx1"/>
                </a:solidFill>
              </a:rPr>
              <a:t>, Liang </a:t>
            </a:r>
            <a:r>
              <a:rPr lang="en-US" altLang="zh-CN" sz="2400" dirty="0" smtClean="0">
                <a:solidFill>
                  <a:schemeClr val="tx1"/>
                </a:solidFill>
              </a:rPr>
              <a:t>Zhang</a:t>
            </a:r>
            <a:r>
              <a:rPr lang="en-US" altLang="zh-CN" sz="2400" baseline="30000" dirty="0" smtClean="0">
                <a:solidFill>
                  <a:schemeClr val="tx1"/>
                </a:solidFill>
              </a:rPr>
              <a:t>1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</a:rPr>
              <a:t>&amp; </a:t>
            </a:r>
            <a:r>
              <a:rPr lang="en-US" altLang="zh-CN" sz="2400" dirty="0">
                <a:solidFill>
                  <a:schemeClr val="tx1"/>
                </a:solidFill>
              </a:rPr>
              <a:t>A.W. Cross</a:t>
            </a:r>
            <a:r>
              <a:rPr lang="en-US" altLang="zh-CN" sz="2400" baseline="30000" dirty="0">
                <a:solidFill>
                  <a:schemeClr val="tx1"/>
                </a:solidFill>
              </a:rPr>
              <a:t>1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zh-CN" sz="2000" dirty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zh-CN" sz="2000" baseline="30000" dirty="0">
                <a:solidFill>
                  <a:schemeClr val="tx1"/>
                </a:solidFill>
              </a:rPr>
              <a:t>1</a:t>
            </a:r>
            <a:r>
              <a:rPr lang="en-US" altLang="zh-CN" sz="2000" dirty="0">
                <a:solidFill>
                  <a:schemeClr val="tx1"/>
                </a:solidFill>
              </a:rPr>
              <a:t>Department of Physics, SUPA, University of Strathclyde, Glasgow, G4 0NG, UK</a:t>
            </a:r>
          </a:p>
          <a:p>
            <a:pPr algn="l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zh-CN" sz="2000" baseline="30000" dirty="0">
                <a:solidFill>
                  <a:schemeClr val="tx1"/>
                </a:solidFill>
              </a:rPr>
              <a:t>2</a:t>
            </a:r>
            <a:r>
              <a:rPr lang="en-GB" altLang="zh-CN" sz="2000" dirty="0">
                <a:solidFill>
                  <a:schemeClr val="tx1"/>
                </a:solidFill>
              </a:rPr>
              <a:t>School of Electronic Science and Engineering, University of Electronic Science &amp; Technology of China, Chengdu, 610054, People's Republic of China</a:t>
            </a:r>
            <a:endParaRPr lang="en-US" altLang="zh-CN" sz="2000" dirty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altLang="zh-CN" sz="2000" baseline="30000" dirty="0">
                <a:solidFill>
                  <a:schemeClr val="tx1"/>
                </a:solidFill>
              </a:rPr>
              <a:t>3 </a:t>
            </a:r>
            <a:r>
              <a:rPr lang="en-GB" altLang="zh-CN" sz="2000" dirty="0">
                <a:solidFill>
                  <a:schemeClr val="tx1"/>
                </a:solidFill>
              </a:rPr>
              <a:t>College of Electronic Science and Technology, Shenzhen University, Shenzhen, 518060, People's Republic of China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35696" y="5445224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XLS |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CompactLight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Mid-term Review Meeting,</a:t>
            </a:r>
          </a:p>
          <a:p>
            <a:pPr algn="ctr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Helsinki, Finland, 1st-4</a:t>
            </a:r>
            <a:r>
              <a:rPr lang="en-US" altLang="zh-CN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, July 2019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www.compactlight.eu/pub/images/header.jpg">
            <a:extLst>
              <a:ext uri="{FF2B5EF4-FFF2-40B4-BE49-F238E27FC236}">
                <a16:creationId xmlns:a16="http://schemas.microsoft.com/office/drawing/2014/main" id="{A08C8F8F-25FA-48E6-8B53-514F9FB40CE1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4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9619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Present Status</a:t>
            </a:r>
            <a:endParaRPr lang="zh-CN" altLang="en-US" dirty="0"/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400550"/>
          </a:xfrm>
        </p:spPr>
        <p:txBody>
          <a:bodyPr/>
          <a:lstStyle/>
          <a:p>
            <a:pPr eaLnBrk="1" hangingPunct="1"/>
            <a:r>
              <a:rPr lang="en-US" altLang="zh-CN" dirty="0"/>
              <a:t>Research groups (Strathclyde, UESTC, &amp; Shenzhen</a:t>
            </a:r>
            <a:r>
              <a:rPr lang="en-US" altLang="zh-CN" dirty="0" smtClean="0"/>
              <a:t>)</a:t>
            </a:r>
            <a:endParaRPr lang="en-US" altLang="zh-CN" dirty="0"/>
          </a:p>
          <a:p>
            <a:pPr eaLnBrk="1" hangingPunct="1"/>
            <a:r>
              <a:rPr lang="en-US" altLang="zh-CN" dirty="0"/>
              <a:t>36GHz, 3 MW gyro-klystron</a:t>
            </a:r>
          </a:p>
          <a:p>
            <a:pPr lvl="1" eaLnBrk="1" hangingPunct="1"/>
            <a:r>
              <a:rPr lang="en-US" altLang="zh-CN" dirty="0"/>
              <a:t>Simulation results</a:t>
            </a:r>
          </a:p>
          <a:p>
            <a:pPr lvl="1" eaLnBrk="1" hangingPunct="1"/>
            <a:r>
              <a:rPr lang="en-US" altLang="zh-CN" dirty="0"/>
              <a:t>1kHz pulse repetition frequency </a:t>
            </a:r>
            <a:r>
              <a:rPr lang="en-US" altLang="zh-CN" dirty="0" smtClean="0"/>
              <a:t>is feasible</a:t>
            </a:r>
            <a:endParaRPr lang="en-US" altLang="zh-CN" dirty="0"/>
          </a:p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</a:rPr>
              <a:t>Update on 48GHz gyro-klystron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0BCD81-E513-4406-867A-0280781236A8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5" name="Picture 2" descr="http://www.compactlight.eu/pub/images/header.jpg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4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26962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161682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7781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Group 76"/>
          <p:cNvGraphicFramePr>
            <a:graphicFrameLocks noGrp="1"/>
          </p:cNvGraphicFramePr>
          <p:nvPr>
            <p:ph sz="half" idx="4294967295"/>
            <p:extLst/>
          </p:nvPr>
        </p:nvGraphicFramePr>
        <p:xfrm>
          <a:off x="572387" y="2020282"/>
          <a:ext cx="7999226" cy="2817436"/>
        </p:xfrm>
        <a:graphic>
          <a:graphicData uri="http://schemas.openxmlformats.org/drawingml/2006/table">
            <a:tbl>
              <a:tblPr/>
              <a:tblGrid>
                <a:gridCol w="2978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59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4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9940">
                  <a:extLst>
                    <a:ext uri="{9D8B030D-6E8A-4147-A177-3AD203B41FA5}">
                      <a16:colId xmlns:a16="http://schemas.microsoft.com/office/drawing/2014/main" val="1563859342"/>
                    </a:ext>
                  </a:extLst>
                </a:gridCol>
              </a:tblGrid>
              <a:tr h="437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Voltage (kV)</a:t>
                      </a:r>
                    </a:p>
                  </a:txBody>
                  <a:tcPr marL="88329" marR="88329" marT="44165" marB="441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150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Current (A)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50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7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Velocity ratio</a:t>
                      </a:r>
                    </a:p>
                  </a:txBody>
                  <a:tcPr marL="88329" marR="88329" marT="44165" marB="441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1.4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Drive power (W)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400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Beam guide radius (mm)</a:t>
                      </a:r>
                    </a:p>
                  </a:txBody>
                  <a:tcPr marL="88329" marR="88329" marT="44165" marB="441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2.3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Magnetic field (T)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1.46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189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36GHz Gyro-Klystron can operate a PRF of 1kHz</a:t>
                      </a:r>
                      <a:endParaRPr kumimoji="0" lang="en-US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119505" marR="119505" marT="59752" marB="597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7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Power (MW)</a:t>
                      </a:r>
                    </a:p>
                  </a:txBody>
                  <a:tcPr marL="88329" marR="88329" marT="44165" marB="441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3.0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Bandwidth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0.3%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5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Efficiency </a:t>
                      </a:r>
                    </a:p>
                  </a:txBody>
                  <a:tcPr marL="88329" marR="88329" marT="44165" marB="441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40%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Gain (dB)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39 (max 42)</a:t>
                      </a:r>
                    </a:p>
                  </a:txBody>
                  <a:tcPr marL="88329" marR="88329" marT="44165" marB="441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5" name="Picture 2" descr="http://www.compactlight.eu/pub/images/header.jpg">
            <a:extLst>
              <a:ext uri="{FF2B5EF4-FFF2-40B4-BE49-F238E27FC236}">
                <a16:creationId xmlns:a16="http://schemas.microsoft.com/office/drawing/2014/main" id="{D61C14CA-F3A0-4164-A95D-D82ACBF24ECD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4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357159"/>
      </p:ext>
    </p:extLst>
  </p:cSld>
  <p:clrMapOvr>
    <a:masterClrMapping/>
  </p:clrMapOvr>
  <p:transition spd="med" advTm="34637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50106"/>
          </a:xfrm>
        </p:spPr>
        <p:txBody>
          <a:bodyPr/>
          <a:lstStyle/>
          <a:p>
            <a:pPr eaLnBrk="1" hangingPunct="1"/>
            <a:r>
              <a:rPr lang="en-US" altLang="zh-CN" dirty="0">
                <a:cs typeface="Times New Roman" panose="02020603050405020304" pitchFamily="18" charset="0"/>
              </a:rPr>
              <a:t>Motivation</a:t>
            </a:r>
            <a:endParaRPr lang="zh-CN" altLang="en-US" dirty="0">
              <a:cs typeface="Times New Roman" panose="02020603050405020304" pitchFamily="18" charset="0"/>
            </a:endParaRPr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>
          <a:xfrm>
            <a:off x="107503" y="1072852"/>
            <a:ext cx="8579297" cy="5308476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800" b="1" dirty="0" smtClean="0">
                <a:cs typeface="Times New Roman" panose="02020603050405020304" pitchFamily="18" charset="0"/>
              </a:rPr>
              <a:t>Lineariser </a:t>
            </a:r>
            <a:r>
              <a:rPr lang="en-GB" altLang="zh-CN" sz="2800" b="1" dirty="0">
                <a:cs typeface="Times New Roman" panose="02020603050405020304" pitchFamily="18" charset="0"/>
              </a:rPr>
              <a:t>(</a:t>
            </a:r>
            <a:r>
              <a:rPr lang="en-GB" altLang="zh-CN" sz="2800" b="1" dirty="0" err="1">
                <a:cs typeface="Times New Roman" panose="02020603050405020304" pitchFamily="18" charset="0"/>
              </a:rPr>
              <a:t>CompactLight</a:t>
            </a:r>
            <a:r>
              <a:rPr lang="en-GB" altLang="zh-CN" sz="2800" b="1" dirty="0">
                <a:cs typeface="Times New Roman" panose="02020603050405020304" pitchFamily="18" charset="0"/>
              </a:rPr>
              <a:t>, Cockcroft Institute)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dirty="0">
                <a:cs typeface="Times New Roman" panose="02020603050405020304" pitchFamily="18" charset="0"/>
              </a:rPr>
              <a:t>Correct the longitudinal phase space non-linearity from </a:t>
            </a:r>
            <a:r>
              <a:rPr lang="en-GB" altLang="zh-CN" dirty="0" smtClean="0">
                <a:cs typeface="Times New Roman" panose="02020603050405020304" pitchFamily="18" charset="0"/>
              </a:rPr>
              <a:t>X-band </a:t>
            </a:r>
            <a:r>
              <a:rPr lang="en-GB" altLang="zh-CN" dirty="0" err="1">
                <a:cs typeface="Times New Roman" panose="02020603050405020304" pitchFamily="18" charset="0"/>
              </a:rPr>
              <a:t>linac</a:t>
            </a:r>
            <a:r>
              <a:rPr lang="en-GB" altLang="zh-CN" dirty="0">
                <a:cs typeface="Times New Roman" panose="02020603050405020304" pitchFamily="18" charset="0"/>
              </a:rPr>
              <a:t> </a:t>
            </a:r>
          </a:p>
          <a:p>
            <a:pPr lvl="2">
              <a:lnSpc>
                <a:spcPct val="80000"/>
              </a:lnSpc>
              <a:buClr>
                <a:srgbClr val="0000A0"/>
              </a:buClr>
              <a:buSzPct val="120000"/>
              <a:buFont typeface="Times New Roman" panose="02020603050405020304" pitchFamily="18" charset="0"/>
              <a:buChar char="‒"/>
            </a:pPr>
            <a:r>
              <a:rPr lang="en-GB" altLang="zh-CN" sz="2800" dirty="0">
                <a:cs typeface="Times New Roman" panose="02020603050405020304" pitchFamily="18" charset="0"/>
              </a:rPr>
              <a:t>compensate for the curvature imposed on the bunch by the </a:t>
            </a:r>
            <a:r>
              <a:rPr lang="en-GB" altLang="zh-CN" sz="2800" dirty="0" smtClean="0">
                <a:cs typeface="Times New Roman" panose="02020603050405020304" pitchFamily="18" charset="0"/>
              </a:rPr>
              <a:t>fundamental </a:t>
            </a:r>
            <a:r>
              <a:rPr lang="en-GB" altLang="zh-CN" sz="2800" dirty="0">
                <a:cs typeface="Times New Roman" panose="02020603050405020304" pitchFamily="18" charset="0"/>
              </a:rPr>
              <a:t>by adding harmonic </a:t>
            </a:r>
            <a:endParaRPr lang="en-GB" altLang="zh-CN" sz="2800" dirty="0" smtClean="0">
              <a:cs typeface="Times New Roman" panose="02020603050405020304" pitchFamily="18" charset="0"/>
            </a:endParaRPr>
          </a:p>
          <a:p>
            <a:pPr lvl="2">
              <a:lnSpc>
                <a:spcPct val="80000"/>
              </a:lnSpc>
              <a:buClr>
                <a:srgbClr val="0000A0"/>
              </a:buClr>
              <a:buSzPct val="120000"/>
              <a:buFont typeface="Times New Roman" panose="02020603050405020304" pitchFamily="18" charset="0"/>
              <a:buChar char="‒"/>
            </a:pPr>
            <a:endParaRPr lang="en-GB" altLang="zh-CN" sz="2800" dirty="0"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spcAft>
                <a:spcPts val="0"/>
              </a:spcAft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dirty="0">
                <a:cs typeface="Times New Roman" panose="02020603050405020304" pitchFamily="18" charset="0"/>
              </a:rPr>
              <a:t>3</a:t>
            </a:r>
            <a:r>
              <a:rPr lang="en-GB" altLang="zh-CN" baseline="30000" dirty="0">
                <a:cs typeface="Times New Roman" panose="02020603050405020304" pitchFamily="18" charset="0"/>
              </a:rPr>
              <a:t>rd</a:t>
            </a:r>
            <a:r>
              <a:rPr lang="en-GB" altLang="zh-CN" dirty="0">
                <a:cs typeface="Times New Roman" panose="02020603050405020304" pitchFamily="18" charset="0"/>
              </a:rPr>
              <a:t> (36GHz) or 4</a:t>
            </a:r>
            <a:r>
              <a:rPr lang="en-GB" altLang="zh-CN" baseline="30000" dirty="0">
                <a:cs typeface="Times New Roman" panose="02020603050405020304" pitchFamily="18" charset="0"/>
              </a:rPr>
              <a:t>th</a:t>
            </a:r>
            <a:r>
              <a:rPr lang="en-GB" altLang="zh-CN" dirty="0">
                <a:cs typeface="Times New Roman" panose="02020603050405020304" pitchFamily="18" charset="0"/>
              </a:rPr>
              <a:t> (48GHz) harmonic of X-band (12GHz) LINAC frequency</a:t>
            </a:r>
          </a:p>
          <a:p>
            <a:pPr lvl="2">
              <a:lnSpc>
                <a:spcPct val="80000"/>
              </a:lnSpc>
              <a:spcAft>
                <a:spcPts val="600"/>
              </a:spcAft>
              <a:buClr>
                <a:srgbClr val="0000A0"/>
              </a:buClr>
              <a:buSzPct val="120000"/>
              <a:buFont typeface="Times New Roman" panose="02020603050405020304" pitchFamily="18" charset="0"/>
              <a:buChar char="‒"/>
            </a:pPr>
            <a:r>
              <a:rPr lang="en-GB" altLang="zh-CN" sz="2800" dirty="0">
                <a:cs typeface="Times New Roman" panose="02020603050405020304" pitchFamily="18" charset="0"/>
              </a:rPr>
              <a:t>the higher the harmonic, the less amplitude (and thus microwave power) required</a:t>
            </a:r>
          </a:p>
          <a:p>
            <a:pPr lvl="2">
              <a:lnSpc>
                <a:spcPct val="80000"/>
              </a:lnSpc>
              <a:spcAft>
                <a:spcPts val="600"/>
              </a:spcAft>
              <a:buClr>
                <a:srgbClr val="0000A0"/>
              </a:buClr>
              <a:buSzPct val="120000"/>
              <a:buFont typeface="Times New Roman" panose="02020603050405020304" pitchFamily="18" charset="0"/>
              <a:buChar char="‒"/>
            </a:pPr>
            <a:r>
              <a:rPr lang="en-GB" altLang="zh-CN" sz="2800" dirty="0">
                <a:cs typeface="Times New Roman" panose="02020603050405020304" pitchFamily="18" charset="0"/>
              </a:rPr>
              <a:t>the higher the frequency and power the shorter the lineariser</a:t>
            </a:r>
          </a:p>
          <a:p>
            <a:pPr marL="914400" lvl="2" indent="0">
              <a:lnSpc>
                <a:spcPct val="80000"/>
              </a:lnSpc>
              <a:spcAft>
                <a:spcPts val="600"/>
              </a:spcAft>
              <a:buClr>
                <a:srgbClr val="0000A0"/>
              </a:buClr>
              <a:buSzPct val="120000"/>
              <a:buNone/>
            </a:pPr>
            <a:endParaRPr lang="en-GB" altLang="zh-CN" sz="1600" dirty="0">
              <a:cs typeface="Times New Roman" panose="02020603050405020304" pitchFamily="18" charset="0"/>
            </a:endParaRPr>
          </a:p>
          <a:p>
            <a:pPr marL="457200" lvl="1" indent="0">
              <a:lnSpc>
                <a:spcPct val="80000"/>
              </a:lnSpc>
              <a:buClr>
                <a:srgbClr val="0000A0"/>
              </a:buClr>
              <a:buSzPct val="120000"/>
              <a:buNone/>
            </a:pPr>
            <a:endParaRPr lang="en-GB" altLang="zh-CN" sz="2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698EA8-2B18-47AD-BD25-F9FEFEFEB21F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11" name="Picture 2" descr="http://www.compactlight.eu/pub/images/header.jpg">
            <a:extLst>
              <a:ext uri="{FF2B5EF4-FFF2-40B4-BE49-F238E27FC236}">
                <a16:creationId xmlns:a16="http://schemas.microsoft.com/office/drawing/2014/main" id="{0214389C-2F4B-4B52-AC62-0C37D8BB149A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4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641701"/>
      </p:ext>
    </p:extLst>
  </p:cSld>
  <p:clrMapOvr>
    <a:masterClrMapping/>
  </p:clrMapOvr>
  <p:transition spd="med" advTm="64336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1043608" y="-27384"/>
            <a:ext cx="6399633" cy="850106"/>
          </a:xfrm>
        </p:spPr>
        <p:txBody>
          <a:bodyPr/>
          <a:lstStyle/>
          <a:p>
            <a:pPr eaLnBrk="1" hangingPunct="1"/>
            <a:r>
              <a:rPr lang="en-US" altLang="zh-CN" dirty="0">
                <a:cs typeface="Times New Roman" panose="02020603050405020304" pitchFamily="18" charset="0"/>
              </a:rPr>
              <a:t>Gyro-klystrons</a:t>
            </a:r>
            <a:endParaRPr lang="zh-CN" altLang="en-US" dirty="0">
              <a:cs typeface="Times New Roman" panose="02020603050405020304" pitchFamily="18" charset="0"/>
            </a:endParaRPr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>
          <a:xfrm>
            <a:off x="107504" y="980728"/>
            <a:ext cx="8784976" cy="3719561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q"/>
            </a:pPr>
            <a:r>
              <a:rPr lang="en-GB" altLang="zh-CN" sz="2400" dirty="0">
                <a:cs typeface="Times New Roman" panose="02020603050405020304" pitchFamily="18" charset="0"/>
              </a:rPr>
              <a:t>Gyro-klystron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400" dirty="0">
                <a:cs typeface="Times New Roman" panose="02020603050405020304" pitchFamily="18" charset="0"/>
              </a:rPr>
              <a:t>Azimuthal Bunching, TE modes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400" dirty="0">
                <a:cs typeface="Times New Roman" panose="02020603050405020304" pitchFamily="18" charset="0"/>
              </a:rPr>
              <a:t>Lower axial velocity than linear klystron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400" dirty="0">
                <a:cs typeface="Times New Roman" panose="02020603050405020304" pitchFamily="18" charset="0"/>
              </a:rPr>
              <a:t>High beam alpha (</a:t>
            </a:r>
            <a:r>
              <a:rPr lang="en-GB" altLang="zh-CN" sz="2400" i="1" dirty="0" err="1">
                <a:cs typeface="Times New Roman" panose="02020603050405020304" pitchFamily="18" charset="0"/>
              </a:rPr>
              <a:t>v</a:t>
            </a:r>
            <a:r>
              <a:rPr lang="en-GB" altLang="zh-CN" sz="2400" baseline="-25000" dirty="0" err="1">
                <a:cs typeface="Times New Roman" panose="02020603050405020304" pitchFamily="18" charset="0"/>
              </a:rPr>
              <a:t>perp</a:t>
            </a:r>
            <a:r>
              <a:rPr lang="en-GB" altLang="zh-CN" sz="2400" dirty="0">
                <a:cs typeface="Times New Roman" panose="02020603050405020304" pitchFamily="18" charset="0"/>
              </a:rPr>
              <a:t>/</a:t>
            </a:r>
            <a:r>
              <a:rPr lang="en-GB" altLang="zh-CN" sz="2400" i="1" dirty="0" err="1">
                <a:cs typeface="Times New Roman" panose="02020603050405020304" pitchFamily="18" charset="0"/>
              </a:rPr>
              <a:t>v</a:t>
            </a:r>
            <a:r>
              <a:rPr lang="en-GB" altLang="zh-CN" sz="2400" baseline="-25000" dirty="0" err="1">
                <a:cs typeface="Times New Roman" panose="02020603050405020304" pitchFamily="18" charset="0"/>
              </a:rPr>
              <a:t>para</a:t>
            </a:r>
            <a:r>
              <a:rPr lang="en-GB" altLang="zh-CN" sz="2400" dirty="0"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400" dirty="0">
                <a:cs typeface="Times New Roman" panose="02020603050405020304" pitchFamily="18" charset="0"/>
              </a:rPr>
              <a:t>Operating frequency determined by the external magnetic field</a:t>
            </a:r>
          </a:p>
          <a:p>
            <a:pPr lvl="1">
              <a:lnSpc>
                <a:spcPct val="80000"/>
              </a:lnSpc>
              <a:buClr>
                <a:srgbClr val="0000A0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zh-CN" sz="2400" dirty="0">
                <a:cs typeface="Times New Roman" panose="02020603050405020304" pitchFamily="18" charset="0"/>
              </a:rPr>
              <a:t>Open output cavity, high power capability 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698EA8-2B18-47AD-BD25-F9FEFEFEB21F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6" name="Picture 2" descr="http://www.compactlight.eu/pub/images/header.jpg">
            <a:extLst>
              <a:ext uri="{FF2B5EF4-FFF2-40B4-BE49-F238E27FC236}">
                <a16:creationId xmlns:a16="http://schemas.microsoft.com/office/drawing/2014/main" id="{6FD6669E-CC1F-4E5D-9E25-065F32B50217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4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23"/>
          <p:cNvGrpSpPr>
            <a:grpSpLocks noChangeAspect="1"/>
          </p:cNvGrpSpPr>
          <p:nvPr/>
        </p:nvGrpSpPr>
        <p:grpSpPr bwMode="auto">
          <a:xfrm>
            <a:off x="546720" y="3157127"/>
            <a:ext cx="7906544" cy="3204845"/>
            <a:chOff x="1463170" y="14624050"/>
            <a:chExt cx="11219368" cy="4546600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6463" y="14624050"/>
              <a:ext cx="10506075" cy="454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76"/>
            <p:cNvGrpSpPr>
              <a:grpSpLocks/>
            </p:cNvGrpSpPr>
            <p:nvPr/>
          </p:nvGrpSpPr>
          <p:grpSpPr bwMode="auto">
            <a:xfrm>
              <a:off x="1463170" y="17114630"/>
              <a:ext cx="1676946" cy="1167020"/>
              <a:chOff x="24768422" y="21566912"/>
              <a:chExt cx="1676946" cy="1167020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089395DB-8EA0-4F3D-ADED-972ACBF21A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768422" y="22503623"/>
                <a:ext cx="726934" cy="0"/>
              </a:xfrm>
              <a:prstGeom prst="straightConnector1">
                <a:avLst/>
              </a:prstGeom>
              <a:ln w="28575">
                <a:solidFill>
                  <a:schemeClr val="bg2"/>
                </a:solidFill>
                <a:tailEnd type="triangle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2DB6E68D-6B7A-4C74-9993-D89AD75FCC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921378" y="21999146"/>
                <a:ext cx="0" cy="657397"/>
              </a:xfrm>
              <a:prstGeom prst="straightConnector1">
                <a:avLst/>
              </a:prstGeom>
              <a:ln w="28575">
                <a:solidFill>
                  <a:schemeClr val="bg2"/>
                </a:solidFill>
                <a:tailEnd type="triangle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TextBox 79"/>
              <p:cNvSpPr txBox="1">
                <a:spLocks noChangeArrowheads="1"/>
              </p:cNvSpPr>
              <p:nvPr/>
            </p:nvSpPr>
            <p:spPr bwMode="auto">
              <a:xfrm>
                <a:off x="25478581" y="22210712"/>
                <a:ext cx="966787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GB" altLang="en-US">
                    <a:solidFill>
                      <a:schemeClr val="bg2"/>
                    </a:solidFill>
                    <a:latin typeface="Arial" panose="020B0604020202020204" pitchFamily="34" charset="0"/>
                  </a:rPr>
                  <a:t>z</a:t>
                </a:r>
              </a:p>
            </p:txBody>
          </p:sp>
          <p:sp>
            <p:nvSpPr>
              <p:cNvPr id="13" name="TextBox 80"/>
              <p:cNvSpPr txBox="1">
                <a:spLocks noChangeArrowheads="1"/>
              </p:cNvSpPr>
              <p:nvPr/>
            </p:nvSpPr>
            <p:spPr bwMode="auto">
              <a:xfrm>
                <a:off x="24809451" y="21566912"/>
                <a:ext cx="966787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GB" altLang="en-US">
                    <a:solidFill>
                      <a:schemeClr val="bg2"/>
                    </a:solidFill>
                    <a:latin typeface="Arial" panose="020B0604020202020204" pitchFamily="34" charset="0"/>
                  </a:rPr>
                  <a:t>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6294618"/>
      </p:ext>
    </p:extLst>
  </p:cSld>
  <p:clrMapOvr>
    <a:masterClrMapping/>
  </p:clrMapOvr>
  <p:transition spd="med" advTm="33552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B01E4-0B1B-4F19-BD10-94BF1355F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CF0ECDC-39A6-426A-A698-F8011FD476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576" y="44624"/>
            <a:ext cx="6911999" cy="936818"/>
          </a:xfrm>
        </p:spPr>
        <p:txBody>
          <a:bodyPr/>
          <a:lstStyle/>
          <a:p>
            <a:r>
              <a:rPr lang="en-US" altLang="zh-CN" sz="3600" dirty="0"/>
              <a:t>e</a:t>
            </a:r>
            <a:r>
              <a:rPr lang="en-US" altLang="zh-CN" sz="3600" dirty="0" smtClean="0"/>
              <a:t>-beam 48GHz Gyro-klystron</a:t>
            </a:r>
            <a:endParaRPr lang="en-US" altLang="zh-CN" sz="3600" dirty="0"/>
          </a:p>
        </p:txBody>
      </p:sp>
      <p:pic>
        <p:nvPicPr>
          <p:cNvPr id="428" name="Picture 2" descr="http://www.compactlight.eu/pub/images/header.jpg">
            <a:extLst>
              <a:ext uri="{FF2B5EF4-FFF2-40B4-BE49-F238E27FC236}">
                <a16:creationId xmlns:a16="http://schemas.microsoft.com/office/drawing/2014/main" id="{4867CA67-B956-480B-8C58-44CE8A66AA48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4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389" y="1021992"/>
            <a:ext cx="3744416" cy="2911908"/>
          </a:xfrm>
          <a:prstGeom prst="rect">
            <a:avLst/>
          </a:prstGeom>
        </p:spPr>
      </p:pic>
      <p:grpSp>
        <p:nvGrpSpPr>
          <p:cNvPr id="433" name="Group 11"/>
          <p:cNvGrpSpPr>
            <a:grpSpLocks noChangeAspect="1"/>
          </p:cNvGrpSpPr>
          <p:nvPr/>
        </p:nvGrpSpPr>
        <p:grpSpPr bwMode="auto">
          <a:xfrm>
            <a:off x="528637" y="3933056"/>
            <a:ext cx="12517801" cy="22570682"/>
            <a:chOff x="7311592" y="14426857"/>
            <a:chExt cx="12646560" cy="22564425"/>
          </a:xfrm>
        </p:grpSpPr>
        <p:pic>
          <p:nvPicPr>
            <p:cNvPr id="434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1592" y="14519947"/>
              <a:ext cx="8169906" cy="2642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5" name="TextBox 9"/>
            <p:cNvSpPr txBox="1">
              <a:spLocks noChangeArrowheads="1"/>
            </p:cNvSpPr>
            <p:nvPr/>
          </p:nvSpPr>
          <p:spPr bwMode="auto">
            <a:xfrm>
              <a:off x="8518770" y="14426857"/>
              <a:ext cx="5351231" cy="461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GB" altLang="en-US" sz="2400" dirty="0">
                  <a:latin typeface="Arial" panose="020B0604020202020204" pitchFamily="34" charset="0"/>
                </a:rPr>
                <a:t>Magnetron Injection Gun</a:t>
              </a:r>
            </a:p>
          </p:txBody>
        </p:sp>
        <p:sp>
          <p:nvSpPr>
            <p:cNvPr id="436" name="TextBox 61"/>
            <p:cNvSpPr txBox="1">
              <a:spLocks noChangeArrowheads="1"/>
            </p:cNvSpPr>
            <p:nvPr/>
          </p:nvSpPr>
          <p:spPr bwMode="auto">
            <a:xfrm>
              <a:off x="14606921" y="36468062"/>
              <a:ext cx="535123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GB" altLang="en-US">
                  <a:solidFill>
                    <a:schemeClr val="bg2"/>
                  </a:solidFill>
                  <a:latin typeface="Arial" panose="020B0604020202020204" pitchFamily="34" charset="0"/>
                </a:rPr>
                <a:t>z (mm)</a:t>
              </a:r>
            </a:p>
          </p:txBody>
        </p:sp>
        <p:sp>
          <p:nvSpPr>
            <p:cNvPr id="437" name="TextBox 62"/>
            <p:cNvSpPr txBox="1">
              <a:spLocks noChangeArrowheads="1"/>
            </p:cNvSpPr>
            <p:nvPr/>
          </p:nvSpPr>
          <p:spPr bwMode="auto">
            <a:xfrm rot="-5400000">
              <a:off x="9586627" y="33856939"/>
              <a:ext cx="28830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GB" altLang="en-US">
                  <a:solidFill>
                    <a:schemeClr val="bg2"/>
                  </a:solidFill>
                  <a:latin typeface="Arial" panose="020B0604020202020204" pitchFamily="34" charset="0"/>
                </a:rPr>
                <a:t>r (mm)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3046472"/>
      </p:ext>
    </p:extLst>
  </p:cSld>
  <p:clrMapOvr>
    <a:masterClrMapping/>
  </p:clrMapOvr>
  <p:transition spd="med" advTm="2411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7781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317504-C164-4CBD-A73A-2D35D74200CF}"/>
              </a:ext>
            </a:extLst>
          </p:cNvPr>
          <p:cNvSpPr txBox="1"/>
          <p:nvPr/>
        </p:nvSpPr>
        <p:spPr>
          <a:xfrm>
            <a:off x="649700" y="3150713"/>
            <a:ext cx="404596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Time (ns)</a:t>
            </a: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id="{BE4E4E37-F56C-4676-9FAD-B65D0748CE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43980" y="44624"/>
            <a:ext cx="6840760" cy="626204"/>
          </a:xfrm>
        </p:spPr>
        <p:txBody>
          <a:bodyPr/>
          <a:lstStyle/>
          <a:p>
            <a:r>
              <a:rPr lang="en-US" altLang="zh-CN" sz="2800" dirty="0" smtClean="0"/>
              <a:t>Latest 48</a:t>
            </a:r>
            <a:r>
              <a:rPr lang="en-US" altLang="zh-CN" sz="2800" dirty="0" smtClean="0"/>
              <a:t>GHz </a:t>
            </a:r>
            <a:r>
              <a:rPr lang="en-US" altLang="zh-CN" sz="2800" dirty="0"/>
              <a:t>Gyro-klystron PIC simulations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949" y="715452"/>
            <a:ext cx="3528671" cy="2794649"/>
          </a:xfrm>
          <a:prstGeom prst="rect">
            <a:avLst/>
          </a:prstGeom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34" y="609062"/>
            <a:ext cx="4963696" cy="286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66" y="3555856"/>
            <a:ext cx="4990635" cy="3230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40507B4-676D-43EF-A45C-74FB923BD289}"/>
              </a:ext>
            </a:extLst>
          </p:cNvPr>
          <p:cNvSpPr txBox="1"/>
          <p:nvPr/>
        </p:nvSpPr>
        <p:spPr>
          <a:xfrm>
            <a:off x="1835696" y="692696"/>
            <a:ext cx="190658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2.0</a:t>
            </a:r>
            <a:r>
              <a:rPr lang="en-GB" sz="1400" dirty="0" smtClean="0"/>
              <a:t>MW </a:t>
            </a:r>
            <a:r>
              <a:rPr lang="en-GB" sz="1400" dirty="0"/>
              <a:t>output power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t="9126" r="37202"/>
          <a:stretch/>
        </p:blipFill>
        <p:spPr>
          <a:xfrm>
            <a:off x="5168001" y="3687914"/>
            <a:ext cx="3724479" cy="286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861313"/>
      </p:ext>
    </p:extLst>
  </p:cSld>
  <p:clrMapOvr>
    <a:masterClrMapping/>
  </p:clrMapOvr>
  <p:transition spd="med" advTm="51623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/>
          <a:lstStyle/>
          <a:p>
            <a:pPr eaLnBrk="1" hangingPunct="1"/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D26505-63AE-4E04-A714-360B4A0B301D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785" y="6093296"/>
            <a:ext cx="23653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www.compactlight.eu/pub/images/header.jpg">
            <a:extLst>
              <a:ext uri="{FF2B5EF4-FFF2-40B4-BE49-F238E27FC236}">
                <a16:creationId xmlns:a16="http://schemas.microsoft.com/office/drawing/2014/main" id="{71491AC5-4C3B-46C9-84A9-911C98C250EC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01" y="6106536"/>
            <a:ext cx="9144000" cy="74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94928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altLang="zh-CN" sz="2200" dirty="0"/>
              <a:t>36GHz, Gyro-klystron (</a:t>
            </a:r>
            <a:r>
              <a:rPr lang="en-US" altLang="zh-CN" sz="2200" dirty="0" err="1"/>
              <a:t>Strath</a:t>
            </a:r>
            <a:r>
              <a:rPr lang="en-US" altLang="zh-CN" sz="2200" dirty="0"/>
              <a:t>, UESTC, </a:t>
            </a:r>
            <a:r>
              <a:rPr lang="en-US" altLang="zh-CN" sz="2200" dirty="0" err="1"/>
              <a:t>Schenzhen</a:t>
            </a:r>
            <a:r>
              <a:rPr lang="en-US" altLang="zh-CN" sz="2200" dirty="0"/>
              <a:t>)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zh-CN" sz="2200" dirty="0"/>
              <a:t>36GHz, 3 MW, 1kHz pulse repetition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zh-CN" sz="2200" dirty="0"/>
              <a:t>SLED II compressor, </a:t>
            </a:r>
            <a:r>
              <a:rPr lang="en-US" altLang="zh-CN" sz="2200" dirty="0" smtClean="0"/>
              <a:t>~</a:t>
            </a:r>
            <a:r>
              <a:rPr lang="en-US" altLang="zh-CN" sz="2200" dirty="0"/>
              <a:t>9</a:t>
            </a:r>
            <a:r>
              <a:rPr lang="en-US" altLang="zh-CN" sz="2200" dirty="0" smtClean="0"/>
              <a:t>MW </a:t>
            </a:r>
            <a:r>
              <a:rPr lang="en-US" altLang="zh-CN" sz="2200" dirty="0"/>
              <a:t>at 36GHz</a:t>
            </a:r>
          </a:p>
          <a:p>
            <a:pPr eaLnBrk="1" hangingPunct="1"/>
            <a:r>
              <a:rPr lang="en-US" altLang="zh-CN" sz="2200" dirty="0"/>
              <a:t>48GHz Gyro-klystron (Strathclyde)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zh-CN" sz="2200" dirty="0"/>
              <a:t>48GHz, </a:t>
            </a:r>
            <a:r>
              <a:rPr lang="en-US" altLang="zh-CN" sz="2200" dirty="0" smtClean="0"/>
              <a:t>2.0</a:t>
            </a:r>
            <a:r>
              <a:rPr lang="en-US" altLang="zh-CN" sz="2200" dirty="0" smtClean="0"/>
              <a:t>MW</a:t>
            </a:r>
            <a:endParaRPr lang="en-US" altLang="zh-CN" sz="2200" dirty="0"/>
          </a:p>
          <a:p>
            <a:pPr lvl="1" eaLnBrk="1" hangingPunct="1">
              <a:spcBef>
                <a:spcPts val="400"/>
              </a:spcBef>
            </a:pPr>
            <a:r>
              <a:rPr lang="en-GB" altLang="zh-CN" sz="2200" dirty="0"/>
              <a:t>SLED II compressor, </a:t>
            </a:r>
            <a:r>
              <a:rPr lang="en-GB" altLang="zh-CN" sz="2200" dirty="0" smtClean="0"/>
              <a:t>~6MW </a:t>
            </a:r>
            <a:r>
              <a:rPr lang="en-GB" altLang="zh-CN" sz="2200" dirty="0"/>
              <a:t>at </a:t>
            </a:r>
            <a:r>
              <a:rPr lang="en-GB" altLang="zh-CN" sz="2200" dirty="0" smtClean="0"/>
              <a:t>48GHz</a:t>
            </a:r>
          </a:p>
          <a:p>
            <a:pPr eaLnBrk="1" hangingPunct="1">
              <a:spcBef>
                <a:spcPts val="400"/>
              </a:spcBef>
            </a:pPr>
            <a:r>
              <a:rPr lang="en-GB" altLang="zh-CN" sz="2200" dirty="0" smtClean="0"/>
              <a:t>Increase output power (10MW) need to operate at higher voltage</a:t>
            </a:r>
          </a:p>
          <a:p>
            <a:pPr lvl="2" eaLnBrk="1" hangingPunct="1">
              <a:spcBef>
                <a:spcPts val="400"/>
              </a:spcBef>
            </a:pPr>
            <a:r>
              <a:rPr lang="en-GB" altLang="zh-CN" sz="2200" dirty="0" smtClean="0"/>
              <a:t>450kV, 50A</a:t>
            </a:r>
          </a:p>
          <a:p>
            <a:pPr eaLnBrk="1" hangingPunct="1">
              <a:spcBef>
                <a:spcPts val="400"/>
              </a:spcBef>
            </a:pPr>
            <a:r>
              <a:rPr lang="en-GB" altLang="zh-CN" sz="2200" dirty="0"/>
              <a:t>H</a:t>
            </a:r>
            <a:r>
              <a:rPr lang="en-GB" altLang="zh-CN" sz="2200" dirty="0" smtClean="0"/>
              <a:t>igher order mode in the output cavity</a:t>
            </a:r>
          </a:p>
          <a:p>
            <a:pPr lvl="2" eaLnBrk="1" hangingPunct="1">
              <a:spcBef>
                <a:spcPts val="400"/>
              </a:spcBef>
            </a:pPr>
            <a:r>
              <a:rPr lang="en-GB" altLang="zh-CN" sz="2200" dirty="0" smtClean="0"/>
              <a:t>co-axial gyro-klystron</a:t>
            </a:r>
            <a:endParaRPr lang="en-GB" altLang="zh-CN" sz="2200" dirty="0"/>
          </a:p>
          <a:p>
            <a:pPr eaLnBrk="1" hangingPunct="1"/>
            <a:r>
              <a:rPr lang="en-GB" altLang="zh-CN" sz="2200" dirty="0"/>
              <a:t>Ka-band Gyro-klystrons have been developed and operated for many years in radar systems</a:t>
            </a:r>
          </a:p>
          <a:p>
            <a:pPr lvl="1" eaLnBrk="1" hangingPunct="1">
              <a:spcBef>
                <a:spcPts val="400"/>
              </a:spcBef>
            </a:pPr>
            <a:r>
              <a:rPr lang="en-GB" altLang="zh-CN" sz="2200" dirty="0" smtClean="0"/>
              <a:t>Strathclyde/UESTC (200kW, 36GHz, 220Hz)</a:t>
            </a:r>
          </a:p>
          <a:p>
            <a:pPr lvl="1" eaLnBrk="1" hangingPunct="1">
              <a:spcBef>
                <a:spcPts val="400"/>
              </a:spcBef>
            </a:pPr>
            <a:r>
              <a:rPr lang="en-GB" altLang="zh-CN" sz="2200" dirty="0" smtClean="0"/>
              <a:t>CPI</a:t>
            </a:r>
            <a:r>
              <a:rPr lang="en-GB" altLang="zh-CN" sz="2200" dirty="0"/>
              <a:t>, USA</a:t>
            </a:r>
          </a:p>
          <a:p>
            <a:pPr lvl="1" eaLnBrk="1" hangingPunct="1">
              <a:spcBef>
                <a:spcPts val="400"/>
              </a:spcBef>
            </a:pPr>
            <a:r>
              <a:rPr lang="en-GB" altLang="zh-CN" sz="2200" dirty="0" err="1"/>
              <a:t>Gycom</a:t>
            </a:r>
            <a:r>
              <a:rPr lang="en-GB" altLang="zh-CN" sz="2200" dirty="0"/>
              <a:t>, Russia</a:t>
            </a:r>
          </a:p>
          <a:p>
            <a:pPr lvl="1" eaLnBrk="1" hangingPunct="1"/>
            <a:endParaRPr lang="en-GB" altLang="zh-CN" sz="2200" dirty="0"/>
          </a:p>
          <a:p>
            <a:pPr marL="457200" lvl="1" indent="0" eaLnBrk="1" hangingPunct="1">
              <a:buNone/>
            </a:pP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3004537"/>
      </p:ext>
    </p:extLst>
  </p:cSld>
  <p:clrMapOvr>
    <a:masterClrMapping/>
  </p:clrMapOvr>
  <p:transition spd="med" advTm="69066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/>
              <a:t>Acknowledgement</a:t>
            </a:r>
            <a:endParaRPr lang="zh-CN" altLang="en-US" dirty="0"/>
          </a:p>
        </p:txBody>
      </p:sp>
      <p:sp>
        <p:nvSpPr>
          <p:cNvPr id="54275" name="内容占位符 2"/>
          <p:cNvSpPr>
            <a:spLocks noGrp="1"/>
          </p:cNvSpPr>
          <p:nvPr>
            <p:ph idx="1"/>
          </p:nvPr>
        </p:nvSpPr>
        <p:spPr>
          <a:xfrm>
            <a:off x="467544" y="1484784"/>
            <a:ext cx="7992888" cy="1512168"/>
          </a:xfrm>
        </p:spPr>
        <p:txBody>
          <a:bodyPr/>
          <a:lstStyle/>
          <a:p>
            <a:pPr indent="0" algn="just" eaLnBrk="1" hangingPunct="1">
              <a:buNone/>
            </a:pPr>
            <a:r>
              <a:rPr lang="en-US" altLang="zh-CN" sz="2400" dirty="0"/>
              <a:t>This work is supported by the European Commission Horizon 2020 Project “</a:t>
            </a:r>
            <a:r>
              <a:rPr lang="en-US" altLang="zh-CN" sz="2400" dirty="0" err="1"/>
              <a:t>CompactLight</a:t>
            </a:r>
            <a:r>
              <a:rPr lang="en-US" altLang="zh-CN" sz="2400" dirty="0"/>
              <a:t>” (777431-XLS), and the State Scholarship Fund from the China Scholarship Council and the STFC, UK (Cockcroft Institute Core Grant) </a:t>
            </a:r>
          </a:p>
        </p:txBody>
      </p:sp>
      <p:pic>
        <p:nvPicPr>
          <p:cNvPr id="11" name="Picture 2" descr="http://www.compactlight.eu/pub/images/header.jpg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01" y="6106536"/>
            <a:ext cx="9144000" cy="74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14525">
    <p:fad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6275</TotalTime>
  <Words>459</Words>
  <Application>Microsoft Office PowerPoint</Application>
  <PresentationFormat>On-screen Show (4:3)</PresentationFormat>
  <Paragraphs>83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SimSun</vt:lpstr>
      <vt:lpstr>Arial</vt:lpstr>
      <vt:lpstr>Book Antiqua</vt:lpstr>
      <vt:lpstr>Calibri</vt:lpstr>
      <vt:lpstr>Times New Roman</vt:lpstr>
      <vt:lpstr>Wingdings</vt:lpstr>
      <vt:lpstr>Office 主题</vt:lpstr>
      <vt:lpstr>WP4: RF systems </vt:lpstr>
      <vt:lpstr>Present Status</vt:lpstr>
      <vt:lpstr>PowerPoint Presentation</vt:lpstr>
      <vt:lpstr>Motivation</vt:lpstr>
      <vt:lpstr>Gyro-klystrons</vt:lpstr>
      <vt:lpstr>e-beam 48GHz Gyro-klystron</vt:lpstr>
      <vt:lpstr>Latest 48GHz Gyro-klystron PIC simulations</vt:lpstr>
      <vt:lpstr>Conclusion</vt:lpstr>
      <vt:lpstr>Acknowledgement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张良</dc:creator>
  <cp:lastModifiedBy>Adrian Cross</cp:lastModifiedBy>
  <cp:revision>412</cp:revision>
  <dcterms:created xsi:type="dcterms:W3CDTF">2012-11-18T13:14:05Z</dcterms:created>
  <dcterms:modified xsi:type="dcterms:W3CDTF">2019-08-29T07:41:29Z</dcterms:modified>
</cp:coreProperties>
</file>