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4278" r:id="rId4"/>
  </p:sldMasterIdLst>
  <p:notesMasterIdLst>
    <p:notesMasterId r:id="rId11"/>
  </p:notesMasterIdLst>
  <p:handoutMasterIdLst>
    <p:handoutMasterId r:id="rId12"/>
  </p:handoutMasterIdLst>
  <p:sldIdLst>
    <p:sldId id="333" r:id="rId5"/>
    <p:sldId id="357" r:id="rId6"/>
    <p:sldId id="361" r:id="rId7"/>
    <p:sldId id="359" r:id="rId8"/>
    <p:sldId id="358" r:id="rId9"/>
    <p:sldId id="337" r:id="rId10"/>
  </p:sldIdLst>
  <p:sldSz cx="10080625" cy="7559675"/>
  <p:notesSz cx="9926638" cy="6797675"/>
  <p:defaultTextStyle>
    <a:defPPr>
      <a:defRPr lang="en-US"/>
    </a:defPPr>
    <a:lvl1pPr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1pPr>
    <a:lvl2pPr marL="741363" indent="-28416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2pPr>
    <a:lvl3pPr marL="11414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3pPr>
    <a:lvl4pPr marL="15986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4pPr>
    <a:lvl5pPr marL="20558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C8E8"/>
    <a:srgbClr val="FFFFCC"/>
    <a:srgbClr val="1067EA"/>
    <a:srgbClr val="139BFB"/>
    <a:srgbClr val="808080"/>
    <a:srgbClr val="969696"/>
    <a:srgbClr val="0068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08" autoAdjust="0"/>
    <p:restoredTop sz="94541" autoAdjust="0"/>
  </p:normalViewPr>
  <p:slideViewPr>
    <p:cSldViewPr>
      <p:cViewPr varScale="1">
        <p:scale>
          <a:sx n="99" d="100"/>
          <a:sy n="99" d="100"/>
        </p:scale>
        <p:origin x="1854" y="84"/>
      </p:cViewPr>
      <p:guideLst>
        <p:guide orient="horz" pos="2381"/>
        <p:guide pos="31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03" d="100"/>
          <a:sy n="103" d="100"/>
        </p:scale>
        <p:origin x="2274" y="1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80" cy="339741"/>
          </a:xfrm>
          <a:prstGeom prst="rect">
            <a:avLst/>
          </a:prstGeom>
        </p:spPr>
        <p:txBody>
          <a:bodyPr vert="horz" lIns="83786" tIns="41893" rIns="83786" bIns="41893" rtlCol="0"/>
          <a:lstStyle>
            <a:lvl1pPr algn="l" defTabSz="411617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defRPr sz="11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5621410" y="0"/>
            <a:ext cx="4303754" cy="339741"/>
          </a:xfrm>
          <a:prstGeom prst="rect">
            <a:avLst/>
          </a:prstGeom>
        </p:spPr>
        <p:txBody>
          <a:bodyPr vert="horz" wrap="square" lIns="83786" tIns="41893" rIns="83786" bIns="41893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100"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22BC0B9A-6933-4F3F-8E52-2AA9BF11D1B0}" type="datetimeFigureOut">
              <a:rPr lang="it-IT" altLang="it-IT"/>
              <a:pPr>
                <a:defRPr/>
              </a:pPr>
              <a:t>22/08/2019</a:t>
            </a:fld>
            <a:endParaRPr lang="it-IT" alt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5621410" y="6456507"/>
            <a:ext cx="4303754" cy="339741"/>
          </a:xfrm>
          <a:prstGeom prst="rect">
            <a:avLst/>
          </a:prstGeom>
        </p:spPr>
        <p:txBody>
          <a:bodyPr vert="horz" wrap="square" lIns="83786" tIns="41893" rIns="83786" bIns="41893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 sz="1100"/>
            </a:lvl1pPr>
          </a:lstStyle>
          <a:p>
            <a:fld id="{6AE28C17-E6F0-4057-8387-BD26770D1F5D}" type="slidenum">
              <a:rPr lang="it-IT" altLang="it-IT"/>
              <a:pPr/>
              <a:t>‹#›</a:t>
            </a:fld>
            <a:endParaRPr lang="it-IT" alt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2"/>
          </p:nvPr>
        </p:nvSpPr>
        <p:spPr>
          <a:xfrm>
            <a:off x="1" y="6456507"/>
            <a:ext cx="4302280" cy="341168"/>
          </a:xfrm>
          <a:prstGeom prst="rect">
            <a:avLst/>
          </a:prstGeom>
        </p:spPr>
        <p:txBody>
          <a:bodyPr vert="horz" lIns="83786" tIns="41893" rIns="83786" bIns="41893" rtlCol="0" anchor="b"/>
          <a:lstStyle>
            <a:lvl1pPr algn="l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100"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97985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1"/>
          <p:cNvSpPr>
            <a:spLocks noChangeArrowheads="1"/>
          </p:cNvSpPr>
          <p:nvPr/>
        </p:nvSpPr>
        <p:spPr bwMode="auto">
          <a:xfrm>
            <a:off x="0" y="0"/>
            <a:ext cx="9926638" cy="679767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3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262313" y="517525"/>
            <a:ext cx="3395662" cy="25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075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991928" y="3228967"/>
            <a:ext cx="7938362" cy="3057669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0" y="0"/>
            <a:ext cx="4306702" cy="33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6" name="Text Box 5"/>
          <p:cNvSpPr txBox="1">
            <a:spLocks noChangeArrowheads="1"/>
          </p:cNvSpPr>
          <p:nvPr/>
        </p:nvSpPr>
        <p:spPr bwMode="auto">
          <a:xfrm>
            <a:off x="5618462" y="0"/>
            <a:ext cx="4306702" cy="33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7" name="Text Box 6"/>
          <p:cNvSpPr txBox="1">
            <a:spLocks noChangeArrowheads="1"/>
          </p:cNvSpPr>
          <p:nvPr/>
        </p:nvSpPr>
        <p:spPr bwMode="auto">
          <a:xfrm>
            <a:off x="0" y="6457934"/>
            <a:ext cx="4306702" cy="338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5618462" y="6457934"/>
            <a:ext cx="4303754" cy="338314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SzPct val="100000"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FC308DA7-30D7-4D01-B43B-62A66D37BBD3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4126064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1pPr>
    <a:lvl2pPr marL="742950" indent="-28575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2pPr>
    <a:lvl3pPr marL="11430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3pPr>
    <a:lvl4pPr marL="16002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4pPr>
    <a:lvl5pPr marL="20574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5pPr>
    <a:lvl6pPr marL="2285763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6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1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jpeg"/><Relationship Id="rId18" Type="http://schemas.openxmlformats.org/officeDocument/2006/relationships/image" Target="../media/image19.png"/><Relationship Id="rId26" Type="http://schemas.openxmlformats.org/officeDocument/2006/relationships/image" Target="../media/image27.png"/><Relationship Id="rId3" Type="http://schemas.openxmlformats.org/officeDocument/2006/relationships/image" Target="../media/image4.jpeg"/><Relationship Id="rId21" Type="http://schemas.openxmlformats.org/officeDocument/2006/relationships/image" Target="../media/image22.png"/><Relationship Id="rId7" Type="http://schemas.openxmlformats.org/officeDocument/2006/relationships/image" Target="../media/image8.png"/><Relationship Id="rId12" Type="http://schemas.openxmlformats.org/officeDocument/2006/relationships/image" Target="../media/image13.jpeg"/><Relationship Id="rId17" Type="http://schemas.openxmlformats.org/officeDocument/2006/relationships/image" Target="../media/image18.png"/><Relationship Id="rId25" Type="http://schemas.openxmlformats.org/officeDocument/2006/relationships/image" Target="../media/image26.pn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20" Type="http://schemas.openxmlformats.org/officeDocument/2006/relationships/image" Target="../media/image2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24" Type="http://schemas.openxmlformats.org/officeDocument/2006/relationships/image" Target="../media/image25.jpe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23" Type="http://schemas.openxmlformats.org/officeDocument/2006/relationships/image" Target="../media/image24.jpeg"/><Relationship Id="rId10" Type="http://schemas.openxmlformats.org/officeDocument/2006/relationships/image" Target="../media/image11.jpeg"/><Relationship Id="rId19" Type="http://schemas.openxmlformats.org/officeDocument/2006/relationships/image" Target="../media/image20.png"/><Relationship Id="rId4" Type="http://schemas.openxmlformats.org/officeDocument/2006/relationships/image" Target="../media/image5.jpeg"/><Relationship Id="rId9" Type="http://schemas.openxmlformats.org/officeDocument/2006/relationships/image" Target="../media/image10.jpeg"/><Relationship Id="rId14" Type="http://schemas.openxmlformats.org/officeDocument/2006/relationships/image" Target="../media/image15.png"/><Relationship Id="rId22" Type="http://schemas.openxmlformats.org/officeDocument/2006/relationships/image" Target="../media/image2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>
          <a:xfrm>
            <a:off x="9728976" y="7277212"/>
            <a:ext cx="212725" cy="230188"/>
          </a:xfrm>
        </p:spPr>
        <p:txBody>
          <a:bodyPr/>
          <a:lstStyle/>
          <a:p>
            <a:fld id="{C06E2D52-1345-4064-8429-3109916CEEE1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431800" y="2034877"/>
            <a:ext cx="6480175" cy="488057"/>
          </a:xfrm>
          <a:prstGeom prst="rect">
            <a:avLst/>
          </a:prstGeom>
        </p:spPr>
        <p:txBody>
          <a:bodyPr/>
          <a:lstStyle>
            <a:lvl1pPr algn="l">
              <a:defRPr sz="2400"/>
            </a:lvl1pPr>
          </a:lstStyle>
          <a:p>
            <a:pPr lvl="0"/>
            <a:r>
              <a:rPr lang="en-US" smtClean="0"/>
              <a:t>Click to add subtitle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870AA46E-AA69-4471-994D-0EED57F7B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133" y="1275556"/>
            <a:ext cx="6480720" cy="720081"/>
          </a:xfrm>
          <a:prstGeom prst="rect">
            <a:avLst/>
          </a:prstGeom>
        </p:spPr>
        <p:txBody>
          <a:bodyPr lIns="90000" anchor="ctr"/>
          <a:lstStyle>
            <a:lvl1pPr algn="l">
              <a:lnSpc>
                <a:spcPct val="100000"/>
              </a:lnSpc>
              <a:defRPr sz="4000">
                <a:solidFill>
                  <a:srgbClr val="C00000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431800" y="2594942"/>
            <a:ext cx="9216777" cy="356421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3312120" y="6226199"/>
            <a:ext cx="6336258" cy="431501"/>
          </a:xfrm>
          <a:prstGeom prst="rect">
            <a:avLst/>
          </a:prstGeom>
        </p:spPr>
        <p:txBody>
          <a:bodyPr lIns="36000" rIns="36000"/>
          <a:lstStyle>
            <a:lvl1pPr algn="r">
              <a:defRPr sz="2400"/>
            </a:lvl1pPr>
          </a:lstStyle>
          <a:p>
            <a:pPr lvl="0"/>
            <a:r>
              <a:rPr lang="en-US" smtClean="0"/>
              <a:t>Click to add presenter names</a:t>
            </a:r>
          </a:p>
        </p:txBody>
      </p:sp>
      <p:sp>
        <p:nvSpPr>
          <p:cNvPr id="9" name="Text Box 7"/>
          <p:cNvSpPr txBox="1">
            <a:spLocks noChangeArrowheads="1"/>
          </p:cNvSpPr>
          <p:nvPr userDrawn="1"/>
        </p:nvSpPr>
        <p:spPr bwMode="auto">
          <a:xfrm>
            <a:off x="359792" y="7092205"/>
            <a:ext cx="9073008" cy="46747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</a:t>
            </a:r>
            <a:r>
              <a:rPr kumimoji="0" lang="en-GB" altLang="it-IT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400" b="0" smtClean="0">
                <a:solidFill>
                  <a:srgbClr val="C00000"/>
                </a:solidFill>
              </a:rPr>
              <a:t>XLS						</a:t>
            </a:r>
            <a:r>
              <a:rPr lang="it-IT" altLang="en-US" sz="1400" b="0" smtClean="0">
                <a:solidFill>
                  <a:schemeClr val="tx1"/>
                </a:solidFill>
              </a:rPr>
              <a:t>www.CompactLight.eu</a:t>
            </a:r>
            <a:endParaRPr lang="it-IT" altLang="it-IT" sz="140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400" b="0" dirty="0">
                <a:solidFill>
                  <a:srgbClr val="C00000"/>
                </a:solidFill>
              </a:rPr>
              <a:t> 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720832" y="7246053"/>
            <a:ext cx="212725" cy="230188"/>
          </a:xfrm>
        </p:spPr>
        <p:txBody>
          <a:bodyPr/>
          <a:lstStyle>
            <a:lvl1pPr>
              <a:defRPr sz="1300"/>
            </a:lvl1pPr>
          </a:lstStyle>
          <a:p>
            <a:fld id="{4294EE50-87B3-414B-AD9E-518CEF385733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75816" y="2771725"/>
            <a:ext cx="8495803" cy="648667"/>
          </a:xfrm>
          <a:prstGeom prst="rect">
            <a:avLst/>
          </a:prstGeom>
        </p:spPr>
        <p:txBody>
          <a:bodyPr/>
          <a:lstStyle>
            <a:lvl1pPr algn="l">
              <a:defRPr sz="4400">
                <a:solidFill>
                  <a:srgbClr val="C00000"/>
                </a:solidFill>
              </a:defRPr>
            </a:lvl1pPr>
          </a:lstStyle>
          <a:p>
            <a:pPr lvl="0"/>
            <a:r>
              <a:rPr lang="en-US" smtClean="0"/>
              <a:t>Click to add title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75123" y="3518843"/>
            <a:ext cx="7488237" cy="576262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0"/>
              </a:spcAft>
              <a:defRPr sz="3200"/>
            </a:lvl1pPr>
          </a:lstStyle>
          <a:p>
            <a:pPr lvl="0"/>
            <a:r>
              <a:rPr lang="en-US" smtClean="0"/>
              <a:t>Click to add presenter names</a:t>
            </a:r>
          </a:p>
        </p:txBody>
      </p:sp>
      <p:sp>
        <p:nvSpPr>
          <p:cNvPr id="5" name="Text Box 7"/>
          <p:cNvSpPr txBox="1">
            <a:spLocks noChangeArrowheads="1"/>
          </p:cNvSpPr>
          <p:nvPr userDrawn="1"/>
        </p:nvSpPr>
        <p:spPr bwMode="auto">
          <a:xfrm>
            <a:off x="359792" y="7092205"/>
            <a:ext cx="9073008" cy="46747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</a:t>
            </a:r>
            <a:r>
              <a:rPr kumimoji="0" lang="en-GB" altLang="it-IT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400" b="0" smtClean="0">
                <a:solidFill>
                  <a:srgbClr val="C00000"/>
                </a:solidFill>
              </a:rPr>
              <a:t>XLS						</a:t>
            </a:r>
            <a:r>
              <a:rPr lang="it-IT" altLang="en-US" sz="1400" b="0" smtClean="0">
                <a:solidFill>
                  <a:schemeClr val="tx1"/>
                </a:solidFill>
              </a:rPr>
              <a:t>www.CompactLight.eu</a:t>
            </a:r>
            <a:endParaRPr lang="it-IT" altLang="it-IT" sz="140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400" b="0" dirty="0">
                <a:solidFill>
                  <a:srgbClr val="C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34973152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720263" y="7265732"/>
            <a:ext cx="214312" cy="230188"/>
          </a:xfrm>
        </p:spPr>
        <p:txBody>
          <a:bodyPr/>
          <a:lstStyle>
            <a:lvl1pPr>
              <a:defRPr sz="1300"/>
            </a:lvl1pPr>
          </a:lstStyle>
          <a:p>
            <a:fld id="{9FF39CA2-04EB-4CA6-BF9F-780F92DB7FFC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 hasCustomPrompt="1"/>
          </p:nvPr>
        </p:nvSpPr>
        <p:spPr>
          <a:xfrm>
            <a:off x="494807" y="971525"/>
            <a:ext cx="9091010" cy="5904656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1500"/>
              </a:spcAft>
              <a:defRPr sz="2800">
                <a:solidFill>
                  <a:srgbClr val="C00000"/>
                </a:solidFill>
              </a:defRPr>
            </a:lvl1pPr>
            <a:lvl2pPr marL="360000" indent="-288000">
              <a:lnSpc>
                <a:spcPct val="100000"/>
              </a:lnSpc>
              <a:spcAft>
                <a:spcPts val="1200"/>
              </a:spcAft>
              <a:buFont typeface="Arial" pitchFamily="34" charset="0"/>
              <a:buChar char="•"/>
              <a:defRPr sz="2400"/>
            </a:lvl2pPr>
            <a:lvl3pPr marL="648000" indent="-288000">
              <a:lnSpc>
                <a:spcPct val="100000"/>
              </a:lnSpc>
              <a:spcAft>
                <a:spcPts val="900"/>
              </a:spcAft>
              <a:buFont typeface="Symbol" pitchFamily="18" charset="2"/>
              <a:buChar char="-"/>
              <a:defRPr sz="2000"/>
            </a:lvl3pPr>
            <a:lvl4pPr marL="936000" indent="-2880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§"/>
              <a:defRPr sz="1800"/>
            </a:lvl4pPr>
            <a:lvl5pPr marL="1224000" indent="-2880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ü"/>
              <a:defRPr sz="1800"/>
            </a:lvl5pPr>
          </a:lstStyle>
          <a:p>
            <a:pPr lvl="0"/>
            <a:r>
              <a:rPr lang="en-US" smtClean="0"/>
              <a:t>Click to add title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Box 4"/>
          <p:cNvSpPr txBox="1"/>
          <p:nvPr userDrawn="1"/>
        </p:nvSpPr>
        <p:spPr>
          <a:xfrm>
            <a:off x="34595" y="7196851"/>
            <a:ext cx="19572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WP4</a:t>
            </a:r>
            <a:r>
              <a:rPr lang="en-US" sz="1400" baseline="0" dirty="0" smtClean="0">
                <a:solidFill>
                  <a:schemeClr val="tx1"/>
                </a:solidFill>
              </a:rPr>
              <a:t>, 1</a:t>
            </a:r>
            <a:r>
              <a:rPr lang="en-US" sz="1400" baseline="30000" dirty="0" smtClean="0">
                <a:solidFill>
                  <a:schemeClr val="tx1"/>
                </a:solidFill>
              </a:rPr>
              <a:t>st</a:t>
            </a:r>
            <a:r>
              <a:rPr lang="en-US" sz="1400" baseline="0" dirty="0" smtClean="0">
                <a:solidFill>
                  <a:schemeClr val="tx1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August 2019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4557960" y="7196850"/>
            <a:ext cx="17695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M.</a:t>
            </a:r>
            <a:r>
              <a:rPr lang="en-US" sz="1400" baseline="0" dirty="0" smtClean="0">
                <a:solidFill>
                  <a:schemeClr val="tx1"/>
                </a:solidFill>
              </a:rPr>
              <a:t> Aicheler</a:t>
            </a:r>
            <a:r>
              <a:rPr lang="en-US" sz="1400" dirty="0" smtClean="0">
                <a:solidFill>
                  <a:schemeClr val="tx1"/>
                </a:solidFill>
              </a:rPr>
              <a:t>, UH/HIP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5027762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04824" y="953616"/>
            <a:ext cx="9072563" cy="720080"/>
          </a:xfrm>
          <a:prstGeom prst="rect">
            <a:avLst/>
          </a:prstGeom>
        </p:spPr>
        <p:txBody>
          <a:bodyPr lIns="72000" rIns="72000" anchor="ctr"/>
          <a:lstStyle>
            <a:lvl1pPr algn="l">
              <a:defRPr sz="2800">
                <a:solidFill>
                  <a:srgbClr val="C00000"/>
                </a:solidFill>
              </a:defRPr>
            </a:lvl1pPr>
          </a:lstStyle>
          <a:p>
            <a:r>
              <a:rPr lang="it-IT" smtClean="0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504825" y="1763613"/>
            <a:ext cx="4459288" cy="523675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9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106988" y="1763613"/>
            <a:ext cx="4460875" cy="523675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9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728976" y="7297184"/>
            <a:ext cx="212725" cy="230188"/>
          </a:xfrm>
        </p:spPr>
        <p:txBody>
          <a:bodyPr/>
          <a:lstStyle>
            <a:lvl1pPr>
              <a:defRPr sz="1300"/>
            </a:lvl1pPr>
          </a:lstStyle>
          <a:p>
            <a:fld id="{1B83238F-673A-4F65-A6BD-DED2895A3C8A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1860383691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04824" y="944091"/>
            <a:ext cx="9072563" cy="720080"/>
          </a:xfrm>
          <a:prstGeom prst="rect">
            <a:avLst/>
          </a:prstGeom>
        </p:spPr>
        <p:txBody>
          <a:bodyPr lIns="72000" rIns="72000" anchor="ctr"/>
          <a:lstStyle>
            <a:lvl1pPr algn="l">
              <a:defRPr sz="2800">
                <a:solidFill>
                  <a:srgbClr val="C00000"/>
                </a:solidFill>
              </a:defRPr>
            </a:lvl1pPr>
          </a:lstStyle>
          <a:p>
            <a:r>
              <a:rPr lang="it-IT" smtClean="0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504316" y="1749896"/>
            <a:ext cx="4459288" cy="25785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  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106988" y="1749896"/>
            <a:ext cx="4460875" cy="2578571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728976" y="7297184"/>
            <a:ext cx="212725" cy="230188"/>
          </a:xfrm>
        </p:spPr>
        <p:txBody>
          <a:bodyPr/>
          <a:lstStyle>
            <a:lvl1pPr>
              <a:defRPr sz="1300"/>
            </a:lvl1pPr>
          </a:lstStyle>
          <a:p>
            <a:fld id="{1B83238F-673A-4F65-A6BD-DED2895A3C8A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Segnaposto contenuto 2"/>
          <p:cNvSpPr>
            <a:spLocks noGrp="1"/>
          </p:cNvSpPr>
          <p:nvPr>
            <p:ph sz="half" idx="11" hasCustomPrompt="1"/>
          </p:nvPr>
        </p:nvSpPr>
        <p:spPr>
          <a:xfrm>
            <a:off x="504316" y="4396693"/>
            <a:ext cx="4459288" cy="25785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  <p:sp>
        <p:nvSpPr>
          <p:cNvPr id="8" name="Segnaposto contenuto 3"/>
          <p:cNvSpPr>
            <a:spLocks noGrp="1"/>
          </p:cNvSpPr>
          <p:nvPr>
            <p:ph sz="half" idx="12" hasCustomPrompt="1"/>
          </p:nvPr>
        </p:nvSpPr>
        <p:spPr>
          <a:xfrm>
            <a:off x="5106988" y="4396693"/>
            <a:ext cx="4460875" cy="2578571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0383691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 userDrawn="1"/>
        </p:nvSpPr>
        <p:spPr bwMode="auto">
          <a:xfrm>
            <a:off x="0" y="7020197"/>
            <a:ext cx="10080625" cy="5394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Text Box 1"/>
          <p:cNvSpPr txBox="1">
            <a:spLocks noChangeArrowheads="1"/>
          </p:cNvSpPr>
          <p:nvPr userDrawn="1"/>
        </p:nvSpPr>
        <p:spPr bwMode="auto">
          <a:xfrm>
            <a:off x="0" y="741784"/>
            <a:ext cx="10080625" cy="7920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 lIns="89991" tIns="76672" rIns="89991" bIns="44996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defTabSz="449216" eaLnBrk="1">
              <a:lnSpc>
                <a:spcPct val="93000"/>
              </a:lnSpc>
              <a:buSzPct val="100000"/>
              <a:defRPr/>
            </a:pPr>
            <a:r>
              <a:rPr lang="it-IT" sz="6000" dirty="0" err="1">
                <a:solidFill>
                  <a:srgbClr val="C00000"/>
                </a:solidFill>
              </a:rPr>
              <a:t>Thank</a:t>
            </a:r>
            <a:r>
              <a:rPr lang="it-IT" sz="6000" dirty="0">
                <a:solidFill>
                  <a:srgbClr val="C00000"/>
                </a:solidFill>
              </a:rPr>
              <a:t> </a:t>
            </a:r>
            <a:r>
              <a:rPr lang="it-IT" sz="6000" dirty="0" err="1">
                <a:solidFill>
                  <a:srgbClr val="C00000"/>
                </a:solidFill>
              </a:rPr>
              <a:t>you</a:t>
            </a:r>
            <a:r>
              <a:rPr lang="it-IT" sz="6000" dirty="0">
                <a:solidFill>
                  <a:srgbClr val="C00000"/>
                </a:solidFill>
              </a:rPr>
              <a:t>!</a:t>
            </a:r>
          </a:p>
          <a:p>
            <a:pPr algn="ctr" defTabSz="449216" eaLnBrk="1">
              <a:lnSpc>
                <a:spcPct val="93000"/>
              </a:lnSpc>
              <a:buSzPct val="100000"/>
              <a:defRPr/>
            </a:pPr>
            <a:endParaRPr lang="it-IT" sz="33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-9525" y="6394836"/>
            <a:ext cx="10080625" cy="276999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sz="1200" b="1" kern="1200" smtClean="0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CompactLight is funded by the European Union’s Horizon2020 research and innovation programme under Grant Agreement No. 777431.</a:t>
            </a:r>
            <a:endParaRPr lang="de-DE" sz="1200" b="1">
              <a:solidFill>
                <a:srgbClr val="C00000"/>
              </a:solidFill>
            </a:endParaRPr>
          </a:p>
        </p:txBody>
      </p:sp>
      <p:grpSp>
        <p:nvGrpSpPr>
          <p:cNvPr id="8" name="Group 80"/>
          <p:cNvGrpSpPr>
            <a:grpSpLocks noChangeAspect="1"/>
          </p:cNvGrpSpPr>
          <p:nvPr userDrawn="1"/>
        </p:nvGrpSpPr>
        <p:grpSpPr bwMode="auto">
          <a:xfrm>
            <a:off x="0" y="6854575"/>
            <a:ext cx="9936000" cy="705100"/>
            <a:chOff x="37" y="3176"/>
            <a:chExt cx="5693" cy="404"/>
          </a:xfrm>
          <a:solidFill>
            <a:schemeClr val="bg1"/>
          </a:solidFill>
        </p:grpSpPr>
        <p:pic>
          <p:nvPicPr>
            <p:cNvPr id="9" name="Picture 28" descr="Logo-vu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617" y="3400"/>
              <a:ext cx="499" cy="148"/>
            </a:xfrm>
            <a:prstGeom prst="rect">
              <a:avLst/>
            </a:prstGeom>
            <a:grpFill/>
          </p:spPr>
        </p:pic>
        <p:pic>
          <p:nvPicPr>
            <p:cNvPr id="10" name="Picture 31" descr="Logo-alba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09" y="3422"/>
              <a:ext cx="258" cy="134"/>
            </a:xfrm>
            <a:prstGeom prst="rect">
              <a:avLst/>
            </a:prstGeom>
            <a:grpFill/>
          </p:spPr>
        </p:pic>
        <p:pic>
          <p:nvPicPr>
            <p:cNvPr id="11" name="Picture 32" descr="Logo-cern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61" y="3199"/>
              <a:ext cx="192" cy="189"/>
            </a:xfrm>
            <a:prstGeom prst="rect">
              <a:avLst/>
            </a:prstGeom>
            <a:grpFill/>
          </p:spPr>
        </p:pic>
        <p:pic>
          <p:nvPicPr>
            <p:cNvPr id="12" name="Picture 33" descr="Logo-cnrs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258" y="3418"/>
              <a:ext cx="384" cy="141"/>
            </a:xfrm>
            <a:prstGeom prst="rect">
              <a:avLst/>
            </a:prstGeom>
            <a:grpFill/>
          </p:spPr>
        </p:pic>
        <p:pic>
          <p:nvPicPr>
            <p:cNvPr id="13" name="Picture 34" descr="Logo-csic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443" y="3427"/>
              <a:ext cx="379" cy="127"/>
            </a:xfrm>
            <a:prstGeom prst="rect">
              <a:avLst/>
            </a:prstGeom>
            <a:grpFill/>
          </p:spPr>
        </p:pic>
        <p:pic>
          <p:nvPicPr>
            <p:cNvPr id="14" name="Picture 35" descr="logo-enea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498" y="3430"/>
              <a:ext cx="317" cy="128"/>
            </a:xfrm>
            <a:prstGeom prst="rect">
              <a:avLst/>
            </a:prstGeom>
            <a:grpFill/>
          </p:spPr>
        </p:pic>
        <p:pic>
          <p:nvPicPr>
            <p:cNvPr id="15" name="Picture 37" descr="Logo-infn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15" y="3411"/>
              <a:ext cx="238" cy="152"/>
            </a:xfrm>
            <a:prstGeom prst="rect">
              <a:avLst/>
            </a:prstGeom>
            <a:grpFill/>
          </p:spPr>
        </p:pic>
        <p:pic>
          <p:nvPicPr>
            <p:cNvPr id="16" name="Picture 38" descr="Logo-kyma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29" y="3456"/>
              <a:ext cx="453" cy="91"/>
            </a:xfrm>
            <a:prstGeom prst="rect">
              <a:avLst/>
            </a:prstGeom>
            <a:grpFill/>
          </p:spPr>
        </p:pic>
        <p:pic>
          <p:nvPicPr>
            <p:cNvPr id="17" name="Picture 39" descr="Logo-psi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066" y="3419"/>
              <a:ext cx="329" cy="121"/>
            </a:xfrm>
            <a:prstGeom prst="rect">
              <a:avLst/>
            </a:prstGeom>
            <a:grpFill/>
          </p:spPr>
        </p:pic>
        <p:pic>
          <p:nvPicPr>
            <p:cNvPr id="18" name="Picture 40" descr="Logo-sapienza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936" y="3418"/>
              <a:ext cx="499" cy="134"/>
            </a:xfrm>
            <a:prstGeom prst="rect">
              <a:avLst/>
            </a:prstGeom>
            <a:grpFill/>
          </p:spPr>
        </p:pic>
        <p:pic>
          <p:nvPicPr>
            <p:cNvPr id="19" name="Picture 42" descr="Logo-st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37" y="3176"/>
              <a:ext cx="367" cy="204"/>
            </a:xfrm>
            <a:prstGeom prst="rect">
              <a:avLst/>
            </a:prstGeom>
            <a:grpFill/>
          </p:spPr>
        </p:pic>
        <p:pic>
          <p:nvPicPr>
            <p:cNvPr id="20" name="Picture 43" descr="Logo-stfc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22" y="3218"/>
              <a:ext cx="635" cy="138"/>
            </a:xfrm>
            <a:prstGeom prst="rect">
              <a:avLst/>
            </a:prstGeom>
            <a:grpFill/>
          </p:spPr>
        </p:pic>
        <p:pic>
          <p:nvPicPr>
            <p:cNvPr id="21" name="Picture 44" descr="Logo-ua-iat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3871" y="3207"/>
              <a:ext cx="178" cy="178"/>
            </a:xfrm>
            <a:prstGeom prst="rect">
              <a:avLst/>
            </a:prstGeom>
            <a:grpFill/>
          </p:spPr>
        </p:pic>
        <p:pic>
          <p:nvPicPr>
            <p:cNvPr id="22" name="Picture 45" descr="Logo-uh-hip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3926" y="3401"/>
              <a:ext cx="544" cy="179"/>
            </a:xfrm>
            <a:prstGeom prst="rect">
              <a:avLst/>
            </a:prstGeom>
            <a:grpFill/>
          </p:spPr>
        </p:pic>
        <p:pic>
          <p:nvPicPr>
            <p:cNvPr id="23" name="Picture 46" descr="Logo-ulanc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4091" y="3236"/>
              <a:ext cx="386" cy="133"/>
            </a:xfrm>
            <a:prstGeom prst="rect">
              <a:avLst/>
            </a:prstGeom>
            <a:grpFill/>
          </p:spPr>
        </p:pic>
        <p:pic>
          <p:nvPicPr>
            <p:cNvPr id="24" name="Picture 47" descr="Logo-uom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2777" y="3222"/>
              <a:ext cx="499" cy="129"/>
            </a:xfrm>
            <a:prstGeom prst="rect">
              <a:avLst/>
            </a:prstGeom>
            <a:grpFill/>
          </p:spPr>
        </p:pic>
        <p:pic>
          <p:nvPicPr>
            <p:cNvPr id="25" name="Picture 48" descr="Logo-ustr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5314" y="3388"/>
              <a:ext cx="272" cy="162"/>
            </a:xfrm>
            <a:prstGeom prst="rect">
              <a:avLst/>
            </a:prstGeom>
            <a:grpFill/>
          </p:spPr>
        </p:pic>
        <p:pic>
          <p:nvPicPr>
            <p:cNvPr id="26" name="Picture 49" descr="Logo-uu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2517" y="3181"/>
              <a:ext cx="203" cy="196"/>
            </a:xfrm>
            <a:prstGeom prst="rect">
              <a:avLst/>
            </a:prstGeom>
            <a:grpFill/>
          </p:spPr>
        </p:pic>
        <p:pic>
          <p:nvPicPr>
            <p:cNvPr id="27" name="Picture 50" descr="Logo-vdl-etg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4541" y="3221"/>
              <a:ext cx="690" cy="124"/>
            </a:xfrm>
            <a:prstGeom prst="rect">
              <a:avLst/>
            </a:prstGeom>
            <a:grpFill/>
          </p:spPr>
        </p:pic>
        <p:pic>
          <p:nvPicPr>
            <p:cNvPr id="28" name="Picture 52" descr="Logo-sinap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1410" y="3229"/>
              <a:ext cx="195" cy="135"/>
            </a:xfrm>
            <a:prstGeom prst="rect">
              <a:avLst/>
            </a:prstGeom>
            <a:grpFill/>
          </p:spPr>
        </p:pic>
        <p:pic>
          <p:nvPicPr>
            <p:cNvPr id="29" name="Picture 75"/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1668" y="3226"/>
              <a:ext cx="792" cy="121"/>
            </a:xfrm>
            <a:prstGeom prst="rect">
              <a:avLst/>
            </a:prstGeom>
            <a:grpFill/>
          </p:spPr>
        </p:pic>
        <p:pic>
          <p:nvPicPr>
            <p:cNvPr id="30" name="Picture 76" descr="ogo-tue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5246" y="3217"/>
              <a:ext cx="484" cy="140"/>
            </a:xfrm>
            <a:prstGeom prst="rect">
              <a:avLst/>
            </a:prstGeom>
            <a:grpFill/>
          </p:spPr>
        </p:pic>
        <p:pic>
          <p:nvPicPr>
            <p:cNvPr id="31" name="Picture 77" descr="ogo-kit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2733" y="3426"/>
              <a:ext cx="251" cy="115"/>
            </a:xfrm>
            <a:prstGeom prst="rect">
              <a:avLst/>
            </a:prstGeom>
            <a:grpFill/>
          </p:spPr>
        </p:pic>
        <p:pic>
          <p:nvPicPr>
            <p:cNvPr id="32" name="Picture 78" descr="ANSTO_logo-as"/>
            <p:cNvPicPr>
              <a:picLocks noChangeAspect="1" noChangeArrowheads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3326" y="3212"/>
              <a:ext cx="499" cy="142"/>
            </a:xfrm>
            <a:prstGeom prst="rect">
              <a:avLst/>
            </a:prstGeom>
            <a:grpFill/>
          </p:spPr>
        </p:pic>
      </p:grpSp>
      <p:sp>
        <p:nvSpPr>
          <p:cNvPr id="34" name="Text Box 7"/>
          <p:cNvSpPr txBox="1">
            <a:spLocks noChangeArrowheads="1"/>
          </p:cNvSpPr>
          <p:nvPr userDrawn="1"/>
        </p:nvSpPr>
        <p:spPr bwMode="auto">
          <a:xfrm>
            <a:off x="1511920" y="1643980"/>
            <a:ext cx="7128792" cy="288032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it-IT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                                                       </a:t>
            </a:r>
            <a:r>
              <a:rPr lang="it-IT" altLang="en-US" sz="1800" b="0" i="0" smtClean="0">
                <a:solidFill>
                  <a:schemeClr val="tx1"/>
                </a:solidFill>
              </a:rPr>
              <a:t>www.CompactLight.eu</a:t>
            </a:r>
            <a:endParaRPr lang="it-IT" altLang="it-IT" sz="1800" i="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400" b="0" dirty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35" name="Picture 26" descr="map_big"/>
          <p:cNvPicPr>
            <a:picLocks noChangeAspect="1" noChangeArrowheads="1"/>
          </p:cNvPicPr>
          <p:nvPr userDrawn="1"/>
        </p:nvPicPr>
        <p:blipFill>
          <a:blip r:embed="rId26"/>
          <a:srcRect/>
          <a:stretch>
            <a:fillRect/>
          </a:stretch>
        </p:blipFill>
        <p:spPr bwMode="auto">
          <a:xfrm>
            <a:off x="1588556" y="1983009"/>
            <a:ext cx="6959032" cy="431710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 userDrawn="1"/>
        </p:nvSpPr>
        <p:spPr>
          <a:xfrm>
            <a:off x="-1" y="7130732"/>
            <a:ext cx="10080617" cy="397042"/>
          </a:xfrm>
          <a:prstGeom prst="rect">
            <a:avLst/>
          </a:prstGeom>
          <a:solidFill>
            <a:srgbClr val="FFFFCC"/>
          </a:solidFill>
        </p:spPr>
        <p:txBody>
          <a:bodyPr wrap="square" lIns="360000" rtlCol="0">
            <a:noAutofit/>
          </a:bodyPr>
          <a:lstStyle/>
          <a:p>
            <a:endParaRPr lang="de-DE"/>
          </a:p>
        </p:txBody>
      </p:sp>
      <p:pic>
        <p:nvPicPr>
          <p:cNvPr id="1027" name="Immagin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252491" y="40274"/>
            <a:ext cx="867763" cy="578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9728976" y="7286737"/>
            <a:ext cx="212725" cy="230188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SzPct val="10000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1300">
                <a:solidFill>
                  <a:srgbClr val="000000"/>
                </a:solidFill>
              </a:defRPr>
            </a:lvl1pPr>
          </a:lstStyle>
          <a:p>
            <a:fld id="{C06E2D52-1345-4064-8429-3109916CEEE1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pic>
        <p:nvPicPr>
          <p:cNvPr id="8" name="Picture 7" descr="Compact.png"/>
          <p:cNvPicPr>
            <a:picLocks noChangeAspect="1"/>
          </p:cNvPicPr>
          <p:nvPr userDrawn="1"/>
        </p:nvPicPr>
        <p:blipFill rotWithShape="1">
          <a:blip r:embed="rId9"/>
          <a:srcRect t="9742" b="15394"/>
          <a:stretch/>
        </p:blipFill>
        <p:spPr>
          <a:xfrm>
            <a:off x="8129220" y="0"/>
            <a:ext cx="1812670" cy="599051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E31B8D01-C65D-4459-B4A0-BBCB88C4BA93}"/>
              </a:ext>
            </a:extLst>
          </p:cNvPr>
          <p:cNvSpPr txBox="1"/>
          <p:nvPr userDrawn="1"/>
        </p:nvSpPr>
        <p:spPr>
          <a:xfrm>
            <a:off x="1220837" y="114208"/>
            <a:ext cx="12944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err="1">
                <a:solidFill>
                  <a:schemeClr val="tx1"/>
                </a:solidFill>
              </a:rPr>
              <a:t>Funded</a:t>
            </a:r>
            <a:r>
              <a:rPr lang="de-DE" sz="1100" dirty="0">
                <a:solidFill>
                  <a:schemeClr val="tx1"/>
                </a:solidFill>
              </a:rPr>
              <a:t> </a:t>
            </a:r>
            <a:r>
              <a:rPr lang="de-DE" sz="1100" dirty="0" err="1">
                <a:solidFill>
                  <a:schemeClr val="tx1"/>
                </a:solidFill>
              </a:rPr>
              <a:t>by</a:t>
            </a:r>
            <a:r>
              <a:rPr lang="de-DE" sz="1100" dirty="0">
                <a:solidFill>
                  <a:schemeClr val="tx1"/>
                </a:solidFill>
              </a:rPr>
              <a:t> </a:t>
            </a:r>
            <a:r>
              <a:rPr lang="de-DE" sz="1100" dirty="0" err="1">
                <a:solidFill>
                  <a:schemeClr val="tx1"/>
                </a:solidFill>
              </a:rPr>
              <a:t>the</a:t>
            </a:r>
            <a:r>
              <a:rPr lang="de-DE" sz="1100" dirty="0">
                <a:solidFill>
                  <a:schemeClr val="tx1"/>
                </a:solidFill>
              </a:rPr>
              <a:t> </a:t>
            </a:r>
          </a:p>
          <a:p>
            <a:r>
              <a:rPr lang="de-DE" sz="1100" dirty="0">
                <a:solidFill>
                  <a:schemeClr val="tx1"/>
                </a:solidFill>
              </a:rPr>
              <a:t>European Union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BA2F4849-746D-4F42-A92A-3918AEB2F2E2}"/>
              </a:ext>
            </a:extLst>
          </p:cNvPr>
          <p:cNvCxnSpPr/>
          <p:nvPr userDrawn="1"/>
        </p:nvCxnSpPr>
        <p:spPr bwMode="auto">
          <a:xfrm>
            <a:off x="0" y="674092"/>
            <a:ext cx="10080626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9F27FFD8-7C1E-4BEE-B592-E8F488EBF176}"/>
              </a:ext>
            </a:extLst>
          </p:cNvPr>
          <p:cNvCxnSpPr/>
          <p:nvPr userDrawn="1"/>
        </p:nvCxnSpPr>
        <p:spPr bwMode="auto">
          <a:xfrm>
            <a:off x="-1" y="7112711"/>
            <a:ext cx="10080626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071108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2" r:id="rId1"/>
    <p:sldLayoutId id="2147484290" r:id="rId2"/>
    <p:sldLayoutId id="2147484280" r:id="rId3"/>
    <p:sldLayoutId id="2147484283" r:id="rId4"/>
    <p:sldLayoutId id="2147484294" r:id="rId5"/>
    <p:sldLayoutId id="2147484293" r:id="rId6"/>
  </p:sldLayoutIdLst>
  <p:transition spd="med">
    <p:fade/>
  </p:transition>
  <p:hf hdr="0" ftr="0" dt="0"/>
  <p:txStyles>
    <p:titleStyle>
      <a:lvl1pPr algn="l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j-lt"/>
          <a:ea typeface="ＭＳ Ｐゴシック" pitchFamily="34" charset="-128"/>
          <a:cs typeface="MS PGothic" charset="0"/>
        </a:defRPr>
      </a:lvl1pPr>
      <a:lvl2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2pPr>
      <a:lvl3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3pPr>
      <a:lvl4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4pPr>
      <a:lvl5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5pPr>
      <a:lvl6pPr marL="2514340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6pPr>
      <a:lvl7pPr marL="2971492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7pPr>
      <a:lvl8pPr marL="3428645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8pPr>
      <a:lvl9pPr marL="3885797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1313" indent="-341313" algn="l" defTabSz="447675" rtl="0" eaLnBrk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itchFamily="18" charset="0"/>
        <a:defRPr sz="1800" u="none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1pPr>
      <a:lvl2pPr marL="741363" indent="-284163" algn="l" defTabSz="447675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2pPr>
      <a:lvl3pPr marL="11414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3pPr>
      <a:lvl4pPr marL="15986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4pPr>
      <a:lvl5pPr marL="20558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5pPr>
      <a:lvl6pPr marL="2514340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492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8645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5797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2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7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6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1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4294EE50-87B3-414B-AD9E-518CEF385733}" type="slidenum">
              <a:rPr lang="it-IT" altLang="it-IT" smtClean="0"/>
              <a:pPr/>
              <a:t>1</a:t>
            </a:fld>
            <a:endParaRPr lang="it-IT" alt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CH" dirty="0"/>
              <a:t>WP4-Task5: Integration</a:t>
            </a:r>
            <a:endParaRPr lang="de-D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CH" b="1" dirty="0"/>
              <a:t>Markus Aicheler </a:t>
            </a:r>
          </a:p>
          <a:p>
            <a:r>
              <a:rPr lang="de-CH" dirty="0"/>
              <a:t>Helsinki Institute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Physics</a:t>
            </a:r>
            <a:endParaRPr lang="de-CH" dirty="0"/>
          </a:p>
          <a:p>
            <a:r>
              <a:rPr lang="de-CH" dirty="0" smtClean="0"/>
              <a:t>01</a:t>
            </a:r>
            <a:r>
              <a:rPr lang="de-CH" dirty="0" smtClean="0"/>
              <a:t>.08.2019</a:t>
            </a:r>
            <a:endParaRPr lang="en-GB" dirty="0"/>
          </a:p>
          <a:p>
            <a:endParaRPr lang="de-DE" dirty="0"/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2</a:t>
            </a:fld>
            <a:endParaRPr lang="it-IT" alt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>
          <a:xfrm>
            <a:off x="0" y="674982"/>
            <a:ext cx="6566980" cy="381580"/>
          </a:xfrm>
        </p:spPr>
        <p:txBody>
          <a:bodyPr/>
          <a:lstStyle/>
          <a:p>
            <a:r>
              <a:rPr lang="en-US" sz="2000" dirty="0" smtClean="0"/>
              <a:t>Baseline Module layout LINAC1 (up to 2 GeV) </a:t>
            </a:r>
            <a:r>
              <a:rPr lang="en-US" sz="2000" b="1" dirty="0" smtClean="0"/>
              <a:t>OLD</a:t>
            </a:r>
            <a:endParaRPr lang="en-US" sz="2000" b="1" dirty="0"/>
          </a:p>
        </p:txBody>
      </p:sp>
      <p:sp>
        <p:nvSpPr>
          <p:cNvPr id="68" name="Rectangle 67"/>
          <p:cNvSpPr/>
          <p:nvPr/>
        </p:nvSpPr>
        <p:spPr>
          <a:xfrm>
            <a:off x="1026274" y="4838895"/>
            <a:ext cx="1318224" cy="276136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Acc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-Structure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3246009" y="4327373"/>
            <a:ext cx="649882" cy="1265345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Quad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70" name="Straight Connector 69"/>
          <p:cNvCxnSpPr/>
          <p:nvPr/>
        </p:nvCxnSpPr>
        <p:spPr>
          <a:xfrm flipV="1">
            <a:off x="1274824" y="3941315"/>
            <a:ext cx="4563" cy="897580"/>
          </a:xfrm>
          <a:prstGeom prst="line">
            <a:avLst/>
          </a:prstGeom>
          <a:noFill/>
          <a:ln w="6350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71" name="Straight Connector 70"/>
          <p:cNvCxnSpPr/>
          <p:nvPr/>
        </p:nvCxnSpPr>
        <p:spPr>
          <a:xfrm>
            <a:off x="3672160" y="3121003"/>
            <a:ext cx="4457601" cy="1"/>
          </a:xfrm>
          <a:prstGeom prst="line">
            <a:avLst/>
          </a:prstGeom>
          <a:noFill/>
          <a:ln w="6350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72" name="Oval 71"/>
          <p:cNvSpPr>
            <a:spLocks noChangeAspect="1"/>
          </p:cNvSpPr>
          <p:nvPr/>
        </p:nvSpPr>
        <p:spPr>
          <a:xfrm>
            <a:off x="4361115" y="2394977"/>
            <a:ext cx="277550" cy="277550"/>
          </a:xfrm>
          <a:prstGeom prst="ellipse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4294173" y="2938785"/>
            <a:ext cx="411435" cy="353843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4060277" y="3304259"/>
            <a:ext cx="738227" cy="3163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Splitter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3983166" y="2367759"/>
            <a:ext cx="365544" cy="3163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PC</a:t>
            </a:r>
          </a:p>
        </p:txBody>
      </p:sp>
      <p:cxnSp>
        <p:nvCxnSpPr>
          <p:cNvPr id="78" name="Straight Connector 77"/>
          <p:cNvCxnSpPr>
            <a:stCxn id="73" idx="0"/>
            <a:endCxn id="110" idx="2"/>
          </p:cNvCxnSpPr>
          <p:nvPr/>
        </p:nvCxnSpPr>
        <p:spPr>
          <a:xfrm flipV="1">
            <a:off x="4499891" y="1528913"/>
            <a:ext cx="0" cy="1409872"/>
          </a:xfrm>
          <a:prstGeom prst="line">
            <a:avLst/>
          </a:prstGeom>
          <a:noFill/>
          <a:ln w="6350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79" name="Straight Connector 78"/>
          <p:cNvCxnSpPr>
            <a:stCxn id="89" idx="1"/>
            <a:endCxn id="127" idx="1"/>
          </p:cNvCxnSpPr>
          <p:nvPr/>
        </p:nvCxnSpPr>
        <p:spPr>
          <a:xfrm>
            <a:off x="3434748" y="1308482"/>
            <a:ext cx="2232939" cy="0"/>
          </a:xfrm>
          <a:prstGeom prst="line">
            <a:avLst/>
          </a:prstGeom>
          <a:noFill/>
          <a:ln w="6350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grpSp>
        <p:nvGrpSpPr>
          <p:cNvPr id="80" name="Group 79"/>
          <p:cNvGrpSpPr>
            <a:grpSpLocks noChangeAspect="1"/>
          </p:cNvGrpSpPr>
          <p:nvPr/>
        </p:nvGrpSpPr>
        <p:grpSpPr>
          <a:xfrm>
            <a:off x="5667687" y="1067717"/>
            <a:ext cx="968295" cy="481529"/>
            <a:chOff x="5540398" y="1442091"/>
            <a:chExt cx="2260689" cy="1124231"/>
          </a:xfrm>
        </p:grpSpPr>
        <p:sp>
          <p:nvSpPr>
            <p:cNvPr id="127" name="Rectangle 126"/>
            <p:cNvSpPr/>
            <p:nvPr/>
          </p:nvSpPr>
          <p:spPr>
            <a:xfrm>
              <a:off x="5540398" y="1442091"/>
              <a:ext cx="2260689" cy="1124231"/>
            </a:xfrm>
            <a:prstGeom prst="rect">
              <a:avLst/>
            </a:prstGeom>
            <a:solidFill>
              <a:srgbClr val="00B050"/>
            </a:solidFill>
            <a:ln w="12700" cap="flat" cmpd="sng" algn="ctr">
              <a:solidFill>
                <a:srgbClr val="00B05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5744309" y="1795494"/>
              <a:ext cx="481000" cy="417426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6631727" y="1426271"/>
            <a:ext cx="1742910" cy="3163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Klystron/Modulator</a:t>
            </a:r>
          </a:p>
        </p:txBody>
      </p:sp>
      <p:cxnSp>
        <p:nvCxnSpPr>
          <p:cNvPr id="82" name="Straight Arrow Connector 81"/>
          <p:cNvCxnSpPr/>
          <p:nvPr/>
        </p:nvCxnSpPr>
        <p:spPr>
          <a:xfrm flipV="1">
            <a:off x="1026274" y="5865187"/>
            <a:ext cx="1318224" cy="7137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triangle"/>
            <a:tailEnd type="triangle"/>
          </a:ln>
          <a:effectLst/>
        </p:spPr>
      </p:cxnSp>
      <p:sp>
        <p:nvSpPr>
          <p:cNvPr id="83" name="TextBox 82"/>
          <p:cNvSpPr txBox="1"/>
          <p:nvPr/>
        </p:nvSpPr>
        <p:spPr>
          <a:xfrm>
            <a:off x="1312427" y="6090880"/>
            <a:ext cx="870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103 cm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3260679" y="6090880"/>
            <a:ext cx="645675" cy="3163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45 cm</a:t>
            </a:r>
          </a:p>
        </p:txBody>
      </p:sp>
      <p:cxnSp>
        <p:nvCxnSpPr>
          <p:cNvPr id="85" name="Straight Arrow Connector 84"/>
          <p:cNvCxnSpPr/>
          <p:nvPr/>
        </p:nvCxnSpPr>
        <p:spPr>
          <a:xfrm>
            <a:off x="3246009" y="5865187"/>
            <a:ext cx="644689" cy="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triangle"/>
            <a:tailEnd type="triangle"/>
          </a:ln>
          <a:effectLst/>
        </p:spPr>
      </p:cxnSp>
      <p:sp>
        <p:nvSpPr>
          <p:cNvPr id="88" name="Rectangle 87"/>
          <p:cNvSpPr/>
          <p:nvPr/>
        </p:nvSpPr>
        <p:spPr>
          <a:xfrm>
            <a:off x="4809780" y="4838895"/>
            <a:ext cx="1318224" cy="276136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Acc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-Structure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8808913" y="3765852"/>
            <a:ext cx="1822699" cy="500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…</a:t>
            </a:r>
          </a:p>
        </p:txBody>
      </p:sp>
      <p:sp>
        <p:nvSpPr>
          <p:cNvPr id="91" name="Rectangle 90"/>
          <p:cNvSpPr/>
          <p:nvPr/>
        </p:nvSpPr>
        <p:spPr>
          <a:xfrm>
            <a:off x="3488942" y="3787215"/>
            <a:ext cx="411435" cy="353843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3" name="Straight Connector 92"/>
          <p:cNvCxnSpPr/>
          <p:nvPr/>
        </p:nvCxnSpPr>
        <p:spPr>
          <a:xfrm flipH="1" flipV="1">
            <a:off x="3672160" y="3121003"/>
            <a:ext cx="2" cy="667691"/>
          </a:xfrm>
          <a:prstGeom prst="line">
            <a:avLst/>
          </a:prstGeom>
          <a:noFill/>
          <a:ln w="6350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95" name="Straight Connector 94"/>
          <p:cNvCxnSpPr>
            <a:endCxn id="91" idx="1"/>
          </p:cNvCxnSpPr>
          <p:nvPr/>
        </p:nvCxnSpPr>
        <p:spPr>
          <a:xfrm flipV="1">
            <a:off x="1274824" y="3964137"/>
            <a:ext cx="2214118" cy="8084"/>
          </a:xfrm>
          <a:prstGeom prst="line">
            <a:avLst/>
          </a:prstGeom>
          <a:noFill/>
          <a:ln w="6350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96" name="Straight Connector 95"/>
          <p:cNvCxnSpPr>
            <a:stCxn id="91" idx="3"/>
          </p:cNvCxnSpPr>
          <p:nvPr/>
        </p:nvCxnSpPr>
        <p:spPr>
          <a:xfrm flipV="1">
            <a:off x="3900377" y="3954297"/>
            <a:ext cx="1185171" cy="9840"/>
          </a:xfrm>
          <a:prstGeom prst="line">
            <a:avLst/>
          </a:prstGeom>
          <a:noFill/>
          <a:ln w="6350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98" name="Rectangle 97"/>
          <p:cNvSpPr/>
          <p:nvPr/>
        </p:nvSpPr>
        <p:spPr>
          <a:xfrm>
            <a:off x="2350015" y="4877523"/>
            <a:ext cx="494742" cy="191662"/>
          </a:xfrm>
          <a:prstGeom prst="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9" name="Straight Arrow Connector 98"/>
          <p:cNvCxnSpPr>
            <a:stCxn id="98" idx="0"/>
          </p:cNvCxnSpPr>
          <p:nvPr/>
        </p:nvCxnSpPr>
        <p:spPr>
          <a:xfrm flipV="1">
            <a:off x="2597386" y="4667267"/>
            <a:ext cx="0" cy="210256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00" name="Rectangle 99"/>
          <p:cNvSpPr/>
          <p:nvPr/>
        </p:nvSpPr>
        <p:spPr>
          <a:xfrm>
            <a:off x="526068" y="4886161"/>
            <a:ext cx="494742" cy="191662"/>
          </a:xfrm>
          <a:prstGeom prst="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1" name="Isosceles Triangle 100"/>
          <p:cNvSpPr/>
          <p:nvPr/>
        </p:nvSpPr>
        <p:spPr>
          <a:xfrm>
            <a:off x="695815" y="5004719"/>
            <a:ext cx="155247" cy="172125"/>
          </a:xfrm>
          <a:prstGeom prst="triangle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2" name="Isosceles Triangle 101"/>
          <p:cNvSpPr/>
          <p:nvPr/>
        </p:nvSpPr>
        <p:spPr>
          <a:xfrm flipV="1">
            <a:off x="695814" y="4787140"/>
            <a:ext cx="155247" cy="194852"/>
          </a:xfrm>
          <a:prstGeom prst="triangle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215776" y="4358621"/>
            <a:ext cx="1126402" cy="3163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Sector valve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313317" y="6090880"/>
            <a:ext cx="904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30 cm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</a:endParaRPr>
          </a:p>
        </p:txBody>
      </p:sp>
      <p:cxnSp>
        <p:nvCxnSpPr>
          <p:cNvPr id="105" name="Straight Arrow Connector 104"/>
          <p:cNvCxnSpPr/>
          <p:nvPr/>
        </p:nvCxnSpPr>
        <p:spPr>
          <a:xfrm>
            <a:off x="526068" y="5865187"/>
            <a:ext cx="548532" cy="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triangle"/>
            <a:tailEnd type="triangle"/>
          </a:ln>
          <a:effectLst/>
        </p:spPr>
      </p:cxnSp>
      <p:sp>
        <p:nvSpPr>
          <p:cNvPr id="108" name="TextBox 107"/>
          <p:cNvSpPr txBox="1"/>
          <p:nvPr/>
        </p:nvSpPr>
        <p:spPr>
          <a:xfrm>
            <a:off x="2223068" y="5157389"/>
            <a:ext cx="63030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Conn+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DN40PP</a:t>
            </a:r>
          </a:p>
        </p:txBody>
      </p:sp>
      <p:sp>
        <p:nvSpPr>
          <p:cNvPr id="111" name="Rectangle 110"/>
          <p:cNvSpPr/>
          <p:nvPr/>
        </p:nvSpPr>
        <p:spPr>
          <a:xfrm>
            <a:off x="4303762" y="4876401"/>
            <a:ext cx="494742" cy="191662"/>
          </a:xfrm>
          <a:prstGeom prst="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12" name="Straight Arrow Connector 111"/>
          <p:cNvCxnSpPr>
            <a:stCxn id="111" idx="0"/>
          </p:cNvCxnSpPr>
          <p:nvPr/>
        </p:nvCxnSpPr>
        <p:spPr>
          <a:xfrm flipV="1">
            <a:off x="4551133" y="4666145"/>
            <a:ext cx="0" cy="210256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13" name="Rectangle 112"/>
          <p:cNvSpPr/>
          <p:nvPr/>
        </p:nvSpPr>
        <p:spPr>
          <a:xfrm>
            <a:off x="2848600" y="4665245"/>
            <a:ext cx="397408" cy="621242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2779395" y="4121018"/>
            <a:ext cx="535819" cy="3163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BPM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3906353" y="4661611"/>
            <a:ext cx="397408" cy="621242"/>
          </a:xfrm>
          <a:prstGeom prst="rect">
            <a:avLst/>
          </a:prstGeom>
          <a:solidFill>
            <a:srgbClr val="70AD47">
              <a:lumMod val="60000"/>
              <a:lumOff val="40000"/>
            </a:srgbClr>
          </a:solidFill>
          <a:ln w="12700" cap="flat" cmpd="sng" algn="ctr">
            <a:solidFill>
              <a:srgbClr val="70AD47">
                <a:lumMod val="60000"/>
                <a:lumOff val="4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3802787" y="4124001"/>
            <a:ext cx="803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Correc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</a:endParaRPr>
          </a:p>
        </p:txBody>
      </p:sp>
      <p:cxnSp>
        <p:nvCxnSpPr>
          <p:cNvPr id="117" name="Straight Arrow Connector 116"/>
          <p:cNvCxnSpPr/>
          <p:nvPr/>
        </p:nvCxnSpPr>
        <p:spPr>
          <a:xfrm>
            <a:off x="2364250" y="5865187"/>
            <a:ext cx="881758" cy="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triangle"/>
            <a:tailEnd type="triangle"/>
          </a:ln>
          <a:effectLst/>
        </p:spPr>
      </p:cxnSp>
      <p:sp>
        <p:nvSpPr>
          <p:cNvPr id="118" name="TextBox 117"/>
          <p:cNvSpPr txBox="1"/>
          <p:nvPr/>
        </p:nvSpPr>
        <p:spPr>
          <a:xfrm>
            <a:off x="2508743" y="6090880"/>
            <a:ext cx="645675" cy="3163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25 cm</a:t>
            </a:r>
          </a:p>
        </p:txBody>
      </p:sp>
      <p:cxnSp>
        <p:nvCxnSpPr>
          <p:cNvPr id="119" name="Straight Arrow Connector 118"/>
          <p:cNvCxnSpPr/>
          <p:nvPr/>
        </p:nvCxnSpPr>
        <p:spPr>
          <a:xfrm>
            <a:off x="3872471" y="5865187"/>
            <a:ext cx="881758" cy="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triangle"/>
            <a:tailEnd type="triangle"/>
          </a:ln>
          <a:effectLst/>
        </p:spPr>
      </p:cxnSp>
      <p:sp>
        <p:nvSpPr>
          <p:cNvPr id="120" name="TextBox 119"/>
          <p:cNvSpPr txBox="1"/>
          <p:nvPr/>
        </p:nvSpPr>
        <p:spPr>
          <a:xfrm>
            <a:off x="4016963" y="6090880"/>
            <a:ext cx="645675" cy="3163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25 cm</a:t>
            </a:r>
          </a:p>
        </p:txBody>
      </p:sp>
      <p:cxnSp>
        <p:nvCxnSpPr>
          <p:cNvPr id="121" name="Straight Arrow Connector 120"/>
          <p:cNvCxnSpPr/>
          <p:nvPr/>
        </p:nvCxnSpPr>
        <p:spPr>
          <a:xfrm flipV="1">
            <a:off x="4773685" y="5865187"/>
            <a:ext cx="1318224" cy="7137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triangle"/>
            <a:tailEnd type="triangle"/>
          </a:ln>
          <a:effectLst/>
        </p:spPr>
      </p:cxnSp>
      <p:sp>
        <p:nvSpPr>
          <p:cNvPr id="122" name="TextBox 121"/>
          <p:cNvSpPr txBox="1"/>
          <p:nvPr/>
        </p:nvSpPr>
        <p:spPr>
          <a:xfrm>
            <a:off x="5059838" y="6090880"/>
            <a:ext cx="870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103 cm</a:t>
            </a:r>
          </a:p>
        </p:txBody>
      </p:sp>
      <p:grpSp>
        <p:nvGrpSpPr>
          <p:cNvPr id="21" name="Group 20"/>
          <p:cNvGrpSpPr/>
          <p:nvPr/>
        </p:nvGrpSpPr>
        <p:grpSpPr>
          <a:xfrm rot="16200000">
            <a:off x="4130731" y="1846270"/>
            <a:ext cx="738318" cy="277550"/>
            <a:chOff x="348890" y="3200907"/>
            <a:chExt cx="738318" cy="277550"/>
          </a:xfrm>
        </p:grpSpPr>
        <p:sp>
          <p:nvSpPr>
            <p:cNvPr id="123" name="Ovale 19">
              <a:extLst>
                <a:ext uri="{FF2B5EF4-FFF2-40B4-BE49-F238E27FC236}">
                  <a16:creationId xmlns:a16="http://schemas.microsoft.com/office/drawing/2014/main" id="{D8024528-EC2A-406C-AE8B-C46364DF037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09658" y="3200907"/>
              <a:ext cx="277550" cy="277550"/>
            </a:xfrm>
            <a:prstGeom prst="ellipse">
              <a:avLst/>
            </a:prstGeom>
            <a:solidFill>
              <a:srgbClr val="FF33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41767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</a:endParaRPr>
            </a:p>
          </p:txBody>
        </p:sp>
        <p:sp>
          <p:nvSpPr>
            <p:cNvPr id="124" name="Ovale 19">
              <a:extLst>
                <a:ext uri="{FF2B5EF4-FFF2-40B4-BE49-F238E27FC236}">
                  <a16:creationId xmlns:a16="http://schemas.microsoft.com/office/drawing/2014/main" id="{D8024528-EC2A-406C-AE8B-C46364DF037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48890" y="3200907"/>
              <a:ext cx="277550" cy="277550"/>
            </a:xfrm>
            <a:prstGeom prst="ellipse">
              <a:avLst/>
            </a:prstGeom>
            <a:solidFill>
              <a:srgbClr val="FF33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41767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</a:endParaRPr>
            </a:p>
          </p:txBody>
        </p:sp>
        <p:cxnSp>
          <p:nvCxnSpPr>
            <p:cNvPr id="125" name="Straight Connector 124"/>
            <p:cNvCxnSpPr>
              <a:stCxn id="123" idx="2"/>
              <a:endCxn id="124" idx="6"/>
            </p:cNvCxnSpPr>
            <p:nvPr/>
          </p:nvCxnSpPr>
          <p:spPr>
            <a:xfrm flipH="1">
              <a:off x="626440" y="3339682"/>
              <a:ext cx="183218" cy="0"/>
            </a:xfrm>
            <a:prstGeom prst="line">
              <a:avLst/>
            </a:prstGeom>
            <a:noFill/>
            <a:ln w="635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</p:grpSp>
      <p:sp>
        <p:nvSpPr>
          <p:cNvPr id="126" name="TextBox 125"/>
          <p:cNvSpPr txBox="1"/>
          <p:nvPr/>
        </p:nvSpPr>
        <p:spPr>
          <a:xfrm>
            <a:off x="4597538" y="1719888"/>
            <a:ext cx="1527209" cy="5536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Mode converters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+ circular WG</a:t>
            </a: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32342" y="1133280"/>
            <a:ext cx="1752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800" dirty="0" smtClean="0">
                <a:solidFill>
                  <a:schemeClr val="tx1"/>
                </a:solidFill>
              </a:rPr>
              <a:t>100Hz@50MW</a:t>
            </a:r>
          </a:p>
        </p:txBody>
      </p:sp>
      <p:sp>
        <p:nvSpPr>
          <p:cNvPr id="129" name="Rectangle 128"/>
          <p:cNvSpPr/>
          <p:nvPr/>
        </p:nvSpPr>
        <p:spPr>
          <a:xfrm>
            <a:off x="7033594" y="4338209"/>
            <a:ext cx="649882" cy="1265345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Quad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7048264" y="6090880"/>
            <a:ext cx="645675" cy="3163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45 cm</a:t>
            </a:r>
          </a:p>
        </p:txBody>
      </p:sp>
      <p:cxnSp>
        <p:nvCxnSpPr>
          <p:cNvPr id="131" name="Straight Arrow Connector 130"/>
          <p:cNvCxnSpPr/>
          <p:nvPr/>
        </p:nvCxnSpPr>
        <p:spPr>
          <a:xfrm>
            <a:off x="7033594" y="5865187"/>
            <a:ext cx="644689" cy="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triangle"/>
            <a:tailEnd type="triangle"/>
          </a:ln>
          <a:effectLst/>
        </p:spPr>
      </p:cxnSp>
      <p:sp>
        <p:nvSpPr>
          <p:cNvPr id="132" name="Rectangle 131"/>
          <p:cNvSpPr/>
          <p:nvPr/>
        </p:nvSpPr>
        <p:spPr>
          <a:xfrm>
            <a:off x="6137600" y="4888359"/>
            <a:ext cx="494742" cy="191662"/>
          </a:xfrm>
          <a:prstGeom prst="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33" name="Straight Arrow Connector 132"/>
          <p:cNvCxnSpPr>
            <a:stCxn id="132" idx="0"/>
          </p:cNvCxnSpPr>
          <p:nvPr/>
        </p:nvCxnSpPr>
        <p:spPr>
          <a:xfrm flipV="1">
            <a:off x="6384971" y="4678103"/>
            <a:ext cx="0" cy="210256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34" name="Rectangle 133"/>
          <p:cNvSpPr/>
          <p:nvPr/>
        </p:nvSpPr>
        <p:spPr>
          <a:xfrm>
            <a:off x="8091347" y="4887237"/>
            <a:ext cx="494742" cy="191662"/>
          </a:xfrm>
          <a:prstGeom prst="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35" name="Straight Arrow Connector 134"/>
          <p:cNvCxnSpPr>
            <a:stCxn id="134" idx="0"/>
          </p:cNvCxnSpPr>
          <p:nvPr/>
        </p:nvCxnSpPr>
        <p:spPr>
          <a:xfrm flipV="1">
            <a:off x="8338718" y="4676981"/>
            <a:ext cx="0" cy="210256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36" name="Rectangle 135"/>
          <p:cNvSpPr/>
          <p:nvPr/>
        </p:nvSpPr>
        <p:spPr>
          <a:xfrm>
            <a:off x="6636185" y="4676081"/>
            <a:ext cx="397408" cy="621242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6566980" y="4131854"/>
            <a:ext cx="535819" cy="3163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BPM</a:t>
            </a:r>
          </a:p>
        </p:txBody>
      </p:sp>
      <p:sp>
        <p:nvSpPr>
          <p:cNvPr id="138" name="Rectangle 137"/>
          <p:cNvSpPr/>
          <p:nvPr/>
        </p:nvSpPr>
        <p:spPr>
          <a:xfrm>
            <a:off x="7693938" y="4672447"/>
            <a:ext cx="397408" cy="621242"/>
          </a:xfrm>
          <a:prstGeom prst="rect">
            <a:avLst/>
          </a:prstGeom>
          <a:solidFill>
            <a:srgbClr val="70AD47">
              <a:lumMod val="60000"/>
              <a:lumOff val="40000"/>
            </a:srgbClr>
          </a:solidFill>
          <a:ln w="12700" cap="flat" cmpd="sng" algn="ctr">
            <a:solidFill>
              <a:srgbClr val="70AD47">
                <a:lumMod val="60000"/>
                <a:lumOff val="4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39" name="Straight Arrow Connector 138"/>
          <p:cNvCxnSpPr/>
          <p:nvPr/>
        </p:nvCxnSpPr>
        <p:spPr>
          <a:xfrm>
            <a:off x="6151835" y="5865187"/>
            <a:ext cx="881758" cy="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triangle"/>
            <a:tailEnd type="triangle"/>
          </a:ln>
          <a:effectLst/>
        </p:spPr>
      </p:cxnSp>
      <p:sp>
        <p:nvSpPr>
          <p:cNvPr id="140" name="TextBox 139"/>
          <p:cNvSpPr txBox="1"/>
          <p:nvPr/>
        </p:nvSpPr>
        <p:spPr>
          <a:xfrm>
            <a:off x="6296328" y="6090880"/>
            <a:ext cx="645675" cy="3163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25 cm</a:t>
            </a:r>
          </a:p>
        </p:txBody>
      </p:sp>
      <p:cxnSp>
        <p:nvCxnSpPr>
          <p:cNvPr id="141" name="Straight Arrow Connector 140"/>
          <p:cNvCxnSpPr/>
          <p:nvPr/>
        </p:nvCxnSpPr>
        <p:spPr>
          <a:xfrm>
            <a:off x="7660056" y="5865187"/>
            <a:ext cx="881758" cy="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triangle"/>
            <a:tailEnd type="triangle"/>
          </a:ln>
          <a:effectLst/>
        </p:spPr>
      </p:cxnSp>
      <p:sp>
        <p:nvSpPr>
          <p:cNvPr id="142" name="TextBox 141"/>
          <p:cNvSpPr txBox="1"/>
          <p:nvPr/>
        </p:nvSpPr>
        <p:spPr>
          <a:xfrm>
            <a:off x="7804548" y="6090880"/>
            <a:ext cx="645675" cy="3163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25 cm</a:t>
            </a:r>
          </a:p>
        </p:txBody>
      </p:sp>
      <p:cxnSp>
        <p:nvCxnSpPr>
          <p:cNvPr id="143" name="Straight Connector 142"/>
          <p:cNvCxnSpPr/>
          <p:nvPr/>
        </p:nvCxnSpPr>
        <p:spPr>
          <a:xfrm flipV="1">
            <a:off x="5059781" y="3971314"/>
            <a:ext cx="4563" cy="897580"/>
          </a:xfrm>
          <a:prstGeom prst="line">
            <a:avLst/>
          </a:prstGeom>
          <a:noFill/>
          <a:ln w="6350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546358" y="6666555"/>
            <a:ext cx="58480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>
                <a:solidFill>
                  <a:schemeClr val="tx1"/>
                </a:solidFill>
              </a:rPr>
              <a:t>Module length: 8.52 m; RF-fill factor: 42%</a:t>
            </a:r>
            <a:endParaRPr lang="en-GB" dirty="0">
              <a:solidFill>
                <a:schemeClr val="tx1"/>
              </a:solidFill>
            </a:endParaRPr>
          </a:p>
        </p:txBody>
      </p:sp>
      <p:grpSp>
        <p:nvGrpSpPr>
          <p:cNvPr id="87" name="Group 86"/>
          <p:cNvGrpSpPr>
            <a:grpSpLocks noChangeAspect="1"/>
          </p:cNvGrpSpPr>
          <p:nvPr/>
        </p:nvGrpSpPr>
        <p:grpSpPr>
          <a:xfrm flipH="1">
            <a:off x="2466453" y="1067717"/>
            <a:ext cx="968295" cy="481529"/>
            <a:chOff x="5540398" y="1442091"/>
            <a:chExt cx="2260689" cy="1124231"/>
          </a:xfrm>
        </p:grpSpPr>
        <p:sp>
          <p:nvSpPr>
            <p:cNvPr id="89" name="Rectangle 88"/>
            <p:cNvSpPr/>
            <p:nvPr/>
          </p:nvSpPr>
          <p:spPr>
            <a:xfrm>
              <a:off x="5540398" y="1442091"/>
              <a:ext cx="2260689" cy="1124231"/>
            </a:xfrm>
            <a:prstGeom prst="rect">
              <a:avLst/>
            </a:prstGeom>
            <a:solidFill>
              <a:srgbClr val="00B050"/>
            </a:solidFill>
            <a:ln w="12700" cap="flat" cmpd="sng" algn="ctr">
              <a:solidFill>
                <a:srgbClr val="00B05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2" name="Oval 91"/>
            <p:cNvSpPr/>
            <p:nvPr/>
          </p:nvSpPr>
          <p:spPr>
            <a:xfrm>
              <a:off x="5744309" y="1795494"/>
              <a:ext cx="481000" cy="417426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07" name="TextBox 106"/>
          <p:cNvSpPr txBox="1"/>
          <p:nvPr/>
        </p:nvSpPr>
        <p:spPr>
          <a:xfrm>
            <a:off x="1075752" y="1139881"/>
            <a:ext cx="1483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800" dirty="0" smtClean="0">
                <a:solidFill>
                  <a:schemeClr val="tx1"/>
                </a:solidFill>
              </a:rPr>
              <a:t>1kHz@6MW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3447866" y="1261298"/>
            <a:ext cx="9637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 smtClean="0">
                <a:solidFill>
                  <a:srgbClr val="FF0000"/>
                </a:solidFill>
              </a:rPr>
              <a:t>Power Switch</a:t>
            </a:r>
          </a:p>
        </p:txBody>
      </p:sp>
      <p:sp>
        <p:nvSpPr>
          <p:cNvPr id="110" name="Rectangle 109"/>
          <p:cNvSpPr/>
          <p:nvPr/>
        </p:nvSpPr>
        <p:spPr>
          <a:xfrm>
            <a:off x="4294173" y="1175070"/>
            <a:ext cx="411435" cy="353843"/>
          </a:xfrm>
          <a:prstGeom prst="rect">
            <a:avLst/>
          </a:prstGeom>
          <a:solidFill>
            <a:srgbClr val="98C8E8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481006" y="1426271"/>
            <a:ext cx="1742910" cy="3163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Klystron/Modulator</a:t>
            </a:r>
          </a:p>
        </p:txBody>
      </p:sp>
    </p:spTree>
    <p:extLst>
      <p:ext uri="{BB962C8B-B14F-4D97-AF65-F5344CB8AC3E}">
        <p14:creationId xmlns:p14="http://schemas.microsoft.com/office/powerpoint/2010/main" val="2371927530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3</a:t>
            </a:fld>
            <a:endParaRPr lang="it-IT" altLang="it-IT" dirty="0"/>
          </a:p>
        </p:txBody>
      </p:sp>
      <p:sp>
        <p:nvSpPr>
          <p:cNvPr id="68" name="Rectangle 67"/>
          <p:cNvSpPr/>
          <p:nvPr/>
        </p:nvSpPr>
        <p:spPr>
          <a:xfrm>
            <a:off x="1026274" y="4838895"/>
            <a:ext cx="1318224" cy="276136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Acc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-Structure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4600769" y="4349319"/>
            <a:ext cx="229111" cy="1265345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Quad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70" name="Straight Connector 69"/>
          <p:cNvCxnSpPr/>
          <p:nvPr/>
        </p:nvCxnSpPr>
        <p:spPr>
          <a:xfrm flipV="1">
            <a:off x="1274824" y="3941315"/>
            <a:ext cx="0" cy="897580"/>
          </a:xfrm>
          <a:prstGeom prst="line">
            <a:avLst/>
          </a:prstGeom>
          <a:noFill/>
          <a:ln w="6350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74" name="Straight Connector 73"/>
          <p:cNvCxnSpPr/>
          <p:nvPr/>
        </p:nvCxnSpPr>
        <p:spPr>
          <a:xfrm>
            <a:off x="2224820" y="3121003"/>
            <a:ext cx="3732426" cy="0"/>
          </a:xfrm>
          <a:prstGeom prst="line">
            <a:avLst/>
          </a:prstGeom>
          <a:noFill/>
          <a:ln w="6350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82" name="Straight Arrow Connector 81"/>
          <p:cNvCxnSpPr/>
          <p:nvPr/>
        </p:nvCxnSpPr>
        <p:spPr>
          <a:xfrm>
            <a:off x="1057619" y="5858502"/>
            <a:ext cx="1324495" cy="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triangle"/>
            <a:tailEnd type="triangle"/>
          </a:ln>
          <a:effectLst/>
        </p:spPr>
      </p:cxnSp>
      <p:sp>
        <p:nvSpPr>
          <p:cNvPr id="83" name="TextBox 82"/>
          <p:cNvSpPr txBox="1"/>
          <p:nvPr/>
        </p:nvSpPr>
        <p:spPr>
          <a:xfrm>
            <a:off x="1312427" y="6066897"/>
            <a:ext cx="817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103cm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2556108" y="6066897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12cm</a:t>
            </a:r>
          </a:p>
        </p:txBody>
      </p:sp>
      <p:cxnSp>
        <p:nvCxnSpPr>
          <p:cNvPr id="85" name="Straight Arrow Connector 84"/>
          <p:cNvCxnSpPr/>
          <p:nvPr/>
        </p:nvCxnSpPr>
        <p:spPr>
          <a:xfrm>
            <a:off x="2588071" y="5858502"/>
            <a:ext cx="231921" cy="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triangle"/>
            <a:tailEnd type="triangle"/>
          </a:ln>
          <a:effectLst/>
        </p:spPr>
      </p:cxnSp>
      <p:sp>
        <p:nvSpPr>
          <p:cNvPr id="86" name="Rectangle 85"/>
          <p:cNvSpPr/>
          <p:nvPr/>
        </p:nvSpPr>
        <p:spPr>
          <a:xfrm>
            <a:off x="3053209" y="4848953"/>
            <a:ext cx="1318224" cy="276136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Acc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-Structure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87" name="Straight Connector 86"/>
          <p:cNvCxnSpPr/>
          <p:nvPr/>
        </p:nvCxnSpPr>
        <p:spPr>
          <a:xfrm flipV="1">
            <a:off x="3301759" y="3951373"/>
            <a:ext cx="0" cy="897580"/>
          </a:xfrm>
          <a:prstGeom prst="line">
            <a:avLst/>
          </a:prstGeom>
          <a:noFill/>
          <a:ln w="6350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88" name="Rectangle 87"/>
          <p:cNvSpPr/>
          <p:nvPr/>
        </p:nvSpPr>
        <p:spPr>
          <a:xfrm>
            <a:off x="5056564" y="4848953"/>
            <a:ext cx="1318224" cy="276136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Acc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-Structure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89" name="Straight Connector 88"/>
          <p:cNvCxnSpPr/>
          <p:nvPr/>
        </p:nvCxnSpPr>
        <p:spPr>
          <a:xfrm flipV="1">
            <a:off x="5305112" y="3951373"/>
            <a:ext cx="0" cy="897580"/>
          </a:xfrm>
          <a:prstGeom prst="line">
            <a:avLst/>
          </a:prstGeom>
          <a:noFill/>
          <a:ln w="6350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91" name="Rectangle 90"/>
          <p:cNvSpPr/>
          <p:nvPr/>
        </p:nvSpPr>
        <p:spPr>
          <a:xfrm>
            <a:off x="2019102" y="3772596"/>
            <a:ext cx="411435" cy="353843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5771891" y="3779787"/>
            <a:ext cx="411435" cy="353843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3" name="Straight Connector 92"/>
          <p:cNvCxnSpPr>
            <a:stCxn id="91" idx="0"/>
          </p:cNvCxnSpPr>
          <p:nvPr/>
        </p:nvCxnSpPr>
        <p:spPr>
          <a:xfrm flipH="1" flipV="1">
            <a:off x="2224819" y="3150459"/>
            <a:ext cx="1" cy="622137"/>
          </a:xfrm>
          <a:prstGeom prst="line">
            <a:avLst/>
          </a:prstGeom>
          <a:noFill/>
          <a:ln w="6350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94" name="Straight Connector 93"/>
          <p:cNvCxnSpPr/>
          <p:nvPr/>
        </p:nvCxnSpPr>
        <p:spPr>
          <a:xfrm flipH="1" flipV="1">
            <a:off x="5957246" y="3132265"/>
            <a:ext cx="1" cy="656890"/>
          </a:xfrm>
          <a:prstGeom prst="line">
            <a:avLst/>
          </a:prstGeom>
          <a:noFill/>
          <a:ln w="6350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95" name="Straight Connector 94"/>
          <p:cNvCxnSpPr/>
          <p:nvPr/>
        </p:nvCxnSpPr>
        <p:spPr>
          <a:xfrm>
            <a:off x="1291541" y="3941194"/>
            <a:ext cx="2010218" cy="0"/>
          </a:xfrm>
          <a:prstGeom prst="line">
            <a:avLst/>
          </a:prstGeom>
          <a:noFill/>
          <a:ln w="6350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97" name="Straight Connector 96"/>
          <p:cNvCxnSpPr/>
          <p:nvPr/>
        </p:nvCxnSpPr>
        <p:spPr>
          <a:xfrm flipV="1">
            <a:off x="5300550" y="3932696"/>
            <a:ext cx="1946264" cy="0"/>
          </a:xfrm>
          <a:prstGeom prst="line">
            <a:avLst/>
          </a:prstGeom>
          <a:noFill/>
          <a:ln w="6350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98" name="Rectangle 97"/>
          <p:cNvSpPr/>
          <p:nvPr/>
        </p:nvSpPr>
        <p:spPr>
          <a:xfrm>
            <a:off x="2350015" y="4877523"/>
            <a:ext cx="230847" cy="189717"/>
          </a:xfrm>
          <a:prstGeom prst="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0" name="Rectangle 99"/>
          <p:cNvSpPr/>
          <p:nvPr/>
        </p:nvSpPr>
        <p:spPr>
          <a:xfrm>
            <a:off x="526068" y="4886161"/>
            <a:ext cx="494742" cy="191662"/>
          </a:xfrm>
          <a:prstGeom prst="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1" name="Isosceles Triangle 100"/>
          <p:cNvSpPr/>
          <p:nvPr/>
        </p:nvSpPr>
        <p:spPr>
          <a:xfrm>
            <a:off x="695815" y="5004719"/>
            <a:ext cx="155247" cy="172125"/>
          </a:xfrm>
          <a:prstGeom prst="triangle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2" name="Isosceles Triangle 101"/>
          <p:cNvSpPr/>
          <p:nvPr/>
        </p:nvSpPr>
        <p:spPr>
          <a:xfrm flipV="1">
            <a:off x="695814" y="4787140"/>
            <a:ext cx="155247" cy="194852"/>
          </a:xfrm>
          <a:prstGeom prst="triangle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464195" y="4248576"/>
            <a:ext cx="9433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Sector valve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313317" y="6066897"/>
            <a:ext cx="904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0" dirty="0">
                <a:solidFill>
                  <a:prstClr val="black"/>
                </a:solidFill>
                <a:latin typeface="Calibri" panose="020F0502020204030204"/>
                <a:ea typeface="+mn-ea"/>
              </a:rPr>
              <a:t>1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0cm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</a:endParaRPr>
          </a:p>
        </p:txBody>
      </p:sp>
      <p:cxnSp>
        <p:nvCxnSpPr>
          <p:cNvPr id="105" name="Straight Arrow Connector 104"/>
          <p:cNvCxnSpPr/>
          <p:nvPr/>
        </p:nvCxnSpPr>
        <p:spPr>
          <a:xfrm>
            <a:off x="526068" y="5858502"/>
            <a:ext cx="548532" cy="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triangle"/>
            <a:tailEnd type="triangle"/>
          </a:ln>
          <a:effectLst/>
        </p:spPr>
      </p:cxnSp>
      <p:sp>
        <p:nvSpPr>
          <p:cNvPr id="106" name="TextBox 105"/>
          <p:cNvSpPr txBox="1"/>
          <p:nvPr/>
        </p:nvSpPr>
        <p:spPr>
          <a:xfrm>
            <a:off x="2095924" y="6066897"/>
            <a:ext cx="645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0" dirty="0" smtClean="0">
                <a:solidFill>
                  <a:prstClr val="black"/>
                </a:solidFill>
                <a:latin typeface="Calibri" panose="020F0502020204030204"/>
                <a:ea typeface="+mn-ea"/>
              </a:rPr>
              <a:t>5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cm</a:t>
            </a:r>
          </a:p>
        </p:txBody>
      </p:sp>
      <p:cxnSp>
        <p:nvCxnSpPr>
          <p:cNvPr id="107" name="Straight Arrow Connector 106"/>
          <p:cNvCxnSpPr/>
          <p:nvPr/>
        </p:nvCxnSpPr>
        <p:spPr>
          <a:xfrm flipV="1">
            <a:off x="2382114" y="5858502"/>
            <a:ext cx="205957" cy="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triangle"/>
            <a:tailEnd type="triangle"/>
          </a:ln>
          <a:effectLst/>
        </p:spPr>
      </p:cxnSp>
      <p:sp>
        <p:nvSpPr>
          <p:cNvPr id="108" name="TextBox 107"/>
          <p:cNvSpPr txBox="1"/>
          <p:nvPr/>
        </p:nvSpPr>
        <p:spPr>
          <a:xfrm>
            <a:off x="1901470" y="4316181"/>
            <a:ext cx="7972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Conn.</a:t>
            </a:r>
          </a:p>
        </p:txBody>
      </p:sp>
      <p:sp>
        <p:nvSpPr>
          <p:cNvPr id="131" name="Content Placeholder 2"/>
          <p:cNvSpPr txBox="1">
            <a:spLocks/>
          </p:cNvSpPr>
          <p:nvPr/>
        </p:nvSpPr>
        <p:spPr>
          <a:xfrm>
            <a:off x="0" y="674982"/>
            <a:ext cx="6371856" cy="381580"/>
          </a:xfrm>
          <a:prstGeom prst="rect">
            <a:avLst/>
          </a:prstGeom>
        </p:spPr>
        <p:txBody>
          <a:bodyPr/>
          <a:lstStyle>
            <a:lvl1pPr marL="0" indent="0" algn="l" defTabSz="447675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1500"/>
              </a:spcAft>
              <a:buClr>
                <a:srgbClr val="000000"/>
              </a:buClr>
              <a:buSzPct val="100000"/>
              <a:buFont typeface="Times New Roman" pitchFamily="18" charset="0"/>
              <a:defRPr sz="2800" u="none">
                <a:solidFill>
                  <a:srgbClr val="C00000"/>
                </a:solidFill>
                <a:latin typeface="+mn-lt"/>
                <a:ea typeface="ＭＳ Ｐゴシック" pitchFamily="34" charset="-128"/>
                <a:cs typeface="MS PGothic" charset="0"/>
              </a:defRPr>
            </a:lvl1pPr>
            <a:lvl2pPr marL="360000" indent="-288000" algn="l" defTabSz="447675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defRPr sz="24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2pPr>
            <a:lvl3pPr marL="648000" indent="-288000" algn="l" defTabSz="447675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900"/>
              </a:spcAft>
              <a:buClr>
                <a:srgbClr val="000000"/>
              </a:buClr>
              <a:buSzPct val="100000"/>
              <a:buFont typeface="Symbol" pitchFamily="18" charset="2"/>
              <a:buChar char="-"/>
              <a:defRPr sz="20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3pPr>
            <a:lvl4pPr marL="936000" indent="-288000" algn="l" defTabSz="447675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  <a:defRPr sz="18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4pPr>
            <a:lvl5pPr marL="1224000" indent="-288000" algn="l" defTabSz="447675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ü"/>
              <a:defRPr sz="18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kern="0" dirty="0" smtClean="0"/>
              <a:t>Baseline Module layout LINAC1 (up to 2 GeV) </a:t>
            </a:r>
            <a:r>
              <a:rPr lang="en-US" sz="2000" b="1" kern="0" dirty="0" smtClean="0"/>
              <a:t>NEW</a:t>
            </a:r>
            <a:endParaRPr lang="en-US" sz="2000" b="1" kern="0" dirty="0"/>
          </a:p>
        </p:txBody>
      </p:sp>
      <p:sp>
        <p:nvSpPr>
          <p:cNvPr id="142" name="Rectangle 141"/>
          <p:cNvSpPr/>
          <p:nvPr/>
        </p:nvSpPr>
        <p:spPr>
          <a:xfrm>
            <a:off x="7072920" y="4845062"/>
            <a:ext cx="1318224" cy="276136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Acc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-Structure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48" name="Straight Connector 147"/>
          <p:cNvCxnSpPr/>
          <p:nvPr/>
        </p:nvCxnSpPr>
        <p:spPr>
          <a:xfrm flipV="1">
            <a:off x="7246814" y="3960505"/>
            <a:ext cx="0" cy="897580"/>
          </a:xfrm>
          <a:prstGeom prst="line">
            <a:avLst/>
          </a:prstGeom>
          <a:noFill/>
          <a:ln w="6350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90" name="Rectangle 89"/>
          <p:cNvSpPr/>
          <p:nvPr/>
        </p:nvSpPr>
        <p:spPr>
          <a:xfrm>
            <a:off x="4367112" y="4891764"/>
            <a:ext cx="230847" cy="189717"/>
          </a:xfrm>
          <a:prstGeom prst="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0" name="Rectangle 149"/>
          <p:cNvSpPr/>
          <p:nvPr/>
        </p:nvSpPr>
        <p:spPr>
          <a:xfrm>
            <a:off x="4830123" y="4904306"/>
            <a:ext cx="230847" cy="189717"/>
          </a:xfrm>
          <a:prstGeom prst="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" name="Rectangle 153"/>
          <p:cNvSpPr/>
          <p:nvPr/>
        </p:nvSpPr>
        <p:spPr>
          <a:xfrm>
            <a:off x="8380799" y="4881745"/>
            <a:ext cx="230847" cy="189717"/>
          </a:xfrm>
          <a:prstGeom prst="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6" name="Rectangle 155"/>
          <p:cNvSpPr/>
          <p:nvPr/>
        </p:nvSpPr>
        <p:spPr>
          <a:xfrm>
            <a:off x="8617828" y="4358621"/>
            <a:ext cx="229111" cy="1265345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Quad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2594244" y="4322026"/>
            <a:ext cx="229111" cy="1265345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Quad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9" name="Rectangle 108"/>
          <p:cNvSpPr/>
          <p:nvPr/>
        </p:nvSpPr>
        <p:spPr>
          <a:xfrm>
            <a:off x="2823598" y="4877013"/>
            <a:ext cx="230847" cy="189717"/>
          </a:xfrm>
          <a:prstGeom prst="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4" name="Rectangle 113"/>
          <p:cNvSpPr/>
          <p:nvPr/>
        </p:nvSpPr>
        <p:spPr>
          <a:xfrm>
            <a:off x="6371856" y="4893828"/>
            <a:ext cx="230847" cy="189717"/>
          </a:xfrm>
          <a:prstGeom prst="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6" name="Rectangle 115"/>
          <p:cNvSpPr/>
          <p:nvPr/>
        </p:nvSpPr>
        <p:spPr>
          <a:xfrm>
            <a:off x="6616085" y="4338331"/>
            <a:ext cx="229111" cy="1265345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Quad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7" name="Rectangle 116"/>
          <p:cNvSpPr/>
          <p:nvPr/>
        </p:nvSpPr>
        <p:spPr>
          <a:xfrm>
            <a:off x="6845439" y="4893318"/>
            <a:ext cx="230847" cy="189717"/>
          </a:xfrm>
          <a:prstGeom prst="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4361115" y="2394977"/>
            <a:ext cx="277550" cy="277550"/>
          </a:xfrm>
          <a:prstGeom prst="ellipse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0" name="Rectangle 119"/>
          <p:cNvSpPr/>
          <p:nvPr/>
        </p:nvSpPr>
        <p:spPr>
          <a:xfrm>
            <a:off x="4294173" y="2938785"/>
            <a:ext cx="411435" cy="353843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4060277" y="3304259"/>
            <a:ext cx="738227" cy="3163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Splitter</a:t>
            </a:r>
          </a:p>
        </p:txBody>
      </p:sp>
      <p:sp>
        <p:nvSpPr>
          <p:cNvPr id="145" name="TextBox 144"/>
          <p:cNvSpPr txBox="1"/>
          <p:nvPr/>
        </p:nvSpPr>
        <p:spPr>
          <a:xfrm>
            <a:off x="3983166" y="2367759"/>
            <a:ext cx="365544" cy="3163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PC</a:t>
            </a:r>
          </a:p>
        </p:txBody>
      </p:sp>
      <p:cxnSp>
        <p:nvCxnSpPr>
          <p:cNvPr id="146" name="Straight Connector 145"/>
          <p:cNvCxnSpPr>
            <a:stCxn id="120" idx="0"/>
            <a:endCxn id="171" idx="2"/>
          </p:cNvCxnSpPr>
          <p:nvPr/>
        </p:nvCxnSpPr>
        <p:spPr>
          <a:xfrm flipV="1">
            <a:off x="4499891" y="1528913"/>
            <a:ext cx="0" cy="1409872"/>
          </a:xfrm>
          <a:prstGeom prst="line">
            <a:avLst/>
          </a:prstGeom>
          <a:noFill/>
          <a:ln w="6350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147" name="Straight Connector 146"/>
          <p:cNvCxnSpPr>
            <a:stCxn id="167" idx="1"/>
            <a:endCxn id="157" idx="1"/>
          </p:cNvCxnSpPr>
          <p:nvPr/>
        </p:nvCxnSpPr>
        <p:spPr>
          <a:xfrm>
            <a:off x="3434748" y="1308482"/>
            <a:ext cx="2232939" cy="0"/>
          </a:xfrm>
          <a:prstGeom prst="line">
            <a:avLst/>
          </a:prstGeom>
          <a:noFill/>
          <a:ln w="6350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grpSp>
        <p:nvGrpSpPr>
          <p:cNvPr id="149" name="Group 148"/>
          <p:cNvGrpSpPr>
            <a:grpSpLocks noChangeAspect="1"/>
          </p:cNvGrpSpPr>
          <p:nvPr/>
        </p:nvGrpSpPr>
        <p:grpSpPr>
          <a:xfrm>
            <a:off x="5667687" y="1067717"/>
            <a:ext cx="968295" cy="481529"/>
            <a:chOff x="5540398" y="1442091"/>
            <a:chExt cx="2260689" cy="1124231"/>
          </a:xfrm>
        </p:grpSpPr>
        <p:sp>
          <p:nvSpPr>
            <p:cNvPr id="157" name="Rectangle 156"/>
            <p:cNvSpPr/>
            <p:nvPr/>
          </p:nvSpPr>
          <p:spPr>
            <a:xfrm>
              <a:off x="5540398" y="1442091"/>
              <a:ext cx="2260689" cy="1124231"/>
            </a:xfrm>
            <a:prstGeom prst="rect">
              <a:avLst/>
            </a:prstGeom>
            <a:solidFill>
              <a:srgbClr val="00B050"/>
            </a:solidFill>
            <a:ln w="12700" cap="flat" cmpd="sng" algn="ctr">
              <a:solidFill>
                <a:srgbClr val="00B05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8" name="Oval 157"/>
            <p:cNvSpPr/>
            <p:nvPr/>
          </p:nvSpPr>
          <p:spPr>
            <a:xfrm>
              <a:off x="5744309" y="1795494"/>
              <a:ext cx="481000" cy="417426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59" name="TextBox 158"/>
          <p:cNvSpPr txBox="1"/>
          <p:nvPr/>
        </p:nvSpPr>
        <p:spPr>
          <a:xfrm>
            <a:off x="6631727" y="1426271"/>
            <a:ext cx="1742910" cy="3163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Klystron/Modulator</a:t>
            </a:r>
          </a:p>
        </p:txBody>
      </p:sp>
      <p:grpSp>
        <p:nvGrpSpPr>
          <p:cNvPr id="160" name="Group 159"/>
          <p:cNvGrpSpPr/>
          <p:nvPr/>
        </p:nvGrpSpPr>
        <p:grpSpPr>
          <a:xfrm rot="16200000">
            <a:off x="4130731" y="1846270"/>
            <a:ext cx="738318" cy="277550"/>
            <a:chOff x="348890" y="3200907"/>
            <a:chExt cx="738318" cy="277550"/>
          </a:xfrm>
        </p:grpSpPr>
        <p:sp>
          <p:nvSpPr>
            <p:cNvPr id="161" name="Ovale 19">
              <a:extLst>
                <a:ext uri="{FF2B5EF4-FFF2-40B4-BE49-F238E27FC236}">
                  <a16:creationId xmlns:a16="http://schemas.microsoft.com/office/drawing/2014/main" id="{D8024528-EC2A-406C-AE8B-C46364DF037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09658" y="3200907"/>
              <a:ext cx="277550" cy="277550"/>
            </a:xfrm>
            <a:prstGeom prst="ellipse">
              <a:avLst/>
            </a:prstGeom>
            <a:solidFill>
              <a:srgbClr val="FF33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41767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</a:endParaRPr>
            </a:p>
          </p:txBody>
        </p:sp>
        <p:sp>
          <p:nvSpPr>
            <p:cNvPr id="162" name="Ovale 19">
              <a:extLst>
                <a:ext uri="{FF2B5EF4-FFF2-40B4-BE49-F238E27FC236}">
                  <a16:creationId xmlns:a16="http://schemas.microsoft.com/office/drawing/2014/main" id="{D8024528-EC2A-406C-AE8B-C46364DF037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48890" y="3200907"/>
              <a:ext cx="277550" cy="277550"/>
            </a:xfrm>
            <a:prstGeom prst="ellipse">
              <a:avLst/>
            </a:prstGeom>
            <a:solidFill>
              <a:srgbClr val="FF33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41767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</a:endParaRPr>
            </a:p>
          </p:txBody>
        </p:sp>
        <p:cxnSp>
          <p:nvCxnSpPr>
            <p:cNvPr id="163" name="Straight Connector 162"/>
            <p:cNvCxnSpPr>
              <a:stCxn id="161" idx="2"/>
              <a:endCxn id="162" idx="6"/>
            </p:cNvCxnSpPr>
            <p:nvPr/>
          </p:nvCxnSpPr>
          <p:spPr>
            <a:xfrm flipH="1">
              <a:off x="626440" y="3339682"/>
              <a:ext cx="183218" cy="0"/>
            </a:xfrm>
            <a:prstGeom prst="line">
              <a:avLst/>
            </a:prstGeom>
            <a:noFill/>
            <a:ln w="635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</p:grpSp>
      <p:sp>
        <p:nvSpPr>
          <p:cNvPr id="164" name="TextBox 163"/>
          <p:cNvSpPr txBox="1"/>
          <p:nvPr/>
        </p:nvSpPr>
        <p:spPr>
          <a:xfrm>
            <a:off x="4597538" y="1719888"/>
            <a:ext cx="1527209" cy="5536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Mode converters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+ circular WG</a:t>
            </a: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</a:endParaRPr>
          </a:p>
        </p:txBody>
      </p:sp>
      <p:sp>
        <p:nvSpPr>
          <p:cNvPr id="165" name="TextBox 164"/>
          <p:cNvSpPr txBox="1"/>
          <p:nvPr/>
        </p:nvSpPr>
        <p:spPr>
          <a:xfrm>
            <a:off x="6632342" y="1133280"/>
            <a:ext cx="1752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800" dirty="0" smtClean="0">
                <a:solidFill>
                  <a:schemeClr val="tx1"/>
                </a:solidFill>
              </a:rPr>
              <a:t>100Hz@50MW</a:t>
            </a:r>
          </a:p>
        </p:txBody>
      </p:sp>
      <p:grpSp>
        <p:nvGrpSpPr>
          <p:cNvPr id="166" name="Group 165"/>
          <p:cNvGrpSpPr>
            <a:grpSpLocks noChangeAspect="1"/>
          </p:cNvGrpSpPr>
          <p:nvPr/>
        </p:nvGrpSpPr>
        <p:grpSpPr>
          <a:xfrm flipH="1">
            <a:off x="2466453" y="1067717"/>
            <a:ext cx="968295" cy="481529"/>
            <a:chOff x="5540398" y="1442091"/>
            <a:chExt cx="2260689" cy="1124231"/>
          </a:xfrm>
        </p:grpSpPr>
        <p:sp>
          <p:nvSpPr>
            <p:cNvPr id="167" name="Rectangle 166"/>
            <p:cNvSpPr/>
            <p:nvPr/>
          </p:nvSpPr>
          <p:spPr>
            <a:xfrm>
              <a:off x="5540398" y="1442091"/>
              <a:ext cx="2260689" cy="1124231"/>
            </a:xfrm>
            <a:prstGeom prst="rect">
              <a:avLst/>
            </a:prstGeom>
            <a:solidFill>
              <a:srgbClr val="00B050"/>
            </a:solidFill>
            <a:ln w="12700" cap="flat" cmpd="sng" algn="ctr">
              <a:solidFill>
                <a:srgbClr val="00B05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8" name="Oval 167"/>
            <p:cNvSpPr/>
            <p:nvPr/>
          </p:nvSpPr>
          <p:spPr>
            <a:xfrm>
              <a:off x="5744309" y="1795494"/>
              <a:ext cx="481000" cy="417426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69" name="TextBox 168"/>
          <p:cNvSpPr txBox="1"/>
          <p:nvPr/>
        </p:nvSpPr>
        <p:spPr>
          <a:xfrm>
            <a:off x="1075752" y="1139881"/>
            <a:ext cx="1483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800" dirty="0" smtClean="0">
                <a:solidFill>
                  <a:schemeClr val="tx1"/>
                </a:solidFill>
              </a:rPr>
              <a:t>1kHz@6MW</a:t>
            </a:r>
          </a:p>
        </p:txBody>
      </p:sp>
      <p:sp>
        <p:nvSpPr>
          <p:cNvPr id="170" name="TextBox 169"/>
          <p:cNvSpPr txBox="1"/>
          <p:nvPr/>
        </p:nvSpPr>
        <p:spPr>
          <a:xfrm>
            <a:off x="3447866" y="1261298"/>
            <a:ext cx="9637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 smtClean="0">
                <a:solidFill>
                  <a:srgbClr val="FF0000"/>
                </a:solidFill>
              </a:rPr>
              <a:t>Power Switch</a:t>
            </a:r>
          </a:p>
        </p:txBody>
      </p:sp>
      <p:sp>
        <p:nvSpPr>
          <p:cNvPr id="171" name="Rectangle 170"/>
          <p:cNvSpPr/>
          <p:nvPr/>
        </p:nvSpPr>
        <p:spPr>
          <a:xfrm>
            <a:off x="4294173" y="1175070"/>
            <a:ext cx="411435" cy="353843"/>
          </a:xfrm>
          <a:prstGeom prst="rect">
            <a:avLst/>
          </a:prstGeom>
          <a:solidFill>
            <a:srgbClr val="98C8E8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481006" y="1426271"/>
            <a:ext cx="1742910" cy="3163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Klystron/Modulator</a:t>
            </a:r>
          </a:p>
        </p:txBody>
      </p:sp>
      <p:sp>
        <p:nvSpPr>
          <p:cNvPr id="174" name="TextBox 173"/>
          <p:cNvSpPr txBox="1"/>
          <p:nvPr/>
        </p:nvSpPr>
        <p:spPr>
          <a:xfrm>
            <a:off x="546358" y="6666555"/>
            <a:ext cx="58480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>
                <a:solidFill>
                  <a:schemeClr val="tx1"/>
                </a:solidFill>
              </a:rPr>
              <a:t>Module length: 5.10 m; RF-fill factor: 71%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75" name="TextBox 174"/>
          <p:cNvSpPr txBox="1"/>
          <p:nvPr/>
        </p:nvSpPr>
        <p:spPr>
          <a:xfrm>
            <a:off x="8116750" y="3648784"/>
            <a:ext cx="15729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Quad contains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BPM&amp;Corrector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6960862" y="5134092"/>
            <a:ext cx="16705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Two WFM per AS with pumping</a:t>
            </a:r>
          </a:p>
        </p:txBody>
      </p:sp>
    </p:spTree>
    <p:extLst>
      <p:ext uri="{BB962C8B-B14F-4D97-AF65-F5344CB8AC3E}">
        <p14:creationId xmlns:p14="http://schemas.microsoft.com/office/powerpoint/2010/main" val="986048317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4</a:t>
            </a:fld>
            <a:endParaRPr lang="it-IT" altLang="it-IT" dirty="0"/>
          </a:p>
        </p:txBody>
      </p:sp>
      <p:sp>
        <p:nvSpPr>
          <p:cNvPr id="68" name="Rectangle 67"/>
          <p:cNvSpPr/>
          <p:nvPr/>
        </p:nvSpPr>
        <p:spPr>
          <a:xfrm>
            <a:off x="1026274" y="4838895"/>
            <a:ext cx="1318224" cy="276136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Acc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-Structure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5062340" y="4328495"/>
            <a:ext cx="649882" cy="1265345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Quad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70" name="Straight Connector 69"/>
          <p:cNvCxnSpPr/>
          <p:nvPr/>
        </p:nvCxnSpPr>
        <p:spPr>
          <a:xfrm flipV="1">
            <a:off x="1274824" y="3941315"/>
            <a:ext cx="4563" cy="897580"/>
          </a:xfrm>
          <a:prstGeom prst="line">
            <a:avLst/>
          </a:prstGeom>
          <a:noFill/>
          <a:ln w="6350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71" name="Straight Connector 70"/>
          <p:cNvCxnSpPr/>
          <p:nvPr/>
        </p:nvCxnSpPr>
        <p:spPr>
          <a:xfrm flipV="1">
            <a:off x="4699141" y="3121003"/>
            <a:ext cx="3430620" cy="1921"/>
          </a:xfrm>
          <a:prstGeom prst="line">
            <a:avLst/>
          </a:prstGeom>
          <a:noFill/>
          <a:ln w="6350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74" name="Straight Connector 73"/>
          <p:cNvCxnSpPr/>
          <p:nvPr/>
        </p:nvCxnSpPr>
        <p:spPr>
          <a:xfrm>
            <a:off x="2224820" y="3121003"/>
            <a:ext cx="2062887" cy="0"/>
          </a:xfrm>
          <a:prstGeom prst="line">
            <a:avLst/>
          </a:prstGeom>
          <a:noFill/>
          <a:ln w="6350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82" name="Straight Arrow Connector 81"/>
          <p:cNvCxnSpPr/>
          <p:nvPr/>
        </p:nvCxnSpPr>
        <p:spPr>
          <a:xfrm flipV="1">
            <a:off x="1026274" y="5866309"/>
            <a:ext cx="1318224" cy="7137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triangle"/>
            <a:tailEnd type="triangle"/>
          </a:ln>
          <a:effectLst/>
        </p:spPr>
      </p:cxnSp>
      <p:sp>
        <p:nvSpPr>
          <p:cNvPr id="83" name="TextBox 82"/>
          <p:cNvSpPr txBox="1"/>
          <p:nvPr/>
        </p:nvSpPr>
        <p:spPr>
          <a:xfrm>
            <a:off x="1312427" y="6091221"/>
            <a:ext cx="870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103 cm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5077010" y="6091221"/>
            <a:ext cx="645675" cy="3163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45 cm</a:t>
            </a:r>
          </a:p>
        </p:txBody>
      </p:sp>
      <p:cxnSp>
        <p:nvCxnSpPr>
          <p:cNvPr id="85" name="Straight Arrow Connector 84"/>
          <p:cNvCxnSpPr/>
          <p:nvPr/>
        </p:nvCxnSpPr>
        <p:spPr>
          <a:xfrm>
            <a:off x="5062340" y="5866309"/>
            <a:ext cx="644689" cy="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triangle"/>
            <a:tailEnd type="triangle"/>
          </a:ln>
          <a:effectLst/>
        </p:spPr>
      </p:cxnSp>
      <p:sp>
        <p:nvSpPr>
          <p:cNvPr id="86" name="Rectangle 85"/>
          <p:cNvSpPr/>
          <p:nvPr/>
        </p:nvSpPr>
        <p:spPr>
          <a:xfrm>
            <a:off x="2841503" y="4845894"/>
            <a:ext cx="1318224" cy="276136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Acc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-Structure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87" name="Straight Connector 86"/>
          <p:cNvCxnSpPr/>
          <p:nvPr/>
        </p:nvCxnSpPr>
        <p:spPr>
          <a:xfrm flipV="1">
            <a:off x="3090053" y="3948314"/>
            <a:ext cx="4563" cy="897580"/>
          </a:xfrm>
          <a:prstGeom prst="line">
            <a:avLst/>
          </a:prstGeom>
          <a:noFill/>
          <a:ln w="6350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88" name="Rectangle 87"/>
          <p:cNvSpPr/>
          <p:nvPr/>
        </p:nvSpPr>
        <p:spPr>
          <a:xfrm>
            <a:off x="6625297" y="4838895"/>
            <a:ext cx="1318224" cy="276136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Acc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-Structure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89" name="Straight Connector 88"/>
          <p:cNvCxnSpPr/>
          <p:nvPr/>
        </p:nvCxnSpPr>
        <p:spPr>
          <a:xfrm flipV="1">
            <a:off x="6873846" y="3941315"/>
            <a:ext cx="4563" cy="897580"/>
          </a:xfrm>
          <a:prstGeom prst="line">
            <a:avLst/>
          </a:prstGeom>
          <a:noFill/>
          <a:ln w="6350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91" name="Rectangle 90"/>
          <p:cNvSpPr/>
          <p:nvPr/>
        </p:nvSpPr>
        <p:spPr>
          <a:xfrm>
            <a:off x="2019102" y="3772596"/>
            <a:ext cx="411435" cy="353843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7906457" y="3772596"/>
            <a:ext cx="411435" cy="353843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3" name="Straight Connector 92"/>
          <p:cNvCxnSpPr>
            <a:stCxn id="91" idx="0"/>
          </p:cNvCxnSpPr>
          <p:nvPr/>
        </p:nvCxnSpPr>
        <p:spPr>
          <a:xfrm flipH="1" flipV="1">
            <a:off x="2224819" y="3150459"/>
            <a:ext cx="1" cy="622137"/>
          </a:xfrm>
          <a:prstGeom prst="line">
            <a:avLst/>
          </a:prstGeom>
          <a:noFill/>
          <a:ln w="6350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94" name="Straight Connector 93"/>
          <p:cNvCxnSpPr>
            <a:stCxn id="92" idx="0"/>
          </p:cNvCxnSpPr>
          <p:nvPr/>
        </p:nvCxnSpPr>
        <p:spPr>
          <a:xfrm flipH="1" flipV="1">
            <a:off x="8112174" y="3115706"/>
            <a:ext cx="1" cy="656890"/>
          </a:xfrm>
          <a:prstGeom prst="line">
            <a:avLst/>
          </a:prstGeom>
          <a:noFill/>
          <a:ln w="6350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95" name="Straight Connector 94"/>
          <p:cNvCxnSpPr/>
          <p:nvPr/>
        </p:nvCxnSpPr>
        <p:spPr>
          <a:xfrm flipV="1">
            <a:off x="1291541" y="3939414"/>
            <a:ext cx="895620" cy="1779"/>
          </a:xfrm>
          <a:prstGeom prst="line">
            <a:avLst/>
          </a:prstGeom>
          <a:noFill/>
          <a:ln w="6350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96" name="Straight Connector 95"/>
          <p:cNvCxnSpPr/>
          <p:nvPr/>
        </p:nvCxnSpPr>
        <p:spPr>
          <a:xfrm flipV="1">
            <a:off x="2376282" y="3930377"/>
            <a:ext cx="755246" cy="4792"/>
          </a:xfrm>
          <a:prstGeom prst="line">
            <a:avLst/>
          </a:prstGeom>
          <a:noFill/>
          <a:ln w="6350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97" name="Straight Connector 96"/>
          <p:cNvCxnSpPr/>
          <p:nvPr/>
        </p:nvCxnSpPr>
        <p:spPr>
          <a:xfrm>
            <a:off x="6861639" y="3933390"/>
            <a:ext cx="1190284" cy="6025"/>
          </a:xfrm>
          <a:prstGeom prst="line">
            <a:avLst/>
          </a:prstGeom>
          <a:noFill/>
          <a:ln w="6350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98" name="Rectangle 97"/>
          <p:cNvSpPr/>
          <p:nvPr/>
        </p:nvSpPr>
        <p:spPr>
          <a:xfrm>
            <a:off x="2350015" y="4877523"/>
            <a:ext cx="494742" cy="191662"/>
          </a:xfrm>
          <a:prstGeom prst="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9" name="Straight Arrow Connector 98"/>
          <p:cNvCxnSpPr>
            <a:stCxn id="98" idx="0"/>
          </p:cNvCxnSpPr>
          <p:nvPr/>
        </p:nvCxnSpPr>
        <p:spPr>
          <a:xfrm flipV="1">
            <a:off x="2597386" y="4667267"/>
            <a:ext cx="0" cy="210256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00" name="Rectangle 99"/>
          <p:cNvSpPr/>
          <p:nvPr/>
        </p:nvSpPr>
        <p:spPr>
          <a:xfrm>
            <a:off x="526068" y="4886161"/>
            <a:ext cx="494742" cy="191662"/>
          </a:xfrm>
          <a:prstGeom prst="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1" name="Isosceles Triangle 100"/>
          <p:cNvSpPr/>
          <p:nvPr/>
        </p:nvSpPr>
        <p:spPr>
          <a:xfrm>
            <a:off x="695815" y="5004719"/>
            <a:ext cx="155247" cy="172125"/>
          </a:xfrm>
          <a:prstGeom prst="triangle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2" name="Isosceles Triangle 101"/>
          <p:cNvSpPr/>
          <p:nvPr/>
        </p:nvSpPr>
        <p:spPr>
          <a:xfrm flipV="1">
            <a:off x="695814" y="4787140"/>
            <a:ext cx="155247" cy="194852"/>
          </a:xfrm>
          <a:prstGeom prst="triangle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215776" y="4358621"/>
            <a:ext cx="1126402" cy="3163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Sector valve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313317" y="6091221"/>
            <a:ext cx="904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30 cm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</a:endParaRPr>
          </a:p>
        </p:txBody>
      </p:sp>
      <p:cxnSp>
        <p:nvCxnSpPr>
          <p:cNvPr id="105" name="Straight Arrow Connector 104"/>
          <p:cNvCxnSpPr/>
          <p:nvPr/>
        </p:nvCxnSpPr>
        <p:spPr>
          <a:xfrm>
            <a:off x="526068" y="5866309"/>
            <a:ext cx="548532" cy="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triangle"/>
            <a:tailEnd type="triangle"/>
          </a:ln>
          <a:effectLst/>
        </p:spPr>
      </p:cxnSp>
      <p:sp>
        <p:nvSpPr>
          <p:cNvPr id="106" name="TextBox 105"/>
          <p:cNvSpPr txBox="1"/>
          <p:nvPr/>
        </p:nvSpPr>
        <p:spPr>
          <a:xfrm>
            <a:off x="2274548" y="6091221"/>
            <a:ext cx="645675" cy="316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6 cm</a:t>
            </a:r>
          </a:p>
        </p:txBody>
      </p:sp>
      <p:cxnSp>
        <p:nvCxnSpPr>
          <p:cNvPr id="107" name="Straight Arrow Connector 106"/>
          <p:cNvCxnSpPr/>
          <p:nvPr/>
        </p:nvCxnSpPr>
        <p:spPr>
          <a:xfrm>
            <a:off x="2344499" y="5866309"/>
            <a:ext cx="494742" cy="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triangle"/>
            <a:tailEnd type="triangle"/>
          </a:ln>
          <a:effectLst/>
        </p:spPr>
      </p:cxnSp>
      <p:sp>
        <p:nvSpPr>
          <p:cNvPr id="108" name="TextBox 107"/>
          <p:cNvSpPr txBox="1"/>
          <p:nvPr/>
        </p:nvSpPr>
        <p:spPr>
          <a:xfrm>
            <a:off x="2242339" y="4178962"/>
            <a:ext cx="811830" cy="5536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Conn+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DN40PP</a:t>
            </a:r>
          </a:p>
        </p:txBody>
      </p:sp>
      <p:sp>
        <p:nvSpPr>
          <p:cNvPr id="109" name="Rectangle 108"/>
          <p:cNvSpPr/>
          <p:nvPr/>
        </p:nvSpPr>
        <p:spPr>
          <a:xfrm>
            <a:off x="4159727" y="4877523"/>
            <a:ext cx="494742" cy="191662"/>
          </a:xfrm>
          <a:prstGeom prst="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10" name="Straight Arrow Connector 109"/>
          <p:cNvCxnSpPr>
            <a:stCxn id="109" idx="0"/>
          </p:cNvCxnSpPr>
          <p:nvPr/>
        </p:nvCxnSpPr>
        <p:spPr>
          <a:xfrm flipV="1">
            <a:off x="4407098" y="4667267"/>
            <a:ext cx="0" cy="210256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11" name="Rectangle 110"/>
          <p:cNvSpPr/>
          <p:nvPr/>
        </p:nvSpPr>
        <p:spPr>
          <a:xfrm>
            <a:off x="6120093" y="4877523"/>
            <a:ext cx="494742" cy="191662"/>
          </a:xfrm>
          <a:prstGeom prst="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12" name="Straight Arrow Connector 111"/>
          <p:cNvCxnSpPr>
            <a:stCxn id="111" idx="0"/>
          </p:cNvCxnSpPr>
          <p:nvPr/>
        </p:nvCxnSpPr>
        <p:spPr>
          <a:xfrm flipV="1">
            <a:off x="6367464" y="4667267"/>
            <a:ext cx="0" cy="210256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13" name="Rectangle 112"/>
          <p:cNvSpPr/>
          <p:nvPr/>
        </p:nvSpPr>
        <p:spPr>
          <a:xfrm>
            <a:off x="4664931" y="4666367"/>
            <a:ext cx="397408" cy="621242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4595726" y="4122140"/>
            <a:ext cx="535819" cy="3163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BPM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5722684" y="4662733"/>
            <a:ext cx="397408" cy="621242"/>
          </a:xfrm>
          <a:prstGeom prst="rect">
            <a:avLst/>
          </a:prstGeom>
          <a:solidFill>
            <a:srgbClr val="70AD47">
              <a:lumMod val="60000"/>
              <a:lumOff val="40000"/>
            </a:srgbClr>
          </a:solidFill>
          <a:ln w="12700" cap="flat" cmpd="sng" algn="ctr">
            <a:solidFill>
              <a:srgbClr val="70AD47">
                <a:lumMod val="60000"/>
                <a:lumOff val="4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5471523" y="3927275"/>
            <a:ext cx="922675" cy="3163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Corrector</a:t>
            </a:r>
          </a:p>
        </p:txBody>
      </p:sp>
      <p:cxnSp>
        <p:nvCxnSpPr>
          <p:cNvPr id="117" name="Straight Arrow Connector 116"/>
          <p:cNvCxnSpPr/>
          <p:nvPr/>
        </p:nvCxnSpPr>
        <p:spPr>
          <a:xfrm>
            <a:off x="4180581" y="5866309"/>
            <a:ext cx="881758" cy="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triangle"/>
            <a:tailEnd type="triangle"/>
          </a:ln>
          <a:effectLst/>
        </p:spPr>
      </p:cxnSp>
      <p:sp>
        <p:nvSpPr>
          <p:cNvPr id="118" name="TextBox 117"/>
          <p:cNvSpPr txBox="1"/>
          <p:nvPr/>
        </p:nvSpPr>
        <p:spPr>
          <a:xfrm>
            <a:off x="4325074" y="6091221"/>
            <a:ext cx="645675" cy="3163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25 cm</a:t>
            </a:r>
          </a:p>
        </p:txBody>
      </p:sp>
      <p:cxnSp>
        <p:nvCxnSpPr>
          <p:cNvPr id="119" name="Straight Arrow Connector 118"/>
          <p:cNvCxnSpPr/>
          <p:nvPr/>
        </p:nvCxnSpPr>
        <p:spPr>
          <a:xfrm>
            <a:off x="5688802" y="5866309"/>
            <a:ext cx="881758" cy="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triangle"/>
            <a:tailEnd type="triangle"/>
          </a:ln>
          <a:effectLst/>
        </p:spPr>
      </p:cxnSp>
      <p:sp>
        <p:nvSpPr>
          <p:cNvPr id="120" name="TextBox 119"/>
          <p:cNvSpPr txBox="1"/>
          <p:nvPr/>
        </p:nvSpPr>
        <p:spPr>
          <a:xfrm>
            <a:off x="5833294" y="6091221"/>
            <a:ext cx="645675" cy="3163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25 cm</a:t>
            </a:r>
          </a:p>
        </p:txBody>
      </p:sp>
      <p:cxnSp>
        <p:nvCxnSpPr>
          <p:cNvPr id="121" name="Straight Arrow Connector 120"/>
          <p:cNvCxnSpPr/>
          <p:nvPr/>
        </p:nvCxnSpPr>
        <p:spPr>
          <a:xfrm flipV="1">
            <a:off x="2845376" y="5866309"/>
            <a:ext cx="1318224" cy="7137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triangle"/>
            <a:tailEnd type="triangle"/>
          </a:ln>
          <a:effectLst/>
        </p:spPr>
      </p:cxnSp>
      <p:sp>
        <p:nvSpPr>
          <p:cNvPr id="122" name="TextBox 121"/>
          <p:cNvSpPr txBox="1"/>
          <p:nvPr/>
        </p:nvSpPr>
        <p:spPr>
          <a:xfrm>
            <a:off x="3131529" y="6091221"/>
            <a:ext cx="870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103 cm</a:t>
            </a:r>
          </a:p>
        </p:txBody>
      </p:sp>
      <p:sp>
        <p:nvSpPr>
          <p:cNvPr id="131" name="Content Placeholder 2"/>
          <p:cNvSpPr txBox="1">
            <a:spLocks/>
          </p:cNvSpPr>
          <p:nvPr/>
        </p:nvSpPr>
        <p:spPr>
          <a:xfrm>
            <a:off x="0" y="674982"/>
            <a:ext cx="6264448" cy="381580"/>
          </a:xfrm>
          <a:prstGeom prst="rect">
            <a:avLst/>
          </a:prstGeom>
        </p:spPr>
        <p:txBody>
          <a:bodyPr/>
          <a:lstStyle>
            <a:lvl1pPr marL="0" indent="0" algn="l" defTabSz="447675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1500"/>
              </a:spcAft>
              <a:buClr>
                <a:srgbClr val="000000"/>
              </a:buClr>
              <a:buSzPct val="100000"/>
              <a:buFont typeface="Times New Roman" pitchFamily="18" charset="0"/>
              <a:defRPr sz="2800" u="none">
                <a:solidFill>
                  <a:srgbClr val="C00000"/>
                </a:solidFill>
                <a:latin typeface="+mn-lt"/>
                <a:ea typeface="ＭＳ Ｐゴシック" pitchFamily="34" charset="-128"/>
                <a:cs typeface="MS PGothic" charset="0"/>
              </a:defRPr>
            </a:lvl1pPr>
            <a:lvl2pPr marL="360000" indent="-288000" algn="l" defTabSz="447675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defRPr sz="24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2pPr>
            <a:lvl3pPr marL="648000" indent="-288000" algn="l" defTabSz="447675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900"/>
              </a:spcAft>
              <a:buClr>
                <a:srgbClr val="000000"/>
              </a:buClr>
              <a:buSzPct val="100000"/>
              <a:buFont typeface="Symbol" pitchFamily="18" charset="2"/>
              <a:buChar char="-"/>
              <a:defRPr sz="20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3pPr>
            <a:lvl4pPr marL="936000" indent="-288000" algn="l" defTabSz="447675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  <a:defRPr sz="18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4pPr>
            <a:lvl5pPr marL="1224000" indent="-288000" algn="l" defTabSz="447675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ü"/>
              <a:defRPr sz="18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kern="0" dirty="0" smtClean="0"/>
              <a:t>Baseline Module layout LINAC2 (up to 5.5 GeV) </a:t>
            </a:r>
            <a:r>
              <a:rPr lang="en-US" sz="2000" b="1" kern="0" dirty="0" smtClean="0"/>
              <a:t>OLD</a:t>
            </a:r>
            <a:endParaRPr lang="en-US" sz="2000" b="1" kern="0" dirty="0"/>
          </a:p>
        </p:txBody>
      </p:sp>
      <p:sp>
        <p:nvSpPr>
          <p:cNvPr id="142" name="Rectangle 141"/>
          <p:cNvSpPr/>
          <p:nvPr/>
        </p:nvSpPr>
        <p:spPr>
          <a:xfrm>
            <a:off x="8446033" y="4832871"/>
            <a:ext cx="1318224" cy="276136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Acc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-Structure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3" name="Rectangle 142"/>
          <p:cNvSpPr/>
          <p:nvPr/>
        </p:nvSpPr>
        <p:spPr>
          <a:xfrm>
            <a:off x="7943521" y="4878790"/>
            <a:ext cx="494742" cy="191662"/>
          </a:xfrm>
          <a:prstGeom prst="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44" name="Straight Arrow Connector 143"/>
          <p:cNvCxnSpPr>
            <a:stCxn id="143" idx="0"/>
          </p:cNvCxnSpPr>
          <p:nvPr/>
        </p:nvCxnSpPr>
        <p:spPr>
          <a:xfrm flipV="1">
            <a:off x="8190892" y="4668534"/>
            <a:ext cx="0" cy="210256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48" name="Straight Connector 147"/>
          <p:cNvCxnSpPr/>
          <p:nvPr/>
        </p:nvCxnSpPr>
        <p:spPr>
          <a:xfrm flipV="1">
            <a:off x="8619927" y="3948314"/>
            <a:ext cx="4563" cy="897580"/>
          </a:xfrm>
          <a:prstGeom prst="line">
            <a:avLst/>
          </a:prstGeom>
          <a:noFill/>
          <a:ln w="6350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149" name="Straight Connector 148"/>
          <p:cNvCxnSpPr/>
          <p:nvPr/>
        </p:nvCxnSpPr>
        <p:spPr>
          <a:xfrm>
            <a:off x="8265830" y="3936401"/>
            <a:ext cx="354097" cy="3013"/>
          </a:xfrm>
          <a:prstGeom prst="line">
            <a:avLst/>
          </a:prstGeom>
          <a:noFill/>
          <a:ln w="6350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90" name="Oval 89"/>
          <p:cNvSpPr>
            <a:spLocks noChangeAspect="1"/>
          </p:cNvSpPr>
          <p:nvPr/>
        </p:nvSpPr>
        <p:spPr>
          <a:xfrm>
            <a:off x="4361115" y="2394977"/>
            <a:ext cx="277550" cy="277550"/>
          </a:xfrm>
          <a:prstGeom prst="ellipse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0" name="Rectangle 129"/>
          <p:cNvSpPr/>
          <p:nvPr/>
        </p:nvSpPr>
        <p:spPr>
          <a:xfrm>
            <a:off x="4294173" y="2938785"/>
            <a:ext cx="411435" cy="353843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4060277" y="3304259"/>
            <a:ext cx="738227" cy="3163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Splitter</a:t>
            </a:r>
          </a:p>
        </p:txBody>
      </p:sp>
      <p:sp>
        <p:nvSpPr>
          <p:cNvPr id="152" name="TextBox 151"/>
          <p:cNvSpPr txBox="1"/>
          <p:nvPr/>
        </p:nvSpPr>
        <p:spPr>
          <a:xfrm>
            <a:off x="3983166" y="2367759"/>
            <a:ext cx="365544" cy="3163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PC</a:t>
            </a:r>
          </a:p>
        </p:txBody>
      </p:sp>
      <p:cxnSp>
        <p:nvCxnSpPr>
          <p:cNvPr id="153" name="Straight Connector 152"/>
          <p:cNvCxnSpPr>
            <a:stCxn id="130" idx="0"/>
            <a:endCxn id="170" idx="2"/>
          </p:cNvCxnSpPr>
          <p:nvPr/>
        </p:nvCxnSpPr>
        <p:spPr>
          <a:xfrm flipV="1">
            <a:off x="4499891" y="1528913"/>
            <a:ext cx="0" cy="1409872"/>
          </a:xfrm>
          <a:prstGeom prst="line">
            <a:avLst/>
          </a:prstGeom>
          <a:noFill/>
          <a:ln w="6350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154" name="Straight Connector 153"/>
          <p:cNvCxnSpPr>
            <a:stCxn id="166" idx="1"/>
            <a:endCxn id="156" idx="1"/>
          </p:cNvCxnSpPr>
          <p:nvPr/>
        </p:nvCxnSpPr>
        <p:spPr>
          <a:xfrm>
            <a:off x="3434748" y="1308482"/>
            <a:ext cx="2232939" cy="0"/>
          </a:xfrm>
          <a:prstGeom prst="line">
            <a:avLst/>
          </a:prstGeom>
          <a:noFill/>
          <a:ln w="6350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grpSp>
        <p:nvGrpSpPr>
          <p:cNvPr id="155" name="Group 154"/>
          <p:cNvGrpSpPr>
            <a:grpSpLocks noChangeAspect="1"/>
          </p:cNvGrpSpPr>
          <p:nvPr/>
        </p:nvGrpSpPr>
        <p:grpSpPr>
          <a:xfrm>
            <a:off x="5667687" y="1067717"/>
            <a:ext cx="968295" cy="481529"/>
            <a:chOff x="5540398" y="1442091"/>
            <a:chExt cx="2260689" cy="1124231"/>
          </a:xfrm>
        </p:grpSpPr>
        <p:sp>
          <p:nvSpPr>
            <p:cNvPr id="156" name="Rectangle 155"/>
            <p:cNvSpPr/>
            <p:nvPr/>
          </p:nvSpPr>
          <p:spPr>
            <a:xfrm>
              <a:off x="5540398" y="1442091"/>
              <a:ext cx="2260689" cy="1124231"/>
            </a:xfrm>
            <a:prstGeom prst="rect">
              <a:avLst/>
            </a:prstGeom>
            <a:solidFill>
              <a:srgbClr val="00B050"/>
            </a:solidFill>
            <a:ln w="12700" cap="flat" cmpd="sng" algn="ctr">
              <a:solidFill>
                <a:srgbClr val="00B05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7" name="Oval 156"/>
            <p:cNvSpPr/>
            <p:nvPr/>
          </p:nvSpPr>
          <p:spPr>
            <a:xfrm>
              <a:off x="5744309" y="1795494"/>
              <a:ext cx="481000" cy="417426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58" name="TextBox 157"/>
          <p:cNvSpPr txBox="1"/>
          <p:nvPr/>
        </p:nvSpPr>
        <p:spPr>
          <a:xfrm>
            <a:off x="6631727" y="1426271"/>
            <a:ext cx="1742910" cy="3163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Klystron/Modulator</a:t>
            </a:r>
          </a:p>
        </p:txBody>
      </p:sp>
      <p:grpSp>
        <p:nvGrpSpPr>
          <p:cNvPr id="159" name="Group 158"/>
          <p:cNvGrpSpPr/>
          <p:nvPr/>
        </p:nvGrpSpPr>
        <p:grpSpPr>
          <a:xfrm rot="16200000">
            <a:off x="4130731" y="1846270"/>
            <a:ext cx="738318" cy="277550"/>
            <a:chOff x="348890" y="3200907"/>
            <a:chExt cx="738318" cy="277550"/>
          </a:xfrm>
        </p:grpSpPr>
        <p:sp>
          <p:nvSpPr>
            <p:cNvPr id="160" name="Ovale 19">
              <a:extLst>
                <a:ext uri="{FF2B5EF4-FFF2-40B4-BE49-F238E27FC236}">
                  <a16:creationId xmlns:a16="http://schemas.microsoft.com/office/drawing/2014/main" id="{D8024528-EC2A-406C-AE8B-C46364DF037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09658" y="3200907"/>
              <a:ext cx="277550" cy="277550"/>
            </a:xfrm>
            <a:prstGeom prst="ellipse">
              <a:avLst/>
            </a:prstGeom>
            <a:solidFill>
              <a:srgbClr val="FF33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41767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</a:endParaRPr>
            </a:p>
          </p:txBody>
        </p:sp>
        <p:sp>
          <p:nvSpPr>
            <p:cNvPr id="161" name="Ovale 19">
              <a:extLst>
                <a:ext uri="{FF2B5EF4-FFF2-40B4-BE49-F238E27FC236}">
                  <a16:creationId xmlns:a16="http://schemas.microsoft.com/office/drawing/2014/main" id="{D8024528-EC2A-406C-AE8B-C46364DF037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48890" y="3200907"/>
              <a:ext cx="277550" cy="277550"/>
            </a:xfrm>
            <a:prstGeom prst="ellipse">
              <a:avLst/>
            </a:prstGeom>
            <a:solidFill>
              <a:srgbClr val="FF33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41767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</a:endParaRPr>
            </a:p>
          </p:txBody>
        </p:sp>
        <p:cxnSp>
          <p:nvCxnSpPr>
            <p:cNvPr id="162" name="Straight Connector 161"/>
            <p:cNvCxnSpPr>
              <a:stCxn id="160" idx="2"/>
              <a:endCxn id="161" idx="6"/>
            </p:cNvCxnSpPr>
            <p:nvPr/>
          </p:nvCxnSpPr>
          <p:spPr>
            <a:xfrm flipH="1">
              <a:off x="626440" y="3339682"/>
              <a:ext cx="183218" cy="0"/>
            </a:xfrm>
            <a:prstGeom prst="line">
              <a:avLst/>
            </a:prstGeom>
            <a:noFill/>
            <a:ln w="635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</p:grpSp>
      <p:sp>
        <p:nvSpPr>
          <p:cNvPr id="163" name="TextBox 162"/>
          <p:cNvSpPr txBox="1"/>
          <p:nvPr/>
        </p:nvSpPr>
        <p:spPr>
          <a:xfrm>
            <a:off x="4597538" y="1719888"/>
            <a:ext cx="1527209" cy="5536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Mode converters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+ circular WG</a:t>
            </a: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</a:endParaRPr>
          </a:p>
        </p:txBody>
      </p:sp>
      <p:sp>
        <p:nvSpPr>
          <p:cNvPr id="164" name="TextBox 163"/>
          <p:cNvSpPr txBox="1"/>
          <p:nvPr/>
        </p:nvSpPr>
        <p:spPr>
          <a:xfrm>
            <a:off x="6632342" y="1133280"/>
            <a:ext cx="1752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800" dirty="0" smtClean="0">
                <a:solidFill>
                  <a:schemeClr val="tx1"/>
                </a:solidFill>
              </a:rPr>
              <a:t>100Hz@50MW</a:t>
            </a:r>
          </a:p>
        </p:txBody>
      </p:sp>
      <p:grpSp>
        <p:nvGrpSpPr>
          <p:cNvPr id="165" name="Group 164"/>
          <p:cNvGrpSpPr>
            <a:grpSpLocks noChangeAspect="1"/>
          </p:cNvGrpSpPr>
          <p:nvPr/>
        </p:nvGrpSpPr>
        <p:grpSpPr>
          <a:xfrm flipH="1">
            <a:off x="2466453" y="1067717"/>
            <a:ext cx="968295" cy="481529"/>
            <a:chOff x="5540398" y="1442091"/>
            <a:chExt cx="2260689" cy="1124231"/>
          </a:xfrm>
        </p:grpSpPr>
        <p:sp>
          <p:nvSpPr>
            <p:cNvPr id="166" name="Rectangle 165"/>
            <p:cNvSpPr/>
            <p:nvPr/>
          </p:nvSpPr>
          <p:spPr>
            <a:xfrm>
              <a:off x="5540398" y="1442091"/>
              <a:ext cx="2260689" cy="1124231"/>
            </a:xfrm>
            <a:prstGeom prst="rect">
              <a:avLst/>
            </a:prstGeom>
            <a:solidFill>
              <a:srgbClr val="00B050"/>
            </a:solidFill>
            <a:ln w="12700" cap="flat" cmpd="sng" algn="ctr">
              <a:solidFill>
                <a:srgbClr val="00B05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7" name="Oval 166"/>
            <p:cNvSpPr/>
            <p:nvPr/>
          </p:nvSpPr>
          <p:spPr>
            <a:xfrm>
              <a:off x="5744309" y="1795494"/>
              <a:ext cx="481000" cy="417426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68" name="TextBox 167"/>
          <p:cNvSpPr txBox="1"/>
          <p:nvPr/>
        </p:nvSpPr>
        <p:spPr>
          <a:xfrm>
            <a:off x="1075752" y="1139881"/>
            <a:ext cx="1483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800" dirty="0" smtClean="0">
                <a:solidFill>
                  <a:schemeClr val="tx1"/>
                </a:solidFill>
              </a:rPr>
              <a:t>1kHz@6MW</a:t>
            </a:r>
          </a:p>
        </p:txBody>
      </p:sp>
      <p:sp>
        <p:nvSpPr>
          <p:cNvPr id="169" name="TextBox 168"/>
          <p:cNvSpPr txBox="1"/>
          <p:nvPr/>
        </p:nvSpPr>
        <p:spPr>
          <a:xfrm>
            <a:off x="3447866" y="1261298"/>
            <a:ext cx="9637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 smtClean="0">
                <a:solidFill>
                  <a:srgbClr val="FF0000"/>
                </a:solidFill>
              </a:rPr>
              <a:t>Power Switch</a:t>
            </a:r>
          </a:p>
        </p:txBody>
      </p:sp>
      <p:sp>
        <p:nvSpPr>
          <p:cNvPr id="170" name="Rectangle 169"/>
          <p:cNvSpPr/>
          <p:nvPr/>
        </p:nvSpPr>
        <p:spPr>
          <a:xfrm>
            <a:off x="4294173" y="1175070"/>
            <a:ext cx="411435" cy="353843"/>
          </a:xfrm>
          <a:prstGeom prst="rect">
            <a:avLst/>
          </a:prstGeom>
          <a:solidFill>
            <a:srgbClr val="98C8E8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481006" y="1426271"/>
            <a:ext cx="1742910" cy="3163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Klystron/Modulator</a:t>
            </a:r>
          </a:p>
        </p:txBody>
      </p:sp>
      <p:sp>
        <p:nvSpPr>
          <p:cNvPr id="172" name="TextBox 171"/>
          <p:cNvSpPr txBox="1"/>
          <p:nvPr/>
        </p:nvSpPr>
        <p:spPr>
          <a:xfrm>
            <a:off x="546358" y="6666555"/>
            <a:ext cx="58480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>
                <a:solidFill>
                  <a:schemeClr val="tx1"/>
                </a:solidFill>
              </a:rPr>
              <a:t>Module length: 6.74 m; RF-fill factor: 53%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686102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5</a:t>
            </a:fld>
            <a:endParaRPr lang="it-IT" altLang="it-IT" dirty="0"/>
          </a:p>
        </p:txBody>
      </p:sp>
      <p:sp>
        <p:nvSpPr>
          <p:cNvPr id="68" name="Rectangle 67"/>
          <p:cNvSpPr/>
          <p:nvPr/>
        </p:nvSpPr>
        <p:spPr>
          <a:xfrm>
            <a:off x="1026274" y="4838895"/>
            <a:ext cx="1318224" cy="276136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Acc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-Structure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4122711" y="4344290"/>
            <a:ext cx="229111" cy="1265345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Quad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70" name="Straight Connector 69"/>
          <p:cNvCxnSpPr/>
          <p:nvPr/>
        </p:nvCxnSpPr>
        <p:spPr>
          <a:xfrm flipV="1">
            <a:off x="1274824" y="3941315"/>
            <a:ext cx="4563" cy="897580"/>
          </a:xfrm>
          <a:prstGeom prst="line">
            <a:avLst/>
          </a:prstGeom>
          <a:noFill/>
          <a:ln w="6350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74" name="Straight Connector 73"/>
          <p:cNvCxnSpPr/>
          <p:nvPr/>
        </p:nvCxnSpPr>
        <p:spPr>
          <a:xfrm>
            <a:off x="2224820" y="3121003"/>
            <a:ext cx="3293517" cy="0"/>
          </a:xfrm>
          <a:prstGeom prst="line">
            <a:avLst/>
          </a:prstGeom>
          <a:noFill/>
          <a:ln w="6350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82" name="Straight Arrow Connector 81"/>
          <p:cNvCxnSpPr/>
          <p:nvPr/>
        </p:nvCxnSpPr>
        <p:spPr>
          <a:xfrm flipV="1">
            <a:off x="1057619" y="5858502"/>
            <a:ext cx="1286879" cy="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triangle"/>
            <a:tailEnd type="triangle"/>
          </a:ln>
          <a:effectLst/>
        </p:spPr>
      </p:cxnSp>
      <p:sp>
        <p:nvSpPr>
          <p:cNvPr id="83" name="TextBox 82"/>
          <p:cNvSpPr txBox="1"/>
          <p:nvPr/>
        </p:nvSpPr>
        <p:spPr>
          <a:xfrm>
            <a:off x="1312427" y="6077863"/>
            <a:ext cx="817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103cm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4115524" y="6077863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12cm</a:t>
            </a:r>
          </a:p>
        </p:txBody>
      </p:sp>
      <p:cxnSp>
        <p:nvCxnSpPr>
          <p:cNvPr id="85" name="Straight Arrow Connector 84"/>
          <p:cNvCxnSpPr/>
          <p:nvPr/>
        </p:nvCxnSpPr>
        <p:spPr>
          <a:xfrm>
            <a:off x="4119901" y="5858502"/>
            <a:ext cx="231921" cy="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triangle"/>
            <a:tailEnd type="triangle"/>
          </a:ln>
          <a:effectLst/>
        </p:spPr>
      </p:cxnSp>
      <p:sp>
        <p:nvSpPr>
          <p:cNvPr id="86" name="Rectangle 85"/>
          <p:cNvSpPr/>
          <p:nvPr/>
        </p:nvSpPr>
        <p:spPr>
          <a:xfrm>
            <a:off x="2575151" y="4843924"/>
            <a:ext cx="1318224" cy="276136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Acc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-Structure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87" name="Straight Connector 86"/>
          <p:cNvCxnSpPr/>
          <p:nvPr/>
        </p:nvCxnSpPr>
        <p:spPr>
          <a:xfrm flipV="1">
            <a:off x="2823701" y="3946344"/>
            <a:ext cx="4563" cy="897580"/>
          </a:xfrm>
          <a:prstGeom prst="line">
            <a:avLst/>
          </a:prstGeom>
          <a:noFill/>
          <a:ln w="6350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88" name="Rectangle 87"/>
          <p:cNvSpPr/>
          <p:nvPr/>
        </p:nvSpPr>
        <p:spPr>
          <a:xfrm>
            <a:off x="4597293" y="4847059"/>
            <a:ext cx="1318224" cy="276136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Acc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-Structure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89" name="Straight Connector 88"/>
          <p:cNvCxnSpPr/>
          <p:nvPr/>
        </p:nvCxnSpPr>
        <p:spPr>
          <a:xfrm flipV="1">
            <a:off x="4845842" y="3949479"/>
            <a:ext cx="4563" cy="897580"/>
          </a:xfrm>
          <a:prstGeom prst="line">
            <a:avLst/>
          </a:prstGeom>
          <a:noFill/>
          <a:ln w="6350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91" name="Rectangle 90"/>
          <p:cNvSpPr/>
          <p:nvPr/>
        </p:nvSpPr>
        <p:spPr>
          <a:xfrm>
            <a:off x="2019102" y="3772596"/>
            <a:ext cx="411435" cy="353843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5312620" y="3777893"/>
            <a:ext cx="411435" cy="353843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3" name="Straight Connector 92"/>
          <p:cNvCxnSpPr>
            <a:stCxn id="91" idx="0"/>
          </p:cNvCxnSpPr>
          <p:nvPr/>
        </p:nvCxnSpPr>
        <p:spPr>
          <a:xfrm flipH="1" flipV="1">
            <a:off x="2224819" y="3150459"/>
            <a:ext cx="1" cy="622137"/>
          </a:xfrm>
          <a:prstGeom prst="line">
            <a:avLst/>
          </a:prstGeom>
          <a:noFill/>
          <a:ln w="6350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94" name="Straight Connector 93"/>
          <p:cNvCxnSpPr>
            <a:stCxn id="92" idx="0"/>
          </p:cNvCxnSpPr>
          <p:nvPr/>
        </p:nvCxnSpPr>
        <p:spPr>
          <a:xfrm flipH="1" flipV="1">
            <a:off x="5518337" y="3121003"/>
            <a:ext cx="1" cy="656890"/>
          </a:xfrm>
          <a:prstGeom prst="line">
            <a:avLst/>
          </a:prstGeom>
          <a:noFill/>
          <a:ln w="6350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95" name="Straight Connector 94"/>
          <p:cNvCxnSpPr/>
          <p:nvPr/>
        </p:nvCxnSpPr>
        <p:spPr>
          <a:xfrm>
            <a:off x="1291541" y="3941194"/>
            <a:ext cx="1547700" cy="121"/>
          </a:xfrm>
          <a:prstGeom prst="line">
            <a:avLst/>
          </a:prstGeom>
          <a:noFill/>
          <a:ln w="6350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97" name="Straight Connector 96"/>
          <p:cNvCxnSpPr/>
          <p:nvPr/>
        </p:nvCxnSpPr>
        <p:spPr>
          <a:xfrm>
            <a:off x="4833635" y="3941554"/>
            <a:ext cx="1493902" cy="4558"/>
          </a:xfrm>
          <a:prstGeom prst="line">
            <a:avLst/>
          </a:prstGeom>
          <a:noFill/>
          <a:ln w="6350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98" name="Rectangle 97"/>
          <p:cNvSpPr/>
          <p:nvPr/>
        </p:nvSpPr>
        <p:spPr>
          <a:xfrm>
            <a:off x="2350015" y="4877523"/>
            <a:ext cx="230847" cy="189717"/>
          </a:xfrm>
          <a:prstGeom prst="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0" name="Rectangle 99"/>
          <p:cNvSpPr/>
          <p:nvPr/>
        </p:nvSpPr>
        <p:spPr>
          <a:xfrm>
            <a:off x="763778" y="4886161"/>
            <a:ext cx="257032" cy="190291"/>
          </a:xfrm>
          <a:prstGeom prst="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1" name="Isosceles Triangle 100"/>
          <p:cNvSpPr/>
          <p:nvPr/>
        </p:nvSpPr>
        <p:spPr>
          <a:xfrm>
            <a:off x="820716" y="5004719"/>
            <a:ext cx="155247" cy="172125"/>
          </a:xfrm>
          <a:prstGeom prst="triangle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2" name="Isosceles Triangle 101"/>
          <p:cNvSpPr/>
          <p:nvPr/>
        </p:nvSpPr>
        <p:spPr>
          <a:xfrm flipV="1">
            <a:off x="820715" y="4787140"/>
            <a:ext cx="155247" cy="194852"/>
          </a:xfrm>
          <a:prstGeom prst="triangle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215776" y="4358621"/>
            <a:ext cx="1126402" cy="3163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Sector valve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456785" y="6077863"/>
            <a:ext cx="761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0" noProof="0" dirty="0" smtClean="0">
                <a:solidFill>
                  <a:prstClr val="black"/>
                </a:solidFill>
                <a:latin typeface="Calibri" panose="020F0502020204030204"/>
                <a:ea typeface="+mn-ea"/>
              </a:rPr>
              <a:t>1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0cm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</a:endParaRPr>
          </a:p>
        </p:txBody>
      </p:sp>
      <p:cxnSp>
        <p:nvCxnSpPr>
          <p:cNvPr id="105" name="Straight Arrow Connector 104"/>
          <p:cNvCxnSpPr/>
          <p:nvPr/>
        </p:nvCxnSpPr>
        <p:spPr>
          <a:xfrm>
            <a:off x="526068" y="5858502"/>
            <a:ext cx="548532" cy="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triangle"/>
            <a:tailEnd type="triangle"/>
          </a:ln>
          <a:effectLst/>
        </p:spPr>
      </p:cxnSp>
      <p:sp>
        <p:nvSpPr>
          <p:cNvPr id="106" name="TextBox 105"/>
          <p:cNvSpPr txBox="1"/>
          <p:nvPr/>
        </p:nvSpPr>
        <p:spPr>
          <a:xfrm>
            <a:off x="2183178" y="6077863"/>
            <a:ext cx="645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0" noProof="0" dirty="0" smtClean="0">
                <a:solidFill>
                  <a:prstClr val="black"/>
                </a:solidFill>
                <a:latin typeface="Calibri" panose="020F0502020204030204"/>
                <a:ea typeface="+mn-ea"/>
              </a:rPr>
              <a:t>5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cm</a:t>
            </a:r>
          </a:p>
        </p:txBody>
      </p:sp>
      <p:cxnSp>
        <p:nvCxnSpPr>
          <p:cNvPr id="107" name="Straight Arrow Connector 106"/>
          <p:cNvCxnSpPr/>
          <p:nvPr/>
        </p:nvCxnSpPr>
        <p:spPr>
          <a:xfrm>
            <a:off x="2344499" y="5858502"/>
            <a:ext cx="230652" cy="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triangle"/>
            <a:tailEnd type="triangle"/>
          </a:ln>
          <a:effectLst/>
        </p:spPr>
      </p:cxnSp>
      <p:sp>
        <p:nvSpPr>
          <p:cNvPr id="108" name="TextBox 107"/>
          <p:cNvSpPr txBox="1"/>
          <p:nvPr/>
        </p:nvSpPr>
        <p:spPr>
          <a:xfrm>
            <a:off x="2077008" y="4358216"/>
            <a:ext cx="673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Conn</a:t>
            </a:r>
          </a:p>
        </p:txBody>
      </p:sp>
      <p:cxnSp>
        <p:nvCxnSpPr>
          <p:cNvPr id="121" name="Straight Arrow Connector 120"/>
          <p:cNvCxnSpPr/>
          <p:nvPr/>
        </p:nvCxnSpPr>
        <p:spPr>
          <a:xfrm flipV="1">
            <a:off x="2570830" y="5858502"/>
            <a:ext cx="1318224" cy="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triangle"/>
            <a:tailEnd type="triangle"/>
          </a:ln>
          <a:effectLst/>
        </p:spPr>
      </p:cxnSp>
      <p:sp>
        <p:nvSpPr>
          <p:cNvPr id="122" name="TextBox 121"/>
          <p:cNvSpPr txBox="1"/>
          <p:nvPr/>
        </p:nvSpPr>
        <p:spPr>
          <a:xfrm>
            <a:off x="2813743" y="6077863"/>
            <a:ext cx="817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103cm</a:t>
            </a:r>
          </a:p>
        </p:txBody>
      </p:sp>
      <p:sp>
        <p:nvSpPr>
          <p:cNvPr id="131" name="Content Placeholder 2"/>
          <p:cNvSpPr txBox="1">
            <a:spLocks/>
          </p:cNvSpPr>
          <p:nvPr/>
        </p:nvSpPr>
        <p:spPr>
          <a:xfrm>
            <a:off x="0" y="674982"/>
            <a:ext cx="6327537" cy="381580"/>
          </a:xfrm>
          <a:prstGeom prst="rect">
            <a:avLst/>
          </a:prstGeom>
        </p:spPr>
        <p:txBody>
          <a:bodyPr/>
          <a:lstStyle>
            <a:lvl1pPr marL="0" indent="0" algn="l" defTabSz="447675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1500"/>
              </a:spcAft>
              <a:buClr>
                <a:srgbClr val="000000"/>
              </a:buClr>
              <a:buSzPct val="100000"/>
              <a:buFont typeface="Times New Roman" pitchFamily="18" charset="0"/>
              <a:defRPr sz="2800" u="none">
                <a:solidFill>
                  <a:srgbClr val="C00000"/>
                </a:solidFill>
                <a:latin typeface="+mn-lt"/>
                <a:ea typeface="ＭＳ Ｐゴシック" pitchFamily="34" charset="-128"/>
                <a:cs typeface="MS PGothic" charset="0"/>
              </a:defRPr>
            </a:lvl1pPr>
            <a:lvl2pPr marL="360000" indent="-288000" algn="l" defTabSz="447675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defRPr sz="24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2pPr>
            <a:lvl3pPr marL="648000" indent="-288000" algn="l" defTabSz="447675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900"/>
              </a:spcAft>
              <a:buClr>
                <a:srgbClr val="000000"/>
              </a:buClr>
              <a:buSzPct val="100000"/>
              <a:buFont typeface="Symbol" pitchFamily="18" charset="2"/>
              <a:buChar char="-"/>
              <a:defRPr sz="20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3pPr>
            <a:lvl4pPr marL="936000" indent="-288000" algn="l" defTabSz="447675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  <a:defRPr sz="18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4pPr>
            <a:lvl5pPr marL="1224000" indent="-288000" algn="l" defTabSz="447675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ü"/>
              <a:defRPr sz="18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kern="0" dirty="0" smtClean="0"/>
              <a:t>Baseline Module layout LINAC2 (up to 5.5 GeV) </a:t>
            </a:r>
            <a:r>
              <a:rPr lang="en-US" sz="2000" b="1" kern="0" dirty="0" smtClean="0"/>
              <a:t>NEW</a:t>
            </a:r>
            <a:endParaRPr lang="en-US" sz="2000" b="1" kern="0" dirty="0"/>
          </a:p>
        </p:txBody>
      </p:sp>
      <p:sp>
        <p:nvSpPr>
          <p:cNvPr id="142" name="Rectangle 141"/>
          <p:cNvSpPr/>
          <p:nvPr/>
        </p:nvSpPr>
        <p:spPr>
          <a:xfrm>
            <a:off x="6153643" y="4838895"/>
            <a:ext cx="1318224" cy="276136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Acc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-Structure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48" name="Straight Connector 147"/>
          <p:cNvCxnSpPr/>
          <p:nvPr/>
        </p:nvCxnSpPr>
        <p:spPr>
          <a:xfrm flipV="1">
            <a:off x="6327537" y="3954338"/>
            <a:ext cx="4563" cy="897580"/>
          </a:xfrm>
          <a:prstGeom prst="line">
            <a:avLst/>
          </a:prstGeom>
          <a:noFill/>
          <a:ln w="6350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90" name="Rectangle 89"/>
          <p:cNvSpPr/>
          <p:nvPr/>
        </p:nvSpPr>
        <p:spPr>
          <a:xfrm>
            <a:off x="3889054" y="4886735"/>
            <a:ext cx="230847" cy="189717"/>
          </a:xfrm>
          <a:prstGeom prst="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0" name="Rectangle 149"/>
          <p:cNvSpPr/>
          <p:nvPr/>
        </p:nvSpPr>
        <p:spPr>
          <a:xfrm>
            <a:off x="4352065" y="4899277"/>
            <a:ext cx="230847" cy="189717"/>
          </a:xfrm>
          <a:prstGeom prst="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2" name="Rectangle 151"/>
          <p:cNvSpPr/>
          <p:nvPr/>
        </p:nvSpPr>
        <p:spPr>
          <a:xfrm>
            <a:off x="5929092" y="4875578"/>
            <a:ext cx="230847" cy="189717"/>
          </a:xfrm>
          <a:prstGeom prst="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" name="Rectangle 153"/>
          <p:cNvSpPr/>
          <p:nvPr/>
        </p:nvSpPr>
        <p:spPr>
          <a:xfrm>
            <a:off x="7461522" y="4875578"/>
            <a:ext cx="230847" cy="189717"/>
          </a:xfrm>
          <a:prstGeom prst="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6" name="Rectangle 155"/>
          <p:cNvSpPr/>
          <p:nvPr/>
        </p:nvSpPr>
        <p:spPr>
          <a:xfrm>
            <a:off x="7698551" y="4352454"/>
            <a:ext cx="229111" cy="1265345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Quad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7" name="Oval 156"/>
          <p:cNvSpPr>
            <a:spLocks noChangeAspect="1"/>
          </p:cNvSpPr>
          <p:nvPr/>
        </p:nvSpPr>
        <p:spPr>
          <a:xfrm>
            <a:off x="4361115" y="2394977"/>
            <a:ext cx="277550" cy="277550"/>
          </a:xfrm>
          <a:prstGeom prst="ellipse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8" name="Rectangle 157"/>
          <p:cNvSpPr/>
          <p:nvPr/>
        </p:nvSpPr>
        <p:spPr>
          <a:xfrm>
            <a:off x="4294173" y="2938785"/>
            <a:ext cx="411435" cy="353843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4060277" y="3304259"/>
            <a:ext cx="738227" cy="3163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Splitter</a:t>
            </a:r>
          </a:p>
        </p:txBody>
      </p:sp>
      <p:sp>
        <p:nvSpPr>
          <p:cNvPr id="161" name="TextBox 160"/>
          <p:cNvSpPr txBox="1"/>
          <p:nvPr/>
        </p:nvSpPr>
        <p:spPr>
          <a:xfrm>
            <a:off x="3983166" y="2367759"/>
            <a:ext cx="365544" cy="3163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PC</a:t>
            </a:r>
          </a:p>
        </p:txBody>
      </p:sp>
      <p:cxnSp>
        <p:nvCxnSpPr>
          <p:cNvPr id="162" name="Straight Connector 161"/>
          <p:cNvCxnSpPr>
            <a:stCxn id="158" idx="0"/>
            <a:endCxn id="179" idx="2"/>
          </p:cNvCxnSpPr>
          <p:nvPr/>
        </p:nvCxnSpPr>
        <p:spPr>
          <a:xfrm flipV="1">
            <a:off x="4499891" y="1528913"/>
            <a:ext cx="0" cy="1409872"/>
          </a:xfrm>
          <a:prstGeom prst="line">
            <a:avLst/>
          </a:prstGeom>
          <a:noFill/>
          <a:ln w="6350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163" name="Straight Connector 162"/>
          <p:cNvCxnSpPr>
            <a:stCxn id="175" idx="1"/>
            <a:endCxn id="165" idx="1"/>
          </p:cNvCxnSpPr>
          <p:nvPr/>
        </p:nvCxnSpPr>
        <p:spPr>
          <a:xfrm>
            <a:off x="3434748" y="1308482"/>
            <a:ext cx="2232939" cy="0"/>
          </a:xfrm>
          <a:prstGeom prst="line">
            <a:avLst/>
          </a:prstGeom>
          <a:noFill/>
          <a:ln w="6350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grpSp>
        <p:nvGrpSpPr>
          <p:cNvPr id="164" name="Group 163"/>
          <p:cNvGrpSpPr>
            <a:grpSpLocks noChangeAspect="1"/>
          </p:cNvGrpSpPr>
          <p:nvPr/>
        </p:nvGrpSpPr>
        <p:grpSpPr>
          <a:xfrm>
            <a:off x="5667687" y="1067717"/>
            <a:ext cx="968295" cy="481529"/>
            <a:chOff x="5540398" y="1442091"/>
            <a:chExt cx="2260689" cy="1124231"/>
          </a:xfrm>
        </p:grpSpPr>
        <p:sp>
          <p:nvSpPr>
            <p:cNvPr id="165" name="Rectangle 164"/>
            <p:cNvSpPr/>
            <p:nvPr/>
          </p:nvSpPr>
          <p:spPr>
            <a:xfrm>
              <a:off x="5540398" y="1442091"/>
              <a:ext cx="2260689" cy="1124231"/>
            </a:xfrm>
            <a:prstGeom prst="rect">
              <a:avLst/>
            </a:prstGeom>
            <a:solidFill>
              <a:srgbClr val="00B050"/>
            </a:solidFill>
            <a:ln w="12700" cap="flat" cmpd="sng" algn="ctr">
              <a:solidFill>
                <a:srgbClr val="00B05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6" name="Oval 165"/>
            <p:cNvSpPr/>
            <p:nvPr/>
          </p:nvSpPr>
          <p:spPr>
            <a:xfrm>
              <a:off x="5744309" y="1795494"/>
              <a:ext cx="481000" cy="417426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67" name="TextBox 166"/>
          <p:cNvSpPr txBox="1"/>
          <p:nvPr/>
        </p:nvSpPr>
        <p:spPr>
          <a:xfrm>
            <a:off x="6631727" y="1426271"/>
            <a:ext cx="1742910" cy="3163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Klystron/Modulator</a:t>
            </a:r>
          </a:p>
        </p:txBody>
      </p:sp>
      <p:grpSp>
        <p:nvGrpSpPr>
          <p:cNvPr id="168" name="Group 167"/>
          <p:cNvGrpSpPr/>
          <p:nvPr/>
        </p:nvGrpSpPr>
        <p:grpSpPr>
          <a:xfrm rot="16200000">
            <a:off x="4130731" y="1846270"/>
            <a:ext cx="738318" cy="277550"/>
            <a:chOff x="348890" y="3200907"/>
            <a:chExt cx="738318" cy="277550"/>
          </a:xfrm>
        </p:grpSpPr>
        <p:sp>
          <p:nvSpPr>
            <p:cNvPr id="169" name="Ovale 19">
              <a:extLst>
                <a:ext uri="{FF2B5EF4-FFF2-40B4-BE49-F238E27FC236}">
                  <a16:creationId xmlns:a16="http://schemas.microsoft.com/office/drawing/2014/main" id="{D8024528-EC2A-406C-AE8B-C46364DF037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09658" y="3200907"/>
              <a:ext cx="277550" cy="277550"/>
            </a:xfrm>
            <a:prstGeom prst="ellipse">
              <a:avLst/>
            </a:prstGeom>
            <a:solidFill>
              <a:srgbClr val="FF33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41767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</a:endParaRPr>
            </a:p>
          </p:txBody>
        </p:sp>
        <p:sp>
          <p:nvSpPr>
            <p:cNvPr id="170" name="Ovale 19">
              <a:extLst>
                <a:ext uri="{FF2B5EF4-FFF2-40B4-BE49-F238E27FC236}">
                  <a16:creationId xmlns:a16="http://schemas.microsoft.com/office/drawing/2014/main" id="{D8024528-EC2A-406C-AE8B-C46364DF037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48890" y="3200907"/>
              <a:ext cx="277550" cy="277550"/>
            </a:xfrm>
            <a:prstGeom prst="ellipse">
              <a:avLst/>
            </a:prstGeom>
            <a:solidFill>
              <a:srgbClr val="FF33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41767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</a:endParaRPr>
            </a:p>
          </p:txBody>
        </p:sp>
        <p:cxnSp>
          <p:nvCxnSpPr>
            <p:cNvPr id="171" name="Straight Connector 170"/>
            <p:cNvCxnSpPr>
              <a:stCxn id="169" idx="2"/>
              <a:endCxn id="170" idx="6"/>
            </p:cNvCxnSpPr>
            <p:nvPr/>
          </p:nvCxnSpPr>
          <p:spPr>
            <a:xfrm flipH="1">
              <a:off x="626440" y="3339682"/>
              <a:ext cx="183218" cy="0"/>
            </a:xfrm>
            <a:prstGeom prst="line">
              <a:avLst/>
            </a:prstGeom>
            <a:noFill/>
            <a:ln w="635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</p:grpSp>
      <p:sp>
        <p:nvSpPr>
          <p:cNvPr id="172" name="TextBox 171"/>
          <p:cNvSpPr txBox="1"/>
          <p:nvPr/>
        </p:nvSpPr>
        <p:spPr>
          <a:xfrm>
            <a:off x="4597538" y="1719888"/>
            <a:ext cx="1527209" cy="5536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Mode converters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+ circular WG</a:t>
            </a: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</a:endParaRPr>
          </a:p>
        </p:txBody>
      </p:sp>
      <p:sp>
        <p:nvSpPr>
          <p:cNvPr id="173" name="TextBox 172"/>
          <p:cNvSpPr txBox="1"/>
          <p:nvPr/>
        </p:nvSpPr>
        <p:spPr>
          <a:xfrm>
            <a:off x="6632342" y="1133280"/>
            <a:ext cx="1752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800" dirty="0" smtClean="0">
                <a:solidFill>
                  <a:schemeClr val="tx1"/>
                </a:solidFill>
              </a:rPr>
              <a:t>100Hz@50MW</a:t>
            </a:r>
          </a:p>
        </p:txBody>
      </p:sp>
      <p:grpSp>
        <p:nvGrpSpPr>
          <p:cNvPr id="174" name="Group 173"/>
          <p:cNvGrpSpPr>
            <a:grpSpLocks noChangeAspect="1"/>
          </p:cNvGrpSpPr>
          <p:nvPr/>
        </p:nvGrpSpPr>
        <p:grpSpPr>
          <a:xfrm flipH="1">
            <a:off x="2466453" y="1067717"/>
            <a:ext cx="968295" cy="481529"/>
            <a:chOff x="5540398" y="1442091"/>
            <a:chExt cx="2260689" cy="1124231"/>
          </a:xfrm>
        </p:grpSpPr>
        <p:sp>
          <p:nvSpPr>
            <p:cNvPr id="175" name="Rectangle 174"/>
            <p:cNvSpPr/>
            <p:nvPr/>
          </p:nvSpPr>
          <p:spPr>
            <a:xfrm>
              <a:off x="5540398" y="1442091"/>
              <a:ext cx="2260689" cy="1124231"/>
            </a:xfrm>
            <a:prstGeom prst="rect">
              <a:avLst/>
            </a:prstGeom>
            <a:solidFill>
              <a:srgbClr val="00B050"/>
            </a:solidFill>
            <a:ln w="12700" cap="flat" cmpd="sng" algn="ctr">
              <a:solidFill>
                <a:srgbClr val="00B05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6" name="Oval 175"/>
            <p:cNvSpPr/>
            <p:nvPr/>
          </p:nvSpPr>
          <p:spPr>
            <a:xfrm>
              <a:off x="5744309" y="1795494"/>
              <a:ext cx="481000" cy="417426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77" name="TextBox 176"/>
          <p:cNvSpPr txBox="1"/>
          <p:nvPr/>
        </p:nvSpPr>
        <p:spPr>
          <a:xfrm>
            <a:off x="1075752" y="1139881"/>
            <a:ext cx="1483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800" dirty="0" smtClean="0">
                <a:solidFill>
                  <a:schemeClr val="tx1"/>
                </a:solidFill>
              </a:rPr>
              <a:t>1kHz@6MW</a:t>
            </a:r>
          </a:p>
        </p:txBody>
      </p:sp>
      <p:sp>
        <p:nvSpPr>
          <p:cNvPr id="178" name="TextBox 177"/>
          <p:cNvSpPr txBox="1"/>
          <p:nvPr/>
        </p:nvSpPr>
        <p:spPr>
          <a:xfrm>
            <a:off x="3447866" y="1261298"/>
            <a:ext cx="9637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 smtClean="0">
                <a:solidFill>
                  <a:srgbClr val="FF0000"/>
                </a:solidFill>
              </a:rPr>
              <a:t>Power Switch</a:t>
            </a:r>
          </a:p>
        </p:txBody>
      </p:sp>
      <p:sp>
        <p:nvSpPr>
          <p:cNvPr id="179" name="Rectangle 178"/>
          <p:cNvSpPr/>
          <p:nvPr/>
        </p:nvSpPr>
        <p:spPr>
          <a:xfrm>
            <a:off x="4294173" y="1175070"/>
            <a:ext cx="411435" cy="353843"/>
          </a:xfrm>
          <a:prstGeom prst="rect">
            <a:avLst/>
          </a:prstGeom>
          <a:solidFill>
            <a:srgbClr val="98C8E8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0" name="TextBox 179"/>
          <p:cNvSpPr txBox="1"/>
          <p:nvPr/>
        </p:nvSpPr>
        <p:spPr>
          <a:xfrm>
            <a:off x="481006" y="1426271"/>
            <a:ext cx="1742910" cy="3163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Klystron/Modulator</a:t>
            </a:r>
          </a:p>
        </p:txBody>
      </p:sp>
      <p:sp>
        <p:nvSpPr>
          <p:cNvPr id="181" name="TextBox 180"/>
          <p:cNvSpPr txBox="1"/>
          <p:nvPr/>
        </p:nvSpPr>
        <p:spPr>
          <a:xfrm>
            <a:off x="546358" y="6666555"/>
            <a:ext cx="58480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>
                <a:solidFill>
                  <a:schemeClr val="tx1"/>
                </a:solidFill>
              </a:rPr>
              <a:t>Module length: 4.76 m</a:t>
            </a:r>
            <a:r>
              <a:rPr lang="fi-FI" smtClean="0">
                <a:solidFill>
                  <a:schemeClr val="tx1"/>
                </a:solidFill>
              </a:rPr>
              <a:t>; RF-fill factor</a:t>
            </a:r>
            <a:r>
              <a:rPr lang="fi-FI" dirty="0" smtClean="0">
                <a:solidFill>
                  <a:schemeClr val="tx1"/>
                </a:solidFill>
              </a:rPr>
              <a:t>: 76%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82" name="TextBox 181"/>
          <p:cNvSpPr txBox="1"/>
          <p:nvPr/>
        </p:nvSpPr>
        <p:spPr>
          <a:xfrm>
            <a:off x="3657128" y="6077863"/>
            <a:ext cx="645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0" noProof="0" dirty="0" smtClean="0">
                <a:solidFill>
                  <a:prstClr val="black"/>
                </a:solidFill>
                <a:latin typeface="Calibri" panose="020F0502020204030204"/>
                <a:ea typeface="+mn-ea"/>
              </a:rPr>
              <a:t>5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cm</a:t>
            </a:r>
          </a:p>
        </p:txBody>
      </p:sp>
      <p:cxnSp>
        <p:nvCxnSpPr>
          <p:cNvPr id="183" name="Straight Arrow Connector 182"/>
          <p:cNvCxnSpPr/>
          <p:nvPr/>
        </p:nvCxnSpPr>
        <p:spPr>
          <a:xfrm>
            <a:off x="3909864" y="5858502"/>
            <a:ext cx="230652" cy="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triangle"/>
            <a:tailEnd type="triangle"/>
          </a:ln>
          <a:effectLst/>
        </p:spPr>
      </p:cxnSp>
      <p:sp>
        <p:nvSpPr>
          <p:cNvPr id="184" name="TextBox 183"/>
          <p:cNvSpPr txBox="1"/>
          <p:nvPr/>
        </p:nvSpPr>
        <p:spPr>
          <a:xfrm>
            <a:off x="7421949" y="3685206"/>
            <a:ext cx="15729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Quad contains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BPM&amp;Corrector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5256405" y="5153500"/>
            <a:ext cx="16705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Two WFM per AS with pumping</a:t>
            </a:r>
          </a:p>
        </p:txBody>
      </p:sp>
    </p:spTree>
    <p:extLst>
      <p:ext uri="{BB962C8B-B14F-4D97-AF65-F5344CB8AC3E}">
        <p14:creationId xmlns:p14="http://schemas.microsoft.com/office/powerpoint/2010/main" val="2340233623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CompactLight_Template Slides E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178B83C3DD578498D424B7BC6B29A8E" ma:contentTypeVersion="0" ma:contentTypeDescription="Create a new document." ma:contentTypeScope="" ma:versionID="608464e6dd253888a99a53d9cc5485e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A93A740-4A63-4C99-8484-2AC44634A79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0B683E9-A1BF-4ADC-98AB-CB82CDA7683C}">
  <ds:schemaRefs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http://purl.org/dc/dcmitype/"/>
    <ds:schemaRef ds:uri="http://www.w3.org/XML/1998/namespace"/>
    <ds:schemaRef ds:uri="http://schemas.microsoft.com/office/infopath/2007/PartnerControl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0BDFFCC9-199D-4044-8549-C3DFD4BC91B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270</TotalTime>
  <Words>261</Words>
  <Application>Microsoft Office PowerPoint</Application>
  <PresentationFormat>Custom</PresentationFormat>
  <Paragraphs>122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MS PGothic</vt:lpstr>
      <vt:lpstr>MS PGothic</vt:lpstr>
      <vt:lpstr>Arial</vt:lpstr>
      <vt:lpstr>Calibri</vt:lpstr>
      <vt:lpstr>Symbol</vt:lpstr>
      <vt:lpstr>Times New Roman</vt:lpstr>
      <vt:lpstr>Wingdings</vt:lpstr>
      <vt:lpstr>CompactLight_Template Slides ENG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nicoletta guidi</dc:creator>
  <cp:lastModifiedBy>Markus Aicheler</cp:lastModifiedBy>
  <cp:revision>319</cp:revision>
  <cp:lastPrinted>2015-12-09T13:35:49Z</cp:lastPrinted>
  <dcterms:created xsi:type="dcterms:W3CDTF">2015-12-09T11:23:36Z</dcterms:created>
  <dcterms:modified xsi:type="dcterms:W3CDTF">2019-08-22T07:24:40Z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0x0101009178B83C3DD578498D424B7BC6B29A8E</vt:lpwstr>
  </property>
</Properties>
</file>