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0" r:id="rId3"/>
    <p:sldId id="258" r:id="rId4"/>
    <p:sldId id="265" r:id="rId5"/>
    <p:sldId id="271" r:id="rId6"/>
    <p:sldId id="272" r:id="rId7"/>
    <p:sldId id="269" r:id="rId8"/>
  </p:sldIdLst>
  <p:sldSz cx="12192000" cy="6858000"/>
  <p:notesSz cx="6797675" cy="992822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51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D3EF6-B980-46B7-B9AE-B1D4262AC989}" type="datetimeFigureOut">
              <a:rPr lang="el-GR" smtClean="0"/>
              <a:t>3/9/2019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CDC77-6A9D-40F1-81C4-1E33F4601C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82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CDC77-6A9D-40F1-81C4-1E33F4601CDD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1412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122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545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583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19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78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620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382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291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48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15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261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373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0" y="4657458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96553" y="4178893"/>
            <a:ext cx="39173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Status </a:t>
            </a:r>
            <a:r>
              <a:rPr lang="en-US" dirty="0"/>
              <a:t>of Greek ILO activities </a:t>
            </a:r>
          </a:p>
          <a:p>
            <a:endParaRPr lang="en-US" dirty="0" smtClean="0"/>
          </a:p>
          <a:p>
            <a:r>
              <a:rPr lang="en-US" dirty="0" smtClean="0"/>
              <a:t>N. </a:t>
            </a:r>
            <a:r>
              <a:rPr lang="en-US" dirty="0" err="1" smtClean="0"/>
              <a:t>Manthos</a:t>
            </a:r>
            <a:r>
              <a:rPr lang="en-US" dirty="0" smtClean="0"/>
              <a:t>, </a:t>
            </a:r>
            <a:r>
              <a:rPr lang="en-US" dirty="0" err="1" smtClean="0"/>
              <a:t>UoI</a:t>
            </a:r>
            <a:r>
              <a:rPr lang="en-US" dirty="0" smtClean="0"/>
              <a:t>, Greek ILO </a:t>
            </a:r>
            <a:endParaRPr lang="el-GR" dirty="0" smtClean="0"/>
          </a:p>
          <a:p>
            <a:r>
              <a:rPr lang="el-GR" dirty="0" smtClean="0"/>
              <a:t>22</a:t>
            </a:r>
            <a:r>
              <a:rPr lang="en-US" baseline="30000" dirty="0" err="1" smtClean="0"/>
              <a:t>nd</a:t>
            </a:r>
            <a:r>
              <a:rPr lang="en-US" dirty="0" smtClean="0"/>
              <a:t> CERN-Greek WGM, CERN, 4.9.2019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1</a:t>
            </a:fld>
            <a:endParaRPr lang="el-G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434" y="5013068"/>
            <a:ext cx="1006732" cy="1006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" y="72390"/>
            <a:ext cx="1613144" cy="91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3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2</a:t>
            </a:fld>
            <a:endParaRPr lang="el-GR"/>
          </a:p>
        </p:txBody>
      </p:sp>
      <p:sp>
        <p:nvSpPr>
          <p:cNvPr id="5" name="Date Placeholder 1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mtClean="0"/>
              <a:t>25/6/2018</a:t>
            </a:r>
            <a:endParaRPr lang="el-GR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4B3A55-1CC8-4CC7-83B4-BF503F23B8E2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446187" y="3294631"/>
            <a:ext cx="1090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smtClean="0"/>
              <a:t>2018 (</a:t>
            </a:r>
            <a:r>
              <a:rPr lang="en-US" sz="1400" b="1" dirty="0" smtClean="0"/>
              <a:t>CHF)</a:t>
            </a:r>
            <a:r>
              <a:rPr lang="el-GR" sz="1400" b="1" dirty="0" smtClean="0"/>
              <a:t>: </a:t>
            </a:r>
            <a:r>
              <a:rPr lang="el-GR" sz="1400" b="1" dirty="0" smtClean="0">
                <a:solidFill>
                  <a:srgbClr val="FF0000"/>
                </a:solidFill>
              </a:rPr>
              <a:t>1 148 237</a:t>
            </a:r>
            <a:r>
              <a:rPr lang="en-US" sz="1400" b="1" dirty="0" smtClean="0">
                <a:solidFill>
                  <a:srgbClr val="FF0000"/>
                </a:solidFill>
              </a:rPr>
              <a:t> 000</a:t>
            </a:r>
            <a:r>
              <a:rPr lang="en-US" sz="1400" b="1" dirty="0" smtClean="0"/>
              <a:t>, </a:t>
            </a:r>
            <a:r>
              <a:rPr lang="en-US" sz="1400" b="1" dirty="0" smtClean="0">
                <a:solidFill>
                  <a:srgbClr val="0070C0"/>
                </a:solidFill>
              </a:rPr>
              <a:t>12 567 300 (1.09%)     </a:t>
            </a:r>
            <a:r>
              <a:rPr lang="en-US" sz="1400" b="1" dirty="0" smtClean="0">
                <a:solidFill>
                  <a:srgbClr val="FF0000"/>
                </a:solidFill>
              </a:rPr>
              <a:t>307 250 690, 146 758 913         </a:t>
            </a:r>
            <a:r>
              <a:rPr lang="en-US" sz="1400" b="1" dirty="0" smtClean="0">
                <a:solidFill>
                  <a:srgbClr val="00B0F0"/>
                </a:solidFill>
              </a:rPr>
              <a:t>1 973 013,             486 810                  0.67 </a:t>
            </a:r>
            <a:r>
              <a:rPr lang="en-US" sz="1400" b="1" dirty="0" smtClean="0">
                <a:solidFill>
                  <a:srgbClr val="009E47"/>
                </a:solidFill>
              </a:rPr>
              <a:t>(1)</a:t>
            </a:r>
            <a:r>
              <a:rPr lang="en-US" sz="1400" b="1" dirty="0" smtClean="0">
                <a:solidFill>
                  <a:srgbClr val="00B0F0"/>
                </a:solidFill>
              </a:rPr>
              <a:t>, 0.3 </a:t>
            </a:r>
            <a:r>
              <a:rPr lang="en-US" sz="1400" b="1" dirty="0" smtClean="0">
                <a:solidFill>
                  <a:srgbClr val="00B050"/>
                </a:solidFill>
              </a:rPr>
              <a:t>(0.4) overall 0.47</a:t>
            </a:r>
            <a:endParaRPr lang="el-GR" sz="1400" b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43724"/>
          <a:stretch/>
        </p:blipFill>
        <p:spPr>
          <a:xfrm>
            <a:off x="2114550" y="3586906"/>
            <a:ext cx="8186600" cy="32434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4227" t="117795" r="78733" b="-27517"/>
          <a:stretch/>
        </p:blipFill>
        <p:spPr>
          <a:xfrm>
            <a:off x="2494326" y="3781538"/>
            <a:ext cx="685801" cy="666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33543" t="11726" r="48758" b="58413"/>
          <a:stretch/>
        </p:blipFill>
        <p:spPr>
          <a:xfrm>
            <a:off x="3587432" y="604837"/>
            <a:ext cx="2079942" cy="26821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7091" t="11888" r="69882" b="57689"/>
          <a:stretch/>
        </p:blipFill>
        <p:spPr>
          <a:xfrm>
            <a:off x="881208" y="604837"/>
            <a:ext cx="2706224" cy="27326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364" t="88118" r="92182" b="1882"/>
          <a:stretch/>
        </p:blipFill>
        <p:spPr>
          <a:xfrm>
            <a:off x="629875" y="642235"/>
            <a:ext cx="758432" cy="89822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810369" y="604837"/>
            <a:ext cx="4395669" cy="2732662"/>
            <a:chOff x="6996728" y="614363"/>
            <a:chExt cx="3840341" cy="212456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l="54017" t="11784" r="28530" b="57237"/>
            <a:stretch/>
          </p:blipFill>
          <p:spPr>
            <a:xfrm>
              <a:off x="7439025" y="614363"/>
              <a:ext cx="1700213" cy="212456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/>
            <a:srcRect l="74428" t="11851" r="8021" b="57870"/>
            <a:stretch/>
          </p:blipFill>
          <p:spPr>
            <a:xfrm>
              <a:off x="9127331" y="614363"/>
              <a:ext cx="1709738" cy="207645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19" t="47223" r="51296" b="41527"/>
            <a:stretch/>
          </p:blipFill>
          <p:spPr>
            <a:xfrm>
              <a:off x="6996728" y="919162"/>
              <a:ext cx="717903" cy="528638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/>
        </p:nvCxnSpPr>
        <p:spPr>
          <a:xfrm flipV="1">
            <a:off x="0" y="353804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0916" y="32320"/>
            <a:ext cx="2943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2018 return: Greece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0425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NM_UoI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3</a:t>
            </a:fld>
            <a:endParaRPr lang="el-GR" dirty="0"/>
          </a:p>
        </p:txBody>
      </p:sp>
      <p:sp>
        <p:nvSpPr>
          <p:cNvPr id="21" name="Date Placeholder 1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mtClean="0"/>
              <a:t>25/6/2018</a:t>
            </a:r>
            <a:endParaRPr lang="el-GR"/>
          </a:p>
        </p:txBody>
      </p:sp>
      <p:sp>
        <p:nvSpPr>
          <p:cNvPr id="22" name="Footer Placeholder 2"/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NM_UoI</a:t>
            </a:r>
            <a:endParaRPr lang="el-GR" dirty="0"/>
          </a:p>
        </p:txBody>
      </p:sp>
      <p:sp>
        <p:nvSpPr>
          <p:cNvPr id="23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4B3A55-1CC8-4CC7-83B4-BF503F23B8E2}" type="slidenum">
              <a:rPr lang="el-GR" smtClean="0"/>
              <a:pPr/>
              <a:t>3</a:t>
            </a:fld>
            <a:endParaRPr lang="el-GR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0" y="353804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0916" y="32320"/>
            <a:ext cx="2943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2018 return: Greece (</a:t>
            </a:r>
            <a:r>
              <a:rPr lang="en-US" dirty="0" err="1" smtClean="0"/>
              <a:t>kCHF</a:t>
            </a:r>
            <a:r>
              <a:rPr lang="en-US" dirty="0" smtClean="0"/>
              <a:t>)</a:t>
            </a:r>
            <a:endParaRPr lang="el-GR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0332"/>
              </p:ext>
            </p:extLst>
          </p:nvPr>
        </p:nvGraphicFramePr>
        <p:xfrm>
          <a:off x="337246" y="1228078"/>
          <a:ext cx="3224520" cy="5274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0372"/>
                <a:gridCol w="635973"/>
                <a:gridCol w="638175"/>
              </a:tblGrid>
              <a:tr h="3864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Supplies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 (KCHF)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(MCHF)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</a:tr>
              <a:tr h="3864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Civil engineering, building and technical services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61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err="1">
                          <a:effectLst/>
                        </a:rPr>
                        <a:t>Electrical</a:t>
                      </a:r>
                      <a:r>
                        <a:rPr lang="el-GR" sz="1200" dirty="0">
                          <a:effectLst/>
                        </a:rPr>
                        <a:t> </a:t>
                      </a:r>
                      <a:r>
                        <a:rPr lang="el-GR" sz="1200" dirty="0" err="1">
                          <a:effectLst/>
                        </a:rPr>
                        <a:t>engineering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magnets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63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err="1">
                          <a:effectLst/>
                        </a:rPr>
                        <a:t>Electronics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radio</a:t>
                      </a:r>
                      <a:r>
                        <a:rPr lang="el-GR" sz="1200" dirty="0">
                          <a:effectLst/>
                        </a:rPr>
                        <a:t> </a:t>
                      </a:r>
                      <a:r>
                        <a:rPr lang="el-GR" sz="1200" dirty="0" err="1">
                          <a:effectLst/>
                        </a:rPr>
                        <a:t>frequency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537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30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88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35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64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Mechanical engineering and raw materials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522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32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err="1">
                          <a:effectLst/>
                        </a:rPr>
                        <a:t>Vacuum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low</a:t>
                      </a:r>
                      <a:r>
                        <a:rPr lang="el-GR" sz="1200" dirty="0">
                          <a:effectLst/>
                        </a:rPr>
                        <a:t> </a:t>
                      </a:r>
                      <a:r>
                        <a:rPr lang="el-GR" sz="1200" dirty="0" err="1">
                          <a:effectLst/>
                        </a:rPr>
                        <a:t>temperature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110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2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err="1">
                          <a:effectLst/>
                        </a:rPr>
                        <a:t>Particle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photon</a:t>
                      </a:r>
                      <a:r>
                        <a:rPr lang="el-GR" sz="1200" dirty="0">
                          <a:effectLst/>
                        </a:rPr>
                        <a:t> </a:t>
                      </a:r>
                      <a:r>
                        <a:rPr lang="el-GR" sz="1200" dirty="0" err="1">
                          <a:effectLst/>
                        </a:rPr>
                        <a:t>detectors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2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88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err="1">
                          <a:effectLst/>
                        </a:rPr>
                        <a:t>Optics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photonics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64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Gases, chemicals, radiation and waste equipment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9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Health, </a:t>
                      </a:r>
                      <a:r>
                        <a:rPr lang="el-GR" sz="1200" dirty="0" err="1">
                          <a:effectLst/>
                        </a:rPr>
                        <a:t>safety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environment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8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Transport, </a:t>
                      </a:r>
                      <a:r>
                        <a:rPr lang="el-GR" sz="1200" dirty="0" err="1">
                          <a:effectLst/>
                        </a:rPr>
                        <a:t>handling</a:t>
                      </a:r>
                      <a:r>
                        <a:rPr lang="el-GR" sz="1200" dirty="0">
                          <a:effectLst/>
                        </a:rPr>
                        <a:t> and </a:t>
                      </a:r>
                      <a:r>
                        <a:rPr lang="el-GR" sz="1200" dirty="0" err="1">
                          <a:effectLst/>
                        </a:rPr>
                        <a:t>vehicles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52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Office supply, furniture, communication and training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361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16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7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Miscellaneous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184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88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1973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307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09" marR="60209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261477"/>
              </p:ext>
            </p:extLst>
          </p:nvPr>
        </p:nvGraphicFramePr>
        <p:xfrm>
          <a:off x="3790497" y="1286059"/>
          <a:ext cx="3549786" cy="14138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4902"/>
                <a:gridCol w="655873"/>
                <a:gridCol w="779011"/>
              </a:tblGrid>
              <a:tr h="4748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Industrial services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(KCHF)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(MCHF)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4748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Temporary labor contracts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20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Service contracts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487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140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20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487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146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8" name="Title 1"/>
          <p:cNvSpPr>
            <a:spLocks noGrp="1"/>
          </p:cNvSpPr>
          <p:nvPr/>
        </p:nvSpPr>
        <p:spPr>
          <a:xfrm>
            <a:off x="7563029" y="520642"/>
            <a:ext cx="4503633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1800" dirty="0" smtClean="0">
                <a:solidFill>
                  <a:srgbClr val="7030A0"/>
                </a:solidFill>
              </a:rPr>
              <a:t>Well balanced </a:t>
            </a:r>
            <a:r>
              <a:rPr lang="fr-CH" sz="1800" dirty="0" err="1" smtClean="0">
                <a:solidFill>
                  <a:srgbClr val="7030A0"/>
                </a:solidFill>
              </a:rPr>
              <a:t>Member</a:t>
            </a:r>
            <a:r>
              <a:rPr lang="fr-CH" sz="1800" dirty="0" smtClean="0">
                <a:solidFill>
                  <a:srgbClr val="7030A0"/>
                </a:solidFill>
              </a:rPr>
              <a:t> States for the </a:t>
            </a:r>
            <a:r>
              <a:rPr lang="fr-CH" sz="1800" dirty="0" err="1" smtClean="0">
                <a:solidFill>
                  <a:srgbClr val="7030A0"/>
                </a:solidFill>
              </a:rPr>
              <a:t>period</a:t>
            </a:r>
            <a:r>
              <a:rPr lang="fr-CH" sz="1800" dirty="0" smtClean="0">
                <a:solidFill>
                  <a:srgbClr val="7030A0"/>
                </a:solidFill>
              </a:rPr>
              <a:t> </a:t>
            </a:r>
            <a:br>
              <a:rPr lang="fr-CH" sz="1800" dirty="0" smtClean="0">
                <a:solidFill>
                  <a:srgbClr val="7030A0"/>
                </a:solidFill>
              </a:rPr>
            </a:br>
            <a:r>
              <a:rPr lang="fr-CH" sz="1800" dirty="0" smtClean="0">
                <a:solidFill>
                  <a:srgbClr val="7030A0"/>
                </a:solidFill>
              </a:rPr>
              <a:t>1 Mar  2019 – 28 </a:t>
            </a:r>
            <a:r>
              <a:rPr lang="fr-CH" sz="1800" dirty="0" err="1" smtClean="0">
                <a:solidFill>
                  <a:srgbClr val="7030A0"/>
                </a:solidFill>
              </a:rPr>
              <a:t>Feb</a:t>
            </a:r>
            <a:r>
              <a:rPr lang="fr-CH" sz="1800" dirty="0" smtClean="0">
                <a:solidFill>
                  <a:srgbClr val="7030A0"/>
                </a:solidFill>
              </a:rPr>
              <a:t> 2020 (IRC&gt;0.9)</a:t>
            </a:r>
            <a:endParaRPr lang="fr-CH" sz="1800" dirty="0">
              <a:solidFill>
                <a:srgbClr val="7030A0"/>
              </a:solidFill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8033977" y="1445730"/>
            <a:ext cx="141045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chemeClr val="tx1"/>
                </a:solidFill>
              </a:rPr>
              <a:t>Supply Contracts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Bulgaria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Czech Republic</a:t>
            </a: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France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Hungary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/>
              <a:t>Poland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/>
              <a:t>Slovakia</a:t>
            </a: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Switzerland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0150313" y="1445730"/>
            <a:ext cx="181605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chemeClr val="tx1"/>
                </a:solidFill>
              </a:rPr>
              <a:t>Industrial Service Contracts</a:t>
            </a: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Denmark</a:t>
            </a:r>
            <a:endParaRPr lang="en-US" sz="1400" dirty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France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Italy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/>
              <a:t>Spain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Switzerland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United Kingdom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21774" y="3386828"/>
            <a:ext cx="38702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Industrial return coefficient (IRC)</a:t>
            </a:r>
          </a:p>
          <a:p>
            <a:r>
              <a:rPr lang="en-US" dirty="0" smtClean="0"/>
              <a:t>Poorly : 0.3&lt;IRC&lt;1</a:t>
            </a:r>
          </a:p>
          <a:p>
            <a:r>
              <a:rPr lang="en-US" dirty="0" smtClean="0"/>
              <a:t>Very poorly: IRC&lt;0.3</a:t>
            </a:r>
            <a:endParaRPr lang="el-GR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6033331" y="896545"/>
            <a:ext cx="446892" cy="329075"/>
          </a:xfrm>
          <a:prstGeom prst="rect">
            <a:avLst/>
          </a:prstGeom>
        </p:spPr>
      </p:pic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50470"/>
              </p:ext>
            </p:extLst>
          </p:nvPr>
        </p:nvGraphicFramePr>
        <p:xfrm>
          <a:off x="3722705" y="4839128"/>
          <a:ext cx="3549786" cy="1460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4902"/>
                <a:gridCol w="655873"/>
                <a:gridCol w="779011"/>
              </a:tblGrid>
              <a:tr h="4748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Payments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Research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teams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(KCHF)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(MCHF)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4748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LHC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166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29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20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others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41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29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20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207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r>
                        <a:rPr lang="en-US" sz="1200" b="1" dirty="0" smtClean="0">
                          <a:effectLst/>
                        </a:rPr>
                        <a:t>58</a:t>
                      </a:r>
                      <a:endParaRPr lang="el-GR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6012733" y="4449614"/>
            <a:ext cx="446892" cy="32907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2390108" y="844280"/>
            <a:ext cx="446892" cy="32907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/>
          <a:srcRect l="1364" t="88118" r="92182" b="1882"/>
          <a:stretch/>
        </p:blipFill>
        <p:spPr>
          <a:xfrm>
            <a:off x="6589568" y="4234868"/>
            <a:ext cx="459186" cy="54382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/>
          <a:srcRect l="1364" t="88118" r="92182" b="1882"/>
          <a:stretch/>
        </p:blipFill>
        <p:spPr>
          <a:xfrm>
            <a:off x="2992889" y="685386"/>
            <a:ext cx="459186" cy="54382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/>
          <a:srcRect l="1364" t="88118" r="92182" b="1882"/>
          <a:stretch/>
        </p:blipFill>
        <p:spPr>
          <a:xfrm>
            <a:off x="6702969" y="708489"/>
            <a:ext cx="459186" cy="54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00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NM_UoI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4</a:t>
            </a:fld>
            <a:endParaRPr lang="el-GR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401652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0916" y="32320"/>
            <a:ext cx="985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2019 return Greece (</a:t>
            </a:r>
            <a:r>
              <a:rPr lang="en-US" dirty="0" err="1" smtClean="0"/>
              <a:t>kCHF</a:t>
            </a:r>
            <a:r>
              <a:rPr lang="en-US" dirty="0" smtClean="0"/>
              <a:t>) (until June 2019)</a:t>
            </a:r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5697"/>
            <a:ext cx="9790811" cy="5897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6187" y="3008214"/>
            <a:ext cx="1090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smtClean="0"/>
              <a:t>201</a:t>
            </a:r>
            <a:r>
              <a:rPr lang="en-US" sz="1400" b="1" dirty="0" smtClean="0"/>
              <a:t>9/2</a:t>
            </a:r>
            <a:r>
              <a:rPr lang="el-GR" sz="1400" b="1" dirty="0" smtClean="0"/>
              <a:t> (</a:t>
            </a:r>
            <a:r>
              <a:rPr lang="en-US" sz="1400" b="1" dirty="0" smtClean="0"/>
              <a:t>CHF)</a:t>
            </a:r>
            <a:r>
              <a:rPr lang="el-GR" sz="1400" b="1" dirty="0" smtClean="0"/>
              <a:t>: </a:t>
            </a:r>
            <a:r>
              <a:rPr lang="el-GR" sz="1400" b="1" dirty="0" smtClean="0">
                <a:solidFill>
                  <a:srgbClr val="FF0000"/>
                </a:solidFill>
              </a:rPr>
              <a:t>1 1</a:t>
            </a:r>
            <a:r>
              <a:rPr lang="en-US" sz="1400" b="1" dirty="0" smtClean="0">
                <a:solidFill>
                  <a:srgbClr val="FF0000"/>
                </a:solidFill>
              </a:rPr>
              <a:t>71</a:t>
            </a:r>
            <a:r>
              <a:rPr lang="el-GR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170 </a:t>
            </a:r>
            <a:r>
              <a:rPr lang="en-US" sz="1400" b="1" dirty="0">
                <a:solidFill>
                  <a:srgbClr val="FF0000"/>
                </a:solidFill>
              </a:rPr>
              <a:t>1</a:t>
            </a:r>
            <a:r>
              <a:rPr lang="en-US" sz="1400" b="1" dirty="0" smtClean="0">
                <a:solidFill>
                  <a:srgbClr val="FF0000"/>
                </a:solidFill>
              </a:rPr>
              <a:t>00</a:t>
            </a:r>
            <a:r>
              <a:rPr lang="en-US" sz="1400" b="1" dirty="0" smtClean="0"/>
              <a:t>, </a:t>
            </a:r>
            <a:r>
              <a:rPr lang="en-US" sz="1400" b="1" dirty="0" smtClean="0">
                <a:solidFill>
                  <a:srgbClr val="0070C0"/>
                </a:solidFill>
              </a:rPr>
              <a:t>12 453 650 (1.06%)     </a:t>
            </a:r>
            <a:r>
              <a:rPr lang="en-US" sz="1400" b="1" dirty="0" smtClean="0">
                <a:solidFill>
                  <a:srgbClr val="FF0000"/>
                </a:solidFill>
              </a:rPr>
              <a:t>269 915 811, 166 776 982         </a:t>
            </a:r>
            <a:r>
              <a:rPr lang="en-US" sz="1400" b="1" dirty="0">
                <a:solidFill>
                  <a:srgbClr val="00B0F0"/>
                </a:solidFill>
              </a:rPr>
              <a:t>3</a:t>
            </a:r>
            <a:r>
              <a:rPr lang="en-US" sz="1400" b="1" dirty="0" smtClean="0">
                <a:solidFill>
                  <a:srgbClr val="00B0F0"/>
                </a:solidFill>
              </a:rPr>
              <a:t> 158 702,             341 400                 1.1 </a:t>
            </a:r>
            <a:r>
              <a:rPr lang="en-US" sz="1400" b="1" dirty="0" smtClean="0">
                <a:solidFill>
                  <a:srgbClr val="009E47"/>
                </a:solidFill>
              </a:rPr>
              <a:t>(1)</a:t>
            </a:r>
            <a:r>
              <a:rPr lang="en-US" sz="1400" b="1" dirty="0" smtClean="0">
                <a:solidFill>
                  <a:srgbClr val="00B0F0"/>
                </a:solidFill>
              </a:rPr>
              <a:t>, 0.19 </a:t>
            </a:r>
            <a:r>
              <a:rPr lang="en-US" sz="1400" b="1" dirty="0" smtClean="0">
                <a:solidFill>
                  <a:srgbClr val="00B050"/>
                </a:solidFill>
              </a:rPr>
              <a:t>(0.4) overall 0.6</a:t>
            </a:r>
            <a:endParaRPr lang="el-GR" sz="1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91" y="3220839"/>
            <a:ext cx="1090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smtClean="0"/>
              <a:t>2018 (</a:t>
            </a:r>
            <a:r>
              <a:rPr lang="en-US" sz="1400" b="1" dirty="0" smtClean="0"/>
              <a:t>CHF)</a:t>
            </a:r>
            <a:r>
              <a:rPr lang="el-GR" sz="1400" b="1" dirty="0" smtClean="0"/>
              <a:t>:</a:t>
            </a:r>
            <a:r>
              <a:rPr lang="en-US" sz="1400" b="1" dirty="0" smtClean="0"/>
              <a:t>   </a:t>
            </a:r>
            <a:r>
              <a:rPr lang="el-GR" sz="1400" b="1" dirty="0" smtClean="0"/>
              <a:t> </a:t>
            </a:r>
            <a:r>
              <a:rPr lang="el-GR" sz="1400" b="1" dirty="0" smtClean="0">
                <a:solidFill>
                  <a:srgbClr val="FF0000"/>
                </a:solidFill>
              </a:rPr>
              <a:t>1 148 237</a:t>
            </a:r>
            <a:r>
              <a:rPr lang="en-US" sz="1400" b="1" dirty="0" smtClean="0">
                <a:solidFill>
                  <a:srgbClr val="FF0000"/>
                </a:solidFill>
              </a:rPr>
              <a:t> 000</a:t>
            </a:r>
            <a:r>
              <a:rPr lang="en-US" sz="1400" b="1" dirty="0" smtClean="0"/>
              <a:t>, </a:t>
            </a:r>
            <a:r>
              <a:rPr lang="en-US" sz="1400" b="1" dirty="0" smtClean="0">
                <a:solidFill>
                  <a:srgbClr val="0070C0"/>
                </a:solidFill>
              </a:rPr>
              <a:t>12 567 300 (1.09%)    </a:t>
            </a:r>
            <a:r>
              <a:rPr lang="en-US" sz="1400" b="1" dirty="0" smtClean="0">
                <a:solidFill>
                  <a:srgbClr val="0070C0"/>
                </a:solidFill>
              </a:rPr>
              <a:t>  </a:t>
            </a:r>
            <a:r>
              <a:rPr lang="en-US" sz="1400" b="1" dirty="0" smtClean="0">
                <a:solidFill>
                  <a:srgbClr val="FF0000"/>
                </a:solidFill>
              </a:rPr>
              <a:t>307 250 690, 146 758 913         </a:t>
            </a:r>
            <a:r>
              <a:rPr lang="en-US" sz="1400" b="1" dirty="0" smtClean="0">
                <a:solidFill>
                  <a:srgbClr val="00B0F0"/>
                </a:solidFill>
              </a:rPr>
              <a:t>1 973 013,             486 810               0.67 </a:t>
            </a:r>
            <a:r>
              <a:rPr lang="en-US" sz="1400" b="1" dirty="0" smtClean="0">
                <a:solidFill>
                  <a:srgbClr val="009E47"/>
                </a:solidFill>
              </a:rPr>
              <a:t>(1)</a:t>
            </a:r>
            <a:r>
              <a:rPr lang="en-US" sz="1400" b="1" dirty="0" smtClean="0">
                <a:solidFill>
                  <a:srgbClr val="00B0F0"/>
                </a:solidFill>
              </a:rPr>
              <a:t>, 0.3 </a:t>
            </a:r>
            <a:r>
              <a:rPr lang="en-US" sz="1400" b="1" dirty="0" smtClean="0">
                <a:solidFill>
                  <a:srgbClr val="00B050"/>
                </a:solidFill>
              </a:rPr>
              <a:t>(0.4) overall 0.47</a:t>
            </a:r>
            <a:endParaRPr lang="el-GR" sz="1400" b="1" dirty="0">
              <a:solidFill>
                <a:srgbClr val="00B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87317" r="27005"/>
          <a:stretch/>
        </p:blipFill>
        <p:spPr>
          <a:xfrm>
            <a:off x="3151178" y="6223010"/>
            <a:ext cx="5164854" cy="63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97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5</a:t>
            </a:fld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858" t="10952" r="8746" b="26690"/>
          <a:stretch/>
        </p:blipFill>
        <p:spPr>
          <a:xfrm>
            <a:off x="0" y="510533"/>
            <a:ext cx="9378514" cy="52371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6830" y="5710019"/>
            <a:ext cx="7890302" cy="646331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TOTAL 2019/2</a:t>
            </a:r>
            <a:r>
              <a:rPr lang="el-GR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US" b="1" dirty="0" smtClean="0">
                <a:solidFill>
                  <a:srgbClr val="00B0F0"/>
                </a:solidFill>
              </a:rPr>
              <a:t> 341 400 + </a:t>
            </a:r>
            <a:r>
              <a:rPr lang="en-US" b="1" dirty="0">
                <a:solidFill>
                  <a:srgbClr val="00B0F0"/>
                </a:solidFill>
              </a:rPr>
              <a:t>3 158 702</a:t>
            </a:r>
            <a:r>
              <a:rPr lang="en-US" b="1" dirty="0" smtClean="0">
                <a:solidFill>
                  <a:srgbClr val="00B0F0"/>
                </a:solidFill>
              </a:rPr>
              <a:t> +      83 128 = 3 583 230 /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12 453 650 </a:t>
            </a:r>
            <a:r>
              <a:rPr lang="en-US" b="1" dirty="0" smtClean="0">
                <a:solidFill>
                  <a:srgbClr val="0070C0"/>
                </a:solidFill>
              </a:rPr>
              <a:t>= ~ 29%</a:t>
            </a:r>
            <a:endParaRPr lang="en-US" b="1" dirty="0" smtClean="0">
              <a:solidFill>
                <a:srgbClr val="009E47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2018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          486 809</a:t>
            </a:r>
            <a:r>
              <a:rPr lang="en-US" dirty="0" smtClean="0"/>
              <a:t> </a:t>
            </a:r>
            <a:r>
              <a:rPr lang="el-GR" dirty="0" smtClean="0"/>
              <a:t>  </a:t>
            </a:r>
            <a:r>
              <a:rPr lang="en-US" dirty="0" smtClean="0"/>
              <a:t>+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1 973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012</a:t>
            </a:r>
            <a:r>
              <a:rPr lang="el-GR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  <a:r>
              <a:rPr lang="el-GR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206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011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= 2 665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832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/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567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300 </a:t>
            </a:r>
            <a:r>
              <a:rPr lang="en-US" b="1" dirty="0" smtClean="0">
                <a:solidFill>
                  <a:srgbClr val="009E47"/>
                </a:solidFill>
              </a:rPr>
              <a:t>= ~ 21</a:t>
            </a:r>
            <a:r>
              <a:rPr lang="en-US" b="1" dirty="0">
                <a:solidFill>
                  <a:srgbClr val="009E47"/>
                </a:solidFill>
              </a:rPr>
              <a:t>%</a:t>
            </a:r>
            <a:r>
              <a:rPr lang="en-US" b="1" dirty="0">
                <a:solidFill>
                  <a:srgbClr val="009E47"/>
                </a:solidFill>
                <a:latin typeface="Calibri" panose="020F0502020204030204" pitchFamily="34" charset="0"/>
              </a:rPr>
              <a:t> </a:t>
            </a:r>
            <a:endParaRPr lang="el-GR" b="1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0" y="401652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0916" y="32320"/>
            <a:ext cx="985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2019 return Greece (</a:t>
            </a:r>
            <a:r>
              <a:rPr lang="en-US" dirty="0" err="1" smtClean="0"/>
              <a:t>kCHF</a:t>
            </a:r>
            <a:r>
              <a:rPr lang="en-US" dirty="0" smtClean="0"/>
              <a:t>) (until June 2019)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58847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07262" y="6321611"/>
            <a:ext cx="4114800" cy="365125"/>
          </a:xfrm>
        </p:spPr>
        <p:txBody>
          <a:bodyPr/>
          <a:lstStyle/>
          <a:p>
            <a:r>
              <a:rPr lang="en-US" dirty="0" err="1" smtClean="0"/>
              <a:t>NM_UoI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6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5526158" y="779530"/>
            <a:ext cx="688781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Organized by </a:t>
            </a:r>
            <a:r>
              <a:rPr lang="en-US" dirty="0" err="1" smtClean="0"/>
              <a:t>Technopolis</a:t>
            </a:r>
            <a:r>
              <a:rPr lang="en-US" dirty="0" smtClean="0"/>
              <a:t> Thessaloniki ICT business park, and the authorities of the region of Central Macedonia-Greece with the Federation </a:t>
            </a:r>
            <a:r>
              <a:rPr lang="en-US" dirty="0"/>
              <a:t>of Industries of </a:t>
            </a:r>
            <a:r>
              <a:rPr lang="en-US" dirty="0" smtClean="0"/>
              <a:t>North Greece </a:t>
            </a:r>
            <a:r>
              <a:rPr lang="en-US" dirty="0"/>
              <a:t>(</a:t>
            </a:r>
            <a:r>
              <a:rPr lang="en-US" dirty="0" smtClean="0"/>
              <a:t>SBBE). 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Firm			Firm profile</a:t>
            </a:r>
          </a:p>
          <a:p>
            <a:r>
              <a:rPr lang="en-US" dirty="0" err="1" smtClean="0"/>
              <a:t>Blocachain</a:t>
            </a:r>
            <a:r>
              <a:rPr lang="en-US" dirty="0" smtClean="0"/>
              <a:t>		Software engineering, ICT applications</a:t>
            </a:r>
          </a:p>
          <a:p>
            <a:r>
              <a:rPr lang="en-US" dirty="0" smtClean="0"/>
              <a:t>B&amp;T Composites		products  using carbon-glass fibers etc.</a:t>
            </a:r>
          </a:p>
          <a:p>
            <a:r>
              <a:rPr lang="en-US" dirty="0" smtClean="0"/>
              <a:t>Energy Construction comp.	renewable energy construction systems</a:t>
            </a:r>
            <a:endParaRPr lang="en-US" dirty="0"/>
          </a:p>
          <a:p>
            <a:r>
              <a:rPr lang="en-US" dirty="0" err="1" smtClean="0"/>
              <a:t>Eurotrade</a:t>
            </a:r>
            <a:r>
              <a:rPr lang="en-US" dirty="0" smtClean="0"/>
              <a:t> SA		modular buildings, deployable containers</a:t>
            </a:r>
          </a:p>
          <a:p>
            <a:r>
              <a:rPr lang="en-US" dirty="0" err="1" smtClean="0"/>
              <a:t>Fieldscale</a:t>
            </a:r>
            <a:r>
              <a:rPr lang="en-US" dirty="0" smtClean="0"/>
              <a:t> 		CAE applications and simulations</a:t>
            </a:r>
          </a:p>
          <a:p>
            <a:r>
              <a:rPr lang="en-US" dirty="0" err="1" smtClean="0"/>
              <a:t>Infodim</a:t>
            </a:r>
            <a:r>
              <a:rPr lang="en-US" dirty="0" smtClean="0"/>
              <a:t>			GIS services, </a:t>
            </a:r>
            <a:r>
              <a:rPr lang="en-US" dirty="0" err="1" smtClean="0"/>
              <a:t>e_government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Isomat</a:t>
            </a:r>
            <a:r>
              <a:rPr lang="en-US" dirty="0" smtClean="0"/>
              <a:t> SA		waterproofing materials, paints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ILT logistics SA</a:t>
            </a:r>
            <a:r>
              <a:rPr lang="en-US" dirty="0"/>
              <a:t>		</a:t>
            </a:r>
            <a:r>
              <a:rPr lang="en-US" dirty="0" smtClean="0"/>
              <a:t>International transports-logistics</a:t>
            </a:r>
          </a:p>
          <a:p>
            <a:r>
              <a:rPr lang="en-US" dirty="0" err="1" smtClean="0"/>
              <a:t>Kleeman</a:t>
            </a:r>
            <a:r>
              <a:rPr lang="en-US" dirty="0" smtClean="0"/>
              <a:t> SA</a:t>
            </a:r>
            <a:r>
              <a:rPr lang="en-US" dirty="0"/>
              <a:t>		</a:t>
            </a:r>
            <a:r>
              <a:rPr lang="en-US" dirty="0" smtClean="0"/>
              <a:t>lifts, escalators, moving walks, </a:t>
            </a:r>
            <a:r>
              <a:rPr lang="en-US" dirty="0"/>
              <a:t>p</a:t>
            </a:r>
            <a:r>
              <a:rPr lang="en-US" dirty="0" smtClean="0"/>
              <a:t>arking sys</a:t>
            </a:r>
          </a:p>
          <a:p>
            <a:r>
              <a:rPr lang="en-US" dirty="0" err="1" smtClean="0"/>
              <a:t>Samaras&amp;Co</a:t>
            </a:r>
            <a:r>
              <a:rPr lang="en-US" dirty="0" smtClean="0"/>
              <a:t> SA	</a:t>
            </a:r>
            <a:r>
              <a:rPr lang="en-US" dirty="0"/>
              <a:t>	</a:t>
            </a:r>
            <a:r>
              <a:rPr lang="en-US" dirty="0" smtClean="0"/>
              <a:t>engine. and business consultant services</a:t>
            </a:r>
          </a:p>
          <a:p>
            <a:r>
              <a:rPr lang="en-US" dirty="0" err="1" smtClean="0"/>
              <a:t>SiafarasElectricSystems</a:t>
            </a:r>
            <a:r>
              <a:rPr lang="en-US" dirty="0" smtClean="0"/>
              <a:t>	electric system and services</a:t>
            </a:r>
          </a:p>
          <a:p>
            <a:r>
              <a:rPr lang="en-US" dirty="0" err="1" smtClean="0"/>
              <a:t>SuperAlloys</a:t>
            </a:r>
            <a:r>
              <a:rPr lang="en-US" dirty="0" smtClean="0"/>
              <a:t> engineering	customized industrial mechanical parts </a:t>
            </a:r>
          </a:p>
          <a:p>
            <a:r>
              <a:rPr lang="en-US" dirty="0" err="1" smtClean="0"/>
              <a:t>Tettix</a:t>
            </a:r>
            <a:r>
              <a:rPr lang="en-US" dirty="0" smtClean="0"/>
              <a:t>			industrial automation systems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401652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0916" y="32320"/>
            <a:ext cx="985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Greek firms (from North Greece) @ </a:t>
            </a:r>
            <a:r>
              <a:rPr lang="en-US" dirty="0" smtClean="0"/>
              <a:t>CERN.  January 2019</a:t>
            </a:r>
            <a:endParaRPr lang="el-G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7137"/>
            <a:ext cx="1444486" cy="10833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182" y="5353848"/>
            <a:ext cx="1878496" cy="10566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192" y="5376354"/>
            <a:ext cx="1878495" cy="1056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2" t="30018" r="6818" b="25819"/>
          <a:stretch/>
        </p:blipFill>
        <p:spPr>
          <a:xfrm>
            <a:off x="0" y="482488"/>
            <a:ext cx="5541770" cy="23111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" t="34774" r="4545" b="11868"/>
          <a:stretch/>
        </p:blipFill>
        <p:spPr>
          <a:xfrm>
            <a:off x="0" y="2857010"/>
            <a:ext cx="5534968" cy="243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9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4/9/2019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7</a:t>
            </a:fld>
            <a:endParaRPr lang="el-GR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401652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0916" y="32320"/>
            <a:ext cx="985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Actions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170916" y="523494"/>
            <a:ext cx="116069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Searching  for potential firms to enrich the firm database.</a:t>
            </a:r>
            <a:r>
              <a:rPr lang="el-GR" dirty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Searching for potential firms-shops</a:t>
            </a:r>
            <a:r>
              <a:rPr lang="el-GR" dirty="0" smtClean="0"/>
              <a:t> </a:t>
            </a:r>
            <a:r>
              <a:rPr lang="en-US" dirty="0" smtClean="0"/>
              <a:t>for off the self supplies. </a:t>
            </a:r>
          </a:p>
          <a:p>
            <a:endParaRPr lang="en-US" dirty="0" smtClean="0"/>
          </a:p>
          <a:p>
            <a:endParaRPr lang="en-US" b="1" dirty="0" smtClean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Workshop with </a:t>
            </a:r>
            <a:r>
              <a:rPr lang="en-US" dirty="0" smtClean="0"/>
              <a:t>potential Greek firms </a:t>
            </a:r>
            <a:r>
              <a:rPr lang="en-US" dirty="0" smtClean="0"/>
              <a:t>organized </a:t>
            </a:r>
            <a:r>
              <a:rPr lang="en-US" dirty="0" smtClean="0"/>
              <a:t>by GSRT in Greece to advertise the CERN “market</a:t>
            </a:r>
            <a:r>
              <a:rPr lang="en-US" dirty="0" smtClean="0"/>
              <a:t>”. Talks by CERN procurement service experts.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</a:t>
            </a:r>
            <a:r>
              <a:rPr lang="en-US" dirty="0" smtClean="0"/>
              <a:t>can be followed by a </a:t>
            </a:r>
            <a:r>
              <a:rPr lang="en-US" dirty="0" smtClean="0"/>
              <a:t>demonstration</a:t>
            </a:r>
            <a:r>
              <a:rPr lang="el-GR" dirty="0" smtClean="0"/>
              <a:t>-</a:t>
            </a:r>
            <a:r>
              <a:rPr lang="en-US" dirty="0" smtClean="0"/>
              <a:t>exhibition  at CERN (Greece@ CERN).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8665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510</Words>
  <Application>Microsoft Office PowerPoint</Application>
  <PresentationFormat>Widescreen</PresentationFormat>
  <Paragraphs>164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nikosdt</dc:creator>
  <cp:lastModifiedBy>nmanthos</cp:lastModifiedBy>
  <cp:revision>134</cp:revision>
  <cp:lastPrinted>2019-07-22T06:58:18Z</cp:lastPrinted>
  <dcterms:created xsi:type="dcterms:W3CDTF">2018-06-07T17:03:11Z</dcterms:created>
  <dcterms:modified xsi:type="dcterms:W3CDTF">2019-09-03T16:32:04Z</dcterms:modified>
</cp:coreProperties>
</file>