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0"/>
  </p:notesMasterIdLst>
  <p:sldIdLst>
    <p:sldId id="256" r:id="rId2"/>
    <p:sldId id="284" r:id="rId3"/>
    <p:sldId id="257" r:id="rId4"/>
    <p:sldId id="258" r:id="rId5"/>
    <p:sldId id="259" r:id="rId6"/>
    <p:sldId id="260" r:id="rId7"/>
    <p:sldId id="274" r:id="rId8"/>
    <p:sldId id="283" r:id="rId9"/>
    <p:sldId id="305" r:id="rId10"/>
    <p:sldId id="313" r:id="rId11"/>
    <p:sldId id="310" r:id="rId12"/>
    <p:sldId id="326" r:id="rId13"/>
    <p:sldId id="344" r:id="rId14"/>
    <p:sldId id="345" r:id="rId15"/>
    <p:sldId id="314" r:id="rId16"/>
    <p:sldId id="371" r:id="rId17"/>
    <p:sldId id="308" r:id="rId18"/>
    <p:sldId id="334" r:id="rId19"/>
    <p:sldId id="315" r:id="rId20"/>
    <p:sldId id="346" r:id="rId21"/>
    <p:sldId id="347" r:id="rId22"/>
    <p:sldId id="424" r:id="rId23"/>
    <p:sldId id="402" r:id="rId24"/>
    <p:sldId id="403" r:id="rId25"/>
    <p:sldId id="404" r:id="rId26"/>
    <p:sldId id="405" r:id="rId27"/>
    <p:sldId id="406" r:id="rId28"/>
    <p:sldId id="407" r:id="rId29"/>
    <p:sldId id="408" r:id="rId30"/>
    <p:sldId id="409" r:id="rId31"/>
    <p:sldId id="410" r:id="rId32"/>
    <p:sldId id="411" r:id="rId33"/>
    <p:sldId id="412" r:id="rId34"/>
    <p:sldId id="413" r:id="rId35"/>
    <p:sldId id="414" r:id="rId36"/>
    <p:sldId id="415" r:id="rId37"/>
    <p:sldId id="416" r:id="rId38"/>
    <p:sldId id="417" r:id="rId39"/>
    <p:sldId id="418" r:id="rId40"/>
    <p:sldId id="419" r:id="rId41"/>
    <p:sldId id="420" r:id="rId42"/>
    <p:sldId id="421" r:id="rId43"/>
    <p:sldId id="422" r:id="rId44"/>
    <p:sldId id="423" r:id="rId45"/>
    <p:sldId id="339" r:id="rId46"/>
    <p:sldId id="365" r:id="rId47"/>
    <p:sldId id="270" r:id="rId48"/>
    <p:sldId id="316" r:id="rId49"/>
    <p:sldId id="302" r:id="rId50"/>
    <p:sldId id="317" r:id="rId51"/>
    <p:sldId id="383" r:id="rId52"/>
    <p:sldId id="297" r:id="rId53"/>
    <p:sldId id="303" r:id="rId54"/>
    <p:sldId id="319" r:id="rId55"/>
    <p:sldId id="348" r:id="rId56"/>
    <p:sldId id="286" r:id="rId57"/>
    <p:sldId id="300" r:id="rId58"/>
    <p:sldId id="292" r:id="rId59"/>
    <p:sldId id="263" r:id="rId60"/>
    <p:sldId id="287" r:id="rId61"/>
    <p:sldId id="288" r:id="rId62"/>
    <p:sldId id="273" r:id="rId63"/>
    <p:sldId id="340" r:id="rId64"/>
    <p:sldId id="294" r:id="rId65"/>
    <p:sldId id="268" r:id="rId66"/>
    <p:sldId id="267" r:id="rId67"/>
    <p:sldId id="296" r:id="rId68"/>
    <p:sldId id="295" r:id="rId69"/>
    <p:sldId id="271" r:id="rId70"/>
    <p:sldId id="394" r:id="rId71"/>
    <p:sldId id="395" r:id="rId72"/>
    <p:sldId id="396" r:id="rId73"/>
    <p:sldId id="397" r:id="rId74"/>
    <p:sldId id="398" r:id="rId75"/>
    <p:sldId id="393" r:id="rId76"/>
    <p:sldId id="389" r:id="rId77"/>
    <p:sldId id="390" r:id="rId78"/>
    <p:sldId id="391" r:id="rId79"/>
    <p:sldId id="392" r:id="rId80"/>
    <p:sldId id="377" r:id="rId81"/>
    <p:sldId id="399" r:id="rId82"/>
    <p:sldId id="309" r:id="rId83"/>
    <p:sldId id="400" r:id="rId84"/>
    <p:sldId id="401" r:id="rId85"/>
    <p:sldId id="367" r:id="rId86"/>
    <p:sldId id="366" r:id="rId87"/>
    <p:sldId id="369" r:id="rId88"/>
    <p:sldId id="370" r:id="rId8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00000"/>
    <a:srgbClr val="060A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80E6DD-DF04-41CD-9F9E-9F413D4A65D6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A840142C-7B9A-4075-B1DA-DF3F84B53007}">
      <dgm:prSet phldrT="[Texte]" custT="1"/>
      <dgm:spPr>
        <a:solidFill>
          <a:srgbClr val="00B050"/>
        </a:solidFill>
      </dgm:spPr>
      <dgm:t>
        <a:bodyPr/>
        <a:lstStyle/>
        <a:p>
          <a:r>
            <a:rPr lang="fr-CH" sz="1600" dirty="0" err="1" smtClean="0"/>
            <a:t>Task</a:t>
          </a:r>
          <a:endParaRPr lang="fr-CH" sz="1600" dirty="0"/>
        </a:p>
      </dgm:t>
    </dgm:pt>
    <dgm:pt modelId="{C32E5A66-CBAF-4BF4-B527-B1ED4F929544}" type="parTrans" cxnId="{CF8FB219-8B54-48FE-8E0C-37F5F4BE41AB}">
      <dgm:prSet/>
      <dgm:spPr/>
      <dgm:t>
        <a:bodyPr/>
        <a:lstStyle/>
        <a:p>
          <a:endParaRPr lang="fr-CH"/>
        </a:p>
      </dgm:t>
    </dgm:pt>
    <dgm:pt modelId="{A280F306-A3FE-4B90-94EA-476ECF7EFCE7}" type="sibTrans" cxnId="{CF8FB219-8B54-48FE-8E0C-37F5F4BE41AB}">
      <dgm:prSet/>
      <dgm:spPr/>
      <dgm:t>
        <a:bodyPr/>
        <a:lstStyle/>
        <a:p>
          <a:endParaRPr lang="fr-CH"/>
        </a:p>
      </dgm:t>
    </dgm:pt>
    <dgm:pt modelId="{8C645DDF-644C-491B-B667-2F525D51FC1B}">
      <dgm:prSet phldrT="[Texte]" custT="1"/>
      <dgm:spPr>
        <a:solidFill>
          <a:srgbClr val="00B050"/>
        </a:solidFill>
      </dgm:spPr>
      <dgm:t>
        <a:bodyPr/>
        <a:lstStyle/>
        <a:p>
          <a:r>
            <a:rPr lang="fr-CH" sz="1600" dirty="0" smtClean="0"/>
            <a:t>Point/Activity</a:t>
          </a:r>
          <a:endParaRPr lang="fr-CH" sz="1600" dirty="0"/>
        </a:p>
      </dgm:t>
    </dgm:pt>
    <dgm:pt modelId="{F5E1A081-4790-46D8-A0A2-3EDB2D6DAB4F}" type="parTrans" cxnId="{F6981404-85D9-4ECA-9938-9864795BBE20}">
      <dgm:prSet/>
      <dgm:spPr/>
      <dgm:t>
        <a:bodyPr/>
        <a:lstStyle/>
        <a:p>
          <a:endParaRPr lang="fr-CH"/>
        </a:p>
      </dgm:t>
    </dgm:pt>
    <dgm:pt modelId="{2CD719C0-334F-42FD-8FE2-A603371CEAE0}" type="sibTrans" cxnId="{F6981404-85D9-4ECA-9938-9864795BBE20}">
      <dgm:prSet/>
      <dgm:spPr/>
      <dgm:t>
        <a:bodyPr/>
        <a:lstStyle/>
        <a:p>
          <a:endParaRPr lang="fr-CH"/>
        </a:p>
      </dgm:t>
    </dgm:pt>
    <dgm:pt modelId="{50DB43DC-F00A-4F6C-A0A9-F44A6A062F87}">
      <dgm:prSet phldrT="[Texte]" custT="1"/>
      <dgm:spPr>
        <a:solidFill>
          <a:srgbClr val="00B050"/>
        </a:solidFill>
      </dgm:spPr>
      <dgm:t>
        <a:bodyPr/>
        <a:lstStyle/>
        <a:p>
          <a:r>
            <a:rPr lang="fr-CH" sz="1600" dirty="0" err="1" smtClean="0"/>
            <a:t>Availability</a:t>
          </a:r>
          <a:endParaRPr lang="fr-CH" sz="1600" dirty="0"/>
        </a:p>
      </dgm:t>
    </dgm:pt>
    <dgm:pt modelId="{4ADF997D-4007-47A0-9085-53BE79456940}" type="parTrans" cxnId="{DAA79F4C-5DAA-4A39-AB96-0E3530C2D467}">
      <dgm:prSet/>
      <dgm:spPr/>
      <dgm:t>
        <a:bodyPr/>
        <a:lstStyle/>
        <a:p>
          <a:endParaRPr lang="fr-CH"/>
        </a:p>
      </dgm:t>
    </dgm:pt>
    <dgm:pt modelId="{95CE7686-1AF6-4A3B-BC58-38D3CE3D2382}" type="sibTrans" cxnId="{DAA79F4C-5DAA-4A39-AB96-0E3530C2D467}">
      <dgm:prSet/>
      <dgm:spPr/>
      <dgm:t>
        <a:bodyPr/>
        <a:lstStyle/>
        <a:p>
          <a:endParaRPr lang="fr-CH"/>
        </a:p>
      </dgm:t>
    </dgm:pt>
    <dgm:pt modelId="{74FC2E54-69CD-458C-8360-DC56D8F52F5F}">
      <dgm:prSet phldrT="[Texte]" custT="1"/>
      <dgm:spPr>
        <a:solidFill>
          <a:srgbClr val="00B050"/>
        </a:solidFill>
      </dgm:spPr>
      <dgm:t>
        <a:bodyPr/>
        <a:lstStyle/>
        <a:p>
          <a:r>
            <a:rPr lang="fr-CH" sz="1600" dirty="0" err="1" smtClean="0"/>
            <a:t>Role</a:t>
          </a:r>
          <a:endParaRPr lang="fr-CH" sz="1600" dirty="0"/>
        </a:p>
      </dgm:t>
    </dgm:pt>
    <dgm:pt modelId="{657E549A-14BB-4B9D-B94A-232275256AAC}" type="parTrans" cxnId="{DFF16E78-0547-496D-B9FD-E59E30FB3936}">
      <dgm:prSet/>
      <dgm:spPr/>
      <dgm:t>
        <a:bodyPr/>
        <a:lstStyle/>
        <a:p>
          <a:endParaRPr lang="fr-CH"/>
        </a:p>
      </dgm:t>
    </dgm:pt>
    <dgm:pt modelId="{51BE6D0A-3D7B-49D2-BB66-434222E0E099}" type="sibTrans" cxnId="{DFF16E78-0547-496D-B9FD-E59E30FB3936}">
      <dgm:prSet/>
      <dgm:spPr/>
      <dgm:t>
        <a:bodyPr/>
        <a:lstStyle/>
        <a:p>
          <a:endParaRPr lang="fr-CH"/>
        </a:p>
      </dgm:t>
    </dgm:pt>
    <dgm:pt modelId="{CB24B9DF-63B0-4553-86A7-20FA1D997975}" type="pres">
      <dgm:prSet presAssocID="{9580E6DD-DF04-41CD-9F9E-9F413D4A65D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C1B9E34-B9A1-4C2E-ABB1-11A03251B009}" type="pres">
      <dgm:prSet presAssocID="{A840142C-7B9A-4075-B1DA-DF3F84B53007}" presName="singleCycle" presStyleCnt="0"/>
      <dgm:spPr/>
    </dgm:pt>
    <dgm:pt modelId="{431E3AFB-D872-48C1-887B-297D2B60A15C}" type="pres">
      <dgm:prSet presAssocID="{A840142C-7B9A-4075-B1DA-DF3F84B53007}" presName="singleCenter" presStyleLbl="node1" presStyleIdx="0" presStyleCnt="4" custScaleX="164935" custScaleY="96878" custLinFactNeighborX="24630" custLinFactNeighborY="-1125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FD523892-4E4B-4C7A-B5D1-FD1FDF0CD0E3}" type="pres">
      <dgm:prSet presAssocID="{F5E1A081-4790-46D8-A0A2-3EDB2D6DAB4F}" presName="Name56" presStyleLbl="parChTrans1D2" presStyleIdx="0" presStyleCnt="3"/>
      <dgm:spPr/>
      <dgm:t>
        <a:bodyPr/>
        <a:lstStyle/>
        <a:p>
          <a:endParaRPr lang="en-US"/>
        </a:p>
      </dgm:t>
    </dgm:pt>
    <dgm:pt modelId="{4A461A12-3095-4EF7-AF77-0D28EA70F025}" type="pres">
      <dgm:prSet presAssocID="{8C645DDF-644C-491B-B667-2F525D51FC1B}" presName="text0" presStyleLbl="node1" presStyleIdx="1" presStyleCnt="4" custScaleX="246172" custScaleY="96395" custRadScaleRad="74230" custRadScaleInc="-1456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20699F-A7B8-45A6-8C03-AF3FC863D4A4}" type="pres">
      <dgm:prSet presAssocID="{4ADF997D-4007-47A0-9085-53BE79456940}" presName="Name56" presStyleLbl="parChTrans1D2" presStyleIdx="1" presStyleCnt="3" custSzX="1878055"/>
      <dgm:spPr/>
      <dgm:t>
        <a:bodyPr/>
        <a:lstStyle/>
        <a:p>
          <a:endParaRPr lang="en-US"/>
        </a:p>
      </dgm:t>
    </dgm:pt>
    <dgm:pt modelId="{DF81FECC-27B7-48F8-8CDC-E32EC2560BDB}" type="pres">
      <dgm:prSet presAssocID="{50DB43DC-F00A-4F6C-A0A9-F44A6A062F87}" presName="text0" presStyleLbl="node1" presStyleIdx="2" presStyleCnt="4" custScaleX="246172" custScaleY="96395" custRadScaleRad="88393" custRadScaleInc="-2950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3E691C-A70E-4917-A88B-03959AB1F46A}" type="pres">
      <dgm:prSet presAssocID="{657E549A-14BB-4B9D-B94A-232275256AAC}" presName="Name56" presStyleLbl="parChTrans1D2" presStyleIdx="2" presStyleCnt="3" custSzX="1854102"/>
      <dgm:spPr/>
      <dgm:t>
        <a:bodyPr/>
        <a:lstStyle/>
        <a:p>
          <a:endParaRPr lang="en-US"/>
        </a:p>
      </dgm:t>
    </dgm:pt>
    <dgm:pt modelId="{531BBDA1-7249-4720-899E-111BE17C766E}" type="pres">
      <dgm:prSet presAssocID="{74FC2E54-69CD-458C-8360-DC56D8F52F5F}" presName="text0" presStyleLbl="node1" presStyleIdx="3" presStyleCnt="4" custScaleX="246172" custScaleY="96395" custRadScaleRad="84891" custRadScaleInc="14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3B7AC0-E32A-43D5-8857-9732802B899B}" type="presOf" srcId="{9580E6DD-DF04-41CD-9F9E-9F413D4A65D6}" destId="{CB24B9DF-63B0-4553-86A7-20FA1D997975}" srcOrd="0" destOrd="0" presId="urn:microsoft.com/office/officeart/2008/layout/RadialCluster"/>
    <dgm:cxn modelId="{CF8FB219-8B54-48FE-8E0C-37F5F4BE41AB}" srcId="{9580E6DD-DF04-41CD-9F9E-9F413D4A65D6}" destId="{A840142C-7B9A-4075-B1DA-DF3F84B53007}" srcOrd="0" destOrd="0" parTransId="{C32E5A66-CBAF-4BF4-B527-B1ED4F929544}" sibTransId="{A280F306-A3FE-4B90-94EA-476ECF7EFCE7}"/>
    <dgm:cxn modelId="{D6D14BD6-DF88-41AA-AFE8-496A112B97D5}" type="presOf" srcId="{74FC2E54-69CD-458C-8360-DC56D8F52F5F}" destId="{531BBDA1-7249-4720-899E-111BE17C766E}" srcOrd="0" destOrd="0" presId="urn:microsoft.com/office/officeart/2008/layout/RadialCluster"/>
    <dgm:cxn modelId="{5062EF07-A519-40B1-9509-E0818EA3D340}" type="presOf" srcId="{4ADF997D-4007-47A0-9085-53BE79456940}" destId="{CC20699F-A7B8-45A6-8C03-AF3FC863D4A4}" srcOrd="0" destOrd="0" presId="urn:microsoft.com/office/officeart/2008/layout/RadialCluster"/>
    <dgm:cxn modelId="{66C8A63C-1516-4799-885E-863CB52F06D7}" type="presOf" srcId="{8C645DDF-644C-491B-B667-2F525D51FC1B}" destId="{4A461A12-3095-4EF7-AF77-0D28EA70F025}" srcOrd="0" destOrd="0" presId="urn:microsoft.com/office/officeart/2008/layout/RadialCluster"/>
    <dgm:cxn modelId="{8BBCDB7B-984C-4999-A9B5-E8E0A8D920F6}" type="presOf" srcId="{A840142C-7B9A-4075-B1DA-DF3F84B53007}" destId="{431E3AFB-D872-48C1-887B-297D2B60A15C}" srcOrd="0" destOrd="0" presId="urn:microsoft.com/office/officeart/2008/layout/RadialCluster"/>
    <dgm:cxn modelId="{DAA79F4C-5DAA-4A39-AB96-0E3530C2D467}" srcId="{A840142C-7B9A-4075-B1DA-DF3F84B53007}" destId="{50DB43DC-F00A-4F6C-A0A9-F44A6A062F87}" srcOrd="1" destOrd="0" parTransId="{4ADF997D-4007-47A0-9085-53BE79456940}" sibTransId="{95CE7686-1AF6-4A3B-BC58-38D3CE3D2382}"/>
    <dgm:cxn modelId="{F6981404-85D9-4ECA-9938-9864795BBE20}" srcId="{A840142C-7B9A-4075-B1DA-DF3F84B53007}" destId="{8C645DDF-644C-491B-B667-2F525D51FC1B}" srcOrd="0" destOrd="0" parTransId="{F5E1A081-4790-46D8-A0A2-3EDB2D6DAB4F}" sibTransId="{2CD719C0-334F-42FD-8FE2-A603371CEAE0}"/>
    <dgm:cxn modelId="{DFF16E78-0547-496D-B9FD-E59E30FB3936}" srcId="{A840142C-7B9A-4075-B1DA-DF3F84B53007}" destId="{74FC2E54-69CD-458C-8360-DC56D8F52F5F}" srcOrd="2" destOrd="0" parTransId="{657E549A-14BB-4B9D-B94A-232275256AAC}" sibTransId="{51BE6D0A-3D7B-49D2-BB66-434222E0E099}"/>
    <dgm:cxn modelId="{91DC04E4-3409-46FC-8CBB-C9CE0865145C}" type="presOf" srcId="{50DB43DC-F00A-4F6C-A0A9-F44A6A062F87}" destId="{DF81FECC-27B7-48F8-8CDC-E32EC2560BDB}" srcOrd="0" destOrd="0" presId="urn:microsoft.com/office/officeart/2008/layout/RadialCluster"/>
    <dgm:cxn modelId="{003BB8F6-6D17-4F9E-98DF-949752436DD8}" type="presOf" srcId="{F5E1A081-4790-46D8-A0A2-3EDB2D6DAB4F}" destId="{FD523892-4E4B-4C7A-B5D1-FD1FDF0CD0E3}" srcOrd="0" destOrd="0" presId="urn:microsoft.com/office/officeart/2008/layout/RadialCluster"/>
    <dgm:cxn modelId="{3132A5D7-8E28-4572-8213-B0A903CA3354}" type="presOf" srcId="{657E549A-14BB-4B9D-B94A-232275256AAC}" destId="{033E691C-A70E-4917-A88B-03959AB1F46A}" srcOrd="0" destOrd="0" presId="urn:microsoft.com/office/officeart/2008/layout/RadialCluster"/>
    <dgm:cxn modelId="{A2A1203A-57A5-41BA-B1CE-A4AD39D340DE}" type="presParOf" srcId="{CB24B9DF-63B0-4553-86A7-20FA1D997975}" destId="{DC1B9E34-B9A1-4C2E-ABB1-11A03251B009}" srcOrd="0" destOrd="0" presId="urn:microsoft.com/office/officeart/2008/layout/RadialCluster"/>
    <dgm:cxn modelId="{558D6D35-4175-4AF0-9C79-963100980C1C}" type="presParOf" srcId="{DC1B9E34-B9A1-4C2E-ABB1-11A03251B009}" destId="{431E3AFB-D872-48C1-887B-297D2B60A15C}" srcOrd="0" destOrd="0" presId="urn:microsoft.com/office/officeart/2008/layout/RadialCluster"/>
    <dgm:cxn modelId="{5C852570-D172-409A-A7F9-DAC4ABE67BBD}" type="presParOf" srcId="{DC1B9E34-B9A1-4C2E-ABB1-11A03251B009}" destId="{FD523892-4E4B-4C7A-B5D1-FD1FDF0CD0E3}" srcOrd="1" destOrd="0" presId="urn:microsoft.com/office/officeart/2008/layout/RadialCluster"/>
    <dgm:cxn modelId="{2B4E2DE3-4080-4783-9CF9-BE08EC0175B3}" type="presParOf" srcId="{DC1B9E34-B9A1-4C2E-ABB1-11A03251B009}" destId="{4A461A12-3095-4EF7-AF77-0D28EA70F025}" srcOrd="2" destOrd="0" presId="urn:microsoft.com/office/officeart/2008/layout/RadialCluster"/>
    <dgm:cxn modelId="{AC329841-15D8-47EB-89C9-2C228F0D866B}" type="presParOf" srcId="{DC1B9E34-B9A1-4C2E-ABB1-11A03251B009}" destId="{CC20699F-A7B8-45A6-8C03-AF3FC863D4A4}" srcOrd="3" destOrd="0" presId="urn:microsoft.com/office/officeart/2008/layout/RadialCluster"/>
    <dgm:cxn modelId="{60931ABD-65AF-441C-B284-A21FB9D3B7C1}" type="presParOf" srcId="{DC1B9E34-B9A1-4C2E-ABB1-11A03251B009}" destId="{DF81FECC-27B7-48F8-8CDC-E32EC2560BDB}" srcOrd="4" destOrd="0" presId="urn:microsoft.com/office/officeart/2008/layout/RadialCluster"/>
    <dgm:cxn modelId="{12B39CE0-098E-4EE3-861D-5E3CB287CF3D}" type="presParOf" srcId="{DC1B9E34-B9A1-4C2E-ABB1-11A03251B009}" destId="{033E691C-A70E-4917-A88B-03959AB1F46A}" srcOrd="5" destOrd="0" presId="urn:microsoft.com/office/officeart/2008/layout/RadialCluster"/>
    <dgm:cxn modelId="{6A0ABDA9-486C-4248-964A-87BB2FDCC0AC}" type="presParOf" srcId="{DC1B9E34-B9A1-4C2E-ABB1-11A03251B009}" destId="{531BBDA1-7249-4720-899E-111BE17C766E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1E3AFB-D872-48C1-887B-297D2B60A15C}">
      <dsp:nvSpPr>
        <dsp:cNvPr id="0" name=""/>
        <dsp:cNvSpPr/>
      </dsp:nvSpPr>
      <dsp:spPr>
        <a:xfrm>
          <a:off x="4217374" y="2154387"/>
          <a:ext cx="2319682" cy="1362513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600" kern="1200" dirty="0" err="1" smtClean="0"/>
            <a:t>Task</a:t>
          </a:r>
          <a:endParaRPr lang="fr-CH" sz="1600" kern="1200" dirty="0"/>
        </a:p>
      </dsp:txBody>
      <dsp:txXfrm>
        <a:off x="4283886" y="2220899"/>
        <a:ext cx="2186658" cy="1229489"/>
      </dsp:txXfrm>
    </dsp:sp>
    <dsp:sp modelId="{FD523892-4E4B-4C7A-B5D1-FD1FDF0CD0E3}">
      <dsp:nvSpPr>
        <dsp:cNvPr id="0" name=""/>
        <dsp:cNvSpPr/>
      </dsp:nvSpPr>
      <dsp:spPr>
        <a:xfrm rot="10831959">
          <a:off x="3870224" y="2823248"/>
          <a:ext cx="34715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715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461A12-3095-4EF7-AF77-0D28EA70F025}">
      <dsp:nvSpPr>
        <dsp:cNvPr id="0" name=""/>
        <dsp:cNvSpPr/>
      </dsp:nvSpPr>
      <dsp:spPr>
        <a:xfrm>
          <a:off x="1550546" y="2356685"/>
          <a:ext cx="2319686" cy="908333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600" kern="1200" dirty="0" smtClean="0"/>
            <a:t>Point/Activity</a:t>
          </a:r>
          <a:endParaRPr lang="fr-CH" sz="1600" kern="1200" dirty="0"/>
        </a:p>
      </dsp:txBody>
      <dsp:txXfrm>
        <a:off x="1594887" y="2401026"/>
        <a:ext cx="2231004" cy="819651"/>
      </dsp:txXfrm>
    </dsp:sp>
    <dsp:sp modelId="{CC20699F-A7B8-45A6-8C03-AF3FC863D4A4}">
      <dsp:nvSpPr>
        <dsp:cNvPr id="0" name=""/>
        <dsp:cNvSpPr/>
      </dsp:nvSpPr>
      <dsp:spPr>
        <a:xfrm rot="12023153">
          <a:off x="3858633" y="2340126"/>
          <a:ext cx="37033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033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81FECC-27B7-48F8-8CDC-E32EC2560BDB}">
      <dsp:nvSpPr>
        <dsp:cNvPr id="0" name=""/>
        <dsp:cNvSpPr/>
      </dsp:nvSpPr>
      <dsp:spPr>
        <a:xfrm>
          <a:off x="1550544" y="1390441"/>
          <a:ext cx="2319686" cy="908333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600" kern="1200" dirty="0" err="1" smtClean="0"/>
            <a:t>Availability</a:t>
          </a:r>
          <a:endParaRPr lang="fr-CH" sz="1600" kern="1200" dirty="0"/>
        </a:p>
      </dsp:txBody>
      <dsp:txXfrm>
        <a:off x="1594885" y="1434782"/>
        <a:ext cx="2231004" cy="819651"/>
      </dsp:txXfrm>
    </dsp:sp>
    <dsp:sp modelId="{033E691C-A70E-4917-A88B-03959AB1F46A}">
      <dsp:nvSpPr>
        <dsp:cNvPr id="0" name=""/>
        <dsp:cNvSpPr/>
      </dsp:nvSpPr>
      <dsp:spPr>
        <a:xfrm rot="9633442">
          <a:off x="3859595" y="3306352"/>
          <a:ext cx="36827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6827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1BBDA1-7249-4720-899E-111BE17C766E}">
      <dsp:nvSpPr>
        <dsp:cNvPr id="0" name=""/>
        <dsp:cNvSpPr/>
      </dsp:nvSpPr>
      <dsp:spPr>
        <a:xfrm>
          <a:off x="1550409" y="3322895"/>
          <a:ext cx="2319686" cy="908333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600" kern="1200" dirty="0" err="1" smtClean="0"/>
            <a:t>Role</a:t>
          </a:r>
          <a:endParaRPr lang="fr-CH" sz="1600" kern="1200" dirty="0"/>
        </a:p>
      </dsp:txBody>
      <dsp:txXfrm>
        <a:off x="1594750" y="3367236"/>
        <a:ext cx="2231004" cy="8196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2E103-53BF-4256-AAED-C679F354F393}" type="datetimeFigureOut">
              <a:rPr lang="en-GB" smtClean="0"/>
              <a:t>06/09/2019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0919E-BC5D-481D-952B-4453274B3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622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1605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Insister sur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well</a:t>
            </a:r>
            <a:r>
              <a:rPr lang="fr-CH" dirty="0" smtClean="0"/>
              <a:t>, </a:t>
            </a:r>
            <a:r>
              <a:rPr lang="fr-CH" dirty="0" err="1" smtClean="0"/>
              <a:t>logistics</a:t>
            </a:r>
            <a:r>
              <a:rPr lang="fr-CH" dirty="0" smtClean="0"/>
              <a:t> </a:t>
            </a:r>
            <a:r>
              <a:rPr lang="fr-CH" dirty="0" err="1" smtClean="0"/>
              <a:t>helpers</a:t>
            </a:r>
            <a:r>
              <a:rPr lang="fr-CH" dirty="0" smtClean="0"/>
              <a:t>, info, </a:t>
            </a:r>
            <a:r>
              <a:rPr lang="fr-CH" dirty="0" err="1" smtClean="0"/>
              <a:t>ODApp</a:t>
            </a:r>
            <a:r>
              <a:rPr lang="fr-CH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0919E-BC5D-481D-952B-4453274B3DBA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6131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Know </a:t>
            </a:r>
            <a:r>
              <a:rPr lang="fr-CH" dirty="0" err="1" smtClean="0"/>
              <a:t>that</a:t>
            </a:r>
            <a:r>
              <a:rPr lang="fr-CH" dirty="0" smtClean="0"/>
              <a:t> vouchers </a:t>
            </a:r>
            <a:r>
              <a:rPr lang="fr-CH" dirty="0" err="1" smtClean="0"/>
              <a:t>got</a:t>
            </a:r>
            <a:r>
              <a:rPr lang="fr-CH" dirty="0" smtClean="0"/>
              <a:t> </a:t>
            </a:r>
            <a:r>
              <a:rPr lang="fr-CH" dirty="0" err="1" smtClean="0"/>
              <a:t>distributed</a:t>
            </a:r>
            <a:r>
              <a:rPr lang="fr-CH" dirty="0" smtClean="0"/>
              <a:t> </a:t>
            </a:r>
            <a:r>
              <a:rPr lang="fr-CH" dirty="0" err="1" smtClean="0"/>
              <a:t>based</a:t>
            </a:r>
            <a:r>
              <a:rPr lang="fr-CH" dirty="0" smtClean="0"/>
              <a:t> </a:t>
            </a:r>
            <a:r>
              <a:rPr lang="fr-CH" dirty="0" err="1" smtClean="0"/>
              <a:t>upon</a:t>
            </a:r>
            <a:r>
              <a:rPr lang="fr-CH" dirty="0" smtClean="0"/>
              <a:t> </a:t>
            </a:r>
            <a:r>
              <a:rPr lang="fr-CH" dirty="0" err="1" smtClean="0"/>
              <a:t>availabilities</a:t>
            </a:r>
            <a:r>
              <a:rPr lang="fr-CH" baseline="0" dirty="0" smtClean="0"/>
              <a:t> on the </a:t>
            </a:r>
            <a:r>
              <a:rPr lang="fr-CH" baseline="0" dirty="0" err="1" smtClean="0"/>
              <a:t>day</a:t>
            </a:r>
            <a:r>
              <a:rPr lang="fr-CH" baseline="0" dirty="0" smtClean="0"/>
              <a:t> of printing. If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received</a:t>
            </a:r>
            <a:r>
              <a:rPr lang="fr-CH" baseline="0" dirty="0" smtClean="0"/>
              <a:t> 2 vouchers but end up </a:t>
            </a:r>
            <a:r>
              <a:rPr lang="fr-CH" baseline="0" dirty="0" err="1" smtClean="0"/>
              <a:t>volunteering</a:t>
            </a:r>
            <a:r>
              <a:rPr lang="fr-CH" baseline="0" dirty="0" smtClean="0"/>
              <a:t> one </a:t>
            </a:r>
            <a:r>
              <a:rPr lang="fr-CH" baseline="0" dirty="0" err="1" smtClean="0"/>
              <a:t>day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please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honest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use one!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0919E-BC5D-481D-952B-4453274B3DBA}" type="slidenum">
              <a:rPr lang="en-GB" smtClean="0"/>
              <a:t>69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582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following roads will be closed:</a:t>
            </a:r>
          </a:p>
          <a:p>
            <a:pPr lvl="1"/>
            <a:r>
              <a:rPr lang="en-GB" dirty="0" smtClean="0"/>
              <a:t>Route de </a:t>
            </a:r>
            <a:r>
              <a:rPr lang="en-GB" dirty="0" err="1" smtClean="0"/>
              <a:t>l’Europe</a:t>
            </a:r>
            <a:endParaRPr lang="en-GB" dirty="0" smtClean="0"/>
          </a:p>
          <a:p>
            <a:pPr lvl="1"/>
            <a:r>
              <a:rPr lang="en-GB" dirty="0" smtClean="0"/>
              <a:t>Route de la vie </a:t>
            </a:r>
            <a:r>
              <a:rPr lang="en-GB" dirty="0" err="1" smtClean="0"/>
              <a:t>Chenaille</a:t>
            </a:r>
            <a:r>
              <a:rPr lang="en-GB" dirty="0" smtClean="0"/>
              <a:t> in </a:t>
            </a:r>
            <a:r>
              <a:rPr lang="en-GB" dirty="0" err="1" smtClean="0"/>
              <a:t>Echenevex</a:t>
            </a:r>
            <a:r>
              <a:rPr lang="en-GB" dirty="0" smtClean="0"/>
              <a:t> between the D984C and the corner of route François </a:t>
            </a:r>
            <a:r>
              <a:rPr lang="en-GB" dirty="0" err="1" smtClean="0"/>
              <a:t>Estier</a:t>
            </a:r>
            <a:endParaRPr lang="en-GB" dirty="0" smtClean="0"/>
          </a:p>
          <a:p>
            <a:pPr lvl="1"/>
            <a:r>
              <a:rPr lang="en-GB" dirty="0" smtClean="0"/>
              <a:t>Route de </a:t>
            </a:r>
            <a:r>
              <a:rPr lang="en-GB" dirty="0" err="1" smtClean="0"/>
              <a:t>Meyrin</a:t>
            </a:r>
            <a:r>
              <a:rPr lang="en-GB" dirty="0" smtClean="0"/>
              <a:t> from the roundabout by the French gates to route du </a:t>
            </a:r>
            <a:r>
              <a:rPr lang="en-GB" dirty="0" err="1" smtClean="0"/>
              <a:t>Mandement</a:t>
            </a:r>
            <a:endParaRPr lang="en-GB" dirty="0" smtClean="0"/>
          </a:p>
          <a:p>
            <a:pPr lvl="1"/>
            <a:r>
              <a:rPr lang="en-GB" dirty="0" smtClean="0"/>
              <a:t>Route de </a:t>
            </a:r>
            <a:r>
              <a:rPr lang="en-GB" dirty="0" err="1" smtClean="0"/>
              <a:t>Meyrin</a:t>
            </a:r>
            <a:r>
              <a:rPr lang="en-GB" dirty="0" smtClean="0"/>
              <a:t> to </a:t>
            </a:r>
            <a:r>
              <a:rPr lang="en-GB" dirty="0" err="1" smtClean="0"/>
              <a:t>Ferney</a:t>
            </a:r>
            <a:r>
              <a:rPr lang="en-GB" dirty="0" smtClean="0"/>
              <a:t> Voltaire and its continuation into Switzerland, avenue Auguste-François Dubois, in the direction from France to Switzerland</a:t>
            </a:r>
            <a:endParaRPr lang="fr-CH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0919E-BC5D-481D-952B-4453274B3DB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544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30 min rotation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0919E-BC5D-481D-952B-4453274B3DB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370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15 min rotation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0919E-BC5D-481D-952B-4453274B3DB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954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All people </a:t>
            </a:r>
            <a:r>
              <a:rPr lang="fr-CH" dirty="0" err="1" smtClean="0"/>
              <a:t>taking</a:t>
            </a:r>
            <a:r>
              <a:rPr lang="fr-CH" dirty="0" smtClean="0"/>
              <a:t> part in </a:t>
            </a:r>
            <a:r>
              <a:rPr lang="fr-CH" dirty="0" err="1" smtClean="0"/>
              <a:t>activities</a:t>
            </a:r>
            <a:r>
              <a:rPr lang="fr-CH" dirty="0" smtClean="0"/>
              <a:t> have a </a:t>
            </a:r>
            <a:r>
              <a:rPr lang="fr-CH" dirty="0" err="1" smtClean="0"/>
              <a:t>wristband</a:t>
            </a:r>
            <a:endParaRPr lang="fr-CH" dirty="0" smtClean="0"/>
          </a:p>
          <a:p>
            <a:r>
              <a:rPr lang="fr-CH" dirty="0" smtClean="0"/>
              <a:t>Must have a </a:t>
            </a:r>
            <a:r>
              <a:rPr lang="fr-CH" dirty="0" err="1" smtClean="0"/>
              <a:t>wristband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get</a:t>
            </a:r>
            <a:r>
              <a:rPr lang="fr-CH" baseline="0" dirty="0" smtClean="0"/>
              <a:t> 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0919E-BC5D-481D-952B-4453274B3DB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902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All people </a:t>
            </a:r>
            <a:r>
              <a:rPr lang="fr-CH" dirty="0" err="1" smtClean="0"/>
              <a:t>taking</a:t>
            </a:r>
            <a:r>
              <a:rPr lang="fr-CH" dirty="0" smtClean="0"/>
              <a:t> part in </a:t>
            </a:r>
            <a:r>
              <a:rPr lang="fr-CH" dirty="0" err="1" smtClean="0"/>
              <a:t>activities</a:t>
            </a:r>
            <a:r>
              <a:rPr lang="fr-CH" dirty="0" smtClean="0"/>
              <a:t> have a </a:t>
            </a:r>
            <a:r>
              <a:rPr lang="fr-CH" dirty="0" err="1" smtClean="0"/>
              <a:t>wristband</a:t>
            </a:r>
            <a:endParaRPr lang="fr-CH" dirty="0" smtClean="0"/>
          </a:p>
          <a:p>
            <a:r>
              <a:rPr lang="fr-CH" dirty="0" smtClean="0"/>
              <a:t>Must have a </a:t>
            </a:r>
            <a:r>
              <a:rPr lang="fr-CH" dirty="0" err="1" smtClean="0"/>
              <a:t>wristband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get</a:t>
            </a:r>
            <a:r>
              <a:rPr lang="fr-CH" baseline="0" dirty="0" smtClean="0"/>
              <a:t> 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0919E-BC5D-481D-952B-4453274B3DB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2335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Bracelets </a:t>
            </a:r>
            <a:r>
              <a:rPr lang="fr-CH" dirty="0" err="1" smtClean="0"/>
              <a:t>necessary</a:t>
            </a:r>
            <a:r>
              <a:rPr lang="fr-CH" dirty="0" smtClean="0"/>
              <a:t> to </a:t>
            </a:r>
            <a:r>
              <a:rPr lang="fr-CH" dirty="0" err="1" smtClean="0"/>
              <a:t>access</a:t>
            </a:r>
            <a:r>
              <a:rPr lang="fr-CH" dirty="0" smtClean="0"/>
              <a:t> </a:t>
            </a:r>
            <a:r>
              <a:rPr lang="fr-CH" dirty="0" err="1" smtClean="0"/>
              <a:t>activities</a:t>
            </a:r>
            <a:r>
              <a:rPr lang="fr-CH" dirty="0" smtClean="0"/>
              <a:t>. If no bracelet = </a:t>
            </a:r>
            <a:r>
              <a:rPr lang="fr-CH" dirty="0" err="1" smtClean="0"/>
              <a:t>bypoassin</a:t>
            </a:r>
            <a:endParaRPr lang="fr-CH" dirty="0" smtClean="0"/>
          </a:p>
          <a:p>
            <a:r>
              <a:rPr lang="fr-CH" dirty="0" err="1" smtClean="0"/>
              <a:t>Scanned</a:t>
            </a:r>
            <a:r>
              <a:rPr lang="fr-CH" dirty="0" smtClean="0"/>
              <a:t> at </a:t>
            </a:r>
            <a:r>
              <a:rPr lang="fr-CH" dirty="0" err="1" smtClean="0"/>
              <a:t>gate</a:t>
            </a:r>
            <a:r>
              <a:rPr lang="fr-CH" dirty="0" smtClean="0"/>
              <a:t> + UG </a:t>
            </a:r>
            <a:r>
              <a:rPr lang="fr-CH" dirty="0" err="1" smtClean="0"/>
              <a:t>visit</a:t>
            </a:r>
            <a:r>
              <a:rPr lang="fr-CH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0919E-BC5D-481D-952B-4453274B3DB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4086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Mention CERN </a:t>
            </a:r>
            <a:r>
              <a:rPr lang="fr-CH" dirty="0" err="1" smtClean="0"/>
              <a:t>photographers</a:t>
            </a:r>
            <a:r>
              <a:rPr lang="fr-CH" dirty="0" smtClean="0"/>
              <a:t> and social media team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0919E-BC5D-481D-952B-4453274B3DB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873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If </a:t>
            </a:r>
            <a:r>
              <a:rPr lang="fr-CH" dirty="0" err="1" smtClean="0"/>
              <a:t>doing</a:t>
            </a:r>
            <a:r>
              <a:rPr lang="fr-CH" dirty="0" smtClean="0"/>
              <a:t> one shift,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appreciate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flexibility</a:t>
            </a:r>
            <a:r>
              <a:rPr lang="fr-CH" dirty="0" smtClean="0"/>
              <a:t> at </a:t>
            </a:r>
            <a:r>
              <a:rPr lang="fr-CH" dirty="0" err="1" smtClean="0"/>
              <a:t>this</a:t>
            </a:r>
            <a:r>
              <a:rPr lang="fr-CH" dirty="0" smtClean="0"/>
              <a:t>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0919E-BC5D-481D-952B-4453274B3DBA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976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33556E8-5D5D-1E4F-82B2-F6787ADA135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F09D175-BBD3-A242-A58C-A9B227287B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302" y="5342721"/>
            <a:ext cx="6045200" cy="15005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0580" y="3389038"/>
            <a:ext cx="10515600" cy="1364911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0580" y="4782292"/>
            <a:ext cx="10515600" cy="68245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 Name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0E12902-83B9-D04D-9767-8C7803F49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9372" y="7958470"/>
            <a:ext cx="4592578" cy="39467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C45E32-3507-5C4D-9AF8-E3B1E82E58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7810" y="540862"/>
            <a:ext cx="6092045" cy="252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967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367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644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42AF2E-3BD0-904C-B719-0336A9D075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03" y="1774044"/>
            <a:ext cx="5922434" cy="276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638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33556E8-5D5D-1E4F-82B2-F6787ADA135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F09D175-BBD3-A242-A58C-A9B227287B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546" y="5256385"/>
            <a:ext cx="5818909" cy="144433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0E12902-83B9-D04D-9767-8C7803F49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9372" y="7958470"/>
            <a:ext cx="4592578" cy="394674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883CC31-F416-964F-9231-9F6DFF3980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0045" y="1488735"/>
            <a:ext cx="7771910" cy="322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798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831739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‹#›</a:t>
            </a:fld>
            <a:endParaRPr lang="en-GB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0E12902-83B9-D04D-9767-8C7803F497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9372" y="7958470"/>
            <a:ext cx="4592578" cy="3946747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A5C95B7D-2AC5-A744-BAB4-6C9E7CCC4F3A}"/>
              </a:ext>
            </a:extLst>
          </p:cNvPr>
          <p:cNvSpPr txBox="1">
            <a:spLocks/>
          </p:cNvSpPr>
          <p:nvPr/>
        </p:nvSpPr>
        <p:spPr>
          <a:xfrm>
            <a:off x="838200" y="4697192"/>
            <a:ext cx="10515600" cy="831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Presenter Name</a:t>
            </a:r>
            <a:endParaRPr lang="en-GB" sz="200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90FF57D-D215-2040-8B06-F330CF8247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2629" y="39537"/>
            <a:ext cx="3454363" cy="308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115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415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803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44528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1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90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38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B046FA31-301B-C64F-9C97-0AD3687FDE8F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8700"/>
            <a:ext cx="12192000" cy="7493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15065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23045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30955" y="6262302"/>
            <a:ext cx="482600" cy="33789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8C1D6D26-A2DC-41A4-A4F7-F540671A31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447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days.app.link/app" TargetMode="External"/><Relationship Id="rId2" Type="http://schemas.openxmlformats.org/officeDocument/2006/relationships/hyperlink" Target="http://cern.ch/volunteers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cern.ch/volunteers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opendays.app.link/app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1.png"/><Relationship Id="rId7" Type="http://schemas.openxmlformats.org/officeDocument/2006/relationships/image" Target="../media/image3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10" Type="http://schemas.openxmlformats.org/officeDocument/2006/relationships/image" Target="../media/image39.png"/><Relationship Id="rId4" Type="http://schemas.openxmlformats.org/officeDocument/2006/relationships/image" Target="../media/image34.png"/><Relationship Id="rId9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6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tif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tiff"/><Relationship Id="rId5" Type="http://schemas.openxmlformats.org/officeDocument/2006/relationships/image" Target="../media/image49.tiff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4.tiff"/><Relationship Id="rId4" Type="http://schemas.openxmlformats.org/officeDocument/2006/relationships/image" Target="../media/image53.tif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6.tif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tif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tiff"/><Relationship Id="rId7" Type="http://schemas.openxmlformats.org/officeDocument/2006/relationships/image" Target="../media/image62.jpeg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1.jpeg"/><Relationship Id="rId5" Type="http://schemas.openxmlformats.org/officeDocument/2006/relationships/image" Target="../media/image60.gif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if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7.tiff"/><Relationship Id="rId4" Type="http://schemas.openxmlformats.org/officeDocument/2006/relationships/image" Target="../media/image66.tif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12" Type="http://schemas.openxmlformats.org/officeDocument/2006/relationships/image" Target="../media/image86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5" Type="http://schemas.openxmlformats.org/officeDocument/2006/relationships/image" Target="../media/image79.png"/><Relationship Id="rId10" Type="http://schemas.openxmlformats.org/officeDocument/2006/relationships/image" Target="../media/image84.jpeg"/><Relationship Id="rId4" Type="http://schemas.openxmlformats.org/officeDocument/2006/relationships/image" Target="../media/image78.png"/><Relationship Id="rId9" Type="http://schemas.openxmlformats.org/officeDocument/2006/relationships/image" Target="../media/image8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volunteers" TargetMode="External"/><Relationship Id="rId2" Type="http://schemas.openxmlformats.org/officeDocument/2006/relationships/hyperlink" Target="http://cern.ch/od2019/volunteers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cern.ch/odscan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hyperlink" Target="http://cern.ch/od2019/volunteers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hyperlink" Target="http://cern.ch/volunteers" TargetMode="Externa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6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9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28" Type="http://schemas.openxmlformats.org/officeDocument/2006/relationships/image" Target="../media/image18.svg"/><Relationship Id="rId4" Type="http://schemas.openxmlformats.org/officeDocument/2006/relationships/diagramQuickStyle" Target="../diagrams/quickStyle1.xml"/><Relationship Id="rId27" Type="http://schemas.openxmlformats.org/officeDocument/2006/relationships/image" Target="../media/image98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hyperlink" Target="http://cern.ch/volunteers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0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mailto:meriem.chniba@cern.ch" TargetMode="External"/><Relationship Id="rId2" Type="http://schemas.openxmlformats.org/officeDocument/2006/relationships/hyperlink" Target="http://lms.cern.ch/" TargetMode="External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hyperlink" Target="http://cern.ch/volunteers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0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mailto:meriem.chniba@cern.ch" TargetMode="External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hyperlink" Target="https://goo.gl/maps/NDJBdqsBfr8GZrxN9" TargetMode="External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volunteer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od2019/volunteers" TargetMode="External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od2019/volunteers" TargetMode="External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od2019/volunteers" TargetMode="External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hyperlink" Target="http://cern.ch/odscan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4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hyperlink" Target="http://opendays.cern/" TargetMode="External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days.app.link/app" TargetMode="External"/><Relationship Id="rId2" Type="http://schemas.openxmlformats.org/officeDocument/2006/relationships/hyperlink" Target="http://cern.ch/volunteers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cern.ch/odscan" TargetMode="External"/><Relationship Id="rId4" Type="http://schemas.openxmlformats.org/officeDocument/2006/relationships/hyperlink" Target="http://cern.ch/od2019/volunteers" TargetMode="Externa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resources/brochure/accelerators/lhc-facts-and-figures" TargetMode="External"/><Relationship Id="rId2" Type="http://schemas.openxmlformats.org/officeDocument/2006/relationships/hyperlink" Target="https://home.cern/resources-topic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hilumilhc.web.cern.ch/sites/hilumilhc.web.cern.ch/files/HiLumiFactsheet_final.pdf" TargetMode="External"/><Relationship Id="rId5" Type="http://schemas.openxmlformats.org/officeDocument/2006/relationships/hyperlink" Target="https://videos.cern.ch/record/1604210" TargetMode="External"/><Relationship Id="rId4" Type="http://schemas.openxmlformats.org/officeDocument/2006/relationships/hyperlink" Target="https://home.cern/resources/faqs" TargetMode="Externa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go/x77B" TargetMode="External"/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err="1" smtClean="0"/>
              <a:t>Volunteers</a:t>
            </a:r>
            <a:r>
              <a:rPr lang="fr-CH" dirty="0" smtClean="0"/>
              <a:t> – General briefing session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dirty="0" smtClean="0"/>
              <a:t>Loraine Massarotti, Marie Bouvier, Aurélie </a:t>
            </a:r>
            <a:r>
              <a:rPr lang="fr-CH" dirty="0" err="1" smtClean="0"/>
              <a:t>Lawarée</a:t>
            </a:r>
            <a:r>
              <a:rPr lang="fr-CH" dirty="0"/>
              <a:t>, François Briard</a:t>
            </a:r>
            <a:endParaRPr lang="fr-CH" dirty="0" smtClean="0"/>
          </a:p>
          <a:p>
            <a:r>
              <a:rPr lang="fr-CH" i="1" dirty="0">
                <a:latin typeface="Calibri" panose="020F0502020204030204" pitchFamily="34" charset="0"/>
                <a:ea typeface="Calibri" panose="020F0502020204030204" pitchFamily="34" charset="0"/>
              </a:rPr>
              <a:t>OD2019 </a:t>
            </a:r>
            <a:r>
              <a:rPr lang="fr-CH" i="1" dirty="0" err="1">
                <a:latin typeface="Calibri" panose="020F0502020204030204" pitchFamily="34" charset="0"/>
                <a:ea typeface="Calibri" panose="020F0502020204030204" pitchFamily="34" charset="0"/>
              </a:rPr>
              <a:t>Work</a:t>
            </a:r>
            <a:r>
              <a:rPr lang="fr-CH" i="1" dirty="0">
                <a:latin typeface="Calibri" panose="020F0502020204030204" pitchFamily="34" charset="0"/>
                <a:ea typeface="Calibri" panose="020F0502020204030204" pitchFamily="34" charset="0"/>
              </a:rPr>
              <a:t> Package 3.2 – </a:t>
            </a:r>
            <a:r>
              <a:rPr lang="fr-CH" i="1" dirty="0" err="1">
                <a:latin typeface="Calibri" panose="020F0502020204030204" pitchFamily="34" charset="0"/>
                <a:ea typeface="Calibri" panose="020F0502020204030204" pitchFamily="34" charset="0"/>
              </a:rPr>
              <a:t>Volunteers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696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54896" y="0"/>
            <a:ext cx="8223744" cy="57971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1015" y="326571"/>
            <a:ext cx="3282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000" dirty="0">
                <a:latin typeface="+mj-lt"/>
                <a:ea typeface="+mj-ea"/>
                <a:cs typeface="Arial" panose="020B0604020202020204" pitchFamily="34" charset="0"/>
              </a:rPr>
              <a:t>Road </a:t>
            </a:r>
            <a:r>
              <a:rPr lang="fr-CH" sz="4000" dirty="0" err="1" smtClean="0">
                <a:latin typeface="+mj-lt"/>
                <a:ea typeface="+mj-ea"/>
                <a:cs typeface="Arial" panose="020B0604020202020204" pitchFamily="34" charset="0"/>
              </a:rPr>
              <a:t>closure</a:t>
            </a:r>
            <a:endParaRPr lang="fr-CH" sz="4000" dirty="0">
              <a:latin typeface="+mj-lt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169" y="1453621"/>
            <a:ext cx="3672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Between</a:t>
            </a:r>
            <a:r>
              <a:rPr lang="fr-CH" sz="2000" dirty="0" smtClean="0"/>
              <a:t> 7.30 </a:t>
            </a:r>
            <a:r>
              <a:rPr lang="fr-CH" sz="2000" dirty="0" err="1" smtClean="0"/>
              <a:t>a.m</a:t>
            </a:r>
            <a:r>
              <a:rPr lang="fr-CH" sz="2000" dirty="0" smtClean="0"/>
              <a:t>. – 7.30 p.m.</a:t>
            </a:r>
            <a:endParaRPr lang="en-GB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71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D7CE90F-5D86-7C46-B457-1D1886FB93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325" y="2441770"/>
            <a:ext cx="4146550" cy="3472619"/>
          </a:xfrm>
          <a:prstGeom prst="rect">
            <a:avLst/>
          </a:prstGeo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1A29029D-96F2-354E-A424-886DA2608A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36" y="1306335"/>
            <a:ext cx="4608053" cy="4608053"/>
          </a:xfr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28058"/>
            <a:ext cx="10515600" cy="1325563"/>
          </a:xfrm>
        </p:spPr>
        <p:txBody>
          <a:bodyPr/>
          <a:lstStyle/>
          <a:p>
            <a:r>
              <a:rPr lang="fr-CH" dirty="0" smtClean="0"/>
              <a:t>Buses and parkings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272981" y="1453621"/>
            <a:ext cx="5338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dirty="0" err="1" smtClean="0"/>
              <a:t>Between</a:t>
            </a:r>
            <a:r>
              <a:rPr lang="fr-CH" sz="2800" b="1" dirty="0" smtClean="0"/>
              <a:t> 8.30 </a:t>
            </a:r>
            <a:r>
              <a:rPr lang="fr-CH" sz="2800" b="1" dirty="0" err="1" smtClean="0"/>
              <a:t>a.m</a:t>
            </a:r>
            <a:r>
              <a:rPr lang="fr-CH" sz="2800" b="1" dirty="0" smtClean="0"/>
              <a:t>. – 7.30 p.m.</a:t>
            </a:r>
            <a:endParaRPr lang="en-GB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22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28059"/>
            <a:ext cx="10515600" cy="864496"/>
          </a:xfrm>
        </p:spPr>
        <p:txBody>
          <a:bodyPr/>
          <a:lstStyle/>
          <a:p>
            <a:r>
              <a:rPr lang="en-GB" dirty="0" smtClean="0">
                <a:solidFill>
                  <a:srgbClr val="060A33"/>
                </a:solidFill>
              </a:rPr>
              <a:t>Shuttles and mini-trains</a:t>
            </a:r>
            <a:endParaRPr lang="en-GB" dirty="0">
              <a:solidFill>
                <a:srgbClr val="060A33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014" r="809"/>
          <a:stretch/>
        </p:blipFill>
        <p:spPr>
          <a:xfrm>
            <a:off x="679939" y="1111128"/>
            <a:ext cx="4501661" cy="22901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8461" y="1111129"/>
            <a:ext cx="4595289" cy="22901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8634" y="3519877"/>
            <a:ext cx="4634731" cy="22947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26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28059"/>
            <a:ext cx="10515600" cy="864496"/>
          </a:xfrm>
        </p:spPr>
        <p:txBody>
          <a:bodyPr/>
          <a:lstStyle/>
          <a:p>
            <a:r>
              <a:rPr lang="en-GB" dirty="0" smtClean="0">
                <a:solidFill>
                  <a:srgbClr val="060A33"/>
                </a:solidFill>
              </a:rPr>
              <a:t>Mini-trains - </a:t>
            </a:r>
            <a:r>
              <a:rPr lang="en-GB" dirty="0" err="1" smtClean="0">
                <a:solidFill>
                  <a:srgbClr val="060A33"/>
                </a:solidFill>
              </a:rPr>
              <a:t>Meyrin</a:t>
            </a:r>
            <a:endParaRPr lang="en-GB" dirty="0">
              <a:solidFill>
                <a:srgbClr val="060A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3076" y="992555"/>
            <a:ext cx="8026401" cy="512222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21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28059"/>
            <a:ext cx="10515600" cy="864496"/>
          </a:xfrm>
        </p:spPr>
        <p:txBody>
          <a:bodyPr/>
          <a:lstStyle/>
          <a:p>
            <a:r>
              <a:rPr lang="en-GB" dirty="0" smtClean="0">
                <a:solidFill>
                  <a:srgbClr val="060A33"/>
                </a:solidFill>
              </a:rPr>
              <a:t>Mini-trains - </a:t>
            </a:r>
            <a:r>
              <a:rPr lang="en-GB" dirty="0" err="1" smtClean="0">
                <a:solidFill>
                  <a:srgbClr val="060A33"/>
                </a:solidFill>
              </a:rPr>
              <a:t>Prevessin</a:t>
            </a:r>
            <a:endParaRPr lang="en-GB" dirty="0">
              <a:solidFill>
                <a:srgbClr val="060A33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443410" y="1098659"/>
            <a:ext cx="4736094" cy="452388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50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Visitors</a:t>
            </a:r>
            <a:r>
              <a:rPr lang="fr-CH" dirty="0" smtClean="0"/>
              <a:t> - Registration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All visitors must have registered to be guaranteed access to the event</a:t>
            </a:r>
          </a:p>
          <a:p>
            <a:endParaRPr lang="en-GB" sz="2000" dirty="0" smtClean="0"/>
          </a:p>
          <a:p>
            <a:r>
              <a:rPr lang="fr-CH" sz="2000" dirty="0" smtClean="0"/>
              <a:t>Registration </a:t>
            </a:r>
            <a:r>
              <a:rPr lang="fr-CH" sz="2000" dirty="0" err="1" smtClean="0"/>
              <a:t>is</a:t>
            </a:r>
            <a:endParaRPr lang="fr-CH" sz="2000" dirty="0"/>
          </a:p>
          <a:p>
            <a:pPr lvl="1"/>
            <a:r>
              <a:rPr lang="fr-CH" sz="2000" dirty="0" smtClean="0"/>
              <a:t>For a </a:t>
            </a:r>
            <a:r>
              <a:rPr lang="fr-CH" sz="2000" dirty="0" err="1" smtClean="0"/>
              <a:t>specific</a:t>
            </a:r>
            <a:r>
              <a:rPr lang="fr-CH" sz="2000" dirty="0" smtClean="0"/>
              <a:t> </a:t>
            </a:r>
            <a:r>
              <a:rPr lang="fr-CH" sz="2000" u="sng" dirty="0" err="1" smtClean="0"/>
              <a:t>arrival</a:t>
            </a:r>
            <a:r>
              <a:rPr lang="fr-CH" sz="2000" dirty="0" smtClean="0"/>
              <a:t> point</a:t>
            </a:r>
          </a:p>
          <a:p>
            <a:pPr lvl="1"/>
            <a:r>
              <a:rPr lang="fr-CH" sz="2000" dirty="0" smtClean="0"/>
              <a:t>For a </a:t>
            </a:r>
            <a:r>
              <a:rPr lang="fr-CH" sz="2000" dirty="0" err="1" smtClean="0"/>
              <a:t>specific</a:t>
            </a:r>
            <a:r>
              <a:rPr lang="fr-CH" sz="2000" dirty="0" smtClean="0"/>
              <a:t> </a:t>
            </a:r>
            <a:r>
              <a:rPr lang="fr-CH" sz="2000" u="sng" dirty="0" err="1" smtClean="0"/>
              <a:t>arrival</a:t>
            </a:r>
            <a:r>
              <a:rPr lang="fr-CH" sz="2000" dirty="0" smtClean="0"/>
              <a:t> time</a:t>
            </a:r>
          </a:p>
          <a:p>
            <a:pPr lvl="1"/>
            <a:r>
              <a:rPr lang="fr-CH" sz="2000" dirty="0" smtClean="0"/>
              <a:t>For a </a:t>
            </a:r>
            <a:r>
              <a:rPr lang="fr-CH" sz="2000" dirty="0" err="1" smtClean="0"/>
              <a:t>specific</a:t>
            </a:r>
            <a:r>
              <a:rPr lang="fr-CH" sz="2000" dirty="0" smtClean="0"/>
              <a:t> </a:t>
            </a:r>
            <a:r>
              <a:rPr lang="fr-CH" sz="2000" dirty="0" err="1" smtClean="0"/>
              <a:t>number</a:t>
            </a:r>
            <a:r>
              <a:rPr lang="fr-CH" sz="2000" dirty="0" smtClean="0"/>
              <a:t> of </a:t>
            </a:r>
            <a:r>
              <a:rPr lang="fr-CH" sz="2000" dirty="0" err="1" smtClean="0"/>
              <a:t>visitors</a:t>
            </a:r>
            <a:r>
              <a:rPr lang="fr-CH" sz="2000" dirty="0" smtClean="0"/>
              <a:t> (maximum 6)</a:t>
            </a:r>
            <a:endParaRPr lang="fr-CH" sz="2000" dirty="0"/>
          </a:p>
          <a:p>
            <a:r>
              <a:rPr lang="fr-CH" sz="2000" dirty="0" smtClean="0"/>
              <a:t>Registration </a:t>
            </a:r>
            <a:r>
              <a:rPr lang="fr-CH" sz="2000" dirty="0" err="1" smtClean="0"/>
              <a:t>is</a:t>
            </a:r>
            <a:r>
              <a:rPr lang="fr-CH" sz="2000" dirty="0" smtClean="0"/>
              <a:t> NOT</a:t>
            </a:r>
          </a:p>
          <a:p>
            <a:pPr lvl="1"/>
            <a:r>
              <a:rPr lang="fr-CH" sz="2000" dirty="0" smtClean="0"/>
              <a:t>For a </a:t>
            </a:r>
            <a:r>
              <a:rPr lang="fr-CH" sz="2000" dirty="0" err="1" smtClean="0"/>
              <a:t>specific</a:t>
            </a:r>
            <a:r>
              <a:rPr lang="fr-CH" sz="2000" dirty="0" smtClean="0"/>
              <a:t> </a:t>
            </a:r>
            <a:r>
              <a:rPr lang="fr-CH" sz="2000" dirty="0" err="1" smtClean="0"/>
              <a:t>activity</a:t>
            </a:r>
            <a:r>
              <a:rPr lang="fr-CH" sz="2000" dirty="0" smtClean="0"/>
              <a:t> (</a:t>
            </a:r>
            <a:r>
              <a:rPr lang="fr-CH" sz="2000" dirty="0" err="1" smtClean="0"/>
              <a:t>including</a:t>
            </a:r>
            <a:r>
              <a:rPr lang="fr-CH" sz="2000" dirty="0" smtClean="0"/>
              <a:t> LHC </a:t>
            </a:r>
            <a:r>
              <a:rPr lang="fr-CH" sz="2000" dirty="0" err="1" smtClean="0"/>
              <a:t>visit</a:t>
            </a:r>
            <a:r>
              <a:rPr lang="fr-CH" sz="2000" dirty="0" smtClean="0"/>
              <a:t>)</a:t>
            </a:r>
          </a:p>
          <a:p>
            <a:pPr lvl="1"/>
            <a:r>
              <a:rPr lang="fr-CH" sz="2000" dirty="0" err="1" smtClean="0"/>
              <a:t>Subject</a:t>
            </a:r>
            <a:r>
              <a:rPr lang="fr-CH" sz="2000" dirty="0" smtClean="0"/>
              <a:t> to modifications (but </a:t>
            </a:r>
            <a:r>
              <a:rPr lang="fr-CH" sz="2000" dirty="0" err="1" smtClean="0"/>
              <a:t>we</a:t>
            </a:r>
            <a:r>
              <a:rPr lang="fr-CH" sz="2000" dirty="0" smtClean="0"/>
              <a:t> are flexible)</a:t>
            </a:r>
          </a:p>
          <a:p>
            <a:r>
              <a:rPr lang="fr-CH" sz="2000" dirty="0"/>
              <a:t>Once </a:t>
            </a:r>
            <a:r>
              <a:rPr lang="fr-CH" sz="2000" dirty="0" err="1"/>
              <a:t>arrived</a:t>
            </a:r>
            <a:r>
              <a:rPr lang="fr-CH" sz="2000" dirty="0"/>
              <a:t>, </a:t>
            </a:r>
            <a:r>
              <a:rPr lang="fr-CH" sz="2000" dirty="0" err="1"/>
              <a:t>visitors</a:t>
            </a:r>
            <a:r>
              <a:rPr lang="fr-CH" sz="2000" dirty="0"/>
              <a:t> </a:t>
            </a:r>
            <a:r>
              <a:rPr lang="fr-CH" sz="2000" dirty="0" err="1"/>
              <a:t>can</a:t>
            </a:r>
            <a:r>
              <a:rPr lang="fr-CH" sz="2000" dirty="0"/>
              <a:t> go on </a:t>
            </a:r>
            <a:r>
              <a:rPr lang="fr-CH" sz="2000" dirty="0" err="1"/>
              <a:t>any</a:t>
            </a:r>
            <a:r>
              <a:rPr lang="fr-CH" sz="2000" dirty="0"/>
              <a:t> site.</a:t>
            </a:r>
          </a:p>
          <a:p>
            <a:pPr marL="0" indent="0">
              <a:buNone/>
            </a:pPr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74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Visitors</a:t>
            </a:r>
            <a:r>
              <a:rPr lang="fr-CH" dirty="0" smtClean="0"/>
              <a:t> - </a:t>
            </a:r>
            <a:r>
              <a:rPr lang="fr-CH" dirty="0" err="1" smtClean="0"/>
              <a:t>Arrival</a:t>
            </a:r>
            <a:r>
              <a:rPr lang="fr-CH" dirty="0" smtClean="0"/>
              <a:t>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err="1" smtClean="0"/>
              <a:t>Newcoming</a:t>
            </a:r>
            <a:r>
              <a:rPr lang="en-GB" sz="2000" dirty="0" smtClean="0"/>
              <a:t> visitors directed to the </a:t>
            </a:r>
            <a:r>
              <a:rPr lang="en-GB" sz="2000" i="1" dirty="0" smtClean="0"/>
              <a:t>Check-in</a:t>
            </a:r>
            <a:r>
              <a:rPr lang="en-GB" sz="2000" dirty="0" smtClean="0"/>
              <a:t> tent</a:t>
            </a:r>
          </a:p>
          <a:p>
            <a:r>
              <a:rPr lang="fr-CH" sz="2000" dirty="0" err="1" smtClean="0"/>
              <a:t>Collect</a:t>
            </a:r>
            <a:r>
              <a:rPr lang="fr-CH" sz="2000" dirty="0" smtClean="0"/>
              <a:t> a bracelet as per </a:t>
            </a:r>
            <a:r>
              <a:rPr lang="fr-CH" sz="2000" dirty="0" err="1" smtClean="0"/>
              <a:t>their</a:t>
            </a:r>
            <a:r>
              <a:rPr lang="fr-CH" sz="2000" dirty="0" smtClean="0"/>
              <a:t> registration OR </a:t>
            </a:r>
            <a:r>
              <a:rPr lang="fr-CH" sz="2000" dirty="0" err="1"/>
              <a:t>register</a:t>
            </a:r>
            <a:r>
              <a:rPr lang="fr-CH" sz="2000" dirty="0"/>
              <a:t> if </a:t>
            </a:r>
            <a:r>
              <a:rPr lang="fr-CH" sz="2000" dirty="0" err="1"/>
              <a:t>they</a:t>
            </a:r>
            <a:r>
              <a:rPr lang="fr-CH" sz="2000" dirty="0"/>
              <a:t> </a:t>
            </a:r>
            <a:r>
              <a:rPr lang="fr-CH" sz="2000" dirty="0" err="1"/>
              <a:t>haven’t</a:t>
            </a:r>
            <a:r>
              <a:rPr lang="fr-CH" sz="2000" dirty="0"/>
              <a:t> </a:t>
            </a:r>
            <a:r>
              <a:rPr lang="fr-CH" sz="2000" dirty="0" err="1"/>
              <a:t>done</a:t>
            </a:r>
            <a:r>
              <a:rPr lang="fr-CH" sz="2000" dirty="0"/>
              <a:t> </a:t>
            </a:r>
            <a:r>
              <a:rPr lang="fr-CH" sz="2000" dirty="0" err="1" smtClean="0"/>
              <a:t>so</a:t>
            </a:r>
            <a:r>
              <a:rPr lang="fr-CH" sz="2000" dirty="0" smtClean="0"/>
              <a:t> (</a:t>
            </a:r>
            <a:r>
              <a:rPr lang="fr-CH" sz="2000" dirty="0" err="1" smtClean="0"/>
              <a:t>limited</a:t>
            </a:r>
            <a:r>
              <a:rPr lang="fr-CH" sz="2000" dirty="0" smtClean="0"/>
              <a:t>)</a:t>
            </a:r>
            <a:endParaRPr lang="fr-CH" sz="2000" dirty="0"/>
          </a:p>
          <a:p>
            <a:r>
              <a:rPr lang="fr-CH" sz="2000" dirty="0" err="1" smtClean="0"/>
              <a:t>Then</a:t>
            </a:r>
            <a:r>
              <a:rPr lang="fr-CH" sz="2000" dirty="0" smtClean="0"/>
              <a:t> </a:t>
            </a:r>
            <a:r>
              <a:rPr lang="fr-CH" sz="2000" dirty="0" err="1" smtClean="0"/>
              <a:t>only</a:t>
            </a:r>
            <a:r>
              <a:rPr lang="fr-CH" sz="2000" dirty="0" smtClean="0"/>
              <a:t>, </a:t>
            </a:r>
            <a:r>
              <a:rPr lang="fr-CH" sz="2000" dirty="0" err="1" smtClean="0"/>
              <a:t>directed</a:t>
            </a:r>
            <a:r>
              <a:rPr lang="fr-CH" sz="2000" dirty="0" smtClean="0"/>
              <a:t> to the site </a:t>
            </a:r>
            <a:r>
              <a:rPr lang="fr-CH" sz="2000" dirty="0" err="1" smtClean="0"/>
              <a:t>gate</a:t>
            </a:r>
            <a:r>
              <a:rPr lang="fr-CH" sz="2000" dirty="0" smtClean="0"/>
              <a:t> to enter the site </a:t>
            </a:r>
            <a:r>
              <a:rPr lang="fr-CH" sz="2000" dirty="0" err="1" smtClean="0"/>
              <a:t>where</a:t>
            </a:r>
            <a:r>
              <a:rPr lang="fr-CH" sz="2000" dirty="0" smtClean="0"/>
              <a:t> bracelets are </a:t>
            </a:r>
            <a:r>
              <a:rPr lang="fr-CH" sz="2000" dirty="0" err="1" smtClean="0"/>
              <a:t>scanned</a:t>
            </a:r>
            <a:r>
              <a:rPr lang="fr-CH" sz="2000" dirty="0" smtClean="0"/>
              <a:t> and </a:t>
            </a:r>
            <a:r>
              <a:rPr lang="fr-CH" sz="2000" dirty="0" err="1" smtClean="0"/>
              <a:t>bags</a:t>
            </a:r>
            <a:r>
              <a:rPr lang="fr-CH" sz="2000" dirty="0" smtClean="0"/>
              <a:t> </a:t>
            </a:r>
            <a:r>
              <a:rPr lang="fr-CH" sz="2000" dirty="0" err="1" smtClean="0"/>
              <a:t>visually</a:t>
            </a:r>
            <a:r>
              <a:rPr lang="fr-CH" sz="2000" dirty="0" smtClean="0"/>
              <a:t> </a:t>
            </a:r>
            <a:r>
              <a:rPr lang="fr-CH" sz="2000" dirty="0" err="1" smtClean="0"/>
              <a:t>inspected</a:t>
            </a:r>
            <a:endParaRPr lang="en-GB" sz="2000" dirty="0"/>
          </a:p>
          <a:p>
            <a:endParaRPr lang="fr-CH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749" y="3898862"/>
            <a:ext cx="5601230" cy="21120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2666" y="3111804"/>
            <a:ext cx="3000375" cy="193339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71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Bracelets… for </a:t>
            </a:r>
            <a:r>
              <a:rPr lang="fr-CH" dirty="0" err="1" smtClean="0"/>
              <a:t>what</a:t>
            </a:r>
            <a:r>
              <a:rPr lang="fr-CH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3963"/>
            <a:ext cx="10515600" cy="418529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fr-CH" dirty="0"/>
          </a:p>
          <a:p>
            <a:pPr lvl="1"/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60F44-CF9E-4C6D-ABC1-CE56A32F9E5C}" type="slidenum">
              <a:rPr lang="en-GB" smtClean="0"/>
              <a:t>17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19417" b="23634"/>
          <a:stretch/>
        </p:blipFill>
        <p:spPr>
          <a:xfrm>
            <a:off x="1658913" y="3704495"/>
            <a:ext cx="2351455" cy="10686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-2365" b="9151"/>
          <a:stretch/>
        </p:blipFill>
        <p:spPr>
          <a:xfrm rot="10800000">
            <a:off x="1658913" y="4928203"/>
            <a:ext cx="2351454" cy="11051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352544" y="3814223"/>
            <a:ext cx="26869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800" dirty="0" smtClean="0"/>
              <a:t>Standard</a:t>
            </a:r>
            <a:endParaRPr lang="en-GB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4352544" y="5065294"/>
            <a:ext cx="44644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800" dirty="0" err="1" smtClean="0"/>
              <a:t>Fast</a:t>
            </a:r>
            <a:r>
              <a:rPr lang="fr-CH" sz="4800" dirty="0" smtClean="0"/>
              <a:t> </a:t>
            </a:r>
            <a:r>
              <a:rPr lang="fr-CH" sz="4800" dirty="0" err="1" smtClean="0"/>
              <a:t>Track</a:t>
            </a:r>
            <a:r>
              <a:rPr lang="fr-CH" sz="4800" dirty="0" smtClean="0"/>
              <a:t> LHC</a:t>
            </a:r>
            <a:endParaRPr lang="en-GB" sz="48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Identify </a:t>
            </a:r>
            <a:r>
              <a:rPr lang="en-GB" sz="2000" i="1" dirty="0" smtClean="0"/>
              <a:t>Checked-In</a:t>
            </a:r>
            <a:r>
              <a:rPr lang="en-GB" sz="2000" dirty="0" smtClean="0"/>
              <a:t> visitors vs newcomers</a:t>
            </a:r>
          </a:p>
          <a:p>
            <a:r>
              <a:rPr lang="fr-CH" sz="2000" dirty="0" smtClean="0"/>
              <a:t>Count the </a:t>
            </a:r>
            <a:r>
              <a:rPr lang="fr-CH" sz="2000" dirty="0" err="1" smtClean="0"/>
              <a:t>number</a:t>
            </a:r>
            <a:r>
              <a:rPr lang="fr-CH" sz="2000" dirty="0" smtClean="0"/>
              <a:t> of </a:t>
            </a:r>
            <a:r>
              <a:rPr lang="fr-CH" sz="2000" dirty="0" err="1" smtClean="0"/>
              <a:t>visitors</a:t>
            </a:r>
            <a:r>
              <a:rPr lang="fr-CH" sz="2000" dirty="0" smtClean="0"/>
              <a:t> on </a:t>
            </a:r>
            <a:r>
              <a:rPr lang="fr-CH" sz="2000" dirty="0" err="1" smtClean="0"/>
              <a:t>each</a:t>
            </a:r>
            <a:r>
              <a:rPr lang="fr-CH" sz="2000" dirty="0" smtClean="0"/>
              <a:t> site (</a:t>
            </a:r>
            <a:r>
              <a:rPr lang="fr-CH" sz="2000" dirty="0" err="1" smtClean="0"/>
              <a:t>request</a:t>
            </a:r>
            <a:r>
              <a:rPr lang="fr-CH" sz="2000" dirty="0" smtClean="0"/>
              <a:t> </a:t>
            </a:r>
            <a:r>
              <a:rPr lang="fr-CH" sz="2000" dirty="0" err="1" smtClean="0"/>
              <a:t>from</a:t>
            </a:r>
            <a:r>
              <a:rPr lang="fr-CH" sz="2000" dirty="0" smtClean="0"/>
              <a:t> Host States)</a:t>
            </a:r>
          </a:p>
          <a:p>
            <a:r>
              <a:rPr lang="fr-CH" sz="2000" dirty="0" smtClean="0"/>
              <a:t>And </a:t>
            </a:r>
            <a:r>
              <a:rPr lang="fr-CH" sz="2000" dirty="0" err="1" smtClean="0"/>
              <a:t>indirectly</a:t>
            </a:r>
            <a:r>
              <a:rPr lang="fr-CH" sz="2000" dirty="0" smtClean="0"/>
              <a:t> </a:t>
            </a:r>
            <a:r>
              <a:rPr lang="fr-CH" sz="2000" dirty="0" err="1" smtClean="0"/>
              <a:t>gather</a:t>
            </a:r>
            <a:r>
              <a:rPr lang="fr-CH" sz="2000" dirty="0" smtClean="0"/>
              <a:t> </a:t>
            </a:r>
            <a:r>
              <a:rPr lang="fr-CH" sz="2000" dirty="0" err="1" smtClean="0"/>
              <a:t>statistics</a:t>
            </a:r>
            <a:r>
              <a:rPr lang="fr-CH" sz="2000" dirty="0" smtClean="0"/>
              <a:t> on </a:t>
            </a:r>
            <a:r>
              <a:rPr lang="fr-CH" sz="2000" dirty="0" err="1" smtClean="0"/>
              <a:t>visitors</a:t>
            </a:r>
            <a:r>
              <a:rPr lang="fr-CH" sz="2000" dirty="0" smtClean="0"/>
              <a:t> (how </a:t>
            </a:r>
            <a:r>
              <a:rPr lang="fr-CH" sz="2000" dirty="0" err="1" smtClean="0"/>
              <a:t>many</a:t>
            </a:r>
            <a:r>
              <a:rPr lang="fr-CH" sz="2000" dirty="0" smtClean="0"/>
              <a:t> site, how long on </a:t>
            </a:r>
            <a:r>
              <a:rPr lang="fr-CH" sz="2000" dirty="0" err="1" smtClean="0"/>
              <a:t>each</a:t>
            </a:r>
            <a:r>
              <a:rPr lang="fr-CH" sz="2000" dirty="0" smtClean="0"/>
              <a:t> site, etc.)</a:t>
            </a:r>
          </a:p>
          <a:p>
            <a:r>
              <a:rPr lang="fr-CH" sz="2000" dirty="0" smtClean="0"/>
              <a:t>Bracelets are </a:t>
            </a:r>
            <a:r>
              <a:rPr lang="fr-CH" sz="2000" dirty="0" err="1" smtClean="0"/>
              <a:t>anonymous</a:t>
            </a:r>
            <a:r>
              <a:rPr lang="fr-CH" sz="2000" dirty="0" smtClean="0"/>
              <a:t> !</a:t>
            </a:r>
            <a:endParaRPr lang="en-GB" sz="2000" dirty="0" smtClean="0"/>
          </a:p>
          <a:p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293592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Other</a:t>
            </a:r>
            <a:r>
              <a:rPr lang="fr-CH" dirty="0"/>
              <a:t> </a:t>
            </a:r>
            <a:r>
              <a:rPr lang="fr-CH" dirty="0" err="1"/>
              <a:t>categories</a:t>
            </a:r>
            <a:r>
              <a:rPr lang="fr-CH" dirty="0"/>
              <a:t> of people on site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156200" cy="4185293"/>
          </a:xfrm>
        </p:spPr>
        <p:txBody>
          <a:bodyPr/>
          <a:lstStyle/>
          <a:p>
            <a:pPr marL="0" indent="0">
              <a:buNone/>
            </a:pPr>
            <a:r>
              <a:rPr lang="fr-CH" dirty="0" err="1" smtClean="0"/>
              <a:t>Don’t</a:t>
            </a:r>
            <a:r>
              <a:rPr lang="fr-CH" dirty="0" smtClean="0"/>
              <a:t> queue at the </a:t>
            </a:r>
            <a:r>
              <a:rPr lang="fr-CH" dirty="0" err="1" smtClean="0"/>
              <a:t>gate</a:t>
            </a:r>
            <a:r>
              <a:rPr lang="fr-CH" dirty="0" smtClean="0"/>
              <a:t>:</a:t>
            </a:r>
          </a:p>
          <a:p>
            <a:r>
              <a:rPr lang="fr-CH" dirty="0" err="1" smtClean="0"/>
              <a:t>Volunteers</a:t>
            </a:r>
            <a:endParaRPr lang="fr-CH" dirty="0" smtClean="0"/>
          </a:p>
          <a:p>
            <a:r>
              <a:rPr lang="fr-CH" dirty="0" smtClean="0"/>
              <a:t>Press </a:t>
            </a:r>
            <a:br>
              <a:rPr lang="fr-CH" dirty="0" smtClean="0"/>
            </a:br>
            <a:r>
              <a:rPr lang="fr-CH" sz="2800" dirty="0" smtClean="0"/>
              <a:t>(+CERN APS +Media teams)</a:t>
            </a:r>
          </a:p>
          <a:p>
            <a:r>
              <a:rPr lang="fr-CH" dirty="0" smtClean="0"/>
              <a:t>CERN Service</a:t>
            </a:r>
          </a:p>
          <a:p>
            <a:r>
              <a:rPr lang="fr-CH" dirty="0" err="1" smtClean="0"/>
              <a:t>Contributors</a:t>
            </a:r>
            <a:endParaRPr lang="fr-CH" dirty="0" smtClean="0"/>
          </a:p>
          <a:p>
            <a:r>
              <a:rPr lang="fr-CH" dirty="0" err="1" smtClean="0"/>
              <a:t>Hotel</a:t>
            </a:r>
            <a:r>
              <a:rPr lang="fr-CH" dirty="0" smtClean="0"/>
              <a:t> </a:t>
            </a:r>
            <a:r>
              <a:rPr lang="fr-CH" dirty="0" err="1" smtClean="0"/>
              <a:t>guests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5888577" y="1730465"/>
            <a:ext cx="1668240" cy="2387967"/>
            <a:chOff x="5888577" y="1730465"/>
            <a:chExt cx="1668240" cy="238796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88577" y="1730465"/>
              <a:ext cx="1668240" cy="2387967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7" name="Rectangle 6"/>
            <p:cNvSpPr/>
            <p:nvPr/>
          </p:nvSpPr>
          <p:spPr>
            <a:xfrm>
              <a:off x="5912104" y="3788977"/>
              <a:ext cx="1248273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340578" y="3063634"/>
              <a:ext cx="1197951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017264" y="1769818"/>
            <a:ext cx="1605324" cy="2309263"/>
            <a:chOff x="8017264" y="1769818"/>
            <a:chExt cx="1605324" cy="230926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17264" y="1769818"/>
              <a:ext cx="1605324" cy="230926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10" name="Rectangle 9"/>
            <p:cNvSpPr/>
            <p:nvPr/>
          </p:nvSpPr>
          <p:spPr>
            <a:xfrm>
              <a:off x="8032021" y="3761624"/>
              <a:ext cx="1285716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406349" y="3040186"/>
              <a:ext cx="1197951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0079503" y="1770263"/>
            <a:ext cx="1581191" cy="2308818"/>
            <a:chOff x="10079503" y="1770263"/>
            <a:chExt cx="1581191" cy="230881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079503" y="1770263"/>
              <a:ext cx="1581191" cy="230881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13" name="Rectangle 12"/>
            <p:cNvSpPr/>
            <p:nvPr/>
          </p:nvSpPr>
          <p:spPr>
            <a:xfrm>
              <a:off x="10081667" y="3749624"/>
              <a:ext cx="1197951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444455" y="3064337"/>
              <a:ext cx="1197951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00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Open Days - </a:t>
            </a:r>
            <a:r>
              <a:rPr lang="fr-CH" dirty="0" err="1" smtClean="0"/>
              <a:t>Website</a:t>
            </a:r>
            <a:r>
              <a:rPr lang="fr-CH" dirty="0" smtClean="0"/>
              <a:t> and App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8529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H" sz="3600" dirty="0" smtClean="0">
                <a:hlinkClick r:id="rId2"/>
              </a:rPr>
              <a:t>opendays.cern</a:t>
            </a:r>
            <a:endParaRPr lang="fr-CH" sz="3600" dirty="0" smtClean="0"/>
          </a:p>
          <a:p>
            <a:pPr lvl="1"/>
            <a:r>
              <a:rPr lang="fr-CH" dirty="0"/>
              <a:t>Description of </a:t>
            </a:r>
            <a:r>
              <a:rPr lang="fr-CH" dirty="0" err="1"/>
              <a:t>activities</a:t>
            </a:r>
            <a:endParaRPr lang="fr-CH" dirty="0"/>
          </a:p>
          <a:p>
            <a:pPr lvl="1"/>
            <a:r>
              <a:rPr lang="fr-CH" dirty="0"/>
              <a:t>Parking and </a:t>
            </a:r>
            <a:r>
              <a:rPr lang="fr-CH" dirty="0" err="1"/>
              <a:t>shuttles</a:t>
            </a:r>
            <a:endParaRPr lang="fr-CH" dirty="0"/>
          </a:p>
          <a:p>
            <a:pPr lvl="1"/>
            <a:r>
              <a:rPr lang="fr-CH" dirty="0" err="1"/>
              <a:t>Safety-related</a:t>
            </a:r>
            <a:r>
              <a:rPr lang="fr-CH" dirty="0"/>
              <a:t> </a:t>
            </a:r>
            <a:r>
              <a:rPr lang="fr-CH" dirty="0" smtClean="0"/>
              <a:t>information</a:t>
            </a:r>
          </a:p>
          <a:p>
            <a:pPr lvl="1"/>
            <a:r>
              <a:rPr lang="fr-CH" dirty="0" smtClean="0"/>
              <a:t>FAQ</a:t>
            </a:r>
            <a:br>
              <a:rPr lang="fr-CH" dirty="0" smtClean="0"/>
            </a:br>
            <a:endParaRPr lang="fr-CH" dirty="0"/>
          </a:p>
          <a:p>
            <a:pPr marL="0" indent="0">
              <a:buNone/>
            </a:pPr>
            <a:r>
              <a:rPr lang="fr-CH" sz="3600" dirty="0" err="1" smtClean="0"/>
              <a:t>Download</a:t>
            </a:r>
            <a:r>
              <a:rPr lang="fr-CH" sz="3600" dirty="0" smtClean="0"/>
              <a:t> the public App!</a:t>
            </a:r>
            <a:endParaRPr lang="en-GB" sz="3600" dirty="0" smtClean="0"/>
          </a:p>
          <a:p>
            <a:pPr marL="0" indent="0">
              <a:buNone/>
            </a:pPr>
            <a:r>
              <a:rPr lang="en-GB" sz="3600" u="sng" dirty="0" smtClean="0">
                <a:hlinkClick r:id="rId3"/>
              </a:rPr>
              <a:t>opendays.app.link/app</a:t>
            </a:r>
            <a:endParaRPr lang="fr-CH" sz="3600" dirty="0" smtClean="0"/>
          </a:p>
          <a:p>
            <a:pPr lvl="1"/>
            <a:r>
              <a:rPr lang="fr-CH" dirty="0" smtClean="0"/>
              <a:t>Description of </a:t>
            </a:r>
            <a:r>
              <a:rPr lang="fr-CH" dirty="0" err="1" smtClean="0"/>
              <a:t>activities</a:t>
            </a:r>
            <a:endParaRPr lang="fr-CH" dirty="0" smtClean="0"/>
          </a:p>
          <a:p>
            <a:pPr lvl="1"/>
            <a:r>
              <a:rPr lang="fr-CH" dirty="0" smtClean="0"/>
              <a:t>Parking and </a:t>
            </a:r>
            <a:r>
              <a:rPr lang="fr-CH" dirty="0" err="1" smtClean="0"/>
              <a:t>shuttles</a:t>
            </a:r>
            <a:endParaRPr lang="fr-CH" dirty="0" smtClean="0"/>
          </a:p>
          <a:p>
            <a:pPr lvl="1"/>
            <a:r>
              <a:rPr lang="fr-CH" dirty="0" err="1" smtClean="0"/>
              <a:t>Safety-related</a:t>
            </a:r>
            <a:r>
              <a:rPr lang="fr-CH" dirty="0" smtClean="0"/>
              <a:t> information</a:t>
            </a:r>
          </a:p>
          <a:p>
            <a:pPr lvl="1"/>
            <a:r>
              <a:rPr lang="fr-CH" dirty="0" smtClean="0"/>
              <a:t>Up-to-date information (</a:t>
            </a:r>
            <a:r>
              <a:rPr lang="fr-CH" dirty="0" err="1" smtClean="0"/>
              <a:t>waiting</a:t>
            </a:r>
            <a:r>
              <a:rPr lang="fr-CH" dirty="0" smtClean="0"/>
              <a:t> times)</a:t>
            </a:r>
            <a:endParaRPr lang="fr-CH" dirty="0"/>
          </a:p>
          <a:p>
            <a:endParaRPr lang="fr-CH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9080" y="1384663"/>
            <a:ext cx="2692002" cy="46262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29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4BADD1-1039-C146-8F50-9C320A95568E}"/>
              </a:ext>
            </a:extLst>
          </p:cNvPr>
          <p:cNvSpPr txBox="1"/>
          <p:nvPr/>
        </p:nvSpPr>
        <p:spPr>
          <a:xfrm>
            <a:off x="147483" y="147483"/>
            <a:ext cx="2380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TPG 20s spot</a:t>
            </a:r>
          </a:p>
        </p:txBody>
      </p:sp>
      <p:pic>
        <p:nvPicPr>
          <p:cNvPr id="2" name="CERN-VIDEO-2019-018-001-720p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7861" y="0"/>
            <a:ext cx="10877472" cy="61185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CD4BCD-2BDF-274B-A7D4-43D0BCC80D0B}"/>
              </a:ext>
            </a:extLst>
          </p:cNvPr>
          <p:cNvSpPr txBox="1"/>
          <p:nvPr/>
        </p:nvSpPr>
        <p:spPr>
          <a:xfrm>
            <a:off x="9450202" y="5605561"/>
            <a:ext cx="2514602" cy="30777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Crédit</a:t>
            </a:r>
            <a:r>
              <a:rPr lang="en-US" sz="1400" dirty="0" smtClean="0"/>
              <a:t>: Daniel </a:t>
            </a:r>
            <a:r>
              <a:rPr lang="en-US" sz="1400" dirty="0"/>
              <a:t>Dominguez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49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6" grpId="0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Open Days - </a:t>
            </a:r>
            <a:r>
              <a:rPr lang="fr-CH" dirty="0" err="1" smtClean="0"/>
              <a:t>Website</a:t>
            </a:r>
            <a:r>
              <a:rPr lang="fr-CH" dirty="0" smtClean="0"/>
              <a:t> and App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261" y="1376485"/>
            <a:ext cx="10515600" cy="6284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400" dirty="0" smtClean="0">
                <a:hlinkClick r:id="rId2"/>
              </a:rPr>
              <a:t>opendays.cern</a:t>
            </a:r>
            <a:endParaRPr lang="fr-CH" sz="3600" dirty="0" smtClean="0"/>
          </a:p>
          <a:p>
            <a:endParaRPr lang="fr-CH" dirty="0" smtClean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281" y="1907876"/>
            <a:ext cx="10293350" cy="41868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57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Open Days - </a:t>
            </a:r>
            <a:r>
              <a:rPr lang="fr-CH" dirty="0" err="1" smtClean="0"/>
              <a:t>Website</a:t>
            </a:r>
            <a:r>
              <a:rPr lang="fr-CH" dirty="0" smtClean="0"/>
              <a:t> and App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261" y="1376485"/>
            <a:ext cx="10515600" cy="6284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u="sng" dirty="0">
                <a:hlinkClick r:id="rId2"/>
              </a:rPr>
              <a:t>opendays.app.link/app</a:t>
            </a:r>
            <a:endParaRPr lang="fr-CH" sz="2400" dirty="0"/>
          </a:p>
          <a:p>
            <a:endParaRPr lang="fr-CH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4409" y="1795764"/>
            <a:ext cx="9819421" cy="420498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65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FEEEB-B131-CA45-B43D-EBB28A41D8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Volunteer session– Safety</a:t>
            </a:r>
            <a:br>
              <a:rPr lang="en-GB"/>
            </a:br>
            <a:endParaRPr lang="en-GB" sz="28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D2B4E-C66E-3A46-AEE5-35D29CAF10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Meriem Chniba, Kitti Hanol, Yann Léchevin. </a:t>
            </a:r>
          </a:p>
        </p:txBody>
      </p:sp>
    </p:spTree>
    <p:extLst>
      <p:ext uri="{BB962C8B-B14F-4D97-AF65-F5344CB8AC3E}">
        <p14:creationId xmlns:p14="http://schemas.microsoft.com/office/powerpoint/2010/main" val="23482365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75FD983-ADF5-CC4B-A77D-6267E5E1AC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41119"/>
            <a:ext cx="10515600" cy="4185293"/>
          </a:xfrm>
        </p:spPr>
        <p:txBody>
          <a:bodyPr>
            <a:normAutofit/>
          </a:bodyPr>
          <a:lstStyle/>
          <a:p>
            <a:r>
              <a:rPr lang="en-GB" dirty="0"/>
              <a:t>First aid response</a:t>
            </a:r>
          </a:p>
          <a:p>
            <a:pPr lvl="1"/>
            <a:r>
              <a:rPr lang="en-GB" dirty="0"/>
              <a:t>Dispositive</a:t>
            </a:r>
          </a:p>
          <a:p>
            <a:pPr lvl="1"/>
            <a:r>
              <a:rPr lang="en-GB" dirty="0"/>
              <a:t>What to do in case of emergency</a:t>
            </a:r>
          </a:p>
          <a:p>
            <a:r>
              <a:rPr lang="en-GB" dirty="0"/>
              <a:t>Safety Documentation</a:t>
            </a:r>
          </a:p>
          <a:p>
            <a:pPr lvl="1"/>
            <a:r>
              <a:rPr lang="en-GB" dirty="0"/>
              <a:t>How it looks</a:t>
            </a:r>
          </a:p>
          <a:p>
            <a:pPr lvl="1"/>
            <a:r>
              <a:rPr lang="en-GB" dirty="0"/>
              <a:t>Special plan  A - B - C </a:t>
            </a:r>
          </a:p>
          <a:p>
            <a:r>
              <a:rPr lang="en-GB" dirty="0"/>
              <a:t>Safety Vest code</a:t>
            </a:r>
          </a:p>
          <a:p>
            <a:r>
              <a:rPr lang="en-GB" dirty="0"/>
              <a:t>Radiation Protection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0377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50246-BCE2-014A-8D05-DD2CD7ED7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6570" y="17367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First aid response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8E3B4B-BBF4-3C47-8912-9055E6873A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822" y="3539089"/>
            <a:ext cx="872071" cy="8720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28E8DC-E261-CB41-A3D2-3F6C82BC3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6570" y="3539088"/>
            <a:ext cx="872071" cy="8720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BAF7A2-BE1E-F548-88E0-23D2B6CA4F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3074" y="3539088"/>
            <a:ext cx="942600" cy="97606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6251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0A694-C0A4-874C-AF75-B3A9BAAB2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002" y="203100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Medical</a:t>
            </a:r>
            <a:endParaRPr lang="fr-FR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26A6748-F82D-8246-83DD-46B4E0B4DD3E}"/>
              </a:ext>
            </a:extLst>
          </p:cNvPr>
          <p:cNvGrpSpPr/>
          <p:nvPr/>
        </p:nvGrpSpPr>
        <p:grpSpPr>
          <a:xfrm>
            <a:off x="2503295" y="1027906"/>
            <a:ext cx="7791750" cy="5046919"/>
            <a:chOff x="829808" y="751113"/>
            <a:chExt cx="7791750" cy="5046919"/>
          </a:xfrm>
        </p:grpSpPr>
        <p:pic>
          <p:nvPicPr>
            <p:cNvPr id="6" name="Content Placeholder 10">
              <a:extLst>
                <a:ext uri="{FF2B5EF4-FFF2-40B4-BE49-F238E27FC236}">
                  <a16:creationId xmlns:a16="http://schemas.microsoft.com/office/drawing/2014/main" id="{E84E16AB-3D4E-7148-99BF-EC39D1FE4B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9808" y="751113"/>
              <a:ext cx="7537051" cy="5046919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4DA5422-57E9-B747-9924-BAA046C84DD5}"/>
                </a:ext>
              </a:extLst>
            </p:cNvPr>
            <p:cNvSpPr/>
            <p:nvPr/>
          </p:nvSpPr>
          <p:spPr>
            <a:xfrm>
              <a:off x="3168251" y="5306966"/>
              <a:ext cx="228600" cy="228600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E40C327-6F93-DE4D-8DF0-8350D1FD391A}"/>
                </a:ext>
              </a:extLst>
            </p:cNvPr>
            <p:cNvSpPr/>
            <p:nvPr/>
          </p:nvSpPr>
          <p:spPr>
            <a:xfrm>
              <a:off x="2956584" y="5078366"/>
              <a:ext cx="203200" cy="228600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9BB81DD-87BA-1F42-AB56-40CC9FDED20E}"/>
                </a:ext>
              </a:extLst>
            </p:cNvPr>
            <p:cNvSpPr/>
            <p:nvPr/>
          </p:nvSpPr>
          <p:spPr>
            <a:xfrm>
              <a:off x="1745851" y="4316366"/>
              <a:ext cx="304800" cy="273327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D843A26-D022-684A-8570-AEF496E7009A}"/>
                </a:ext>
              </a:extLst>
            </p:cNvPr>
            <p:cNvSpPr/>
            <p:nvPr/>
          </p:nvSpPr>
          <p:spPr>
            <a:xfrm>
              <a:off x="2490955" y="1232341"/>
              <a:ext cx="283596" cy="264625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E8721EA-6983-7348-B3E3-E2AC8D5A6531}"/>
                </a:ext>
              </a:extLst>
            </p:cNvPr>
            <p:cNvSpPr/>
            <p:nvPr/>
          </p:nvSpPr>
          <p:spPr>
            <a:xfrm>
              <a:off x="4108051" y="971105"/>
              <a:ext cx="298051" cy="274106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D71C157-FC53-6B4D-9EF3-19F3E8292CAC}"/>
                </a:ext>
              </a:extLst>
            </p:cNvPr>
            <p:cNvSpPr/>
            <p:nvPr/>
          </p:nvSpPr>
          <p:spPr>
            <a:xfrm>
              <a:off x="4935306" y="4957992"/>
              <a:ext cx="228600" cy="234673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6719F4B-529E-564D-887D-0A7AD55A448A}"/>
                </a:ext>
              </a:extLst>
            </p:cNvPr>
            <p:cNvCxnSpPr/>
            <p:nvPr/>
          </p:nvCxnSpPr>
          <p:spPr>
            <a:xfrm>
              <a:off x="3026915" y="2786887"/>
              <a:ext cx="914400" cy="9144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F0ADF46-1D14-2E49-9210-5D75786F32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62607" y="787919"/>
              <a:ext cx="319708" cy="31970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EE138C9-7A37-EB4C-9479-E3CBBD29E8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50651" y="4234292"/>
              <a:ext cx="319708" cy="31970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3FC472C-2C78-D848-871A-CB9A468A58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89257" y="4879267"/>
              <a:ext cx="319708" cy="31970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F917F5E-C155-E645-A23B-21E5CA1132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33251" y="5323578"/>
              <a:ext cx="319708" cy="319708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F71747D-84EE-F546-81A3-10DE65310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67097" y="954013"/>
              <a:ext cx="319708" cy="31970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DBCE261-E8CB-A249-ADD8-F7F150A511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16306" y="4843747"/>
              <a:ext cx="319708" cy="31970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FBB3E5A-DDB2-8E4E-87AE-1DD93F2EBD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86408" y="1932418"/>
              <a:ext cx="335309" cy="310923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50B9D81-3F3C-3641-914B-356FA35824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1425" y="1772687"/>
              <a:ext cx="319708" cy="31970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1D3AD1C-B02C-9547-98C1-C8DE577058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76868" y="2770723"/>
              <a:ext cx="494974" cy="32938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799C939-75B9-9048-A2E1-028633298C2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7752" y="2771467"/>
              <a:ext cx="1253806" cy="324422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4C882D8-4899-1143-BDC5-CA0EB1923E2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9420" y="4234292"/>
              <a:ext cx="319708" cy="319708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18B42FE-272C-D14C-A3A4-5CB96E02CE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9771" y="4874475"/>
              <a:ext cx="319708" cy="31970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FC518206-B23D-2C4F-B327-F97A2351E84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7265" y="3676116"/>
              <a:ext cx="319708" cy="319708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9B1ABB1-869C-0D4B-A182-E1719D9AF61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9431" y="5471020"/>
              <a:ext cx="319708" cy="319708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48EC637-28D0-3B4E-B25B-A754488D6AE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2959" y="5323578"/>
              <a:ext cx="319708" cy="319708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AC46357E-CA56-0345-B287-84A3DB425FA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4259" y="959491"/>
              <a:ext cx="319708" cy="319708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29F67BE-53BD-DD49-9100-02A68274E1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43956" y="4843747"/>
              <a:ext cx="319708" cy="319708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5187343-D7FC-3A49-9F8D-28DB149C383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2315" y="784325"/>
              <a:ext cx="319708" cy="319708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71AEAD25-F267-BF41-AD31-02667C49E18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2113" y="5248903"/>
              <a:ext cx="319708" cy="319708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AB86955D-4817-A249-8601-4863E4C6F9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6805" y="3977564"/>
              <a:ext cx="319708" cy="319708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418E52F-F208-294B-BF7C-00817C471A1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1133" y="1768171"/>
              <a:ext cx="319708" cy="319708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8A7B22EC-4E6A-F94C-A862-B6777E648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0431" y="2087879"/>
              <a:ext cx="319708" cy="319708"/>
            </a:xfrm>
            <a:prstGeom prst="rect">
              <a:avLst/>
            </a:prstGeom>
          </p:spPr>
        </p:pic>
        <p:sp>
          <p:nvSpPr>
            <p:cNvPr id="36" name="Right Brace 35">
              <a:extLst>
                <a:ext uri="{FF2B5EF4-FFF2-40B4-BE49-F238E27FC236}">
                  <a16:creationId xmlns:a16="http://schemas.microsoft.com/office/drawing/2014/main" id="{B10BD09F-BC92-6646-B6A4-F3F18E9A772D}"/>
                </a:ext>
              </a:extLst>
            </p:cNvPr>
            <p:cNvSpPr/>
            <p:nvPr/>
          </p:nvSpPr>
          <p:spPr>
            <a:xfrm rot="16200000">
              <a:off x="7752046" y="1911767"/>
              <a:ext cx="296478" cy="1325962"/>
            </a:xfrm>
            <a:prstGeom prst="rightBrace">
              <a:avLst/>
            </a:prstGeom>
            <a:ln w="22225">
              <a:solidFill>
                <a:schemeClr val="accent1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F7CDC939-88FE-3046-8BDE-0236BA25AF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878700" y="3102217"/>
              <a:ext cx="1248627" cy="316356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9B01FE5-C862-EF43-964F-DECDFD32C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881689" y="3382639"/>
              <a:ext cx="368432" cy="392380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62E3B9FA-720F-5B47-B571-37CDCEA1FA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249969" y="3413939"/>
              <a:ext cx="546224" cy="360192"/>
            </a:xfrm>
            <a:prstGeom prst="rect">
              <a:avLst/>
            </a:prstGeom>
          </p:spPr>
        </p:pic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5B355405-0E45-A048-9678-F2D9843CFD93}"/>
              </a:ext>
            </a:extLst>
          </p:cNvPr>
          <p:cNvSpPr txBox="1"/>
          <p:nvPr/>
        </p:nvSpPr>
        <p:spPr>
          <a:xfrm>
            <a:off x="10040346" y="5747813"/>
            <a:ext cx="32736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Source : M. NAS HSE-FB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1727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B3B8106-58C4-F74E-B976-98FFF76AB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Fire and others</a:t>
            </a:r>
            <a:endParaRPr lang="fr-FR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3E7285B-52D9-9841-B4FA-80458501EAD1}"/>
              </a:ext>
            </a:extLst>
          </p:cNvPr>
          <p:cNvGrpSpPr/>
          <p:nvPr/>
        </p:nvGrpSpPr>
        <p:grpSpPr>
          <a:xfrm>
            <a:off x="838200" y="1690688"/>
            <a:ext cx="10515600" cy="3135127"/>
            <a:chOff x="713135" y="3530734"/>
            <a:chExt cx="7518501" cy="216471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D8E0162-B1A1-6443-BA95-ACFE7538FD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8809" y="3637330"/>
              <a:ext cx="2304516" cy="1677217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36CF2A9-1865-7340-97E0-CBEF82696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5167" y="4678095"/>
              <a:ext cx="361808" cy="36180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399A414-C852-9942-9C91-0C31F6BFDE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04263" y="3592976"/>
              <a:ext cx="361808" cy="36180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48E5D78-CF94-F64B-9703-CC0FA2B387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3359" y="4678095"/>
              <a:ext cx="361808" cy="36180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875D3A3-8DBC-0644-BB24-C529B93EC5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73837" y="4783406"/>
              <a:ext cx="191450" cy="19145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40D0A85-29A1-BE41-9E3D-5DDB9119F9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32827" y="5069938"/>
              <a:ext cx="361808" cy="36180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717266F-008D-6D47-89DC-C9984E75DB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6355" y="4602502"/>
              <a:ext cx="361808" cy="36180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D8F3BA5-51F9-F549-8C96-5098D4D861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66312" y="3608476"/>
              <a:ext cx="361808" cy="361808"/>
            </a:xfrm>
            <a:prstGeom prst="rect">
              <a:avLst/>
            </a:prstGeom>
          </p:spPr>
        </p:pic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3124238-C16D-1849-BC32-910913AFBA3C}"/>
                </a:ext>
              </a:extLst>
            </p:cNvPr>
            <p:cNvSpPr/>
            <p:nvPr/>
          </p:nvSpPr>
          <p:spPr>
            <a:xfrm>
              <a:off x="5223404" y="3605147"/>
              <a:ext cx="447142" cy="365137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55E810C-E95F-664F-AC87-6F540997BFB9}"/>
                </a:ext>
              </a:extLst>
            </p:cNvPr>
            <p:cNvSpPr/>
            <p:nvPr/>
          </p:nvSpPr>
          <p:spPr>
            <a:xfrm>
              <a:off x="5014039" y="4686016"/>
              <a:ext cx="506375" cy="365137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9C98AF2-4E46-264D-9490-2B292426B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36539" y="3592977"/>
              <a:ext cx="2679719" cy="1936876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BCE64F4-9CB9-F44B-80ED-9F484241D5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47800" y="3625040"/>
              <a:ext cx="2383836" cy="1732623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D497B38-ECD4-F041-846F-1B35EA0885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69828" y="5143033"/>
              <a:ext cx="361808" cy="36180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F895E65-50B5-0048-974D-1DFAF0C3B0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24350" y="5333639"/>
              <a:ext cx="361808" cy="361808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6ABFDE8-160D-B949-8777-F867FDAF7D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06267" y="4648999"/>
              <a:ext cx="361808" cy="36180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49E69F9-33B2-A14D-9EB9-D531815D3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0079" y="4762218"/>
              <a:ext cx="361808" cy="361808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3C5F892-90A9-C541-943E-F02FFB3AB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15873" y="3773728"/>
              <a:ext cx="361808" cy="36180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15078AA-F342-1F44-8A9E-84B356058E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72498" y="3773728"/>
              <a:ext cx="361808" cy="361808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94FD5AC8-7695-6749-958C-23997A644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34969" y="5311102"/>
              <a:ext cx="361808" cy="361808"/>
            </a:xfrm>
            <a:prstGeom prst="rect">
              <a:avLst/>
            </a:prstGeom>
          </p:spPr>
        </p:pic>
        <p:sp>
          <p:nvSpPr>
            <p:cNvPr id="26" name="Espace réservé de la date 1">
              <a:extLst>
                <a:ext uri="{FF2B5EF4-FFF2-40B4-BE49-F238E27FC236}">
                  <a16:creationId xmlns:a16="http://schemas.microsoft.com/office/drawing/2014/main" id="{98B5E59E-0608-3644-B072-43A0F184550E}"/>
                </a:ext>
              </a:extLst>
            </p:cNvPr>
            <p:cNvSpPr txBox="1">
              <a:spLocks/>
            </p:cNvSpPr>
            <p:nvPr/>
          </p:nvSpPr>
          <p:spPr>
            <a:xfrm>
              <a:off x="1442562" y="5017923"/>
              <a:ext cx="872071" cy="365125"/>
            </a:xfrm>
            <a:prstGeom prst="rect">
              <a:avLst/>
            </a:prstGeom>
          </p:spPr>
          <p:txBody>
            <a:bodyPr vert="horz" lIns="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75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/>
                <a:t>27.06.2019</a:t>
              </a:r>
              <a:endParaRPr lang="en-GB"/>
            </a:p>
          </p:txBody>
        </p:sp>
        <p:sp>
          <p:nvSpPr>
            <p:cNvPr id="27" name="Espace réservé du pied de page 2">
              <a:extLst>
                <a:ext uri="{FF2B5EF4-FFF2-40B4-BE49-F238E27FC236}">
                  <a16:creationId xmlns:a16="http://schemas.microsoft.com/office/drawing/2014/main" id="{4237768F-FBB5-7C4F-9126-3D244B66B0B7}"/>
                </a:ext>
              </a:extLst>
            </p:cNvPr>
            <p:cNvSpPr txBox="1">
              <a:spLocks/>
            </p:cNvSpPr>
            <p:nvPr/>
          </p:nvSpPr>
          <p:spPr>
            <a:xfrm>
              <a:off x="2472679" y="5017923"/>
              <a:ext cx="45720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75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HSE-FB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32E5A83-46AF-8746-9681-F0E4FB844C3F}"/>
                </a:ext>
              </a:extLst>
            </p:cNvPr>
            <p:cNvSpPr/>
            <p:nvPr/>
          </p:nvSpPr>
          <p:spPr>
            <a:xfrm>
              <a:off x="755561" y="3536300"/>
              <a:ext cx="2251082" cy="2403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A8DC4CB-1397-7B4C-8A35-6A72800A2D5A}"/>
                </a:ext>
              </a:extLst>
            </p:cNvPr>
            <p:cNvSpPr txBox="1"/>
            <p:nvPr/>
          </p:nvSpPr>
          <p:spPr>
            <a:xfrm>
              <a:off x="713135" y="3530734"/>
              <a:ext cx="13003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/>
                <a:t>Réponse SSF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13EED71-9356-2B4B-9CF6-538559970492}"/>
                </a:ext>
              </a:extLst>
            </p:cNvPr>
            <p:cNvSpPr/>
            <p:nvPr/>
          </p:nvSpPr>
          <p:spPr>
            <a:xfrm>
              <a:off x="3487204" y="3581531"/>
              <a:ext cx="2107366" cy="206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83900FC-436F-2441-9B90-682769AA610F}"/>
                </a:ext>
              </a:extLst>
            </p:cNvPr>
            <p:cNvSpPr txBox="1"/>
            <p:nvPr/>
          </p:nvSpPr>
          <p:spPr>
            <a:xfrm>
              <a:off x="3619104" y="3546966"/>
              <a:ext cx="20585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/>
                <a:t>Réponse SDIS 01 / SIS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71184DF-40FA-E146-9C3F-6551C2AA766C}"/>
                </a:ext>
              </a:extLst>
            </p:cNvPr>
            <p:cNvSpPr/>
            <p:nvPr/>
          </p:nvSpPr>
          <p:spPr>
            <a:xfrm>
              <a:off x="5864646" y="3620261"/>
              <a:ext cx="2366990" cy="167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DED9C79-D8CD-F742-9208-3A706A8595BA}"/>
                </a:ext>
              </a:extLst>
            </p:cNvPr>
            <p:cNvSpPr txBox="1"/>
            <p:nvPr/>
          </p:nvSpPr>
          <p:spPr>
            <a:xfrm>
              <a:off x="6446940" y="3543147"/>
              <a:ext cx="11721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/>
                <a:t>SIS Back up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1B653AD-BA8E-1146-AB53-8D65C9283C15}"/>
                </a:ext>
              </a:extLst>
            </p:cNvPr>
            <p:cNvSpPr/>
            <p:nvPr/>
          </p:nvSpPr>
          <p:spPr>
            <a:xfrm>
              <a:off x="5177914" y="3727961"/>
              <a:ext cx="650704" cy="486772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AB9AFC2-C410-B849-9B00-610ED6E29BD9}"/>
                </a:ext>
              </a:extLst>
            </p:cNvPr>
            <p:cNvSpPr/>
            <p:nvPr/>
          </p:nvSpPr>
          <p:spPr>
            <a:xfrm>
              <a:off x="3050314" y="4565424"/>
              <a:ext cx="650704" cy="486772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D121672-275E-1948-AFD7-26731AD8A65A}"/>
              </a:ext>
            </a:extLst>
          </p:cNvPr>
          <p:cNvSpPr txBox="1"/>
          <p:nvPr/>
        </p:nvSpPr>
        <p:spPr>
          <a:xfrm>
            <a:off x="9693687" y="4714955"/>
            <a:ext cx="32736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Source : M. NAS HSE-FB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5579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843DA-7BDC-CA46-929A-DA719D2F4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to do in case of emergency</a:t>
            </a:r>
            <a:br>
              <a:rPr lang="en-GB" dirty="0"/>
            </a:br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892B27-D78D-634E-A2D4-03DA1CBE8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6669" y="1271953"/>
            <a:ext cx="4453597" cy="445359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9097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4A7DB42-491D-BE48-8C03-524DCF7C0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3742" y="867441"/>
            <a:ext cx="2590018" cy="30133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39D85BD-FA8C-AE4E-B662-3D2F4D65244A}"/>
              </a:ext>
            </a:extLst>
          </p:cNvPr>
          <p:cNvSpPr txBox="1"/>
          <p:nvPr/>
        </p:nvSpPr>
        <p:spPr>
          <a:xfrm>
            <a:off x="1301262" y="4536831"/>
            <a:ext cx="85883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Call 74444</a:t>
            </a:r>
          </a:p>
          <a:p>
            <a:pPr marL="285750" indent="-285750">
              <a:buFontTx/>
              <a:buChar char="-"/>
            </a:pPr>
            <a:r>
              <a:rPr lang="en-GB" dirty="0"/>
              <a:t>Contact local fire-fighters if near to you (but don’t look for!)</a:t>
            </a:r>
          </a:p>
          <a:p>
            <a:pPr marL="285750" indent="-285750">
              <a:buFontTx/>
              <a:buChar char="-"/>
            </a:pPr>
            <a:r>
              <a:rPr lang="en-GB" dirty="0"/>
              <a:t>Use Red Phone (for LHC underground) / TETRA red </a:t>
            </a:r>
            <a:r>
              <a:rPr lang="en-GB" dirty="0" err="1"/>
              <a:t>buton</a:t>
            </a:r>
            <a:r>
              <a:rPr lang="en-GB" dirty="0"/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3636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2EB53B4-1DF1-A64A-8139-E57BF44EF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3443" y="457198"/>
            <a:ext cx="10515600" cy="1325563"/>
          </a:xfrm>
        </p:spPr>
        <p:txBody>
          <a:bodyPr/>
          <a:lstStyle/>
          <a:p>
            <a:r>
              <a:rPr lang="en-GB" dirty="0"/>
              <a:t>Standard procedure still works 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8E325D-BF2A-CB42-9185-60C588F8A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120" y="407962"/>
            <a:ext cx="1467491" cy="17073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EB4D9E-767A-FE42-9E0D-B50C1585C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7611" y="3478237"/>
            <a:ext cx="1045122" cy="14415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108A16C-76D8-C840-813F-EBC2BED50E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659" y="2658794"/>
            <a:ext cx="1039456" cy="14337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291AC3-2FCA-EF4B-87F7-C5592D9B7EFA}"/>
              </a:ext>
            </a:extLst>
          </p:cNvPr>
          <p:cNvSpPr txBox="1"/>
          <p:nvPr/>
        </p:nvSpPr>
        <p:spPr>
          <a:xfrm>
            <a:off x="3280229" y="2878072"/>
            <a:ext cx="76176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Earing an alarm ? </a:t>
            </a:r>
          </a:p>
          <a:p>
            <a:r>
              <a:rPr lang="en-GB" sz="3600" dirty="0"/>
              <a:t>Evacuate and bring visitor with you !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717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Goal of the session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Overview</a:t>
            </a:r>
            <a:r>
              <a:rPr lang="fr-CH" dirty="0" smtClean="0"/>
              <a:t> of </a:t>
            </a:r>
            <a:r>
              <a:rPr lang="fr-CH" dirty="0" err="1" smtClean="0"/>
              <a:t>general</a:t>
            </a:r>
            <a:r>
              <a:rPr lang="fr-CH" dirty="0" smtClean="0"/>
              <a:t> organisation of the OD2019</a:t>
            </a:r>
          </a:p>
          <a:p>
            <a:r>
              <a:rPr lang="fr-CH" dirty="0" err="1" smtClean="0"/>
              <a:t>Safety</a:t>
            </a:r>
            <a:r>
              <a:rPr lang="fr-CH" dirty="0" smtClean="0"/>
              <a:t> first!</a:t>
            </a:r>
          </a:p>
          <a:p>
            <a:r>
              <a:rPr lang="fr-CH" dirty="0" smtClean="0"/>
              <a:t>Useful </a:t>
            </a:r>
            <a:r>
              <a:rPr lang="fr-CH" dirty="0" err="1" smtClean="0"/>
              <a:t>general</a:t>
            </a:r>
            <a:r>
              <a:rPr lang="fr-CH" dirty="0" smtClean="0"/>
              <a:t> information for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volunteer</a:t>
            </a:r>
            <a:r>
              <a:rPr lang="fr-CH" dirty="0" smtClean="0"/>
              <a:t> </a:t>
            </a:r>
            <a:r>
              <a:rPr lang="fr-CH" dirty="0" err="1" smtClean="0"/>
              <a:t>role</a:t>
            </a:r>
            <a:endParaRPr lang="fr-CH" dirty="0" smtClean="0"/>
          </a:p>
          <a:p>
            <a:r>
              <a:rPr lang="fr-CH" dirty="0" smtClean="0"/>
              <a:t>Links to help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prepare</a:t>
            </a:r>
            <a:r>
              <a:rPr lang="fr-CH" dirty="0" smtClean="0"/>
              <a:t> </a:t>
            </a:r>
            <a:r>
              <a:rPr lang="fr-CH" dirty="0" err="1" smtClean="0"/>
              <a:t>yourselves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57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2EB53B4-1DF1-A64A-8139-E57BF44EF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3443" y="457198"/>
            <a:ext cx="10515600" cy="1325563"/>
          </a:xfrm>
        </p:spPr>
        <p:txBody>
          <a:bodyPr/>
          <a:lstStyle/>
          <a:p>
            <a:r>
              <a:rPr lang="en-GB" dirty="0"/>
              <a:t>Standard procedure still works 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8E325D-BF2A-CB42-9185-60C588F8A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120" y="407962"/>
            <a:ext cx="1467491" cy="17073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291AC3-2FCA-EF4B-87F7-C5592D9B7EFA}"/>
              </a:ext>
            </a:extLst>
          </p:cNvPr>
          <p:cNvSpPr txBox="1"/>
          <p:nvPr/>
        </p:nvSpPr>
        <p:spPr>
          <a:xfrm>
            <a:off x="3287663" y="2593078"/>
            <a:ext cx="76176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People doesn’t feel well ? </a:t>
            </a:r>
          </a:p>
          <a:p>
            <a:r>
              <a:rPr lang="en-GB" sz="3600" dirty="0"/>
              <a:t>Look around you for first aider and call 74444</a:t>
            </a:r>
          </a:p>
        </p:txBody>
      </p:sp>
      <p:pic>
        <p:nvPicPr>
          <p:cNvPr id="12" name="Picture 4" descr="X:\Private\Presentations\PNG\gilet-vert-01.png">
            <a:extLst>
              <a:ext uri="{FF2B5EF4-FFF2-40B4-BE49-F238E27FC236}">
                <a16:creationId xmlns:a16="http://schemas.microsoft.com/office/drawing/2014/main" id="{CBB8C369-F86C-2440-8342-B83A54B48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889" y="4347404"/>
            <a:ext cx="254577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X:\Private\Presentations\PNG\brassard-vert.png">
            <a:extLst>
              <a:ext uri="{FF2B5EF4-FFF2-40B4-BE49-F238E27FC236}">
                <a16:creationId xmlns:a16="http://schemas.microsoft.com/office/drawing/2014/main" id="{7129CFA5-9B10-0047-B3CD-A51CAE8C9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4400" y="5013345"/>
            <a:ext cx="1351787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90CD530-5C9A-404B-8741-CDE5AD0C76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307" y="2585844"/>
            <a:ext cx="1270000" cy="127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99F7F09-8D28-8040-9570-CC0343CAA3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1307" y="4022296"/>
            <a:ext cx="1270000" cy="127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4716B6F-7CB4-D848-9244-EFBB4BDA5D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86092" y="3027551"/>
            <a:ext cx="662175" cy="662175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0334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2EB53B4-1DF1-A64A-8139-E57BF44EF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3443" y="457198"/>
            <a:ext cx="10515600" cy="1325563"/>
          </a:xfrm>
        </p:spPr>
        <p:txBody>
          <a:bodyPr/>
          <a:lstStyle/>
          <a:p>
            <a:r>
              <a:rPr lang="en-GB" dirty="0"/>
              <a:t>Standard procedure still works 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8E325D-BF2A-CB42-9185-60C588F8A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120" y="407962"/>
            <a:ext cx="1467491" cy="17073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291AC3-2FCA-EF4B-87F7-C5592D9B7EFA}"/>
              </a:ext>
            </a:extLst>
          </p:cNvPr>
          <p:cNvSpPr txBox="1"/>
          <p:nvPr/>
        </p:nvSpPr>
        <p:spPr>
          <a:xfrm>
            <a:off x="4551100" y="2927309"/>
            <a:ext cx="76176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Smoke, threat ? </a:t>
            </a:r>
          </a:p>
          <a:p>
            <a:r>
              <a:rPr lang="en-GB" sz="3600" dirty="0"/>
              <a:t>Push evacuation alarm if needed,</a:t>
            </a:r>
          </a:p>
          <a:p>
            <a:r>
              <a:rPr lang="en-GB" sz="3600" dirty="0"/>
              <a:t>Evacuate and bring visitor with you !</a:t>
            </a:r>
          </a:p>
          <a:p>
            <a:r>
              <a:rPr lang="en-GB" sz="3600" dirty="0"/>
              <a:t>Call 74444 and after inform your site manager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92B1D2-F573-F74A-A58D-DA21588AF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396" y="2604543"/>
            <a:ext cx="1294047" cy="12940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9EAE9A-AFEA-624C-8996-B4E8155C8F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407" y="3898590"/>
            <a:ext cx="1040899" cy="10408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D835DFA-CFC2-ED44-9412-76FEAAFDC3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6306" y="4585091"/>
            <a:ext cx="1202610" cy="120261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7342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2EB53B4-1DF1-A64A-8139-E57BF44EF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3443" y="457198"/>
            <a:ext cx="10515600" cy="1325563"/>
          </a:xfrm>
        </p:spPr>
        <p:txBody>
          <a:bodyPr/>
          <a:lstStyle/>
          <a:p>
            <a:r>
              <a:rPr lang="en-GB" dirty="0"/>
              <a:t>Standard procedure still works 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8E325D-BF2A-CB42-9185-60C588F8A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120" y="407962"/>
            <a:ext cx="1467491" cy="17073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291AC3-2FCA-EF4B-87F7-C5592D9B7EFA}"/>
              </a:ext>
            </a:extLst>
          </p:cNvPr>
          <p:cNvSpPr txBox="1"/>
          <p:nvPr/>
        </p:nvSpPr>
        <p:spPr>
          <a:xfrm>
            <a:off x="4551100" y="2934343"/>
            <a:ext cx="76176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Luggage? Problem with people ? </a:t>
            </a:r>
          </a:p>
          <a:p>
            <a:r>
              <a:rPr lang="en-GB" sz="3600" dirty="0"/>
              <a:t>Take distance with your group and</a:t>
            </a:r>
          </a:p>
          <a:p>
            <a:r>
              <a:rPr lang="en-GB" sz="3600" dirty="0"/>
              <a:t>Call 74444 and after inform your site manager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5BDFC6-63E9-9442-B9F8-233144B12C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385"/>
          <a:stretch/>
        </p:blipFill>
        <p:spPr>
          <a:xfrm>
            <a:off x="2343443" y="2309023"/>
            <a:ext cx="1425288" cy="17135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E90F440-16F3-974E-B3B0-4714DE2E2E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120" y="3132797"/>
            <a:ext cx="1422400" cy="14224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5140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2EB53B4-1DF1-A64A-8139-E57BF44EF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3443" y="457198"/>
            <a:ext cx="10515600" cy="1325563"/>
          </a:xfrm>
        </p:spPr>
        <p:txBody>
          <a:bodyPr/>
          <a:lstStyle/>
          <a:p>
            <a:r>
              <a:rPr lang="en-GB" dirty="0"/>
              <a:t>Standard procedure still works 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8E325D-BF2A-CB42-9185-60C588F8A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120" y="407962"/>
            <a:ext cx="1467491" cy="17073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291AC3-2FCA-EF4B-87F7-C5592D9B7EFA}"/>
              </a:ext>
            </a:extLst>
          </p:cNvPr>
          <p:cNvSpPr txBox="1"/>
          <p:nvPr/>
        </p:nvSpPr>
        <p:spPr>
          <a:xfrm>
            <a:off x="2997780" y="2489471"/>
            <a:ext cx="92069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Lift stop ? </a:t>
            </a:r>
          </a:p>
          <a:p>
            <a:r>
              <a:rPr lang="en-GB" sz="3600" dirty="0"/>
              <a:t>Reassure people, </a:t>
            </a:r>
          </a:p>
          <a:p>
            <a:r>
              <a:rPr lang="en-GB" sz="3600" dirty="0"/>
              <a:t>Use lift interphone to contact Fire Brigade ASC technician are on each LHC site</a:t>
            </a:r>
          </a:p>
          <a:p>
            <a:r>
              <a:rPr lang="en-GB" sz="3600" dirty="0"/>
              <a:t>Electrician also, and TI monitor the network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AE603C-CD8B-9343-8334-3EB312A04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528" y="2840991"/>
            <a:ext cx="1753968" cy="175396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4506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2EB53B4-1DF1-A64A-8139-E57BF44EF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3443" y="457198"/>
            <a:ext cx="10515600" cy="1325563"/>
          </a:xfrm>
        </p:spPr>
        <p:txBody>
          <a:bodyPr/>
          <a:lstStyle/>
          <a:p>
            <a:r>
              <a:rPr lang="en-GB" dirty="0"/>
              <a:t>Behind the scenes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8E325D-BF2A-CB42-9185-60C588F8A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120" y="407962"/>
            <a:ext cx="1467491" cy="1707369"/>
          </a:xfrm>
          <a:prstGeom prst="rect">
            <a:avLst/>
          </a:prstGeom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89766ECC-BF5D-574C-B294-C985F1CB1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EB41867F-3743-F049-9C32-4FD753E05D3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172264" y="152399"/>
            <a:ext cx="9172135" cy="45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684D5B3F-3C21-B04D-9287-65EB7EBB0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4" name="Image 5" descr="PC 160 1-009.tiff">
            <a:extLst>
              <a:ext uri="{FF2B5EF4-FFF2-40B4-BE49-F238E27FC236}">
                <a16:creationId xmlns:a16="http://schemas.microsoft.com/office/drawing/2014/main" id="{B072C9D8-9A1E-644B-85B1-54629F0E7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910" y="1782761"/>
            <a:ext cx="3447188" cy="380505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7AEE239-176E-634C-BACC-A1BF407C0EBA}"/>
              </a:ext>
            </a:extLst>
          </p:cNvPr>
          <p:cNvSpPr txBox="1"/>
          <p:nvPr/>
        </p:nvSpPr>
        <p:spPr>
          <a:xfrm>
            <a:off x="4115065" y="5587813"/>
            <a:ext cx="2321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Source S. </a:t>
            </a:r>
            <a:r>
              <a:rPr lang="fr-FR" sz="1200" i="1" dirty="0" err="1"/>
              <a:t>Lueders</a:t>
            </a:r>
            <a:endParaRPr lang="fr-FR" sz="1200" i="1" dirty="0"/>
          </a:p>
        </p:txBody>
      </p:sp>
      <p:pic>
        <p:nvPicPr>
          <p:cNvPr id="16" name="Image 9">
            <a:extLst>
              <a:ext uri="{FF2B5EF4-FFF2-40B4-BE49-F238E27FC236}">
                <a16:creationId xmlns:a16="http://schemas.microsoft.com/office/drawing/2014/main" id="{0904BD43-371F-2B4E-9009-C89BCA38B9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7719" y="2144251"/>
            <a:ext cx="729547" cy="927096"/>
          </a:xfrm>
          <a:prstGeom prst="rect">
            <a:avLst/>
          </a:prstGeom>
        </p:spPr>
      </p:pic>
      <p:pic>
        <p:nvPicPr>
          <p:cNvPr id="18" name="Image 7">
            <a:extLst>
              <a:ext uri="{FF2B5EF4-FFF2-40B4-BE49-F238E27FC236}">
                <a16:creationId xmlns:a16="http://schemas.microsoft.com/office/drawing/2014/main" id="{48CE350F-92D7-374D-958E-EBF5D3C26A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8778" y="4867959"/>
            <a:ext cx="965065" cy="593515"/>
          </a:xfrm>
          <a:prstGeom prst="rect">
            <a:avLst/>
          </a:prstGeom>
        </p:spPr>
      </p:pic>
      <p:pic>
        <p:nvPicPr>
          <p:cNvPr id="19" name="Image 8">
            <a:extLst>
              <a:ext uri="{FF2B5EF4-FFF2-40B4-BE49-F238E27FC236}">
                <a16:creationId xmlns:a16="http://schemas.microsoft.com/office/drawing/2014/main" id="{54E93E41-27D3-6348-B7C7-F8C497CA869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9000" t="12000" r="4500" b="25500"/>
          <a:stretch>
            <a:fillRect/>
          </a:stretch>
        </p:blipFill>
        <p:spPr>
          <a:xfrm>
            <a:off x="6238778" y="3808241"/>
            <a:ext cx="987425" cy="713457"/>
          </a:xfrm>
          <a:prstGeom prst="rect">
            <a:avLst/>
          </a:prstGeom>
        </p:spPr>
      </p:pic>
      <p:pic>
        <p:nvPicPr>
          <p:cNvPr id="20" name="Image 13">
            <a:extLst>
              <a:ext uri="{FF2B5EF4-FFF2-40B4-BE49-F238E27FC236}">
                <a16:creationId xmlns:a16="http://schemas.microsoft.com/office/drawing/2014/main" id="{A1CB9907-B856-1D48-9976-37C82D8C57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8329" y="3141291"/>
            <a:ext cx="568325" cy="568325"/>
          </a:xfrm>
          <a:prstGeom prst="rect">
            <a:avLst/>
          </a:prstGeom>
        </p:spPr>
      </p:pic>
      <p:pic>
        <p:nvPicPr>
          <p:cNvPr id="21" name="Image 11">
            <a:extLst>
              <a:ext uri="{FF2B5EF4-FFF2-40B4-BE49-F238E27FC236}">
                <a16:creationId xmlns:a16="http://schemas.microsoft.com/office/drawing/2014/main" id="{57CC6D23-C66B-BF4B-89B2-A75CFEEE6F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05033" y="2087558"/>
            <a:ext cx="847725" cy="609767"/>
          </a:xfrm>
          <a:prstGeom prst="rect">
            <a:avLst/>
          </a:prstGeom>
        </p:spPr>
      </p:pic>
      <p:pic>
        <p:nvPicPr>
          <p:cNvPr id="22" name="Image 10">
            <a:extLst>
              <a:ext uri="{FF2B5EF4-FFF2-40B4-BE49-F238E27FC236}">
                <a16:creationId xmlns:a16="http://schemas.microsoft.com/office/drawing/2014/main" id="{53B68FC1-1A21-554E-A1DC-394DAABE64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05033" y="3001958"/>
            <a:ext cx="694619" cy="501650"/>
          </a:xfrm>
          <a:prstGeom prst="rect">
            <a:avLst/>
          </a:prstGeom>
        </p:spPr>
      </p:pic>
      <p:pic>
        <p:nvPicPr>
          <p:cNvPr id="23" name="Image 14">
            <a:extLst>
              <a:ext uri="{FF2B5EF4-FFF2-40B4-BE49-F238E27FC236}">
                <a16:creationId xmlns:a16="http://schemas.microsoft.com/office/drawing/2014/main" id="{32A770A8-6BBC-A942-B625-B6E80C2E56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05033" y="3763958"/>
            <a:ext cx="819013" cy="87312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4D2D062-EC3C-A24E-A7D2-8BDEF7C43DF6}"/>
              </a:ext>
            </a:extLst>
          </p:cNvPr>
          <p:cNvSpPr txBox="1"/>
          <p:nvPr/>
        </p:nvSpPr>
        <p:spPr>
          <a:xfrm>
            <a:off x="8665601" y="1208494"/>
            <a:ext cx="20369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FB</a:t>
            </a:r>
            <a:r>
              <a:rPr lang="fr-FR" dirty="0"/>
              <a:t> : </a:t>
            </a:r>
          </a:p>
          <a:p>
            <a:pPr marL="285750" indent="-285750">
              <a:buFontTx/>
              <a:buChar char="-"/>
            </a:pPr>
            <a:r>
              <a:rPr lang="fr-FR" dirty="0"/>
              <a:t>FB intervention</a:t>
            </a:r>
          </a:p>
          <a:p>
            <a:pPr marL="285750" indent="-285750">
              <a:buFontTx/>
              <a:buChar char="-"/>
            </a:pPr>
            <a:r>
              <a:rPr lang="fr-FR" dirty="0"/>
              <a:t>Piquet RP</a:t>
            </a:r>
          </a:p>
          <a:p>
            <a:pPr marL="285750" indent="-285750">
              <a:buFontTx/>
              <a:buChar char="-"/>
            </a:pPr>
            <a:r>
              <a:rPr lang="fr-FR" dirty="0"/>
              <a:t>Piquet HSE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EDE484-6670-3441-B17F-27492A193CEE}"/>
              </a:ext>
            </a:extLst>
          </p:cNvPr>
          <p:cNvSpPr txBox="1"/>
          <p:nvPr/>
        </p:nvSpPr>
        <p:spPr>
          <a:xfrm>
            <a:off x="8681358" y="2565202"/>
            <a:ext cx="24331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TI </a:t>
            </a:r>
            <a:r>
              <a:rPr lang="fr-FR" dirty="0"/>
              <a:t>: </a:t>
            </a:r>
          </a:p>
          <a:p>
            <a:pPr marL="285750" indent="-285750">
              <a:buFontTx/>
              <a:buChar char="-"/>
            </a:pPr>
            <a:r>
              <a:rPr lang="fr-FR" dirty="0"/>
              <a:t>Piquet ELEC</a:t>
            </a:r>
          </a:p>
          <a:p>
            <a:pPr marL="285750" indent="-285750">
              <a:buFontTx/>
              <a:buChar char="-"/>
            </a:pPr>
            <a:r>
              <a:rPr lang="fr-FR" dirty="0"/>
              <a:t>Piquet ASC</a:t>
            </a:r>
          </a:p>
          <a:p>
            <a:pPr marL="285750" indent="-285750">
              <a:buFontTx/>
              <a:buChar char="-"/>
            </a:pPr>
            <a:r>
              <a:rPr lang="fr-FR" dirty="0"/>
              <a:t>Piquet CV</a:t>
            </a:r>
          </a:p>
          <a:p>
            <a:pPr marL="285750" indent="-285750">
              <a:buFontTx/>
              <a:buChar char="-"/>
            </a:pPr>
            <a:r>
              <a:rPr lang="fr-FR" dirty="0"/>
              <a:t>Piquet </a:t>
            </a:r>
            <a:r>
              <a:rPr lang="fr-FR" dirty="0" err="1"/>
              <a:t>Gas</a:t>
            </a:r>
            <a:r>
              <a:rPr lang="fr-FR" dirty="0"/>
              <a:t> / DET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5C89D50-9F47-F84A-A07D-C1E6D126B9B0}"/>
              </a:ext>
            </a:extLst>
          </p:cNvPr>
          <p:cNvSpPr txBox="1"/>
          <p:nvPr/>
        </p:nvSpPr>
        <p:spPr>
          <a:xfrm>
            <a:off x="8665601" y="4110486"/>
            <a:ext cx="20369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77777 </a:t>
            </a:r>
            <a:r>
              <a:rPr lang="en-GB" dirty="0"/>
              <a:t>: </a:t>
            </a:r>
          </a:p>
          <a:p>
            <a:pPr marL="285750" indent="-285750">
              <a:buFontTx/>
              <a:buChar char="-"/>
            </a:pPr>
            <a:r>
              <a:rPr lang="en-GB" dirty="0"/>
              <a:t>Daily support</a:t>
            </a:r>
          </a:p>
          <a:p>
            <a:pPr marL="285750" indent="-285750">
              <a:buFontTx/>
              <a:buChar char="-"/>
            </a:pPr>
            <a:r>
              <a:rPr lang="en-GB" dirty="0"/>
              <a:t>Garbage,</a:t>
            </a:r>
          </a:p>
          <a:p>
            <a:pPr marL="285750" indent="-285750">
              <a:buFontTx/>
              <a:buChar char="-"/>
            </a:pPr>
            <a:r>
              <a:rPr lang="en-GB" dirty="0"/>
              <a:t>Toilets,</a:t>
            </a:r>
          </a:p>
          <a:p>
            <a:pPr marL="285750" indent="-285750">
              <a:buFontTx/>
              <a:buChar char="-"/>
            </a:pPr>
            <a:r>
              <a:rPr lang="en-GB" dirty="0"/>
              <a:t>Bus, </a:t>
            </a:r>
          </a:p>
          <a:p>
            <a:pPr marL="285750" indent="-285750">
              <a:buFontTx/>
              <a:buChar char="-"/>
            </a:pPr>
            <a:r>
              <a:rPr lang="en-GB" dirty="0"/>
              <a:t>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ED5F7C3-D129-0841-B11C-1C665D560C89}"/>
              </a:ext>
            </a:extLst>
          </p:cNvPr>
          <p:cNvSpPr txBox="1"/>
          <p:nvPr/>
        </p:nvSpPr>
        <p:spPr>
          <a:xfrm>
            <a:off x="236201" y="2884911"/>
            <a:ext cx="2036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Direct line</a:t>
            </a:r>
            <a:r>
              <a:rPr lang="fr-FR" dirty="0"/>
              <a:t> :</a:t>
            </a:r>
          </a:p>
          <a:p>
            <a:pPr marL="285750" indent="-285750">
              <a:buFontTx/>
              <a:buChar char="-"/>
            </a:pPr>
            <a:r>
              <a:rPr lang="fr-FR" dirty="0"/>
              <a:t>66001</a:t>
            </a:r>
          </a:p>
          <a:p>
            <a:pPr marL="285750" indent="-285750">
              <a:buFontTx/>
              <a:buChar char="-"/>
            </a:pPr>
            <a:r>
              <a:rPr lang="fr-FR" dirty="0"/>
              <a:t>66002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AF734FB-4918-B143-9343-C646B424A6F6}"/>
              </a:ext>
            </a:extLst>
          </p:cNvPr>
          <p:cNvSpPr txBox="1"/>
          <p:nvPr/>
        </p:nvSpPr>
        <p:spPr>
          <a:xfrm>
            <a:off x="3089153" y="1612174"/>
            <a:ext cx="2051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Building 160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6842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2EB53B4-1DF1-A64A-8139-E57BF44EF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3443" y="457198"/>
            <a:ext cx="10515600" cy="1325563"/>
          </a:xfrm>
        </p:spPr>
        <p:txBody>
          <a:bodyPr>
            <a:normAutofit/>
          </a:bodyPr>
          <a:lstStyle/>
          <a:p>
            <a:r>
              <a:rPr lang="en-GB" sz="4400" dirty="0"/>
              <a:t>Poste Coordination </a:t>
            </a:r>
            <a:r>
              <a:rPr lang="en-GB" sz="4400" dirty="0" err="1"/>
              <a:t>Operationnelle</a:t>
            </a:r>
            <a:r>
              <a:rPr lang="en-GB" sz="4400" dirty="0"/>
              <a:t> 160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8E325D-BF2A-CB42-9185-60C588F8A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120" y="407962"/>
            <a:ext cx="1467491" cy="1707369"/>
          </a:xfrm>
          <a:prstGeom prst="rect">
            <a:avLst/>
          </a:prstGeom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89766ECC-BF5D-574C-B294-C985F1CB1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EB41867F-3743-F049-9C32-4FD753E05D3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172264" y="152399"/>
            <a:ext cx="9172135" cy="45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684D5B3F-3C21-B04D-9287-65EB7EBB0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4" name="Image 5" descr="PC 160 1-009.tiff">
            <a:extLst>
              <a:ext uri="{FF2B5EF4-FFF2-40B4-BE49-F238E27FC236}">
                <a16:creationId xmlns:a16="http://schemas.microsoft.com/office/drawing/2014/main" id="{B072C9D8-9A1E-644B-85B1-54629F0E7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01" y="3821285"/>
            <a:ext cx="1619070" cy="178715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7AEE239-176E-634C-BACC-A1BF407C0EBA}"/>
              </a:ext>
            </a:extLst>
          </p:cNvPr>
          <p:cNvSpPr txBox="1"/>
          <p:nvPr/>
        </p:nvSpPr>
        <p:spPr>
          <a:xfrm>
            <a:off x="516654" y="5583208"/>
            <a:ext cx="2321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Source S. </a:t>
            </a:r>
            <a:r>
              <a:rPr lang="fr-FR" sz="1200" i="1" dirty="0" err="1"/>
              <a:t>Lueders</a:t>
            </a:r>
            <a:endParaRPr lang="fr-FR" sz="1200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ED5F7C3-D129-0841-B11C-1C665D560C89}"/>
              </a:ext>
            </a:extLst>
          </p:cNvPr>
          <p:cNvSpPr txBox="1"/>
          <p:nvPr/>
        </p:nvSpPr>
        <p:spPr>
          <a:xfrm>
            <a:off x="236201" y="2884911"/>
            <a:ext cx="2036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Direct line</a:t>
            </a:r>
            <a:r>
              <a:rPr lang="fr-FR" dirty="0"/>
              <a:t> :</a:t>
            </a:r>
          </a:p>
          <a:p>
            <a:pPr marL="285750" indent="-285750">
              <a:buFontTx/>
              <a:buChar char="-"/>
            </a:pPr>
            <a:r>
              <a:rPr lang="fr-FR" dirty="0"/>
              <a:t>66001</a:t>
            </a:r>
          </a:p>
          <a:p>
            <a:pPr marL="285750" indent="-285750">
              <a:buFontTx/>
              <a:buChar char="-"/>
            </a:pPr>
            <a:r>
              <a:rPr lang="fr-FR" dirty="0"/>
              <a:t>66002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AF734FB-4918-B143-9343-C646B424A6F6}"/>
              </a:ext>
            </a:extLst>
          </p:cNvPr>
          <p:cNvSpPr txBox="1"/>
          <p:nvPr/>
        </p:nvSpPr>
        <p:spPr>
          <a:xfrm>
            <a:off x="2343442" y="1496263"/>
            <a:ext cx="2051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Building 160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334C37-74DC-3B44-8F6F-4ABDA8BCDF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4066" y="2302001"/>
            <a:ext cx="1422400" cy="1422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36230A5-B007-8346-845E-A07BF12E98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8331" y="4075680"/>
            <a:ext cx="1422400" cy="14224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4F4AD89-8032-B54D-9BE1-CF7B275B4D39}"/>
              </a:ext>
            </a:extLst>
          </p:cNvPr>
          <p:cNvSpPr txBox="1"/>
          <p:nvPr/>
        </p:nvSpPr>
        <p:spPr>
          <a:xfrm>
            <a:off x="5223949" y="2828535"/>
            <a:ext cx="2334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With </a:t>
            </a:r>
            <a:r>
              <a:rPr lang="en-GB" dirty="0" smtClean="0"/>
              <a:t>ad-hoc </a:t>
            </a:r>
            <a:r>
              <a:rPr lang="en-GB" dirty="0"/>
              <a:t>services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0D7E83-F4A5-114C-9DD1-B6655A612D62}"/>
              </a:ext>
            </a:extLst>
          </p:cNvPr>
          <p:cNvSpPr txBox="1"/>
          <p:nvPr/>
        </p:nvSpPr>
        <p:spPr>
          <a:xfrm>
            <a:off x="9330562" y="4676889"/>
            <a:ext cx="2541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With your site manager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7891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50246-BCE2-014A-8D05-DD2CD7ED7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6570" y="17367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Safety documentation</a:t>
            </a:r>
            <a:endParaRPr lang="fr-FR" dirty="0"/>
          </a:p>
        </p:txBody>
      </p:sp>
      <p:pic>
        <p:nvPicPr>
          <p:cNvPr id="10" name="Picture 7" descr="Screenshot 2019-02-22 at 16.47.29.png">
            <a:extLst>
              <a:ext uri="{FF2B5EF4-FFF2-40B4-BE49-F238E27FC236}">
                <a16:creationId xmlns:a16="http://schemas.microsoft.com/office/drawing/2014/main" id="{7B8AB380-19B3-EF4C-B189-0AAF1851D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8147" y="3062288"/>
            <a:ext cx="1407344" cy="199862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0485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D261E0E-FE95-2149-B61A-D651142B38EA}"/>
              </a:ext>
            </a:extLst>
          </p:cNvPr>
          <p:cNvSpPr txBox="1">
            <a:spLocks/>
          </p:cNvSpPr>
          <p:nvPr/>
        </p:nvSpPr>
        <p:spPr>
          <a:xfrm>
            <a:off x="756655" y="119319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Safety documentation</a:t>
            </a:r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B913C8-C593-B145-A1D3-2D15251C0D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84" y="1284028"/>
            <a:ext cx="2323922" cy="32668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077D72-5B80-4D4D-998A-4DFE36C913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992" y="1619075"/>
            <a:ext cx="2323922" cy="32668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2A847D-7A57-AF45-B48B-3BEDFF5342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508" y="1291306"/>
            <a:ext cx="2318745" cy="32596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651A29-0C31-9E48-9431-99540B7A07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898" y="1551729"/>
            <a:ext cx="2242832" cy="315289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6001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D7AF68-848D-3643-9740-604B564F1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38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5FF157E-5FC6-234E-B7F5-45D6401BBA8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Safety documentation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97522E-86D3-F849-B875-3DB0D5E19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26" y="1514772"/>
            <a:ext cx="2755881" cy="387412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35888C2-4D98-6F4D-906E-A31CD6E878E9}"/>
              </a:ext>
            </a:extLst>
          </p:cNvPr>
          <p:cNvSpPr txBox="1">
            <a:spLocks/>
          </p:cNvSpPr>
          <p:nvPr/>
        </p:nvSpPr>
        <p:spPr>
          <a:xfrm>
            <a:off x="3423707" y="1514772"/>
            <a:ext cx="10515600" cy="418529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Three scenarios:</a:t>
            </a:r>
          </a:p>
          <a:p>
            <a:pPr lvl="1"/>
            <a:r>
              <a:rPr lang="en-US" sz="2400" dirty="0"/>
              <a:t>Plan A: Early closure</a:t>
            </a:r>
          </a:p>
          <a:p>
            <a:pPr lvl="2"/>
            <a:r>
              <a:rPr lang="en-US" sz="2000" dirty="0"/>
              <a:t>Goal – “soft” evacuation of sites</a:t>
            </a:r>
          </a:p>
          <a:p>
            <a:pPr lvl="1"/>
            <a:r>
              <a:rPr lang="en-US" sz="2400" dirty="0"/>
              <a:t>Plan B: Weather alert</a:t>
            </a:r>
          </a:p>
          <a:p>
            <a:pPr lvl="2"/>
            <a:r>
              <a:rPr lang="en-US" sz="2000" dirty="0"/>
              <a:t>Goal – harbor visitors in safe buildings</a:t>
            </a:r>
          </a:p>
          <a:p>
            <a:pPr lvl="1"/>
            <a:r>
              <a:rPr lang="en-US" sz="2400" dirty="0"/>
              <a:t>Plan C: Confinement from harmful exterior event</a:t>
            </a:r>
          </a:p>
          <a:p>
            <a:pPr lvl="2"/>
            <a:r>
              <a:rPr lang="en-US" sz="2000" dirty="0"/>
              <a:t>Goal – harbor visitors in safe buildings</a:t>
            </a:r>
          </a:p>
          <a:p>
            <a:pPr marL="914400" lvl="2" indent="0">
              <a:buFont typeface="Arial" panose="020B0604020202020204" pitchFamily="34" charset="0"/>
              <a:buNone/>
            </a:pPr>
            <a:endParaRPr lang="en-US" sz="2000" dirty="0"/>
          </a:p>
          <a:p>
            <a:r>
              <a:rPr lang="en-US" sz="2400" dirty="0"/>
              <a:t>List of safe buildings on each site (</a:t>
            </a:r>
            <a:r>
              <a:rPr lang="en-US" sz="2400" i="1" dirty="0"/>
              <a:t>in progress on GIS Portal</a:t>
            </a:r>
            <a:r>
              <a:rPr lang="en-US" sz="2400" dirty="0"/>
              <a:t>)</a:t>
            </a:r>
          </a:p>
          <a:p>
            <a:r>
              <a:rPr lang="en-US" sz="2400" dirty="0"/>
              <a:t>Communication: messaging and channels</a:t>
            </a: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AEA6E6-7ADD-7E4B-955F-25DDA21553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764" y="3177840"/>
            <a:ext cx="749300" cy="241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DC3090-8266-4642-A10E-59814243FE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2990" y="4992337"/>
            <a:ext cx="962367" cy="16350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C312B9D-945D-CE43-ACF3-501A3134FD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764" y="3860727"/>
            <a:ext cx="7493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7047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7598" y="230573"/>
            <a:ext cx="7101870" cy="734688"/>
          </a:xfrm>
        </p:spPr>
        <p:txBody>
          <a:bodyPr/>
          <a:lstStyle/>
          <a:p>
            <a:r>
              <a:rPr lang="en-US" dirty="0"/>
              <a:t>Identifications</a:t>
            </a:r>
            <a:endParaRPr lang="en-GB" dirty="0"/>
          </a:p>
        </p:txBody>
      </p:sp>
      <p:pic>
        <p:nvPicPr>
          <p:cNvPr id="1026" name="Picture 2" descr="X:\Private\Presentations\PNG\gilet-bleu-guide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62" y="3411253"/>
            <a:ext cx="1837303" cy="129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X:\Private\Presentations\PNG\gilet-bleu-FlowControl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41" y="4752480"/>
            <a:ext cx="1837303" cy="129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X:\Private\Presentations\PNG\gilet-vert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358" y="3380976"/>
            <a:ext cx="1837303" cy="129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X:\Private\Presentations\PNG\brassard-ver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764" y="4635837"/>
            <a:ext cx="975592" cy="12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X:\Private\Presentations\PNG\gilet-jaune-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559" y="4752480"/>
            <a:ext cx="1837303" cy="129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X:\Private\Presentations\PNG\gilet-rose-0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560" y="3429000"/>
            <a:ext cx="1837303" cy="129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X:\Private\Presentations\PNG\gilet-rouge-0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62" y="1707439"/>
            <a:ext cx="1837303" cy="129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1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156" y="3711319"/>
            <a:ext cx="1346377" cy="638384"/>
          </a:xfrm>
          <a:prstGeom prst="rect">
            <a:avLst/>
          </a:prstGeom>
        </p:spPr>
      </p:pic>
      <p:pic>
        <p:nvPicPr>
          <p:cNvPr id="14" name="Image 13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43"/>
          <a:stretch/>
        </p:blipFill>
        <p:spPr bwMode="auto">
          <a:xfrm>
            <a:off x="7422418" y="4673508"/>
            <a:ext cx="997224" cy="1091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58612" y="829865"/>
            <a:ext cx="1766600" cy="1164039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96469" y="4349703"/>
            <a:ext cx="1430872" cy="14457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FD19936-6B6F-2940-A2A7-658BC5817475}"/>
              </a:ext>
            </a:extLst>
          </p:cNvPr>
          <p:cNvSpPr txBox="1"/>
          <p:nvPr/>
        </p:nvSpPr>
        <p:spPr>
          <a:xfrm>
            <a:off x="4115065" y="1176013"/>
            <a:ext cx="2681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OD2019 </a:t>
            </a:r>
            <a:r>
              <a:rPr lang="fr-FR" dirty="0" err="1"/>
              <a:t>Core</a:t>
            </a:r>
            <a:r>
              <a:rPr lang="fr-FR" dirty="0"/>
              <a:t> Team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D06AAE-B54D-5F43-A3A7-B1AD6C24D819}"/>
              </a:ext>
            </a:extLst>
          </p:cNvPr>
          <p:cNvSpPr txBox="1"/>
          <p:nvPr/>
        </p:nvSpPr>
        <p:spPr>
          <a:xfrm>
            <a:off x="2708001" y="2188185"/>
            <a:ext cx="2681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Site Manager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C1F3EB-25B5-BD48-B7D8-D15A5397976A}"/>
              </a:ext>
            </a:extLst>
          </p:cNvPr>
          <p:cNvSpPr txBox="1"/>
          <p:nvPr/>
        </p:nvSpPr>
        <p:spPr>
          <a:xfrm>
            <a:off x="3326246" y="3153210"/>
            <a:ext cx="2681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General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1BECD5-622A-A343-8A6C-B1D4CAA520D1}"/>
              </a:ext>
            </a:extLst>
          </p:cNvPr>
          <p:cNvSpPr txBox="1"/>
          <p:nvPr/>
        </p:nvSpPr>
        <p:spPr>
          <a:xfrm>
            <a:off x="5509044" y="3139279"/>
            <a:ext cx="2681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First </a:t>
            </a:r>
            <a:r>
              <a:rPr lang="fr-FR" dirty="0" err="1"/>
              <a:t>Aid</a:t>
            </a:r>
            <a:endParaRPr lang="fr-FR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D1D08CF-4395-784C-8CDA-1C72962560AE}"/>
              </a:ext>
            </a:extLst>
          </p:cNvPr>
          <p:cNvSpPr txBox="1"/>
          <p:nvPr/>
        </p:nvSpPr>
        <p:spPr>
          <a:xfrm>
            <a:off x="7348891" y="3155279"/>
            <a:ext cx="2681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Safety help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DA5D1D-3AD4-0946-A4C9-2D349BA9C0C8}"/>
              </a:ext>
            </a:extLst>
          </p:cNvPr>
          <p:cNvSpPr txBox="1"/>
          <p:nvPr/>
        </p:nvSpPr>
        <p:spPr>
          <a:xfrm>
            <a:off x="7278845" y="4926288"/>
            <a:ext cx="1769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HSE Teams, HSE RP Teams, LEXGLIMOS / DSO Teams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991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What</a:t>
            </a:r>
            <a:r>
              <a:rPr lang="fr-CH" dirty="0" smtClean="0"/>
              <a:t> do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organize</a:t>
            </a:r>
            <a:r>
              <a:rPr lang="fr-CH" dirty="0" smtClean="0"/>
              <a:t> the OD?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665715"/>
            <a:ext cx="10515600" cy="15045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400" dirty="0" smtClean="0"/>
              <a:t>		9		150		90		80 000</a:t>
            </a:r>
          </a:p>
          <a:p>
            <a:pPr marL="0" indent="0">
              <a:buNone/>
            </a:pPr>
            <a:endParaRPr lang="fr-CH" sz="2400" dirty="0"/>
          </a:p>
          <a:p>
            <a:pPr marL="0" indent="0">
              <a:buNone/>
            </a:pPr>
            <a:endParaRPr lang="fr-CH" sz="2400" dirty="0" smtClean="0"/>
          </a:p>
          <a:p>
            <a:pPr marL="0" indent="0">
              <a:buNone/>
            </a:pPr>
            <a:endParaRPr lang="fr-CH" sz="2400" dirty="0"/>
          </a:p>
          <a:p>
            <a:pPr marL="0" indent="0">
              <a:buNone/>
            </a:pPr>
            <a:endParaRPr lang="fr-CH" sz="2400" dirty="0" smtClean="0"/>
          </a:p>
          <a:p>
            <a:endParaRPr lang="fr-CH" sz="2400" dirty="0"/>
          </a:p>
          <a:p>
            <a:endParaRPr lang="fr-CH" sz="2400" dirty="0" smtClean="0"/>
          </a:p>
          <a:p>
            <a:endParaRPr lang="fr-CH" sz="2400" dirty="0"/>
          </a:p>
          <a:p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981200" y="4255908"/>
            <a:ext cx="1563511" cy="7563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sites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4007556" y="4255906"/>
            <a:ext cx="1546577" cy="7563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activities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5844825" y="4255901"/>
            <a:ext cx="1552221" cy="756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tents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7670803" y="4255900"/>
            <a:ext cx="1794932" cy="7563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recyclable Open Days </a:t>
            </a:r>
            <a:r>
              <a:rPr lang="fr-CH" dirty="0" err="1" smtClean="0"/>
              <a:t>cups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544711" y="1844688"/>
            <a:ext cx="412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	</a:t>
            </a:r>
            <a:r>
              <a:rPr lang="fr-CH" sz="2400" dirty="0" smtClean="0"/>
              <a:t>2.5	        35 000+</a:t>
            </a:r>
            <a:endParaRPr lang="fr-CH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3824113" y="2381958"/>
            <a:ext cx="1563511" cy="7563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days</a:t>
            </a:r>
            <a:endParaRPr lang="en-GB" dirty="0"/>
          </a:p>
        </p:txBody>
      </p:sp>
      <p:sp>
        <p:nvSpPr>
          <p:cNvPr id="18" name="Rounded Rectangle 17"/>
          <p:cNvSpPr/>
          <p:nvPr/>
        </p:nvSpPr>
        <p:spPr>
          <a:xfrm>
            <a:off x="5850469" y="2381956"/>
            <a:ext cx="1546577" cy="7563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Visitors</a:t>
            </a:r>
            <a:r>
              <a:rPr lang="fr-CH" dirty="0" smtClean="0"/>
              <a:t>/</a:t>
            </a:r>
            <a:r>
              <a:rPr lang="fr-CH" dirty="0" err="1" smtClean="0"/>
              <a:t>day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5466875"/>
            <a:ext cx="4964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	</a:t>
            </a:r>
            <a:r>
              <a:rPr lang="fr-CH" sz="2400" dirty="0" smtClean="0"/>
              <a:t>And………..</a:t>
            </a:r>
            <a:endParaRPr lang="fr-CH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79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7" grpId="0" animBg="1"/>
      <p:bldP spid="1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Radiation Areas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38199" y="1690688"/>
          <a:ext cx="4030579" cy="32567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7359">
                  <a:extLst>
                    <a:ext uri="{9D8B030D-6E8A-4147-A177-3AD203B41FA5}">
                      <a16:colId xmlns:a16="http://schemas.microsoft.com/office/drawing/2014/main" val="2063745679"/>
                    </a:ext>
                  </a:extLst>
                </a:gridCol>
                <a:gridCol w="962526">
                  <a:extLst>
                    <a:ext uri="{9D8B030D-6E8A-4147-A177-3AD203B41FA5}">
                      <a16:colId xmlns:a16="http://schemas.microsoft.com/office/drawing/2014/main" val="1976143168"/>
                    </a:ext>
                  </a:extLst>
                </a:gridCol>
                <a:gridCol w="2550694">
                  <a:extLst>
                    <a:ext uri="{9D8B030D-6E8A-4147-A177-3AD203B41FA5}">
                      <a16:colId xmlns:a16="http://schemas.microsoft.com/office/drawing/2014/main" val="2620154947"/>
                    </a:ext>
                  </a:extLst>
                </a:gridCol>
              </a:tblGrid>
              <a:tr h="2923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Sites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Bâtiments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Points de visite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97187478"/>
                  </a:ext>
                </a:extLst>
              </a:tr>
              <a:tr h="246837">
                <a:tc rowSpan="4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Meyrin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193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Antiproton - ELENA </a:t>
                      </a:r>
                      <a:r>
                        <a:rPr lang="fr-FR" sz="1100" dirty="0" err="1">
                          <a:effectLst/>
                        </a:rPr>
                        <a:t>decelerator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2879739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2008/2010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CLIC - CTF3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0491444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400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LINAC4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727847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LINAC2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590292"/>
                  </a:ext>
                </a:extLst>
              </a:tr>
              <a:tr h="227890">
                <a:tc rowSpan="9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effectLst/>
                        </a:rPr>
                        <a:t>Prévessin</a:t>
                      </a:r>
                      <a:r>
                        <a:rPr lang="fr-FR" sz="1100" dirty="0">
                          <a:effectLst/>
                        </a:rPr>
                        <a:t> and LHC points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888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COMPASS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888816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887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EHN1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0988816"/>
                  </a:ext>
                </a:extLst>
              </a:tr>
              <a:tr h="2108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911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ECN3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2333481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p1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ATLAS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2298467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p2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ALICE + Machine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370935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p4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LHC RF + Machine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7532277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p5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CMS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38422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p6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Machine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996841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p8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effectLst/>
                        </a:rPr>
                        <a:t>LHCb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98153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606716" y="1764632"/>
            <a:ext cx="532597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u="sng" dirty="0"/>
              <a:t>Sources: </a:t>
            </a:r>
            <a:r>
              <a:rPr lang="fr-FR" dirty="0"/>
              <a:t>2013’s Tripartite, </a:t>
            </a:r>
            <a:r>
              <a:rPr lang="en-GB" dirty="0"/>
              <a:t>Memorandum Radiation Protection requirements for Open Days 2019 visits in Radiation Areas* :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 err="1"/>
              <a:t>Pregnant</a:t>
            </a:r>
            <a:r>
              <a:rPr lang="fr-FR" dirty="0"/>
              <a:t> </a:t>
            </a:r>
            <a:r>
              <a:rPr lang="fr-FR" dirty="0" err="1"/>
              <a:t>women</a:t>
            </a:r>
            <a:r>
              <a:rPr lang="fr-FR" dirty="0"/>
              <a:t> </a:t>
            </a:r>
            <a:r>
              <a:rPr lang="fr-FR" dirty="0" err="1"/>
              <a:t>allowed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Minimum </a:t>
            </a:r>
            <a:r>
              <a:rPr lang="fr-FR" dirty="0" err="1"/>
              <a:t>age</a:t>
            </a:r>
            <a:r>
              <a:rPr lang="fr-FR" dirty="0"/>
              <a:t> : 12yo</a:t>
            </a:r>
          </a:p>
          <a:p>
            <a:pPr marL="285750" indent="-285750">
              <a:buFontTx/>
              <a:buChar char="-"/>
            </a:pPr>
            <a:r>
              <a:rPr lang="fr-FR" dirty="0"/>
              <a:t>Maximum dose </a:t>
            </a:r>
            <a:r>
              <a:rPr lang="fr-FR" dirty="0" err="1"/>
              <a:t>allowed</a:t>
            </a:r>
            <a:r>
              <a:rPr lang="fr-FR" dirty="0"/>
              <a:t> :3uSv</a:t>
            </a:r>
          </a:p>
          <a:p>
            <a:pPr marL="285750" indent="-285750">
              <a:buFontTx/>
              <a:buChar char="-"/>
            </a:pPr>
            <a:r>
              <a:rPr lang="fr-FR" dirty="0"/>
              <a:t>In case of an incident : 10uSv</a:t>
            </a:r>
          </a:p>
          <a:p>
            <a:endParaRPr lang="fr-FR" dirty="0"/>
          </a:p>
          <a:p>
            <a:r>
              <a:rPr lang="fr-FR" dirty="0"/>
              <a:t>General </a:t>
            </a:r>
            <a:r>
              <a:rPr lang="fr-FR" dirty="0" err="1"/>
              <a:t>behaviour</a:t>
            </a:r>
            <a:r>
              <a:rPr lang="fr-FR" dirty="0"/>
              <a:t> </a:t>
            </a:r>
            <a:r>
              <a:rPr lang="fr-FR" dirty="0" err="1"/>
              <a:t>available</a:t>
            </a:r>
            <a:r>
              <a:rPr lang="fr-FR" dirty="0"/>
              <a:t> 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91852" y="5831305"/>
            <a:ext cx="78566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*</a:t>
            </a:r>
            <a:r>
              <a:rPr lang="en-GB" sz="1200" i="1" dirty="0"/>
              <a:t>Memorandum Radiation Protection requirements for Open Days 2019 visits in Radiation Areas – EDMS </a:t>
            </a:r>
            <a:r>
              <a:rPr lang="en-GB" sz="1200" dirty="0"/>
              <a:t>2110782</a:t>
            </a:r>
            <a:endParaRPr lang="fr-FR" sz="1200" i="1" dirty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094" y="257465"/>
            <a:ext cx="1677379" cy="117344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552094" y="567964"/>
            <a:ext cx="657225" cy="2762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163" y="4423899"/>
            <a:ext cx="1223187" cy="12231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989" y="4423899"/>
            <a:ext cx="1314330" cy="131433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7606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Radiation Areas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38199" y="1690688"/>
          <a:ext cx="4030579" cy="32567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7359">
                  <a:extLst>
                    <a:ext uri="{9D8B030D-6E8A-4147-A177-3AD203B41FA5}">
                      <a16:colId xmlns:a16="http://schemas.microsoft.com/office/drawing/2014/main" val="2063745679"/>
                    </a:ext>
                  </a:extLst>
                </a:gridCol>
                <a:gridCol w="962526">
                  <a:extLst>
                    <a:ext uri="{9D8B030D-6E8A-4147-A177-3AD203B41FA5}">
                      <a16:colId xmlns:a16="http://schemas.microsoft.com/office/drawing/2014/main" val="1976143168"/>
                    </a:ext>
                  </a:extLst>
                </a:gridCol>
                <a:gridCol w="2550694">
                  <a:extLst>
                    <a:ext uri="{9D8B030D-6E8A-4147-A177-3AD203B41FA5}">
                      <a16:colId xmlns:a16="http://schemas.microsoft.com/office/drawing/2014/main" val="2620154947"/>
                    </a:ext>
                  </a:extLst>
                </a:gridCol>
              </a:tblGrid>
              <a:tr h="2923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Site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Bâtiment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Point de visite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97187478"/>
                  </a:ext>
                </a:extLst>
              </a:tr>
              <a:tr h="246837">
                <a:tc rowSpan="4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Meyrin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193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Antiproton - ELENA </a:t>
                      </a:r>
                      <a:r>
                        <a:rPr lang="fr-FR" sz="1100" dirty="0" err="1">
                          <a:effectLst/>
                        </a:rPr>
                        <a:t>decelerator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2879739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2008/2010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CLIC - CTF3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0491444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400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LINAC4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727847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LINAC2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590292"/>
                  </a:ext>
                </a:extLst>
              </a:tr>
              <a:tr h="227890">
                <a:tc rowSpan="9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effectLst/>
                        </a:rPr>
                        <a:t>Prévessin</a:t>
                      </a:r>
                      <a:r>
                        <a:rPr lang="fr-FR" sz="1100" dirty="0">
                          <a:effectLst/>
                        </a:rPr>
                        <a:t> and LHC points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888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COMPASS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888816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887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EHN1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0988816"/>
                  </a:ext>
                </a:extLst>
              </a:tr>
              <a:tr h="2108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911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ECN3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2333481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p1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ATLAS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2298467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p2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ALICE + Machine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370935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p4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LHC RF + Machine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7532277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p5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CMS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38422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p6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Machine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996841"/>
                  </a:ext>
                </a:extLst>
              </a:tr>
              <a:tr h="2278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p8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effectLst/>
                        </a:rPr>
                        <a:t>LHCb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98153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606716" y="1764632"/>
            <a:ext cx="5325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Each</a:t>
            </a:r>
            <a:r>
              <a:rPr lang="fr-CH" dirty="0"/>
              <a:t> </a:t>
            </a:r>
            <a:r>
              <a:rPr lang="fr-CH" dirty="0" err="1"/>
              <a:t>Supervised</a:t>
            </a:r>
            <a:r>
              <a:rPr lang="fr-CH" dirty="0"/>
              <a:t> Radiation Area Guide : </a:t>
            </a: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094" y="257465"/>
            <a:ext cx="1677379" cy="117344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552094" y="567964"/>
            <a:ext cx="657225" cy="2762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088" y="2266518"/>
            <a:ext cx="755931" cy="12106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585" y="2313101"/>
            <a:ext cx="1506282" cy="121339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448299" y="4065328"/>
            <a:ext cx="5325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Each</a:t>
            </a:r>
            <a:r>
              <a:rPr lang="fr-CH" dirty="0"/>
              <a:t> </a:t>
            </a:r>
            <a:r>
              <a:rPr lang="fr-CH" dirty="0" err="1"/>
              <a:t>Supervised</a:t>
            </a:r>
            <a:r>
              <a:rPr lang="fr-CH" dirty="0"/>
              <a:t> Radiation Area </a:t>
            </a:r>
            <a:r>
              <a:rPr lang="fr-CH" dirty="0" err="1"/>
              <a:t>Crowd</a:t>
            </a:r>
            <a:r>
              <a:rPr lang="fr-CH" dirty="0"/>
              <a:t> Marshall :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923" y="4641158"/>
            <a:ext cx="755931" cy="1210605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5606716" y="3554335"/>
            <a:ext cx="1959056" cy="461621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>
                <a:solidFill>
                  <a:schemeClr val="bg1"/>
                </a:solidFill>
              </a:rPr>
              <a:t>Personal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  <a:r>
              <a:rPr lang="fr-FR" sz="1400" b="1" dirty="0" err="1">
                <a:solidFill>
                  <a:schemeClr val="bg1"/>
                </a:solidFill>
              </a:rPr>
              <a:t>dosimeter</a:t>
            </a:r>
            <a:r>
              <a:rPr lang="fr-FR" sz="1400" b="1" dirty="0">
                <a:solidFill>
                  <a:schemeClr val="bg1"/>
                </a:solidFill>
              </a:rPr>
              <a:t> (passive)</a:t>
            </a:r>
            <a:endParaRPr lang="fr-FR" altLang="fr-FR" sz="1400" kern="0" dirty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8831090" y="3554335"/>
            <a:ext cx="1941271" cy="46162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>
                <a:solidFill>
                  <a:schemeClr val="bg1"/>
                </a:solidFill>
              </a:rPr>
              <a:t>Operational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  <a:r>
              <a:rPr lang="fr-FR" sz="1400" b="1" dirty="0" err="1">
                <a:solidFill>
                  <a:schemeClr val="bg1"/>
                </a:solidFill>
              </a:rPr>
              <a:t>dosimeter</a:t>
            </a:r>
            <a:r>
              <a:rPr lang="fr-FR" sz="1400" b="1" dirty="0">
                <a:solidFill>
                  <a:schemeClr val="bg1"/>
                </a:solidFill>
              </a:rPr>
              <a:t> (active)</a:t>
            </a:r>
            <a:endParaRPr lang="fr-FR" altLang="fr-FR" sz="1400" kern="0" dirty="0">
              <a:solidFill>
                <a:schemeClr val="bg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210927" y="5205515"/>
            <a:ext cx="1959056" cy="461621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>
                <a:solidFill>
                  <a:schemeClr val="bg1"/>
                </a:solidFill>
              </a:rPr>
              <a:t>Personal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  <a:r>
              <a:rPr lang="fr-FR" sz="1400" b="1" dirty="0" err="1">
                <a:solidFill>
                  <a:schemeClr val="bg1"/>
                </a:solidFill>
              </a:rPr>
              <a:t>dosimeter</a:t>
            </a:r>
            <a:r>
              <a:rPr lang="fr-FR" sz="1400" b="1" dirty="0">
                <a:solidFill>
                  <a:schemeClr val="bg1"/>
                </a:solidFill>
              </a:rPr>
              <a:t> (passive)</a:t>
            </a:r>
            <a:endParaRPr lang="fr-FR" altLang="fr-FR" sz="1400" kern="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531642" y="1778552"/>
            <a:ext cx="164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err="1">
                <a:solidFill>
                  <a:srgbClr val="FF0000"/>
                </a:solidFill>
              </a:rPr>
              <a:t>Mandatory</a:t>
            </a:r>
            <a:endParaRPr lang="fr-FR" b="1" u="sng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554867" y="4032050"/>
            <a:ext cx="164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err="1">
                <a:solidFill>
                  <a:srgbClr val="FF0000"/>
                </a:solidFill>
              </a:rPr>
              <a:t>Mandatory</a:t>
            </a:r>
            <a:endParaRPr lang="fr-FR" b="1" u="sng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5088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Radiation Areas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06716" y="1451813"/>
            <a:ext cx="5325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u="sng" dirty="0" err="1"/>
              <a:t>Each</a:t>
            </a:r>
            <a:r>
              <a:rPr lang="fr-CH" u="sng" dirty="0"/>
              <a:t> </a:t>
            </a:r>
            <a:r>
              <a:rPr lang="fr-CH" u="sng" dirty="0" err="1"/>
              <a:t>Supervised</a:t>
            </a:r>
            <a:r>
              <a:rPr lang="fr-CH" u="sng" dirty="0"/>
              <a:t> Radiation Area Guide </a:t>
            </a:r>
            <a:r>
              <a:rPr lang="fr-CH" dirty="0"/>
              <a:t>: </a:t>
            </a: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094" y="257465"/>
            <a:ext cx="1677379" cy="117344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552094" y="567964"/>
            <a:ext cx="657225" cy="2762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088" y="1953699"/>
            <a:ext cx="755931" cy="12106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585" y="2000282"/>
            <a:ext cx="1506282" cy="1213394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5606716" y="3241516"/>
            <a:ext cx="1959056" cy="461621"/>
          </a:xfrm>
          <a:prstGeom prst="roundRect">
            <a:avLst/>
          </a:prstGeom>
          <a:solidFill>
            <a:srgbClr val="BFE2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>
                <a:solidFill>
                  <a:schemeClr val="bg1"/>
                </a:solidFill>
              </a:rPr>
              <a:t>Personal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  <a:r>
              <a:rPr lang="fr-FR" sz="1400" b="1" dirty="0" err="1">
                <a:solidFill>
                  <a:schemeClr val="bg1"/>
                </a:solidFill>
              </a:rPr>
              <a:t>dosimeter</a:t>
            </a:r>
            <a:r>
              <a:rPr lang="fr-FR" sz="1400" b="1" dirty="0">
                <a:solidFill>
                  <a:schemeClr val="bg1"/>
                </a:solidFill>
              </a:rPr>
              <a:t> (passive)</a:t>
            </a:r>
            <a:endParaRPr lang="fr-FR" altLang="fr-FR" sz="1400" kern="0" dirty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8831090" y="3241516"/>
            <a:ext cx="1941271" cy="46162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>
                <a:solidFill>
                  <a:schemeClr val="bg1"/>
                </a:solidFill>
              </a:rPr>
              <a:t>Operational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  <a:r>
              <a:rPr lang="fr-FR" sz="1400" b="1" dirty="0" err="1">
                <a:solidFill>
                  <a:schemeClr val="bg1"/>
                </a:solidFill>
              </a:rPr>
              <a:t>dosimeter</a:t>
            </a:r>
            <a:r>
              <a:rPr lang="fr-FR" sz="1400" b="1" dirty="0">
                <a:solidFill>
                  <a:schemeClr val="bg1"/>
                </a:solidFill>
              </a:rPr>
              <a:t> (active)</a:t>
            </a:r>
            <a:endParaRPr lang="fr-FR" altLang="fr-FR" sz="14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06716" y="3889888"/>
            <a:ext cx="6284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err="1"/>
              <a:t>Operationnal</a:t>
            </a:r>
            <a:r>
              <a:rPr lang="fr-FR" dirty="0"/>
              <a:t> </a:t>
            </a:r>
            <a:r>
              <a:rPr lang="fr-FR" dirty="0" err="1"/>
              <a:t>dosimeters</a:t>
            </a:r>
            <a:r>
              <a:rPr lang="fr-FR" dirty="0"/>
              <a:t> </a:t>
            </a:r>
            <a:r>
              <a:rPr lang="fr-FR" dirty="0" err="1"/>
              <a:t>activated</a:t>
            </a:r>
            <a:r>
              <a:rPr lang="fr-FR" dirty="0"/>
              <a:t> : </a:t>
            </a:r>
          </a:p>
          <a:p>
            <a:pPr marL="742950" lvl="1" indent="-285750">
              <a:buFontTx/>
              <a:buChar char="-"/>
            </a:pPr>
            <a:r>
              <a:rPr lang="fr-FR" dirty="0" err="1"/>
              <a:t>Specific</a:t>
            </a:r>
            <a:r>
              <a:rPr lang="fr-FR" dirty="0"/>
              <a:t> IMPACT </a:t>
            </a:r>
          </a:p>
          <a:p>
            <a:pPr marL="742950" lvl="1" indent="-285750">
              <a:buFontTx/>
              <a:buChar char="-"/>
            </a:pPr>
            <a:r>
              <a:rPr lang="fr-FR" dirty="0" err="1"/>
              <a:t>Each</a:t>
            </a:r>
            <a:r>
              <a:rPr lang="fr-FR" dirty="0"/>
              <a:t> Shift (</a:t>
            </a:r>
            <a:r>
              <a:rPr lang="en-US" dirty="0"/>
              <a:t>Beginning</a:t>
            </a:r>
            <a:r>
              <a:rPr lang="fr-FR" dirty="0"/>
              <a:t> 1st guide: activation – End last guide: reset)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295045" y="1432364"/>
            <a:ext cx="164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err="1">
                <a:solidFill>
                  <a:srgbClr val="FF0000"/>
                </a:solidFill>
              </a:rPr>
              <a:t>Mandatory</a:t>
            </a:r>
            <a:endParaRPr lang="fr-FR" b="1" u="sng" dirty="0">
              <a:solidFill>
                <a:srgbClr val="FF0000"/>
              </a:solidFill>
            </a:endParaRPr>
          </a:p>
        </p:txBody>
      </p:sp>
      <p:pic>
        <p:nvPicPr>
          <p:cNvPr id="20" name="Picture 3" descr="image00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24" y="1888101"/>
            <a:ext cx="3276702" cy="4035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606716" y="4999969"/>
            <a:ext cx="62844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err="1"/>
              <a:t>Before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 </a:t>
            </a:r>
            <a:r>
              <a:rPr lang="fr-FR" dirty="0" err="1"/>
              <a:t>each</a:t>
            </a:r>
            <a:r>
              <a:rPr lang="fr-FR" dirty="0"/>
              <a:t> </a:t>
            </a:r>
            <a:r>
              <a:rPr lang="fr-FR" dirty="0" err="1"/>
              <a:t>visit</a:t>
            </a:r>
            <a:r>
              <a:rPr lang="fr-FR" dirty="0"/>
              <a:t> : Guides: </a:t>
            </a:r>
          </a:p>
          <a:p>
            <a:pPr marL="742950" lvl="1" indent="-285750">
              <a:buFontTx/>
              <a:buChar char="-"/>
            </a:pPr>
            <a:r>
              <a:rPr lang="fr-FR" dirty="0"/>
              <a:t>Write down : Name, CERN id, time of the </a:t>
            </a:r>
            <a:r>
              <a:rPr lang="fr-FR" dirty="0" err="1"/>
              <a:t>visit</a:t>
            </a:r>
            <a:r>
              <a:rPr lang="fr-FR" dirty="0"/>
              <a:t> and the dose on the </a:t>
            </a:r>
            <a:r>
              <a:rPr lang="fr-FR" dirty="0" err="1"/>
              <a:t>dosimeter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10295045" y="3778880"/>
            <a:ext cx="164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err="1">
                <a:solidFill>
                  <a:srgbClr val="FF0000"/>
                </a:solidFill>
              </a:rPr>
              <a:t>Mandatory</a:t>
            </a:r>
            <a:endParaRPr lang="fr-FR" b="1" u="sng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3624" y="1430913"/>
            <a:ext cx="2062233" cy="370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IMPACTs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01856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8862" y="95250"/>
            <a:ext cx="8371464" cy="580699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8382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Contact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If :</a:t>
            </a:r>
          </a:p>
          <a:p>
            <a:pPr lvl="1"/>
            <a:r>
              <a:rPr lang="en-US" dirty="0"/>
              <a:t>The dose on the dosimeter &gt;= 3uSv</a:t>
            </a:r>
          </a:p>
          <a:p>
            <a:pPr lvl="1"/>
            <a:r>
              <a:rPr lang="en-US" dirty="0"/>
              <a:t>Issues with the dosimeters</a:t>
            </a:r>
          </a:p>
          <a:p>
            <a:pPr lvl="1"/>
            <a:r>
              <a:rPr lang="en-US" dirty="0"/>
              <a:t>Any doubt concerning radiation areas </a:t>
            </a:r>
          </a:p>
          <a:p>
            <a:pPr lvl="1"/>
            <a:r>
              <a:rPr lang="en-US" dirty="0"/>
              <a:t>Use on an emergency exit going through Supervised Radiation Areas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Call RP Coordination </a:t>
            </a:r>
          </a:p>
          <a:p>
            <a:pPr marL="457200" lvl="1" indent="0">
              <a:buNone/>
            </a:pPr>
            <a:endParaRPr lang="fr-FR" dirty="0"/>
          </a:p>
          <a:p>
            <a:pPr marL="457200" lvl="1" indent="0">
              <a:buNone/>
            </a:pPr>
            <a:r>
              <a:rPr lang="fr-FR" b="1" u="sng" dirty="0"/>
              <a:t>Coordination RP : Meriem Chniba 77999</a:t>
            </a:r>
          </a:p>
          <a:p>
            <a:pPr marL="0" indent="0">
              <a:buNone/>
            </a:pPr>
            <a:endParaRPr lang="fr-FR" dirty="0"/>
          </a:p>
        </p:txBody>
      </p:sp>
      <p:grpSp>
        <p:nvGrpSpPr>
          <p:cNvPr id="8" name="Group 7"/>
          <p:cNvGrpSpPr/>
          <p:nvPr/>
        </p:nvGrpSpPr>
        <p:grpSpPr>
          <a:xfrm>
            <a:off x="10761078" y="3687235"/>
            <a:ext cx="1185444" cy="2168841"/>
            <a:chOff x="9398204" y="1858075"/>
            <a:chExt cx="1185444" cy="2168841"/>
          </a:xfrm>
        </p:grpSpPr>
        <p:grpSp>
          <p:nvGrpSpPr>
            <p:cNvPr id="9" name="Group 8"/>
            <p:cNvGrpSpPr/>
            <p:nvPr/>
          </p:nvGrpSpPr>
          <p:grpSpPr>
            <a:xfrm flipH="1">
              <a:off x="9398204" y="2011680"/>
              <a:ext cx="1162753" cy="2015236"/>
              <a:chOff x="2851388" y="3549445"/>
              <a:chExt cx="1570757" cy="2722371"/>
            </a:xfrm>
            <a:solidFill>
              <a:srgbClr val="272E3B"/>
            </a:solidFill>
          </p:grpSpPr>
          <p:sp>
            <p:nvSpPr>
              <p:cNvPr id="20" name="Line 49"/>
              <p:cNvSpPr>
                <a:spLocks noChangeShapeType="1"/>
              </p:cNvSpPr>
              <p:nvPr/>
            </p:nvSpPr>
            <p:spPr bwMode="auto">
              <a:xfrm>
                <a:off x="3254211" y="4882097"/>
                <a:ext cx="294326" cy="143205"/>
              </a:xfrm>
              <a:prstGeom prst="line">
                <a:avLst/>
              </a:prstGeom>
              <a:grpFill/>
              <a:ln w="285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3429719" y="4881657"/>
                <a:ext cx="437622" cy="1390159"/>
                <a:chOff x="3455120" y="4864723"/>
                <a:chExt cx="437622" cy="1390159"/>
              </a:xfrm>
              <a:grpFill/>
            </p:grpSpPr>
            <p:sp>
              <p:nvSpPr>
                <p:cNvPr id="33" name="AutoShape 50"/>
                <p:cNvSpPr>
                  <a:spLocks noChangeArrowheads="1"/>
                </p:cNvSpPr>
                <p:nvPr/>
              </p:nvSpPr>
              <p:spPr bwMode="auto">
                <a:xfrm rot="19966941">
                  <a:off x="3455120" y="4864723"/>
                  <a:ext cx="262543" cy="82472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B46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AutoShape 51"/>
                <p:cNvSpPr>
                  <a:spLocks noChangeArrowheads="1"/>
                </p:cNvSpPr>
                <p:nvPr/>
              </p:nvSpPr>
              <p:spPr bwMode="auto">
                <a:xfrm rot="21015192">
                  <a:off x="3636710" y="5395650"/>
                  <a:ext cx="256032" cy="8592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B46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3633448" y="4086384"/>
                <a:ext cx="788697" cy="853146"/>
                <a:chOff x="3536273" y="4169538"/>
                <a:chExt cx="788697" cy="853146"/>
              </a:xfrm>
              <a:grpFill/>
            </p:grpSpPr>
            <p:sp>
              <p:nvSpPr>
                <p:cNvPr id="31" name="AutoShape 54"/>
                <p:cNvSpPr>
                  <a:spLocks noChangeArrowheads="1"/>
                </p:cNvSpPr>
                <p:nvPr/>
              </p:nvSpPr>
              <p:spPr bwMode="auto">
                <a:xfrm rot="17485123">
                  <a:off x="3891206" y="4588921"/>
                  <a:ext cx="262543" cy="6049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53A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AutoShape 53"/>
                <p:cNvSpPr>
                  <a:spLocks noChangeArrowheads="1"/>
                </p:cNvSpPr>
                <p:nvPr/>
              </p:nvSpPr>
              <p:spPr bwMode="auto">
                <a:xfrm rot="19774329">
                  <a:off x="3536273" y="4169538"/>
                  <a:ext cx="269799" cy="8025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53A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2851388" y="4897936"/>
                <a:ext cx="471248" cy="1373880"/>
                <a:chOff x="2868322" y="4870262"/>
                <a:chExt cx="471248" cy="1373880"/>
              </a:xfrm>
              <a:grpFill/>
            </p:grpSpPr>
            <p:sp>
              <p:nvSpPr>
                <p:cNvPr id="29" name="AutoShape 56"/>
                <p:cNvSpPr>
                  <a:spLocks noChangeArrowheads="1"/>
                </p:cNvSpPr>
                <p:nvPr/>
              </p:nvSpPr>
              <p:spPr bwMode="auto">
                <a:xfrm rot="900000">
                  <a:off x="3069771" y="4870262"/>
                  <a:ext cx="269799" cy="8801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B46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AutoShape 57"/>
                <p:cNvSpPr>
                  <a:spLocks noChangeArrowheads="1"/>
                </p:cNvSpPr>
                <p:nvPr/>
              </p:nvSpPr>
              <p:spPr bwMode="auto">
                <a:xfrm rot="1680000">
                  <a:off x="2868322" y="5494320"/>
                  <a:ext cx="262543" cy="7498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B46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4" name="Oval 13"/>
              <p:cNvSpPr>
                <a:spLocks noChangeAspect="1" noChangeArrowheads="1"/>
              </p:cNvSpPr>
              <p:nvPr/>
            </p:nvSpPr>
            <p:spPr bwMode="auto">
              <a:xfrm>
                <a:off x="3404814" y="3549445"/>
                <a:ext cx="535610" cy="502920"/>
              </a:xfrm>
              <a:prstGeom prst="ellipse">
                <a:avLst/>
              </a:prstGeom>
              <a:solidFill>
                <a:srgbClr val="525E7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 rot="4685103">
                <a:off x="2913681" y="4142718"/>
                <a:ext cx="753970" cy="874009"/>
                <a:chOff x="3536273" y="4178005"/>
                <a:chExt cx="753970" cy="874009"/>
              </a:xfrm>
              <a:grpFill/>
            </p:grpSpPr>
            <p:sp>
              <p:nvSpPr>
                <p:cNvPr id="27" name="AutoShape 53"/>
                <p:cNvSpPr>
                  <a:spLocks noChangeArrowheads="1"/>
                </p:cNvSpPr>
                <p:nvPr/>
              </p:nvSpPr>
              <p:spPr bwMode="auto">
                <a:xfrm rot="20683158">
                  <a:off x="3536273" y="4178005"/>
                  <a:ext cx="269799" cy="802546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AutoShape 54"/>
                <p:cNvSpPr>
                  <a:spLocks noChangeArrowheads="1"/>
                </p:cNvSpPr>
                <p:nvPr/>
              </p:nvSpPr>
              <p:spPr bwMode="auto">
                <a:xfrm rot="17485123">
                  <a:off x="3809665" y="4571436"/>
                  <a:ext cx="262543" cy="69861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" name="AutoShape 52"/>
              <p:cNvSpPr>
                <a:spLocks noChangeArrowheads="1"/>
              </p:cNvSpPr>
              <p:nvPr/>
            </p:nvSpPr>
            <p:spPr bwMode="auto">
              <a:xfrm rot="888809">
                <a:off x="3238892" y="4048983"/>
                <a:ext cx="445173" cy="1190231"/>
              </a:xfrm>
              <a:prstGeom prst="roundRect">
                <a:avLst>
                  <a:gd name="adj" fmla="val 50000"/>
                </a:avLst>
              </a:prstGeom>
              <a:solidFill>
                <a:srgbClr val="0053A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" name="Freeform 9"/>
            <p:cNvSpPr>
              <a:spLocks noChangeArrowheads="1"/>
            </p:cNvSpPr>
            <p:nvPr/>
          </p:nvSpPr>
          <p:spPr bwMode="auto">
            <a:xfrm rot="20700000" flipH="1">
              <a:off x="10286342" y="2999187"/>
              <a:ext cx="116554" cy="648673"/>
            </a:xfrm>
            <a:custGeom>
              <a:avLst/>
              <a:gdLst>
                <a:gd name="connsiteX0" fmla="*/ 67645 w 129272"/>
                <a:gd name="connsiteY0" fmla="*/ 8704 h 719455"/>
                <a:gd name="connsiteX1" fmla="*/ 0 w 129272"/>
                <a:gd name="connsiteY1" fmla="*/ 110756 h 719455"/>
                <a:gd name="connsiteX2" fmla="*/ 0 w 129272"/>
                <a:gd name="connsiteY2" fmla="*/ 611842 h 719455"/>
                <a:gd name="connsiteX3" fmla="*/ 67645 w 129272"/>
                <a:gd name="connsiteY3" fmla="*/ 713894 h 719455"/>
                <a:gd name="connsiteX4" fmla="*/ 95190 w 129272"/>
                <a:gd name="connsiteY4" fmla="*/ 719455 h 719455"/>
                <a:gd name="connsiteX5" fmla="*/ 129272 w 129272"/>
                <a:gd name="connsiteY5" fmla="*/ 3738 h 719455"/>
                <a:gd name="connsiteX6" fmla="*/ 110756 w 129272"/>
                <a:gd name="connsiteY6" fmla="*/ 0 h 719455"/>
                <a:gd name="connsiteX7" fmla="*/ 67645 w 129272"/>
                <a:gd name="connsiteY7" fmla="*/ 8704 h 71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272" h="719455">
                  <a:moveTo>
                    <a:pt x="67645" y="8704"/>
                  </a:moveTo>
                  <a:cubicBezTo>
                    <a:pt x="27893" y="25517"/>
                    <a:pt x="0" y="64879"/>
                    <a:pt x="0" y="110756"/>
                  </a:cubicBezTo>
                  <a:lnTo>
                    <a:pt x="0" y="611842"/>
                  </a:lnTo>
                  <a:cubicBezTo>
                    <a:pt x="0" y="657719"/>
                    <a:pt x="27893" y="697081"/>
                    <a:pt x="67645" y="713894"/>
                  </a:cubicBezTo>
                  <a:lnTo>
                    <a:pt x="95190" y="719455"/>
                  </a:lnTo>
                  <a:lnTo>
                    <a:pt x="129272" y="3738"/>
                  </a:lnTo>
                  <a:lnTo>
                    <a:pt x="110756" y="0"/>
                  </a:lnTo>
                  <a:cubicBezTo>
                    <a:pt x="95464" y="0"/>
                    <a:pt x="80895" y="3099"/>
                    <a:pt x="67645" y="8704"/>
                  </a:cubicBezTo>
                  <a:close/>
                </a:path>
              </a:pathLst>
            </a:custGeom>
            <a:solidFill>
              <a:srgbClr val="272E3B"/>
            </a:solidFill>
            <a:ln w="9525">
              <a:noFill/>
              <a:round/>
              <a:headEnd/>
              <a:tailEnd/>
            </a:ln>
          </p:spPr>
          <p:txBody>
            <a:bodyPr wrap="square" anchor="ctr">
              <a:noAutofit/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ChangeAspect="1" noChangeArrowheads="1"/>
            </p:cNvSpPr>
            <p:nvPr/>
          </p:nvSpPr>
          <p:spPr bwMode="auto">
            <a:xfrm flipH="1">
              <a:off x="9887226" y="2011680"/>
              <a:ext cx="263880" cy="363459"/>
            </a:xfrm>
            <a:custGeom>
              <a:avLst/>
              <a:gdLst>
                <a:gd name="connsiteX0" fmla="*/ 219875 w 292674"/>
                <a:gd name="connsiteY0" fmla="*/ 0 h 403120"/>
                <a:gd name="connsiteX1" fmla="*/ 0 w 292674"/>
                <a:gd name="connsiteY1" fmla="*/ 206455 h 403120"/>
                <a:gd name="connsiteX2" fmla="*/ 134290 w 292674"/>
                <a:gd name="connsiteY2" fmla="*/ 396686 h 403120"/>
                <a:gd name="connsiteX3" fmla="*/ 168229 w 292674"/>
                <a:gd name="connsiteY3" fmla="*/ 403120 h 403120"/>
                <a:gd name="connsiteX4" fmla="*/ 292674 w 292674"/>
                <a:gd name="connsiteY4" fmla="*/ 13800 h 40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674" h="403120">
                  <a:moveTo>
                    <a:pt x="219875" y="0"/>
                  </a:moveTo>
                  <a:cubicBezTo>
                    <a:pt x="98441" y="0"/>
                    <a:pt x="0" y="92433"/>
                    <a:pt x="0" y="206455"/>
                  </a:cubicBezTo>
                  <a:cubicBezTo>
                    <a:pt x="0" y="291972"/>
                    <a:pt x="55373" y="365344"/>
                    <a:pt x="134290" y="396686"/>
                  </a:cubicBezTo>
                  <a:lnTo>
                    <a:pt x="168229" y="403120"/>
                  </a:lnTo>
                  <a:lnTo>
                    <a:pt x="292674" y="13800"/>
                  </a:lnTo>
                  <a:close/>
                </a:path>
              </a:pathLst>
            </a:custGeom>
            <a:solidFill>
              <a:srgbClr val="3B4658"/>
            </a:solidFill>
            <a:ln w="9525">
              <a:noFill/>
              <a:round/>
              <a:headEnd/>
              <a:tailEnd/>
            </a:ln>
          </p:spPr>
          <p:txBody>
            <a:bodyPr wrap="square" anchor="ctr">
              <a:noAutofit/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ChangeArrowheads="1"/>
            </p:cNvSpPr>
            <p:nvPr/>
          </p:nvSpPr>
          <p:spPr bwMode="auto">
            <a:xfrm rot="17831739" flipH="1">
              <a:off x="10145701" y="2306024"/>
              <a:ext cx="199719" cy="581006"/>
            </a:xfrm>
            <a:custGeom>
              <a:avLst/>
              <a:gdLst>
                <a:gd name="connsiteX0" fmla="*/ 8704 w 221512"/>
                <a:gd name="connsiteY0" fmla="*/ 53140 h 644405"/>
                <a:gd name="connsiteX1" fmla="*/ 0 w 221512"/>
                <a:gd name="connsiteY1" fmla="*/ 96251 h 644405"/>
                <a:gd name="connsiteX2" fmla="*/ 0 w 221512"/>
                <a:gd name="connsiteY2" fmla="*/ 533649 h 644405"/>
                <a:gd name="connsiteX3" fmla="*/ 110756 w 221512"/>
                <a:gd name="connsiteY3" fmla="*/ 644405 h 644405"/>
                <a:gd name="connsiteX4" fmla="*/ 221512 w 221512"/>
                <a:gd name="connsiteY4" fmla="*/ 533649 h 644405"/>
                <a:gd name="connsiteX5" fmla="*/ 221512 w 221512"/>
                <a:gd name="connsiteY5" fmla="*/ 162031 h 644405"/>
                <a:gd name="connsiteX6" fmla="*/ 59040 w 221512"/>
                <a:gd name="connsiteY6" fmla="*/ 0 h 644405"/>
                <a:gd name="connsiteX7" fmla="*/ 32440 w 221512"/>
                <a:gd name="connsiteY7" fmla="*/ 17935 h 644405"/>
                <a:gd name="connsiteX8" fmla="*/ 8704 w 221512"/>
                <a:gd name="connsiteY8" fmla="*/ 53140 h 64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12" h="644405">
                  <a:moveTo>
                    <a:pt x="8704" y="53140"/>
                  </a:moveTo>
                  <a:cubicBezTo>
                    <a:pt x="3099" y="66390"/>
                    <a:pt x="0" y="80959"/>
                    <a:pt x="0" y="96251"/>
                  </a:cubicBezTo>
                  <a:lnTo>
                    <a:pt x="0" y="533649"/>
                  </a:lnTo>
                  <a:cubicBezTo>
                    <a:pt x="0" y="594818"/>
                    <a:pt x="49587" y="644405"/>
                    <a:pt x="110756" y="644405"/>
                  </a:cubicBezTo>
                  <a:cubicBezTo>
                    <a:pt x="171925" y="644405"/>
                    <a:pt x="221512" y="594818"/>
                    <a:pt x="221512" y="533649"/>
                  </a:cubicBezTo>
                  <a:lnTo>
                    <a:pt x="221512" y="162031"/>
                  </a:lnTo>
                  <a:lnTo>
                    <a:pt x="59040" y="0"/>
                  </a:lnTo>
                  <a:lnTo>
                    <a:pt x="32440" y="17935"/>
                  </a:lnTo>
                  <a:cubicBezTo>
                    <a:pt x="22418" y="27956"/>
                    <a:pt x="14308" y="39889"/>
                    <a:pt x="8704" y="53140"/>
                  </a:cubicBezTo>
                  <a:close/>
                </a:path>
              </a:pathLst>
            </a:custGeom>
            <a:solidFill>
              <a:srgbClr val="003F77"/>
            </a:solidFill>
            <a:ln w="9525">
              <a:noFill/>
              <a:round/>
              <a:headEnd/>
              <a:tailEnd/>
            </a:ln>
          </p:spPr>
          <p:txBody>
            <a:bodyPr wrap="square" anchor="ctr">
              <a:noAutofit/>
            </a:bodyPr>
            <a:lstStyle/>
            <a:p>
              <a:endParaRPr lang="en-US"/>
            </a:p>
          </p:txBody>
        </p:sp>
        <p:sp>
          <p:nvSpPr>
            <p:cNvPr id="13" name="AutoShape 54"/>
            <p:cNvSpPr>
              <a:spLocks noChangeArrowheads="1"/>
            </p:cNvSpPr>
            <p:nvPr/>
          </p:nvSpPr>
          <p:spPr bwMode="auto">
            <a:xfrm rot="21029774" flipH="1">
              <a:off x="10348664" y="2582541"/>
              <a:ext cx="194347" cy="517148"/>
            </a:xfrm>
            <a:prstGeom prst="roundRect">
              <a:avLst>
                <a:gd name="adj" fmla="val 50000"/>
              </a:avLst>
            </a:prstGeom>
            <a:solidFill>
              <a:srgbClr val="003F77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 rot="20536418">
              <a:off x="10437597" y="3459759"/>
              <a:ext cx="146051" cy="547078"/>
            </a:xfrm>
            <a:custGeom>
              <a:avLst/>
              <a:gdLst>
                <a:gd name="connsiteX0" fmla="*/ 6409 w 161988"/>
                <a:gd name="connsiteY0" fmla="*/ 128 h 606775"/>
                <a:gd name="connsiteX1" fmla="*/ 88890 w 161988"/>
                <a:gd name="connsiteY1" fmla="*/ 86103 h 606775"/>
                <a:gd name="connsiteX2" fmla="*/ 160242 w 161988"/>
                <a:gd name="connsiteY2" fmla="*/ 479758 h 606775"/>
                <a:gd name="connsiteX3" fmla="*/ 73415 w 161988"/>
                <a:gd name="connsiteY3" fmla="*/ 605029 h 606775"/>
                <a:gd name="connsiteX4" fmla="*/ 30625 w 161988"/>
                <a:gd name="connsiteY4" fmla="*/ 604177 h 606775"/>
                <a:gd name="connsiteX5" fmla="*/ 0 w 161988"/>
                <a:gd name="connsiteY5" fmla="*/ 590725 h 606775"/>
                <a:gd name="connsiteX6" fmla="*/ 0 w 161988"/>
                <a:gd name="connsiteY6" fmla="*/ 0 h 60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988" h="606775">
                  <a:moveTo>
                    <a:pt x="6409" y="128"/>
                  </a:moveTo>
                  <a:cubicBezTo>
                    <a:pt x="47389" y="9328"/>
                    <a:pt x="80928" y="42176"/>
                    <a:pt x="88890" y="86103"/>
                  </a:cubicBezTo>
                  <a:lnTo>
                    <a:pt x="160242" y="479758"/>
                  </a:lnTo>
                  <a:cubicBezTo>
                    <a:pt x="170858" y="538328"/>
                    <a:pt x="131984" y="594413"/>
                    <a:pt x="73415" y="605029"/>
                  </a:cubicBezTo>
                  <a:cubicBezTo>
                    <a:pt x="58772" y="607683"/>
                    <a:pt x="44285" y="607244"/>
                    <a:pt x="30625" y="604177"/>
                  </a:cubicBezTo>
                  <a:lnTo>
                    <a:pt x="0" y="590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2E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Freeform 14"/>
            <p:cNvSpPr>
              <a:spLocks noChangeArrowheads="1"/>
            </p:cNvSpPr>
            <p:nvPr/>
          </p:nvSpPr>
          <p:spPr bwMode="auto">
            <a:xfrm rot="20711191" flipH="1">
              <a:off x="10109623" y="2361400"/>
              <a:ext cx="153258" cy="867508"/>
            </a:xfrm>
            <a:custGeom>
              <a:avLst/>
              <a:gdLst>
                <a:gd name="connsiteX0" fmla="*/ 111615 w 169982"/>
                <a:gd name="connsiteY0" fmla="*/ 11783 h 962170"/>
                <a:gd name="connsiteX1" fmla="*/ 0 w 169982"/>
                <a:gd name="connsiteY1" fmla="*/ 180171 h 962170"/>
                <a:gd name="connsiteX2" fmla="*/ 0 w 169982"/>
                <a:gd name="connsiteY2" fmla="*/ 791883 h 962170"/>
                <a:gd name="connsiteX3" fmla="*/ 111615 w 169982"/>
                <a:gd name="connsiteY3" fmla="*/ 960271 h 962170"/>
                <a:gd name="connsiteX4" fmla="*/ 121023 w 169982"/>
                <a:gd name="connsiteY4" fmla="*/ 962170 h 962170"/>
                <a:gd name="connsiteX5" fmla="*/ 169982 w 169982"/>
                <a:gd name="connsiteY5" fmla="*/ 0 h 962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9982" h="962170">
                  <a:moveTo>
                    <a:pt x="111615" y="11783"/>
                  </a:moveTo>
                  <a:cubicBezTo>
                    <a:pt x="46024" y="39526"/>
                    <a:pt x="0" y="104474"/>
                    <a:pt x="0" y="180171"/>
                  </a:cubicBezTo>
                  <a:lnTo>
                    <a:pt x="0" y="791883"/>
                  </a:lnTo>
                  <a:cubicBezTo>
                    <a:pt x="0" y="867580"/>
                    <a:pt x="46024" y="932528"/>
                    <a:pt x="111615" y="960271"/>
                  </a:cubicBezTo>
                  <a:lnTo>
                    <a:pt x="121023" y="962170"/>
                  </a:lnTo>
                  <a:lnTo>
                    <a:pt x="169982" y="0"/>
                  </a:lnTo>
                  <a:close/>
                </a:path>
              </a:pathLst>
            </a:custGeom>
            <a:solidFill>
              <a:srgbClr val="003F77"/>
            </a:solidFill>
            <a:ln w="9525">
              <a:noFill/>
              <a:round/>
              <a:headEnd/>
              <a:tailEnd/>
            </a:ln>
          </p:spPr>
          <p:txBody>
            <a:bodyPr wrap="square" anchor="ctr">
              <a:noAutofit/>
            </a:bodyPr>
            <a:lstStyle/>
            <a:p>
              <a:endParaRPr lang="en-US"/>
            </a:p>
          </p:txBody>
        </p:sp>
        <p:sp>
          <p:nvSpPr>
            <p:cNvPr id="16" name="Flowchart: Alternate Process 15"/>
            <p:cNvSpPr/>
            <p:nvPr/>
          </p:nvSpPr>
          <p:spPr>
            <a:xfrm rot="793907" flipH="1">
              <a:off x="9645633" y="2024777"/>
              <a:ext cx="495371" cy="45087"/>
            </a:xfrm>
            <a:prstGeom prst="flowChartAlternateProcess">
              <a:avLst/>
            </a:prstGeom>
            <a:solidFill>
              <a:srgbClr val="005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Flowchart: Delay 16"/>
            <p:cNvSpPr/>
            <p:nvPr/>
          </p:nvSpPr>
          <p:spPr>
            <a:xfrm rot="6174044" flipH="1">
              <a:off x="9893587" y="1824905"/>
              <a:ext cx="201236" cy="327784"/>
            </a:xfrm>
            <a:prstGeom prst="flowChartDelay">
              <a:avLst/>
            </a:prstGeom>
            <a:solidFill>
              <a:srgbClr val="005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Flowchart: Delay 17"/>
            <p:cNvSpPr/>
            <p:nvPr/>
          </p:nvSpPr>
          <p:spPr>
            <a:xfrm rot="6194207" flipH="1">
              <a:off x="9937260" y="1885271"/>
              <a:ext cx="194742" cy="239050"/>
            </a:xfrm>
            <a:prstGeom prst="flowChartDelay">
              <a:avLst/>
            </a:prstGeom>
            <a:solidFill>
              <a:srgbClr val="003F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TextBox 18"/>
            <p:cNvSpPr txBox="1"/>
            <p:nvPr/>
          </p:nvSpPr>
          <p:spPr>
            <a:xfrm rot="790366">
              <a:off x="9798964" y="1858075"/>
              <a:ext cx="4227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  <a:latin typeface="Optima" panose="02000603060000020004" pitchFamily="2" charset="0"/>
                </a:rPr>
                <a:t>RP</a:t>
              </a:r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890" y="4192953"/>
            <a:ext cx="1123950" cy="1123950"/>
          </a:xfrm>
          <a:prstGeom prst="rect">
            <a:avLst/>
          </a:prstGeom>
        </p:spPr>
      </p:pic>
      <p:sp>
        <p:nvSpPr>
          <p:cNvPr id="36" name="Right Arrow 35"/>
          <p:cNvSpPr/>
          <p:nvPr/>
        </p:nvSpPr>
        <p:spPr>
          <a:xfrm>
            <a:off x="10044652" y="4399205"/>
            <a:ext cx="503345" cy="27107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2975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Reporting</a:t>
            </a:r>
            <a:r>
              <a:rPr lang="fr-CH" dirty="0"/>
              <a:t> – Best practices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 case of doubt about an object or a situation, do not hesitate to report it to </a:t>
            </a:r>
            <a:r>
              <a:rPr lang="en-GB" dirty="0" smtClean="0"/>
              <a:t>the </a:t>
            </a:r>
            <a:r>
              <a:rPr lang="en-GB" b="1" dirty="0" smtClean="0"/>
              <a:t>74444 (</a:t>
            </a:r>
            <a:r>
              <a:rPr lang="en-GB" b="1" dirty="0"/>
              <a:t>00 41 22 767 </a:t>
            </a:r>
            <a:r>
              <a:rPr lang="en-GB" b="1" dirty="0" smtClean="0"/>
              <a:t>4444)</a:t>
            </a:r>
            <a:r>
              <a:rPr lang="en-GB" dirty="0" smtClean="0"/>
              <a:t>, the </a:t>
            </a:r>
            <a:r>
              <a:rPr lang="en-GB" b="1" dirty="0"/>
              <a:t>guards</a:t>
            </a:r>
            <a:r>
              <a:rPr lang="en-GB" dirty="0"/>
              <a:t> </a:t>
            </a:r>
            <a:r>
              <a:rPr lang="en-GB" dirty="0" smtClean="0"/>
              <a:t>nearby or </a:t>
            </a:r>
            <a:r>
              <a:rPr lang="en-GB" b="1" dirty="0"/>
              <a:t>PCO</a:t>
            </a:r>
            <a:r>
              <a:rPr lang="en-GB" dirty="0"/>
              <a:t> (66001 </a:t>
            </a:r>
            <a:r>
              <a:rPr lang="en-GB" dirty="0" smtClean="0"/>
              <a:t>or </a:t>
            </a:r>
            <a:r>
              <a:rPr lang="en-GB" dirty="0"/>
              <a:t>66002</a:t>
            </a:r>
            <a:r>
              <a:rPr lang="en-GB" dirty="0" smtClean="0"/>
              <a:t>), </a:t>
            </a:r>
            <a:r>
              <a:rPr lang="en-GB" dirty="0"/>
              <a:t>depending on the urgency. 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Do </a:t>
            </a:r>
            <a:r>
              <a:rPr lang="en-GB" dirty="0"/>
              <a:t>not rely on anyone else to do so</a:t>
            </a:r>
            <a:r>
              <a:rPr lang="en-GB" dirty="0" smtClean="0"/>
              <a:t>.</a:t>
            </a:r>
            <a:endParaRPr lang="en-GB" dirty="0"/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It </a:t>
            </a:r>
            <a:r>
              <a:rPr lang="en-GB" dirty="0"/>
              <a:t>is better to warn 10 times for nothing than not to do </a:t>
            </a:r>
            <a:r>
              <a:rPr lang="en-GB" dirty="0" smtClean="0"/>
              <a:t>it.</a:t>
            </a:r>
          </a:p>
          <a:p>
            <a:endParaRPr lang="fr-CH" dirty="0" smtClean="0"/>
          </a:p>
          <a:p>
            <a:r>
              <a:rPr lang="fr-CH" b="1" dirty="0" err="1" smtClean="0"/>
              <a:t>Safety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everyone’s</a:t>
            </a:r>
            <a:r>
              <a:rPr lang="fr-CH" b="1" dirty="0" smtClean="0"/>
              <a:t> </a:t>
            </a:r>
            <a:r>
              <a:rPr lang="fr-CH" b="1" dirty="0" err="1" smtClean="0"/>
              <a:t>matter</a:t>
            </a:r>
            <a:r>
              <a:rPr lang="fr-CH" b="1" dirty="0" smtClean="0"/>
              <a:t>!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10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8E88096-EAEE-B949-8750-D0BA840E6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991" y="1536308"/>
            <a:ext cx="2590018" cy="301338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64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VOLUNTEERS - Tools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95569" y="4501662"/>
            <a:ext cx="2657231" cy="8596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11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Volunteers</a:t>
            </a:r>
            <a:r>
              <a:rPr lang="fr-CH" dirty="0" smtClean="0"/>
              <a:t> - </a:t>
            </a:r>
            <a:r>
              <a:rPr lang="fr-CH" dirty="0" err="1" smtClean="0"/>
              <a:t>Specific</a:t>
            </a:r>
            <a:r>
              <a:rPr lang="fr-CH" dirty="0" smtClean="0"/>
              <a:t> </a:t>
            </a:r>
            <a:r>
              <a:rPr lang="fr-CH" dirty="0" err="1" smtClean="0"/>
              <a:t>tools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dirty="0" smtClean="0"/>
              <a:t>SharePoint </a:t>
            </a:r>
            <a:r>
              <a:rPr lang="fr-CH" dirty="0" smtClean="0">
                <a:hlinkClick r:id="rId2"/>
              </a:rPr>
              <a:t>cern.ch/od2019/</a:t>
            </a:r>
            <a:r>
              <a:rPr lang="fr-CH" dirty="0" err="1" smtClean="0">
                <a:hlinkClick r:id="rId2"/>
              </a:rPr>
              <a:t>volunteers</a:t>
            </a:r>
            <a:endParaRPr lang="fr-CH" dirty="0" smtClean="0"/>
          </a:p>
          <a:p>
            <a:pPr lvl="1"/>
            <a:r>
              <a:rPr lang="fr-CH" dirty="0" smtClean="0"/>
              <a:t>Exhaustive </a:t>
            </a:r>
            <a:r>
              <a:rPr lang="fr-CH" dirty="0" err="1" smtClean="0"/>
              <a:t>general</a:t>
            </a:r>
            <a:r>
              <a:rPr lang="fr-CH" dirty="0" smtClean="0"/>
              <a:t> information for </a:t>
            </a:r>
            <a:r>
              <a:rPr lang="fr-CH" dirty="0" err="1" smtClean="0"/>
              <a:t>volunteers</a:t>
            </a:r>
            <a:r>
              <a:rPr lang="fr-CH" dirty="0" smtClean="0"/>
              <a:t> (</a:t>
            </a:r>
            <a:r>
              <a:rPr lang="fr-CH" dirty="0" err="1" smtClean="0"/>
              <a:t>access</a:t>
            </a:r>
            <a:r>
              <a:rPr lang="fr-CH" dirty="0" smtClean="0"/>
              <a:t>, parking, </a:t>
            </a:r>
            <a:r>
              <a:rPr lang="fr-CH" dirty="0" err="1" smtClean="0"/>
              <a:t>food</a:t>
            </a:r>
            <a:r>
              <a:rPr lang="fr-CH" dirty="0" smtClean="0"/>
              <a:t> </a:t>
            </a:r>
            <a:r>
              <a:rPr lang="fr-CH" dirty="0" err="1" smtClean="0"/>
              <a:t>choices</a:t>
            </a:r>
            <a:r>
              <a:rPr lang="fr-CH" dirty="0" smtClean="0"/>
              <a:t>, </a:t>
            </a:r>
            <a:r>
              <a:rPr lang="fr-CH" dirty="0" err="1" smtClean="0"/>
              <a:t>roles</a:t>
            </a:r>
            <a:r>
              <a:rPr lang="fr-CH" dirty="0" smtClean="0"/>
              <a:t>, etc.)</a:t>
            </a:r>
          </a:p>
          <a:p>
            <a:pPr marL="457200" lvl="1" indent="0">
              <a:buNone/>
            </a:pPr>
            <a:endParaRPr lang="fr-CH" dirty="0" smtClean="0"/>
          </a:p>
          <a:p>
            <a:r>
              <a:rPr lang="fr-CH" dirty="0" err="1" smtClean="0"/>
              <a:t>Volunteers</a:t>
            </a:r>
            <a:r>
              <a:rPr lang="fr-CH" dirty="0" smtClean="0"/>
              <a:t>’ </a:t>
            </a:r>
            <a:r>
              <a:rPr lang="fr-CH" dirty="0" err="1" smtClean="0"/>
              <a:t>platform</a:t>
            </a:r>
            <a:r>
              <a:rPr lang="fr-CH" dirty="0" smtClean="0"/>
              <a:t> </a:t>
            </a:r>
            <a:r>
              <a:rPr lang="fr-CH" dirty="0" smtClean="0">
                <a:hlinkClick r:id="rId3"/>
              </a:rPr>
              <a:t>cern.ch/</a:t>
            </a:r>
            <a:r>
              <a:rPr lang="fr-CH" dirty="0" err="1" smtClean="0">
                <a:hlinkClick r:id="rId3"/>
              </a:rPr>
              <a:t>volunteers</a:t>
            </a:r>
            <a:endParaRPr lang="fr-CH" dirty="0" smtClean="0"/>
          </a:p>
          <a:p>
            <a:pPr lvl="1"/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personnal</a:t>
            </a:r>
            <a:r>
              <a:rPr lang="fr-CH" dirty="0" smtClean="0"/>
              <a:t> information (</a:t>
            </a:r>
            <a:r>
              <a:rPr lang="fr-CH" dirty="0" err="1" smtClean="0"/>
              <a:t>assignments</a:t>
            </a:r>
            <a:r>
              <a:rPr lang="fr-CH" dirty="0" smtClean="0"/>
              <a:t>, trainings, </a:t>
            </a:r>
            <a:r>
              <a:rPr lang="fr-CH" dirty="0" err="1" smtClean="0"/>
              <a:t>choice</a:t>
            </a:r>
            <a:r>
              <a:rPr lang="fr-CH" dirty="0" smtClean="0"/>
              <a:t> of </a:t>
            </a:r>
            <a:r>
              <a:rPr lang="fr-CH" dirty="0" err="1" smtClean="0"/>
              <a:t>meals</a:t>
            </a:r>
            <a:r>
              <a:rPr lang="fr-CH" dirty="0" smtClean="0"/>
              <a:t>, size, </a:t>
            </a:r>
            <a:r>
              <a:rPr lang="fr-CH" dirty="0" err="1" smtClean="0"/>
              <a:t>co-volunteers</a:t>
            </a:r>
            <a:r>
              <a:rPr lang="fr-CH" dirty="0" smtClean="0"/>
              <a:t>, etc.)</a:t>
            </a:r>
            <a:br>
              <a:rPr lang="fr-CH" dirty="0" smtClean="0"/>
            </a:br>
            <a:endParaRPr lang="fr-CH" dirty="0" smtClean="0"/>
          </a:p>
          <a:p>
            <a:r>
              <a:rPr lang="fr-CH" dirty="0" err="1" smtClean="0"/>
              <a:t>Volunteers</a:t>
            </a:r>
            <a:r>
              <a:rPr lang="fr-CH" dirty="0" smtClean="0"/>
              <a:t> App – </a:t>
            </a:r>
            <a:r>
              <a:rPr lang="fr-CH" dirty="0" err="1" smtClean="0"/>
              <a:t>ODScan</a:t>
            </a:r>
            <a:r>
              <a:rPr lang="fr-CH" dirty="0" smtClean="0"/>
              <a:t> </a:t>
            </a:r>
            <a:r>
              <a:rPr lang="fr-CH" dirty="0" smtClean="0">
                <a:hlinkClick r:id="rId4"/>
              </a:rPr>
              <a:t>cern.ch/</a:t>
            </a:r>
            <a:r>
              <a:rPr lang="fr-CH" dirty="0" err="1" smtClean="0">
                <a:hlinkClick r:id="rId4"/>
              </a:rPr>
              <a:t>odscan</a:t>
            </a:r>
            <a:r>
              <a:rPr lang="fr-CH" dirty="0" smtClean="0"/>
              <a:t> (</a:t>
            </a:r>
            <a:r>
              <a:rPr lang="fr-CH" dirty="0" err="1" smtClean="0"/>
              <a:t>shown</a:t>
            </a:r>
            <a:r>
              <a:rPr lang="fr-CH" dirty="0" smtClean="0"/>
              <a:t> at the end)</a:t>
            </a:r>
          </a:p>
          <a:p>
            <a:pPr lvl="1"/>
            <a:r>
              <a:rPr lang="fr-CH" dirty="0" smtClean="0"/>
              <a:t>Point </a:t>
            </a:r>
            <a:r>
              <a:rPr lang="fr-CH" dirty="0" err="1" smtClean="0"/>
              <a:t>status</a:t>
            </a:r>
            <a:r>
              <a:rPr lang="fr-CH" dirty="0" smtClean="0"/>
              <a:t> updates, </a:t>
            </a:r>
            <a:r>
              <a:rPr lang="fr-CH" dirty="0" err="1" smtClean="0"/>
              <a:t>internal</a:t>
            </a:r>
            <a:r>
              <a:rPr lang="fr-CH" dirty="0" smtClean="0"/>
              <a:t> messages, check-in and bracelet scanning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03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Volunteers</a:t>
            </a:r>
            <a:r>
              <a:rPr lang="fr-CH" dirty="0" smtClean="0"/>
              <a:t> - </a:t>
            </a:r>
            <a:r>
              <a:rPr lang="fr-CH" dirty="0" err="1" smtClean="0"/>
              <a:t>Sharepoint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 smtClean="0">
                <a:hlinkClick r:id="rId2"/>
              </a:rPr>
              <a:t>cern.ch/od2019/</a:t>
            </a:r>
            <a:r>
              <a:rPr lang="fr-CH" dirty="0" err="1" smtClean="0">
                <a:hlinkClick r:id="rId2"/>
              </a:rPr>
              <a:t>volunteers</a:t>
            </a:r>
            <a:endParaRPr lang="fr-CH" dirty="0" smtClean="0"/>
          </a:p>
          <a:p>
            <a:pPr marL="457200" lvl="1" indent="0">
              <a:buNone/>
            </a:pPr>
            <a:endParaRPr lang="fr-CH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46011"/>
          <a:stretch/>
        </p:blipFill>
        <p:spPr>
          <a:xfrm>
            <a:off x="696382" y="2694280"/>
            <a:ext cx="10566888" cy="275825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47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Volunteers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698067" cy="4185293"/>
          </a:xfrm>
        </p:spPr>
        <p:txBody>
          <a:bodyPr/>
          <a:lstStyle/>
          <a:p>
            <a:r>
              <a:rPr lang="fr-CH" dirty="0" smtClean="0"/>
              <a:t>Team of 2700+ </a:t>
            </a:r>
            <a:r>
              <a:rPr lang="fr-CH" dirty="0" err="1" smtClean="0"/>
              <a:t>volunteers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Assigned</a:t>
            </a:r>
            <a:r>
              <a:rPr lang="fr-CH" dirty="0" smtClean="0"/>
              <a:t> to 6600+ </a:t>
            </a:r>
            <a:r>
              <a:rPr lang="fr-CH" dirty="0" err="1" smtClean="0"/>
              <a:t>tasks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Thank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/>
              <a:t> </a:t>
            </a:r>
            <a:r>
              <a:rPr lang="fr-CH" dirty="0" smtClean="0"/>
              <a:t>for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availability</a:t>
            </a:r>
            <a:r>
              <a:rPr lang="fr-CH" dirty="0" smtClean="0"/>
              <a:t>, </a:t>
            </a:r>
            <a:r>
              <a:rPr lang="fr-CH" dirty="0" err="1" smtClean="0"/>
              <a:t>commitment</a:t>
            </a:r>
            <a:r>
              <a:rPr lang="fr-CH" dirty="0" smtClean="0"/>
              <a:t> and </a:t>
            </a:r>
            <a:r>
              <a:rPr lang="fr-CH" dirty="0" err="1" smtClean="0"/>
              <a:t>flexibility</a:t>
            </a:r>
            <a:r>
              <a:rPr lang="fr-CH" dirty="0" smtClean="0"/>
              <a:t>!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967" y="765997"/>
            <a:ext cx="3625974" cy="512680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00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Volunteers</a:t>
            </a:r>
            <a:r>
              <a:rPr lang="fr-CH" dirty="0" smtClean="0"/>
              <a:t> - </a:t>
            </a:r>
            <a:r>
              <a:rPr lang="fr-CH" dirty="0" err="1"/>
              <a:t>Volunteers</a:t>
            </a:r>
            <a:r>
              <a:rPr lang="fr-CH" dirty="0"/>
              <a:t>’ </a:t>
            </a:r>
            <a:r>
              <a:rPr lang="fr-CH" dirty="0" err="1"/>
              <a:t>platform</a:t>
            </a:r>
            <a:r>
              <a:rPr lang="fr-CH" dirty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111044" cy="418529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CH" dirty="0" smtClean="0">
                <a:hlinkClick r:id="rId2"/>
              </a:rPr>
              <a:t>cern.ch/</a:t>
            </a:r>
            <a:r>
              <a:rPr lang="fr-CH" dirty="0" err="1" smtClean="0">
                <a:hlinkClick r:id="rId2"/>
              </a:rPr>
              <a:t>volunteers</a:t>
            </a:r>
            <a:endParaRPr lang="fr-CH" dirty="0"/>
          </a:p>
          <a:p>
            <a:endParaRPr lang="fr-CH" dirty="0" smtClean="0"/>
          </a:p>
          <a:p>
            <a:pPr marL="0" indent="0">
              <a:buNone/>
            </a:pP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personnal</a:t>
            </a:r>
            <a:r>
              <a:rPr lang="fr-CH" dirty="0" smtClean="0"/>
              <a:t> information:</a:t>
            </a:r>
          </a:p>
          <a:p>
            <a:r>
              <a:rPr lang="fr-CH" dirty="0" err="1"/>
              <a:t>a</a:t>
            </a:r>
            <a:r>
              <a:rPr lang="fr-CH" dirty="0" err="1" smtClean="0"/>
              <a:t>ssignments</a:t>
            </a:r>
            <a:endParaRPr lang="fr-CH" dirty="0" smtClean="0"/>
          </a:p>
          <a:p>
            <a:r>
              <a:rPr lang="fr-CH" dirty="0"/>
              <a:t>t</a:t>
            </a:r>
            <a:r>
              <a:rPr lang="fr-CH" dirty="0" smtClean="0"/>
              <a:t>rainings</a:t>
            </a:r>
          </a:p>
          <a:p>
            <a:r>
              <a:rPr lang="fr-CH" dirty="0" err="1" smtClean="0"/>
              <a:t>choice</a:t>
            </a:r>
            <a:r>
              <a:rPr lang="fr-CH" dirty="0" smtClean="0"/>
              <a:t> of </a:t>
            </a:r>
            <a:r>
              <a:rPr lang="fr-CH" dirty="0" err="1" smtClean="0"/>
              <a:t>meals</a:t>
            </a:r>
            <a:endParaRPr lang="fr-CH" dirty="0" smtClean="0"/>
          </a:p>
          <a:p>
            <a:r>
              <a:rPr lang="fr-CH" dirty="0"/>
              <a:t>s</a:t>
            </a:r>
            <a:r>
              <a:rPr lang="fr-CH" dirty="0" smtClean="0"/>
              <a:t>ize</a:t>
            </a:r>
          </a:p>
          <a:p>
            <a:r>
              <a:rPr lang="fr-CH" dirty="0" err="1" smtClean="0"/>
              <a:t>co-volunteers</a:t>
            </a:r>
            <a:r>
              <a:rPr lang="fr-CH" dirty="0" smtClean="0"/>
              <a:t>, etc.</a:t>
            </a:r>
            <a:br>
              <a:rPr lang="fr-CH" dirty="0" smtClean="0"/>
            </a:br>
            <a:endParaRPr lang="fr-CH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24089"/>
            <a:ext cx="5734198" cy="468682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60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VOLUNTEERS - </a:t>
            </a:r>
            <a:r>
              <a:rPr lang="fr-CH" dirty="0" err="1" smtClean="0"/>
              <a:t>Tasks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You and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role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95569" y="4501662"/>
            <a:ext cx="2657231" cy="8596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77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Volunteers</a:t>
            </a:r>
            <a:r>
              <a:rPr lang="fr-CH" dirty="0" smtClean="0"/>
              <a:t> - Shifts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1089" y="1690688"/>
            <a:ext cx="10515600" cy="418529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​</a:t>
            </a:r>
            <a:r>
              <a:rPr lang="en-GB" dirty="0"/>
              <a:t>Friday 13.09.2019 (</a:t>
            </a:r>
            <a:r>
              <a:rPr lang="en-GB" dirty="0" err="1"/>
              <a:t>CERNies</a:t>
            </a:r>
            <a:r>
              <a:rPr lang="en-GB" dirty="0"/>
              <a:t> afternoon)</a:t>
            </a:r>
          </a:p>
          <a:p>
            <a:pPr lvl="1"/>
            <a:r>
              <a:rPr lang="en-GB" dirty="0" smtClean="0"/>
              <a:t>12.30 p.m.- 6.30 p.m.</a:t>
            </a:r>
          </a:p>
          <a:p>
            <a:pPr lvl="1"/>
            <a:endParaRPr lang="en-GB" dirty="0"/>
          </a:p>
          <a:p>
            <a:r>
              <a:rPr lang="en-GB" dirty="0"/>
              <a:t>​Saturday 14.09.2019 </a:t>
            </a:r>
          </a:p>
          <a:p>
            <a:pPr lvl="1"/>
            <a:r>
              <a:rPr lang="en-GB" dirty="0" smtClean="0"/>
              <a:t>​7.30 a.m. - 1.30 p.m.</a:t>
            </a:r>
          </a:p>
          <a:p>
            <a:pPr lvl="1"/>
            <a:r>
              <a:rPr lang="en-GB" dirty="0" smtClean="0"/>
              <a:t>1.30 p.m. - 7.30 p.m.</a:t>
            </a:r>
          </a:p>
          <a:p>
            <a:pPr lvl="1"/>
            <a:endParaRPr lang="en-GB" dirty="0"/>
          </a:p>
          <a:p>
            <a:r>
              <a:rPr lang="en-GB" dirty="0"/>
              <a:t>​Sunday </a:t>
            </a:r>
            <a:r>
              <a:rPr lang="en-GB" dirty="0" smtClean="0"/>
              <a:t>15.09.2019</a:t>
            </a:r>
            <a:endParaRPr lang="en-GB" dirty="0"/>
          </a:p>
          <a:p>
            <a:pPr lvl="1"/>
            <a:r>
              <a:rPr lang="en-GB" dirty="0"/>
              <a:t>​​7.30 a.m</a:t>
            </a:r>
            <a:r>
              <a:rPr lang="en-GB" dirty="0" smtClean="0"/>
              <a:t>. - </a:t>
            </a:r>
            <a:r>
              <a:rPr lang="en-GB" dirty="0"/>
              <a:t>1.30 p.m.</a:t>
            </a:r>
          </a:p>
          <a:p>
            <a:pPr lvl="1"/>
            <a:r>
              <a:rPr lang="en-GB" dirty="0"/>
              <a:t>1.30 p.m. - 7.30 p.m.</a:t>
            </a:r>
          </a:p>
          <a:p>
            <a:pPr marL="457200" lvl="1" indent="0">
              <a:buNone/>
            </a:pPr>
            <a:endParaRPr lang="fr-CH" dirty="0"/>
          </a:p>
        </p:txBody>
      </p:sp>
      <p:sp>
        <p:nvSpPr>
          <p:cNvPr id="4" name="Rounded Rectangle 3"/>
          <p:cNvSpPr/>
          <p:nvPr/>
        </p:nvSpPr>
        <p:spPr>
          <a:xfrm>
            <a:off x="5922498" y="2379159"/>
            <a:ext cx="4932736" cy="34863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2400" b="1" dirty="0" smtClean="0"/>
              <a:t>Shift rotation = </a:t>
            </a:r>
            <a:r>
              <a:rPr lang="fr-CH" sz="2400" b="1" dirty="0" err="1" smtClean="0"/>
              <a:t>critical</a:t>
            </a:r>
            <a:r>
              <a:rPr lang="fr-CH" sz="2400" b="1" dirty="0" smtClean="0"/>
              <a:t> time</a:t>
            </a:r>
            <a:r>
              <a:rPr lang="fr-CH" dirty="0" smtClean="0"/>
              <a:t/>
            </a:r>
            <a:br>
              <a:rPr lang="fr-CH" dirty="0" smtClean="0"/>
            </a:br>
            <a:endParaRPr lang="fr-CH" dirty="0"/>
          </a:p>
          <a:p>
            <a:pPr marL="285750" indent="-285750">
              <a:buFontTx/>
              <a:buChar char="-"/>
            </a:pPr>
            <a:r>
              <a:rPr lang="fr-CH" dirty="0" err="1" smtClean="0"/>
              <a:t>Task</a:t>
            </a:r>
            <a:r>
              <a:rPr lang="fr-CH" dirty="0" smtClean="0"/>
              <a:t> </a:t>
            </a:r>
            <a:r>
              <a:rPr lang="fr-CH" dirty="0" err="1"/>
              <a:t>should</a:t>
            </a:r>
            <a:r>
              <a:rPr lang="fr-CH" dirty="0"/>
              <a:t> </a:t>
            </a:r>
            <a:r>
              <a:rPr lang="fr-CH" dirty="0" err="1"/>
              <a:t>keep</a:t>
            </a:r>
            <a:r>
              <a:rPr lang="fr-CH" dirty="0"/>
              <a:t> on running (</a:t>
            </a:r>
            <a:r>
              <a:rPr lang="fr-CH" dirty="0" err="1"/>
              <a:t>even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less</a:t>
            </a:r>
            <a:r>
              <a:rPr lang="fr-CH" dirty="0"/>
              <a:t> </a:t>
            </a:r>
            <a:r>
              <a:rPr lang="fr-CH" dirty="0" err="1"/>
              <a:t>volunteers</a:t>
            </a:r>
            <a:r>
              <a:rPr lang="fr-CH" dirty="0"/>
              <a:t>)</a:t>
            </a:r>
          </a:p>
          <a:p>
            <a:pPr marL="285750" indent="-285750">
              <a:buFontTx/>
              <a:buChar char="-"/>
            </a:pPr>
            <a:endParaRPr lang="fr-CH" dirty="0"/>
          </a:p>
          <a:p>
            <a:pPr marL="285750" indent="-285750">
              <a:buFontTx/>
              <a:buChar char="-"/>
            </a:pPr>
            <a:r>
              <a:rPr lang="fr-CH" dirty="0"/>
              <a:t>Use the App to update </a:t>
            </a:r>
            <a:r>
              <a:rPr lang="fr-CH" dirty="0" err="1"/>
              <a:t>waiting</a:t>
            </a:r>
            <a:r>
              <a:rPr lang="fr-CH" dirty="0"/>
              <a:t> time if </a:t>
            </a:r>
            <a:r>
              <a:rPr lang="fr-CH" dirty="0" err="1"/>
              <a:t>you</a:t>
            </a:r>
            <a:r>
              <a:rPr lang="fr-CH" dirty="0"/>
              <a:t> are </a:t>
            </a:r>
            <a:r>
              <a:rPr lang="fr-CH" dirty="0" err="1"/>
              <a:t>understaffed</a:t>
            </a:r>
            <a:r>
              <a:rPr lang="fr-CH" dirty="0"/>
              <a:t> for a </a:t>
            </a:r>
            <a:r>
              <a:rPr lang="fr-CH" dirty="0" err="1"/>
              <a:t>little</a:t>
            </a:r>
            <a:r>
              <a:rPr lang="fr-CH" dirty="0"/>
              <a:t> </a:t>
            </a:r>
            <a:r>
              <a:rPr lang="fr-CH" dirty="0" err="1" smtClean="0"/>
              <a:t>while</a:t>
            </a:r>
            <a:endParaRPr lang="fr-CH" dirty="0" smtClean="0"/>
          </a:p>
          <a:p>
            <a:pPr marL="285750" indent="-285750">
              <a:buFontTx/>
              <a:buChar char="-"/>
            </a:pPr>
            <a:endParaRPr lang="fr-CH" dirty="0" smtClean="0"/>
          </a:p>
          <a:p>
            <a:pPr marL="285750" indent="-285750">
              <a:buFontTx/>
              <a:buChar char="-"/>
            </a:pPr>
            <a:r>
              <a:rPr lang="fr-CH" dirty="0" smtClean="0"/>
              <a:t>Share good practices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replacement</a:t>
            </a:r>
            <a:br>
              <a:rPr lang="fr-CH" dirty="0" smtClean="0"/>
            </a:br>
            <a:endParaRPr lang="fr-CH" dirty="0" smtClean="0"/>
          </a:p>
          <a:p>
            <a:endParaRPr lang="fr-CH" dirty="0"/>
          </a:p>
        </p:txBody>
      </p:sp>
      <p:sp>
        <p:nvSpPr>
          <p:cNvPr id="5" name="Right Arrow 4"/>
          <p:cNvSpPr/>
          <p:nvPr/>
        </p:nvSpPr>
        <p:spPr>
          <a:xfrm rot="10800000">
            <a:off x="4695445" y="3511718"/>
            <a:ext cx="1227053" cy="2966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0800000">
            <a:off x="4695445" y="4985617"/>
            <a:ext cx="1227053" cy="2966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92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422" y="48506"/>
            <a:ext cx="10515600" cy="1325563"/>
          </a:xfrm>
        </p:spPr>
        <p:txBody>
          <a:bodyPr/>
          <a:lstStyle/>
          <a:p>
            <a:r>
              <a:rPr lang="fr-CH" dirty="0" err="1" smtClean="0"/>
              <a:t>Volunteers</a:t>
            </a:r>
            <a:r>
              <a:rPr lang="fr-CH" dirty="0" smtClean="0"/>
              <a:t> - </a:t>
            </a:r>
            <a:r>
              <a:rPr lang="fr-CH" dirty="0" err="1" smtClean="0"/>
              <a:t>Roles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0950408"/>
              </p:ext>
            </p:extLst>
          </p:nvPr>
        </p:nvGraphicFramePr>
        <p:xfrm>
          <a:off x="338667" y="1035403"/>
          <a:ext cx="11604978" cy="5043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1419">
                  <a:extLst>
                    <a:ext uri="{9D8B030D-6E8A-4147-A177-3AD203B41FA5}">
                      <a16:colId xmlns:a16="http://schemas.microsoft.com/office/drawing/2014/main" val="2208915712"/>
                    </a:ext>
                  </a:extLst>
                </a:gridCol>
                <a:gridCol w="8923559">
                  <a:extLst>
                    <a:ext uri="{9D8B030D-6E8A-4147-A177-3AD203B41FA5}">
                      <a16:colId xmlns:a16="http://schemas.microsoft.com/office/drawing/2014/main" val="18569464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928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GB" sz="1200" b="1" dirty="0">
                          <a:effectLst/>
                        </a:rPr>
                        <a:t>Check-in </a:t>
                      </a:r>
                      <a:r>
                        <a:rPr lang="en-GB" sz="1200" b="1" dirty="0" smtClean="0">
                          <a:effectLst/>
                        </a:rPr>
                        <a:t>agent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Welcome visitors, check registrations, distribute access wristbands</a:t>
                      </a:r>
                      <a:r>
                        <a:rPr lang="en-GB" sz="1200" dirty="0" smtClean="0">
                          <a:effectLst/>
                        </a:rPr>
                        <a:t>.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extLst>
                  <a:ext uri="{0D108BD9-81ED-4DB2-BD59-A6C34878D82A}">
                    <a16:rowId xmlns:a16="http://schemas.microsoft.com/office/drawing/2014/main" val="740404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​</a:t>
                      </a:r>
                      <a:r>
                        <a:rPr lang="en-GB" sz="1200" b="1" dirty="0">
                          <a:effectLst/>
                        </a:rPr>
                        <a:t>Gate </a:t>
                      </a:r>
                      <a:r>
                        <a:rPr lang="en-GB" sz="1200" b="1" dirty="0" smtClean="0">
                          <a:effectLst/>
                        </a:rPr>
                        <a:t>agent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​Manage queue, scan the wristbands of incoming and </a:t>
                      </a:r>
                      <a:r>
                        <a:rPr lang="en-GB" sz="1200" dirty="0" err="1">
                          <a:effectLst/>
                        </a:rPr>
                        <a:t>outcoming</a:t>
                      </a:r>
                      <a:r>
                        <a:rPr lang="en-GB" sz="1200" dirty="0">
                          <a:effectLst/>
                        </a:rPr>
                        <a:t> visitors on sites or activities</a:t>
                      </a:r>
                      <a:r>
                        <a:rPr lang="en-GB" sz="1200" dirty="0" smtClean="0">
                          <a:effectLst/>
                        </a:rPr>
                        <a:t>.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extLst>
                  <a:ext uri="{0D108BD9-81ED-4DB2-BD59-A6C34878D82A}">
                    <a16:rowId xmlns:a16="http://schemas.microsoft.com/office/drawing/2014/main" val="1223853579"/>
                  </a:ext>
                </a:extLst>
              </a:tr>
              <a:tr h="353131"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​</a:t>
                      </a:r>
                      <a:r>
                        <a:rPr lang="en-GB" sz="1200" b="1" dirty="0">
                          <a:effectLst/>
                        </a:rPr>
                        <a:t>Crowd </a:t>
                      </a:r>
                      <a:r>
                        <a:rPr lang="en-GB" sz="1200" b="1" dirty="0" smtClean="0">
                          <a:effectLst/>
                        </a:rPr>
                        <a:t>marshal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Manage the visitor flow on visit points and waiting areas</a:t>
                      </a:r>
                      <a:r>
                        <a:rPr lang="en-GB" sz="1200" dirty="0" smtClean="0">
                          <a:effectLst/>
                        </a:rPr>
                        <a:t>.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extLst>
                  <a:ext uri="{0D108BD9-81ED-4DB2-BD59-A6C34878D82A}">
                    <a16:rowId xmlns:a16="http://schemas.microsoft.com/office/drawing/2014/main" val="1765283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GB" sz="1200" b="1">
                          <a:effectLst/>
                        </a:rPr>
                        <a:t>​Supervised areas crowd marshal</a:t>
                      </a:r>
                      <a:r>
                        <a:rPr lang="en-GB" sz="1200">
                          <a:effectLst/>
                        </a:rPr>
                        <a:t/>
                      </a:r>
                      <a:br>
                        <a:rPr lang="en-GB" sz="1200">
                          <a:effectLst/>
                        </a:rPr>
                      </a:br>
                      <a:endParaRPr lang="en-GB" sz="1200">
                        <a:effectLst/>
                      </a:endParaRPr>
                    </a:p>
                  </a:txBody>
                  <a:tcPr marL="47625" marR="47625" marT="66675" marB="571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​Manage the visitor flow on visit points and waiting areas located inside supervised areas (thus requiring special safety trainings and equipment</a:t>
                      </a:r>
                      <a:r>
                        <a:rPr lang="en-GB" sz="1200" dirty="0" smtClean="0">
                          <a:effectLst/>
                        </a:rPr>
                        <a:t>).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extLst>
                  <a:ext uri="{0D108BD9-81ED-4DB2-BD59-A6C34878D82A}">
                    <a16:rowId xmlns:a16="http://schemas.microsoft.com/office/drawing/2014/main" val="1026257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​</a:t>
                      </a:r>
                      <a:r>
                        <a:rPr lang="en-GB" sz="1200" b="1" dirty="0">
                          <a:effectLst/>
                        </a:rPr>
                        <a:t>OD App </a:t>
                      </a:r>
                      <a:r>
                        <a:rPr lang="en-GB" sz="1200" b="1" dirty="0" smtClean="0">
                          <a:effectLst/>
                        </a:rPr>
                        <a:t>updater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​Report regularly visitor flow information on the mobile app and to Core Team</a:t>
                      </a:r>
                      <a:r>
                        <a:rPr lang="en-GB" sz="1200" dirty="0" smtClean="0">
                          <a:effectLst/>
                        </a:rPr>
                        <a:t>.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extLst>
                  <a:ext uri="{0D108BD9-81ED-4DB2-BD59-A6C34878D82A}">
                    <a16:rowId xmlns:a16="http://schemas.microsoft.com/office/drawing/2014/main" val="1337160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GB" sz="1200" b="1" dirty="0" smtClean="0">
                          <a:effectLst/>
                        </a:rPr>
                        <a:t>Guide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​​Guide visitors in a visit circuit</a:t>
                      </a:r>
                      <a:r>
                        <a:rPr lang="en-GB" sz="1200" dirty="0" smtClean="0">
                          <a:effectLst/>
                        </a:rPr>
                        <a:t>.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extLst>
                  <a:ext uri="{0D108BD9-81ED-4DB2-BD59-A6C34878D82A}">
                    <a16:rowId xmlns:a16="http://schemas.microsoft.com/office/drawing/2014/main" val="3425976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GB" sz="1200" b="1" dirty="0">
                          <a:effectLst/>
                        </a:rPr>
                        <a:t>​Supervised areas </a:t>
                      </a:r>
                      <a:r>
                        <a:rPr lang="en-GB" sz="1200" b="1" dirty="0" smtClean="0">
                          <a:effectLst/>
                        </a:rPr>
                        <a:t>guide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Guide visitors in a visit circuit located inside supervised areas (thus requiring special safety trainings and equipment</a:t>
                      </a:r>
                      <a:r>
                        <a:rPr lang="en-GB" sz="1200" dirty="0" smtClean="0">
                          <a:effectLst/>
                        </a:rPr>
                        <a:t>).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extLst>
                  <a:ext uri="{0D108BD9-81ED-4DB2-BD59-A6C34878D82A}">
                    <a16:rowId xmlns:a16="http://schemas.microsoft.com/office/drawing/2014/main" val="133136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​​</a:t>
                      </a:r>
                      <a:r>
                        <a:rPr lang="en-GB" sz="1200" b="1" dirty="0">
                          <a:effectLst/>
                        </a:rPr>
                        <a:t>Activity </a:t>
                      </a:r>
                      <a:r>
                        <a:rPr lang="en-GB" sz="1200" b="1" dirty="0" smtClean="0">
                          <a:effectLst/>
                        </a:rPr>
                        <a:t>host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Interact with visitors: shows, exhibitions, demonstrations, hands-on, etc</a:t>
                      </a:r>
                      <a:r>
                        <a:rPr lang="en-GB" sz="1200" dirty="0" smtClean="0">
                          <a:effectLst/>
                        </a:rPr>
                        <a:t>.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extLst>
                  <a:ext uri="{0D108BD9-81ED-4DB2-BD59-A6C34878D82A}">
                    <a16:rowId xmlns:a16="http://schemas.microsoft.com/office/drawing/2014/main" val="59706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GB" sz="1200" b="1" dirty="0">
                          <a:effectLst/>
                        </a:rPr>
                        <a:t>​Info </a:t>
                      </a:r>
                      <a:r>
                        <a:rPr lang="en-GB" sz="1200" b="1" dirty="0" smtClean="0">
                          <a:effectLst/>
                        </a:rPr>
                        <a:t>agent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​​​Welcome visitors, provide guidance and information: activities, accessibility, location, waiting time, etc</a:t>
                      </a:r>
                      <a:r>
                        <a:rPr lang="en-GB" sz="1200" dirty="0" smtClean="0">
                          <a:effectLst/>
                        </a:rPr>
                        <a:t>.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extLst>
                  <a:ext uri="{0D108BD9-81ED-4DB2-BD59-A6C34878D82A}">
                    <a16:rowId xmlns:a16="http://schemas.microsoft.com/office/drawing/2014/main" val="748674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​</a:t>
                      </a:r>
                      <a:r>
                        <a:rPr lang="en-GB" sz="1200" b="1" dirty="0">
                          <a:effectLst/>
                        </a:rPr>
                        <a:t>Shop </a:t>
                      </a:r>
                      <a:r>
                        <a:rPr lang="en-GB" sz="1200" b="1" dirty="0" smtClean="0">
                          <a:effectLst/>
                        </a:rPr>
                        <a:t>assistant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Advise visitors on souvenirs at the Open Days shop</a:t>
                      </a:r>
                      <a:r>
                        <a:rPr lang="en-GB" sz="1200" dirty="0" smtClean="0">
                          <a:effectLst/>
                        </a:rPr>
                        <a:t>.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extLst>
                  <a:ext uri="{0D108BD9-81ED-4DB2-BD59-A6C34878D82A}">
                    <a16:rowId xmlns:a16="http://schemas.microsoft.com/office/drawing/2014/main" val="1098163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​</a:t>
                      </a:r>
                      <a:r>
                        <a:rPr lang="en-GB" sz="1200" b="1" dirty="0">
                          <a:effectLst/>
                        </a:rPr>
                        <a:t>Traffic </a:t>
                      </a:r>
                      <a:r>
                        <a:rPr lang="en-GB" sz="1200" b="1" dirty="0" smtClean="0">
                          <a:effectLst/>
                        </a:rPr>
                        <a:t>security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​​Guide vehicles on designated parking areas, inform visitors about special shuttles and control vehicle movements on the sites</a:t>
                      </a:r>
                      <a:r>
                        <a:rPr lang="en-GB" sz="1200" dirty="0" smtClean="0">
                          <a:effectLst/>
                        </a:rPr>
                        <a:t>.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extLst>
                  <a:ext uri="{0D108BD9-81ED-4DB2-BD59-A6C34878D82A}">
                    <a16:rowId xmlns:a16="http://schemas.microsoft.com/office/drawing/2014/main" val="234389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GB" sz="1200" b="1" dirty="0">
                          <a:effectLst/>
                        </a:rPr>
                        <a:t>​Logistics </a:t>
                      </a:r>
                      <a:r>
                        <a:rPr lang="en-GB" sz="1200" b="1" dirty="0" smtClean="0">
                          <a:effectLst/>
                        </a:rPr>
                        <a:t>helper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​Help with general organisation</a:t>
                      </a:r>
                      <a:r>
                        <a:rPr lang="en-GB" sz="1200" dirty="0" smtClean="0">
                          <a:effectLst/>
                        </a:rPr>
                        <a:t>.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extLst>
                  <a:ext uri="{0D108BD9-81ED-4DB2-BD59-A6C34878D82A}">
                    <a16:rowId xmlns:a16="http://schemas.microsoft.com/office/drawing/2014/main" val="91562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​</a:t>
                      </a:r>
                      <a:r>
                        <a:rPr lang="en-GB" sz="1200" b="1" dirty="0">
                          <a:effectLst/>
                        </a:rPr>
                        <a:t>Work well feel well </a:t>
                      </a:r>
                      <a:endParaRPr lang="en-GB" sz="1200" dirty="0">
                        <a:effectLst/>
                      </a:endParaRPr>
                    </a:p>
                  </a:txBody>
                  <a:tcPr marL="47625" marR="47625" marT="66675" marB="571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200" dirty="0">
                          <a:effectLst/>
                        </a:rPr>
                        <a:t>​Replace other volunteers during their breaks (help with food and drinks), assist them in case of problems or overflowing situations.</a:t>
                      </a:r>
                    </a:p>
                  </a:txBody>
                  <a:tcPr marL="47625" marR="47625" marT="66675" marB="57150"/>
                </a:tc>
                <a:extLst>
                  <a:ext uri="{0D108BD9-81ED-4DB2-BD59-A6C34878D82A}">
                    <a16:rowId xmlns:a16="http://schemas.microsoft.com/office/drawing/2014/main" val="2669905819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82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Volunteers</a:t>
            </a:r>
            <a:r>
              <a:rPr lang="fr-CH" dirty="0" smtClean="0"/>
              <a:t>’ </a:t>
            </a:r>
            <a:r>
              <a:rPr lang="fr-CH" dirty="0" err="1" smtClean="0"/>
              <a:t>assignments</a:t>
            </a:r>
            <a:endParaRPr lang="en-GB" dirty="0"/>
          </a:p>
        </p:txBody>
      </p:sp>
      <p:graphicFrame>
        <p:nvGraphicFramePr>
          <p:cNvPr id="4" name="Diagramme 45">
            <a:extLst>
              <a:ext uri="{FF2B5EF4-FFF2-40B4-BE49-F238E27FC236}">
                <a16:creationId xmlns:a16="http://schemas.microsoft.com/office/drawing/2014/main" id="{16662ECC-79A5-4B41-8E82-A91CCF1050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8126940"/>
              </p:ext>
            </p:extLst>
          </p:nvPr>
        </p:nvGraphicFramePr>
        <p:xfrm>
          <a:off x="1071652" y="1132940"/>
          <a:ext cx="8625503" cy="4688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7732889" y="2458503"/>
            <a:ext cx="1555084" cy="2676525"/>
            <a:chOff x="8252178" y="2814120"/>
            <a:chExt cx="1555084" cy="2676525"/>
          </a:xfrm>
        </p:grpSpPr>
        <p:pic>
          <p:nvPicPr>
            <p:cNvPr id="12" name="Graphique 46" descr="Profil mâle">
              <a:extLst>
                <a:ext uri="{FF2B5EF4-FFF2-40B4-BE49-F238E27FC236}">
                  <a16:creationId xmlns:a16="http://schemas.microsoft.com/office/drawing/2014/main" id="{D4697563-DD18-4F0F-8014-5FDDEEFA35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8892862" y="2814120"/>
              <a:ext cx="914400" cy="914400"/>
            </a:xfrm>
            <a:prstGeom prst="rect">
              <a:avLst/>
            </a:prstGeom>
          </p:spPr>
        </p:pic>
        <p:pic>
          <p:nvPicPr>
            <p:cNvPr id="13" name="Graphique 47" descr="Profil femelle">
              <a:extLst>
                <a:ext uri="{FF2B5EF4-FFF2-40B4-BE49-F238E27FC236}">
                  <a16:creationId xmlns:a16="http://schemas.microsoft.com/office/drawing/2014/main" id="{B86F1515-2286-4CB5-A815-2FB57AE9C5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28"/>
                </a:ext>
              </a:extLst>
            </a:blip>
            <a:stretch>
              <a:fillRect/>
            </a:stretch>
          </p:blipFill>
          <p:spPr>
            <a:xfrm>
              <a:off x="8892862" y="3728520"/>
              <a:ext cx="914400" cy="914400"/>
            </a:xfrm>
            <a:prstGeom prst="rect">
              <a:avLst/>
            </a:prstGeom>
          </p:spPr>
        </p:pic>
        <p:pic>
          <p:nvPicPr>
            <p:cNvPr id="14" name="Graphique 48" descr="Profil femelle">
              <a:extLst>
                <a:ext uri="{FF2B5EF4-FFF2-40B4-BE49-F238E27FC236}">
                  <a16:creationId xmlns:a16="http://schemas.microsoft.com/office/drawing/2014/main" id="{0E3D4CE6-529F-4CDD-A4EA-802BDEB063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28"/>
                </a:ext>
              </a:extLst>
            </a:blip>
            <a:stretch>
              <a:fillRect/>
            </a:stretch>
          </p:blipFill>
          <p:spPr>
            <a:xfrm>
              <a:off x="8892862" y="4576245"/>
              <a:ext cx="914400" cy="914400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 flipV="1">
              <a:off x="8252178" y="3476978"/>
              <a:ext cx="733778" cy="508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8252178" y="4346222"/>
              <a:ext cx="73377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8252178" y="4741333"/>
              <a:ext cx="733778" cy="3838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88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Assignments</a:t>
            </a:r>
            <a:r>
              <a:rPr lang="fr-CH" dirty="0" smtClean="0"/>
              <a:t> are </a:t>
            </a:r>
            <a:r>
              <a:rPr lang="fr-CH" dirty="0" err="1" smtClean="0"/>
              <a:t>ongoing</a:t>
            </a:r>
            <a:r>
              <a:rPr lang="fr-CH" dirty="0" smtClean="0"/>
              <a:t>!!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800" dirty="0" err="1" smtClean="0"/>
              <a:t>Assignments</a:t>
            </a:r>
            <a:r>
              <a:rPr lang="fr-CH" sz="2800" dirty="0" smtClean="0"/>
              <a:t> are </a:t>
            </a:r>
            <a:r>
              <a:rPr lang="fr-CH" sz="2800" dirty="0" err="1" smtClean="0"/>
              <a:t>never</a:t>
            </a:r>
            <a:r>
              <a:rPr lang="fr-CH" sz="2800" dirty="0" smtClean="0"/>
              <a:t> </a:t>
            </a:r>
            <a:r>
              <a:rPr lang="fr-CH" sz="2800" dirty="0" err="1" smtClean="0"/>
              <a:t>definitive</a:t>
            </a:r>
            <a:r>
              <a:rPr lang="fr-CH" sz="2800" dirty="0" smtClean="0"/>
              <a:t>!! Check </a:t>
            </a:r>
            <a:r>
              <a:rPr lang="fr-CH" sz="2800" dirty="0" err="1" smtClean="0"/>
              <a:t>them</a:t>
            </a:r>
            <a:r>
              <a:rPr lang="fr-CH" sz="2800" dirty="0" smtClean="0"/>
              <a:t> </a:t>
            </a:r>
            <a:r>
              <a:rPr lang="fr-CH" sz="2800" dirty="0" err="1" smtClean="0"/>
              <a:t>regularly</a:t>
            </a:r>
            <a:r>
              <a:rPr lang="fr-CH" sz="2800" dirty="0" smtClean="0"/>
              <a:t> </a:t>
            </a:r>
            <a:r>
              <a:rPr lang="fr-CH" sz="2800" dirty="0" err="1" smtClean="0"/>
              <a:t>until</a:t>
            </a:r>
            <a:r>
              <a:rPr lang="fr-CH" sz="2800" dirty="0" smtClean="0"/>
              <a:t> the D-</a:t>
            </a:r>
            <a:r>
              <a:rPr lang="fr-CH" sz="2800" dirty="0" err="1" smtClean="0"/>
              <a:t>day</a:t>
            </a:r>
            <a:endParaRPr lang="fr-CH" sz="2800" dirty="0" smtClean="0"/>
          </a:p>
          <a:p>
            <a:pPr marL="0" indent="0">
              <a:buNone/>
            </a:pPr>
            <a:r>
              <a:rPr lang="fr-CH" sz="2800" b="1" dirty="0" err="1" smtClean="0"/>
              <a:t>Why</a:t>
            </a:r>
            <a:r>
              <a:rPr lang="fr-CH" sz="2800" b="1" dirty="0" smtClean="0"/>
              <a:t>?</a:t>
            </a:r>
          </a:p>
          <a:p>
            <a:r>
              <a:rPr lang="en-GB" sz="2800" dirty="0" smtClean="0"/>
              <a:t>Many request for assignment changes </a:t>
            </a:r>
          </a:p>
          <a:p>
            <a:r>
              <a:rPr lang="en-GB" sz="2800" dirty="0" smtClean="0"/>
              <a:t>Changes have consequences on other volunteers assignments (as well as on trainings and lunch pack distribution)</a:t>
            </a:r>
          </a:p>
          <a:p>
            <a:endParaRPr lang="en-GB" sz="2800" dirty="0" smtClean="0"/>
          </a:p>
          <a:p>
            <a:pPr marL="0" indent="0">
              <a:buNone/>
            </a:pPr>
            <a:r>
              <a:rPr lang="en-GB" sz="2800" b="1" dirty="0" smtClean="0">
                <a:sym typeface="Wingdings" panose="05000000000000000000" pitchFamily="2" charset="2"/>
              </a:rPr>
              <a:t> </a:t>
            </a:r>
            <a:r>
              <a:rPr lang="en-GB" sz="2800" b="1" dirty="0" smtClean="0"/>
              <a:t>Please </a:t>
            </a:r>
            <a:r>
              <a:rPr lang="en-GB" sz="2800" b="1" dirty="0"/>
              <a:t>be flexible and try to accept what was </a:t>
            </a:r>
            <a:r>
              <a:rPr lang="en-GB" sz="2800" b="1" dirty="0" smtClean="0"/>
              <a:t>proposed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06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Where</a:t>
            </a:r>
            <a:r>
              <a:rPr lang="fr-CH" dirty="0" smtClean="0"/>
              <a:t> to </a:t>
            </a:r>
            <a:r>
              <a:rPr lang="fr-CH" dirty="0" err="1" smtClean="0"/>
              <a:t>find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assigned</a:t>
            </a:r>
            <a:r>
              <a:rPr lang="fr-CH" dirty="0" smtClean="0"/>
              <a:t> </a:t>
            </a:r>
            <a:r>
              <a:rPr lang="fr-CH" dirty="0" err="1" smtClean="0"/>
              <a:t>tasks</a:t>
            </a:r>
            <a:r>
              <a:rPr lang="fr-CH" dirty="0" smtClean="0"/>
              <a:t>?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18529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fr-CH" sz="3200" dirty="0" smtClean="0">
                <a:hlinkClick r:id="rId2"/>
              </a:rPr>
              <a:t>http</a:t>
            </a:r>
            <a:r>
              <a:rPr lang="fr-CH" sz="3200" dirty="0">
                <a:hlinkClick r:id="rId2"/>
              </a:rPr>
              <a:t>://cern.ch/volunteers</a:t>
            </a:r>
            <a:r>
              <a:rPr lang="fr-CH" sz="3200" dirty="0"/>
              <a:t> &gt; </a:t>
            </a:r>
            <a:r>
              <a:rPr lang="fr-CH" sz="3200" i="1" dirty="0" err="1"/>
              <a:t>Your</a:t>
            </a:r>
            <a:r>
              <a:rPr lang="fr-CH" sz="3200" i="1" dirty="0"/>
              <a:t> </a:t>
            </a:r>
            <a:r>
              <a:rPr lang="fr-CH" sz="3200" i="1" dirty="0" err="1"/>
              <a:t>tasks</a:t>
            </a:r>
            <a:r>
              <a:rPr lang="fr-CH" sz="3200" i="1" dirty="0"/>
              <a:t> </a:t>
            </a:r>
            <a:r>
              <a:rPr lang="fr-CH" sz="3200" i="1" dirty="0" err="1" smtClean="0"/>
              <a:t>assignments</a:t>
            </a:r>
            <a:r>
              <a:rPr lang="fr-CH" sz="3200" i="1" dirty="0" smtClean="0"/>
              <a:t> </a:t>
            </a:r>
            <a:endParaRPr lang="fr-CH" sz="3200" i="1" dirty="0"/>
          </a:p>
          <a:p>
            <a:pPr marL="457200" lvl="1" indent="0">
              <a:buNone/>
            </a:pPr>
            <a:endParaRPr lang="fr-CH" sz="3200" dirty="0"/>
          </a:p>
          <a:p>
            <a:pPr marL="457200" lvl="1" indent="0">
              <a:buNone/>
            </a:pPr>
            <a:endParaRPr lang="fr-CH" dirty="0"/>
          </a:p>
          <a:p>
            <a:pPr lvl="1"/>
            <a:endParaRPr lang="fr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5107"/>
          <a:stretch/>
        </p:blipFill>
        <p:spPr>
          <a:xfrm>
            <a:off x="1253212" y="2505278"/>
            <a:ext cx="3976492" cy="3261784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164387" y="3938029"/>
            <a:ext cx="1249953" cy="35981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7">
            <a:extLst>
              <a:ext uri="{FF2B5EF4-FFF2-40B4-BE49-F238E27FC236}">
                <a16:creationId xmlns:a16="http://schemas.microsoft.com/office/drawing/2014/main" id="{B1482DA5-F8E6-42F7-9613-7D8CF88490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6610" y="2541330"/>
            <a:ext cx="6373114" cy="31532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Connecteur droit avec flèche 9">
            <a:extLst>
              <a:ext uri="{FF2B5EF4-FFF2-40B4-BE49-F238E27FC236}">
                <a16:creationId xmlns:a16="http://schemas.microsoft.com/office/drawing/2014/main" id="{DE5D7561-3689-407F-A358-2B35DE85FEDB}"/>
              </a:ext>
            </a:extLst>
          </p:cNvPr>
          <p:cNvCxnSpPr>
            <a:cxnSpLocks/>
          </p:cNvCxnSpPr>
          <p:nvPr/>
        </p:nvCxnSpPr>
        <p:spPr>
          <a:xfrm flipH="1">
            <a:off x="8794527" y="2991394"/>
            <a:ext cx="75153" cy="1016285"/>
          </a:xfrm>
          <a:prstGeom prst="straightConnector1">
            <a:avLst/>
          </a:prstGeom>
          <a:ln w="142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58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Understanding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task</a:t>
            </a:r>
            <a:r>
              <a:rPr lang="fr-CH" dirty="0" smtClean="0"/>
              <a:t>(s)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38" y="2226395"/>
            <a:ext cx="12005762" cy="2358528"/>
          </a:xfrm>
          <a:prstGeom prst="rect">
            <a:avLst/>
          </a:prstGeom>
        </p:spPr>
      </p:pic>
      <p:sp>
        <p:nvSpPr>
          <p:cNvPr id="5" name="Flowchart: Alternate Process 4"/>
          <p:cNvSpPr/>
          <p:nvPr/>
        </p:nvSpPr>
        <p:spPr>
          <a:xfrm>
            <a:off x="886149" y="2226396"/>
            <a:ext cx="1490133" cy="1050396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600" b="1" dirty="0" err="1" smtClean="0"/>
              <a:t>Where</a:t>
            </a:r>
            <a:r>
              <a:rPr lang="fr-CH" sz="1600" b="1" dirty="0" smtClean="0"/>
              <a:t>?</a:t>
            </a:r>
            <a:r>
              <a:rPr lang="fr-CH" sz="1600" dirty="0" smtClean="0"/>
              <a:t/>
            </a:r>
            <a:br>
              <a:rPr lang="fr-CH" sz="1600" dirty="0" smtClean="0"/>
            </a:br>
            <a:r>
              <a:rPr lang="fr-CH" sz="1600" dirty="0" smtClean="0"/>
              <a:t>Activity code</a:t>
            </a:r>
            <a:endParaRPr lang="en-GB" sz="1600" dirty="0"/>
          </a:p>
        </p:txBody>
      </p:sp>
      <p:sp>
        <p:nvSpPr>
          <p:cNvPr id="6" name="Flowchart: Alternate Process 5"/>
          <p:cNvSpPr/>
          <p:nvPr/>
        </p:nvSpPr>
        <p:spPr>
          <a:xfrm>
            <a:off x="5287404" y="2226394"/>
            <a:ext cx="1818923" cy="1050396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600" b="1" dirty="0" err="1" smtClean="0"/>
              <a:t>What</a:t>
            </a:r>
            <a:r>
              <a:rPr lang="fr-CH" sz="1600" b="1" dirty="0" smtClean="0"/>
              <a:t>?</a:t>
            </a:r>
            <a:r>
              <a:rPr lang="fr-CH" sz="1600" dirty="0" smtClean="0"/>
              <a:t/>
            </a:r>
            <a:br>
              <a:rPr lang="fr-CH" sz="1600" dirty="0" smtClean="0"/>
            </a:br>
            <a:r>
              <a:rPr lang="fr-CH" sz="1600" dirty="0" err="1" smtClean="0"/>
              <a:t>Task</a:t>
            </a:r>
            <a:r>
              <a:rPr lang="fr-CH" sz="1600" dirty="0" smtClean="0"/>
              <a:t> description</a:t>
            </a:r>
            <a:endParaRPr lang="en-GB" sz="1600" dirty="0"/>
          </a:p>
        </p:txBody>
      </p:sp>
      <p:sp>
        <p:nvSpPr>
          <p:cNvPr id="7" name="Flowchart: Alternate Process 6"/>
          <p:cNvSpPr/>
          <p:nvPr/>
        </p:nvSpPr>
        <p:spPr>
          <a:xfrm>
            <a:off x="9550370" y="2226394"/>
            <a:ext cx="1818923" cy="1050396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600" b="1" dirty="0" err="1" smtClean="0"/>
              <a:t>When</a:t>
            </a:r>
            <a:r>
              <a:rPr lang="fr-CH" sz="1600" b="1" dirty="0" smtClean="0"/>
              <a:t>?</a:t>
            </a:r>
            <a:r>
              <a:rPr lang="fr-CH" sz="1600" dirty="0" smtClean="0"/>
              <a:t/>
            </a:r>
            <a:br>
              <a:rPr lang="fr-CH" sz="1600" dirty="0" smtClean="0"/>
            </a:br>
            <a:r>
              <a:rPr lang="fr-CH" sz="1600" dirty="0" smtClean="0"/>
              <a:t>Shift</a:t>
            </a:r>
            <a:endParaRPr lang="en-GB" sz="1600" dirty="0"/>
          </a:p>
        </p:txBody>
      </p:sp>
      <p:sp>
        <p:nvSpPr>
          <p:cNvPr id="8" name="Down Arrow 7"/>
          <p:cNvSpPr/>
          <p:nvPr/>
        </p:nvSpPr>
        <p:spPr>
          <a:xfrm>
            <a:off x="1529615" y="3276790"/>
            <a:ext cx="203199" cy="4359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6081860" y="3276790"/>
            <a:ext cx="203199" cy="4359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10358231" y="3276790"/>
            <a:ext cx="203199" cy="4359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28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149" y="177918"/>
            <a:ext cx="10515600" cy="1325563"/>
          </a:xfrm>
        </p:spPr>
        <p:txBody>
          <a:bodyPr>
            <a:normAutofit/>
          </a:bodyPr>
          <a:lstStyle/>
          <a:p>
            <a:r>
              <a:rPr lang="fr-CH" sz="3600" dirty="0" smtClean="0"/>
              <a:t>Activity - Location, description and Point Manager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23" y="1690688"/>
            <a:ext cx="11582400" cy="3795363"/>
          </a:xfrm>
          <a:prstGeom prst="rect">
            <a:avLst/>
          </a:prstGeom>
        </p:spPr>
      </p:pic>
      <p:sp>
        <p:nvSpPr>
          <p:cNvPr id="12" name="Flowchart: Alternate Process 11"/>
          <p:cNvSpPr/>
          <p:nvPr/>
        </p:nvSpPr>
        <p:spPr>
          <a:xfrm>
            <a:off x="8060672" y="1230461"/>
            <a:ext cx="1490133" cy="920454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dirty="0" smtClean="0"/>
              <a:t>Activity description + conditions</a:t>
            </a:r>
            <a:endParaRPr lang="en-GB" sz="1400" dirty="0"/>
          </a:p>
        </p:txBody>
      </p:sp>
      <p:sp>
        <p:nvSpPr>
          <p:cNvPr id="7" name="Oval 6"/>
          <p:cNvSpPr/>
          <p:nvPr/>
        </p:nvSpPr>
        <p:spPr>
          <a:xfrm>
            <a:off x="468923" y="3036277"/>
            <a:ext cx="2297723" cy="855785"/>
          </a:xfrm>
          <a:prstGeom prst="ellipse">
            <a:avLst/>
          </a:prstGeom>
          <a:noFill/>
          <a:ln w="254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2"/>
          <p:cNvSpPr/>
          <p:nvPr/>
        </p:nvSpPr>
        <p:spPr>
          <a:xfrm>
            <a:off x="8704138" y="2150915"/>
            <a:ext cx="203199" cy="4359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lowchart: Alternate Process 14"/>
          <p:cNvSpPr/>
          <p:nvPr/>
        </p:nvSpPr>
        <p:spPr>
          <a:xfrm>
            <a:off x="2983277" y="1541397"/>
            <a:ext cx="1490133" cy="920454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dirty="0" smtClean="0"/>
              <a:t>Activity/Point manager</a:t>
            </a:r>
            <a:endParaRPr lang="en-GB" sz="1400" dirty="0"/>
          </a:p>
        </p:txBody>
      </p:sp>
      <p:sp>
        <p:nvSpPr>
          <p:cNvPr id="16" name="Down Arrow 15"/>
          <p:cNvSpPr/>
          <p:nvPr/>
        </p:nvSpPr>
        <p:spPr>
          <a:xfrm rot="1959280">
            <a:off x="2758772" y="2412941"/>
            <a:ext cx="209051" cy="9288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468923" y="3892062"/>
            <a:ext cx="1903376" cy="570379"/>
          </a:xfrm>
          <a:prstGeom prst="ellipse">
            <a:avLst/>
          </a:prstGeom>
          <a:noFill/>
          <a:ln w="254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Alternate Process 17"/>
          <p:cNvSpPr/>
          <p:nvPr/>
        </p:nvSpPr>
        <p:spPr>
          <a:xfrm>
            <a:off x="3173867" y="4177251"/>
            <a:ext cx="1490133" cy="920454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dirty="0" smtClean="0"/>
              <a:t>Activity/</a:t>
            </a:r>
            <a:r>
              <a:rPr lang="fr-CH" sz="1400" dirty="0" err="1" smtClean="0"/>
              <a:t>task</a:t>
            </a:r>
            <a:r>
              <a:rPr lang="fr-CH" sz="1400" dirty="0" smtClean="0"/>
              <a:t> </a:t>
            </a:r>
            <a:br>
              <a:rPr lang="fr-CH" sz="1400" dirty="0" smtClean="0"/>
            </a:br>
            <a:r>
              <a:rPr lang="fr-CH" sz="1400" dirty="0" smtClean="0"/>
              <a:t>Location</a:t>
            </a:r>
            <a:endParaRPr lang="en-GB" sz="1400" dirty="0"/>
          </a:p>
        </p:txBody>
      </p:sp>
      <p:sp>
        <p:nvSpPr>
          <p:cNvPr id="21" name="Right Arrow 20"/>
          <p:cNvSpPr/>
          <p:nvPr/>
        </p:nvSpPr>
        <p:spPr>
          <a:xfrm rot="12313255">
            <a:off x="2189440" y="4415859"/>
            <a:ext cx="1043792" cy="2191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226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21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Your</a:t>
            </a:r>
            <a:r>
              <a:rPr lang="fr-CH" dirty="0" smtClean="0"/>
              <a:t> Site / Point Manager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800" dirty="0" err="1"/>
              <a:t>Responsible</a:t>
            </a:r>
            <a:r>
              <a:rPr lang="fr-CH" sz="2800" dirty="0"/>
              <a:t> for </a:t>
            </a:r>
            <a:r>
              <a:rPr lang="fr-CH" sz="2800" dirty="0" err="1"/>
              <a:t>your</a:t>
            </a:r>
            <a:r>
              <a:rPr lang="fr-CH" sz="2800" dirty="0"/>
              <a:t> </a:t>
            </a:r>
            <a:r>
              <a:rPr lang="fr-CH" sz="2800" dirty="0" err="1"/>
              <a:t>visit</a:t>
            </a:r>
            <a:r>
              <a:rPr lang="fr-CH" sz="2800" dirty="0"/>
              <a:t> point</a:t>
            </a:r>
          </a:p>
          <a:p>
            <a:r>
              <a:rPr lang="fr-CH" sz="2800" dirty="0"/>
              <a:t>Contact </a:t>
            </a:r>
            <a:r>
              <a:rPr lang="fr-CH" sz="2800" dirty="0" err="1"/>
              <a:t>person</a:t>
            </a:r>
            <a:r>
              <a:rPr lang="fr-CH" sz="2800" dirty="0"/>
              <a:t> in case of </a:t>
            </a:r>
            <a:r>
              <a:rPr lang="fr-CH" sz="2800" dirty="0" err="1" smtClean="0"/>
              <a:t>problems</a:t>
            </a:r>
            <a:r>
              <a:rPr lang="fr-CH" sz="2800" dirty="0" smtClean="0"/>
              <a:t>/questions</a:t>
            </a:r>
            <a:endParaRPr lang="fr-CH" sz="2800" dirty="0"/>
          </a:p>
          <a:p>
            <a:r>
              <a:rPr lang="fr-CH" sz="2800" dirty="0" err="1" smtClean="0"/>
              <a:t>Provides</a:t>
            </a:r>
            <a:r>
              <a:rPr lang="fr-CH" sz="2800" dirty="0" smtClean="0"/>
              <a:t> </a:t>
            </a:r>
            <a:r>
              <a:rPr lang="fr-CH" sz="2800" dirty="0" err="1"/>
              <a:t>you</a:t>
            </a:r>
            <a:r>
              <a:rPr lang="fr-CH" sz="2800" dirty="0"/>
              <a:t> </a:t>
            </a:r>
            <a:r>
              <a:rPr lang="fr-CH" sz="2800" dirty="0" err="1" smtClean="0"/>
              <a:t>with</a:t>
            </a:r>
            <a:r>
              <a:rPr lang="fr-CH" sz="2800" dirty="0" smtClean="0"/>
              <a:t> </a:t>
            </a:r>
            <a:r>
              <a:rPr lang="fr-CH" sz="2800" dirty="0" err="1" smtClean="0"/>
              <a:t>specific</a:t>
            </a:r>
            <a:r>
              <a:rPr lang="fr-CH" sz="2800" dirty="0" smtClean="0"/>
              <a:t> </a:t>
            </a:r>
            <a:r>
              <a:rPr lang="fr-CH" sz="2800" dirty="0"/>
              <a:t>information about </a:t>
            </a:r>
            <a:r>
              <a:rPr lang="fr-CH" sz="2800" dirty="0" err="1"/>
              <a:t>your</a:t>
            </a:r>
            <a:r>
              <a:rPr lang="fr-CH" sz="2800" dirty="0"/>
              <a:t> </a:t>
            </a:r>
            <a:r>
              <a:rPr lang="fr-CH" sz="2800" dirty="0" err="1"/>
              <a:t>task</a:t>
            </a:r>
            <a:r>
              <a:rPr lang="fr-CH" sz="2800" dirty="0"/>
              <a:t> </a:t>
            </a:r>
            <a:r>
              <a:rPr lang="fr-CH" sz="2800" dirty="0" smtClean="0"/>
              <a:t>(non exhaustive)</a:t>
            </a:r>
          </a:p>
          <a:p>
            <a:pPr lvl="1"/>
            <a:r>
              <a:rPr lang="fr-CH" sz="2400" dirty="0" smtClean="0"/>
              <a:t>time </a:t>
            </a:r>
            <a:r>
              <a:rPr lang="fr-CH" sz="2400" dirty="0"/>
              <a:t>and location for </a:t>
            </a:r>
            <a:r>
              <a:rPr lang="fr-CH" sz="2400" dirty="0" err="1"/>
              <a:t>arrival</a:t>
            </a:r>
            <a:r>
              <a:rPr lang="fr-CH" sz="2400" dirty="0"/>
              <a:t> on the </a:t>
            </a:r>
            <a:r>
              <a:rPr lang="fr-CH" sz="2400" dirty="0" smtClean="0"/>
              <a:t>point</a:t>
            </a:r>
          </a:p>
          <a:p>
            <a:pPr lvl="1"/>
            <a:r>
              <a:rPr lang="fr-CH" sz="2400" dirty="0"/>
              <a:t>p</a:t>
            </a:r>
            <a:r>
              <a:rPr lang="fr-CH" sz="2400" dirty="0" smtClean="0"/>
              <a:t>rovision of </a:t>
            </a:r>
            <a:r>
              <a:rPr lang="fr-CH" sz="2400" dirty="0" err="1" smtClean="0"/>
              <a:t>reflective</a:t>
            </a:r>
            <a:r>
              <a:rPr lang="fr-CH" sz="2400" dirty="0" smtClean="0"/>
              <a:t> </a:t>
            </a:r>
            <a:r>
              <a:rPr lang="fr-CH" sz="2400" dirty="0" err="1" smtClean="0"/>
              <a:t>vest</a:t>
            </a:r>
            <a:r>
              <a:rPr lang="fr-CH" sz="2400" dirty="0" smtClean="0"/>
              <a:t> (if applicable)</a:t>
            </a:r>
          </a:p>
          <a:p>
            <a:pPr lvl="1"/>
            <a:r>
              <a:rPr lang="fr-CH" sz="2400" dirty="0" err="1"/>
              <a:t>s</a:t>
            </a:r>
            <a:r>
              <a:rPr lang="fr-CH" sz="2400" dirty="0" err="1" smtClean="0"/>
              <a:t>pecific</a:t>
            </a:r>
            <a:r>
              <a:rPr lang="fr-CH" sz="2400" dirty="0" smtClean="0"/>
              <a:t> circuit</a:t>
            </a:r>
          </a:p>
          <a:p>
            <a:pPr lvl="1"/>
            <a:r>
              <a:rPr lang="fr-CH" sz="2400" dirty="0" smtClean="0"/>
              <a:t>emergency </a:t>
            </a:r>
            <a:r>
              <a:rPr lang="fr-CH" sz="2400" dirty="0" err="1"/>
              <a:t>evacuation</a:t>
            </a:r>
            <a:r>
              <a:rPr lang="fr-CH" sz="2400" dirty="0"/>
              <a:t> plan</a:t>
            </a:r>
            <a:endParaRPr lang="fr-CH" sz="2400" dirty="0" smtClean="0"/>
          </a:p>
          <a:p>
            <a:pPr lvl="1"/>
            <a:r>
              <a:rPr lang="fr-CH" sz="2400" dirty="0" smtClean="0"/>
              <a:t>break </a:t>
            </a:r>
            <a:r>
              <a:rPr lang="fr-CH" sz="2400" dirty="0"/>
              <a:t>area, </a:t>
            </a:r>
            <a:r>
              <a:rPr lang="fr-CH" sz="2400" dirty="0" err="1"/>
              <a:t>lockers</a:t>
            </a:r>
            <a:r>
              <a:rPr lang="fr-CH" sz="2400" dirty="0" smtClean="0"/>
              <a:t>, etc.</a:t>
            </a:r>
            <a:endParaRPr lang="fr-CH" sz="2800" dirty="0"/>
          </a:p>
          <a:p>
            <a:pPr marL="0" indent="0">
              <a:buNone/>
            </a:pPr>
            <a:endParaRPr lang="en-GB" i="1" dirty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90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Open Days – </a:t>
            </a:r>
            <a:r>
              <a:rPr lang="fr-CH" dirty="0"/>
              <a:t>S</a:t>
            </a:r>
            <a:r>
              <a:rPr lang="fr-CH" dirty="0" smtClean="0"/>
              <a:t>chedule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15786"/>
              </p:ext>
            </p:extLst>
          </p:nvPr>
        </p:nvGraphicFramePr>
        <p:xfrm>
          <a:off x="251460" y="1690688"/>
          <a:ext cx="1136904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3612">
                  <a:extLst>
                    <a:ext uri="{9D8B030D-6E8A-4147-A177-3AD203B41FA5}">
                      <a16:colId xmlns:a16="http://schemas.microsoft.com/office/drawing/2014/main" val="2411825347"/>
                    </a:ext>
                  </a:extLst>
                </a:gridCol>
                <a:gridCol w="6302295">
                  <a:extLst>
                    <a:ext uri="{9D8B030D-6E8A-4147-A177-3AD203B41FA5}">
                      <a16:colId xmlns:a16="http://schemas.microsoft.com/office/drawing/2014/main" val="1599813131"/>
                    </a:ext>
                  </a:extLst>
                </a:gridCol>
                <a:gridCol w="2043133">
                  <a:extLst>
                    <a:ext uri="{9D8B030D-6E8A-4147-A177-3AD203B41FA5}">
                      <a16:colId xmlns:a16="http://schemas.microsoft.com/office/drawing/2014/main" val="2506135463"/>
                    </a:ext>
                  </a:extLst>
                </a:gridCol>
              </a:tblGrid>
              <a:tr h="279815">
                <a:tc>
                  <a:txBody>
                    <a:bodyPr/>
                    <a:lstStyle/>
                    <a:p>
                      <a:r>
                        <a:rPr lang="fr-CH" dirty="0" smtClean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Programme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Who</a:t>
                      </a:r>
                      <a:r>
                        <a:rPr lang="fr-CH" dirty="0" smtClean="0"/>
                        <a:t>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800759"/>
                  </a:ext>
                </a:extLst>
              </a:tr>
              <a:tr h="9732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000" dirty="0" smtClean="0"/>
                        <a:t>Friday 13 </a:t>
                      </a:r>
                      <a:r>
                        <a:rPr lang="fr-CH" sz="2000" dirty="0" err="1" smtClean="0"/>
                        <a:t>September</a:t>
                      </a:r>
                      <a:endParaRPr lang="en-GB" sz="2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2000" b="1" dirty="0" smtClean="0"/>
                        <a:t>1.30 p.m. – 5.30 p.m.	</a:t>
                      </a:r>
                      <a:r>
                        <a:rPr lang="fr-FR" sz="2000" dirty="0" smtClean="0"/>
                        <a:t>LHC underground </a:t>
                      </a:r>
                      <a:r>
                        <a:rPr lang="fr-FR" sz="2000" dirty="0" err="1" smtClean="0"/>
                        <a:t>visits</a:t>
                      </a:r>
                      <a:endParaRPr lang="fr-FR" sz="2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CERN personnel</a:t>
                      </a:r>
                      <a:r>
                        <a:rPr lang="fr-FR" sz="2000" baseline="0" dirty="0" smtClean="0"/>
                        <a:t> + </a:t>
                      </a:r>
                      <a:r>
                        <a:rPr lang="fr-FR" sz="2000" baseline="0" dirty="0" err="1" smtClean="0"/>
                        <a:t>family</a:t>
                      </a:r>
                      <a:r>
                        <a:rPr lang="fr-FR" sz="2000" baseline="0" dirty="0" smtClean="0"/>
                        <a:t> + </a:t>
                      </a:r>
                      <a:r>
                        <a:rPr lang="fr-FR" sz="2000" baseline="0" dirty="0" err="1" smtClean="0"/>
                        <a:t>friends</a:t>
                      </a:r>
                      <a:endParaRPr lang="fr-FR" sz="20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4115682"/>
                  </a:ext>
                </a:extLst>
              </a:tr>
              <a:tr h="973290">
                <a:tc>
                  <a:txBody>
                    <a:bodyPr/>
                    <a:lstStyle/>
                    <a:p>
                      <a:pPr algn="l"/>
                      <a:r>
                        <a:rPr lang="fr-CH" sz="2000" dirty="0" smtClean="0"/>
                        <a:t>Saturday 14 </a:t>
                      </a:r>
                      <a:r>
                        <a:rPr lang="fr-CH" sz="2000" dirty="0" err="1" smtClean="0"/>
                        <a:t>September</a:t>
                      </a:r>
                      <a:endParaRPr lang="en-GB" sz="20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2000" b="1" dirty="0" smtClean="0"/>
                        <a:t>9.00 </a:t>
                      </a:r>
                      <a:r>
                        <a:rPr lang="fr-FR" sz="2000" b="1" dirty="0" err="1" smtClean="0"/>
                        <a:t>a.m</a:t>
                      </a:r>
                      <a:r>
                        <a:rPr lang="fr-FR" sz="2000" b="1" dirty="0" smtClean="0"/>
                        <a:t>. –</a:t>
                      </a:r>
                      <a:r>
                        <a:rPr lang="fr-FR" sz="2000" b="1" baseline="0" dirty="0" smtClean="0"/>
                        <a:t> 6.00 p.m.</a:t>
                      </a:r>
                      <a:endParaRPr lang="fr-FR" sz="2000" b="1" dirty="0" smtClean="0"/>
                    </a:p>
                    <a:p>
                      <a:pPr marL="800100" lvl="1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000" dirty="0" smtClean="0"/>
                        <a:t>8.30 </a:t>
                      </a:r>
                      <a:r>
                        <a:rPr lang="fr-FR" sz="2000" dirty="0" err="1" smtClean="0"/>
                        <a:t>a.m</a:t>
                      </a:r>
                      <a:r>
                        <a:rPr lang="fr-FR" sz="2000" dirty="0" smtClean="0"/>
                        <a:t>.	CERN sites opens</a:t>
                      </a:r>
                    </a:p>
                    <a:p>
                      <a:pPr marL="800100" lvl="1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000" dirty="0" smtClean="0"/>
                        <a:t>9.00 </a:t>
                      </a:r>
                      <a:r>
                        <a:rPr lang="fr-FR" sz="2000" dirty="0" err="1" smtClean="0"/>
                        <a:t>a.m</a:t>
                      </a:r>
                      <a:r>
                        <a:rPr lang="fr-FR" sz="2000" dirty="0" smtClean="0"/>
                        <a:t>.	First </a:t>
                      </a:r>
                      <a:r>
                        <a:rPr lang="fr-FR" sz="2000" dirty="0" err="1" smtClean="0"/>
                        <a:t>activities</a:t>
                      </a:r>
                      <a:r>
                        <a:rPr lang="fr-FR" sz="2000" dirty="0" smtClean="0"/>
                        <a:t>/</a:t>
                      </a:r>
                      <a:r>
                        <a:rPr lang="fr-FR" sz="2000" dirty="0" err="1" smtClean="0"/>
                        <a:t>visits</a:t>
                      </a:r>
                      <a:r>
                        <a:rPr lang="fr-FR" sz="2000" dirty="0" smtClean="0"/>
                        <a:t> </a:t>
                      </a:r>
                      <a:r>
                        <a:rPr lang="fr-FR" sz="2000" dirty="0" err="1" smtClean="0"/>
                        <a:t>start</a:t>
                      </a:r>
                      <a:endParaRPr lang="fr-FR" sz="2000" dirty="0" smtClean="0"/>
                    </a:p>
                    <a:p>
                      <a:pPr marL="800100" lvl="1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000" dirty="0" smtClean="0"/>
                        <a:t>6.00</a:t>
                      </a:r>
                      <a:r>
                        <a:rPr lang="fr-FR" sz="2000" baseline="0" dirty="0" smtClean="0"/>
                        <a:t> p.m.</a:t>
                      </a:r>
                      <a:r>
                        <a:rPr lang="fr-FR" sz="2000" dirty="0" smtClean="0"/>
                        <a:t>	Last </a:t>
                      </a:r>
                      <a:r>
                        <a:rPr lang="fr-FR" sz="2000" dirty="0" err="1" smtClean="0"/>
                        <a:t>activities</a:t>
                      </a:r>
                      <a:r>
                        <a:rPr lang="fr-FR" sz="2000" dirty="0" smtClean="0"/>
                        <a:t>/</a:t>
                      </a:r>
                      <a:r>
                        <a:rPr lang="fr-FR" sz="2000" dirty="0" err="1" smtClean="0"/>
                        <a:t>visits</a:t>
                      </a:r>
                      <a:r>
                        <a:rPr lang="fr-FR" sz="2000" dirty="0" smtClean="0"/>
                        <a:t> </a:t>
                      </a:r>
                    </a:p>
                    <a:p>
                      <a:pPr marL="800100" lvl="1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000" dirty="0" smtClean="0"/>
                        <a:t>6.45</a:t>
                      </a:r>
                      <a:r>
                        <a:rPr lang="fr-FR" sz="2000" baseline="0" dirty="0" smtClean="0"/>
                        <a:t> p.m.</a:t>
                      </a:r>
                      <a:r>
                        <a:rPr lang="fr-FR" sz="2000" dirty="0" smtClean="0"/>
                        <a:t>	End of last </a:t>
                      </a:r>
                      <a:r>
                        <a:rPr lang="fr-FR" sz="2000" dirty="0" err="1" smtClean="0"/>
                        <a:t>visit</a:t>
                      </a:r>
                      <a:r>
                        <a:rPr lang="fr-FR" sz="2000" dirty="0" smtClean="0"/>
                        <a:t> to LHC points</a:t>
                      </a:r>
                    </a:p>
                    <a:p>
                      <a:pPr marL="800100" lvl="1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000" dirty="0" smtClean="0"/>
                        <a:t>7.00</a:t>
                      </a:r>
                      <a:r>
                        <a:rPr lang="fr-FR" sz="2000" baseline="0" dirty="0" smtClean="0"/>
                        <a:t> p.m.</a:t>
                      </a:r>
                      <a:r>
                        <a:rPr lang="fr-FR" sz="2000" dirty="0" smtClean="0"/>
                        <a:t>	CERN sites close</a:t>
                      </a:r>
                      <a:endParaRPr lang="fr-FR" sz="20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fr-CH" sz="2000" dirty="0" smtClean="0"/>
                        <a:t>General public</a:t>
                      </a:r>
                      <a:endParaRPr lang="en-GB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7604450"/>
                  </a:ext>
                </a:extLst>
              </a:tr>
              <a:tr h="837917">
                <a:tc>
                  <a:txBody>
                    <a:bodyPr/>
                    <a:lstStyle/>
                    <a:p>
                      <a:pPr algn="l"/>
                      <a:r>
                        <a:rPr lang="fr-CH" sz="2000" dirty="0" smtClean="0"/>
                        <a:t>Sunday 15 </a:t>
                      </a:r>
                      <a:r>
                        <a:rPr lang="fr-CH" sz="2000" dirty="0" err="1" smtClean="0"/>
                        <a:t>September</a:t>
                      </a:r>
                      <a:endParaRPr lang="en-GB" sz="2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l"/>
                      <a:endParaRPr lang="en-GB" sz="2000" i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l"/>
                      <a:endParaRPr lang="en-GB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536993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81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2200"/>
            <a:ext cx="10515600" cy="1325563"/>
          </a:xfrm>
        </p:spPr>
        <p:txBody>
          <a:bodyPr>
            <a:normAutofit/>
          </a:bodyPr>
          <a:lstStyle/>
          <a:p>
            <a:r>
              <a:rPr lang="fr-CH" sz="3600" dirty="0" err="1" smtClean="0"/>
              <a:t>Safety</a:t>
            </a:r>
            <a:r>
              <a:rPr lang="fr-CH" sz="3600" dirty="0" smtClean="0"/>
              <a:t> training – LMS (</a:t>
            </a:r>
            <a:r>
              <a:rPr lang="fr-CH" sz="3600" dirty="0"/>
              <a:t>CERN Learning </a:t>
            </a:r>
            <a:r>
              <a:rPr lang="fr-CH" sz="3600" dirty="0" smtClean="0"/>
              <a:t>Hub)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3963"/>
            <a:ext cx="10515600" cy="418529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fr-CH" dirty="0"/>
          </a:p>
          <a:p>
            <a:pPr lvl="1"/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60F44-CF9E-4C6D-ABC1-CE56A32F9E5C}" type="slidenum">
              <a:rPr lang="en-GB" smtClean="0"/>
              <a:t>60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81A6811-9713-4D6F-9DFE-19674970FD9D}"/>
              </a:ext>
            </a:extLst>
          </p:cNvPr>
          <p:cNvSpPr txBox="1">
            <a:spLocks/>
          </p:cNvSpPr>
          <p:nvPr/>
        </p:nvSpPr>
        <p:spPr>
          <a:xfrm>
            <a:off x="990600" y="1686363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600" dirty="0" smtClean="0"/>
              <a:t>OD2019 catalogue </a:t>
            </a:r>
            <a:r>
              <a:rPr lang="fr-CH" sz="2600" dirty="0" err="1" smtClean="0"/>
              <a:t>available</a:t>
            </a:r>
            <a:r>
              <a:rPr lang="fr-CH" sz="2600" dirty="0" smtClean="0"/>
              <a:t> on </a:t>
            </a:r>
            <a:r>
              <a:rPr lang="fr-CH" sz="2600" dirty="0" smtClean="0">
                <a:hlinkClick r:id="rId2"/>
              </a:rPr>
              <a:t>lms.cern.ch</a:t>
            </a:r>
            <a:endParaRPr lang="fr-CH" sz="2600" dirty="0" smtClean="0"/>
          </a:p>
          <a:p>
            <a:r>
              <a:rPr lang="fr-CH" sz="2600" dirty="0" smtClean="0"/>
              <a:t>Training </a:t>
            </a:r>
            <a:r>
              <a:rPr lang="fr-CH" sz="2600" dirty="0" err="1" smtClean="0"/>
              <a:t>proposed</a:t>
            </a:r>
            <a:r>
              <a:rPr lang="fr-CH" sz="2600" dirty="0" smtClean="0"/>
              <a:t> in 2 formats:</a:t>
            </a:r>
            <a:endParaRPr lang="fr-CH" sz="2600" dirty="0"/>
          </a:p>
          <a:p>
            <a:pPr lvl="1"/>
            <a:r>
              <a:rPr lang="fr-CH" sz="2200" dirty="0"/>
              <a:t>e-Learning (online)</a:t>
            </a:r>
          </a:p>
          <a:p>
            <a:pPr lvl="1"/>
            <a:r>
              <a:rPr lang="fr-CH" sz="2200" dirty="0"/>
              <a:t>Workshop / Seminar (</a:t>
            </a:r>
            <a:r>
              <a:rPr lang="fr-CH" sz="2200" dirty="0" err="1"/>
              <a:t>with</a:t>
            </a:r>
            <a:r>
              <a:rPr lang="fr-CH" sz="2200" dirty="0"/>
              <a:t> </a:t>
            </a:r>
            <a:r>
              <a:rPr lang="fr-CH" sz="2200" dirty="0" err="1"/>
              <a:t>given</a:t>
            </a:r>
            <a:r>
              <a:rPr lang="fr-CH" sz="2200" dirty="0"/>
              <a:t> dates</a:t>
            </a:r>
            <a:r>
              <a:rPr lang="fr-CH" sz="2200" dirty="0" smtClean="0"/>
              <a:t>)</a:t>
            </a:r>
          </a:p>
          <a:p>
            <a:pPr marL="457200" lvl="1" indent="0">
              <a:buNone/>
            </a:pPr>
            <a:endParaRPr lang="fr-CH" sz="2200" dirty="0"/>
          </a:p>
          <a:p>
            <a:r>
              <a:rPr lang="fr-CH" sz="2600" dirty="0" err="1" smtClean="0"/>
              <a:t>Might</a:t>
            </a:r>
            <a:r>
              <a:rPr lang="fr-CH" sz="2600" dirty="0" smtClean="0"/>
              <a:t> </a:t>
            </a:r>
            <a:r>
              <a:rPr lang="fr-CH" sz="2600" dirty="0" err="1" smtClean="0"/>
              <a:t>be</a:t>
            </a:r>
            <a:r>
              <a:rPr lang="fr-CH" sz="2600" dirty="0" smtClean="0"/>
              <a:t> </a:t>
            </a:r>
            <a:r>
              <a:rPr lang="fr-CH" sz="2600" dirty="0" err="1" smtClean="0"/>
              <a:t>mandatory</a:t>
            </a:r>
            <a:r>
              <a:rPr lang="fr-CH" sz="2600" dirty="0" smtClean="0"/>
              <a:t> for all, or </a:t>
            </a:r>
            <a:r>
              <a:rPr lang="fr-CH" sz="2600" dirty="0" err="1" smtClean="0"/>
              <a:t>related</a:t>
            </a:r>
            <a:r>
              <a:rPr lang="fr-CH" sz="2600" dirty="0" smtClean="0"/>
              <a:t> to </a:t>
            </a:r>
            <a:r>
              <a:rPr lang="fr-CH" sz="2600" dirty="0" err="1" smtClean="0"/>
              <a:t>assigned</a:t>
            </a:r>
            <a:r>
              <a:rPr lang="fr-CH" sz="2600" dirty="0" smtClean="0"/>
              <a:t> </a:t>
            </a:r>
            <a:r>
              <a:rPr lang="fr-CH" sz="2600" dirty="0" err="1" smtClean="0"/>
              <a:t>tasks</a:t>
            </a:r>
            <a:endParaRPr lang="fr-CH" sz="2600" dirty="0"/>
          </a:p>
          <a:p>
            <a:pPr marL="0" indent="0">
              <a:buNone/>
            </a:pPr>
            <a:r>
              <a:rPr lang="fr-CH" sz="2600" dirty="0" smtClean="0"/>
              <a:t/>
            </a:r>
            <a:br>
              <a:rPr lang="fr-CH" sz="2600" dirty="0" smtClean="0"/>
            </a:br>
            <a:r>
              <a:rPr lang="fr-CH" sz="2600" dirty="0" smtClean="0">
                <a:sym typeface="Wingdings" panose="05000000000000000000" pitchFamily="2" charset="2"/>
              </a:rPr>
              <a:t></a:t>
            </a:r>
            <a:r>
              <a:rPr lang="fr-CH" sz="2600" dirty="0"/>
              <a:t>In case of a question, contact </a:t>
            </a:r>
            <a:r>
              <a:rPr lang="fr-CH" sz="2600" dirty="0" smtClean="0">
                <a:hlinkClick r:id="rId3"/>
              </a:rPr>
              <a:t>meriem.chniba@cern.ch</a:t>
            </a:r>
            <a:endParaRPr lang="fr-CH" sz="2600" dirty="0"/>
          </a:p>
          <a:p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31650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196484" cy="1325563"/>
          </a:xfrm>
        </p:spPr>
        <p:txBody>
          <a:bodyPr>
            <a:normAutofit/>
          </a:bodyPr>
          <a:lstStyle/>
          <a:p>
            <a:r>
              <a:rPr lang="fr-CH" dirty="0" err="1"/>
              <a:t>Where</a:t>
            </a:r>
            <a:r>
              <a:rPr lang="fr-CH" dirty="0"/>
              <a:t> can </a:t>
            </a:r>
            <a:r>
              <a:rPr lang="fr-CH" dirty="0" err="1"/>
              <a:t>you</a:t>
            </a:r>
            <a:r>
              <a:rPr lang="fr-CH" dirty="0"/>
              <a:t> </a:t>
            </a:r>
            <a:r>
              <a:rPr lang="fr-CH" dirty="0" err="1"/>
              <a:t>get</a:t>
            </a:r>
            <a:r>
              <a:rPr lang="fr-CH" dirty="0"/>
              <a:t> </a:t>
            </a:r>
            <a:r>
              <a:rPr lang="fr-CH" dirty="0" err="1"/>
              <a:t>your</a:t>
            </a:r>
            <a:r>
              <a:rPr lang="fr-CH" dirty="0"/>
              <a:t> </a:t>
            </a:r>
            <a:r>
              <a:rPr lang="fr-CH" dirty="0" smtClean="0"/>
              <a:t>training </a:t>
            </a:r>
            <a:r>
              <a:rPr lang="fr-CH" dirty="0" err="1" smtClean="0"/>
              <a:t>needs</a:t>
            </a:r>
            <a:r>
              <a:rPr lang="fr-CH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3963"/>
            <a:ext cx="10515600" cy="418529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fr-CH" dirty="0"/>
          </a:p>
          <a:p>
            <a:pPr lvl="1"/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60F44-CF9E-4C6D-ABC1-CE56A32F9E5C}" type="slidenum">
              <a:rPr lang="en-GB" smtClean="0"/>
              <a:t>61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81A6811-9713-4D6F-9DFE-19674970FD9D}"/>
              </a:ext>
            </a:extLst>
          </p:cNvPr>
          <p:cNvSpPr txBox="1">
            <a:spLocks/>
          </p:cNvSpPr>
          <p:nvPr/>
        </p:nvSpPr>
        <p:spPr>
          <a:xfrm>
            <a:off x="990600" y="1686363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>
                <a:hlinkClick r:id="rId2"/>
              </a:rPr>
              <a:t>http://cern.ch/volunteers</a:t>
            </a:r>
            <a:r>
              <a:rPr lang="fr-CH" dirty="0"/>
              <a:t>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6ADE4A9-6BCD-4FBA-B9F2-E21A466A7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878" y="2470756"/>
            <a:ext cx="4439270" cy="3400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D004AE41-BBF3-4C4B-84B9-82458E701186}"/>
              </a:ext>
            </a:extLst>
          </p:cNvPr>
          <p:cNvCxnSpPr>
            <a:cxnSpLocks/>
          </p:cNvCxnSpPr>
          <p:nvPr/>
        </p:nvCxnSpPr>
        <p:spPr>
          <a:xfrm>
            <a:off x="81118" y="4548683"/>
            <a:ext cx="754620" cy="0"/>
          </a:xfrm>
          <a:prstGeom prst="straightConnector1">
            <a:avLst/>
          </a:prstGeom>
          <a:ln w="142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B1482DA5-F8E6-42F7-9613-7D8CF88490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6610" y="2541330"/>
            <a:ext cx="6373114" cy="31532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DE5D7561-3689-407F-A358-2B35DE85FEDB}"/>
              </a:ext>
            </a:extLst>
          </p:cNvPr>
          <p:cNvCxnSpPr>
            <a:cxnSpLocks/>
          </p:cNvCxnSpPr>
          <p:nvPr/>
        </p:nvCxnSpPr>
        <p:spPr>
          <a:xfrm>
            <a:off x="11144436" y="3626609"/>
            <a:ext cx="0" cy="715367"/>
          </a:xfrm>
          <a:prstGeom prst="straightConnector1">
            <a:avLst/>
          </a:prstGeom>
          <a:ln w="142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82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Your</a:t>
            </a:r>
            <a:r>
              <a:rPr lang="fr-CH" dirty="0" smtClean="0"/>
              <a:t> training(s)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371" y="1489165"/>
            <a:ext cx="11825257" cy="32526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3326" y="4741816"/>
            <a:ext cx="109989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In case of a question, contact </a:t>
            </a:r>
            <a:r>
              <a:rPr lang="fr-CH" dirty="0" smtClean="0">
                <a:hlinkClick r:id="rId3"/>
              </a:rPr>
              <a:t>meriem.chniba@cern.ch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aware</a:t>
            </a:r>
            <a:r>
              <a:rPr lang="fr-CH" dirty="0" smtClean="0"/>
              <a:t> of an issue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sync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LMS and the </a:t>
            </a:r>
            <a:r>
              <a:rPr lang="fr-CH" dirty="0" err="1" smtClean="0"/>
              <a:t>Volunteers</a:t>
            </a:r>
            <a:r>
              <a:rPr lang="fr-CH" dirty="0" smtClean="0"/>
              <a:t>’ </a:t>
            </a:r>
            <a:r>
              <a:rPr lang="fr-CH" dirty="0" err="1" smtClean="0"/>
              <a:t>platform</a:t>
            </a:r>
            <a:r>
              <a:rPr lang="fr-CH" dirty="0" smtClean="0"/>
              <a:t>. The correct information </a:t>
            </a:r>
            <a:r>
              <a:rPr lang="fr-CH" dirty="0" err="1" smtClean="0"/>
              <a:t>is</a:t>
            </a:r>
            <a:r>
              <a:rPr lang="fr-CH" dirty="0" smtClean="0"/>
              <a:t> the one on lms.cern.ch</a:t>
            </a:r>
          </a:p>
          <a:p>
            <a:endParaRPr lang="fr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34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Volunteers</a:t>
            </a:r>
            <a:r>
              <a:rPr lang="fr-CH" dirty="0" smtClean="0"/>
              <a:t> - Mission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5458097" cy="4185293"/>
          </a:xfrm>
        </p:spPr>
        <p:txBody>
          <a:bodyPr/>
          <a:lstStyle/>
          <a:p>
            <a:r>
              <a:rPr lang="fr-CH" dirty="0" smtClean="0"/>
              <a:t>Welcome</a:t>
            </a:r>
          </a:p>
          <a:p>
            <a:r>
              <a:rPr lang="fr-CH" dirty="0" smtClean="0"/>
              <a:t>Guide</a:t>
            </a:r>
          </a:p>
          <a:p>
            <a:r>
              <a:rPr lang="fr-CH" dirty="0" err="1" smtClean="0"/>
              <a:t>Provide</a:t>
            </a:r>
            <a:r>
              <a:rPr lang="fr-CH" dirty="0" smtClean="0"/>
              <a:t> info</a:t>
            </a:r>
          </a:p>
          <a:p>
            <a:r>
              <a:rPr lang="fr-CH" dirty="0" err="1" smtClean="0"/>
              <a:t>Orientate</a:t>
            </a:r>
            <a:endParaRPr lang="fr-CH" dirty="0" smtClean="0"/>
          </a:p>
          <a:p>
            <a:r>
              <a:rPr lang="fr-CH" dirty="0" smtClean="0"/>
              <a:t>Share </a:t>
            </a:r>
            <a:r>
              <a:rPr lang="fr-CH" dirty="0" err="1" smtClean="0"/>
              <a:t>your</a:t>
            </a:r>
            <a:r>
              <a:rPr lang="fr-CH" dirty="0" smtClean="0"/>
              <a:t> passion</a:t>
            </a:r>
          </a:p>
          <a:p>
            <a:endParaRPr lang="fr-CH" dirty="0"/>
          </a:p>
          <a:p>
            <a:pPr marL="0" indent="0" algn="ctr">
              <a:buNone/>
            </a:pPr>
            <a:r>
              <a:rPr lang="fr-CH" b="1" dirty="0" err="1" smtClean="0"/>
              <a:t>Safety</a:t>
            </a:r>
            <a:r>
              <a:rPr lang="fr-CH" b="1" dirty="0" smtClean="0"/>
              <a:t> first!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0235" y="1253602"/>
            <a:ext cx="6594200" cy="415442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20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VOLUNTEERS - </a:t>
            </a:r>
            <a:r>
              <a:rPr lang="fr-CH" dirty="0" err="1" smtClean="0"/>
              <a:t>Outfit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93969" y="4376615"/>
            <a:ext cx="3602893" cy="10628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63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Volunteers</a:t>
            </a:r>
            <a:r>
              <a:rPr lang="fr-CH" dirty="0" smtClean="0"/>
              <a:t>’ </a:t>
            </a:r>
            <a:r>
              <a:rPr lang="fr-CH" dirty="0" err="1" smtClean="0"/>
              <a:t>name</a:t>
            </a:r>
            <a:r>
              <a:rPr lang="fr-CH" dirty="0" smtClean="0"/>
              <a:t> badge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7613469" cy="4185293"/>
          </a:xfrm>
        </p:spPr>
        <p:txBody>
          <a:bodyPr/>
          <a:lstStyle/>
          <a:p>
            <a:pPr marL="457200" lvl="1" indent="0">
              <a:buNone/>
            </a:pPr>
            <a:endParaRPr lang="fr-CH" dirty="0" smtClean="0"/>
          </a:p>
          <a:p>
            <a:r>
              <a:rPr lang="fr-CH" dirty="0" err="1" smtClean="0"/>
              <a:t>Mandatory</a:t>
            </a:r>
            <a:r>
              <a:rPr lang="fr-CH" dirty="0" smtClean="0"/>
              <a:t> to </a:t>
            </a:r>
            <a:r>
              <a:rPr lang="fr-CH" dirty="0" err="1" smtClean="0"/>
              <a:t>access</a:t>
            </a:r>
            <a:r>
              <a:rPr lang="fr-CH" dirty="0" smtClean="0"/>
              <a:t> the sites as a </a:t>
            </a:r>
            <a:r>
              <a:rPr lang="fr-CH" dirty="0" err="1" smtClean="0"/>
              <a:t>volunteer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Holds</a:t>
            </a:r>
            <a:r>
              <a:rPr lang="fr-CH" dirty="0" smtClean="0"/>
              <a:t>:</a:t>
            </a:r>
          </a:p>
          <a:p>
            <a:pPr lvl="1"/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choice</a:t>
            </a:r>
            <a:r>
              <a:rPr lang="fr-CH" dirty="0" smtClean="0"/>
              <a:t> of </a:t>
            </a:r>
            <a:r>
              <a:rPr lang="fr-CH" dirty="0" err="1" smtClean="0"/>
              <a:t>meals</a:t>
            </a:r>
            <a:endParaRPr lang="fr-CH" dirty="0" smtClean="0"/>
          </a:p>
          <a:p>
            <a:pPr lvl="1"/>
            <a:r>
              <a:rPr lang="fr-CH" dirty="0"/>
              <a:t>t</a:t>
            </a:r>
            <a:r>
              <a:rPr lang="fr-CH" dirty="0" smtClean="0"/>
              <a:t>he coupon to </a:t>
            </a:r>
            <a:r>
              <a:rPr lang="fr-CH" dirty="0" err="1" smtClean="0"/>
              <a:t>collect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volunteer’s</a:t>
            </a:r>
            <a:r>
              <a:rPr lang="fr-CH" dirty="0" smtClean="0"/>
              <a:t> kit</a:t>
            </a:r>
            <a:endParaRPr lang="en-GB" dirty="0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775" y="137803"/>
            <a:ext cx="4086225" cy="578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31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Volunteers</a:t>
            </a:r>
            <a:r>
              <a:rPr lang="fr-CH" dirty="0" smtClean="0"/>
              <a:t>’ kit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Must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worn</a:t>
            </a:r>
            <a:r>
              <a:rPr lang="fr-CH" dirty="0" smtClean="0"/>
              <a:t> at all times </a:t>
            </a:r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assigned</a:t>
            </a:r>
            <a:r>
              <a:rPr lang="fr-CH" dirty="0" smtClean="0"/>
              <a:t> shifts (</a:t>
            </a:r>
            <a:r>
              <a:rPr lang="fr-CH" dirty="0" err="1" smtClean="0"/>
              <a:t>please</a:t>
            </a:r>
            <a:r>
              <a:rPr lang="fr-CH" dirty="0" smtClean="0"/>
              <a:t> </a:t>
            </a:r>
            <a:r>
              <a:rPr lang="fr-CH" dirty="0" err="1" smtClean="0"/>
              <a:t>remove</a:t>
            </a:r>
            <a:r>
              <a:rPr lang="fr-CH" dirty="0" smtClean="0"/>
              <a:t> once shift </a:t>
            </a:r>
            <a:r>
              <a:rPr lang="fr-CH" dirty="0" err="1" smtClean="0"/>
              <a:t>is</a:t>
            </a:r>
            <a:r>
              <a:rPr lang="fr-CH" dirty="0" smtClean="0"/>
              <a:t> over) </a:t>
            </a:r>
            <a:endParaRPr lang="fr-CH" dirty="0"/>
          </a:p>
          <a:p>
            <a:pPr marL="0" indent="0">
              <a:buNone/>
            </a:pPr>
            <a:endParaRPr lang="fr-CH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337876" y="3006406"/>
            <a:ext cx="11516247" cy="2625628"/>
            <a:chOff x="258047" y="2601457"/>
            <a:chExt cx="11516247" cy="262562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15032" y="2601457"/>
              <a:ext cx="2259262" cy="262562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5999" y="2751400"/>
              <a:ext cx="2812869" cy="212257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43486" y="2857620"/>
              <a:ext cx="2323034" cy="204095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8047" y="3137896"/>
              <a:ext cx="2464945" cy="1760675"/>
            </a:xfrm>
            <a:prstGeom prst="rect">
              <a:avLst/>
            </a:prstGeom>
          </p:spPr>
        </p:pic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88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Where</a:t>
            </a:r>
            <a:r>
              <a:rPr lang="fr-CH" dirty="0" smtClean="0"/>
              <a:t> to </a:t>
            </a:r>
            <a:r>
              <a:rPr lang="fr-CH" dirty="0" err="1" smtClean="0"/>
              <a:t>collect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badge and kit?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Where?</a:t>
            </a:r>
            <a:r>
              <a:rPr lang="en-GB" dirty="0"/>
              <a:t> </a:t>
            </a:r>
            <a:r>
              <a:rPr lang="en-GB" u="sng" dirty="0">
                <a:hlinkClick r:id="rId2"/>
              </a:rPr>
              <a:t>Building 73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r>
              <a:rPr lang="en-GB" b="1" dirty="0"/>
              <a:t>When? </a:t>
            </a:r>
            <a:r>
              <a:rPr lang="en-GB" dirty="0" smtClean="0"/>
              <a:t>By batches until Wednesday 11 September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r>
              <a:rPr lang="en-GB" b="1" dirty="0"/>
              <a:t>What time?</a:t>
            </a:r>
            <a:endParaRPr lang="en-GB" dirty="0"/>
          </a:p>
          <a:p>
            <a:r>
              <a:rPr lang="en-GB" dirty="0" smtClean="0"/>
              <a:t>7.30 </a:t>
            </a:r>
            <a:r>
              <a:rPr lang="en-GB" dirty="0"/>
              <a:t>a.m. to 12noon</a:t>
            </a:r>
          </a:p>
          <a:p>
            <a:r>
              <a:rPr lang="en-GB" dirty="0" smtClean="0"/>
              <a:t>1.00 </a:t>
            </a:r>
            <a:r>
              <a:rPr lang="en-GB" dirty="0"/>
              <a:t>p.m. to 4.00 p.m.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60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Volunteers</a:t>
            </a:r>
            <a:r>
              <a:rPr lang="fr-CH" dirty="0" smtClean="0"/>
              <a:t>’ </a:t>
            </a:r>
            <a:r>
              <a:rPr lang="fr-CH" dirty="0" err="1" smtClean="0"/>
              <a:t>vests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7090955" cy="4185293"/>
          </a:xfrm>
        </p:spPr>
        <p:txBody>
          <a:bodyPr>
            <a:normAutofit/>
          </a:bodyPr>
          <a:lstStyle/>
          <a:p>
            <a:r>
              <a:rPr lang="en-GB" dirty="0" smtClean="0"/>
              <a:t>Some </a:t>
            </a:r>
            <a:r>
              <a:rPr lang="en-GB" dirty="0"/>
              <a:t>volunteers </a:t>
            </a:r>
            <a:r>
              <a:rPr lang="en-GB" dirty="0" smtClean="0"/>
              <a:t>will </a:t>
            </a:r>
            <a:r>
              <a:rPr lang="en-GB" dirty="0"/>
              <a:t>need wear a reflective </a:t>
            </a:r>
            <a:r>
              <a:rPr lang="en-GB" dirty="0" smtClean="0"/>
              <a:t>vest to </a:t>
            </a:r>
            <a:r>
              <a:rPr lang="en-GB" dirty="0"/>
              <a:t>be easily </a:t>
            </a:r>
            <a:r>
              <a:rPr lang="en-GB" dirty="0" smtClean="0"/>
              <a:t>identified.</a:t>
            </a:r>
          </a:p>
          <a:p>
            <a:r>
              <a:rPr lang="en-GB" dirty="0" smtClean="0"/>
              <a:t>Same </a:t>
            </a:r>
            <a:r>
              <a:rPr lang="en-GB" dirty="0" err="1" smtClean="0"/>
              <a:t>color</a:t>
            </a:r>
            <a:r>
              <a:rPr lang="en-GB" dirty="0" smtClean="0"/>
              <a:t> code for all volunteers.</a:t>
            </a:r>
          </a:p>
          <a:p>
            <a:r>
              <a:rPr lang="fr-CH" dirty="0" err="1" smtClean="0"/>
              <a:t>These</a:t>
            </a:r>
            <a:r>
              <a:rPr lang="fr-CH" dirty="0" smtClean="0"/>
              <a:t> will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distributed</a:t>
            </a:r>
            <a:r>
              <a:rPr lang="fr-CH" dirty="0" smtClean="0"/>
              <a:t> to </a:t>
            </a:r>
            <a:r>
              <a:rPr lang="fr-CH" dirty="0" err="1" smtClean="0"/>
              <a:t>you</a:t>
            </a:r>
            <a:r>
              <a:rPr lang="fr-CH" dirty="0" smtClean="0"/>
              <a:t> by </a:t>
            </a:r>
            <a:r>
              <a:rPr lang="fr-CH" dirty="0" err="1" smtClean="0"/>
              <a:t>your</a:t>
            </a:r>
            <a:r>
              <a:rPr lang="fr-CH" dirty="0" smtClean="0"/>
              <a:t> Point Manager.</a:t>
            </a:r>
          </a:p>
          <a:p>
            <a:endParaRPr lang="fr-CH" dirty="0"/>
          </a:p>
          <a:p>
            <a:pPr marL="0" indent="0">
              <a:buNone/>
            </a:pP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b="1" dirty="0" err="1" smtClean="0"/>
              <a:t>Remember</a:t>
            </a:r>
            <a:r>
              <a:rPr lang="fr-CH" b="1" dirty="0" smtClean="0"/>
              <a:t> to </a:t>
            </a:r>
            <a:r>
              <a:rPr lang="fr-CH" b="1" dirty="0" err="1" smtClean="0"/>
              <a:t>leave</a:t>
            </a:r>
            <a:r>
              <a:rPr lang="fr-CH" b="1" dirty="0" smtClean="0"/>
              <a:t> </a:t>
            </a:r>
            <a:r>
              <a:rPr lang="fr-CH" b="1" dirty="0" err="1" smtClean="0"/>
              <a:t>your</a:t>
            </a:r>
            <a:r>
              <a:rPr lang="fr-CH" b="1" dirty="0" smtClean="0"/>
              <a:t> </a:t>
            </a:r>
            <a:r>
              <a:rPr lang="fr-CH" b="1" dirty="0" err="1" smtClean="0"/>
              <a:t>vest</a:t>
            </a:r>
            <a:r>
              <a:rPr lang="fr-CH" b="1" dirty="0" smtClean="0"/>
              <a:t> at </a:t>
            </a:r>
            <a:r>
              <a:rPr lang="fr-CH" b="1" dirty="0" err="1" smtClean="0"/>
              <a:t>your</a:t>
            </a:r>
            <a:r>
              <a:rPr lang="fr-CH" b="1" dirty="0" smtClean="0"/>
              <a:t> point </a:t>
            </a:r>
            <a:r>
              <a:rPr lang="fr-CH" b="1" dirty="0" err="1" smtClean="0"/>
              <a:t>before</a:t>
            </a:r>
            <a:r>
              <a:rPr lang="fr-CH" b="1" dirty="0" smtClean="0"/>
              <a:t> </a:t>
            </a:r>
            <a:r>
              <a:rPr lang="fr-CH" b="1" dirty="0" err="1" smtClean="0"/>
              <a:t>leaving</a:t>
            </a:r>
            <a:r>
              <a:rPr lang="fr-CH" b="1" dirty="0" smtClean="0"/>
              <a:t> </a:t>
            </a:r>
            <a:r>
              <a:rPr lang="fr-CH" b="1" dirty="0" err="1" smtClean="0"/>
              <a:t>your</a:t>
            </a:r>
            <a:r>
              <a:rPr lang="fr-CH" b="1" dirty="0" smtClean="0"/>
              <a:t> shift!</a:t>
            </a:r>
            <a:endParaRPr lang="en-GB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619" t="9076" r="5706" b="16153"/>
          <a:stretch/>
        </p:blipFill>
        <p:spPr>
          <a:xfrm>
            <a:off x="7929155" y="1690688"/>
            <a:ext cx="4127863" cy="27301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70092" y="4539169"/>
            <a:ext cx="4186926" cy="147732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fr-CH" dirty="0"/>
              <a:t>Flow control</a:t>
            </a:r>
          </a:p>
          <a:p>
            <a:r>
              <a:rPr lang="fr-CH" dirty="0"/>
              <a:t>Guide</a:t>
            </a:r>
          </a:p>
          <a:p>
            <a:r>
              <a:rPr lang="fr-CH" dirty="0" smtClean="0"/>
              <a:t>Info</a:t>
            </a:r>
          </a:p>
          <a:p>
            <a:endParaRPr lang="fr-CH" dirty="0"/>
          </a:p>
          <a:p>
            <a:endParaRPr lang="fr-CH" dirty="0" smtClean="0"/>
          </a:p>
          <a:p>
            <a:r>
              <a:rPr lang="fr-CH" dirty="0" smtClean="0"/>
              <a:t>Traffic </a:t>
            </a:r>
            <a:r>
              <a:rPr lang="fr-CH" dirty="0"/>
              <a:t>parking</a:t>
            </a:r>
          </a:p>
          <a:p>
            <a:r>
              <a:rPr lang="fr-CH" dirty="0"/>
              <a:t>Science. Questions</a:t>
            </a:r>
            <a:r>
              <a:rPr lang="fr-CH" dirty="0" smtClean="0"/>
              <a:t>?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68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63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Volunteers</a:t>
            </a:r>
            <a:r>
              <a:rPr lang="fr-CH" dirty="0" smtClean="0"/>
              <a:t> – Lunch 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b="1" dirty="0" smtClean="0"/>
              <a:t>Vouchers</a:t>
            </a:r>
            <a:r>
              <a:rPr lang="fr-CH" sz="2000" dirty="0" smtClean="0"/>
              <a:t> : </a:t>
            </a:r>
            <a:r>
              <a:rPr lang="en-GB" sz="2000" dirty="0"/>
              <a:t> to be used </a:t>
            </a:r>
            <a:r>
              <a:rPr lang="en-GB" sz="2000" dirty="0" smtClean="0"/>
              <a:t>at Novae </a:t>
            </a:r>
            <a:r>
              <a:rPr lang="en-GB" sz="2000" dirty="0"/>
              <a:t>restaurants or food </a:t>
            </a:r>
            <a:r>
              <a:rPr lang="en-GB" sz="2000" dirty="0" smtClean="0"/>
              <a:t>trucks (indicated on CERN Open Days App).</a:t>
            </a:r>
            <a:r>
              <a:rPr lang="en-GB" sz="2000" dirty="0"/>
              <a:t> </a:t>
            </a:r>
            <a:endParaRPr lang="en-GB" sz="2000" dirty="0" smtClean="0"/>
          </a:p>
          <a:p>
            <a:endParaRPr lang="fr-CH" sz="2000" dirty="0"/>
          </a:p>
          <a:p>
            <a:r>
              <a:rPr lang="en-GB" sz="2000" b="1" dirty="0" smtClean="0"/>
              <a:t>Pre-ordered standard </a:t>
            </a:r>
            <a:r>
              <a:rPr lang="en-GB" sz="2000" b="1" dirty="0"/>
              <a:t>/ </a:t>
            </a:r>
            <a:r>
              <a:rPr lang="en-GB" sz="2000" b="1" dirty="0" smtClean="0"/>
              <a:t>vegetarian </a:t>
            </a:r>
            <a:r>
              <a:rPr lang="en-GB" sz="2000" b="1" dirty="0"/>
              <a:t>packed lunch</a:t>
            </a:r>
            <a:r>
              <a:rPr lang="en-GB" sz="2000" dirty="0"/>
              <a:t>: to be picked up at R1, R2 or R3 between 7 a.m. and 3 p.m. on the day of your assignment, depending on your assignment location</a:t>
            </a:r>
            <a:r>
              <a:rPr lang="en-GB" sz="2000" dirty="0" smtClean="0"/>
              <a:t>. </a:t>
            </a:r>
            <a:r>
              <a:rPr lang="en-GB" sz="2000" dirty="0" smtClean="0">
                <a:sym typeface="Wingdings" panose="05000000000000000000" pitchFamily="2" charset="2"/>
              </a:rPr>
              <a:t> Check </a:t>
            </a:r>
            <a:r>
              <a:rPr lang="en-GB" sz="2000" i="1" dirty="0" smtClean="0">
                <a:sym typeface="Wingdings" panose="05000000000000000000" pitchFamily="2" charset="2"/>
                <a:hlinkClick r:id="rId3"/>
              </a:rPr>
              <a:t>cern.ch/volunteers</a:t>
            </a:r>
            <a:r>
              <a:rPr lang="en-GB" sz="2000" i="1" dirty="0" smtClean="0">
                <a:sym typeface="Wingdings" panose="05000000000000000000" pitchFamily="2" charset="2"/>
              </a:rPr>
              <a:t> &gt; Events &gt; Your meals</a:t>
            </a:r>
            <a:endParaRPr lang="en-GB" sz="2000" i="1" dirty="0" smtClean="0"/>
          </a:p>
          <a:p>
            <a:endParaRPr lang="fr-CH" sz="2000" dirty="0"/>
          </a:p>
          <a:p>
            <a:pPr>
              <a:buFont typeface="Wingdings" panose="05000000000000000000" pitchFamily="2" charset="2"/>
              <a:buChar char="à"/>
            </a:pPr>
            <a:r>
              <a:rPr lang="fr-CH" sz="2000" dirty="0" err="1"/>
              <a:t>What</a:t>
            </a:r>
            <a:r>
              <a:rPr lang="fr-CH" sz="2000" dirty="0"/>
              <a:t> about </a:t>
            </a:r>
            <a:r>
              <a:rPr lang="fr-CH" sz="2000" dirty="0" err="1"/>
              <a:t>asking</a:t>
            </a:r>
            <a:r>
              <a:rPr lang="fr-CH" sz="2000" dirty="0"/>
              <a:t> one </a:t>
            </a:r>
            <a:r>
              <a:rPr lang="fr-CH" sz="2000" dirty="0" err="1"/>
              <a:t>volunteer</a:t>
            </a:r>
            <a:r>
              <a:rPr lang="fr-CH" sz="2000" dirty="0"/>
              <a:t> per point to go pick-up </a:t>
            </a:r>
            <a:r>
              <a:rPr lang="fr-CH" sz="2000" dirty="0" err="1"/>
              <a:t>your</a:t>
            </a:r>
            <a:r>
              <a:rPr lang="fr-CH" sz="2000" dirty="0"/>
              <a:t> lunch packs ? </a:t>
            </a:r>
            <a:r>
              <a:rPr lang="fr-CH" sz="2000" dirty="0" err="1"/>
              <a:t>Give</a:t>
            </a:r>
            <a:r>
              <a:rPr lang="fr-CH" sz="2000" dirty="0"/>
              <a:t> </a:t>
            </a:r>
            <a:r>
              <a:rPr lang="fr-CH" sz="2000" dirty="0" err="1"/>
              <a:t>them</a:t>
            </a:r>
            <a:r>
              <a:rPr lang="fr-CH" sz="2000" dirty="0"/>
              <a:t> </a:t>
            </a:r>
            <a:r>
              <a:rPr lang="fr-CH" sz="2000" dirty="0" err="1"/>
              <a:t>your</a:t>
            </a:r>
            <a:r>
              <a:rPr lang="fr-CH" sz="2000" dirty="0"/>
              <a:t> lunch ticket and </a:t>
            </a:r>
            <a:r>
              <a:rPr lang="fr-CH" sz="2000" dirty="0" err="1" smtClean="0"/>
              <a:t>he</a:t>
            </a:r>
            <a:r>
              <a:rPr lang="fr-CH" sz="2000" dirty="0" smtClean="0"/>
              <a:t>/</a:t>
            </a:r>
            <a:r>
              <a:rPr lang="fr-CH" sz="2000" dirty="0" err="1" smtClean="0"/>
              <a:t>she</a:t>
            </a:r>
            <a:r>
              <a:rPr lang="fr-CH" sz="2000" dirty="0" smtClean="0"/>
              <a:t> </a:t>
            </a:r>
            <a:r>
              <a:rPr lang="fr-CH" sz="2000" dirty="0" err="1" smtClean="0"/>
              <a:t>will</a:t>
            </a:r>
            <a:r>
              <a:rPr lang="fr-CH" sz="2000" dirty="0" smtClean="0"/>
              <a:t> </a:t>
            </a:r>
            <a:r>
              <a:rPr lang="fr-CH" sz="2000" dirty="0" err="1"/>
              <a:t>collect</a:t>
            </a:r>
            <a:r>
              <a:rPr lang="fr-CH" sz="2000" dirty="0"/>
              <a:t> </a:t>
            </a:r>
            <a:r>
              <a:rPr lang="fr-CH" sz="2000" dirty="0" err="1"/>
              <a:t>it</a:t>
            </a:r>
            <a:r>
              <a:rPr lang="fr-CH" sz="2000" dirty="0"/>
              <a:t> for the group!</a:t>
            </a:r>
          </a:p>
          <a:p>
            <a:pPr>
              <a:buFont typeface="Wingdings" panose="05000000000000000000" pitchFamily="2" charset="2"/>
              <a:buChar char="à"/>
            </a:pPr>
            <a:endParaRPr lang="fr-CH" sz="20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fr-CH" sz="2000" dirty="0"/>
              <a:t>Make sure to </a:t>
            </a:r>
            <a:r>
              <a:rPr lang="fr-CH" sz="2000" dirty="0" err="1"/>
              <a:t>get</a:t>
            </a:r>
            <a:r>
              <a:rPr lang="fr-CH" sz="2000" dirty="0"/>
              <a:t> </a:t>
            </a:r>
            <a:r>
              <a:rPr lang="fr-CH" sz="2000" dirty="0" err="1"/>
              <a:t>organised</a:t>
            </a:r>
            <a:r>
              <a:rPr lang="fr-CH" sz="2000" dirty="0"/>
              <a:t> </a:t>
            </a:r>
            <a:r>
              <a:rPr lang="fr-CH" sz="2000" dirty="0" err="1"/>
              <a:t>among</a:t>
            </a:r>
            <a:r>
              <a:rPr lang="fr-CH" sz="2000" dirty="0"/>
              <a:t> </a:t>
            </a:r>
            <a:r>
              <a:rPr lang="fr-CH" sz="2000" dirty="0" err="1" smtClean="0"/>
              <a:t>yourselves</a:t>
            </a:r>
            <a:r>
              <a:rPr lang="fr-CH" sz="2000" dirty="0" smtClean="0"/>
              <a:t> to </a:t>
            </a:r>
            <a:r>
              <a:rPr lang="fr-CH" sz="2000" dirty="0" err="1"/>
              <a:t>never</a:t>
            </a:r>
            <a:r>
              <a:rPr lang="fr-CH" sz="2000" dirty="0"/>
              <a:t> </a:t>
            </a:r>
            <a:r>
              <a:rPr lang="fr-CH" sz="2000" dirty="0" err="1"/>
              <a:t>leave</a:t>
            </a:r>
            <a:r>
              <a:rPr lang="fr-CH" sz="2000" dirty="0"/>
              <a:t> </a:t>
            </a:r>
            <a:r>
              <a:rPr lang="fr-CH" sz="2000" dirty="0" err="1"/>
              <a:t>your</a:t>
            </a:r>
            <a:r>
              <a:rPr lang="fr-CH" sz="2000" dirty="0"/>
              <a:t> </a:t>
            </a:r>
            <a:r>
              <a:rPr lang="fr-CH" sz="2000" dirty="0" err="1"/>
              <a:t>task</a:t>
            </a:r>
            <a:r>
              <a:rPr lang="fr-CH" sz="2000" dirty="0"/>
              <a:t> </a:t>
            </a:r>
            <a:r>
              <a:rPr lang="fr-CH" sz="2000" dirty="0" err="1"/>
              <a:t>unmanned</a:t>
            </a:r>
            <a:r>
              <a:rPr lang="fr-CH" sz="2000" dirty="0"/>
              <a:t>.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69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48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Open Days – 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510349" cy="4185293"/>
          </a:xfrm>
        </p:spPr>
        <p:txBody>
          <a:bodyPr/>
          <a:lstStyle/>
          <a:p>
            <a:pPr marL="914400" lvl="1" indent="-457200">
              <a:buFont typeface="+mj-lt"/>
              <a:buAutoNum type="arabicPeriod"/>
            </a:pPr>
            <a:r>
              <a:rPr lang="fr-FR" sz="2400" dirty="0"/>
              <a:t>Meyrin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sz="2400" dirty="0" err="1"/>
              <a:t>Prévessin</a:t>
            </a:r>
            <a:endParaRPr lang="fr-FR" sz="2400" dirty="0"/>
          </a:p>
          <a:p>
            <a:pPr marL="914400" lvl="1" indent="-457200">
              <a:buFont typeface="+mj-lt"/>
              <a:buAutoNum type="arabicPeriod"/>
            </a:pPr>
            <a:r>
              <a:rPr lang="fr-FR" sz="2400" dirty="0"/>
              <a:t>SM18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sz="2400" dirty="0"/>
              <a:t>LHC Point 1 – ATLAS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sz="2400" dirty="0"/>
              <a:t>LHC Point 2 – ALICE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sz="2400" dirty="0"/>
              <a:t>LHC Point 4 – </a:t>
            </a:r>
            <a:r>
              <a:rPr lang="fr-FR" sz="2400" dirty="0" smtClean="0"/>
              <a:t>LHC</a:t>
            </a:r>
            <a:endParaRPr lang="fr-FR" sz="2400" dirty="0"/>
          </a:p>
          <a:p>
            <a:pPr marL="914400" lvl="1" indent="-457200">
              <a:buFont typeface="+mj-lt"/>
              <a:buAutoNum type="arabicPeriod"/>
            </a:pPr>
            <a:r>
              <a:rPr lang="fr-FR" sz="2400" dirty="0"/>
              <a:t>LHC Point 5 – CMS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sz="2400" dirty="0"/>
              <a:t>LHC Point 6 – </a:t>
            </a:r>
            <a:r>
              <a:rPr lang="fr-FR" sz="2400" dirty="0" smtClean="0"/>
              <a:t>LHC</a:t>
            </a:r>
            <a:endParaRPr lang="fr-FR" sz="2400" dirty="0"/>
          </a:p>
          <a:p>
            <a:pPr marL="914400" lvl="1" indent="-457200">
              <a:buFont typeface="+mj-lt"/>
              <a:buAutoNum type="arabicPeriod"/>
            </a:pPr>
            <a:r>
              <a:rPr lang="fr-FR" sz="2400" dirty="0"/>
              <a:t>LHC Point 8 – LHCb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7FEC2F-0583-5443-A9F0-6C7738126B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132" y="0"/>
            <a:ext cx="4256868" cy="607927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48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9353" y="1747594"/>
            <a:ext cx="10515600" cy="2387600"/>
          </a:xfrm>
        </p:spPr>
        <p:txBody>
          <a:bodyPr/>
          <a:lstStyle/>
          <a:p>
            <a:r>
              <a:rPr lang="fr-CH" dirty="0" smtClean="0"/>
              <a:t>VOLUNTEERS – Access and parking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734646" y="4478215"/>
            <a:ext cx="2790092" cy="6955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70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41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Volunteers</a:t>
            </a:r>
            <a:r>
              <a:rPr lang="fr-CH" dirty="0" smtClean="0"/>
              <a:t> – Access and parking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H" dirty="0" smtClean="0"/>
              <a:t>Road </a:t>
            </a:r>
            <a:r>
              <a:rPr lang="fr-CH" dirty="0" err="1" smtClean="0"/>
              <a:t>closures</a:t>
            </a:r>
            <a:r>
              <a:rPr lang="fr-CH" dirty="0" smtClean="0"/>
              <a:t> </a:t>
            </a:r>
            <a:r>
              <a:rPr lang="fr-CH" dirty="0" err="1" smtClean="0"/>
              <a:t>apply</a:t>
            </a:r>
            <a:r>
              <a:rPr lang="fr-CH" dirty="0" smtClean="0"/>
              <a:t> to </a:t>
            </a:r>
            <a:r>
              <a:rPr lang="fr-CH" dirty="0" err="1" smtClean="0"/>
              <a:t>visitors</a:t>
            </a:r>
            <a:r>
              <a:rPr lang="fr-CH" dirty="0" smtClean="0"/>
              <a:t> and </a:t>
            </a:r>
            <a:r>
              <a:rPr lang="fr-CH" dirty="0" err="1" smtClean="0"/>
              <a:t>volunteers</a:t>
            </a:r>
            <a:r>
              <a:rPr lang="fr-CH" dirty="0" smtClean="0"/>
              <a:t>… </a:t>
            </a:r>
            <a:r>
              <a:rPr lang="fr-CH" dirty="0" smtClean="0"/>
              <a:t>but </a:t>
            </a:r>
            <a:r>
              <a:rPr lang="fr-CH" dirty="0" err="1" smtClean="0"/>
              <a:t>so</a:t>
            </a:r>
            <a:r>
              <a:rPr lang="fr-CH" dirty="0" smtClean="0"/>
              <a:t> do </a:t>
            </a:r>
            <a:r>
              <a:rPr lang="fr-CH" dirty="0" err="1" smtClean="0"/>
              <a:t>shuttles</a:t>
            </a:r>
            <a:r>
              <a:rPr lang="fr-CH" dirty="0" smtClean="0"/>
              <a:t> </a:t>
            </a:r>
            <a:r>
              <a:rPr lang="fr-CH" dirty="0" smtClean="0"/>
              <a:t>and </a:t>
            </a:r>
            <a:r>
              <a:rPr lang="fr-CH" dirty="0" err="1" smtClean="0"/>
              <a:t>mini-trains</a:t>
            </a:r>
            <a:r>
              <a:rPr lang="fr-CH" dirty="0" smtClean="0"/>
              <a:t>!!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r>
              <a:rPr lang="fr-CH" b="1" dirty="0" smtClean="0"/>
              <a:t>Access by car</a:t>
            </a:r>
          </a:p>
          <a:p>
            <a:r>
              <a:rPr lang="en-GB" b="1" dirty="0" smtClean="0"/>
              <a:t>Volunteers </a:t>
            </a:r>
            <a:r>
              <a:rPr lang="en-GB" b="1" dirty="0"/>
              <a:t>doing two shifts per </a:t>
            </a:r>
            <a:r>
              <a:rPr lang="en-GB" b="1" dirty="0" smtClean="0"/>
              <a:t>day: </a:t>
            </a:r>
            <a:r>
              <a:rPr lang="en-GB" dirty="0"/>
              <a:t> </a:t>
            </a:r>
            <a:r>
              <a:rPr lang="en-GB" dirty="0" smtClean="0"/>
              <a:t>opportunity </a:t>
            </a:r>
            <a:r>
              <a:rPr lang="en-GB" dirty="0"/>
              <a:t>to enter </a:t>
            </a:r>
            <a:r>
              <a:rPr lang="en-GB" dirty="0" smtClean="0"/>
              <a:t>the sites and</a:t>
            </a:r>
            <a:r>
              <a:rPr lang="en-GB" dirty="0"/>
              <a:t> park anywhere </a:t>
            </a:r>
            <a:r>
              <a:rPr lang="fr-CH" dirty="0" smtClean="0"/>
              <a:t>if </a:t>
            </a:r>
            <a:r>
              <a:rPr lang="fr-CH" dirty="0" err="1" smtClean="0"/>
              <a:t>arrival</a:t>
            </a:r>
            <a:r>
              <a:rPr lang="fr-CH" dirty="0" smtClean="0"/>
              <a:t> </a:t>
            </a:r>
            <a:r>
              <a:rPr lang="fr-CH" dirty="0" err="1" smtClean="0"/>
              <a:t>before</a:t>
            </a:r>
            <a:r>
              <a:rPr lang="fr-CH" dirty="0" smtClean="0"/>
              <a:t> 7.45 </a:t>
            </a:r>
            <a:r>
              <a:rPr lang="fr-CH" dirty="0" err="1" smtClean="0"/>
              <a:t>a.m</a:t>
            </a:r>
            <a:r>
              <a:rPr lang="fr-CH" dirty="0" smtClean="0"/>
              <a:t>. and </a:t>
            </a:r>
            <a:r>
              <a:rPr lang="fr-CH" dirty="0" err="1" smtClean="0"/>
              <a:t>departure</a:t>
            </a:r>
            <a:r>
              <a:rPr lang="fr-CH" dirty="0" smtClean="0"/>
              <a:t> </a:t>
            </a:r>
            <a:r>
              <a:rPr lang="fr-CH" dirty="0" err="1" smtClean="0"/>
              <a:t>after</a:t>
            </a:r>
            <a:r>
              <a:rPr lang="fr-CH" dirty="0" smtClean="0"/>
              <a:t> 7.30 p.m.</a:t>
            </a:r>
          </a:p>
          <a:p>
            <a:r>
              <a:rPr lang="fr-CH" b="1" dirty="0" err="1" smtClean="0"/>
              <a:t>Volunteers</a:t>
            </a:r>
            <a:r>
              <a:rPr lang="fr-CH" b="1" dirty="0" smtClean="0"/>
              <a:t> </a:t>
            </a:r>
            <a:r>
              <a:rPr lang="fr-CH" b="1" dirty="0" err="1" smtClean="0"/>
              <a:t>doing</a:t>
            </a:r>
            <a:r>
              <a:rPr lang="fr-CH" b="1" dirty="0" smtClean="0"/>
              <a:t> one shift</a:t>
            </a:r>
            <a:r>
              <a:rPr lang="fr-CH" dirty="0" smtClean="0"/>
              <a:t> </a:t>
            </a:r>
            <a:r>
              <a:rPr lang="fr-CH" dirty="0" err="1" smtClean="0"/>
              <a:t>should</a:t>
            </a:r>
            <a:r>
              <a:rPr lang="fr-CH" dirty="0" smtClean="0"/>
              <a:t> use </a:t>
            </a:r>
            <a:r>
              <a:rPr lang="fr-CH" dirty="0" err="1" smtClean="0"/>
              <a:t>designated</a:t>
            </a:r>
            <a:r>
              <a:rPr lang="fr-CH" dirty="0" smtClean="0"/>
              <a:t> </a:t>
            </a:r>
            <a:r>
              <a:rPr lang="fr-CH" dirty="0" err="1" smtClean="0"/>
              <a:t>volunteer</a:t>
            </a:r>
            <a:r>
              <a:rPr lang="fr-CH" dirty="0" smtClean="0"/>
              <a:t> parking areas or use </a:t>
            </a:r>
            <a:r>
              <a:rPr lang="fr-CH" dirty="0" err="1" smtClean="0"/>
              <a:t>visitors</a:t>
            </a:r>
            <a:r>
              <a:rPr lang="fr-CH" dirty="0" smtClean="0"/>
              <a:t> </a:t>
            </a:r>
            <a:r>
              <a:rPr lang="fr-CH" dirty="0" err="1" smtClean="0"/>
              <a:t>shuttles</a:t>
            </a:r>
            <a:endParaRPr lang="fr-CH" dirty="0" smtClean="0"/>
          </a:p>
          <a:p>
            <a:endParaRPr lang="fr-CH" dirty="0" smtClean="0"/>
          </a:p>
          <a:p>
            <a:pPr marL="0" indent="0">
              <a:buNone/>
            </a:pP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err="1" smtClean="0"/>
              <a:t>Details</a:t>
            </a:r>
            <a:r>
              <a:rPr lang="fr-CH" dirty="0" smtClean="0"/>
              <a:t> per site on </a:t>
            </a:r>
            <a:r>
              <a:rPr lang="fr-CH" dirty="0" smtClean="0">
                <a:hlinkClick r:id="rId2"/>
              </a:rPr>
              <a:t>cern.ch/od2019/</a:t>
            </a:r>
            <a:r>
              <a:rPr lang="fr-CH" dirty="0" err="1" smtClean="0">
                <a:hlinkClick r:id="rId2"/>
              </a:rPr>
              <a:t>volunteers</a:t>
            </a:r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71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51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Volunteers</a:t>
            </a:r>
            <a:r>
              <a:rPr lang="fr-CH" dirty="0" smtClean="0"/>
              <a:t> – Access and parking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H" b="1" dirty="0" smtClean="0"/>
              <a:t>Car sharing (</a:t>
            </a:r>
            <a:r>
              <a:rPr lang="fr-CH" b="1" dirty="0" err="1"/>
              <a:t>highly</a:t>
            </a:r>
            <a:r>
              <a:rPr lang="fr-CH" b="1" dirty="0"/>
              <a:t> </a:t>
            </a:r>
            <a:r>
              <a:rPr lang="fr-CH" b="1" dirty="0" err="1"/>
              <a:t>encouraged</a:t>
            </a:r>
            <a:r>
              <a:rPr lang="fr-CH" b="1" dirty="0"/>
              <a:t>)</a:t>
            </a:r>
          </a:p>
          <a:p>
            <a:r>
              <a:rPr lang="fr-CH" dirty="0" err="1" smtClean="0"/>
              <a:t>Find</a:t>
            </a:r>
            <a:r>
              <a:rPr lang="fr-CH" dirty="0" smtClean="0"/>
              <a:t> </a:t>
            </a:r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doing</a:t>
            </a:r>
            <a:r>
              <a:rPr lang="fr-CH" dirty="0" smtClean="0"/>
              <a:t> the </a:t>
            </a:r>
            <a:r>
              <a:rPr lang="fr-CH" dirty="0" err="1" smtClean="0"/>
              <a:t>same</a:t>
            </a:r>
            <a:r>
              <a:rPr lang="fr-CH" dirty="0" smtClean="0"/>
              <a:t> </a:t>
            </a:r>
            <a:r>
              <a:rPr lang="fr-CH" dirty="0" err="1" smtClean="0"/>
              <a:t>task</a:t>
            </a:r>
            <a:r>
              <a:rPr lang="fr-CH" dirty="0" smtClean="0"/>
              <a:t>, on the </a:t>
            </a:r>
            <a:r>
              <a:rPr lang="fr-CH" dirty="0" err="1" smtClean="0"/>
              <a:t>same</a:t>
            </a:r>
            <a:r>
              <a:rPr lang="fr-CH" dirty="0" smtClean="0"/>
              <a:t> point, at the </a:t>
            </a:r>
            <a:r>
              <a:rPr lang="fr-CH" dirty="0" err="1" smtClean="0"/>
              <a:t>same</a:t>
            </a:r>
            <a:r>
              <a:rPr lang="fr-CH" dirty="0" smtClean="0"/>
              <a:t> time as </a:t>
            </a:r>
            <a:r>
              <a:rPr lang="fr-CH" dirty="0" err="1" smtClean="0"/>
              <a:t>you</a:t>
            </a:r>
            <a:r>
              <a:rPr lang="fr-CH" dirty="0" smtClean="0"/>
              <a:t> and check </a:t>
            </a:r>
            <a:r>
              <a:rPr lang="fr-CH" dirty="0" err="1" smtClean="0"/>
              <a:t>their</a:t>
            </a:r>
            <a:r>
              <a:rPr lang="fr-CH" dirty="0" smtClean="0"/>
              <a:t> </a:t>
            </a:r>
            <a:r>
              <a:rPr lang="fr-CH" dirty="0" err="1" smtClean="0"/>
              <a:t>mean</a:t>
            </a:r>
            <a:r>
              <a:rPr lang="fr-CH" dirty="0" smtClean="0"/>
              <a:t> of transport and </a:t>
            </a:r>
            <a:r>
              <a:rPr lang="fr-CH" dirty="0" err="1" smtClean="0"/>
              <a:t>departure</a:t>
            </a:r>
            <a:r>
              <a:rPr lang="fr-CH" dirty="0" smtClean="0"/>
              <a:t> point</a:t>
            </a:r>
          </a:p>
          <a:p>
            <a:pPr marL="457200" lvl="1" indent="0">
              <a:buNone/>
            </a:pP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smtClean="0"/>
              <a:t>If </a:t>
            </a:r>
            <a:r>
              <a:rPr lang="fr-CH" dirty="0" err="1" smtClean="0"/>
              <a:t>they</a:t>
            </a:r>
            <a:r>
              <a:rPr lang="fr-CH" dirty="0" smtClean="0"/>
              <a:t> are </a:t>
            </a:r>
            <a:r>
              <a:rPr lang="fr-CH" dirty="0" err="1" smtClean="0"/>
              <a:t>coming</a:t>
            </a:r>
            <a:r>
              <a:rPr lang="fr-CH" dirty="0" smtClean="0"/>
              <a:t> by car, </a:t>
            </a:r>
            <a:r>
              <a:rPr lang="fr-CH" dirty="0" err="1" smtClean="0"/>
              <a:t>feel</a:t>
            </a:r>
            <a:r>
              <a:rPr lang="fr-CH" dirty="0" smtClean="0"/>
              <a:t> free to contact </a:t>
            </a:r>
            <a:r>
              <a:rPr lang="fr-CH" dirty="0" err="1" smtClean="0"/>
              <a:t>them</a:t>
            </a:r>
            <a:endParaRPr lang="fr-CH" dirty="0" smtClean="0"/>
          </a:p>
          <a:p>
            <a:pPr lvl="1">
              <a:buFont typeface="Wingdings" panose="05000000000000000000" pitchFamily="2" charset="2"/>
              <a:buChar char="à"/>
            </a:pPr>
            <a:r>
              <a:rPr lang="fr-CH" dirty="0" smtClean="0">
                <a:sym typeface="Wingdings" panose="05000000000000000000" pitchFamily="2" charset="2"/>
              </a:rPr>
              <a:t> If not, LHC Site Managers have </a:t>
            </a:r>
            <a:r>
              <a:rPr lang="fr-CH" dirty="0" err="1" smtClean="0">
                <a:sym typeface="Wingdings" panose="05000000000000000000" pitchFamily="2" charset="2"/>
              </a:rPr>
              <a:t>access</a:t>
            </a:r>
            <a:r>
              <a:rPr lang="fr-CH" dirty="0" smtClean="0">
                <a:sym typeface="Wingdings" panose="05000000000000000000" pitchFamily="2" charset="2"/>
              </a:rPr>
              <a:t> to the transportation information of all </a:t>
            </a:r>
            <a:r>
              <a:rPr lang="fr-CH" dirty="0" err="1" smtClean="0">
                <a:sym typeface="Wingdings" panose="05000000000000000000" pitchFamily="2" charset="2"/>
              </a:rPr>
              <a:t>volunteers</a:t>
            </a:r>
            <a:r>
              <a:rPr lang="fr-CH" dirty="0" smtClean="0">
                <a:sym typeface="Wingdings" panose="05000000000000000000" pitchFamily="2" charset="2"/>
              </a:rPr>
              <a:t> on </a:t>
            </a:r>
            <a:r>
              <a:rPr lang="fr-CH" dirty="0" err="1" smtClean="0">
                <a:sym typeface="Wingdings" panose="05000000000000000000" pitchFamily="2" charset="2"/>
              </a:rPr>
              <a:t>his</a:t>
            </a:r>
            <a:r>
              <a:rPr lang="fr-CH" dirty="0" smtClean="0">
                <a:sym typeface="Wingdings" panose="05000000000000000000" pitchFamily="2" charset="2"/>
              </a:rPr>
              <a:t>/</a:t>
            </a:r>
            <a:r>
              <a:rPr lang="fr-CH" dirty="0" err="1" smtClean="0">
                <a:sym typeface="Wingdings" panose="05000000000000000000" pitchFamily="2" charset="2"/>
              </a:rPr>
              <a:t>her</a:t>
            </a:r>
            <a:r>
              <a:rPr lang="fr-CH" dirty="0" smtClean="0">
                <a:sym typeface="Wingdings" panose="05000000000000000000" pitchFamily="2" charset="2"/>
              </a:rPr>
              <a:t> site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Don’t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forget</a:t>
            </a:r>
            <a:r>
              <a:rPr lang="fr-CH" dirty="0" smtClean="0">
                <a:sym typeface="Wingdings" panose="05000000000000000000" pitchFamily="2" charset="2"/>
              </a:rPr>
              <a:t> to update </a:t>
            </a:r>
            <a:r>
              <a:rPr lang="fr-CH" dirty="0" err="1" smtClean="0">
                <a:sym typeface="Wingdings" panose="05000000000000000000" pitchFamily="2" charset="2"/>
              </a:rPr>
              <a:t>your</a:t>
            </a:r>
            <a:r>
              <a:rPr lang="fr-CH" dirty="0" smtClean="0">
                <a:sym typeface="Wingdings" panose="05000000000000000000" pitchFamily="2" charset="2"/>
              </a:rPr>
              <a:t> transport </a:t>
            </a:r>
            <a:r>
              <a:rPr lang="fr-CH" dirty="0" err="1" smtClean="0">
                <a:sym typeface="Wingdings" panose="05000000000000000000" pitchFamily="2" charset="2"/>
              </a:rPr>
              <a:t>means</a:t>
            </a:r>
            <a:r>
              <a:rPr lang="fr-CH" dirty="0" smtClean="0">
                <a:sym typeface="Wingdings" panose="05000000000000000000" pitchFamily="2" charset="2"/>
              </a:rPr>
              <a:t> on the </a:t>
            </a:r>
            <a:r>
              <a:rPr lang="fr-CH" dirty="0" err="1" smtClean="0">
                <a:sym typeface="Wingdings" panose="05000000000000000000" pitchFamily="2" charset="2"/>
              </a:rPr>
              <a:t>Volunteer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platform</a:t>
            </a:r>
            <a:r>
              <a:rPr lang="fr-CH" dirty="0" smtClean="0">
                <a:sym typeface="Wingdings" panose="05000000000000000000" pitchFamily="2" charset="2"/>
              </a:rPr>
              <a:t> once </a:t>
            </a:r>
            <a:r>
              <a:rPr lang="fr-CH" dirty="0" err="1" smtClean="0">
                <a:sym typeface="Wingdings" panose="05000000000000000000" pitchFamily="2" charset="2"/>
              </a:rPr>
              <a:t>you’ve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found</a:t>
            </a:r>
            <a:r>
              <a:rPr lang="fr-CH" dirty="0" smtClean="0">
                <a:sym typeface="Wingdings" panose="05000000000000000000" pitchFamily="2" charset="2"/>
              </a:rPr>
              <a:t> a lift.</a:t>
            </a:r>
            <a:endParaRPr lang="fr-CH" dirty="0"/>
          </a:p>
          <a:p>
            <a:endParaRPr lang="fr-CH" dirty="0" smtClean="0"/>
          </a:p>
          <a:p>
            <a:pPr marL="0" indent="0">
              <a:buNone/>
            </a:pP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err="1" smtClean="0"/>
              <a:t>Details</a:t>
            </a:r>
            <a:r>
              <a:rPr lang="fr-CH" dirty="0" smtClean="0"/>
              <a:t> on </a:t>
            </a:r>
            <a:r>
              <a:rPr lang="fr-CH" dirty="0" smtClean="0">
                <a:hlinkClick r:id="rId2"/>
              </a:rPr>
              <a:t>cern.ch/od2019/</a:t>
            </a:r>
            <a:r>
              <a:rPr lang="fr-CH" dirty="0" err="1" smtClean="0">
                <a:hlinkClick r:id="rId2"/>
              </a:rPr>
              <a:t>volunteers</a:t>
            </a:r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17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Volunteers</a:t>
            </a:r>
            <a:r>
              <a:rPr lang="fr-CH" dirty="0" smtClean="0"/>
              <a:t> – Access and parking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b="1" dirty="0" smtClean="0"/>
              <a:t>Car sharing to </a:t>
            </a:r>
            <a:r>
              <a:rPr lang="fr-CH" b="1" dirty="0" err="1" smtClean="0"/>
              <a:t>access</a:t>
            </a:r>
            <a:r>
              <a:rPr lang="fr-CH" b="1" dirty="0" smtClean="0"/>
              <a:t> LHC sites (</a:t>
            </a:r>
            <a:r>
              <a:rPr lang="fr-CH" b="1" dirty="0" err="1" smtClean="0"/>
              <a:t>highly</a:t>
            </a:r>
            <a:r>
              <a:rPr lang="fr-CH" b="1" dirty="0" smtClean="0"/>
              <a:t> </a:t>
            </a:r>
            <a:r>
              <a:rPr lang="fr-CH" b="1" dirty="0" err="1" smtClean="0"/>
              <a:t>encouraged</a:t>
            </a:r>
            <a:r>
              <a:rPr lang="fr-CH" b="1" dirty="0" smtClean="0"/>
              <a:t>)</a:t>
            </a:r>
          </a:p>
          <a:p>
            <a:endParaRPr lang="fr-CH" dirty="0" smtClean="0"/>
          </a:p>
          <a:p>
            <a:endParaRPr lang="fr-CH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73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6" y="2794937"/>
            <a:ext cx="12182744" cy="1985963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9602518">
            <a:off x="980659" y="3349911"/>
            <a:ext cx="940526" cy="31350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70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Volunteers</a:t>
            </a:r>
            <a:r>
              <a:rPr lang="fr-CH" dirty="0" smtClean="0"/>
              <a:t> – Access and parking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H" b="1" dirty="0" smtClean="0"/>
              <a:t>Bicycles</a:t>
            </a:r>
          </a:p>
          <a:p>
            <a:r>
              <a:rPr lang="en-GB" dirty="0" smtClean="0"/>
              <a:t>Bicycles’ </a:t>
            </a:r>
            <a:r>
              <a:rPr lang="en-GB" dirty="0" err="1" smtClean="0"/>
              <a:t>parkings</a:t>
            </a:r>
            <a:r>
              <a:rPr lang="en-GB" dirty="0" smtClean="0"/>
              <a:t> </a:t>
            </a:r>
            <a:r>
              <a:rPr lang="en-GB" dirty="0"/>
              <a:t>for the volunteers </a:t>
            </a:r>
            <a:r>
              <a:rPr lang="en-GB" dirty="0" smtClean="0"/>
              <a:t>= same </a:t>
            </a:r>
            <a:r>
              <a:rPr lang="en-GB" dirty="0"/>
              <a:t>as for the visitors. </a:t>
            </a:r>
            <a:endParaRPr lang="en-GB" dirty="0" smtClean="0"/>
          </a:p>
          <a:p>
            <a:r>
              <a:rPr lang="en-GB" dirty="0" smtClean="0"/>
              <a:t>Not allowed to </a:t>
            </a:r>
            <a:r>
              <a:rPr lang="en-GB" dirty="0"/>
              <a:t>circulate with bicycles inside the sites </a:t>
            </a:r>
            <a:r>
              <a:rPr lang="en-GB" dirty="0" smtClean="0"/>
              <a:t>between 7.45 </a:t>
            </a:r>
            <a:r>
              <a:rPr lang="en-GB" dirty="0"/>
              <a:t>a.m. and </a:t>
            </a:r>
            <a:r>
              <a:rPr lang="en-GB" dirty="0" smtClean="0"/>
              <a:t>7.30 </a:t>
            </a:r>
            <a:r>
              <a:rPr lang="en-GB" dirty="0"/>
              <a:t>p.m</a:t>
            </a:r>
            <a:r>
              <a:rPr lang="en-GB" dirty="0" smtClean="0"/>
              <a:t>.</a:t>
            </a:r>
          </a:p>
          <a:p>
            <a:endParaRPr lang="fr-CH" u="sng" dirty="0" smtClean="0"/>
          </a:p>
          <a:p>
            <a:pPr marL="0" indent="0">
              <a:buNone/>
            </a:pPr>
            <a:r>
              <a:rPr lang="fr-CH" b="1" dirty="0" err="1"/>
              <a:t>Visitors</a:t>
            </a:r>
            <a:r>
              <a:rPr lang="fr-CH" b="1" dirty="0"/>
              <a:t> </a:t>
            </a:r>
            <a:r>
              <a:rPr lang="fr-CH" b="1" dirty="0" err="1"/>
              <a:t>shuttles</a:t>
            </a:r>
            <a:endParaRPr lang="fr-CH" b="1" dirty="0"/>
          </a:p>
          <a:p>
            <a:r>
              <a:rPr lang="fr-CH" dirty="0"/>
              <a:t>To change points/sites </a:t>
            </a:r>
            <a:r>
              <a:rPr lang="fr-CH" dirty="0" err="1"/>
              <a:t>during</a:t>
            </a:r>
            <a:r>
              <a:rPr lang="fr-CH" dirty="0"/>
              <a:t> </a:t>
            </a:r>
            <a:r>
              <a:rPr lang="fr-CH" dirty="0" err="1"/>
              <a:t>visitors</a:t>
            </a:r>
            <a:r>
              <a:rPr lang="fr-CH" dirty="0"/>
              <a:t> </a:t>
            </a:r>
            <a:r>
              <a:rPr lang="fr-CH" dirty="0" err="1"/>
              <a:t>opening</a:t>
            </a:r>
            <a:r>
              <a:rPr lang="fr-CH" dirty="0"/>
              <a:t> </a:t>
            </a:r>
            <a:r>
              <a:rPr lang="fr-CH" dirty="0" err="1"/>
              <a:t>hours</a:t>
            </a:r>
            <a:r>
              <a:rPr lang="fr-CH" dirty="0"/>
              <a:t> use the buses, </a:t>
            </a:r>
            <a:r>
              <a:rPr lang="fr-CH" dirty="0" err="1"/>
              <a:t>shuttles</a:t>
            </a:r>
            <a:r>
              <a:rPr lang="fr-CH" dirty="0"/>
              <a:t> and </a:t>
            </a:r>
            <a:r>
              <a:rPr lang="fr-CH" dirty="0" err="1"/>
              <a:t>mini-trains</a:t>
            </a:r>
            <a:r>
              <a:rPr lang="fr-CH" dirty="0"/>
              <a:t>.</a:t>
            </a:r>
          </a:p>
          <a:p>
            <a:endParaRPr lang="fr-CH" dirty="0" smtClean="0"/>
          </a:p>
          <a:p>
            <a:pPr marL="0" indent="0">
              <a:buNone/>
            </a:pPr>
            <a:r>
              <a:rPr lang="fr-CH" dirty="0" smtClean="0"/>
              <a:t>All </a:t>
            </a:r>
            <a:r>
              <a:rPr lang="fr-CH" dirty="0" err="1"/>
              <a:t>details</a:t>
            </a:r>
            <a:r>
              <a:rPr lang="fr-CH" dirty="0"/>
              <a:t> </a:t>
            </a:r>
            <a:r>
              <a:rPr lang="fr-CH" dirty="0" err="1"/>
              <a:t>available</a:t>
            </a:r>
            <a:r>
              <a:rPr lang="fr-CH" dirty="0"/>
              <a:t> on </a:t>
            </a:r>
            <a:r>
              <a:rPr lang="fr-CH" dirty="0">
                <a:hlinkClick r:id="rId2"/>
              </a:rPr>
              <a:t>cern.ch/od2019/</a:t>
            </a:r>
            <a:r>
              <a:rPr lang="fr-CH" dirty="0" err="1">
                <a:hlinkClick r:id="rId2"/>
              </a:rPr>
              <a:t>volunteers</a:t>
            </a:r>
            <a:r>
              <a:rPr lang="fr-CH" dirty="0"/>
              <a:t> &gt; </a:t>
            </a:r>
            <a:r>
              <a:rPr lang="fr-CH" i="1" dirty="0"/>
              <a:t>Access and </a:t>
            </a:r>
            <a:r>
              <a:rPr lang="fr-CH" i="1" dirty="0" smtClean="0"/>
              <a:t>parking</a:t>
            </a:r>
            <a:endParaRPr lang="fr-CH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74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36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911" y="2193925"/>
            <a:ext cx="10515600" cy="1325563"/>
          </a:xfrm>
        </p:spPr>
        <p:txBody>
          <a:bodyPr/>
          <a:lstStyle/>
          <a:p>
            <a:r>
              <a:rPr lang="fr-CH" dirty="0" smtClean="0"/>
              <a:t>OD Scan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75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32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Volunteers</a:t>
            </a:r>
            <a:r>
              <a:rPr lang="fr-CH" dirty="0" smtClean="0"/>
              <a:t> - </a:t>
            </a:r>
            <a:r>
              <a:rPr lang="fr-CH" dirty="0" err="1"/>
              <a:t>O</a:t>
            </a:r>
            <a:r>
              <a:rPr lang="fr-CH" dirty="0" err="1" smtClean="0"/>
              <a:t>DScan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 smtClean="0">
                <a:hlinkClick r:id="rId2"/>
              </a:rPr>
              <a:t>cern.ch/</a:t>
            </a:r>
            <a:r>
              <a:rPr lang="fr-CH" dirty="0" err="1" smtClean="0">
                <a:hlinkClick r:id="rId2"/>
              </a:rPr>
              <a:t>odscan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CERN login</a:t>
            </a:r>
          </a:p>
          <a:p>
            <a:pPr marL="0" indent="0">
              <a:buNone/>
            </a:pP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Web application (no installation </a:t>
            </a:r>
            <a:r>
              <a:rPr lang="fr-CH" dirty="0" err="1" smtClean="0"/>
              <a:t>needed</a:t>
            </a:r>
            <a:r>
              <a:rPr lang="fr-CH" dirty="0" smtClean="0"/>
              <a:t>)</a:t>
            </a:r>
          </a:p>
          <a:p>
            <a:pPr marL="0" indent="0">
              <a:buNone/>
            </a:pPr>
            <a:r>
              <a:rPr lang="fr-CH" dirty="0" smtClean="0"/>
              <a:t>Internet </a:t>
            </a:r>
            <a:r>
              <a:rPr lang="fr-CH" dirty="0" err="1" smtClean="0"/>
              <a:t>required</a:t>
            </a:r>
            <a:endParaRPr lang="fr-CH" dirty="0" smtClean="0"/>
          </a:p>
          <a:p>
            <a:pPr marL="0" indent="0">
              <a:buNone/>
            </a:pPr>
            <a:r>
              <a:rPr lang="fr-CH" sz="1800" dirty="0" smtClean="0">
                <a:solidFill>
                  <a:srgbClr val="FF0000"/>
                </a:solidFill>
              </a:rPr>
              <a:t>         </a:t>
            </a:r>
            <a:r>
              <a:rPr lang="fr-CH" sz="1800" dirty="0" err="1" smtClean="0">
                <a:solidFill>
                  <a:srgbClr val="FF0000"/>
                </a:solidFill>
              </a:rPr>
              <a:t>Does</a:t>
            </a:r>
            <a:r>
              <a:rPr lang="fr-CH" sz="1800" dirty="0" smtClean="0">
                <a:solidFill>
                  <a:srgbClr val="FF0000"/>
                </a:solidFill>
              </a:rPr>
              <a:t> not </a:t>
            </a:r>
            <a:r>
              <a:rPr lang="fr-CH" sz="1800" dirty="0" err="1" smtClean="0">
                <a:solidFill>
                  <a:srgbClr val="FF0000"/>
                </a:solidFill>
              </a:rPr>
              <a:t>run</a:t>
            </a:r>
            <a:r>
              <a:rPr lang="fr-CH" sz="1800" dirty="0" smtClean="0">
                <a:solidFill>
                  <a:srgbClr val="FF0000"/>
                </a:solidFill>
              </a:rPr>
              <a:t> on Safari (</a:t>
            </a:r>
            <a:r>
              <a:rPr lang="fr-CH" sz="1800" dirty="0" err="1" smtClean="0">
                <a:solidFill>
                  <a:srgbClr val="FF0000"/>
                </a:solidFill>
              </a:rPr>
              <a:t>MacOSX</a:t>
            </a:r>
            <a:r>
              <a:rPr lang="fr-CH" sz="1800" dirty="0" smtClean="0">
                <a:solidFill>
                  <a:srgbClr val="FF0000"/>
                </a:solidFill>
              </a:rPr>
              <a:t>, iOS)</a:t>
            </a:r>
            <a:br>
              <a:rPr lang="fr-CH" sz="1800" dirty="0" smtClean="0">
                <a:solidFill>
                  <a:srgbClr val="FF0000"/>
                </a:solidFill>
              </a:rPr>
            </a:br>
            <a:r>
              <a:rPr lang="fr-CH" sz="1800" dirty="0" smtClean="0">
                <a:solidFill>
                  <a:srgbClr val="FF0000"/>
                </a:solidFill>
              </a:rPr>
              <a:t>         </a:t>
            </a:r>
            <a:r>
              <a:rPr lang="fr-CH" sz="1800" dirty="0" err="1" smtClean="0">
                <a:solidFill>
                  <a:srgbClr val="FF0000"/>
                </a:solidFill>
              </a:rPr>
              <a:t>Try</a:t>
            </a:r>
            <a:r>
              <a:rPr lang="fr-CH" sz="1800" dirty="0" smtClean="0">
                <a:solidFill>
                  <a:srgbClr val="FF0000"/>
                </a:solidFill>
              </a:rPr>
              <a:t> an alternative browser (Chrome </a:t>
            </a:r>
            <a:r>
              <a:rPr lang="fr-CH" sz="1800" dirty="0" err="1" smtClean="0">
                <a:solidFill>
                  <a:srgbClr val="FF0000"/>
                </a:solidFill>
              </a:rPr>
              <a:t>etc</a:t>
            </a:r>
            <a:r>
              <a:rPr lang="fr-CH" sz="1800" dirty="0" smtClean="0">
                <a:solidFill>
                  <a:srgbClr val="FF0000"/>
                </a:solidFill>
              </a:rPr>
              <a:t>)</a:t>
            </a:r>
            <a:endParaRPr lang="en-GB" sz="18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0018" y="176878"/>
            <a:ext cx="3104748" cy="6381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File:Warning.svg - Wikipedi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918271"/>
            <a:ext cx="510183" cy="47108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76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64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ODScan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sz="2400" dirty="0" smtClean="0">
                <a:solidFill>
                  <a:srgbClr val="0055A0"/>
                </a:solidFill>
              </a:rPr>
              <a:t/>
            </a:r>
            <a:br>
              <a:rPr lang="fr-CH" sz="2400" dirty="0" smtClean="0">
                <a:solidFill>
                  <a:srgbClr val="0055A0"/>
                </a:solidFill>
              </a:rPr>
            </a:br>
            <a:r>
              <a:rPr lang="fr-CH" dirty="0" smtClean="0">
                <a:solidFill>
                  <a:srgbClr val="0055A0"/>
                </a:solidFill>
              </a:rPr>
              <a:t>3 </a:t>
            </a:r>
            <a:r>
              <a:rPr lang="fr-CH" dirty="0" err="1" smtClean="0">
                <a:solidFill>
                  <a:srgbClr val="0055A0"/>
                </a:solidFill>
              </a:rPr>
              <a:t>functions</a:t>
            </a:r>
            <a:r>
              <a:rPr lang="fr-CH" dirty="0" smtClean="0">
                <a:solidFill>
                  <a:srgbClr val="0055A0"/>
                </a:solidFill>
              </a:rPr>
              <a:t> for Check-In and </a:t>
            </a:r>
            <a:r>
              <a:rPr lang="fr-CH" dirty="0" err="1" smtClean="0">
                <a:solidFill>
                  <a:srgbClr val="0055A0"/>
                </a:solidFill>
              </a:rPr>
              <a:t>Gate</a:t>
            </a:r>
            <a:r>
              <a:rPr lang="fr-CH" dirty="0" smtClean="0">
                <a:solidFill>
                  <a:srgbClr val="0055A0"/>
                </a:solidFill>
              </a:rPr>
              <a:t> Agents</a:t>
            </a:r>
            <a:br>
              <a:rPr lang="fr-CH" dirty="0" smtClean="0">
                <a:solidFill>
                  <a:srgbClr val="0055A0"/>
                </a:solidFill>
              </a:rPr>
            </a:br>
            <a:r>
              <a:rPr lang="fr-CH" dirty="0" smtClean="0">
                <a:solidFill>
                  <a:srgbClr val="0055A0"/>
                </a:solidFill>
              </a:rPr>
              <a:t>(</a:t>
            </a:r>
            <a:r>
              <a:rPr lang="fr-CH" dirty="0" err="1" smtClean="0">
                <a:solidFill>
                  <a:srgbClr val="0055A0"/>
                </a:solidFill>
              </a:rPr>
              <a:t>will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be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presented</a:t>
            </a:r>
            <a:r>
              <a:rPr lang="fr-CH" dirty="0" smtClean="0">
                <a:solidFill>
                  <a:srgbClr val="0055A0"/>
                </a:solidFill>
              </a:rPr>
              <a:t> at the end of </a:t>
            </a:r>
            <a:r>
              <a:rPr lang="fr-CH" dirty="0" err="1" smtClean="0">
                <a:solidFill>
                  <a:srgbClr val="0055A0"/>
                </a:solidFill>
              </a:rPr>
              <a:t>this</a:t>
            </a:r>
            <a:r>
              <a:rPr lang="fr-CH" dirty="0" smtClean="0">
                <a:solidFill>
                  <a:srgbClr val="0055A0"/>
                </a:solidFill>
              </a:rPr>
              <a:t> session)</a:t>
            </a:r>
            <a:endParaRPr lang="fr-CH" dirty="0">
              <a:solidFill>
                <a:srgbClr val="0055A0"/>
              </a:solidFill>
            </a:endParaRPr>
          </a:p>
          <a:p>
            <a:pPr marL="0" indent="0">
              <a:buNone/>
            </a:pPr>
            <a:endParaRPr lang="fr-CH" sz="1800" dirty="0" smtClean="0">
              <a:solidFill>
                <a:srgbClr val="0055A0"/>
              </a:solidFill>
            </a:endParaRPr>
          </a:p>
          <a:p>
            <a:pPr marL="0" indent="0">
              <a:buNone/>
            </a:pPr>
            <a:r>
              <a:rPr lang="fr-CH" dirty="0" smtClean="0">
                <a:solidFill>
                  <a:srgbClr val="0055A0"/>
                </a:solidFill>
              </a:rPr>
              <a:t>2 </a:t>
            </a:r>
            <a:r>
              <a:rPr lang="fr-CH" dirty="0" err="1" smtClean="0">
                <a:solidFill>
                  <a:srgbClr val="0055A0"/>
                </a:solidFill>
              </a:rPr>
              <a:t>functions</a:t>
            </a:r>
            <a:r>
              <a:rPr lang="fr-CH" dirty="0" smtClean="0">
                <a:solidFill>
                  <a:srgbClr val="0055A0"/>
                </a:solidFill>
              </a:rPr>
              <a:t> of </a:t>
            </a:r>
            <a:r>
              <a:rPr lang="fr-CH" dirty="0" err="1" smtClean="0">
                <a:solidFill>
                  <a:srgbClr val="0055A0"/>
                </a:solidFill>
              </a:rPr>
              <a:t>interest</a:t>
            </a:r>
            <a:r>
              <a:rPr lang="fr-CH" dirty="0" smtClean="0">
                <a:solidFill>
                  <a:srgbClr val="0055A0"/>
                </a:solidFill>
              </a:rPr>
              <a:t> for </a:t>
            </a:r>
            <a:r>
              <a:rPr lang="fr-CH" dirty="0" err="1" smtClean="0">
                <a:solidFill>
                  <a:srgbClr val="0055A0"/>
                </a:solidFill>
              </a:rPr>
              <a:t>everyone</a:t>
            </a:r>
            <a:endParaRPr lang="en-GB" dirty="0">
              <a:solidFill>
                <a:srgbClr val="0055A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0018" y="176878"/>
            <a:ext cx="3104748" cy="6381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8613648" y="3282696"/>
            <a:ext cx="3401568" cy="8686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613648" y="1915511"/>
            <a:ext cx="3401568" cy="13088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77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69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Point </a:t>
            </a:r>
            <a:r>
              <a:rPr lang="fr-CH" dirty="0" err="1" smtClean="0"/>
              <a:t>Status</a:t>
            </a:r>
            <a:r>
              <a:rPr lang="fr-CH" dirty="0" smtClean="0"/>
              <a:t> Update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 err="1" smtClean="0">
                <a:solidFill>
                  <a:srgbClr val="0055A0"/>
                </a:solidFill>
              </a:rPr>
              <a:t>Allows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i="1" dirty="0" err="1" smtClean="0">
                <a:solidFill>
                  <a:srgbClr val="0055A0"/>
                </a:solidFill>
              </a:rPr>
              <a:t>any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volunteer</a:t>
            </a:r>
            <a:r>
              <a:rPr lang="fr-CH" dirty="0" smtClean="0">
                <a:solidFill>
                  <a:srgbClr val="0055A0"/>
                </a:solidFill>
              </a:rPr>
              <a:t> to </a:t>
            </a:r>
            <a:r>
              <a:rPr lang="fr-CH" dirty="0" err="1" smtClean="0">
                <a:solidFill>
                  <a:srgbClr val="0055A0"/>
                </a:solidFill>
              </a:rPr>
              <a:t>communicate</a:t>
            </a:r>
            <a:r>
              <a:rPr lang="fr-CH" dirty="0" smtClean="0">
                <a:solidFill>
                  <a:srgbClr val="0055A0"/>
                </a:solidFill>
              </a:rPr>
              <a:t>:</a:t>
            </a:r>
          </a:p>
          <a:p>
            <a:r>
              <a:rPr lang="fr-CH" dirty="0" smtClean="0">
                <a:solidFill>
                  <a:srgbClr val="0055A0"/>
                </a:solidFill>
              </a:rPr>
              <a:t>if a point </a:t>
            </a:r>
            <a:r>
              <a:rPr lang="fr-CH" dirty="0" err="1" smtClean="0">
                <a:solidFill>
                  <a:srgbClr val="0055A0"/>
                </a:solidFill>
              </a:rPr>
              <a:t>is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opened</a:t>
            </a:r>
            <a:r>
              <a:rPr lang="fr-CH" dirty="0" smtClean="0">
                <a:solidFill>
                  <a:srgbClr val="0055A0"/>
                </a:solidFill>
              </a:rPr>
              <a:t> or </a:t>
            </a:r>
            <a:r>
              <a:rPr lang="fr-CH" dirty="0" err="1" smtClean="0">
                <a:solidFill>
                  <a:srgbClr val="0055A0"/>
                </a:solidFill>
              </a:rPr>
              <a:t>closed</a:t>
            </a:r>
            <a:endParaRPr lang="fr-CH" dirty="0" smtClean="0">
              <a:solidFill>
                <a:srgbClr val="0055A0"/>
              </a:solidFill>
            </a:endParaRPr>
          </a:p>
          <a:p>
            <a:r>
              <a:rPr lang="fr-CH" dirty="0" err="1">
                <a:solidFill>
                  <a:srgbClr val="0055A0"/>
                </a:solidFill>
              </a:rPr>
              <a:t>i</a:t>
            </a:r>
            <a:r>
              <a:rPr lang="fr-CH" dirty="0" err="1" smtClean="0">
                <a:solidFill>
                  <a:srgbClr val="0055A0"/>
                </a:solidFill>
              </a:rPr>
              <a:t>ts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waiting</a:t>
            </a:r>
            <a:r>
              <a:rPr lang="fr-CH" dirty="0" smtClean="0">
                <a:solidFill>
                  <a:srgbClr val="0055A0"/>
                </a:solidFill>
              </a:rPr>
              <a:t> time (min)</a:t>
            </a:r>
          </a:p>
          <a:p>
            <a:r>
              <a:rPr lang="fr-CH" dirty="0" err="1" smtClean="0">
                <a:solidFill>
                  <a:srgbClr val="0055A0"/>
                </a:solidFill>
              </a:rPr>
              <a:t>its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actual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activity</a:t>
            </a:r>
            <a:r>
              <a:rPr lang="fr-CH" dirty="0" smtClean="0">
                <a:solidFill>
                  <a:srgbClr val="0055A0"/>
                </a:solidFill>
              </a:rPr>
              <a:t> duration (min)</a:t>
            </a:r>
          </a:p>
          <a:p>
            <a:r>
              <a:rPr lang="fr-CH" dirty="0" err="1">
                <a:solidFill>
                  <a:srgbClr val="0055A0"/>
                </a:solidFill>
              </a:rPr>
              <a:t>i</a:t>
            </a:r>
            <a:r>
              <a:rPr lang="fr-CH" dirty="0" err="1" smtClean="0">
                <a:solidFill>
                  <a:srgbClr val="0055A0"/>
                </a:solidFill>
              </a:rPr>
              <a:t>ts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capacity</a:t>
            </a:r>
            <a:r>
              <a:rPr lang="fr-CH" dirty="0" smtClean="0">
                <a:solidFill>
                  <a:srgbClr val="0055A0"/>
                </a:solidFill>
              </a:rPr>
              <a:t> usage (%)</a:t>
            </a:r>
          </a:p>
          <a:p>
            <a:r>
              <a:rPr lang="fr-CH" dirty="0" err="1">
                <a:solidFill>
                  <a:srgbClr val="0055A0"/>
                </a:solidFill>
              </a:rPr>
              <a:t>a</a:t>
            </a:r>
            <a:r>
              <a:rPr lang="fr-CH" dirty="0" err="1" smtClean="0">
                <a:solidFill>
                  <a:srgbClr val="0055A0"/>
                </a:solidFill>
              </a:rPr>
              <a:t>ny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other</a:t>
            </a:r>
            <a:r>
              <a:rPr lang="fr-CH" dirty="0" smtClean="0">
                <a:solidFill>
                  <a:srgbClr val="0055A0"/>
                </a:solidFill>
              </a:rPr>
              <a:t> comment</a:t>
            </a:r>
            <a:br>
              <a:rPr lang="fr-CH" dirty="0" smtClean="0">
                <a:solidFill>
                  <a:srgbClr val="0055A0"/>
                </a:solidFill>
              </a:rPr>
            </a:br>
            <a:endParaRPr lang="fr-CH" dirty="0" smtClean="0">
              <a:solidFill>
                <a:srgbClr val="0055A0"/>
              </a:solidFill>
            </a:endParaRPr>
          </a:p>
          <a:p>
            <a:pPr marL="0" indent="0">
              <a:buNone/>
            </a:pPr>
            <a:r>
              <a:rPr lang="fr-CH" dirty="0" smtClean="0">
                <a:solidFill>
                  <a:srgbClr val="FF0000"/>
                </a:solidFill>
              </a:rPr>
              <a:t>This information </a:t>
            </a:r>
            <a:r>
              <a:rPr lang="fr-CH" dirty="0" err="1" smtClean="0">
                <a:solidFill>
                  <a:srgbClr val="FF0000"/>
                </a:solidFill>
              </a:rPr>
              <a:t>is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pushed</a:t>
            </a:r>
            <a:r>
              <a:rPr lang="fr-CH" dirty="0" smtClean="0">
                <a:solidFill>
                  <a:srgbClr val="FF0000"/>
                </a:solidFill>
              </a:rPr>
              <a:t> to public </a:t>
            </a:r>
            <a:r>
              <a:rPr lang="fr-CH" dirty="0" err="1" smtClean="0">
                <a:solidFill>
                  <a:srgbClr val="FF0000"/>
                </a:solidFill>
              </a:rPr>
              <a:t>app</a:t>
            </a:r>
            <a:r>
              <a:rPr lang="fr-CH" dirty="0" smtClean="0">
                <a:solidFill>
                  <a:srgbClr val="FF0000"/>
                </a:solidFill>
              </a:rPr>
              <a:t>!</a:t>
            </a:r>
            <a:endParaRPr lang="fr-CH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0019" y="176877"/>
            <a:ext cx="3104748" cy="6381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78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42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Messages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 err="1" smtClean="0">
                <a:solidFill>
                  <a:srgbClr val="0055A0"/>
                </a:solidFill>
              </a:rPr>
              <a:t>Allows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i="1" dirty="0" err="1" smtClean="0">
                <a:solidFill>
                  <a:srgbClr val="0055A0"/>
                </a:solidFill>
              </a:rPr>
              <a:t>any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volunteer</a:t>
            </a:r>
            <a:r>
              <a:rPr lang="fr-CH" dirty="0" smtClean="0">
                <a:solidFill>
                  <a:srgbClr val="0055A0"/>
                </a:solidFill>
              </a:rPr>
              <a:t> to</a:t>
            </a:r>
          </a:p>
          <a:p>
            <a:pPr marL="0" indent="0">
              <a:buNone/>
            </a:pPr>
            <a:r>
              <a:rPr lang="fr-CH" dirty="0" err="1">
                <a:solidFill>
                  <a:srgbClr val="0055A0"/>
                </a:solidFill>
              </a:rPr>
              <a:t>c</a:t>
            </a:r>
            <a:r>
              <a:rPr lang="fr-CH" dirty="0" err="1" smtClean="0">
                <a:solidFill>
                  <a:srgbClr val="0055A0"/>
                </a:solidFill>
              </a:rPr>
              <a:t>ommunicate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any</a:t>
            </a:r>
            <a:r>
              <a:rPr lang="fr-CH" dirty="0" smtClean="0">
                <a:solidFill>
                  <a:srgbClr val="0055A0"/>
                </a:solidFill>
              </a:rPr>
              <a:t> information of </a:t>
            </a:r>
            <a:r>
              <a:rPr lang="fr-CH" dirty="0" err="1" smtClean="0">
                <a:solidFill>
                  <a:srgbClr val="0055A0"/>
                </a:solidFill>
              </a:rPr>
              <a:t>general</a:t>
            </a:r>
            <a:endParaRPr lang="fr-CH" dirty="0" smtClean="0">
              <a:solidFill>
                <a:srgbClr val="0055A0"/>
              </a:solidFill>
            </a:endParaRPr>
          </a:p>
          <a:p>
            <a:pPr marL="0" indent="0">
              <a:buNone/>
            </a:pPr>
            <a:r>
              <a:rPr lang="fr-CH" dirty="0" err="1">
                <a:solidFill>
                  <a:srgbClr val="0055A0"/>
                </a:solidFill>
              </a:rPr>
              <a:t>i</a:t>
            </a:r>
            <a:r>
              <a:rPr lang="fr-CH" dirty="0" err="1" smtClean="0">
                <a:solidFill>
                  <a:srgbClr val="0055A0"/>
                </a:solidFill>
              </a:rPr>
              <a:t>nterest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linked</a:t>
            </a:r>
            <a:r>
              <a:rPr lang="fr-CH" dirty="0" smtClean="0">
                <a:solidFill>
                  <a:srgbClr val="0055A0"/>
                </a:solidFill>
              </a:rPr>
              <a:t> or not to a point.</a:t>
            </a:r>
          </a:p>
          <a:p>
            <a:pPr marL="0" indent="0">
              <a:buNone/>
            </a:pPr>
            <a:r>
              <a:rPr lang="fr-CH" dirty="0" err="1" smtClean="0">
                <a:solidFill>
                  <a:srgbClr val="0055A0"/>
                </a:solidFill>
              </a:rPr>
              <a:t>Some</a:t>
            </a:r>
            <a:r>
              <a:rPr lang="fr-CH" dirty="0" smtClean="0">
                <a:solidFill>
                  <a:srgbClr val="0055A0"/>
                </a:solidFill>
              </a:rPr>
              <a:t> messages </a:t>
            </a:r>
            <a:r>
              <a:rPr lang="fr-CH" dirty="0" err="1" smtClean="0">
                <a:solidFill>
                  <a:srgbClr val="0055A0"/>
                </a:solidFill>
              </a:rPr>
              <a:t>may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be</a:t>
            </a:r>
            <a:r>
              <a:rPr lang="fr-CH" dirty="0" smtClean="0">
                <a:solidFill>
                  <a:srgbClr val="0055A0"/>
                </a:solidFill>
              </a:rPr>
              <a:t> made public.</a:t>
            </a:r>
            <a:endParaRPr lang="fr-CH" dirty="0">
              <a:solidFill>
                <a:srgbClr val="0055A0"/>
              </a:solidFill>
            </a:endParaRPr>
          </a:p>
          <a:p>
            <a:pPr marL="0" indent="0">
              <a:buNone/>
            </a:pPr>
            <a:r>
              <a:rPr lang="fr-CH" dirty="0" smtClean="0">
                <a:solidFill>
                  <a:srgbClr val="FF0000"/>
                </a:solidFill>
              </a:rPr>
              <a:t/>
            </a:r>
            <a:br>
              <a:rPr lang="fr-CH" dirty="0" smtClean="0">
                <a:solidFill>
                  <a:srgbClr val="FF0000"/>
                </a:solidFill>
              </a:rPr>
            </a:br>
            <a:r>
              <a:rPr lang="fr-CH" dirty="0" err="1" smtClean="0">
                <a:solidFill>
                  <a:srgbClr val="FF0000"/>
                </a:solidFill>
              </a:rPr>
              <a:t>Don’t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misuse</a:t>
            </a:r>
            <a:r>
              <a:rPr lang="fr-CH" dirty="0" smtClean="0">
                <a:solidFill>
                  <a:srgbClr val="FF0000"/>
                </a:solidFill>
              </a:rPr>
              <a:t> messages </a:t>
            </a:r>
            <a:r>
              <a:rPr lang="fr-CH" dirty="0" err="1" smtClean="0">
                <a:solidFill>
                  <a:srgbClr val="FF0000"/>
                </a:solidFill>
              </a:rPr>
              <a:t>instead</a:t>
            </a:r>
            <a:r>
              <a:rPr lang="fr-CH" dirty="0" smtClean="0">
                <a:solidFill>
                  <a:srgbClr val="FF0000"/>
                </a:solidFill>
              </a:rPr>
              <a:t> of </a:t>
            </a:r>
            <a:r>
              <a:rPr lang="fr-CH" dirty="0" err="1" smtClean="0">
                <a:solidFill>
                  <a:srgbClr val="FF0000"/>
                </a:solidFill>
              </a:rPr>
              <a:t>status</a:t>
            </a:r>
            <a:r>
              <a:rPr lang="fr-CH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fr-CH" i="1" dirty="0" err="1" smtClean="0">
                <a:solidFill>
                  <a:srgbClr val="FF0000"/>
                </a:solidFill>
              </a:rPr>
              <a:t>We</a:t>
            </a:r>
            <a:r>
              <a:rPr lang="fr-CH" i="1" dirty="0" smtClean="0">
                <a:solidFill>
                  <a:srgbClr val="FF0000"/>
                </a:solidFill>
              </a:rPr>
              <a:t> have </a:t>
            </a:r>
            <a:r>
              <a:rPr lang="fr-CH" i="1" dirty="0" err="1" smtClean="0">
                <a:solidFill>
                  <a:srgbClr val="FF0000"/>
                </a:solidFill>
              </a:rPr>
              <a:t>too</a:t>
            </a:r>
            <a:r>
              <a:rPr lang="fr-CH" i="1" dirty="0" smtClean="0">
                <a:solidFill>
                  <a:srgbClr val="FF0000"/>
                </a:solidFill>
              </a:rPr>
              <a:t> </a:t>
            </a:r>
            <a:r>
              <a:rPr lang="fr-CH" i="1" dirty="0" err="1" smtClean="0">
                <a:solidFill>
                  <a:srgbClr val="FF0000"/>
                </a:solidFill>
              </a:rPr>
              <a:t>many</a:t>
            </a:r>
            <a:r>
              <a:rPr lang="fr-CH" i="1" dirty="0" smtClean="0">
                <a:solidFill>
                  <a:srgbClr val="FF0000"/>
                </a:solidFill>
              </a:rPr>
              <a:t> people !</a:t>
            </a:r>
            <a:br>
              <a:rPr lang="fr-CH" i="1" dirty="0" smtClean="0">
                <a:solidFill>
                  <a:srgbClr val="FF0000"/>
                </a:solidFill>
              </a:rPr>
            </a:br>
            <a:r>
              <a:rPr lang="fr-CH" i="1" dirty="0" err="1" smtClean="0">
                <a:solidFill>
                  <a:srgbClr val="FF0000"/>
                </a:solidFill>
              </a:rPr>
              <a:t>Send</a:t>
            </a:r>
            <a:r>
              <a:rPr lang="fr-CH" i="1" dirty="0" smtClean="0">
                <a:solidFill>
                  <a:srgbClr val="FF0000"/>
                </a:solidFill>
              </a:rPr>
              <a:t> us </a:t>
            </a:r>
            <a:r>
              <a:rPr lang="fr-CH" i="1" dirty="0" err="1" smtClean="0">
                <a:solidFill>
                  <a:srgbClr val="FF0000"/>
                </a:solidFill>
              </a:rPr>
              <a:t>visitors</a:t>
            </a:r>
            <a:r>
              <a:rPr lang="fr-CH" i="1" dirty="0" smtClean="0">
                <a:solidFill>
                  <a:srgbClr val="FF0000"/>
                </a:solidFill>
              </a:rPr>
              <a:t> !</a:t>
            </a:r>
            <a:endParaRPr lang="fr-CH" i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0019" y="176877"/>
            <a:ext cx="3104748" cy="6381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79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8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Open Days – </a:t>
            </a:r>
            <a:r>
              <a:rPr lang="fr-CH" dirty="0" err="1" smtClean="0"/>
              <a:t>Activities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825625"/>
            <a:ext cx="6793089" cy="4185293"/>
          </a:xfrm>
        </p:spPr>
        <p:txBody>
          <a:bodyPr/>
          <a:lstStyle/>
          <a:p>
            <a:r>
              <a:rPr lang="fr-CH" dirty="0"/>
              <a:t>All </a:t>
            </a:r>
            <a:r>
              <a:rPr lang="fr-CH" dirty="0" err="1"/>
              <a:t>activities</a:t>
            </a:r>
            <a:r>
              <a:rPr lang="fr-CH" dirty="0"/>
              <a:t> are </a:t>
            </a:r>
            <a:r>
              <a:rPr lang="fr-CH" dirty="0" err="1" smtClean="0"/>
              <a:t>coded</a:t>
            </a:r>
            <a:r>
              <a:rPr lang="fr-CH" dirty="0" smtClean="0"/>
              <a:t> per site. </a:t>
            </a:r>
          </a:p>
          <a:p>
            <a:pPr marL="0" indent="0">
              <a:buNone/>
            </a:pPr>
            <a:r>
              <a:rPr lang="fr-CH" dirty="0" smtClean="0"/>
              <a:t>Ex: ME.51, P1.12, etc.</a:t>
            </a:r>
          </a:p>
          <a:p>
            <a:pPr marL="0" indent="0">
              <a:buNone/>
            </a:pPr>
            <a:endParaRPr lang="fr-CH" dirty="0" smtClean="0"/>
          </a:p>
          <a:p>
            <a:r>
              <a:rPr lang="fr-CH" dirty="0" smtClean="0"/>
              <a:t>All </a:t>
            </a:r>
            <a:r>
              <a:rPr lang="fr-CH" dirty="0" err="1" smtClean="0"/>
              <a:t>activities</a:t>
            </a:r>
            <a:r>
              <a:rPr lang="fr-CH" dirty="0" smtClean="0"/>
              <a:t> have a description</a:t>
            </a:r>
          </a:p>
          <a:p>
            <a:endParaRPr lang="fr-CH" dirty="0"/>
          </a:p>
          <a:p>
            <a:r>
              <a:rPr lang="fr-CH" dirty="0" err="1" smtClean="0"/>
              <a:t>Signage</a:t>
            </a:r>
            <a:r>
              <a:rPr lang="fr-CH" dirty="0" smtClean="0"/>
              <a:t> and location </a:t>
            </a:r>
            <a:r>
              <a:rPr lang="fr-CH" dirty="0" err="1" smtClean="0"/>
              <a:t>maps</a:t>
            </a:r>
            <a:endParaRPr lang="fr-CH" dirty="0" smtClean="0"/>
          </a:p>
          <a:p>
            <a:endParaRPr lang="fr-CH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3503" y="2480381"/>
            <a:ext cx="3519319" cy="229629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58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911" y="2193925"/>
            <a:ext cx="10515600" cy="1325563"/>
          </a:xfrm>
        </p:spPr>
        <p:txBody>
          <a:bodyPr/>
          <a:lstStyle/>
          <a:p>
            <a:r>
              <a:rPr lang="fr-CH" dirty="0" err="1" smtClean="0"/>
              <a:t>Some</a:t>
            </a:r>
            <a:r>
              <a:rPr lang="fr-CH" dirty="0" smtClean="0"/>
              <a:t> more links and </a:t>
            </a:r>
            <a:r>
              <a:rPr lang="fr-CH" dirty="0" err="1" smtClean="0"/>
              <a:t>tips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80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80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Before</a:t>
            </a:r>
            <a:r>
              <a:rPr lang="fr-CH" dirty="0"/>
              <a:t> </a:t>
            </a:r>
            <a:r>
              <a:rPr lang="fr-CH" dirty="0" err="1"/>
              <a:t>your</a:t>
            </a:r>
            <a:r>
              <a:rPr lang="fr-CH" dirty="0"/>
              <a:t> shift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Don’t</a:t>
            </a:r>
            <a:r>
              <a:rPr lang="fr-CH" dirty="0" smtClean="0"/>
              <a:t> </a:t>
            </a:r>
            <a:r>
              <a:rPr lang="fr-CH" dirty="0" err="1"/>
              <a:t>bring</a:t>
            </a:r>
            <a:r>
              <a:rPr lang="fr-CH" dirty="0"/>
              <a:t> </a:t>
            </a:r>
            <a:r>
              <a:rPr lang="fr-CH" dirty="0" err="1"/>
              <a:t>any</a:t>
            </a:r>
            <a:r>
              <a:rPr lang="fr-CH" dirty="0"/>
              <a:t> </a:t>
            </a:r>
            <a:r>
              <a:rPr lang="fr-CH" dirty="0" err="1"/>
              <a:t>valuable</a:t>
            </a:r>
            <a:r>
              <a:rPr lang="fr-CH" dirty="0"/>
              <a:t> items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you</a:t>
            </a:r>
            <a:r>
              <a:rPr lang="fr-CH" dirty="0"/>
              <a:t> </a:t>
            </a:r>
            <a:r>
              <a:rPr lang="fr-CH" dirty="0" err="1"/>
              <a:t>other</a:t>
            </a:r>
            <a:r>
              <a:rPr lang="fr-CH" dirty="0"/>
              <a:t> </a:t>
            </a:r>
            <a:r>
              <a:rPr lang="fr-CH" dirty="0" err="1"/>
              <a:t>than</a:t>
            </a:r>
            <a:r>
              <a:rPr lang="fr-CH" dirty="0"/>
              <a:t> </a:t>
            </a:r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you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for </a:t>
            </a:r>
            <a:r>
              <a:rPr lang="fr-CH" dirty="0" err="1"/>
              <a:t>your</a:t>
            </a:r>
            <a:r>
              <a:rPr lang="fr-CH" dirty="0"/>
              <a:t> </a:t>
            </a:r>
            <a:r>
              <a:rPr lang="fr-CH" dirty="0" err="1" smtClean="0"/>
              <a:t>task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Remember</a:t>
            </a:r>
            <a:r>
              <a:rPr lang="fr-CH" dirty="0" smtClean="0"/>
              <a:t> to wear </a:t>
            </a:r>
            <a:r>
              <a:rPr lang="fr-CH" dirty="0" err="1" smtClean="0"/>
              <a:t>your</a:t>
            </a:r>
            <a:r>
              <a:rPr lang="fr-CH" dirty="0" smtClean="0"/>
              <a:t> badge and </a:t>
            </a:r>
            <a:r>
              <a:rPr lang="fr-CH" dirty="0" err="1" smtClean="0"/>
              <a:t>volunteer</a:t>
            </a:r>
            <a:r>
              <a:rPr lang="fr-CH" dirty="0" smtClean="0"/>
              <a:t> kit</a:t>
            </a:r>
          </a:p>
          <a:p>
            <a:pPr marL="0" indent="0">
              <a:buNone/>
            </a:pPr>
            <a:endParaRPr lang="fr-CH" dirty="0"/>
          </a:p>
          <a:p>
            <a:r>
              <a:rPr lang="fr-CH" dirty="0" err="1"/>
              <a:t>Familiarize</a:t>
            </a:r>
            <a:r>
              <a:rPr lang="fr-CH" dirty="0"/>
              <a:t> </a:t>
            </a:r>
            <a:r>
              <a:rPr lang="fr-CH" dirty="0" err="1"/>
              <a:t>yourself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the information </a:t>
            </a:r>
            <a:r>
              <a:rPr lang="fr-CH" dirty="0" err="1"/>
              <a:t>available</a:t>
            </a:r>
            <a:r>
              <a:rPr lang="fr-CH" dirty="0"/>
              <a:t> </a:t>
            </a:r>
          </a:p>
          <a:p>
            <a:pPr lvl="1"/>
            <a:r>
              <a:rPr lang="fr-CH" dirty="0"/>
              <a:t>About CERN Open Days: </a:t>
            </a:r>
            <a:r>
              <a:rPr lang="fr-CH" dirty="0" err="1">
                <a:hlinkClick r:id="rId2"/>
              </a:rPr>
              <a:t>opendays.cern</a:t>
            </a:r>
            <a:r>
              <a:rPr lang="fr-CH" dirty="0"/>
              <a:t>, CERN Open Days App</a:t>
            </a:r>
          </a:p>
          <a:p>
            <a:pPr lvl="1"/>
            <a:r>
              <a:rPr lang="fr-CH" dirty="0"/>
              <a:t>About CERN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81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59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Open Days - </a:t>
            </a:r>
            <a:r>
              <a:rPr lang="fr-CH" dirty="0" err="1" smtClean="0"/>
              <a:t>Useful</a:t>
            </a:r>
            <a:r>
              <a:rPr lang="fr-CH" dirty="0" smtClean="0"/>
              <a:t> </a:t>
            </a:r>
            <a:r>
              <a:rPr lang="fr-CH" dirty="0"/>
              <a:t>links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354689" cy="41852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b="1" dirty="0" smtClean="0"/>
              <a:t>Open Days - </a:t>
            </a:r>
            <a:r>
              <a:rPr lang="fr-CH" b="1" dirty="0" err="1" smtClean="0"/>
              <a:t>Visitors</a:t>
            </a:r>
            <a:endParaRPr lang="fr-CH" b="1" dirty="0" smtClean="0"/>
          </a:p>
          <a:p>
            <a:r>
              <a:rPr lang="fr-CH" sz="2800" dirty="0" err="1">
                <a:hlinkClick r:id="rId2"/>
              </a:rPr>
              <a:t>opendays.cern</a:t>
            </a:r>
            <a:endParaRPr lang="fr-CH" sz="2800" dirty="0"/>
          </a:p>
          <a:p>
            <a:pPr marL="457200" lvl="1" indent="0">
              <a:buNone/>
            </a:pPr>
            <a:r>
              <a:rPr lang="fr-CH" sz="2000" dirty="0"/>
              <a:t/>
            </a:r>
            <a:br>
              <a:rPr lang="fr-CH" sz="2000" dirty="0"/>
            </a:br>
            <a:endParaRPr lang="fr-CH" sz="2000" dirty="0"/>
          </a:p>
          <a:p>
            <a:r>
              <a:rPr lang="en-GB" sz="2800" u="sng" dirty="0" err="1" smtClean="0">
                <a:hlinkClick r:id="rId3"/>
              </a:rPr>
              <a:t>opendays.app.link</a:t>
            </a:r>
            <a:r>
              <a:rPr lang="en-GB" sz="2800" u="sng" dirty="0" smtClean="0">
                <a:hlinkClick r:id="rId3"/>
              </a:rPr>
              <a:t>/app</a:t>
            </a:r>
            <a:endParaRPr lang="fr-CH" sz="2800" dirty="0"/>
          </a:p>
          <a:p>
            <a:pPr marL="0" indent="0">
              <a:buNone/>
            </a:pPr>
            <a:r>
              <a:rPr lang="fr-CH" sz="2400" dirty="0" smtClean="0">
                <a:sym typeface="Wingdings" panose="05000000000000000000" pitchFamily="2" charset="2"/>
              </a:rPr>
              <a:t> </a:t>
            </a:r>
            <a:r>
              <a:rPr lang="fr-CH" sz="2400" dirty="0" err="1"/>
              <a:t>Download</a:t>
            </a:r>
            <a:r>
              <a:rPr lang="fr-CH" sz="2400" dirty="0"/>
              <a:t> the public App!</a:t>
            </a:r>
            <a:endParaRPr lang="en-GB" sz="2400" dirty="0"/>
          </a:p>
          <a:p>
            <a:pPr marL="0" indent="0">
              <a:buNone/>
            </a:pPr>
            <a:endParaRPr lang="fr-CH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723468" y="1825625"/>
            <a:ext cx="61637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000" b="1" dirty="0"/>
              <a:t>Open Days </a:t>
            </a:r>
            <a:r>
              <a:rPr lang="fr-CH" sz="3000" b="1" dirty="0" smtClean="0"/>
              <a:t>– </a:t>
            </a:r>
            <a:r>
              <a:rPr lang="fr-CH" sz="3000" b="1" dirty="0" err="1" smtClean="0"/>
              <a:t>Volunteers</a:t>
            </a:r>
            <a:r>
              <a:rPr lang="fr-CH" sz="3000" b="1" dirty="0" smtClean="0"/>
              <a:t> </a:t>
            </a:r>
            <a:r>
              <a:rPr lang="fr-CH" sz="3000" b="1" dirty="0" err="1" smtClean="0"/>
              <a:t>Specific</a:t>
            </a:r>
            <a:endParaRPr lang="fr-CH" sz="3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 smtClean="0"/>
              <a:t>SharePoint </a:t>
            </a:r>
            <a:r>
              <a:rPr lang="fr-CH" sz="2000" dirty="0">
                <a:hlinkClick r:id="rId4"/>
              </a:rPr>
              <a:t>cern.ch/od2019/</a:t>
            </a:r>
            <a:r>
              <a:rPr lang="fr-CH" sz="2000" dirty="0" err="1">
                <a:hlinkClick r:id="rId4"/>
              </a:rPr>
              <a:t>volunteers</a:t>
            </a:r>
            <a:endParaRPr lang="fr-CH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 err="1"/>
              <a:t>Volunteers</a:t>
            </a:r>
            <a:r>
              <a:rPr lang="fr-CH" sz="2000" dirty="0"/>
              <a:t>’ </a:t>
            </a:r>
            <a:r>
              <a:rPr lang="fr-CH" sz="2000" dirty="0" err="1"/>
              <a:t>platform</a:t>
            </a:r>
            <a:r>
              <a:rPr lang="fr-CH" sz="2000" dirty="0"/>
              <a:t> </a:t>
            </a:r>
            <a:r>
              <a:rPr lang="fr-CH" sz="2000" dirty="0" smtClean="0">
                <a:hlinkClick r:id="rId2"/>
              </a:rPr>
              <a:t>cern.ch/</a:t>
            </a:r>
            <a:r>
              <a:rPr lang="fr-CH" sz="2000" dirty="0" err="1" smtClean="0">
                <a:hlinkClick r:id="rId2"/>
              </a:rPr>
              <a:t>volunteers</a:t>
            </a:r>
            <a:r>
              <a:rPr lang="fr-CH" sz="2000" dirty="0"/>
              <a:t/>
            </a:r>
            <a:br>
              <a:rPr lang="fr-CH" sz="2000" dirty="0"/>
            </a:br>
            <a:endParaRPr lang="fr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 err="1"/>
              <a:t>Volunteers</a:t>
            </a:r>
            <a:r>
              <a:rPr lang="fr-CH" sz="2000" dirty="0"/>
              <a:t> App – </a:t>
            </a:r>
            <a:r>
              <a:rPr lang="fr-CH" sz="2000" dirty="0" err="1"/>
              <a:t>ODScan</a:t>
            </a:r>
            <a:r>
              <a:rPr lang="fr-CH" sz="2000" dirty="0"/>
              <a:t> </a:t>
            </a:r>
            <a:r>
              <a:rPr lang="fr-CH" sz="2000" dirty="0">
                <a:hlinkClick r:id="rId5"/>
              </a:rPr>
              <a:t>cern.ch/</a:t>
            </a:r>
            <a:r>
              <a:rPr lang="fr-CH" sz="2000" dirty="0" err="1">
                <a:hlinkClick r:id="rId5"/>
              </a:rPr>
              <a:t>odscan</a:t>
            </a:r>
            <a:endParaRPr lang="fr-CH" sz="2000" dirty="0"/>
          </a:p>
          <a:p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82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37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About CERN - </a:t>
            </a:r>
            <a:r>
              <a:rPr lang="fr-CH" dirty="0" err="1" smtClean="0"/>
              <a:t>Useful</a:t>
            </a:r>
            <a:r>
              <a:rPr lang="fr-CH" dirty="0" smtClean="0"/>
              <a:t> links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Selection </a:t>
            </a:r>
            <a:r>
              <a:rPr lang="en-GB" sz="2400" dirty="0"/>
              <a:t>of photos and videos about CERN </a:t>
            </a:r>
            <a:r>
              <a:rPr lang="en-GB" sz="2400" dirty="0" smtClean="0"/>
              <a:t>classified </a:t>
            </a:r>
            <a:r>
              <a:rPr lang="en-GB" sz="2400" dirty="0"/>
              <a:t>by </a:t>
            </a:r>
            <a:r>
              <a:rPr lang="en-GB" sz="2400" dirty="0" smtClean="0"/>
              <a:t>topics </a:t>
            </a:r>
            <a:r>
              <a:rPr lang="en-GB" sz="2400" dirty="0" smtClean="0">
                <a:hlinkClick r:id="rId2"/>
              </a:rPr>
              <a:t>https</a:t>
            </a:r>
            <a:r>
              <a:rPr lang="en-GB" sz="2400" dirty="0">
                <a:hlinkClick r:id="rId2"/>
              </a:rPr>
              <a:t>://</a:t>
            </a:r>
            <a:r>
              <a:rPr lang="en-GB" sz="2400" dirty="0" smtClean="0">
                <a:hlinkClick r:id="rId2"/>
              </a:rPr>
              <a:t>home.cern/resources-topic</a:t>
            </a:r>
            <a:endParaRPr lang="en-GB" sz="2400" dirty="0"/>
          </a:p>
          <a:p>
            <a:r>
              <a:rPr lang="fr-CH" sz="2400" dirty="0" smtClean="0"/>
              <a:t>LHC </a:t>
            </a:r>
            <a:r>
              <a:rPr lang="fr-CH" sz="2400" dirty="0"/>
              <a:t>the guide – </a:t>
            </a:r>
            <a:r>
              <a:rPr lang="fr-CH" sz="2400" dirty="0" err="1" smtClean="0"/>
              <a:t>faq</a:t>
            </a:r>
            <a:r>
              <a:rPr lang="fr-CH" sz="2400" dirty="0" smtClean="0"/>
              <a:t>: </a:t>
            </a:r>
            <a:r>
              <a:rPr lang="en-GB" sz="2400" dirty="0" smtClean="0">
                <a:hlinkClick r:id="rId3"/>
              </a:rPr>
              <a:t>https</a:t>
            </a:r>
            <a:r>
              <a:rPr lang="en-GB" sz="2400" dirty="0">
                <a:hlinkClick r:id="rId3"/>
              </a:rPr>
              <a:t>://</a:t>
            </a:r>
            <a:r>
              <a:rPr lang="en-GB" sz="2400" dirty="0" smtClean="0">
                <a:hlinkClick r:id="rId3"/>
              </a:rPr>
              <a:t>home.cern/resources/brochure/accelerators/lhc-facts-and-figures</a:t>
            </a:r>
            <a:endParaRPr lang="fr-CH" sz="2400" dirty="0" smtClean="0"/>
          </a:p>
          <a:p>
            <a:r>
              <a:rPr lang="en-GB" sz="2400" dirty="0">
                <a:hlinkClick r:id="rId4"/>
              </a:rPr>
              <a:t>https://</a:t>
            </a:r>
            <a:r>
              <a:rPr lang="en-GB" sz="2400" dirty="0" smtClean="0">
                <a:hlinkClick r:id="rId4"/>
              </a:rPr>
              <a:t>home.cern/resources/faqs</a:t>
            </a:r>
            <a:r>
              <a:rPr lang="en-GB" sz="2400" dirty="0" smtClean="0"/>
              <a:t> - Q &amp; A on </a:t>
            </a:r>
            <a:r>
              <a:rPr lang="en-GB" sz="2400" dirty="0" err="1" smtClean="0"/>
              <a:t>frequestly</a:t>
            </a:r>
            <a:r>
              <a:rPr lang="en-GB" sz="2400" dirty="0" smtClean="0"/>
              <a:t> asked questions from the public (dangerous? how to visit? Future? God? Black holes?)</a:t>
            </a:r>
          </a:p>
          <a:p>
            <a:r>
              <a:rPr lang="fr-CH" sz="2400" dirty="0" smtClean="0"/>
              <a:t>CERN IT in 8 minutes - </a:t>
            </a:r>
            <a:r>
              <a:rPr lang="en-GB" sz="2400" dirty="0" smtClean="0">
                <a:hlinkClick r:id="rId5"/>
              </a:rPr>
              <a:t>https</a:t>
            </a:r>
            <a:r>
              <a:rPr lang="en-GB" sz="2400" dirty="0">
                <a:hlinkClick r:id="rId5"/>
              </a:rPr>
              <a:t>://</a:t>
            </a:r>
            <a:r>
              <a:rPr lang="en-GB" sz="2400" dirty="0" smtClean="0">
                <a:hlinkClick r:id="rId5"/>
              </a:rPr>
              <a:t>videos.cern.ch/record/1604210</a:t>
            </a:r>
            <a:endParaRPr lang="en-GB" sz="2400" dirty="0" smtClean="0"/>
          </a:p>
          <a:p>
            <a:r>
              <a:rPr lang="fr-CH" sz="2400" dirty="0" err="1" smtClean="0"/>
              <a:t>HiLumi</a:t>
            </a:r>
            <a:r>
              <a:rPr lang="fr-CH" sz="2400" dirty="0" smtClean="0"/>
              <a:t> Fact </a:t>
            </a:r>
            <a:r>
              <a:rPr lang="fr-CH" sz="2400" dirty="0" err="1" smtClean="0"/>
              <a:t>sheet</a:t>
            </a:r>
            <a:r>
              <a:rPr lang="fr-CH" sz="2400" dirty="0" smtClean="0"/>
              <a:t>: </a:t>
            </a:r>
            <a:r>
              <a:rPr lang="en-GB" sz="2400" dirty="0">
                <a:hlinkClick r:id="rId6"/>
              </a:rPr>
              <a:t>http://hilumilhc.web.cern.ch/sites/hilumilhc.web.cern.ch/files/HiLumiFactsheet_final.pdf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83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53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After</a:t>
            </a:r>
            <a:r>
              <a:rPr lang="fr-CH" dirty="0"/>
              <a:t> </a:t>
            </a:r>
            <a:r>
              <a:rPr lang="fr-CH" dirty="0" err="1"/>
              <a:t>your</a:t>
            </a:r>
            <a:r>
              <a:rPr lang="fr-CH" dirty="0"/>
              <a:t> shift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947400" cy="4185293"/>
          </a:xfrm>
        </p:spPr>
        <p:txBody>
          <a:bodyPr/>
          <a:lstStyle/>
          <a:p>
            <a:r>
              <a:rPr lang="fr-CH" dirty="0"/>
              <a:t>Share good practices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your</a:t>
            </a:r>
            <a:r>
              <a:rPr lang="fr-CH" dirty="0"/>
              <a:t> </a:t>
            </a:r>
            <a:r>
              <a:rPr lang="fr-CH" dirty="0" smtClean="0"/>
              <a:t>replacement (if applicable)</a:t>
            </a:r>
          </a:p>
          <a:p>
            <a:r>
              <a:rPr lang="fr-CH" dirty="0" err="1" smtClean="0"/>
              <a:t>Leave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vest</a:t>
            </a:r>
            <a:r>
              <a:rPr lang="fr-CH" dirty="0" smtClean="0"/>
              <a:t> on </a:t>
            </a:r>
            <a:r>
              <a:rPr lang="fr-CH" dirty="0" err="1" smtClean="0"/>
              <a:t>your</a:t>
            </a:r>
            <a:r>
              <a:rPr lang="fr-CH" dirty="0" smtClean="0"/>
              <a:t> point (or </a:t>
            </a:r>
            <a:r>
              <a:rPr lang="fr-CH" dirty="0" err="1" smtClean="0"/>
              <a:t>give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to </a:t>
            </a:r>
            <a:r>
              <a:rPr lang="fr-CH" dirty="0" err="1" smtClean="0"/>
              <a:t>your</a:t>
            </a:r>
            <a:r>
              <a:rPr lang="fr-CH" dirty="0" smtClean="0"/>
              <a:t> replacement)</a:t>
            </a:r>
          </a:p>
          <a:p>
            <a:r>
              <a:rPr lang="fr-CH" dirty="0" err="1" smtClean="0"/>
              <a:t>Take</a:t>
            </a:r>
            <a:r>
              <a:rPr lang="fr-CH" dirty="0" smtClean="0"/>
              <a:t> off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volunteer</a:t>
            </a:r>
            <a:r>
              <a:rPr lang="fr-CH" dirty="0" smtClean="0"/>
              <a:t> </a:t>
            </a:r>
            <a:r>
              <a:rPr lang="fr-CH" dirty="0" err="1" smtClean="0"/>
              <a:t>outfit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84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90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Thank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You are </a:t>
            </a:r>
            <a:r>
              <a:rPr lang="fr-CH" dirty="0" err="1" smtClean="0"/>
              <a:t>taking</a:t>
            </a:r>
            <a:r>
              <a:rPr lang="fr-CH" dirty="0" smtClean="0"/>
              <a:t> part in a unique </a:t>
            </a:r>
            <a:r>
              <a:rPr lang="fr-CH" dirty="0" err="1" smtClean="0"/>
              <a:t>event</a:t>
            </a:r>
            <a:endParaRPr lang="fr-CH" dirty="0" smtClean="0"/>
          </a:p>
          <a:p>
            <a:r>
              <a:rPr lang="fr-CH" dirty="0" err="1" smtClean="0"/>
              <a:t>Take</a:t>
            </a:r>
            <a:r>
              <a:rPr lang="fr-CH" dirty="0" smtClean="0"/>
              <a:t> </a:t>
            </a:r>
            <a:r>
              <a:rPr lang="fr-CH" dirty="0" err="1" smtClean="0"/>
              <a:t>advantage</a:t>
            </a:r>
            <a:r>
              <a:rPr lang="fr-CH" dirty="0" smtClean="0"/>
              <a:t> to </a:t>
            </a:r>
            <a:r>
              <a:rPr lang="fr-CH" dirty="0" err="1" smtClean="0"/>
              <a:t>meet</a:t>
            </a:r>
            <a:r>
              <a:rPr lang="fr-CH" dirty="0" smtClean="0"/>
              <a:t> new </a:t>
            </a:r>
            <a:r>
              <a:rPr lang="fr-CH" dirty="0" err="1" smtClean="0"/>
              <a:t>colleagues</a:t>
            </a:r>
            <a:endParaRPr lang="fr-CH" dirty="0" smtClean="0"/>
          </a:p>
          <a:p>
            <a:r>
              <a:rPr lang="fr-CH" dirty="0" smtClean="0"/>
              <a:t>Share </a:t>
            </a:r>
            <a:r>
              <a:rPr lang="fr-CH" dirty="0" err="1" smtClean="0"/>
              <a:t>your</a:t>
            </a:r>
            <a:r>
              <a:rPr lang="fr-CH" dirty="0" smtClean="0"/>
              <a:t> passion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our</a:t>
            </a:r>
            <a:r>
              <a:rPr lang="fr-CH" dirty="0" smtClean="0"/>
              <a:t> </a:t>
            </a:r>
            <a:r>
              <a:rPr lang="fr-CH" dirty="0" err="1" smtClean="0"/>
              <a:t>visitors</a:t>
            </a:r>
            <a:endParaRPr lang="fr-CH" dirty="0" smtClean="0"/>
          </a:p>
          <a:p>
            <a:endParaRPr lang="fr-CH" dirty="0"/>
          </a:p>
          <a:p>
            <a:pPr marL="0" indent="0" algn="ctr">
              <a:buNone/>
            </a:pPr>
            <a:r>
              <a:rPr lang="fr-CH" sz="3200" b="1" dirty="0" smtClean="0"/>
              <a:t>The Open Days </a:t>
            </a:r>
            <a:r>
              <a:rPr lang="fr-CH" sz="3200" b="1" dirty="0" err="1" smtClean="0"/>
              <a:t>wouldn’t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be</a:t>
            </a:r>
            <a:r>
              <a:rPr lang="fr-CH" sz="3200" b="1" dirty="0" smtClean="0"/>
              <a:t> possible </a:t>
            </a:r>
            <a:r>
              <a:rPr lang="fr-CH" sz="3200" b="1" dirty="0" err="1" smtClean="0"/>
              <a:t>without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you</a:t>
            </a:r>
            <a:endParaRPr lang="fr-CH" sz="3200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85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88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Open Days </a:t>
            </a:r>
            <a:r>
              <a:rPr lang="fr-CH" dirty="0" err="1" smtClean="0"/>
              <a:t>Volunteer</a:t>
            </a:r>
            <a:r>
              <a:rPr lang="fr-CH" dirty="0" smtClean="0"/>
              <a:t> Survey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Before 14 September</a:t>
            </a:r>
            <a:r>
              <a:rPr lang="en-GB" dirty="0"/>
              <a:t> </a:t>
            </a:r>
            <a:r>
              <a:rPr lang="en-GB" u="sng" dirty="0">
                <a:hlinkClick r:id="rId2"/>
              </a:rPr>
              <a:t>http://</a:t>
            </a:r>
            <a:r>
              <a:rPr lang="en-GB" u="sng" dirty="0" smtClean="0">
                <a:hlinkClick r:id="rId2"/>
              </a:rPr>
              <a:t>cern.ch/go/x77B</a:t>
            </a:r>
            <a:endParaRPr lang="en-GB" dirty="0" smtClean="0"/>
          </a:p>
          <a:p>
            <a:pPr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E</a:t>
            </a:r>
            <a:r>
              <a:rPr lang="en-GB" dirty="0" smtClean="0"/>
              <a:t>xplores </a:t>
            </a:r>
            <a:r>
              <a:rPr lang="en-GB" dirty="0"/>
              <a:t>the communication aspects of the Open Days </a:t>
            </a:r>
            <a:r>
              <a:rPr lang="en-GB" dirty="0" smtClean="0"/>
              <a:t>as well as the </a:t>
            </a:r>
            <a:r>
              <a:rPr lang="en-GB" dirty="0"/>
              <a:t>overall experience for both visitors and volunteers. </a:t>
            </a:r>
            <a:endParaRPr lang="en-GB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en-GB" dirty="0" smtClean="0"/>
              <a:t>Second complementary </a:t>
            </a:r>
            <a:r>
              <a:rPr lang="en-GB" dirty="0"/>
              <a:t>survey after the Open </a:t>
            </a:r>
            <a:r>
              <a:rPr lang="en-GB" dirty="0" smtClean="0"/>
              <a:t>Days</a:t>
            </a:r>
          </a:p>
          <a:p>
            <a:pPr marL="514350" indent="-514350">
              <a:buFont typeface="+mj-lt"/>
              <a:buAutoNum type="arabicPeriod" startAt="2"/>
            </a:pPr>
            <a:endParaRPr lang="en-GB" b="1" dirty="0"/>
          </a:p>
          <a:p>
            <a:pPr marL="0" indent="0">
              <a:buNone/>
            </a:pPr>
            <a:r>
              <a:rPr lang="en-GB" b="1" dirty="0" smtClean="0">
                <a:sym typeface="Wingdings" panose="05000000000000000000" pitchFamily="2" charset="2"/>
              </a:rPr>
              <a:t> </a:t>
            </a:r>
            <a:r>
              <a:rPr lang="en-GB" b="1" dirty="0" smtClean="0"/>
              <a:t>Your </a:t>
            </a:r>
            <a:r>
              <a:rPr lang="en-GB" b="1" dirty="0"/>
              <a:t>participation is precious - it helps</a:t>
            </a:r>
            <a:r>
              <a:rPr lang="en-GB" dirty="0"/>
              <a:t> us to improve CERN's future public events</a:t>
            </a:r>
            <a:r>
              <a:rPr lang="en-GB" dirty="0" smtClean="0"/>
              <a:t>! </a:t>
            </a:r>
            <a:r>
              <a:rPr lang="en-GB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86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45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911" y="2193925"/>
            <a:ext cx="10515600" cy="1325563"/>
          </a:xfrm>
        </p:spPr>
        <p:txBody>
          <a:bodyPr/>
          <a:lstStyle/>
          <a:p>
            <a:r>
              <a:rPr lang="fr-CH" dirty="0" smtClean="0"/>
              <a:t>Questions?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87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38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7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Traffic, parking - </a:t>
            </a:r>
            <a:r>
              <a:rPr lang="fr-CH" dirty="0" err="1" smtClean="0"/>
              <a:t>Visitors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b="1" dirty="0" err="1" smtClean="0"/>
              <a:t>Travel</a:t>
            </a:r>
            <a:r>
              <a:rPr lang="fr-CH" b="1" dirty="0" smtClean="0"/>
              <a:t> green! </a:t>
            </a:r>
            <a:r>
              <a:rPr lang="en-GB" dirty="0" smtClean="0"/>
              <a:t>CERN </a:t>
            </a:r>
            <a:r>
              <a:rPr lang="en-GB" dirty="0"/>
              <a:t>encourages the use of public transport and soft mobility.</a:t>
            </a:r>
            <a:r>
              <a:rPr lang="en-GB" b="1" dirty="0"/>
              <a:t> </a:t>
            </a:r>
            <a:endParaRPr lang="en-GB" b="1" dirty="0" smtClean="0"/>
          </a:p>
          <a:p>
            <a:r>
              <a:rPr lang="en-GB" b="1" dirty="0" smtClean="0"/>
              <a:t>Sites</a:t>
            </a:r>
            <a:r>
              <a:rPr lang="en-GB" b="1" dirty="0"/>
              <a:t> will </a:t>
            </a:r>
            <a:r>
              <a:rPr lang="en-GB" b="1" dirty="0" smtClean="0"/>
              <a:t>be</a:t>
            </a:r>
            <a:r>
              <a:rPr lang="en-GB" b="1" dirty="0"/>
              <a:t> </a:t>
            </a:r>
            <a:r>
              <a:rPr lang="en-GB" b="1" dirty="0" smtClean="0"/>
              <a:t>mostly pedestrians</a:t>
            </a:r>
            <a:r>
              <a:rPr lang="en-GB" dirty="0" smtClean="0"/>
              <a:t> (no bicycles!)</a:t>
            </a:r>
          </a:p>
          <a:p>
            <a:r>
              <a:rPr lang="en-GB" dirty="0"/>
              <a:t>The TPG public transport from and to CERN </a:t>
            </a:r>
            <a:r>
              <a:rPr lang="en-GB" dirty="0" smtClean="0"/>
              <a:t>significantly </a:t>
            </a:r>
            <a:r>
              <a:rPr lang="en-GB" dirty="0"/>
              <a:t>strengthened. </a:t>
            </a:r>
            <a:endParaRPr lang="en-GB" dirty="0" smtClean="0"/>
          </a:p>
          <a:p>
            <a:r>
              <a:rPr lang="en-GB" dirty="0" smtClean="0"/>
              <a:t>Remote </a:t>
            </a:r>
            <a:r>
              <a:rPr lang="en-GB" dirty="0" err="1"/>
              <a:t>parkings</a:t>
            </a:r>
            <a:r>
              <a:rPr lang="en-GB" dirty="0"/>
              <a:t> for visitors </a:t>
            </a:r>
            <a:r>
              <a:rPr lang="en-GB" dirty="0" smtClean="0"/>
              <a:t>provided </a:t>
            </a:r>
            <a:r>
              <a:rPr lang="en-GB" dirty="0"/>
              <a:t>around the sites. </a:t>
            </a:r>
            <a:endParaRPr lang="en-GB" dirty="0" smtClean="0"/>
          </a:p>
          <a:p>
            <a:r>
              <a:rPr lang="en-GB" dirty="0" smtClean="0"/>
              <a:t>Regular </a:t>
            </a:r>
            <a:r>
              <a:rPr lang="en-GB" dirty="0"/>
              <a:t>shuttles </a:t>
            </a:r>
            <a:r>
              <a:rPr lang="en-GB" dirty="0" smtClean="0"/>
              <a:t>arranged</a:t>
            </a:r>
            <a:r>
              <a:rPr lang="en-GB" dirty="0"/>
              <a:t> to and from these parking areas as well as between some of the sites</a:t>
            </a:r>
            <a:r>
              <a:rPr lang="en-GB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85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ustom 1">
      <a:dk1>
        <a:srgbClr val="0055A0"/>
      </a:dk1>
      <a:lt1>
        <a:srgbClr val="FFFFFF"/>
      </a:lt1>
      <a:dk2>
        <a:srgbClr val="0669B2"/>
      </a:dk2>
      <a:lt2>
        <a:srgbClr val="F8F8F8"/>
      </a:lt2>
      <a:accent1>
        <a:srgbClr val="0669B2"/>
      </a:accent1>
      <a:accent2>
        <a:srgbClr val="15B3DA"/>
      </a:accent2>
      <a:accent3>
        <a:srgbClr val="E8501D"/>
      </a:accent3>
      <a:accent4>
        <a:srgbClr val="951A80"/>
      </a:accent4>
      <a:accent5>
        <a:srgbClr val="B2CC35"/>
      </a:accent5>
      <a:accent6>
        <a:srgbClr val="FFD335"/>
      </a:accent6>
      <a:hlink>
        <a:srgbClr val="15B3DA"/>
      </a:hlink>
      <a:folHlink>
        <a:srgbClr val="0769B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OpenDays_PPT_16-9" id="{7E17A1A8-D4BB-764E-B780-315B3C6ECCEE}" vid="{415B78CE-1898-F34C-9031-289C1233668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CERN_OpenDays_PPT_16-9</Template>
  <TotalTime>1683</TotalTime>
  <Words>2687</Words>
  <Application>Microsoft Office PowerPoint</Application>
  <PresentationFormat>Widescreen</PresentationFormat>
  <Paragraphs>695</Paragraphs>
  <Slides>88</Slides>
  <Notes>11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88</vt:i4>
      </vt:variant>
    </vt:vector>
  </HeadingPairs>
  <TitlesOfParts>
    <vt:vector size="94" baseType="lpstr">
      <vt:lpstr>Arial</vt:lpstr>
      <vt:lpstr>Calibri</vt:lpstr>
      <vt:lpstr>Optima</vt:lpstr>
      <vt:lpstr>Times New Roman</vt:lpstr>
      <vt:lpstr>Wingdings</vt:lpstr>
      <vt:lpstr>CERNCorporate16-9</vt:lpstr>
      <vt:lpstr>Volunteers – General briefing session</vt:lpstr>
      <vt:lpstr>PowerPoint Presentation</vt:lpstr>
      <vt:lpstr>Goal of the session</vt:lpstr>
      <vt:lpstr>What do we need to organize the OD?</vt:lpstr>
      <vt:lpstr>Volunteers</vt:lpstr>
      <vt:lpstr>Open Days – Schedule</vt:lpstr>
      <vt:lpstr>Open Days – Sites</vt:lpstr>
      <vt:lpstr>Open Days – Activities</vt:lpstr>
      <vt:lpstr>Traffic, parking - Visitors</vt:lpstr>
      <vt:lpstr>PowerPoint Presentation</vt:lpstr>
      <vt:lpstr>Buses and parkings</vt:lpstr>
      <vt:lpstr>Shuttles and mini-trains</vt:lpstr>
      <vt:lpstr>Mini-trains - Meyrin</vt:lpstr>
      <vt:lpstr>Mini-trains - Prevessin</vt:lpstr>
      <vt:lpstr>Visitors - Registration</vt:lpstr>
      <vt:lpstr>Visitors - Arrival points</vt:lpstr>
      <vt:lpstr>Bracelets… for what?</vt:lpstr>
      <vt:lpstr>Other categories of people on site</vt:lpstr>
      <vt:lpstr>Open Days - Website and App</vt:lpstr>
      <vt:lpstr>Open Days - Website and App</vt:lpstr>
      <vt:lpstr>Open Days - Website and App</vt:lpstr>
      <vt:lpstr>Volunteer session– Safety </vt:lpstr>
      <vt:lpstr>PowerPoint Presentation</vt:lpstr>
      <vt:lpstr>First aid response</vt:lpstr>
      <vt:lpstr>Medical</vt:lpstr>
      <vt:lpstr>Fire and others</vt:lpstr>
      <vt:lpstr>What to do in case of emergency </vt:lpstr>
      <vt:lpstr>PowerPoint Presentation</vt:lpstr>
      <vt:lpstr>Standard procedure still works !</vt:lpstr>
      <vt:lpstr>Standard procedure still works !</vt:lpstr>
      <vt:lpstr>Standard procedure still works !</vt:lpstr>
      <vt:lpstr>Standard procedure still works !</vt:lpstr>
      <vt:lpstr>Standard procedure still works !</vt:lpstr>
      <vt:lpstr>Behind the scenes</vt:lpstr>
      <vt:lpstr>Poste Coordination Operationnelle 160</vt:lpstr>
      <vt:lpstr>Safety documentation</vt:lpstr>
      <vt:lpstr>PowerPoint Presentation</vt:lpstr>
      <vt:lpstr>Safety documentation</vt:lpstr>
      <vt:lpstr>Identifications</vt:lpstr>
      <vt:lpstr>Radiation Areas</vt:lpstr>
      <vt:lpstr>Radiation Areas</vt:lpstr>
      <vt:lpstr>Radiation Areas</vt:lpstr>
      <vt:lpstr>PowerPoint Presentation</vt:lpstr>
      <vt:lpstr>Contact</vt:lpstr>
      <vt:lpstr>Reporting – Best practices</vt:lpstr>
      <vt:lpstr>PowerPoint Presentation</vt:lpstr>
      <vt:lpstr>VOLUNTEERS - Tools</vt:lpstr>
      <vt:lpstr>Volunteers - Specific tools</vt:lpstr>
      <vt:lpstr>Volunteers - Sharepoint</vt:lpstr>
      <vt:lpstr>Volunteers - Volunteers’ platform </vt:lpstr>
      <vt:lpstr>VOLUNTEERS - Tasks</vt:lpstr>
      <vt:lpstr>Volunteers - Shifts</vt:lpstr>
      <vt:lpstr>Volunteers - Roles</vt:lpstr>
      <vt:lpstr>Volunteers’ assignments</vt:lpstr>
      <vt:lpstr>Assignments are ongoing!!</vt:lpstr>
      <vt:lpstr>Where to find your assigned tasks?</vt:lpstr>
      <vt:lpstr>Understanding your task(s)</vt:lpstr>
      <vt:lpstr>Activity - Location, description and Point Manager</vt:lpstr>
      <vt:lpstr>Your Site / Point Manager</vt:lpstr>
      <vt:lpstr>Safety training – LMS (CERN Learning Hub)</vt:lpstr>
      <vt:lpstr>Where can you get your training needs?</vt:lpstr>
      <vt:lpstr>Your training(s)</vt:lpstr>
      <vt:lpstr>Volunteers - Mission</vt:lpstr>
      <vt:lpstr>VOLUNTEERS - Outfit</vt:lpstr>
      <vt:lpstr>Volunteers’ name badge</vt:lpstr>
      <vt:lpstr>Volunteers’ kit</vt:lpstr>
      <vt:lpstr>Where to collect your badge and kit?</vt:lpstr>
      <vt:lpstr>Volunteers’ vests</vt:lpstr>
      <vt:lpstr>Volunteers – Lunch options</vt:lpstr>
      <vt:lpstr>VOLUNTEERS – Access and parking</vt:lpstr>
      <vt:lpstr>Volunteers – Access and parking</vt:lpstr>
      <vt:lpstr>Volunteers – Access and parking</vt:lpstr>
      <vt:lpstr>Volunteers – Access and parking</vt:lpstr>
      <vt:lpstr>Volunteers – Access and parking</vt:lpstr>
      <vt:lpstr>OD Scan</vt:lpstr>
      <vt:lpstr>Volunteers - ODScan</vt:lpstr>
      <vt:lpstr>ODScan</vt:lpstr>
      <vt:lpstr>Point Status Update</vt:lpstr>
      <vt:lpstr>Messages</vt:lpstr>
      <vt:lpstr>Some more links and tips</vt:lpstr>
      <vt:lpstr>Before your shift</vt:lpstr>
      <vt:lpstr>Open Days - Useful links</vt:lpstr>
      <vt:lpstr>About CERN - Useful links</vt:lpstr>
      <vt:lpstr>After your shift</vt:lpstr>
      <vt:lpstr>Thank you!</vt:lpstr>
      <vt:lpstr>Open Days Volunteer Survey</vt:lpstr>
      <vt:lpstr>Questions?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Volunteers – General briefing session</dc:title>
  <dc:creator>Loraine Massarotti</dc:creator>
  <cp:lastModifiedBy>Loraine Massarotti</cp:lastModifiedBy>
  <cp:revision>174</cp:revision>
  <dcterms:created xsi:type="dcterms:W3CDTF">2019-08-28T14:45:36Z</dcterms:created>
  <dcterms:modified xsi:type="dcterms:W3CDTF">2019-09-06T11:38:10Z</dcterms:modified>
</cp:coreProperties>
</file>