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8" r:id="rId2"/>
    <p:sldId id="257" r:id="rId3"/>
    <p:sldId id="263" r:id="rId4"/>
    <p:sldId id="260" r:id="rId5"/>
    <p:sldId id="261" r:id="rId6"/>
    <p:sldId id="264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2A39"/>
    <a:srgbClr val="156E7E"/>
    <a:srgbClr val="FFA7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03" autoAdjust="0"/>
    <p:restoredTop sz="94660"/>
  </p:normalViewPr>
  <p:slideViewPr>
    <p:cSldViewPr snapToGrid="0">
      <p:cViewPr varScale="1">
        <p:scale>
          <a:sx n="92" d="100"/>
          <a:sy n="92" d="100"/>
        </p:scale>
        <p:origin x="90" y="42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57B245-1C1F-4A5C-B18C-F3B89FBFC1B6}" type="datetimeFigureOut">
              <a:rPr lang="en-US" smtClean="0"/>
              <a:t>9/16/2019</a:t>
            </a:fld>
            <a:endParaRPr lang="en-US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D250FB-8C92-46C8-9435-AD9A9C034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609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A75C1-F07D-4482-AA98-03376DA64CF4}" type="slidenum">
              <a:rPr lang="fi-FI" smtClean="0"/>
              <a:pPr>
                <a:defRPr/>
              </a:pPr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03312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056351"/>
            <a:ext cx="12192000" cy="3801650"/>
          </a:xfrm>
          <a:prstGeom prst="rect">
            <a:avLst/>
          </a:prstGeom>
        </p:spPr>
      </p:pic>
      <p:sp>
        <p:nvSpPr>
          <p:cNvPr id="11" name="Tekstiruutu 10"/>
          <p:cNvSpPr txBox="1"/>
          <p:nvPr userDrawn="1"/>
        </p:nvSpPr>
        <p:spPr>
          <a:xfrm>
            <a:off x="659957" y="5844197"/>
            <a:ext cx="5912293" cy="694549"/>
          </a:xfrm>
          <a:prstGeom prst="rect">
            <a:avLst/>
          </a:prstGeom>
          <a:solidFill>
            <a:schemeClr val="tx1">
              <a:alpha val="40000"/>
            </a:schemeClr>
          </a:solidFill>
        </p:spPr>
        <p:txBody>
          <a:bodyPr wrap="square" rtlCol="0" anchor="ctr">
            <a:spAutoFit/>
          </a:bodyPr>
          <a:lstStyle/>
          <a:p>
            <a:pPr lvl="1">
              <a:lnSpc>
                <a:spcPts val="1600"/>
              </a:lnSpc>
              <a:spcBef>
                <a:spcPts val="600"/>
              </a:spcBef>
              <a:spcAft>
                <a:spcPts val="600"/>
              </a:spcAft>
            </a:pPr>
            <a:r>
              <a:rPr lang="fi-FI" sz="1300" dirty="0" smtClean="0">
                <a:solidFill>
                  <a:schemeClr val="bg1"/>
                </a:solidFill>
              </a:rPr>
              <a:t>Ramentor Oy	        Tel. +358 (0) 40 746 6585</a:t>
            </a:r>
            <a:br>
              <a:rPr lang="fi-FI" sz="1300" dirty="0" smtClean="0">
                <a:solidFill>
                  <a:schemeClr val="bg1"/>
                </a:solidFill>
              </a:rPr>
            </a:br>
            <a:r>
              <a:rPr lang="fi-FI" sz="1300" dirty="0" smtClean="0">
                <a:solidFill>
                  <a:schemeClr val="bg1"/>
                </a:solidFill>
              </a:rPr>
              <a:t>Hermiankatu 8 D	        info@ramentor.com</a:t>
            </a:r>
            <a:br>
              <a:rPr lang="fi-FI" sz="1300" dirty="0" smtClean="0">
                <a:solidFill>
                  <a:schemeClr val="bg1"/>
                </a:solidFill>
              </a:rPr>
            </a:br>
            <a:r>
              <a:rPr lang="fi-FI" sz="1300" dirty="0" smtClean="0">
                <a:solidFill>
                  <a:schemeClr val="bg1"/>
                </a:solidFill>
              </a:rPr>
              <a:t>FI-33720 Tampere	        www.ramentor.com</a:t>
            </a:r>
            <a:endParaRPr lang="en-GB" sz="1300" dirty="0">
              <a:solidFill>
                <a:schemeClr val="bg1"/>
              </a:solidFill>
            </a:endParaRPr>
          </a:p>
        </p:txBody>
      </p:sp>
      <p:pic>
        <p:nvPicPr>
          <p:cNvPr id="5" name="Kuva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653" y="877222"/>
            <a:ext cx="4822857" cy="1420952"/>
          </a:xfrm>
          <a:prstGeom prst="rect">
            <a:avLst/>
          </a:prstGeom>
        </p:spPr>
      </p:pic>
      <p:pic>
        <p:nvPicPr>
          <p:cNvPr id="6" name="Kuva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250" y="1942492"/>
            <a:ext cx="4807619" cy="40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4905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Luette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 hasCustomPrompt="1"/>
          </p:nvPr>
        </p:nvSpPr>
        <p:spPr>
          <a:xfrm>
            <a:off x="838200" y="926925"/>
            <a:ext cx="11019788" cy="1086589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noProof="0" dirty="0" smtClean="0"/>
              <a:t>Bullet slide title</a:t>
            </a:r>
            <a:endParaRPr lang="en-US" noProof="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 hasCustomPrompt="1"/>
          </p:nvPr>
        </p:nvSpPr>
        <p:spPr>
          <a:xfrm>
            <a:off x="838200" y="2367419"/>
            <a:ext cx="11019788" cy="3809544"/>
          </a:xfrm>
        </p:spPr>
        <p:txBody>
          <a:bodyPr>
            <a:noAutofit/>
          </a:bodyPr>
          <a:lstStyle>
            <a:lvl1pPr marL="216000" indent="-504000">
              <a:buSzPct val="100000"/>
              <a:defRPr>
                <a:solidFill>
                  <a:srgbClr val="152A39"/>
                </a:solidFill>
              </a:defRPr>
            </a:lvl1pPr>
            <a:lvl2pPr marL="864000" indent="-360000">
              <a:defRPr baseline="0">
                <a:solidFill>
                  <a:srgbClr val="152A39"/>
                </a:solidFill>
              </a:defRPr>
            </a:lvl2pPr>
            <a:lvl3pPr marL="1152000" indent="-288000">
              <a:buClr>
                <a:srgbClr val="FFA74F"/>
              </a:buClr>
              <a:defRPr baseline="0">
                <a:solidFill>
                  <a:srgbClr val="152A39"/>
                </a:solidFill>
              </a:defRPr>
            </a:lvl3pPr>
          </a:lstStyle>
          <a:p>
            <a:pPr lvl="0"/>
            <a:r>
              <a:rPr lang="en-US" noProof="0" dirty="0" smtClean="0"/>
              <a:t>Bullet level 1</a:t>
            </a:r>
          </a:p>
          <a:p>
            <a:pPr lvl="1"/>
            <a:r>
              <a:rPr lang="en-US" noProof="0" dirty="0" smtClean="0"/>
              <a:t>Bullet level 2</a:t>
            </a:r>
          </a:p>
          <a:p>
            <a:pPr lvl="2"/>
            <a:r>
              <a:rPr lang="en-US" noProof="0" dirty="0" smtClean="0"/>
              <a:t>Bullet level 3</a:t>
            </a:r>
          </a:p>
        </p:txBody>
      </p:sp>
      <p:pic>
        <p:nvPicPr>
          <p:cNvPr id="4" name="Kuva 3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74579" y="57978"/>
            <a:ext cx="1683409" cy="820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Kuva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84112"/>
            <a:ext cx="12192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723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Numeroin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 hasCustomPrompt="1"/>
          </p:nvPr>
        </p:nvSpPr>
        <p:spPr>
          <a:xfrm>
            <a:off x="838200" y="926925"/>
            <a:ext cx="11019788" cy="1086589"/>
          </a:xfrm>
        </p:spPr>
        <p:txBody>
          <a:bodyPr>
            <a:noAutofit/>
          </a:bodyPr>
          <a:lstStyle>
            <a:lvl1pPr>
              <a:defRPr baseline="0"/>
            </a:lvl1pPr>
          </a:lstStyle>
          <a:p>
            <a:r>
              <a:rPr lang="en-US" noProof="0" dirty="0" smtClean="0"/>
              <a:t>Number slide title</a:t>
            </a:r>
            <a:endParaRPr lang="en-US" noProof="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 hasCustomPrompt="1"/>
          </p:nvPr>
        </p:nvSpPr>
        <p:spPr>
          <a:xfrm>
            <a:off x="838200" y="2367419"/>
            <a:ext cx="11019788" cy="3809544"/>
          </a:xfrm>
        </p:spPr>
        <p:txBody>
          <a:bodyPr>
            <a:noAutofit/>
          </a:bodyPr>
          <a:lstStyle>
            <a:lvl1pPr marL="216000" indent="-504000">
              <a:buSzPct val="100000"/>
              <a:buFont typeface="+mj-lt"/>
              <a:buAutoNum type="arabicParenR"/>
              <a:defRPr>
                <a:solidFill>
                  <a:srgbClr val="152A39"/>
                </a:solidFill>
              </a:defRPr>
            </a:lvl1pPr>
            <a:lvl2pPr marL="864000" indent="-360000">
              <a:defRPr baseline="0">
                <a:solidFill>
                  <a:srgbClr val="152A39"/>
                </a:solidFill>
              </a:defRPr>
            </a:lvl2pPr>
            <a:lvl3pPr marL="1152000" indent="-288000">
              <a:buClr>
                <a:srgbClr val="FFA74F"/>
              </a:buClr>
              <a:buFont typeface="Arial" panose="020B0604020202020204" pitchFamily="34" charset="0"/>
              <a:buChar char="•"/>
              <a:defRPr baseline="0">
                <a:solidFill>
                  <a:srgbClr val="152A39"/>
                </a:solidFill>
              </a:defRPr>
            </a:lvl3pPr>
          </a:lstStyle>
          <a:p>
            <a:pPr lvl="0"/>
            <a:r>
              <a:rPr lang="en-US" noProof="0" dirty="0" smtClean="0"/>
              <a:t>Number level 1</a:t>
            </a:r>
          </a:p>
          <a:p>
            <a:pPr lvl="1"/>
            <a:r>
              <a:rPr lang="en-US" noProof="0" dirty="0" smtClean="0"/>
              <a:t>Number level 2</a:t>
            </a:r>
          </a:p>
          <a:p>
            <a:pPr lvl="2"/>
            <a:r>
              <a:rPr lang="en-US" noProof="0" dirty="0" smtClean="0"/>
              <a:t>Number level 3</a:t>
            </a:r>
          </a:p>
        </p:txBody>
      </p:sp>
      <p:pic>
        <p:nvPicPr>
          <p:cNvPr id="4" name="Kuva 3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74579" y="57978"/>
            <a:ext cx="1683409" cy="820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Kuva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84112"/>
            <a:ext cx="12192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425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pu tai väli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176670"/>
            <a:ext cx="12192000" cy="2490207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8200" y="3369332"/>
            <a:ext cx="11019788" cy="1086589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i-FI" noProof="0" smtClean="0"/>
              <a:t>Muokkaa perustyyl. napsautt.</a:t>
            </a:r>
            <a:endParaRPr lang="en-US" noProof="0" dirty="0"/>
          </a:p>
        </p:txBody>
      </p:sp>
      <p:pic>
        <p:nvPicPr>
          <p:cNvPr id="4" name="Kuva 3"/>
          <p:cNvPicPr/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74579" y="57978"/>
            <a:ext cx="1683409" cy="820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Kuva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84112"/>
            <a:ext cx="12192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395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838200" y="926925"/>
            <a:ext cx="10515600" cy="10865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 smtClean="0"/>
              <a:t>Edit style </a:t>
            </a:r>
            <a:endParaRPr lang="en-US" noProof="0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38200" y="2367419"/>
            <a:ext cx="10515600" cy="38095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 smtClean="0"/>
              <a:t>Style level 1</a:t>
            </a:r>
          </a:p>
          <a:p>
            <a:pPr lvl="1"/>
            <a:r>
              <a:rPr lang="en-US" noProof="0" dirty="0" smtClean="0"/>
              <a:t>Style level 2</a:t>
            </a:r>
          </a:p>
          <a:p>
            <a:pPr lvl="2"/>
            <a:r>
              <a:rPr lang="en-US" noProof="0" dirty="0" smtClean="0"/>
              <a:t>Style level 3 </a:t>
            </a:r>
          </a:p>
        </p:txBody>
      </p:sp>
    </p:spTree>
    <p:extLst>
      <p:ext uri="{BB962C8B-B14F-4D97-AF65-F5344CB8AC3E}">
        <p14:creationId xmlns:p14="http://schemas.microsoft.com/office/powerpoint/2010/main" val="3736236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156E7E"/>
          </a:solidFill>
          <a:latin typeface="+mn-lt"/>
          <a:ea typeface="+mj-ea"/>
          <a:cs typeface="+mj-cs"/>
        </a:defRPr>
      </a:lvl1pPr>
    </p:titleStyle>
    <p:bodyStyle>
      <a:lvl1pPr marL="216000" indent="-504000" algn="l" defTabSz="914400" rtl="0" eaLnBrk="1" latinLnBrk="0" hangingPunct="1">
        <a:lnSpc>
          <a:spcPct val="90000"/>
        </a:lnSpc>
        <a:spcBef>
          <a:spcPts val="1000"/>
        </a:spcBef>
        <a:buClr>
          <a:srgbClr val="FFA74F"/>
        </a:buClr>
        <a:buSzPct val="80000"/>
        <a:buFont typeface="Calibri" panose="020F050202020403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64000" indent="-360000" algn="l" defTabSz="914400" rtl="0" eaLnBrk="1" latinLnBrk="0" hangingPunct="1">
        <a:lnSpc>
          <a:spcPct val="90000"/>
        </a:lnSpc>
        <a:spcBef>
          <a:spcPts val="500"/>
        </a:spcBef>
        <a:buClr>
          <a:srgbClr val="FFA74F"/>
        </a:buClr>
        <a:buSzPct val="80000"/>
        <a:buFont typeface="Calibri" panose="020F0502020204030204" pitchFamily="34" charset="0"/>
        <a:buChar char="–"/>
        <a:defRPr sz="2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52000" indent="-288000" algn="l" defTabSz="914400" rtl="0" eaLnBrk="1" latinLnBrk="0" hangingPunct="1">
        <a:lnSpc>
          <a:spcPct val="90000"/>
        </a:lnSpc>
        <a:spcBef>
          <a:spcPts val="500"/>
        </a:spcBef>
        <a:buFont typeface="+mj-lt"/>
        <a:buAutoNum type="arabicParenR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ramentor.com/elmas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03/PhysRevAccelBeams.19.121003" TargetMode="External"/><Relationship Id="rId2" Type="http://schemas.openxmlformats.org/officeDocument/2006/relationships/hyperlink" Target="http://urn.fi/URN:ISBN:978-952-03-1057-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ds.cern.ch/record/2302387" TargetMode="External"/><Relationship Id="rId5" Type="http://schemas.openxmlformats.org/officeDocument/2006/relationships/hyperlink" Target="https://cds.cern.ch/record/2649261" TargetMode="External"/><Relationship Id="rId4" Type="http://schemas.openxmlformats.org/officeDocument/2006/relationships/hyperlink" Target="https://doi.org/10.1016/j.ress.2018.11.026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iruutu 3"/>
          <p:cNvSpPr txBox="1"/>
          <p:nvPr/>
        </p:nvSpPr>
        <p:spPr>
          <a:xfrm>
            <a:off x="838199" y="4795783"/>
            <a:ext cx="11110993" cy="103158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Videoconference 2019-09-17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" name="Tekstiruutu 4"/>
          <p:cNvSpPr txBox="1"/>
          <p:nvPr/>
        </p:nvSpPr>
        <p:spPr>
          <a:xfrm>
            <a:off x="8461815" y="6015625"/>
            <a:ext cx="3549371" cy="46166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fi-FI" sz="2400" dirty="0" smtClean="0">
                <a:solidFill>
                  <a:schemeClr val="bg1"/>
                </a:solidFill>
              </a:rPr>
              <a:t>Jussi-Pekka</a:t>
            </a:r>
            <a:r>
              <a:rPr lang="fi-FI" sz="2400" baseline="0" dirty="0" smtClean="0">
                <a:solidFill>
                  <a:schemeClr val="bg1"/>
                </a:solidFill>
              </a:rPr>
              <a:t> Penttinen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6" name="Otsikko 1"/>
          <p:cNvSpPr txBox="1">
            <a:spLocks/>
          </p:cNvSpPr>
          <p:nvPr/>
        </p:nvSpPr>
        <p:spPr>
          <a:xfrm>
            <a:off x="838200" y="3489649"/>
            <a:ext cx="11172986" cy="130613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Manufacturing Process Modelling (</a:t>
            </a:r>
            <a:r>
              <a:rPr lang="en-US" dirty="0" smtClean="0"/>
              <a:t>MPM)</a:t>
            </a:r>
          </a:p>
          <a:p>
            <a:r>
              <a:rPr lang="en-US" sz="2400" dirty="0" smtClean="0"/>
              <a:t>Ramentor R&amp;D </a:t>
            </a:r>
            <a:r>
              <a:rPr lang="en-US" sz="2400" dirty="0"/>
              <a:t>for </a:t>
            </a:r>
            <a:r>
              <a:rPr lang="en-US" sz="2400" dirty="0" smtClean="0"/>
              <a:t>TAU-CERN-BF </a:t>
            </a:r>
            <a:r>
              <a:rPr lang="en-US" sz="2400" dirty="0"/>
              <a:t>co-innovation project</a:t>
            </a:r>
          </a:p>
        </p:txBody>
      </p:sp>
    </p:spTree>
    <p:extLst>
      <p:ext uri="{BB962C8B-B14F-4D97-AF65-F5344CB8AC3E}">
        <p14:creationId xmlns:p14="http://schemas.microsoft.com/office/powerpoint/2010/main" val="1959243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Ramentor MPM – Background</a:t>
            </a:r>
            <a:endParaRPr lang="en-GB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838199" y="2367419"/>
            <a:ext cx="11132127" cy="3809544"/>
          </a:xfrm>
        </p:spPr>
        <p:txBody>
          <a:bodyPr/>
          <a:lstStyle/>
          <a:p>
            <a:r>
              <a:rPr lang="en-GB" dirty="0" smtClean="0"/>
              <a:t>Ramentor is a private software/expertise company</a:t>
            </a:r>
          </a:p>
          <a:p>
            <a:pPr lvl="1"/>
            <a:r>
              <a:rPr lang="en-US" sz="2400" dirty="0"/>
              <a:t>Founded in 2006, based in Tampere, Finland</a:t>
            </a:r>
          </a:p>
          <a:p>
            <a:pPr lvl="1"/>
            <a:r>
              <a:rPr lang="en-US" sz="2400" dirty="0" smtClean="0"/>
              <a:t>Solutions </a:t>
            </a:r>
            <a:r>
              <a:rPr lang="en-US" sz="2400" dirty="0"/>
              <a:t>for </a:t>
            </a:r>
            <a:r>
              <a:rPr lang="en-US" sz="2400" dirty="0" smtClean="0"/>
              <a:t>reliability engineering and risk </a:t>
            </a:r>
            <a:r>
              <a:rPr lang="en-US" sz="2400" dirty="0"/>
              <a:t>management</a:t>
            </a:r>
          </a:p>
          <a:p>
            <a:r>
              <a:rPr lang="en-GB" dirty="0" smtClean="0"/>
              <a:t>In 2014 Ramentor joined FCC Study consortium</a:t>
            </a:r>
          </a:p>
          <a:p>
            <a:pPr lvl="1"/>
            <a:r>
              <a:rPr lang="en-GB" sz="2400" dirty="0" smtClean="0"/>
              <a:t>ELMAS software was used for CERN LHC availability modelling</a:t>
            </a:r>
          </a:p>
          <a:p>
            <a:pPr lvl="1"/>
            <a:r>
              <a:rPr lang="en-GB" sz="2400" dirty="0" smtClean="0"/>
              <a:t>2016–2018  Ramentor developed in co-operation with CERN and TAU a new approach (OpenMARS) for complex analyses</a:t>
            </a:r>
          </a:p>
          <a:p>
            <a:pPr lvl="1"/>
            <a:r>
              <a:rPr lang="en-GB" sz="2400" dirty="0" smtClean="0"/>
              <a:t>Currently the new approach is tested for FCC-</a:t>
            </a:r>
            <a:r>
              <a:rPr lang="en-GB" sz="2400" dirty="0" err="1" smtClean="0"/>
              <a:t>ee</a:t>
            </a:r>
            <a:r>
              <a:rPr lang="en-GB" sz="2400" dirty="0" smtClean="0"/>
              <a:t> operation modelling and identification of critical systems (arto.niemi@cern.ch)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2034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3747" y="260648"/>
            <a:ext cx="7654925" cy="1047750"/>
          </a:xfrm>
        </p:spPr>
        <p:txBody>
          <a:bodyPr/>
          <a:lstStyle/>
          <a:p>
            <a:r>
              <a:rPr lang="en-US" dirty="0">
                <a:latin typeface="+mn-lt"/>
              </a:rPr>
              <a:t>ELMAS 4.9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069" y="1178050"/>
            <a:ext cx="9060265" cy="5438631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 bwMode="auto">
          <a:xfrm flipH="1">
            <a:off x="2828239" y="2849880"/>
            <a:ext cx="3028950" cy="918210"/>
          </a:xfrm>
          <a:prstGeom prst="line">
            <a:avLst/>
          </a:prstGeom>
          <a:ln w="3175">
            <a:solidFill>
              <a:schemeClr val="dk1">
                <a:shade val="95000"/>
                <a:satMod val="105000"/>
                <a:alpha val="25000"/>
              </a:schemeClr>
            </a:solidFill>
            <a:prstDash val="lg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 bwMode="auto">
          <a:xfrm flipH="1">
            <a:off x="3536900" y="3276600"/>
            <a:ext cx="2823211" cy="1101090"/>
          </a:xfrm>
          <a:prstGeom prst="line">
            <a:avLst/>
          </a:prstGeom>
          <a:ln w="3175">
            <a:solidFill>
              <a:schemeClr val="dk1">
                <a:shade val="95000"/>
                <a:satMod val="105000"/>
                <a:alpha val="25000"/>
              </a:schemeClr>
            </a:solidFill>
            <a:prstDash val="lg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 bwMode="auto">
          <a:xfrm flipH="1">
            <a:off x="4380181" y="3958590"/>
            <a:ext cx="852168" cy="1267460"/>
          </a:xfrm>
          <a:prstGeom prst="line">
            <a:avLst/>
          </a:prstGeom>
          <a:ln w="3175">
            <a:solidFill>
              <a:schemeClr val="dk1">
                <a:shade val="95000"/>
                <a:satMod val="105000"/>
                <a:alpha val="25000"/>
              </a:schemeClr>
            </a:solidFill>
            <a:prstDash val="lg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 flipH="1" flipV="1">
            <a:off x="4378911" y="5852162"/>
            <a:ext cx="857249" cy="411479"/>
          </a:xfrm>
          <a:prstGeom prst="line">
            <a:avLst/>
          </a:prstGeom>
          <a:ln w="3175">
            <a:solidFill>
              <a:schemeClr val="dk1">
                <a:shade val="95000"/>
                <a:satMod val="105000"/>
                <a:alpha val="25000"/>
              </a:schemeClr>
            </a:solidFill>
            <a:prstDash val="lg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199087" y="3490477"/>
            <a:ext cx="1565991" cy="864440"/>
          </a:xfrm>
          <a:prstGeom prst="rect">
            <a:avLst/>
          </a:prstGeom>
          <a:solidFill>
            <a:schemeClr val="bg1">
              <a:lumMod val="85000"/>
              <a:alpha val="65000"/>
            </a:schemeClr>
          </a:solidFill>
        </p:spPr>
        <p:txBody>
          <a:bodyPr wrap="square" lIns="144000" tIns="108000" rIns="144000" bIns="108000" rtlCol="0" anchor="ctr" anchorCtr="1">
            <a:spAutoFit/>
          </a:bodyPr>
          <a:lstStyle/>
          <a:p>
            <a:pPr algn="ctr"/>
            <a:r>
              <a:rPr lang="en-US" sz="1400" dirty="0">
                <a:solidFill>
                  <a:srgbClr val="156E7E"/>
                </a:solidFill>
              </a:rPr>
              <a:t>Model failures of the selected system (FTA)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157792" y="5725923"/>
            <a:ext cx="1888125" cy="648997"/>
          </a:xfrm>
          <a:prstGeom prst="rect">
            <a:avLst/>
          </a:prstGeom>
          <a:solidFill>
            <a:schemeClr val="bg1">
              <a:lumMod val="85000"/>
              <a:alpha val="65000"/>
            </a:schemeClr>
          </a:solidFill>
        </p:spPr>
        <p:txBody>
          <a:bodyPr wrap="square" lIns="144000" tIns="108000" rIns="144000" bIns="108000" rtlCol="0" anchor="ctr" anchorCtr="1">
            <a:spAutoFit/>
          </a:bodyPr>
          <a:lstStyle/>
          <a:p>
            <a:pPr algn="ctr"/>
            <a:r>
              <a:rPr lang="en-US" sz="1400" dirty="0">
                <a:solidFill>
                  <a:srgbClr val="156E7E"/>
                </a:solidFill>
              </a:rPr>
              <a:t>Input data for the selected component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939973" y="639526"/>
            <a:ext cx="3024336" cy="433553"/>
          </a:xfrm>
          <a:prstGeom prst="rect">
            <a:avLst/>
          </a:prstGeom>
          <a:solidFill>
            <a:schemeClr val="bg1">
              <a:lumMod val="85000"/>
              <a:alpha val="65000"/>
            </a:schemeClr>
          </a:solidFill>
        </p:spPr>
        <p:txBody>
          <a:bodyPr wrap="square" lIns="144000" tIns="108000" rIns="108000" bIns="108000" rtlCol="0">
            <a:spAutoFit/>
          </a:bodyPr>
          <a:lstStyle/>
          <a:p>
            <a:pPr algn="ctr"/>
            <a:r>
              <a:rPr lang="en-US" sz="1400" dirty="0">
                <a:hlinkClick r:id="rId4"/>
              </a:rPr>
              <a:t>http://www.ramentor.com/elmas/</a:t>
            </a:r>
            <a:endParaRPr lang="en-US" sz="1400" dirty="0"/>
          </a:p>
        </p:txBody>
      </p:sp>
      <p:sp>
        <p:nvSpPr>
          <p:cNvPr id="15" name="Rounded Rectangle 14"/>
          <p:cNvSpPr/>
          <p:nvPr/>
        </p:nvSpPr>
        <p:spPr bwMode="auto">
          <a:xfrm>
            <a:off x="1611381" y="1700808"/>
            <a:ext cx="2752289" cy="1418674"/>
          </a:xfrm>
          <a:prstGeom prst="roundRect">
            <a:avLst/>
          </a:prstGeom>
          <a:noFill/>
          <a:ln w="50800">
            <a:solidFill>
              <a:schemeClr val="accent2">
                <a:alpha val="1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0" rIns="91440" bIns="45720" numCol="1" rtlCol="0" anchor="t" anchorCtr="0" compatLnSpc="1">
            <a:prstTxWarp prst="textNoShape">
              <a:avLst/>
            </a:prstTxWarp>
          </a:bodyPr>
          <a:lstStyle/>
          <a:p>
            <a:pPr marL="419100" indent="-419100" algn="ctr">
              <a:lnSpc>
                <a:spcPct val="125000"/>
              </a:lnSpc>
              <a:buClr>
                <a:srgbClr val="FFA74F"/>
              </a:buClr>
            </a:pPr>
            <a:r>
              <a:rPr lang="en-US" sz="1200" dirty="0">
                <a:solidFill>
                  <a:schemeClr val="accent2"/>
                </a:solidFill>
              </a:rPr>
              <a:t>Water filtration</a:t>
            </a:r>
          </a:p>
        </p:txBody>
      </p:sp>
      <p:sp>
        <p:nvSpPr>
          <p:cNvPr id="16" name="Rounded Rectangle 15"/>
          <p:cNvSpPr/>
          <p:nvPr/>
        </p:nvSpPr>
        <p:spPr bwMode="auto">
          <a:xfrm>
            <a:off x="4363670" y="1516604"/>
            <a:ext cx="2072248" cy="1264325"/>
          </a:xfrm>
          <a:prstGeom prst="roundRect">
            <a:avLst/>
          </a:prstGeom>
          <a:noFill/>
          <a:ln w="50800">
            <a:solidFill>
              <a:schemeClr val="accent1">
                <a:alpha val="1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5000"/>
              </a:lnSpc>
              <a:buClr>
                <a:srgbClr val="FFA74F"/>
              </a:buClr>
            </a:pPr>
            <a:r>
              <a:rPr lang="en-US" sz="1050" dirty="0">
                <a:solidFill>
                  <a:srgbClr val="4F81BD"/>
                </a:solidFill>
              </a:rPr>
              <a:t>Primary cooling circulation - Water</a:t>
            </a:r>
          </a:p>
        </p:txBody>
      </p:sp>
      <p:sp>
        <p:nvSpPr>
          <p:cNvPr id="17" name="Rounded Rectangle 16"/>
          <p:cNvSpPr/>
          <p:nvPr/>
        </p:nvSpPr>
        <p:spPr bwMode="auto">
          <a:xfrm>
            <a:off x="5763100" y="1518339"/>
            <a:ext cx="2848918" cy="2044030"/>
          </a:xfrm>
          <a:prstGeom prst="roundRect">
            <a:avLst/>
          </a:prstGeom>
          <a:noFill/>
          <a:ln w="50800">
            <a:solidFill>
              <a:srgbClr val="7030A0">
                <a:alpha val="15000"/>
              </a:srgb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419100" indent="-419100" algn="r">
              <a:lnSpc>
                <a:spcPct val="125000"/>
              </a:lnSpc>
              <a:buClr>
                <a:srgbClr val="FFA74F"/>
              </a:buClr>
            </a:pPr>
            <a:r>
              <a:rPr lang="en-US" sz="1200" dirty="0">
                <a:solidFill>
                  <a:srgbClr val="7030A0"/>
                </a:solidFill>
              </a:rPr>
              <a:t>Secondary cooling circulation</a:t>
            </a:r>
          </a:p>
        </p:txBody>
      </p:sp>
      <p:sp>
        <p:nvSpPr>
          <p:cNvPr id="18" name="Rounded Rectangle 17"/>
          <p:cNvSpPr/>
          <p:nvPr/>
        </p:nvSpPr>
        <p:spPr bwMode="auto">
          <a:xfrm>
            <a:off x="4363670" y="2780929"/>
            <a:ext cx="2074739" cy="781441"/>
          </a:xfrm>
          <a:prstGeom prst="roundRect">
            <a:avLst/>
          </a:prstGeom>
          <a:noFill/>
          <a:ln w="50800">
            <a:solidFill>
              <a:schemeClr val="accent1">
                <a:alpha val="1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0" tIns="45720" rIns="0" bIns="45720" numCol="1" rtlCol="0" anchor="b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5000"/>
              </a:lnSpc>
              <a:buClr>
                <a:srgbClr val="FFA74F"/>
              </a:buClr>
            </a:pPr>
            <a:r>
              <a:rPr lang="en-US" sz="1050" dirty="0">
                <a:solidFill>
                  <a:srgbClr val="4F81BD"/>
                </a:solidFill>
              </a:rPr>
              <a:t>Primary cooling circulation - Chiller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231795" y="3562369"/>
            <a:ext cx="1469544" cy="648997"/>
          </a:xfrm>
          <a:prstGeom prst="rect">
            <a:avLst/>
          </a:prstGeom>
          <a:solidFill>
            <a:schemeClr val="bg1">
              <a:lumMod val="85000"/>
              <a:alpha val="65000"/>
            </a:schemeClr>
          </a:solidFill>
        </p:spPr>
        <p:txBody>
          <a:bodyPr wrap="square" lIns="144000" tIns="108000" rIns="144000" bIns="108000" rtlCol="0" anchor="ctr" anchorCtr="1">
            <a:spAutoFit/>
          </a:bodyPr>
          <a:lstStyle/>
          <a:p>
            <a:pPr algn="ctr"/>
            <a:r>
              <a:rPr lang="en-US" sz="1400" dirty="0">
                <a:solidFill>
                  <a:srgbClr val="156E7E"/>
                </a:solidFill>
              </a:rPr>
              <a:t>All items of the model listed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723949" y="1281855"/>
            <a:ext cx="1605664" cy="648997"/>
          </a:xfrm>
          <a:prstGeom prst="rect">
            <a:avLst/>
          </a:prstGeom>
          <a:solidFill>
            <a:schemeClr val="bg1">
              <a:lumMod val="85000"/>
              <a:alpha val="65000"/>
            </a:schemeClr>
          </a:solidFill>
        </p:spPr>
        <p:txBody>
          <a:bodyPr wrap="square" lIns="144000" tIns="108000" rIns="144000" bIns="108000" rtlCol="0" anchor="ctr">
            <a:spAutoFit/>
          </a:bodyPr>
          <a:lstStyle/>
          <a:p>
            <a:pPr algn="ctr"/>
            <a:r>
              <a:rPr lang="en-US" sz="1400" dirty="0">
                <a:solidFill>
                  <a:srgbClr val="156E7E"/>
                </a:solidFill>
              </a:rPr>
              <a:t>Model process functions (RBD)</a:t>
            </a:r>
          </a:p>
        </p:txBody>
      </p:sp>
    </p:spTree>
    <p:extLst>
      <p:ext uri="{BB962C8B-B14F-4D97-AF65-F5344CB8AC3E}">
        <p14:creationId xmlns:p14="http://schemas.microsoft.com/office/powerpoint/2010/main" val="44355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Ramentor MPM – Three </a:t>
            </a:r>
            <a:r>
              <a:rPr lang="en-GB" dirty="0" smtClean="0"/>
              <a:t>phases for R&amp;D</a:t>
            </a:r>
            <a:endParaRPr lang="en-GB" dirty="0"/>
          </a:p>
        </p:txBody>
      </p:sp>
      <p:sp>
        <p:nvSpPr>
          <p:cNvPr id="4" name="Sisällön paikkamerkki 3"/>
          <p:cNvSpPr>
            <a:spLocks noGrp="1"/>
          </p:cNvSpPr>
          <p:nvPr>
            <p:ph idx="1"/>
          </p:nvPr>
        </p:nvSpPr>
        <p:spPr>
          <a:xfrm>
            <a:off x="838199" y="2367419"/>
            <a:ext cx="11194474" cy="3809544"/>
          </a:xfrm>
        </p:spPr>
        <p:txBody>
          <a:bodyPr/>
          <a:lstStyle/>
          <a:p>
            <a:r>
              <a:rPr lang="en-GB" sz="4000" dirty="0" smtClean="0"/>
              <a:t>Define a </a:t>
            </a:r>
            <a:r>
              <a:rPr lang="en-GB" sz="4000" dirty="0" smtClean="0"/>
              <a:t>new approach for </a:t>
            </a:r>
            <a:r>
              <a:rPr lang="en-GB" sz="4000" dirty="0" smtClean="0"/>
              <a:t>MPM</a:t>
            </a:r>
            <a:endParaRPr lang="en-GB" sz="4000" dirty="0" smtClean="0"/>
          </a:p>
          <a:p>
            <a:pPr lvl="1"/>
            <a:r>
              <a:rPr lang="en-US" sz="2400" dirty="0" smtClean="0"/>
              <a:t>The approach should enable including </a:t>
            </a:r>
            <a:r>
              <a:rPr lang="en-US" sz="2400" dirty="0"/>
              <a:t>capacities, resources, failures, delays, quality aspects and other essential </a:t>
            </a:r>
            <a:r>
              <a:rPr lang="en-US" sz="2400" dirty="0" smtClean="0"/>
              <a:t>features</a:t>
            </a:r>
          </a:p>
          <a:p>
            <a:pPr lvl="1"/>
            <a:r>
              <a:rPr lang="en-GB" sz="2400" dirty="0" smtClean="0"/>
              <a:t>Assess/analyse </a:t>
            </a:r>
            <a:r>
              <a:rPr lang="en-GB" sz="2400" dirty="0"/>
              <a:t>manufacturing </a:t>
            </a:r>
            <a:r>
              <a:rPr lang="en-GB" sz="2400" dirty="0" smtClean="0"/>
              <a:t>process' </a:t>
            </a:r>
            <a:r>
              <a:rPr lang="en-GB" sz="2400" dirty="0"/>
              <a:t>key </a:t>
            </a:r>
            <a:r>
              <a:rPr lang="en-GB" sz="2400" dirty="0" smtClean="0"/>
              <a:t>performance indicators (KPI)</a:t>
            </a:r>
          </a:p>
          <a:p>
            <a:r>
              <a:rPr lang="en-GB" dirty="0" smtClean="0"/>
              <a:t>Specify interfaces between MPM and MES/ERP</a:t>
            </a:r>
          </a:p>
          <a:p>
            <a:pPr lvl="1"/>
            <a:r>
              <a:rPr lang="en-GB" sz="2400" dirty="0" smtClean="0"/>
              <a:t>Enables </a:t>
            </a:r>
            <a:r>
              <a:rPr lang="en-GB" sz="2400" dirty="0" smtClean="0"/>
              <a:t>system providers to integrate MPM into their MES/ERP</a:t>
            </a:r>
          </a:p>
          <a:p>
            <a:r>
              <a:rPr lang="en-GB" dirty="0" smtClean="0"/>
              <a:t>Evaluate the benefits of applying the new MPM</a:t>
            </a:r>
          </a:p>
          <a:p>
            <a:pPr lvl="1"/>
            <a:r>
              <a:rPr lang="en-GB" sz="2400" dirty="0" smtClean="0"/>
              <a:t>Case: CERN's superconducting magnet manufacturing process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33966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Ramentor MPM – </a:t>
            </a:r>
            <a:r>
              <a:rPr lang="en-GB" dirty="0" smtClean="0"/>
              <a:t>Extends</a:t>
            </a:r>
            <a:r>
              <a:rPr lang="fi-FI" dirty="0" smtClean="0"/>
              <a:t> OpenMARS</a:t>
            </a:r>
            <a:endParaRPr lang="en-US" dirty="0"/>
          </a:p>
        </p:txBody>
      </p:sp>
      <p:pic>
        <p:nvPicPr>
          <p:cNvPr id="4" name="Kuv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113495"/>
            <a:ext cx="10722601" cy="433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94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8200" y="926925"/>
            <a:ext cx="11152908" cy="1086589"/>
          </a:xfrm>
        </p:spPr>
        <p:txBody>
          <a:bodyPr/>
          <a:lstStyle/>
          <a:p>
            <a:r>
              <a:rPr lang="en-GB" dirty="0" smtClean="0"/>
              <a:t>Ramentor MPM – OpenMARS documents</a:t>
            </a:r>
            <a:endParaRPr lang="en-GB" dirty="0"/>
          </a:p>
        </p:txBody>
      </p:sp>
      <p:sp>
        <p:nvSpPr>
          <p:cNvPr id="4" name="Sisällön paikkamerkki 3"/>
          <p:cNvSpPr>
            <a:spLocks noGrp="1"/>
          </p:cNvSpPr>
          <p:nvPr>
            <p:ph idx="1"/>
          </p:nvPr>
        </p:nvSpPr>
        <p:spPr>
          <a:xfrm>
            <a:off x="838199" y="2367419"/>
            <a:ext cx="11152909" cy="3809544"/>
          </a:xfrm>
        </p:spPr>
        <p:txBody>
          <a:bodyPr/>
          <a:lstStyle/>
          <a:p>
            <a:r>
              <a:rPr lang="en-GB" sz="3200" dirty="0" smtClean="0"/>
              <a:t>Modelling Future Hadron Colliders’ Availability for Physics</a:t>
            </a:r>
          </a:p>
          <a:p>
            <a:pPr lvl="1"/>
            <a:r>
              <a:rPr lang="en-GB" sz="2400" dirty="0" smtClean="0"/>
              <a:t>Dissertation: </a:t>
            </a:r>
            <a:r>
              <a:rPr lang="en-GB" sz="2400" dirty="0" smtClean="0">
                <a:hlinkClick r:id="rId2"/>
              </a:rPr>
              <a:t>http://urn.fi/URN:ISBN:978-952-03-1057-8</a:t>
            </a:r>
            <a:endParaRPr lang="en-GB" sz="2400" dirty="0" smtClean="0"/>
          </a:p>
          <a:p>
            <a:pPr lvl="1"/>
            <a:r>
              <a:rPr lang="en-GB" sz="2400" dirty="0" smtClean="0"/>
              <a:t>PARB journal: </a:t>
            </a:r>
            <a:r>
              <a:rPr lang="en-GB" sz="2400" dirty="0" smtClean="0">
                <a:hlinkClick r:id="rId3"/>
              </a:rPr>
              <a:t>https://doi.org/10.1103/PhysRevAccelBeams.19.121003</a:t>
            </a:r>
            <a:endParaRPr lang="en-GB" sz="2400" dirty="0" smtClean="0"/>
          </a:p>
          <a:p>
            <a:r>
              <a:rPr lang="en-GB" sz="3200" dirty="0" smtClean="0"/>
              <a:t>An open modelling approach for availability and reliability of systems - OpenMARS</a:t>
            </a:r>
          </a:p>
          <a:p>
            <a:pPr lvl="1"/>
            <a:r>
              <a:rPr lang="en-GB" sz="2400" dirty="0" smtClean="0"/>
              <a:t>RESS journal: </a:t>
            </a:r>
            <a:r>
              <a:rPr lang="en-GB" sz="2400" dirty="0" smtClean="0">
                <a:hlinkClick r:id="rId4"/>
              </a:rPr>
              <a:t>https://doi.org/10.1016/j.ress.2018.11.026</a:t>
            </a:r>
            <a:endParaRPr lang="en-GB" sz="2400" dirty="0" smtClean="0"/>
          </a:p>
          <a:p>
            <a:pPr lvl="1"/>
            <a:r>
              <a:rPr lang="en-GB" sz="2400" dirty="0" smtClean="0"/>
              <a:t>Preprint: </a:t>
            </a:r>
            <a:r>
              <a:rPr lang="en-GB" sz="2400" dirty="0" smtClean="0">
                <a:hlinkClick r:id="rId5"/>
              </a:rPr>
              <a:t>https://cds.cern.ch/record/2649261</a:t>
            </a:r>
            <a:endParaRPr lang="en-GB" sz="2400" dirty="0" smtClean="0"/>
          </a:p>
          <a:p>
            <a:pPr lvl="1"/>
            <a:r>
              <a:rPr lang="en-GB" sz="2400" dirty="0" smtClean="0"/>
              <a:t>Specification: </a:t>
            </a:r>
            <a:r>
              <a:rPr lang="en-GB" sz="2400" dirty="0" smtClean="0">
                <a:hlinkClick r:id="rId6"/>
              </a:rPr>
              <a:t>https://cds.cern.ch/record/2302387</a:t>
            </a:r>
            <a:endParaRPr lang="en-GB" sz="2400" dirty="0" smtClean="0"/>
          </a:p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62610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tsikk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Ramentor Oy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31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sitys1" id="{984F7F3D-7E8D-4193-9E6F-BB54A7C9A854}" vid="{63DA4FED-95E6-4BA2-B052-EB5086FD95BF}"/>
    </a:ext>
  </a:ext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2019-09-11 Ramentor MPM - TAU-BF-CERN project</Template>
  <TotalTime>178</TotalTime>
  <Words>274</Words>
  <Application>Microsoft Office PowerPoint</Application>
  <PresentationFormat>Laajakuva</PresentationFormat>
  <Paragraphs>41</Paragraphs>
  <Slides>7</Slides>
  <Notes>1</Notes>
  <HiddenSlides>0</HiddenSlides>
  <MMClips>0</MMClips>
  <ScaleCrop>false</ScaleCrop>
  <HeadingPairs>
    <vt:vector size="6" baseType="variant">
      <vt:variant>
        <vt:lpstr>Käytetyt fontit</vt:lpstr>
      </vt:variant>
      <vt:variant>
        <vt:i4>2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Office-teema</vt:lpstr>
      <vt:lpstr>PowerPoint-esitys</vt:lpstr>
      <vt:lpstr>Ramentor MPM – Background</vt:lpstr>
      <vt:lpstr>ELMAS 4.9</vt:lpstr>
      <vt:lpstr>Ramentor MPM – Three phases for R&amp;D</vt:lpstr>
      <vt:lpstr>Ramentor MPM – Extends OpenMARS</vt:lpstr>
      <vt:lpstr>Ramentor MPM – OpenMARS documents</vt:lpstr>
      <vt:lpstr>Ramentor Oy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Jussi-Pekka Penttinen</dc:creator>
  <cp:lastModifiedBy>Jussi-Pekka Penttinen</cp:lastModifiedBy>
  <cp:revision>12</cp:revision>
  <dcterms:created xsi:type="dcterms:W3CDTF">2019-09-11T10:06:23Z</dcterms:created>
  <dcterms:modified xsi:type="dcterms:W3CDTF">2019-09-16T10:16:05Z</dcterms:modified>
</cp:coreProperties>
</file>