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6"/>
  </p:notesMasterIdLst>
  <p:sldIdLst>
    <p:sldId id="278" r:id="rId2"/>
    <p:sldId id="263" r:id="rId3"/>
    <p:sldId id="281" r:id="rId4"/>
    <p:sldId id="28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7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28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4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053FA-AA37-4105-987E-A2470D6F1F84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A408D-FD9D-46FC-B6A3-F46CD92E5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938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826" y="1729585"/>
            <a:ext cx="10363200" cy="629894"/>
          </a:xfrm>
          <a:prstGeom prst="rect">
            <a:avLst/>
          </a:prstGeom>
        </p:spPr>
        <p:txBody>
          <a:bodyPr/>
          <a:lstStyle>
            <a:lvl1pPr algn="ctr" defTabSz="582061" rtl="0" eaLnBrk="1" latinLnBrk="0" hangingPunct="1">
              <a:spcBef>
                <a:spcPct val="0"/>
              </a:spcBef>
              <a:buNone/>
              <a:defRPr lang="en-US" sz="4000" kern="1200" dirty="0">
                <a:solidFill>
                  <a:srgbClr val="4F81B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 defTabSz="582061" rtl="0" eaLnBrk="1" latinLnBrk="0" hangingPunct="1">
              <a:spcBef>
                <a:spcPts val="1512"/>
              </a:spcBef>
              <a:buFont typeface="Arial"/>
              <a:buNone/>
              <a:defRPr lang="en-US" sz="32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582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64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46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28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10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92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74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56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92426-B249-444A-9CCC-B2F698EB5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6D1F1-239B-4096-9A8E-1C01C4A77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73B78F-E395-4A8C-AD1B-913E7F9C4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820" y="6356350"/>
            <a:ext cx="2743200" cy="365125"/>
          </a:xfrm>
        </p:spPr>
        <p:txBody>
          <a:bodyPr/>
          <a:lstStyle>
            <a:lvl1pPr>
              <a:defRPr sz="2000"/>
            </a:lvl1pPr>
          </a:lstStyle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4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as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837746"/>
            <a:ext cx="6106886" cy="1872797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085114" y="835026"/>
            <a:ext cx="6106886" cy="1883681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84000" y="3343550"/>
            <a:ext cx="12024000" cy="0"/>
          </a:xfrm>
          <a:prstGeom prst="line">
            <a:avLst/>
          </a:prstGeom>
          <a:ln w="6350">
            <a:solidFill>
              <a:srgbClr val="6E97C9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000" y="2799603"/>
            <a:ext cx="12024000" cy="0"/>
          </a:xfrm>
          <a:prstGeom prst="line">
            <a:avLst/>
          </a:prstGeom>
          <a:ln w="6350">
            <a:solidFill>
              <a:srgbClr val="6E97C9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0" y="2840719"/>
            <a:ext cx="6021500" cy="44948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6170500" y="2837998"/>
            <a:ext cx="6021500" cy="44948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873" y="85491"/>
            <a:ext cx="473661" cy="640467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025284" y="292717"/>
            <a:ext cx="9450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 Upgrade</a:t>
            </a:r>
          </a:p>
        </p:txBody>
      </p:sp>
    </p:spTree>
    <p:extLst>
      <p:ext uri="{BB962C8B-B14F-4D97-AF65-F5344CB8AC3E}">
        <p14:creationId xmlns:p14="http://schemas.microsoft.com/office/powerpoint/2010/main" val="4042518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as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837746"/>
            <a:ext cx="6106886" cy="1186997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085114" y="835026"/>
            <a:ext cx="6106886" cy="1197881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84000" y="3808914"/>
            <a:ext cx="12024000" cy="0"/>
          </a:xfrm>
          <a:prstGeom prst="line">
            <a:avLst/>
          </a:prstGeom>
          <a:ln w="6350">
            <a:solidFill>
              <a:srgbClr val="6E97C9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000" y="3264967"/>
            <a:ext cx="12024000" cy="0"/>
          </a:xfrm>
          <a:prstGeom prst="line">
            <a:avLst/>
          </a:prstGeom>
          <a:ln w="6350">
            <a:solidFill>
              <a:srgbClr val="6E97C9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0" y="3306083"/>
            <a:ext cx="6021500" cy="44948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6170500" y="3303362"/>
            <a:ext cx="6021500" cy="44948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873" y="85491"/>
            <a:ext cx="473661" cy="640467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025284" y="292717"/>
            <a:ext cx="9450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 Upgrade</a:t>
            </a:r>
          </a:p>
        </p:txBody>
      </p:sp>
    </p:spTree>
    <p:extLst>
      <p:ext uri="{BB962C8B-B14F-4D97-AF65-F5344CB8AC3E}">
        <p14:creationId xmlns:p14="http://schemas.microsoft.com/office/powerpoint/2010/main" val="3903008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as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837746"/>
            <a:ext cx="6106886" cy="1186997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085114" y="835026"/>
            <a:ext cx="6106886" cy="1197881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84000" y="4248368"/>
            <a:ext cx="12024000" cy="0"/>
          </a:xfrm>
          <a:prstGeom prst="line">
            <a:avLst/>
          </a:prstGeom>
          <a:ln w="6350">
            <a:solidFill>
              <a:srgbClr val="6E97C9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000" y="3694896"/>
            <a:ext cx="12024000" cy="0"/>
          </a:xfrm>
          <a:prstGeom prst="line">
            <a:avLst/>
          </a:prstGeom>
          <a:ln w="6350">
            <a:solidFill>
              <a:srgbClr val="6E97C9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0" y="3736012"/>
            <a:ext cx="6021500" cy="44948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6170500" y="3733291"/>
            <a:ext cx="6021500" cy="44948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873" y="85491"/>
            <a:ext cx="473661" cy="640467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025284" y="292717"/>
            <a:ext cx="9450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 Upgrade</a:t>
            </a:r>
          </a:p>
        </p:txBody>
      </p:sp>
    </p:spTree>
    <p:extLst>
      <p:ext uri="{BB962C8B-B14F-4D97-AF65-F5344CB8AC3E}">
        <p14:creationId xmlns:p14="http://schemas.microsoft.com/office/powerpoint/2010/main" val="928993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Bas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837746"/>
            <a:ext cx="6106886" cy="1186997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085114" y="835026"/>
            <a:ext cx="6106886" cy="1197881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84000" y="4584283"/>
            <a:ext cx="12024000" cy="0"/>
          </a:xfrm>
          <a:prstGeom prst="line">
            <a:avLst/>
          </a:prstGeom>
          <a:ln w="6350">
            <a:solidFill>
              <a:srgbClr val="6E97C9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4886" y="4068571"/>
            <a:ext cx="12024000" cy="0"/>
          </a:xfrm>
          <a:prstGeom prst="line">
            <a:avLst/>
          </a:prstGeom>
          <a:ln w="6350">
            <a:solidFill>
              <a:srgbClr val="6E97C9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0" y="4101772"/>
            <a:ext cx="6021500" cy="44948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6170500" y="4099051"/>
            <a:ext cx="6021500" cy="44948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873" y="85491"/>
            <a:ext cx="473661" cy="640467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025284" y="292717"/>
            <a:ext cx="9450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 Upgrade</a:t>
            </a:r>
          </a:p>
        </p:txBody>
      </p:sp>
    </p:spTree>
    <p:extLst>
      <p:ext uri="{BB962C8B-B14F-4D97-AF65-F5344CB8AC3E}">
        <p14:creationId xmlns:p14="http://schemas.microsoft.com/office/powerpoint/2010/main" val="1080774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as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837746"/>
            <a:ext cx="12192000" cy="4175125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873" y="85491"/>
            <a:ext cx="473661" cy="640467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025284" y="292717"/>
            <a:ext cx="9450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 Upgrade</a:t>
            </a:r>
          </a:p>
        </p:txBody>
      </p:sp>
    </p:spTree>
    <p:extLst>
      <p:ext uri="{BB962C8B-B14F-4D97-AF65-F5344CB8AC3E}">
        <p14:creationId xmlns:p14="http://schemas.microsoft.com/office/powerpoint/2010/main" val="538191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as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837746"/>
            <a:ext cx="12192000" cy="4175125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64"/>
          <a:stretch/>
        </p:blipFill>
        <p:spPr>
          <a:xfrm>
            <a:off x="11600873" y="85492"/>
            <a:ext cx="473661" cy="489544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025284" y="292717"/>
            <a:ext cx="9450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 Upgrade</a:t>
            </a:r>
          </a:p>
        </p:txBody>
      </p:sp>
    </p:spTree>
    <p:extLst>
      <p:ext uri="{BB962C8B-B14F-4D97-AF65-F5344CB8AC3E}">
        <p14:creationId xmlns:p14="http://schemas.microsoft.com/office/powerpoint/2010/main" val="2003889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89027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335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Bas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837746"/>
            <a:ext cx="6106886" cy="6020254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085114" y="835026"/>
            <a:ext cx="6106886" cy="6022974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873" y="85491"/>
            <a:ext cx="473661" cy="64046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025284" y="292717"/>
            <a:ext cx="9450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 Upgrade</a:t>
            </a:r>
          </a:p>
        </p:txBody>
      </p:sp>
    </p:spTree>
    <p:extLst>
      <p:ext uri="{BB962C8B-B14F-4D97-AF65-F5344CB8AC3E}">
        <p14:creationId xmlns:p14="http://schemas.microsoft.com/office/powerpoint/2010/main" val="676719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Bas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837746"/>
            <a:ext cx="6106886" cy="1186997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085114" y="835026"/>
            <a:ext cx="6106886" cy="1197881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F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F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4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84000" y="3888398"/>
            <a:ext cx="12024000" cy="0"/>
          </a:xfrm>
          <a:prstGeom prst="line">
            <a:avLst/>
          </a:prstGeom>
          <a:ln w="6350">
            <a:solidFill>
              <a:srgbClr val="6E97C9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4000" y="3220626"/>
            <a:ext cx="12024000" cy="0"/>
          </a:xfrm>
          <a:prstGeom prst="line">
            <a:avLst/>
          </a:prstGeom>
          <a:ln w="6350">
            <a:solidFill>
              <a:srgbClr val="6E97C9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0" y="3318892"/>
            <a:ext cx="3924000" cy="44948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8266000" y="3316171"/>
            <a:ext cx="3924000" cy="44948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4141675" y="3316171"/>
            <a:ext cx="3924000" cy="449489"/>
          </a:xfrm>
          <a:prstGeom prst="rect">
            <a:avLst/>
          </a:prstGeo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6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873" y="85491"/>
            <a:ext cx="473661" cy="640467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025284" y="292717"/>
            <a:ext cx="9450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 Upgrade</a:t>
            </a:r>
          </a:p>
        </p:txBody>
      </p:sp>
    </p:spTree>
    <p:extLst>
      <p:ext uri="{BB962C8B-B14F-4D97-AF65-F5344CB8AC3E}">
        <p14:creationId xmlns:p14="http://schemas.microsoft.com/office/powerpoint/2010/main" val="3664575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9072" y="4271509"/>
            <a:ext cx="5995307" cy="33314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lang="en-GB" sz="200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63316" y="3645737"/>
            <a:ext cx="10515600" cy="5733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6305541" y="3153054"/>
            <a:ext cx="5814270" cy="95410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E.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Anderssen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M.Angeletti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M.Benettoni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GB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A. </a:t>
            </a:r>
            <a:r>
              <a:rPr lang="en-GB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Benato</a:t>
            </a:r>
            <a:r>
              <a:rPr lang="en-GB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T. Caudron,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H.H.Cho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M.Franceschi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A.Francescon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,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C.Gargiulo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 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S.Igolkin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P.Ijzermans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G.Lahu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G.Ledey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Y.Lesenechal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E.Laudi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GB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D. </a:t>
            </a:r>
            <a:r>
              <a:rPr lang="en-GB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Mazzaro</a:t>
            </a:r>
            <a:r>
              <a:rPr lang="en-GB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M. Turcato, </a:t>
            </a:r>
            <a:r>
              <a:rPr lang="en-GB" altLang="en-US" sz="1400" i="0" u="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J.Van</a:t>
            </a:r>
            <a:r>
              <a:rPr lang="en-GB" altLang="en-US" sz="1400" i="0" u="none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Beelen,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257300" y="3078921"/>
            <a:ext cx="5433957" cy="646331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3600" b="1">
                <a:solidFill>
                  <a:srgbClr val="17375E"/>
                </a:solidFill>
                <a:latin typeface="Berlin Sans FB Demi" pitchFamily="34" charset="0"/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ALICE ITS Upgrade 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545698" y="4657708"/>
            <a:ext cx="11160000" cy="0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20" y="3177054"/>
            <a:ext cx="1008000" cy="136298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 flipV="1">
            <a:off x="545698" y="3045477"/>
            <a:ext cx="11160000" cy="0"/>
          </a:xfrm>
          <a:prstGeom prst="line">
            <a:avLst/>
          </a:prstGeom>
          <a:ln w="57150"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52085" y="4251158"/>
            <a:ext cx="11090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Speaker:</a:t>
            </a:r>
            <a:endParaRPr lang="en-GB" sz="2000" b="1" dirty="0"/>
          </a:p>
        </p:txBody>
      </p:sp>
      <p:sp>
        <p:nvSpPr>
          <p:cNvPr id="15" name="Content Placeholder 9"/>
          <p:cNvSpPr>
            <a:spLocks noGrp="1"/>
          </p:cNvSpPr>
          <p:nvPr>
            <p:ph sz="quarter" idx="14"/>
          </p:nvPr>
        </p:nvSpPr>
        <p:spPr>
          <a:xfrm>
            <a:off x="8726572" y="4275387"/>
            <a:ext cx="3280944" cy="2885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latin typeface="+mj-lt"/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5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610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10245" y="1571391"/>
            <a:ext cx="10189026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r" defTabSz="582061" rtl="0" eaLnBrk="0" latinLnBrk="0" hangingPunct="0">
              <a:defRPr lang="en-GB" sz="24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/>
              <a:t>Outline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992000" y="6316024"/>
            <a:ext cx="7200000" cy="0"/>
          </a:xfrm>
          <a:prstGeom prst="line">
            <a:avLst/>
          </a:prstGeom>
          <a:ln w="6350">
            <a:solidFill>
              <a:srgbClr val="6E97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313927" y="1519277"/>
            <a:ext cx="10187663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34281" y="2163758"/>
            <a:ext cx="7854950" cy="3208337"/>
          </a:xfrm>
          <a:prstGeom prst="rect">
            <a:avLst/>
          </a:prstGeom>
        </p:spPr>
        <p:txBody>
          <a:bodyPr/>
          <a:lstStyle>
            <a:lvl1pPr marL="514350" indent="-514350">
              <a:buFont typeface="+mj-lt"/>
              <a:buAutoNum type="arabicPeriod"/>
              <a:defRPr sz="2000">
                <a:solidFill>
                  <a:srgbClr val="4F81BD"/>
                </a:solidFill>
              </a:defRPr>
            </a:lvl1pPr>
            <a:lvl2pPr marL="914400" indent="-457200">
              <a:buFont typeface="Wingdings" panose="05000000000000000000" pitchFamily="2" charset="2"/>
              <a:buChar char="Ø"/>
              <a:defRPr sz="1800">
                <a:solidFill>
                  <a:srgbClr val="4F81BD"/>
                </a:solidFill>
              </a:defRPr>
            </a:lvl2pPr>
            <a:lvl3pPr marL="914400" indent="0">
              <a:buFont typeface="+mj-lt"/>
              <a:buNone/>
              <a:defRPr sz="1600">
                <a:solidFill>
                  <a:srgbClr val="4F81BD"/>
                </a:solidFill>
              </a:defRPr>
            </a:lvl3pPr>
            <a:lvl4pPr marL="1371600" indent="0">
              <a:buFont typeface="+mj-lt"/>
              <a:buNone/>
              <a:defRPr sz="1400">
                <a:solidFill>
                  <a:srgbClr val="4F81BD"/>
                </a:solidFill>
              </a:defRPr>
            </a:lvl4pPr>
            <a:lvl5pPr marL="1828800" indent="0">
              <a:buFont typeface="+mj-lt"/>
              <a:buNone/>
              <a:defRPr sz="1200">
                <a:solidFill>
                  <a:srgbClr val="4F81BD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20435" y="99604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rPr>
              <a:t>Outline</a:t>
            </a:r>
            <a:endParaRPr lang="en-GB" sz="2800" b="0" kern="1200" dirty="0">
              <a:solidFill>
                <a:srgbClr val="4F81BD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80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6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313927" y="807100"/>
            <a:ext cx="10187663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2168525" y="3086100"/>
            <a:ext cx="7854950" cy="485775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4000">
                <a:solidFill>
                  <a:srgbClr val="4F81BD"/>
                </a:solidFill>
              </a:defRPr>
            </a:lvl1pPr>
            <a:lvl2pPr marL="457200" indent="0">
              <a:buFont typeface="Wingdings" panose="05000000000000000000" pitchFamily="2" charset="2"/>
              <a:buNone/>
              <a:defRPr sz="2000">
                <a:solidFill>
                  <a:srgbClr val="4F81BD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2000">
                <a:solidFill>
                  <a:srgbClr val="4F81BD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256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92750" y="1195430"/>
            <a:ext cx="10802564" cy="2151141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B050"/>
              </a:buClr>
              <a:buSzPct val="100000"/>
              <a:buFont typeface="Arial" panose="020B0604020202020204" pitchFamily="34" charset="0"/>
              <a:buNone/>
              <a:defRPr sz="2400" b="0" cap="none" baseline="0">
                <a:solidFill>
                  <a:schemeClr val="tx1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92330" y="346747"/>
            <a:ext cx="10802983" cy="757241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chemeClr val="bg1">
                    <a:lumMod val="95000"/>
                  </a:schemeClr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dirty="0" smtClean="0"/>
              <a:t>   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544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731520" y="176931"/>
            <a:ext cx="10456818" cy="828909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chemeClr val="bg1">
                    <a:lumMod val="95000"/>
                  </a:schemeClr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0984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as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53589" y="85491"/>
            <a:ext cx="10247812" cy="1024852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chemeClr val="bg1">
                    <a:lumMod val="95000"/>
                  </a:schemeClr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0889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837746"/>
            <a:ext cx="6106886" cy="5448754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5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5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20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085114" y="835025"/>
            <a:ext cx="6106886" cy="5459639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5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5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20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873" y="85491"/>
            <a:ext cx="473661" cy="64046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025284" y="292717"/>
            <a:ext cx="9450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 Upgrade</a:t>
            </a:r>
          </a:p>
        </p:txBody>
      </p:sp>
    </p:spTree>
    <p:extLst>
      <p:ext uri="{BB962C8B-B14F-4D97-AF65-F5344CB8AC3E}">
        <p14:creationId xmlns:p14="http://schemas.microsoft.com/office/powerpoint/2010/main" val="3486877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837746"/>
            <a:ext cx="12192000" cy="4175125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B050"/>
              </a:buClr>
              <a:buSzPct val="100000"/>
              <a:buFont typeface="Arial" panose="020B0604020202020204" pitchFamily="34" charset="0"/>
              <a:buChar char="•"/>
              <a:defRPr sz="2400" b="0" cap="none" baseline="0">
                <a:solidFill>
                  <a:srgbClr val="00B050"/>
                </a:solidFill>
              </a:defRPr>
            </a:lvl1pPr>
            <a:lvl2pPr marL="4572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2000"/>
            </a:lvl2pPr>
            <a:lvl3pPr marL="9144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800"/>
            </a:lvl3pPr>
            <a:lvl4pPr marL="13716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4pPr>
            <a:lvl5pPr marL="1828800" indent="0">
              <a:buClr>
                <a:schemeClr val="tx2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  <a:defRPr sz="1600"/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28601" y="85491"/>
            <a:ext cx="10972800" cy="4829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algn="l" defTabSz="582061" rtl="0" eaLnBrk="0" latinLnBrk="0" hangingPunct="0">
              <a:defRPr lang="en-GB" sz="2800" b="0" kern="1200" dirty="0">
                <a:solidFill>
                  <a:srgbClr val="4F81BD"/>
                </a:solidFill>
                <a:latin typeface="Calibri" charset="0"/>
                <a:ea typeface="ＭＳ Ｐゴシック" charset="0"/>
                <a:cs typeface="Calibri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313925" y="505093"/>
            <a:ext cx="10700635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025284" y="292717"/>
            <a:ext cx="9450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ALICE ITS Upgrade</a:t>
            </a:r>
          </a:p>
        </p:txBody>
      </p:sp>
    </p:spTree>
    <p:extLst>
      <p:ext uri="{BB962C8B-B14F-4D97-AF65-F5344CB8AC3E}">
        <p14:creationId xmlns:p14="http://schemas.microsoft.com/office/powerpoint/2010/main" val="2522454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939633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800A7-C41B-480A-981F-59A9D0E0F2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64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8594" y="1436286"/>
            <a:ext cx="10825316" cy="1907177"/>
          </a:xfrm>
          <a:solidFill>
            <a:srgbClr val="002060"/>
          </a:solidFill>
        </p:spPr>
        <p:txBody>
          <a:bodyPr anchor="ctr"/>
          <a:lstStyle/>
          <a:p>
            <a:r>
              <a:rPr lang="en-GB" sz="4800" b="1" dirty="0" smtClean="0">
                <a:solidFill>
                  <a:schemeClr val="bg1">
                    <a:lumMod val="95000"/>
                  </a:schemeClr>
                </a:solidFill>
              </a:rPr>
              <a:t>Considerations about an R&amp;D collaboration on Detector Mechanics and Cooling</a:t>
            </a:r>
            <a:endParaRPr lang="en-GB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044373" y="4667574"/>
            <a:ext cx="10073757" cy="1535655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Burkhard Schmidt, October 24, 2019</a:t>
            </a:r>
          </a:p>
        </p:txBody>
      </p:sp>
    </p:spTree>
    <p:extLst>
      <p:ext uri="{BB962C8B-B14F-4D97-AF65-F5344CB8AC3E}">
        <p14:creationId xmlns:p14="http://schemas.microsoft.com/office/powerpoint/2010/main" val="7710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908" y="1272220"/>
            <a:ext cx="11547735" cy="2151141"/>
          </a:xfrm>
        </p:spPr>
        <p:txBody>
          <a:bodyPr/>
          <a:lstStyle/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US" dirty="0" smtClean="0"/>
              <a:t>The topic was discussed at the Forum on Tracking Detector </a:t>
            </a:r>
            <a:r>
              <a:rPr lang="en-US" dirty="0"/>
              <a:t>Mechanics in Cornell this </a:t>
            </a:r>
            <a:r>
              <a:rPr lang="en-US" dirty="0" smtClean="0"/>
              <a:t>year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US" dirty="0" smtClean="0"/>
              <a:t>Positive aspects of an R&amp;D collaboration: 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 acts </a:t>
            </a:r>
            <a:r>
              <a:rPr lang="en-US" sz="2000" dirty="0"/>
              <a:t>as </a:t>
            </a:r>
            <a:r>
              <a:rPr lang="en-US" sz="2000" dirty="0" smtClean="0"/>
              <a:t>a facilitator </a:t>
            </a:r>
            <a:r>
              <a:rPr lang="en-US" sz="2000" dirty="0"/>
              <a:t>to carry out common research plans and </a:t>
            </a:r>
            <a:r>
              <a:rPr lang="en-US" sz="2000" dirty="0" smtClean="0"/>
              <a:t>activities; 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 simplifies the </a:t>
            </a:r>
            <a:r>
              <a:rPr lang="en-US" sz="2000" dirty="0"/>
              <a:t>exchange of students between participating </a:t>
            </a:r>
            <a:r>
              <a:rPr lang="en-US" sz="2000" dirty="0" smtClean="0"/>
              <a:t>institutes</a:t>
            </a:r>
            <a:r>
              <a:rPr lang="en-US" sz="2000" dirty="0"/>
              <a:t>;</a:t>
            </a:r>
            <a:endParaRPr lang="en-US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 brings people together in view of a (large) future project;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regular reviewing process is appreciated by the Funding Agencies and </a:t>
            </a:r>
            <a:r>
              <a:rPr lang="en-US" sz="2000" i="1" dirty="0" smtClean="0"/>
              <a:t>might</a:t>
            </a:r>
            <a:r>
              <a:rPr lang="en-US" sz="2000" dirty="0" smtClean="0"/>
              <a:t> </a:t>
            </a:r>
            <a:r>
              <a:rPr lang="en-US" sz="2000" dirty="0"/>
              <a:t>help the participating institutes to get </a:t>
            </a:r>
            <a:r>
              <a:rPr lang="en-US" sz="2000" dirty="0" smtClean="0"/>
              <a:t>resources;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B</a:t>
            </a:r>
            <a:r>
              <a:rPr lang="en-GB" sz="2000" dirty="0" smtClean="0"/>
              <a:t>etter dissemination </a:t>
            </a:r>
            <a:r>
              <a:rPr lang="en-GB" sz="2000" dirty="0"/>
              <a:t>of knowledge </a:t>
            </a:r>
            <a:r>
              <a:rPr lang="en-GB" sz="2000" dirty="0" smtClean="0"/>
              <a:t>and results.</a:t>
            </a:r>
            <a:endParaRPr lang="en-US" sz="2000" dirty="0" smtClean="0"/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US" dirty="0"/>
              <a:t>A</a:t>
            </a:r>
            <a:r>
              <a:rPr lang="en-US" dirty="0" smtClean="0"/>
              <a:t>n R&amp;D collaboration comes </a:t>
            </a:r>
            <a:r>
              <a:rPr lang="en-US" dirty="0"/>
              <a:t>not for </a:t>
            </a:r>
            <a:r>
              <a:rPr lang="en-US" dirty="0" smtClean="0"/>
              <a:t>free:</a:t>
            </a:r>
          </a:p>
          <a:p>
            <a:pPr marL="742950" lvl="1" indent="-285750">
              <a:buClrTx/>
              <a:buFont typeface="Arial" panose="020B0604020202020204" pitchFamily="34" charset="0"/>
              <a:buChar char="•"/>
            </a:pPr>
            <a:r>
              <a:rPr lang="en-US" sz="2000" dirty="0" smtClean="0"/>
              <a:t>It </a:t>
            </a:r>
            <a:r>
              <a:rPr lang="en-US" sz="2000" dirty="0"/>
              <a:t>requires work to prepare the proposal for </a:t>
            </a:r>
            <a:r>
              <a:rPr lang="en-US" sz="2000" dirty="0" smtClean="0"/>
              <a:t>approval by the CERN Research Board</a:t>
            </a:r>
          </a:p>
          <a:p>
            <a:pPr marL="742950" lvl="1" indent="-285750">
              <a:buClrTx/>
              <a:buFont typeface="Arial" panose="020B0604020202020204" pitchFamily="34" charset="0"/>
              <a:buChar char="•"/>
            </a:pPr>
            <a:r>
              <a:rPr lang="en-US" sz="2000" dirty="0" smtClean="0"/>
              <a:t>It will take resources </a:t>
            </a:r>
            <a:r>
              <a:rPr lang="en-US" sz="2000" dirty="0"/>
              <a:t>to </a:t>
            </a:r>
            <a:r>
              <a:rPr lang="en-US" sz="2000" dirty="0" smtClean="0"/>
              <a:t>lead the collaboration and to coordinate the work of the different research lines</a:t>
            </a:r>
          </a:p>
          <a:p>
            <a:pPr marL="742950" lvl="1" indent="-285750">
              <a:buClrTx/>
              <a:buFont typeface="Arial" panose="020B0604020202020204" pitchFamily="34" charset="0"/>
              <a:buChar char="•"/>
            </a:pPr>
            <a:r>
              <a:rPr lang="en-US" sz="2000" dirty="0" smtClean="0"/>
              <a:t>A ‘critical mass’ of institutes is needed who are not only interested in R&amp;D, </a:t>
            </a:r>
            <a:r>
              <a:rPr lang="en-US" sz="2000" dirty="0" smtClean="0"/>
              <a:t>but have </a:t>
            </a:r>
            <a:r>
              <a:rPr lang="en-US" sz="2000" dirty="0" smtClean="0"/>
              <a:t>resources   </a:t>
            </a:r>
            <a:r>
              <a:rPr lang="en-US" dirty="0" smtClean="0"/>
              <a:t> </a:t>
            </a:r>
            <a:endParaRPr lang="en-US" dirty="0"/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2060"/>
                </a:solidFill>
              </a:rPr>
              <a:t>We should be sure that at he end the community </a:t>
            </a:r>
            <a:r>
              <a:rPr lang="en-US" b="1" dirty="0" smtClean="0">
                <a:solidFill>
                  <a:srgbClr val="002060"/>
                </a:solidFill>
              </a:rPr>
              <a:t>benefits </a:t>
            </a:r>
            <a:r>
              <a:rPr lang="en-US" b="1" dirty="0">
                <a:solidFill>
                  <a:srgbClr val="002060"/>
                </a:solidFill>
              </a:rPr>
              <a:t>from </a:t>
            </a:r>
            <a:r>
              <a:rPr lang="en-US" b="1" dirty="0" smtClean="0">
                <a:solidFill>
                  <a:srgbClr val="002060"/>
                </a:solidFill>
              </a:rPr>
              <a:t>it!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00A7-C41B-480A-981F-59A9D0E0F23F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4887" y="115598"/>
            <a:ext cx="10366513" cy="994658"/>
          </a:xfrm>
        </p:spPr>
        <p:txBody>
          <a:bodyPr/>
          <a:lstStyle/>
          <a:p>
            <a:pPr algn="ctr"/>
            <a:r>
              <a:rPr lang="en-US" dirty="0"/>
              <a:t> </a:t>
            </a:r>
            <a:r>
              <a:rPr lang="en-US" sz="4000" dirty="0" smtClean="0"/>
              <a:t>Pros and Cons for a R&amp;D collaboration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283731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9773" y="1264682"/>
            <a:ext cx="11420613" cy="4847883"/>
          </a:xfrm>
        </p:spPr>
        <p:txBody>
          <a:bodyPr/>
          <a:lstStyle/>
          <a:p>
            <a:pPr marL="342900" indent="-342900">
              <a:buClrTx/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GB" dirty="0" smtClean="0"/>
              <a:t>Synergies exist </a:t>
            </a:r>
            <a:r>
              <a:rPr lang="en-GB" dirty="0"/>
              <a:t>with </a:t>
            </a:r>
            <a:r>
              <a:rPr lang="en-GB" dirty="0" smtClean="0"/>
              <a:t>‘AIDA next’ </a:t>
            </a:r>
            <a:r>
              <a:rPr lang="en-GB" dirty="0"/>
              <a:t>and </a:t>
            </a:r>
            <a:r>
              <a:rPr lang="en-GB" dirty="0"/>
              <a:t>a</a:t>
            </a:r>
            <a:r>
              <a:rPr lang="en-GB" dirty="0" smtClean="0"/>
              <a:t> network </a:t>
            </a:r>
            <a:r>
              <a:rPr lang="en-GB" dirty="0"/>
              <a:t>of </a:t>
            </a:r>
            <a:r>
              <a:rPr lang="en-GB" dirty="0" smtClean="0"/>
              <a:t>institutes </a:t>
            </a:r>
            <a:r>
              <a:rPr lang="en-GB" dirty="0"/>
              <a:t>and industries, </a:t>
            </a:r>
            <a:r>
              <a:rPr lang="en-GB" dirty="0" smtClean="0"/>
              <a:t>which have similar objectives, in particular regarding low mass trackers and new coolants.</a:t>
            </a:r>
            <a:r>
              <a:rPr lang="en-US" dirty="0"/>
              <a:t> </a:t>
            </a:r>
            <a:endParaRPr lang="en-US" dirty="0" smtClean="0"/>
          </a:p>
          <a:p>
            <a:pPr marL="800100" lvl="1" indent="-342900">
              <a:buClrTx/>
              <a:buFont typeface="Wingdings" panose="05000000000000000000" pitchFamily="2" charset="2"/>
              <a:buChar char="Ø"/>
            </a:pPr>
            <a:r>
              <a:rPr lang="en-US" sz="2400" dirty="0" smtClean="0"/>
              <a:t>‘</a:t>
            </a:r>
            <a:r>
              <a:rPr lang="en-US" sz="2400" dirty="0"/>
              <a:t>AIDA next’ can complement the CERN initiative on strategic R&amp;D</a:t>
            </a:r>
            <a:r>
              <a:rPr lang="en-US" sz="2400" dirty="0" smtClean="0"/>
              <a:t>.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US" dirty="0" smtClean="0"/>
              <a:t>There are plans to resubmit the ADMIX proposal to the EU in the next </a:t>
            </a:r>
            <a:r>
              <a:rPr lang="en-US" dirty="0" smtClean="0"/>
              <a:t>round. </a:t>
            </a:r>
            <a:endParaRPr lang="en-US" dirty="0" smtClean="0"/>
          </a:p>
          <a:p>
            <a:pPr marL="800100" lvl="1" indent="-342900">
              <a:buClrTx/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GB" dirty="0"/>
              <a:t>Collaboration </a:t>
            </a:r>
            <a:r>
              <a:rPr lang="en-GB" dirty="0" smtClean="0"/>
              <a:t>with </a:t>
            </a:r>
            <a:r>
              <a:rPr lang="en-GB" dirty="0"/>
              <a:t>Tampere University (</a:t>
            </a:r>
            <a:r>
              <a:rPr lang="en-GB" dirty="0" smtClean="0"/>
              <a:t>Finland) </a:t>
            </a:r>
            <a:r>
              <a:rPr lang="en-GB" dirty="0"/>
              <a:t>and CERN SMM MRO on </a:t>
            </a:r>
            <a:r>
              <a:rPr lang="en-GB" dirty="0" smtClean="0"/>
              <a:t>robotics was positive this year and will </a:t>
            </a:r>
            <a:r>
              <a:rPr lang="en-GB" dirty="0" smtClean="0"/>
              <a:t>continue.</a:t>
            </a:r>
            <a:endParaRPr lang="en-GB" dirty="0" smtClean="0"/>
          </a:p>
          <a:p>
            <a:pPr marL="800100" lvl="1" indent="-342900">
              <a:buClrTx/>
              <a:buFont typeface="Wingdings" panose="05000000000000000000" pitchFamily="2" charset="2"/>
              <a:buChar char="Ø"/>
            </a:pPr>
            <a:r>
              <a:rPr lang="en-GB" sz="2400" dirty="0" smtClean="0"/>
              <a:t>Collaboration with other organizations could be envisaged (ESA, NASA</a:t>
            </a:r>
            <a:r>
              <a:rPr lang="en-GB" sz="2400" dirty="0" smtClean="0"/>
              <a:t>).</a:t>
            </a:r>
            <a:endParaRPr lang="en-GB" sz="2400" dirty="0" smtClean="0"/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GB" dirty="0" smtClean="0"/>
              <a:t>More </a:t>
            </a:r>
            <a:r>
              <a:rPr lang="en-GB" dirty="0"/>
              <a:t>collaboration </a:t>
            </a:r>
            <a:r>
              <a:rPr lang="en-GB" dirty="0" smtClean="0"/>
              <a:t>agreements </a:t>
            </a:r>
            <a:r>
              <a:rPr lang="en-GB" dirty="0"/>
              <a:t>will be </a:t>
            </a:r>
            <a:r>
              <a:rPr lang="en-GB" dirty="0" smtClean="0"/>
              <a:t>prepared </a:t>
            </a:r>
            <a:r>
              <a:rPr lang="en-GB" dirty="0"/>
              <a:t>with </a:t>
            </a:r>
            <a:r>
              <a:rPr lang="en-GB" dirty="0" smtClean="0"/>
              <a:t>other</a:t>
            </a:r>
            <a:r>
              <a:rPr lang="en-GB" dirty="0" smtClean="0"/>
              <a:t> </a:t>
            </a:r>
            <a:r>
              <a:rPr lang="en-GB" dirty="0"/>
              <a:t>i</a:t>
            </a:r>
            <a:r>
              <a:rPr lang="en-GB" dirty="0" smtClean="0"/>
              <a:t>nstitutes</a:t>
            </a:r>
            <a:r>
              <a:rPr lang="en-GB" dirty="0" smtClean="0"/>
              <a:t>, </a:t>
            </a:r>
            <a:r>
              <a:rPr lang="en-GB" dirty="0"/>
              <a:t>e.g. with IFIC Valencia on micro-channel </a:t>
            </a:r>
            <a:r>
              <a:rPr lang="en-GB" dirty="0" smtClean="0"/>
              <a:t>cooling, etc.</a:t>
            </a:r>
            <a:endParaRPr lang="en-GB" dirty="0"/>
          </a:p>
          <a:p>
            <a:pPr>
              <a:buClrTx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00A7-C41B-480A-981F-59A9D0E0F23F}" type="slidenum">
              <a:rPr lang="en-GB" smtClean="0"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8114" y="139147"/>
            <a:ext cx="11392272" cy="1004597"/>
          </a:xfrm>
        </p:spPr>
        <p:txBody>
          <a:bodyPr/>
          <a:lstStyle/>
          <a:p>
            <a:pPr algn="ctr"/>
            <a:r>
              <a:rPr lang="en-US" dirty="0"/>
              <a:t>  </a:t>
            </a:r>
            <a:r>
              <a:rPr lang="en-US" dirty="0" smtClean="0"/>
              <a:t>   </a:t>
            </a:r>
            <a:r>
              <a:rPr lang="en-US" sz="4000" dirty="0" smtClean="0"/>
              <a:t>Synergies with other initiatives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96012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1235" y="1667951"/>
            <a:ext cx="10944077" cy="5013072"/>
          </a:xfrm>
        </p:spPr>
        <p:txBody>
          <a:bodyPr/>
          <a:lstStyle/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US" dirty="0" smtClean="0"/>
              <a:t>The exploration phase about a R&amp;D collaboration carried out this year were useful. 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US" dirty="0" smtClean="0"/>
              <a:t>It showed, however, that many (</a:t>
            </a:r>
            <a:r>
              <a:rPr lang="en-US" dirty="0"/>
              <a:t>E</a:t>
            </a:r>
            <a:r>
              <a:rPr lang="en-US" dirty="0" smtClean="0"/>
              <a:t>uropean) institutes are struggling to </a:t>
            </a:r>
            <a:r>
              <a:rPr lang="en-US" dirty="0" smtClean="0"/>
              <a:t>get resources </a:t>
            </a:r>
            <a:r>
              <a:rPr lang="en-US" dirty="0" smtClean="0"/>
              <a:t>for R&amp;D not strictly related to an approved project</a:t>
            </a:r>
            <a:r>
              <a:rPr lang="en-US" dirty="0" smtClean="0"/>
              <a:t>.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US" dirty="0"/>
              <a:t>We will continue discussions </a:t>
            </a:r>
            <a:r>
              <a:rPr lang="en-US" dirty="0" smtClean="0"/>
              <a:t>also with </a:t>
            </a:r>
            <a:r>
              <a:rPr lang="en-US" dirty="0"/>
              <a:t>US institutes, e.g. LBNL and </a:t>
            </a:r>
            <a:r>
              <a:rPr lang="en-US" dirty="0" smtClean="0"/>
              <a:t>Purdue. </a:t>
            </a:r>
            <a:endParaRPr lang="en-US" dirty="0"/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US" dirty="0" smtClean="0"/>
              <a:t>Human resources are largely committed to the Phase II upgrades of ATLAS and CMS.</a:t>
            </a:r>
            <a:endParaRPr lang="en-US" dirty="0" smtClean="0"/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US" dirty="0" smtClean="0"/>
              <a:t>Since the CERN R&amp;D initiative is only starting, we want to put in place as next step  collaboration agreements on specific topics.</a:t>
            </a:r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342900" indent="-342900">
              <a:buClrTx/>
              <a:buFont typeface="Wingdings" panose="05000000000000000000" pitchFamily="2" charset="2"/>
              <a:buChar char="Ø"/>
            </a:pPr>
            <a:r>
              <a:rPr lang="en-US" dirty="0" smtClean="0"/>
              <a:t>We will re-evaluate the situation from time to time, e.g. </a:t>
            </a:r>
            <a:r>
              <a:rPr lang="en-US" dirty="0" smtClean="0"/>
              <a:t>in </a:t>
            </a:r>
            <a:r>
              <a:rPr lang="en-US" dirty="0" smtClean="0"/>
              <a:t>next </a:t>
            </a:r>
            <a:r>
              <a:rPr lang="en-US" dirty="0" smtClean="0"/>
              <a:t>year’s </a:t>
            </a:r>
            <a:r>
              <a:rPr lang="en-US" dirty="0" smtClean="0"/>
              <a:t>Forum on </a:t>
            </a:r>
            <a:r>
              <a:rPr lang="en-US" dirty="0" smtClean="0"/>
              <a:t>Tracking </a:t>
            </a:r>
            <a:r>
              <a:rPr lang="en-US" dirty="0"/>
              <a:t>D</a:t>
            </a:r>
            <a:r>
              <a:rPr lang="en-US" dirty="0" smtClean="0"/>
              <a:t>etector </a:t>
            </a:r>
            <a:r>
              <a:rPr lang="en-US" dirty="0" smtClean="0"/>
              <a:t>M</a:t>
            </a:r>
            <a:r>
              <a:rPr lang="en-US" dirty="0" smtClean="0"/>
              <a:t>echanics, </a:t>
            </a:r>
            <a:r>
              <a:rPr lang="en-US" dirty="0" smtClean="0"/>
              <a:t>and evaluate the progress.</a:t>
            </a:r>
          </a:p>
          <a:p>
            <a:pPr>
              <a:buClrTx/>
            </a:pPr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800A7-C41B-480A-981F-59A9D0E0F23F}" type="slidenum">
              <a:rPr lang="en-GB" smtClean="0"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92330" y="139849"/>
            <a:ext cx="10802983" cy="964139"/>
          </a:xfrm>
        </p:spPr>
        <p:txBody>
          <a:bodyPr/>
          <a:lstStyle/>
          <a:p>
            <a:r>
              <a:rPr lang="en-US" dirty="0" smtClean="0"/>
              <a:t>    </a:t>
            </a:r>
            <a:r>
              <a:rPr lang="en-US" sz="4000" dirty="0"/>
              <a:t> </a:t>
            </a:r>
            <a:r>
              <a:rPr lang="en-US" sz="4000" dirty="0" smtClean="0"/>
              <a:t>	Final comments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632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019_ALICE_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9_ALICE_theme" id="{CFEAEBA0-8B3F-493C-BA27-6C4E461A4DA0}" vid="{0F95B629-1D85-4CF2-9F03-57B1CEB715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2019_ALICE_theme</Template>
  <TotalTime>6758</TotalTime>
  <Words>428</Words>
  <Application>Microsoft Office PowerPoint</Application>
  <PresentationFormat>Widescreen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ＭＳ Ｐゴシック</vt:lpstr>
      <vt:lpstr>Arial</vt:lpstr>
      <vt:lpstr>Berlin Sans FB Demi</vt:lpstr>
      <vt:lpstr>Calibri</vt:lpstr>
      <vt:lpstr>Calibri Light</vt:lpstr>
      <vt:lpstr>Wingdings</vt:lpstr>
      <vt:lpstr>2019_ALICE_theme</vt:lpstr>
      <vt:lpstr>Considerations about an R&amp;D collaboration on Detector Mechanics and Cooling</vt:lpstr>
      <vt:lpstr> Pros and Cons for a R&amp;D collaboration</vt:lpstr>
      <vt:lpstr>     Synergies with other initiatives</vt:lpstr>
      <vt:lpstr>      Final comments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 Collaboration on  Detector Mechanics</dc:title>
  <dc:creator>Massimo Angeletti</dc:creator>
  <cp:lastModifiedBy>Burkhard Schmidt</cp:lastModifiedBy>
  <cp:revision>105</cp:revision>
  <dcterms:created xsi:type="dcterms:W3CDTF">2019-03-07T11:06:09Z</dcterms:created>
  <dcterms:modified xsi:type="dcterms:W3CDTF">2019-10-24T11:58:14Z</dcterms:modified>
</cp:coreProperties>
</file>