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49" r:id="rId2"/>
    <p:sldId id="387" r:id="rId3"/>
    <p:sldId id="418" r:id="rId4"/>
    <p:sldId id="385" r:id="rId5"/>
    <p:sldId id="420" r:id="rId6"/>
    <p:sldId id="421" r:id="rId7"/>
    <p:sldId id="424" r:id="rId8"/>
    <p:sldId id="422" r:id="rId9"/>
    <p:sldId id="425" r:id="rId10"/>
    <p:sldId id="423" r:id="rId11"/>
    <p:sldId id="426" r:id="rId12"/>
    <p:sldId id="427" r:id="rId13"/>
  </p:sldIdLst>
  <p:sldSz cx="9144000" cy="6858000" type="screen4x3"/>
  <p:notesSz cx="7102475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00EA"/>
    <a:srgbClr val="2B1189"/>
    <a:srgbClr val="3716AE"/>
    <a:srgbClr val="1295DE"/>
    <a:srgbClr val="2305BB"/>
    <a:srgbClr val="008080"/>
    <a:srgbClr val="0606C6"/>
    <a:srgbClr val="EA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87" autoAdjust="0"/>
    <p:restoredTop sz="94087" autoAdjust="0"/>
  </p:normalViewPr>
  <p:slideViewPr>
    <p:cSldViewPr>
      <p:cViewPr varScale="1">
        <p:scale>
          <a:sx n="70" d="100"/>
          <a:sy n="70" d="100"/>
        </p:scale>
        <p:origin x="1300" y="5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33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DE3E2D-25CC-4955-A294-6C03DE546226}" type="datetimeFigureOut">
              <a:rPr lang="en-GB" smtClean="0"/>
              <a:t>22/10/2019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473F45-038F-478E-A4ED-4901FAD84D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6431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739" cy="5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737" y="0"/>
            <a:ext cx="3077739" cy="5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997" y="4861441"/>
            <a:ext cx="5208482" cy="4605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3"/>
            <a:ext cx="3077739" cy="5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737" y="9722883"/>
            <a:ext cx="3077739" cy="5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89DA5D-1C06-413A-A4D7-09F2E74EEB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4353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19C963-D009-434E-BDCD-9AB64175365F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07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19C963-D009-434E-BDCD-9AB64175365F}" type="slidenum">
              <a:rPr lang="en-US"/>
              <a:pPr/>
              <a:t>10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1734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19C963-D009-434E-BDCD-9AB64175365F}" type="slidenum">
              <a:rPr lang="en-US"/>
              <a:pPr/>
              <a:t>11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676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19C963-D009-434E-BDCD-9AB64175365F}" type="slidenum">
              <a:rPr lang="en-US"/>
              <a:pPr/>
              <a:t>12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47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19C963-D009-434E-BDCD-9AB64175365F}" type="slidenum">
              <a:rPr lang="en-US"/>
              <a:pPr/>
              <a:t>2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0713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19C963-D009-434E-BDCD-9AB64175365F}" type="slidenum">
              <a:rPr lang="en-US"/>
              <a:pPr/>
              <a:t>3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482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19C963-D009-434E-BDCD-9AB64175365F}" type="slidenum">
              <a:rPr lang="en-US"/>
              <a:pPr/>
              <a:t>4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038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19C963-D009-434E-BDCD-9AB64175365F}" type="slidenum">
              <a:rPr lang="en-US"/>
              <a:pPr/>
              <a:t>5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47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19C963-D009-434E-BDCD-9AB64175365F}" type="slidenum">
              <a:rPr lang="en-US"/>
              <a:pPr/>
              <a:t>6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4352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19C963-D009-434E-BDCD-9AB64175365F}" type="slidenum">
              <a:rPr lang="en-US"/>
              <a:pPr/>
              <a:t>7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942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19C963-D009-434E-BDCD-9AB64175365F}" type="slidenum">
              <a:rPr lang="en-US"/>
              <a:pPr/>
              <a:t>8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6295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19C963-D009-434E-BDCD-9AB64175365F}" type="slidenum">
              <a:rPr lang="en-US"/>
              <a:pPr/>
              <a:t>9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28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16 March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Benoit CURE - EP/CMX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01EF4-556B-4C13-BB34-9224FBB151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69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16 March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Benoit CURE - EP/CMX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ECF71-68B0-4E7E-8F3A-6F36FC0B93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636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16 March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Benoit CURE - EP/CMX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F5496-3032-4B1A-8151-96CAD4F738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865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16 March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Benoit CURE - EP/CMX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BA8CA-F16B-4490-8F73-397C42EE27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514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16 March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Benoit CURE - EP/CMX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1E074-8C46-4227-A070-A7E5DAD2E5B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774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16 March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Benoit CURE - EP/CMX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8628F-6538-40AF-B1C2-187F8A5F92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38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16 March 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Benoit CURE - EP/CMX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7CC3B-FBC3-474F-920F-62ECAA28E8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14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16 March 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Benoit CURE - EP/CMX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169179-96B7-4F30-9516-81CFE53882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549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16 March 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Benoit CURE - EP/CMX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6A02E-47C6-449C-8608-03119FC462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644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16 March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Benoit CURE - EP/CMX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59C33-7BAA-415D-BF63-44CE980344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524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16 March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Benoit CURE - EP/CMX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503DE-AD3D-49B9-AB84-C2385EFCF6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840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US" smtClean="0"/>
              <a:t>16 March 2018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r>
              <a:rPr lang="en-US" smtClean="0"/>
              <a:t>Benoit CURE - EP/CMX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EC19C758-BC2A-44CF-8631-054307C1C0D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239715" y="1066802"/>
            <a:ext cx="8675687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ctr"/>
            <a:r>
              <a:rPr lang="fr-CH" sz="4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WP8</a:t>
            </a:r>
          </a:p>
          <a:p>
            <a:pPr marL="457200" indent="-457200" algn="ctr"/>
            <a:r>
              <a:rPr lang="fr-CH" sz="4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Detector </a:t>
            </a:r>
            <a:r>
              <a:rPr lang="fr-CH" sz="42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  <a:r>
              <a:rPr lang="fr-CH" sz="4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R&amp;D</a:t>
            </a:r>
            <a:endParaRPr lang="en-US" sz="42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ctr"/>
            <a:endParaRPr lang="en-US" sz="2000" dirty="0" smtClean="0">
              <a:solidFill>
                <a:srgbClr val="2B118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ctr"/>
            <a:endParaRPr lang="en-US" sz="2000" dirty="0" smtClean="0">
              <a:solidFill>
                <a:srgbClr val="2B118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ctr"/>
            <a:r>
              <a:rPr 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Herman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en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Kate and </a:t>
            </a:r>
            <a:r>
              <a:rPr 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Benoit Cure</a:t>
            </a: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ctr"/>
            <a:r>
              <a:rPr lang="en-US" sz="1800" dirty="0">
                <a:solidFill>
                  <a:srgbClr val="2B118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800" dirty="0">
              <a:solidFill>
                <a:srgbClr val="3716A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10" y="224012"/>
            <a:ext cx="630377" cy="6303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20159"/>
            <a:ext cx="1368152" cy="8454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720080" cy="7200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64498" y="280905"/>
            <a:ext cx="5374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>
                <a:solidFill>
                  <a:srgbClr val="002060"/>
                </a:solidFill>
              </a:rPr>
              <a:t>R&amp;D on </a:t>
            </a:r>
            <a:r>
              <a:rPr lang="fr-CH" sz="2400" b="1" dirty="0" err="1">
                <a:solidFill>
                  <a:srgbClr val="002060"/>
                </a:solidFill>
              </a:rPr>
              <a:t>Experimental</a:t>
            </a:r>
            <a:r>
              <a:rPr lang="fr-CH" sz="2400" b="1" dirty="0">
                <a:solidFill>
                  <a:srgbClr val="002060"/>
                </a:solidFill>
              </a:rPr>
              <a:t> Technologies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960495" y="6345246"/>
            <a:ext cx="30772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 smtClean="0">
                <a:solidFill>
                  <a:srgbClr val="2B1189"/>
                </a:solidFill>
              </a:rPr>
              <a:t>EP R&amp;D day, October 24, 2019</a:t>
            </a:r>
            <a:endParaRPr lang="en-US" sz="1600" dirty="0">
              <a:solidFill>
                <a:srgbClr val="2B118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0" y="98072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2305B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7226696" y="6400800"/>
            <a:ext cx="1905000" cy="457200"/>
          </a:xfrm>
        </p:spPr>
        <p:txBody>
          <a:bodyPr/>
          <a:lstStyle/>
          <a:p>
            <a:fld id="{6C601EF4-556B-4C13-BB34-9224FBB1511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052" y="4069218"/>
            <a:ext cx="2311993" cy="19461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20436" y="3961029"/>
            <a:ext cx="4229210" cy="209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06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239715" y="1066800"/>
            <a:ext cx="867568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9525" indent="-9525"/>
            <a:r>
              <a:rPr lang="en-US" sz="3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 8.5</a:t>
            </a: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Innovation in Magnet Controls, Safety Systems &amp; Instrumentation</a:t>
            </a:r>
            <a:endParaRPr lang="en-US" sz="2000" b="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10" y="224012"/>
            <a:ext cx="630377" cy="6303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20159"/>
            <a:ext cx="1368152" cy="8454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720080" cy="72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02922" y="295265"/>
            <a:ext cx="6049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WP8 Detector Magnet R&amp;D</a:t>
            </a:r>
            <a:endParaRPr lang="en-US" sz="2400" b="1" dirty="0">
              <a:solidFill>
                <a:srgbClr val="00206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0" y="98072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2305B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392760"/>
            <a:ext cx="1905000" cy="457200"/>
          </a:xfrm>
        </p:spPr>
        <p:txBody>
          <a:bodyPr/>
          <a:lstStyle/>
          <a:p>
            <a:fld id="{6C601EF4-556B-4C13-BB34-9224FBB1511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70587" y="2636912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Three domains of study: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arenR"/>
            </a:pP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Quench protection: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fast detection, sensitivity, low voltage;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arenR"/>
            </a:pP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Magnet controls :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requirements, identification of future systems;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arenR"/>
            </a:pP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Instrumentation: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magnetic measurement, interfaces CAN FD.</a:t>
            </a:r>
          </a:p>
          <a:p>
            <a:pPr>
              <a:lnSpc>
                <a:spcPct val="150000"/>
              </a:lnSpc>
            </a:pPr>
            <a:endParaRPr lang="en-US" sz="2000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Applied to the 4-T magnet beam test facility to test and qualify these systems.</a:t>
            </a:r>
            <a:endParaRPr lang="en-US" sz="20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8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239715" y="1066800"/>
            <a:ext cx="867568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9525" indent="-9525"/>
            <a:r>
              <a:rPr lang="en-US" sz="3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 8.5</a:t>
            </a: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plan</a:t>
            </a:r>
            <a:endParaRPr lang="en-US" sz="2000" b="1" dirty="0" smtClean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10" y="224012"/>
            <a:ext cx="630377" cy="6303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20159"/>
            <a:ext cx="1368152" cy="8454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720080" cy="72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02922" y="295265"/>
            <a:ext cx="6049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WP8 Detector Magnet R&amp;D</a:t>
            </a:r>
            <a:endParaRPr lang="en-US" sz="2400" b="1" dirty="0">
              <a:solidFill>
                <a:srgbClr val="00206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0" y="98072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2305B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03504" y="6381329"/>
            <a:ext cx="1905000" cy="457200"/>
          </a:xfrm>
        </p:spPr>
        <p:txBody>
          <a:bodyPr/>
          <a:lstStyle/>
          <a:p>
            <a:fld id="{6C601EF4-556B-4C13-BB34-9224FBB1511E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594749"/>
              </p:ext>
            </p:extLst>
          </p:nvPr>
        </p:nvGraphicFramePr>
        <p:xfrm>
          <a:off x="318410" y="2168534"/>
          <a:ext cx="8358045" cy="446449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05479">
                  <a:extLst>
                    <a:ext uri="{9D8B030D-6E8A-4147-A177-3AD203B41FA5}">
                      <a16:colId xmlns:a16="http://schemas.microsoft.com/office/drawing/2014/main" val="3433201204"/>
                    </a:ext>
                  </a:extLst>
                </a:gridCol>
                <a:gridCol w="2304223">
                  <a:extLst>
                    <a:ext uri="{9D8B030D-6E8A-4147-A177-3AD203B41FA5}">
                      <a16:colId xmlns:a16="http://schemas.microsoft.com/office/drawing/2014/main" val="788832596"/>
                    </a:ext>
                  </a:extLst>
                </a:gridCol>
                <a:gridCol w="3037385">
                  <a:extLst>
                    <a:ext uri="{9D8B030D-6E8A-4147-A177-3AD203B41FA5}">
                      <a16:colId xmlns:a16="http://schemas.microsoft.com/office/drawing/2014/main" val="4244406000"/>
                    </a:ext>
                  </a:extLst>
                </a:gridCol>
                <a:gridCol w="1005479">
                  <a:extLst>
                    <a:ext uri="{9D8B030D-6E8A-4147-A177-3AD203B41FA5}">
                      <a16:colId xmlns:a16="http://schemas.microsoft.com/office/drawing/2014/main" val="1566821007"/>
                    </a:ext>
                  </a:extLst>
                </a:gridCol>
                <a:gridCol w="1005479">
                  <a:extLst>
                    <a:ext uri="{9D8B030D-6E8A-4147-A177-3AD203B41FA5}">
                      <a16:colId xmlns:a16="http://schemas.microsoft.com/office/drawing/2014/main" val="3711573693"/>
                    </a:ext>
                  </a:extLst>
                </a:gridCol>
              </a:tblGrid>
              <a:tr h="58331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noProof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Year</a:t>
                      </a:r>
                      <a:endParaRPr lang="en-US" sz="1400" b="1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Deliverable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Milestones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Fellow </a:t>
                      </a:r>
                      <a:r>
                        <a:rPr lang="en-GB" sz="1400" u="none" strike="noStrike" dirty="0" smtClean="0">
                          <a:effectLst/>
                          <a:latin typeface="+mn-lt"/>
                        </a:rPr>
                        <a:t>(per </a:t>
                      </a:r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y</a:t>
                      </a:r>
                      <a:r>
                        <a:rPr lang="en-GB" sz="1400" u="none" strike="noStrike" dirty="0" smtClean="0">
                          <a:effectLst/>
                          <a:latin typeface="+mn-lt"/>
                        </a:rPr>
                        <a:t>ear</a:t>
                      </a:r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Student </a:t>
                      </a:r>
                      <a:r>
                        <a:rPr lang="en-GB" sz="1400" u="none" strike="noStrike" dirty="0" smtClean="0">
                          <a:effectLst/>
                          <a:latin typeface="+mn-lt"/>
                        </a:rPr>
                        <a:t>(per </a:t>
                      </a:r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y</a:t>
                      </a:r>
                      <a:r>
                        <a:rPr lang="en-GB" sz="1400" u="none" strike="noStrike" dirty="0" smtClean="0">
                          <a:effectLst/>
                          <a:latin typeface="+mn-lt"/>
                        </a:rPr>
                        <a:t>ear</a:t>
                      </a:r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82667887"/>
                  </a:ext>
                </a:extLst>
              </a:tr>
              <a:tr h="469757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>
                          <a:effectLst/>
                          <a:latin typeface="+mn-lt"/>
                        </a:rPr>
                        <a:t>2020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84562246"/>
                  </a:ext>
                </a:extLst>
              </a:tr>
              <a:tr h="1158077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>
                          <a:effectLst/>
                          <a:latin typeface="+mn-lt"/>
                        </a:rPr>
                        <a:t>2021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Report on future needs for magnet control systems.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Definition of future needs for control systems, interfaces, instrumentation. Survey </a:t>
                      </a:r>
                      <a:r>
                        <a:rPr lang="en-GB" sz="1400" u="none" strike="noStrike" dirty="0" smtClean="0">
                          <a:effectLst/>
                          <a:latin typeface="+mn-lt"/>
                        </a:rPr>
                        <a:t>of </a:t>
                      </a:r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the </a:t>
                      </a:r>
                      <a:r>
                        <a:rPr lang="en-GB" sz="1400" u="none" strike="noStrike" dirty="0" smtClean="0">
                          <a:effectLst/>
                          <a:latin typeface="+mn-lt"/>
                        </a:rPr>
                        <a:t>developments </a:t>
                      </a:r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in industry.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0.5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>
                          <a:effectLst/>
                          <a:latin typeface="+mn-lt"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91977257"/>
                  </a:ext>
                </a:extLst>
              </a:tr>
              <a:tr h="1158077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>
                          <a:effectLst/>
                          <a:latin typeface="+mn-lt"/>
                        </a:rPr>
                        <a:t>2022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Conceptual design, simulations, prototyping of new control systems and instrumentation.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Conceptual design completed.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689375395"/>
                  </a:ext>
                </a:extLst>
              </a:tr>
              <a:tr h="583314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>
                          <a:effectLst/>
                          <a:latin typeface="+mn-lt"/>
                        </a:rPr>
                        <a:t>2023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Simulation and </a:t>
                      </a:r>
                      <a:endParaRPr lang="en-GB" sz="1400" u="none" strike="noStrike" dirty="0" smtClean="0"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GB" sz="1400" u="none" strike="noStrike" dirty="0" smtClean="0">
                          <a:effectLst/>
                          <a:latin typeface="+mn-lt"/>
                        </a:rPr>
                        <a:t>validation </a:t>
                      </a:r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tests.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New controls and </a:t>
                      </a:r>
                      <a:endParaRPr lang="en-GB" sz="1400" u="none" strike="noStrike" dirty="0" smtClean="0"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GB" sz="1400" u="none" strike="noStrike" dirty="0" smtClean="0">
                          <a:effectLst/>
                          <a:latin typeface="+mn-lt"/>
                        </a:rPr>
                        <a:t>instrumentation </a:t>
                      </a:r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validated.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>
                          <a:effectLst/>
                          <a:latin typeface="+mn-lt"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273954228"/>
                  </a:ext>
                </a:extLst>
              </a:tr>
              <a:tr h="511957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>
                          <a:effectLst/>
                          <a:latin typeface="+mn-lt"/>
                        </a:rPr>
                        <a:t>2024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>
                          <a:effectLst/>
                          <a:latin typeface="+mn-lt"/>
                        </a:rPr>
                        <a:t>Final report.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Final report submission.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0.5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4417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936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192" y="4797152"/>
            <a:ext cx="2224122" cy="187220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2003" y="4797152"/>
            <a:ext cx="4096378" cy="20333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10" y="224012"/>
            <a:ext cx="630377" cy="6303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20159"/>
            <a:ext cx="1368152" cy="8454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720080" cy="7200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64498" y="280905"/>
            <a:ext cx="5374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R&amp;D on Experimental Technologies</a:t>
            </a:r>
            <a:endParaRPr lang="en-US" sz="2400" b="1" dirty="0">
              <a:solidFill>
                <a:srgbClr val="00206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0" y="98072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2305B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Rectangle 1"/>
          <p:cNvSpPr/>
          <p:nvPr/>
        </p:nvSpPr>
        <p:spPr>
          <a:xfrm>
            <a:off x="251520" y="1146878"/>
            <a:ext cx="8856984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Conclusion</a:t>
            </a:r>
          </a:p>
          <a:p>
            <a:pPr marL="342000" indent="-342000">
              <a:spcBef>
                <a:spcPts val="1200"/>
              </a:spcBef>
            </a:pP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Resources confirmed: 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7.5 fellow-year 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and 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6 student-year 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over period 2020-2024.</a:t>
            </a:r>
          </a:p>
          <a:p>
            <a:pPr marL="342000" indent="-342000">
              <a:spcBef>
                <a:spcPts val="1200"/>
              </a:spcBef>
            </a:pP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Driving prioritized work: 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the 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4-T magnet beam test facility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000" indent="-342000">
              <a:spcBef>
                <a:spcPts val="1200"/>
              </a:spcBef>
            </a:pP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Fellows and Students assignments: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mostly charged with 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studies and prototyping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integrated into the 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 magnet team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they will benefit 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hands-on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examples and experiences from ATLAS, CMS, North Area magnets on-going upgrades and future CLIC &amp; FCC developments.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203504" y="6368752"/>
            <a:ext cx="1905000" cy="457200"/>
          </a:xfrm>
        </p:spPr>
        <p:txBody>
          <a:bodyPr/>
          <a:lstStyle/>
          <a:p>
            <a:fld id="{6C601EF4-556B-4C13-BB34-9224FBB1511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0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229807" y="1226365"/>
            <a:ext cx="867568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9525" indent="-9525" algn="just"/>
            <a:r>
              <a:rPr lang="en-GB" sz="3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Organization</a:t>
            </a:r>
            <a:endParaRPr lang="en-GB" sz="3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525" indent="-9525" algn="just">
              <a:spcBef>
                <a:spcPts val="1200"/>
              </a:spcBef>
            </a:pP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10" y="224012"/>
            <a:ext cx="630377" cy="6303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20159"/>
            <a:ext cx="1368152" cy="8454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720080" cy="72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02924" y="295265"/>
            <a:ext cx="6193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b="1" dirty="0" smtClean="0">
                <a:solidFill>
                  <a:srgbClr val="002060"/>
                </a:solidFill>
              </a:rPr>
              <a:t>WP8 Detector </a:t>
            </a:r>
            <a:r>
              <a:rPr lang="fr-CH" sz="2400" b="1" dirty="0" err="1" smtClean="0">
                <a:solidFill>
                  <a:srgbClr val="002060"/>
                </a:solidFill>
              </a:rPr>
              <a:t>Magnet</a:t>
            </a:r>
            <a:r>
              <a:rPr lang="fr-CH" sz="2400" b="1" dirty="0" smtClean="0">
                <a:solidFill>
                  <a:srgbClr val="002060"/>
                </a:solidFill>
              </a:rPr>
              <a:t> R&amp;D</a:t>
            </a:r>
            <a:endParaRPr lang="fr-CH" sz="2400" b="1" dirty="0">
              <a:solidFill>
                <a:srgbClr val="00206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0" y="98072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2305B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239000" y="6397794"/>
            <a:ext cx="1905000" cy="457200"/>
          </a:xfrm>
        </p:spPr>
        <p:txBody>
          <a:bodyPr/>
          <a:lstStyle/>
          <a:p>
            <a:fld id="{6C601EF4-556B-4C13-BB34-9224FBB1511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55576" y="1844824"/>
            <a:ext cx="8352928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 indent="-9525" algn="just">
              <a:spcBef>
                <a:spcPts val="1200"/>
              </a:spcBef>
            </a:pPr>
            <a:r>
              <a:rPr lang="en-US" sz="2000" b="1" dirty="0">
                <a:solidFill>
                  <a:srgbClr val="3716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WP8 leader:  </a:t>
            </a:r>
            <a:r>
              <a:rPr lang="en-US" sz="2000" dirty="0">
                <a:solidFill>
                  <a:srgbClr val="3716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Herman </a:t>
            </a:r>
            <a:r>
              <a:rPr lang="en-US" sz="2000" dirty="0" smtClean="0">
                <a:solidFill>
                  <a:srgbClr val="3716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 </a:t>
            </a:r>
            <a:r>
              <a:rPr lang="en-US" sz="2000" dirty="0">
                <a:solidFill>
                  <a:srgbClr val="3716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Kate</a:t>
            </a:r>
          </a:p>
          <a:p>
            <a:pPr marL="9525" indent="-9525" algn="just">
              <a:spcBef>
                <a:spcPts val="1200"/>
              </a:spcBef>
            </a:pPr>
            <a:r>
              <a:rPr lang="en-US" sz="2000" b="1" dirty="0">
                <a:solidFill>
                  <a:srgbClr val="3716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Deputy: </a:t>
            </a:r>
            <a:r>
              <a:rPr lang="en-US" sz="2000" dirty="0">
                <a:solidFill>
                  <a:srgbClr val="3716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Benoit </a:t>
            </a:r>
            <a:r>
              <a:rPr lang="en-US" sz="2000" dirty="0" smtClean="0">
                <a:solidFill>
                  <a:srgbClr val="3716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Cure</a:t>
            </a:r>
            <a:endParaRPr lang="en-US" sz="2000" dirty="0">
              <a:solidFill>
                <a:srgbClr val="3716A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525" indent="-9525" algn="just">
              <a:spcBef>
                <a:spcPts val="1200"/>
              </a:spcBef>
            </a:pPr>
            <a:endParaRPr lang="en-US" sz="2000" dirty="0">
              <a:solidFill>
                <a:srgbClr val="3716A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525" indent="-9525" algn="just">
              <a:spcBef>
                <a:spcPts val="1200"/>
              </a:spcBef>
            </a:pPr>
            <a:r>
              <a:rPr lang="en-US" sz="2000" b="1" dirty="0">
                <a:solidFill>
                  <a:srgbClr val="3716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Proposed supervisors of Fellows and Students :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716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Matthias </a:t>
            </a:r>
            <a:r>
              <a:rPr lang="en-US" sz="2000" dirty="0" smtClean="0">
                <a:solidFill>
                  <a:srgbClr val="3716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Mentink</a:t>
            </a:r>
            <a:endParaRPr lang="en-US" sz="2000" dirty="0">
              <a:solidFill>
                <a:srgbClr val="3716A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716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Alexey Dudarev</a:t>
            </a:r>
          </a:p>
          <a:p>
            <a:pPr marL="9525" indent="-9525" algn="just">
              <a:spcBef>
                <a:spcPts val="1200"/>
              </a:spcBef>
            </a:pPr>
            <a:endParaRPr lang="en-US" sz="2000" dirty="0">
              <a:solidFill>
                <a:srgbClr val="3716A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525" indent="-9525" algn="just">
              <a:spcBef>
                <a:spcPts val="1200"/>
              </a:spcBef>
            </a:pPr>
            <a:r>
              <a:rPr lang="en-US" sz="2000" b="1" dirty="0">
                <a:solidFill>
                  <a:srgbClr val="3716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Team effort from: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3716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EP/DT for instrumentation</a:t>
            </a:r>
            <a:endParaRPr lang="en-US" sz="2000" dirty="0">
              <a:solidFill>
                <a:srgbClr val="3716A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716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TE/CRG and TE/MPE, </a:t>
            </a:r>
            <a:r>
              <a:rPr lang="en-US" sz="2000" dirty="0" smtClean="0">
                <a:solidFill>
                  <a:srgbClr val="3716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resp</a:t>
            </a:r>
            <a:r>
              <a:rPr lang="en-US" sz="2000" dirty="0" smtClean="0">
                <a:solidFill>
                  <a:srgbClr val="3716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ectively,</a:t>
            </a:r>
            <a:r>
              <a:rPr lang="en-US" sz="2000" dirty="0" smtClean="0">
                <a:solidFill>
                  <a:srgbClr val="3716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en-US" sz="2000" dirty="0" smtClean="0">
                <a:solidFill>
                  <a:srgbClr val="3716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</a:t>
            </a:r>
            <a:r>
              <a:rPr lang="en-US" sz="2000" dirty="0" smtClean="0">
                <a:solidFill>
                  <a:srgbClr val="3716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cryogenics </a:t>
            </a:r>
            <a:r>
              <a:rPr lang="en-US" sz="2000" dirty="0">
                <a:solidFill>
                  <a:srgbClr val="3716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protection.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2079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229807" y="1226365"/>
            <a:ext cx="8158617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9525" indent="-9525" algn="just"/>
            <a:r>
              <a:rPr lang="en-US" sz="3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Scope</a:t>
            </a:r>
          </a:p>
          <a:p>
            <a:pPr marL="9525" indent="-9525" algn="just">
              <a:spcBef>
                <a:spcPts val="1200"/>
              </a:spcBef>
            </a:pP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525" indent="-9525" algn="just">
              <a:spcBef>
                <a:spcPts val="1200"/>
              </a:spcBef>
            </a:pP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stay within the budget constraints:</a:t>
            </a:r>
          </a:p>
          <a:p>
            <a:pPr marL="9525" indent="-9525" algn="just">
              <a:spcBef>
                <a:spcPts val="1200"/>
              </a:spcBef>
            </a:pP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2B118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Scope was revised </a:t>
            </a:r>
            <a:r>
              <a:rPr lang="en-US" sz="2000" dirty="0" err="1" smtClean="0">
                <a:solidFill>
                  <a:srgbClr val="2B118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wrt</a:t>
            </a:r>
            <a:r>
              <a:rPr lang="en-US" sz="2000" dirty="0" smtClean="0">
                <a:solidFill>
                  <a:srgbClr val="2B118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proposals described in last EP R&amp;D workshop.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2B118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2B118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Activities were re-organized and some delayed </a:t>
            </a:r>
            <a:r>
              <a:rPr lang="en-US" sz="2000" dirty="0" smtClean="0">
                <a:solidFill>
                  <a:srgbClr val="2B118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n-US" sz="2000" dirty="0" smtClean="0">
                <a:solidFill>
                  <a:srgbClr val="2B118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later stage of the R&amp;D program, typically from 2025 onwards.</a:t>
            </a:r>
          </a:p>
          <a:p>
            <a:pPr marL="9525" indent="-9525" algn="just">
              <a:spcBef>
                <a:spcPts val="1200"/>
              </a:spcBef>
            </a:pP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10" y="224012"/>
            <a:ext cx="630377" cy="6303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20159"/>
            <a:ext cx="1368152" cy="8454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720080" cy="72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02924" y="295265"/>
            <a:ext cx="6193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b="1" dirty="0" smtClean="0">
                <a:solidFill>
                  <a:srgbClr val="002060"/>
                </a:solidFill>
              </a:rPr>
              <a:t>WP8 Detector </a:t>
            </a:r>
            <a:r>
              <a:rPr lang="fr-CH" sz="2400" b="1" dirty="0" err="1" smtClean="0">
                <a:solidFill>
                  <a:srgbClr val="002060"/>
                </a:solidFill>
              </a:rPr>
              <a:t>Magnet</a:t>
            </a:r>
            <a:r>
              <a:rPr lang="fr-CH" sz="2400" b="1" dirty="0" smtClean="0">
                <a:solidFill>
                  <a:srgbClr val="002060"/>
                </a:solidFill>
              </a:rPr>
              <a:t> R&amp;D</a:t>
            </a:r>
            <a:endParaRPr lang="fr-CH" sz="2400" b="1" dirty="0">
              <a:solidFill>
                <a:srgbClr val="00206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0" y="98072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2305B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243682" y="6400800"/>
            <a:ext cx="1905000" cy="457200"/>
          </a:xfrm>
        </p:spPr>
        <p:txBody>
          <a:bodyPr/>
          <a:lstStyle/>
          <a:p>
            <a:fld id="{6C601EF4-556B-4C13-BB34-9224FBB1511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98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23528" y="1412776"/>
            <a:ext cx="8675687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9525" indent="-9525"/>
            <a:r>
              <a:rPr lang="en-US" sz="3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Proposals from Working Group 8:</a:t>
            </a:r>
          </a:p>
          <a:p>
            <a:pPr marL="9525" indent="-9525"/>
            <a:endParaRPr lang="en-US" sz="2000" b="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8.1 	Advanced Magnet Powering for High Stored Energy Detector Magnets,</a:t>
            </a: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8.2	Reinforced Super-Conductors and Cold Masses,</a:t>
            </a: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8.3	Ultra-Light Cryostat Studies,</a:t>
            </a: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8.4	New 4-Tesla General Purpose Magnet Facility for Detector Testing,</a:t>
            </a: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8.5	Innovation in Magnet Controls, Safety Systems &amp; Instrumentation.</a:t>
            </a:r>
            <a:endParaRPr lang="en-US" sz="20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10" y="224012"/>
            <a:ext cx="630377" cy="6303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20159"/>
            <a:ext cx="1368152" cy="8454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720080" cy="72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02922" y="295265"/>
            <a:ext cx="6049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b="1" dirty="0">
                <a:solidFill>
                  <a:srgbClr val="002060"/>
                </a:solidFill>
              </a:rPr>
              <a:t>WP8 Detector </a:t>
            </a:r>
            <a:r>
              <a:rPr lang="fr-CH" sz="2400" b="1" dirty="0" err="1">
                <a:solidFill>
                  <a:srgbClr val="002060"/>
                </a:solidFill>
              </a:rPr>
              <a:t>Magnet</a:t>
            </a:r>
            <a:r>
              <a:rPr lang="fr-CH" sz="2400" b="1" dirty="0">
                <a:solidFill>
                  <a:srgbClr val="002060"/>
                </a:solidFill>
              </a:rPr>
              <a:t> R&amp;D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0" y="98072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2305B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398677"/>
            <a:ext cx="1905000" cy="457200"/>
          </a:xfrm>
        </p:spPr>
        <p:txBody>
          <a:bodyPr/>
          <a:lstStyle/>
          <a:p>
            <a:fld id="{6C601EF4-556B-4C13-BB34-9224FBB1511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7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239715" y="1066800"/>
            <a:ext cx="8675687" cy="5601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9525" indent="-9525"/>
            <a:r>
              <a:rPr lang="en-US" sz="3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Final activities, scope for WP8 in years 2020-2024:</a:t>
            </a:r>
          </a:p>
          <a:p>
            <a:pPr marL="9525" indent="-9525"/>
            <a:endParaRPr lang="en-US" sz="2000" b="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rgbClr val="1C00E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8.1 	Advanced Magnet Powering for High Stored Energy Detector Magnets,</a:t>
            </a: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8.2	Reinforced Super-Conductors and Cold Masses,</a:t>
            </a: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8.3	Ultra-Light Cryostat Studies,</a:t>
            </a: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8.4	New 4-Tesla General Purpose Magnet Facility for Detector Testing,</a:t>
            </a: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8.5	Innovation in Magnet Controls, Safety Systems &amp; Instrumentation.</a:t>
            </a:r>
          </a:p>
          <a:p>
            <a:pPr marL="623888" indent="-623888">
              <a:spcBef>
                <a:spcPts val="1200"/>
              </a:spcBef>
            </a:pPr>
            <a:endParaRPr lang="en-US" sz="800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Modifications:</a:t>
            </a: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rgbClr val="1C00E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8.1 	Scope reduced: activity on HTS Busbars delayed to a later stage of the EP R&amp;D program.</a:t>
            </a: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8.2 	Delayed to next R&amp;D step after 2024.</a:t>
            </a: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8.3 	Integrated into WP4 work plan.</a:t>
            </a:r>
            <a:endParaRPr lang="en-US" sz="20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10" y="224012"/>
            <a:ext cx="630377" cy="6303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20159"/>
            <a:ext cx="1368152" cy="8454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720080" cy="72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02922" y="295265"/>
            <a:ext cx="6049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WP8 Detector Magnet R&amp;D</a:t>
            </a:r>
            <a:endParaRPr lang="en-US" sz="2400" b="1" dirty="0">
              <a:solidFill>
                <a:srgbClr val="00206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0" y="98072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2305B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5661" y="6400800"/>
            <a:ext cx="1905000" cy="457200"/>
          </a:xfrm>
        </p:spPr>
        <p:txBody>
          <a:bodyPr/>
          <a:lstStyle/>
          <a:p>
            <a:fld id="{6C601EF4-556B-4C13-BB34-9224FBB1511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1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234156" y="1058671"/>
            <a:ext cx="8675687" cy="309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9525" indent="-9525"/>
            <a:r>
              <a:rPr lang="en-US" sz="3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 8.1 </a:t>
            </a: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Advanced Magnet Powering for High Stored Energy Detector Magnets</a:t>
            </a: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Studies will cover: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1) Magnet Powering and Protection Circuit (including dump units),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2) Free Wheel System (FWS) and Persistent mode Current Switch (PCS),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3) Energy Extraction Studies and Quench Protection.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Applied to the 4-T General Purpose test facility study, as user case (WP8.2).</a:t>
            </a:r>
            <a:endParaRPr lang="en-US" sz="20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10" y="224012"/>
            <a:ext cx="630377" cy="6303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20159"/>
            <a:ext cx="1368152" cy="8454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720080" cy="72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02922" y="295265"/>
            <a:ext cx="6049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WP8 Detector Magnet R&amp;D</a:t>
            </a:r>
            <a:endParaRPr lang="en-US" sz="2400" b="1" dirty="0">
              <a:solidFill>
                <a:srgbClr val="00206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0" y="98072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2305B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08090" y="6398958"/>
            <a:ext cx="1905000" cy="457200"/>
          </a:xfrm>
        </p:spPr>
        <p:txBody>
          <a:bodyPr/>
          <a:lstStyle/>
          <a:p>
            <a:fld id="{6C601EF4-556B-4C13-BB34-9224FBB1511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14" name="Group 113"/>
          <p:cNvGrpSpPr/>
          <p:nvPr/>
        </p:nvGrpSpPr>
        <p:grpSpPr>
          <a:xfrm>
            <a:off x="243587" y="4578156"/>
            <a:ext cx="4179490" cy="2240325"/>
            <a:chOff x="4083255" y="4529643"/>
            <a:chExt cx="4916366" cy="2231721"/>
          </a:xfrm>
        </p:grpSpPr>
        <p:pic>
          <p:nvPicPr>
            <p:cNvPr id="115" name="Picture 1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7621" y="4529643"/>
              <a:ext cx="4572000" cy="1792497"/>
            </a:xfrm>
            <a:prstGeom prst="rect">
              <a:avLst/>
            </a:prstGeom>
          </p:spPr>
        </p:pic>
        <p:sp>
          <p:nvSpPr>
            <p:cNvPr id="116" name="TextBox 115"/>
            <p:cNvSpPr txBox="1"/>
            <p:nvPr/>
          </p:nvSpPr>
          <p:spPr>
            <a:xfrm>
              <a:off x="4083255" y="6162948"/>
              <a:ext cx="2018510" cy="582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Silicon Controlled Rectifier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6694810" y="6178835"/>
              <a:ext cx="2007696" cy="582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Energy Extraction Resistor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18" name="Picture 1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53131" y="4586807"/>
            <a:ext cx="3706467" cy="22607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3587" y="4137239"/>
            <a:ext cx="70879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Participation</a:t>
            </a:r>
            <a:r>
              <a:rPr lang="en-US" sz="2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to the CMS FWT system commissioning end of LS2</a:t>
            </a:r>
            <a:endParaRPr lang="en-US" sz="20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75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239715" y="1066800"/>
            <a:ext cx="867568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9525" indent="-9525"/>
            <a:r>
              <a:rPr lang="en-US" sz="3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 8.1</a:t>
            </a: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plan</a:t>
            </a:r>
          </a:p>
          <a:p>
            <a:pPr marL="623888" indent="-623888">
              <a:spcBef>
                <a:spcPts val="1200"/>
              </a:spcBef>
            </a:pPr>
            <a:endParaRPr lang="en-US" sz="2000" b="1" dirty="0" smtClean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10" y="224012"/>
            <a:ext cx="630377" cy="6303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20159"/>
            <a:ext cx="1368152" cy="8454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720080" cy="72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02922" y="295265"/>
            <a:ext cx="6049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WP8 Detector Magnet R&amp;D</a:t>
            </a:r>
            <a:endParaRPr lang="en-US" sz="2400" b="1" dirty="0">
              <a:solidFill>
                <a:srgbClr val="00206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0" y="98072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2305B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376752"/>
            <a:ext cx="1905000" cy="457200"/>
          </a:xfrm>
        </p:spPr>
        <p:txBody>
          <a:bodyPr/>
          <a:lstStyle/>
          <a:p>
            <a:fld id="{6C601EF4-556B-4C13-BB34-9224FBB1511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222775"/>
              </p:ext>
            </p:extLst>
          </p:nvPr>
        </p:nvGraphicFramePr>
        <p:xfrm>
          <a:off x="323528" y="2129614"/>
          <a:ext cx="8591873" cy="432372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33609">
                  <a:extLst>
                    <a:ext uri="{9D8B030D-6E8A-4147-A177-3AD203B41FA5}">
                      <a16:colId xmlns:a16="http://schemas.microsoft.com/office/drawing/2014/main" val="627729531"/>
                    </a:ext>
                  </a:extLst>
                </a:gridCol>
                <a:gridCol w="3142855">
                  <a:extLst>
                    <a:ext uri="{9D8B030D-6E8A-4147-A177-3AD203B41FA5}">
                      <a16:colId xmlns:a16="http://schemas.microsoft.com/office/drawing/2014/main" val="3898877488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50704761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27713815"/>
                    </a:ext>
                  </a:extLst>
                </a:gridCol>
                <a:gridCol w="959025">
                  <a:extLst>
                    <a:ext uri="{9D8B030D-6E8A-4147-A177-3AD203B41FA5}">
                      <a16:colId xmlns:a16="http://schemas.microsoft.com/office/drawing/2014/main" val="4027018297"/>
                    </a:ext>
                  </a:extLst>
                </a:gridCol>
              </a:tblGrid>
              <a:tr h="50163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noProof="0" dirty="0" smtClean="0">
                          <a:effectLst/>
                        </a:rPr>
                        <a:t>Year</a:t>
                      </a:r>
                      <a:endParaRPr lang="en-US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Deliverable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Milestones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Fellow </a:t>
                      </a:r>
                      <a:r>
                        <a:rPr lang="en-GB" sz="1400" u="none" strike="noStrike" dirty="0" smtClean="0">
                          <a:effectLst/>
                        </a:rPr>
                        <a:t> </a:t>
                      </a:r>
                      <a:r>
                        <a:rPr lang="en-GB" sz="1400" u="none" strike="noStrike" dirty="0" smtClean="0">
                          <a:effectLst/>
                        </a:rPr>
                        <a:t>(</a:t>
                      </a:r>
                      <a:r>
                        <a:rPr lang="en-GB" sz="1400" u="none" strike="noStrike" dirty="0">
                          <a:effectLst/>
                        </a:rPr>
                        <a:t>p</a:t>
                      </a:r>
                      <a:r>
                        <a:rPr lang="en-GB" sz="1400" u="none" strike="noStrike" dirty="0" smtClean="0">
                          <a:effectLst/>
                        </a:rPr>
                        <a:t>er year</a:t>
                      </a:r>
                      <a:r>
                        <a:rPr lang="en-GB" sz="1400" u="none" strike="noStrike" dirty="0">
                          <a:effectLst/>
                        </a:rPr>
                        <a:t>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Student </a:t>
                      </a:r>
                      <a:r>
                        <a:rPr lang="en-GB" sz="1400" u="none" strike="noStrike" dirty="0" smtClean="0">
                          <a:effectLst/>
                        </a:rPr>
                        <a:t> </a:t>
                      </a:r>
                      <a:r>
                        <a:rPr lang="en-GB" sz="1400" u="none" strike="noStrike" dirty="0" smtClean="0">
                          <a:effectLst/>
                        </a:rPr>
                        <a:t>(</a:t>
                      </a:r>
                      <a:r>
                        <a:rPr lang="en-GB" sz="1400" u="none" strike="noStrike" dirty="0">
                          <a:effectLst/>
                        </a:rPr>
                        <a:t>p</a:t>
                      </a:r>
                      <a:r>
                        <a:rPr lang="en-GB" sz="1400" u="none" strike="noStrike" dirty="0" smtClean="0">
                          <a:effectLst/>
                        </a:rPr>
                        <a:t>er year</a:t>
                      </a:r>
                      <a:r>
                        <a:rPr lang="en-GB" sz="1400" u="none" strike="noStrike" dirty="0">
                          <a:effectLst/>
                        </a:rPr>
                        <a:t>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extLst>
                  <a:ext uri="{0D108BD9-81ED-4DB2-BD59-A6C34878D82A}">
                    <a16:rowId xmlns:a16="http://schemas.microsoft.com/office/drawing/2014/main" val="1970901396"/>
                  </a:ext>
                </a:extLst>
              </a:tr>
              <a:tr h="996889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u="none" strike="noStrike" dirty="0">
                          <a:effectLst/>
                        </a:rPr>
                        <a:t>2020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Feasibility Study of </a:t>
                      </a:r>
                      <a:r>
                        <a:rPr lang="en-GB" sz="1400" u="none" strike="noStrike" dirty="0" smtClean="0">
                          <a:effectLst/>
                        </a:rPr>
                        <a:t>Magnet </a:t>
                      </a:r>
                      <a:r>
                        <a:rPr lang="en-GB" sz="1400" u="none" strike="noStrike" dirty="0">
                          <a:effectLst/>
                        </a:rPr>
                        <a:t>Powering </a:t>
                      </a:r>
                      <a:r>
                        <a:rPr lang="en-GB" sz="1400" u="none" strike="noStrike" dirty="0" smtClean="0">
                          <a:effectLst/>
                        </a:rPr>
                        <a:t>Modes.</a:t>
                      </a:r>
                    </a:p>
                    <a:p>
                      <a:pPr algn="l" fontAlgn="t"/>
                      <a:r>
                        <a:rPr lang="en-GB" sz="1400" u="none" strike="noStrike" dirty="0" smtClean="0">
                          <a:effectLst/>
                        </a:rPr>
                        <a:t>Recent </a:t>
                      </a:r>
                      <a:r>
                        <a:rPr lang="en-GB" sz="1400" u="none" strike="noStrike" dirty="0">
                          <a:effectLst/>
                        </a:rPr>
                        <a:t>Technology Study Report </a:t>
                      </a:r>
                      <a:endParaRPr lang="en-GB" sz="1400" u="none" strike="noStrike" dirty="0" smtClean="0">
                        <a:effectLst/>
                      </a:endParaRPr>
                    </a:p>
                    <a:p>
                      <a:pPr algn="l" fontAlgn="t"/>
                      <a:r>
                        <a:rPr lang="en-GB" sz="1400" u="none" strike="noStrike" dirty="0" smtClean="0">
                          <a:effectLst/>
                        </a:rPr>
                        <a:t>based  </a:t>
                      </a:r>
                      <a:r>
                        <a:rPr lang="en-GB" sz="1400" u="none" strike="noStrike" dirty="0">
                          <a:effectLst/>
                        </a:rPr>
                        <a:t>on literature research.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Review of options and study report finished.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0.5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extLst>
                  <a:ext uri="{0D108BD9-81ED-4DB2-BD59-A6C34878D82A}">
                    <a16:rowId xmlns:a16="http://schemas.microsoft.com/office/drawing/2014/main" val="3804835610"/>
                  </a:ext>
                </a:extLst>
              </a:tr>
              <a:tr h="996889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u="none" strike="noStrike" dirty="0">
                          <a:effectLst/>
                        </a:rPr>
                        <a:t>2021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Technical Requirements Report and </a:t>
                      </a:r>
                      <a:r>
                        <a:rPr lang="en-GB" sz="1400" u="none" strike="noStrike" dirty="0" smtClean="0">
                          <a:effectLst/>
                        </a:rPr>
                        <a:t>CDR based </a:t>
                      </a:r>
                      <a:r>
                        <a:rPr lang="en-GB" sz="1400" u="none" strike="noStrike" dirty="0">
                          <a:effectLst/>
                        </a:rPr>
                        <a:t>on Simulation and </a:t>
                      </a:r>
                      <a:r>
                        <a:rPr lang="en-GB" sz="1400" u="none" strike="noStrike" dirty="0" smtClean="0">
                          <a:effectLst/>
                        </a:rPr>
                        <a:t>model R&amp;D.</a:t>
                      </a:r>
                    </a:p>
                    <a:p>
                      <a:pPr algn="l" fontAlgn="t"/>
                      <a:r>
                        <a:rPr lang="en-GB" sz="1400" u="none" strike="noStrike" dirty="0" smtClean="0">
                          <a:effectLst/>
                        </a:rPr>
                        <a:t>Selection </a:t>
                      </a:r>
                      <a:r>
                        <a:rPr lang="en-GB" sz="1400" u="none" strike="noStrike" dirty="0">
                          <a:effectLst/>
                        </a:rPr>
                        <a:t>of demonstrators.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Technical requirements and Conceptual Design of system and demonstrators finished.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0.5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extLst>
                  <a:ext uri="{0D108BD9-81ED-4DB2-BD59-A6C34878D82A}">
                    <a16:rowId xmlns:a16="http://schemas.microsoft.com/office/drawing/2014/main" val="705544323"/>
                  </a:ext>
                </a:extLst>
              </a:tr>
              <a:tr h="749259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u="none" strike="noStrike" dirty="0">
                          <a:effectLst/>
                        </a:rPr>
                        <a:t>2022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Technical design and Engineering Report. Construction of </a:t>
                      </a:r>
                      <a:r>
                        <a:rPr lang="en-GB" sz="1400" u="none" strike="noStrike" dirty="0" smtClean="0">
                          <a:effectLst/>
                        </a:rPr>
                        <a:t>demonstrator </a:t>
                      </a:r>
                      <a:r>
                        <a:rPr lang="en-GB" sz="1400" u="none" strike="noStrike" dirty="0">
                          <a:effectLst/>
                        </a:rPr>
                        <a:t>models and testing.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Technical design finished and construction of </a:t>
                      </a:r>
                      <a:r>
                        <a:rPr lang="en-GB" sz="1400" u="none" strike="noStrike" dirty="0" smtClean="0">
                          <a:effectLst/>
                        </a:rPr>
                        <a:t>demonstrators </a:t>
                      </a:r>
                      <a:endParaRPr lang="en-GB" sz="1400" u="none" strike="noStrike" dirty="0" smtClean="0">
                        <a:effectLst/>
                      </a:endParaRPr>
                    </a:p>
                    <a:p>
                      <a:pPr algn="l" fontAlgn="t"/>
                      <a:r>
                        <a:rPr lang="en-GB" sz="1400" u="none" strike="noStrike" dirty="0" smtClean="0">
                          <a:effectLst/>
                        </a:rPr>
                        <a:t>in </a:t>
                      </a:r>
                      <a:r>
                        <a:rPr lang="en-GB" sz="1400" u="none" strike="noStrike" dirty="0">
                          <a:effectLst/>
                        </a:rPr>
                        <a:t>progress.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0.5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extLst>
                  <a:ext uri="{0D108BD9-81ED-4DB2-BD59-A6C34878D82A}">
                    <a16:rowId xmlns:a16="http://schemas.microsoft.com/office/drawing/2014/main" val="1682351221"/>
                  </a:ext>
                </a:extLst>
              </a:tr>
              <a:tr h="50163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u="none" strike="noStrike" dirty="0">
                          <a:effectLst/>
                        </a:rPr>
                        <a:t>2023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Continued R&amp;D on demonstrators </a:t>
                      </a:r>
                      <a:endParaRPr lang="en-GB" sz="1400" u="none" strike="noStrike" dirty="0" smtClean="0">
                        <a:effectLst/>
                      </a:endParaRPr>
                    </a:p>
                    <a:p>
                      <a:pPr algn="l" fontAlgn="t"/>
                      <a:r>
                        <a:rPr lang="en-GB" sz="1400" u="none" strike="noStrike" dirty="0" smtClean="0">
                          <a:effectLst/>
                        </a:rPr>
                        <a:t>and </a:t>
                      </a:r>
                      <a:r>
                        <a:rPr lang="en-GB" sz="1400" u="none" strike="noStrike" dirty="0">
                          <a:effectLst/>
                        </a:rPr>
                        <a:t>testing.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Test report of demonstrators.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0.5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extLst>
                  <a:ext uri="{0D108BD9-81ED-4DB2-BD59-A6C34878D82A}">
                    <a16:rowId xmlns:a16="http://schemas.microsoft.com/office/drawing/2014/main" val="3372154611"/>
                  </a:ext>
                </a:extLst>
              </a:tr>
              <a:tr h="577426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u="none" strike="noStrike" dirty="0">
                          <a:effectLst/>
                        </a:rPr>
                        <a:t>2024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>
                          <a:effectLst/>
                        </a:rPr>
                        <a:t>Final report.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Final report, evaluation, </a:t>
                      </a:r>
                      <a:endParaRPr lang="en-GB" sz="1400" u="none" strike="noStrike" dirty="0" smtClean="0">
                        <a:effectLst/>
                      </a:endParaRPr>
                    </a:p>
                    <a:p>
                      <a:pPr algn="l" fontAlgn="t"/>
                      <a:r>
                        <a:rPr lang="en-GB" sz="1400" u="none" strike="noStrike" dirty="0" smtClean="0">
                          <a:effectLst/>
                        </a:rPr>
                        <a:t>outlook </a:t>
                      </a:r>
                      <a:r>
                        <a:rPr lang="en-GB" sz="1400" u="none" strike="noStrike" dirty="0">
                          <a:effectLst/>
                        </a:rPr>
                        <a:t>and conclusion.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88" marR="5488" marT="5488" marB="0" anchor="ctr"/>
                </a:tc>
                <a:extLst>
                  <a:ext uri="{0D108BD9-81ED-4DB2-BD59-A6C34878D82A}">
                    <a16:rowId xmlns:a16="http://schemas.microsoft.com/office/drawing/2014/main" val="26013731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263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239715" y="1066800"/>
            <a:ext cx="867568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9525" indent="-9525"/>
            <a:r>
              <a:rPr lang="en-US" sz="3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 8.4</a:t>
            </a: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4-Tesla General Purpose Magnet Facility for Detector Testing</a:t>
            </a:r>
            <a:endParaRPr lang="en-US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10" y="224012"/>
            <a:ext cx="630377" cy="6303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20159"/>
            <a:ext cx="1368152" cy="8454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720080" cy="72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02922" y="295265"/>
            <a:ext cx="6049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WP8 Detector Magnet R&amp;D</a:t>
            </a:r>
            <a:endParaRPr lang="en-US" sz="2400" b="1" dirty="0">
              <a:solidFill>
                <a:srgbClr val="00206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0" y="98072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2305B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27458" y="6384075"/>
            <a:ext cx="1905000" cy="457200"/>
          </a:xfrm>
        </p:spPr>
        <p:txBody>
          <a:bodyPr/>
          <a:lstStyle/>
          <a:p>
            <a:fld id="{6C601EF4-556B-4C13-BB34-9224FBB1511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65671" y="2140814"/>
            <a:ext cx="851986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</a:pPr>
            <a:r>
              <a:rPr lang="en-US" sz="2000" dirty="0" smtClean="0">
                <a:solidFill>
                  <a:srgbClr val="2B118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a 4-T magnet for a beam test facility, in view to complement and eventually replace in the future the aged facilities now available at CERN.</a:t>
            </a:r>
          </a:p>
          <a:p>
            <a:pPr>
              <a:spcBef>
                <a:spcPts val="1200"/>
              </a:spcBef>
            </a:pPr>
            <a:r>
              <a:rPr lang="en-US" sz="2000" b="1" dirty="0" smtClean="0">
                <a:solidFill>
                  <a:srgbClr val="2B118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design will include the technologies proposed in WP8.1 and WP8.3.</a:t>
            </a:r>
            <a:endParaRPr lang="en-US" sz="2000" b="1" dirty="0">
              <a:solidFill>
                <a:srgbClr val="2B118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" descr="Screen Shot 2016-08-31 at 21.08.39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77" t="8929" r="13619" b="10714"/>
          <a:stretch/>
        </p:blipFill>
        <p:spPr bwMode="auto">
          <a:xfrm>
            <a:off x="5182684" y="4010017"/>
            <a:ext cx="2557668" cy="2448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010831"/>
            <a:ext cx="3251026" cy="2438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339752" y="3640685"/>
            <a:ext cx="4464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18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field beam line facilities now at CERN</a:t>
            </a:r>
            <a:endParaRPr lang="en-US" sz="1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61556" y="6428009"/>
            <a:ext cx="1471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CMS-M1 (3T) </a:t>
            </a:r>
            <a:endParaRPr lang="en-US" sz="1800" dirty="0"/>
          </a:p>
        </p:txBody>
      </p:sp>
      <p:sp>
        <p:nvSpPr>
          <p:cNvPr id="16" name="Rectangle 15"/>
          <p:cNvSpPr/>
          <p:nvPr/>
        </p:nvSpPr>
        <p:spPr>
          <a:xfrm>
            <a:off x="5720692" y="6428009"/>
            <a:ext cx="1731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Morpurgo (1.9T)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8701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239715" y="1066800"/>
            <a:ext cx="867568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9525" indent="-9525"/>
            <a:r>
              <a:rPr lang="en-US" sz="3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 8.4</a:t>
            </a:r>
          </a:p>
          <a:p>
            <a:pPr marL="623888" indent="-623888">
              <a:spcBef>
                <a:spcPts val="1200"/>
              </a:spcBef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plan</a:t>
            </a:r>
            <a:endParaRPr lang="en-US" sz="20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10" y="224012"/>
            <a:ext cx="630377" cy="6303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20159"/>
            <a:ext cx="1368152" cy="8454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720080" cy="72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02922" y="295265"/>
            <a:ext cx="6049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WP8 Detector Magnet R&amp;D</a:t>
            </a:r>
            <a:endParaRPr lang="en-US" sz="2400" b="1" dirty="0">
              <a:solidFill>
                <a:srgbClr val="00206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0" y="98072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2305B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390472"/>
            <a:ext cx="1905000" cy="457200"/>
          </a:xfrm>
        </p:spPr>
        <p:txBody>
          <a:bodyPr/>
          <a:lstStyle/>
          <a:p>
            <a:fld id="{6C601EF4-556B-4C13-BB34-9224FBB1511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355228"/>
              </p:ext>
            </p:extLst>
          </p:nvPr>
        </p:nvGraphicFramePr>
        <p:xfrm>
          <a:off x="323531" y="2385353"/>
          <a:ext cx="8591871" cy="385275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33608">
                  <a:extLst>
                    <a:ext uri="{9D8B030D-6E8A-4147-A177-3AD203B41FA5}">
                      <a16:colId xmlns:a16="http://schemas.microsoft.com/office/drawing/2014/main" val="74224984"/>
                    </a:ext>
                  </a:extLst>
                </a:gridCol>
                <a:gridCol w="2710807">
                  <a:extLst>
                    <a:ext uri="{9D8B030D-6E8A-4147-A177-3AD203B41FA5}">
                      <a16:colId xmlns:a16="http://schemas.microsoft.com/office/drawing/2014/main" val="3942831309"/>
                    </a:ext>
                  </a:extLst>
                </a:gridCol>
                <a:gridCol w="2780240">
                  <a:extLst>
                    <a:ext uri="{9D8B030D-6E8A-4147-A177-3AD203B41FA5}">
                      <a16:colId xmlns:a16="http://schemas.microsoft.com/office/drawing/2014/main" val="922516876"/>
                    </a:ext>
                  </a:extLst>
                </a:gridCol>
                <a:gridCol w="964176">
                  <a:extLst>
                    <a:ext uri="{9D8B030D-6E8A-4147-A177-3AD203B41FA5}">
                      <a16:colId xmlns:a16="http://schemas.microsoft.com/office/drawing/2014/main" val="2701997125"/>
                    </a:ext>
                  </a:extLst>
                </a:gridCol>
                <a:gridCol w="1103040">
                  <a:extLst>
                    <a:ext uri="{9D8B030D-6E8A-4147-A177-3AD203B41FA5}">
                      <a16:colId xmlns:a16="http://schemas.microsoft.com/office/drawing/2014/main" val="1568523445"/>
                    </a:ext>
                  </a:extLst>
                </a:gridCol>
              </a:tblGrid>
              <a:tr h="699312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noProof="0" dirty="0" smtClean="0">
                          <a:effectLst/>
                        </a:rPr>
                        <a:t>Year</a:t>
                      </a:r>
                      <a:endParaRPr lang="en-US" sz="1400" b="1" i="0" u="none" strike="noStrike" noProof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 smtClean="0">
                          <a:effectLst/>
                        </a:rPr>
                        <a:t>Deliverable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Milestones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Fellow </a:t>
                      </a:r>
                      <a:r>
                        <a:rPr lang="en-GB" sz="1400" u="none" strike="noStrike" dirty="0" smtClean="0">
                          <a:effectLst/>
                        </a:rPr>
                        <a:t> </a:t>
                      </a:r>
                      <a:r>
                        <a:rPr lang="en-GB" sz="1400" u="none" strike="noStrike" dirty="0" smtClean="0">
                          <a:effectLst/>
                        </a:rPr>
                        <a:t>(</a:t>
                      </a:r>
                      <a:r>
                        <a:rPr lang="en-GB" sz="1400" u="none" strike="noStrike" dirty="0">
                          <a:effectLst/>
                        </a:rPr>
                        <a:t>p</a:t>
                      </a:r>
                      <a:r>
                        <a:rPr lang="en-GB" sz="1400" u="none" strike="noStrike" dirty="0" smtClean="0">
                          <a:effectLst/>
                        </a:rPr>
                        <a:t>er </a:t>
                      </a:r>
                      <a:r>
                        <a:rPr lang="en-GB" sz="1400" u="none" strike="noStrike" dirty="0">
                          <a:effectLst/>
                        </a:rPr>
                        <a:t>y</a:t>
                      </a:r>
                      <a:r>
                        <a:rPr lang="en-GB" sz="1400" u="none" strike="noStrike" dirty="0" smtClean="0">
                          <a:effectLst/>
                        </a:rPr>
                        <a:t>ear</a:t>
                      </a:r>
                      <a:r>
                        <a:rPr lang="en-GB" sz="1400" u="none" strike="noStrike" dirty="0">
                          <a:effectLst/>
                        </a:rPr>
                        <a:t>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Student </a:t>
                      </a:r>
                      <a:r>
                        <a:rPr lang="en-GB" sz="1400" u="none" strike="noStrike" dirty="0" smtClean="0">
                          <a:effectLst/>
                        </a:rPr>
                        <a:t> </a:t>
                      </a:r>
                      <a:r>
                        <a:rPr lang="en-GB" sz="1400" u="none" strike="noStrike" dirty="0" smtClean="0">
                          <a:effectLst/>
                        </a:rPr>
                        <a:t>(</a:t>
                      </a:r>
                      <a:r>
                        <a:rPr lang="en-GB" sz="1400" u="none" strike="noStrike" dirty="0">
                          <a:effectLst/>
                        </a:rPr>
                        <a:t>p</a:t>
                      </a:r>
                      <a:r>
                        <a:rPr lang="en-GB" sz="1400" u="none" strike="noStrike" dirty="0" smtClean="0">
                          <a:effectLst/>
                        </a:rPr>
                        <a:t>er </a:t>
                      </a:r>
                      <a:r>
                        <a:rPr lang="en-GB" sz="1400" u="none" strike="noStrike" dirty="0">
                          <a:effectLst/>
                        </a:rPr>
                        <a:t>y</a:t>
                      </a:r>
                      <a:r>
                        <a:rPr lang="en-GB" sz="1400" u="none" strike="noStrike" dirty="0" smtClean="0">
                          <a:effectLst/>
                        </a:rPr>
                        <a:t>ear</a:t>
                      </a:r>
                      <a:r>
                        <a:rPr lang="en-GB" sz="1400" u="none" strike="noStrike" dirty="0">
                          <a:effectLst/>
                        </a:rPr>
                        <a:t>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184747788"/>
                  </a:ext>
                </a:extLst>
              </a:tr>
              <a:tr h="356193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u="none" strike="noStrike" dirty="0">
                          <a:effectLst/>
                        </a:rPr>
                        <a:t>2020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Magnet design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>
                          <a:effectLst/>
                        </a:rPr>
                        <a:t>Magnet conceptual design report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0.5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280261637"/>
                  </a:ext>
                </a:extLst>
              </a:tr>
              <a:tr h="138837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u="none" strike="noStrike" dirty="0">
                          <a:effectLst/>
                        </a:rPr>
                        <a:t>2021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Magnet subsystems design and </a:t>
                      </a:r>
                      <a:r>
                        <a:rPr lang="en-GB" sz="1400" u="none" strike="noStrike" dirty="0" smtClean="0">
                          <a:effectLst/>
                        </a:rPr>
                        <a:t>integration:</a:t>
                      </a:r>
                      <a:r>
                        <a:rPr lang="en-GB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400" u="none" strike="noStrike" dirty="0" smtClean="0">
                          <a:effectLst/>
                        </a:rPr>
                        <a:t>powering </a:t>
                      </a:r>
                      <a:r>
                        <a:rPr lang="en-GB" sz="1400" u="none" strike="noStrike" dirty="0">
                          <a:effectLst/>
                        </a:rPr>
                        <a:t>circuit, cryogenics, vacuum, </a:t>
                      </a:r>
                      <a:r>
                        <a:rPr lang="en-GB" sz="1400" u="none" strike="noStrike" dirty="0" smtClean="0">
                          <a:effectLst/>
                        </a:rPr>
                        <a:t>cryostat,</a:t>
                      </a:r>
                      <a:r>
                        <a:rPr lang="en-GB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400" u="none" strike="noStrike" dirty="0" smtClean="0">
                          <a:effectLst/>
                        </a:rPr>
                        <a:t> </a:t>
                      </a:r>
                      <a:r>
                        <a:rPr lang="en-GB" sz="1400" u="none" strike="noStrike" dirty="0">
                          <a:effectLst/>
                        </a:rPr>
                        <a:t>yoke, support system.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>
                          <a:effectLst/>
                        </a:rPr>
                        <a:t>Magnet Technical Specification and drawings.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 dirty="0">
                          <a:effectLst/>
                        </a:rPr>
                        <a:t>0.5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706267850"/>
                  </a:ext>
                </a:extLst>
              </a:tr>
              <a:tr h="699312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u="none" strike="noStrike" dirty="0">
                          <a:effectLst/>
                        </a:rPr>
                        <a:t>2022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Demonstrators testing, control, instrumentation, powering.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Final report Design and Technical Specification.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u="none" strike="noStrike">
                          <a:effectLst/>
                        </a:rPr>
                        <a:t>0.5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967820876"/>
                  </a:ext>
                </a:extLst>
              </a:tr>
              <a:tr h="354783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u="none" strike="noStrike" dirty="0">
                          <a:effectLst/>
                        </a:rPr>
                        <a:t>2023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916865027"/>
                  </a:ext>
                </a:extLst>
              </a:tr>
              <a:tr h="354783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u="none" strike="noStrike" dirty="0">
                          <a:effectLst/>
                        </a:rPr>
                        <a:t>2024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725634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923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1">
  <a:themeElements>
    <a:clrScheme name="Presentation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2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22" charset="-128"/>
          </a:defRPr>
        </a:defPPr>
      </a:lstStyle>
    </a:lnDef>
  </a:objectDefaults>
  <a:extraClrSchemeLst>
    <a:extraClrScheme>
      <a:clrScheme name="Presentation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MACCMI25:Applications:Microsoft Office 2004:Templates:My Templates:Presentation1.pot</Template>
  <TotalTime>13698</TotalTime>
  <Words>766</Words>
  <Application>Microsoft Office PowerPoint</Application>
  <PresentationFormat>On-screen Show (4:3)</PresentationFormat>
  <Paragraphs>199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ＭＳ Ｐゴシック</vt:lpstr>
      <vt:lpstr>Arial</vt:lpstr>
      <vt:lpstr>Calibri</vt:lpstr>
      <vt:lpstr>Presentation1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Herman Ten Kate</cp:lastModifiedBy>
  <cp:revision>1280</cp:revision>
  <cp:lastPrinted>2018-09-20T15:10:12Z</cp:lastPrinted>
  <dcterms:created xsi:type="dcterms:W3CDTF">2010-09-29T13:42:39Z</dcterms:created>
  <dcterms:modified xsi:type="dcterms:W3CDTF">2019-10-22T10:36:41Z</dcterms:modified>
</cp:coreProperties>
</file>