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Montserrat"/>
      <p:regular r:id="rId20"/>
      <p:bold r:id="rId21"/>
      <p:italic r:id="rId22"/>
      <p:boldItalic r:id="rId23"/>
    </p:embeddedFont>
    <p:embeddedFont>
      <p:font typeface="Lato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regular.fntdata"/><Relationship Id="rId22" Type="http://schemas.openxmlformats.org/officeDocument/2006/relationships/font" Target="fonts/Montserrat-italic.fntdata"/><Relationship Id="rId21" Type="http://schemas.openxmlformats.org/officeDocument/2006/relationships/font" Target="fonts/Montserrat-bold.fntdata"/><Relationship Id="rId24" Type="http://schemas.openxmlformats.org/officeDocument/2006/relationships/font" Target="fonts/Lato-regular.fntdata"/><Relationship Id="rId23" Type="http://schemas.openxmlformats.org/officeDocument/2006/relationships/font" Target="fonts/Montserrat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Lato-italic.fntdata"/><Relationship Id="rId25" Type="http://schemas.openxmlformats.org/officeDocument/2006/relationships/font" Target="fonts/Lato-bold.fntdata"/><Relationship Id="rId27" Type="http://schemas.openxmlformats.org/officeDocument/2006/relationships/font" Target="fonts/La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c6f919934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c6f91993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5ceba7eef6_0_4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5ceba7eef6_0_4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c6f919934_0_2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c6f919934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c6f919934_0_5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c6f919934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610848cd26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610848cd26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5ceba7eef6_0_378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4" name="Google Shape;244;g5ceba7eef6_0_3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c6f919934_0_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c6f919934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5ceba7eef6_0_4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5ceba7eef6_0_4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5ceba7eef6_0_3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5ceba7eef6_0_3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5ceba7eef6_0_3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5ceba7eef6_0_3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c6f919934_0_1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c6f919934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c6f919934_0_1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c6f919934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5ceba7eef6_0_3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5ceba7eef6_0_3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5ceba7eef6_0_3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5ceba7eef6_0_3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drive.google.com/file/d/14m3kNfJaSdyNhnGUwlZr19iJ0Yo0n23N/view" TargetMode="External"/><Relationship Id="rId4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pyAWAKE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THE AWAKE ANALYSIS LIBRARY</a:t>
            </a:r>
            <a:endParaRPr sz="2200"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4774150" y="3924925"/>
            <a:ext cx="42681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AMAN SINGH THAKUR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SPENCER GESSNER</a:t>
            </a:r>
            <a:endParaRPr sz="17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2"/>
          <p:cNvSpPr txBox="1"/>
          <p:nvPr>
            <p:ph type="title"/>
          </p:nvPr>
        </p:nvSpPr>
        <p:spPr>
          <a:xfrm>
            <a:off x="1188075" y="42110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SEARCHING PROCESS AND VISUALIZING</a:t>
            </a:r>
            <a:endParaRPr/>
          </a:p>
        </p:txBody>
      </p:sp>
      <p:pic>
        <p:nvPicPr>
          <p:cNvPr id="223" name="Google Shape;22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8861" y="1077225"/>
            <a:ext cx="7606275" cy="395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Google Shape;228;p23" title="Streak.mo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22700" y="1423676"/>
            <a:ext cx="4698600" cy="35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23"/>
          <p:cNvSpPr txBox="1"/>
          <p:nvPr>
            <p:ph type="title"/>
          </p:nvPr>
        </p:nvSpPr>
        <p:spPr>
          <a:xfrm>
            <a:off x="984925" y="284300"/>
            <a:ext cx="7756200" cy="91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 STREAK DATASET VISUALIZED USING AWAKE ANALYSIS TOOLS AND pyAWAKE</a:t>
            </a:r>
            <a:endParaRPr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Deploy and Publish</a:t>
            </a:r>
            <a:endParaRPr/>
          </a:p>
        </p:txBody>
      </p:sp>
      <p:pic>
        <p:nvPicPr>
          <p:cNvPr id="235" name="Google Shape;23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8635" y="1194925"/>
            <a:ext cx="6826728" cy="3621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Streak Covariance Analysis</a:t>
            </a:r>
            <a:endParaRPr/>
          </a:p>
        </p:txBody>
      </p:sp>
      <p:pic>
        <p:nvPicPr>
          <p:cNvPr id="241" name="Google Shape;24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425" y="1033725"/>
            <a:ext cx="8827125" cy="353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6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title"/>
          </p:nvPr>
        </p:nvSpPr>
        <p:spPr>
          <a:xfrm>
            <a:off x="265500" y="1718250"/>
            <a:ext cx="4045200" cy="1707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GOOGLE SUMMER OF CODE</a:t>
            </a:r>
            <a:endParaRPr sz="2000"/>
          </a:p>
        </p:txBody>
      </p:sp>
      <p:sp>
        <p:nvSpPr>
          <p:cNvPr id="141" name="Google Shape;141;p14"/>
          <p:cNvSpPr txBox="1"/>
          <p:nvPr>
            <p:ph idx="2" type="body"/>
          </p:nvPr>
        </p:nvSpPr>
        <p:spPr>
          <a:xfrm>
            <a:off x="4648200" y="637800"/>
            <a:ext cx="4128900" cy="386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Google Summer of Code Program links interesting open sourced problem statement to capable students.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One of the most prestigious competitions in the world. Every project </a:t>
            </a:r>
            <a:r>
              <a:rPr lang="en" sz="1400"/>
              <a:t>receives</a:t>
            </a:r>
            <a:r>
              <a:rPr lang="en" sz="1400"/>
              <a:t> funding and global recognition.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●"/>
            </a:pPr>
            <a:r>
              <a:rPr lang="en" sz="1400"/>
              <a:t>CERN-HSF is the open sourced umbrella organization participating in GSoC every year.</a:t>
            </a:r>
            <a:endParaRPr sz="1400"/>
          </a:p>
        </p:txBody>
      </p:sp>
      <p:pic>
        <p:nvPicPr>
          <p:cNvPr id="142" name="Google Shape;14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5500" y="3425250"/>
            <a:ext cx="2117148" cy="1258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13413" y="3425250"/>
            <a:ext cx="2204025" cy="125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5"/>
          <p:cNvSpPr txBox="1"/>
          <p:nvPr>
            <p:ph idx="2" type="body"/>
          </p:nvPr>
        </p:nvSpPr>
        <p:spPr>
          <a:xfrm>
            <a:off x="1270050" y="1176775"/>
            <a:ext cx="73617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In 2019, CERN-HSF has 38 projects with 30 organizations. It is hosting about 33 interns out of ~1100 interns selected all over the world.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The complex problem statement  of building a AWAKE analysis library was developed by my mentors Spencer Gessner and Marlene Turner.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Out of 7,555 proposals submitted across 103 countries, 45 proposals were submitted on the problem statement of AWAKE out of which my proposal was accepted.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●"/>
            </a:pPr>
            <a:r>
              <a:rPr lang="en" sz="1400"/>
              <a:t>As part of internship I’ll be working with Spencer and Marlene from roughly May-September to deploy a stable python based analysis tool for AWAKE..</a:t>
            </a:r>
            <a:endParaRPr/>
          </a:p>
        </p:txBody>
      </p:sp>
      <p:sp>
        <p:nvSpPr>
          <p:cNvPr id="149" name="Google Shape;149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GOOGLE SUMMER OF CODE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PREVIOUS WORK</a:t>
            </a:r>
            <a:endParaRPr/>
          </a:p>
        </p:txBody>
      </p:sp>
      <p:pic>
        <p:nvPicPr>
          <p:cNvPr id="155" name="Google Shape;15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2783725"/>
            <a:ext cx="7620000" cy="230505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6"/>
          <p:cNvSpPr txBox="1"/>
          <p:nvPr>
            <p:ph idx="2" type="body"/>
          </p:nvPr>
        </p:nvSpPr>
        <p:spPr>
          <a:xfrm>
            <a:off x="1297500" y="11161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Previously, pyTimber library and AWAKE Analysis Tools were used for performing data logging and analysis on data discovered by AWAKE.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pyAWAKE would be a new library inspired from pyTimber and AWAKE_ANALYSIS_TOOLS to create a new database engine as well as provide tools for data analysis.</a:t>
            </a:r>
            <a:endParaRPr sz="1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08550" y="0"/>
            <a:ext cx="643545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7"/>
          <p:cNvSpPr txBox="1"/>
          <p:nvPr/>
        </p:nvSpPr>
        <p:spPr>
          <a:xfrm>
            <a:off x="293975" y="1914100"/>
            <a:ext cx="1990500" cy="136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AWAKE</a:t>
            </a:r>
            <a:endParaRPr sz="2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ANALYSIS TOOLS</a:t>
            </a:r>
            <a:endParaRPr sz="2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OBJECTIVES</a:t>
            </a:r>
            <a:endParaRPr/>
          </a:p>
        </p:txBody>
      </p:sp>
      <p:sp>
        <p:nvSpPr>
          <p:cNvPr id="168" name="Google Shape;168;p18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To read about 12TB of data created during 2017-18 experimental run and create a </a:t>
            </a:r>
            <a:r>
              <a:rPr b="1" lang="en" sz="1400" u="sng"/>
              <a:t>faster and simpler AWAKE database.</a:t>
            </a:r>
            <a:endParaRPr b="1" sz="1400" u="sng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To supply API for Indexing as well as Searching images or datasets.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Provide capability to visualize one or many datasets.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Using NumPy, SciPy and Matplotlib for data analysis and visualization.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Porting existing analysis done by Awake Analysis tools.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Encapsulate in a library structure and provide example notebooks.</a:t>
            </a:r>
            <a:endParaRPr sz="1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83325" y="0"/>
            <a:ext cx="656067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19"/>
          <p:cNvSpPr txBox="1"/>
          <p:nvPr/>
        </p:nvSpPr>
        <p:spPr>
          <a:xfrm>
            <a:off x="293975" y="19141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AWAKE DATABASE STRUCTURE</a:t>
            </a:r>
            <a:endParaRPr sz="2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INDEXING PROCESS</a:t>
            </a:r>
            <a:endParaRPr/>
          </a:p>
        </p:txBody>
      </p:sp>
      <p:sp>
        <p:nvSpPr>
          <p:cNvPr id="180" name="Google Shape;180;p20"/>
          <p:cNvSpPr txBox="1"/>
          <p:nvPr>
            <p:ph idx="2" type="body"/>
          </p:nvPr>
        </p:nvSpPr>
        <p:spPr>
          <a:xfrm>
            <a:off x="1297500" y="1252925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In first attempt, we used a multi-threaded python program to create CSVs.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For 12TB data, it would have taken 30 days to index which was not feasible.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In Second attempt, we used CERN-IT team’s help in deploying the program on SPARK technology under SWAN service.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With the help of head of SPARK division Mr. Prasanth Kothuri and Mr. Piotr Mrowczynski, we ported the code as well as fine tuned the SPARK to </a:t>
            </a:r>
            <a:r>
              <a:rPr lang="en" sz="1400"/>
              <a:t>accommodate the program.</a:t>
            </a:r>
            <a:r>
              <a:rPr lang="en" sz="1400"/>
              <a:t> 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Using utmost 256 nodes, The whole process now runs in 3 hours ideally.</a:t>
            </a:r>
            <a:endParaRPr sz="1400"/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The indexing for year 2017-18 is done and testing has begun.</a:t>
            </a:r>
            <a:endParaRPr sz="1400"/>
          </a:p>
        </p:txBody>
      </p:sp>
      <p:pic>
        <p:nvPicPr>
          <p:cNvPr id="181" name="Google Shape;18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51300" y="4285800"/>
            <a:ext cx="992700" cy="857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285801"/>
            <a:ext cx="1670121" cy="857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1"/>
          <p:cNvSpPr txBox="1"/>
          <p:nvPr>
            <p:ph type="title"/>
          </p:nvPr>
        </p:nvSpPr>
        <p:spPr>
          <a:xfrm>
            <a:off x="1208225" y="434475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SEARCHING PROCESS AND VISUALIZING</a:t>
            </a:r>
            <a:endParaRPr/>
          </a:p>
        </p:txBody>
      </p:sp>
      <p:sp>
        <p:nvSpPr>
          <p:cNvPr id="188" name="Google Shape;188;p21"/>
          <p:cNvSpPr/>
          <p:nvPr/>
        </p:nvSpPr>
        <p:spPr>
          <a:xfrm>
            <a:off x="572550" y="2849439"/>
            <a:ext cx="1794900" cy="635700"/>
          </a:xfrm>
          <a:prstGeom prst="homePlate">
            <a:avLst>
              <a:gd fmla="val 50000" name="adj"/>
            </a:avLst>
          </a:prstGeom>
          <a:solidFill>
            <a:schemeClr val="dk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21"/>
          <p:cNvSpPr txBox="1"/>
          <p:nvPr>
            <p:ph idx="2" type="body"/>
          </p:nvPr>
        </p:nvSpPr>
        <p:spPr>
          <a:xfrm>
            <a:off x="572540" y="2966722"/>
            <a:ext cx="1395300" cy="40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Start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190" name="Google Shape;190;p21"/>
          <p:cNvGrpSpPr/>
          <p:nvPr/>
        </p:nvGrpSpPr>
        <p:grpSpPr>
          <a:xfrm>
            <a:off x="1120755" y="2347463"/>
            <a:ext cx="190666" cy="506211"/>
            <a:chOff x="777447" y="1610215"/>
            <a:chExt cx="198900" cy="593656"/>
          </a:xfrm>
        </p:grpSpPr>
        <p:cxnSp>
          <p:nvCxnSpPr>
            <p:cNvPr id="191" name="Google Shape;191;p21"/>
            <p:cNvCxnSpPr/>
            <p:nvPr/>
          </p:nvCxnSpPr>
          <p:spPr>
            <a:xfrm>
              <a:off x="876909" y="1649171"/>
              <a:ext cx="0" cy="554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92" name="Google Shape;192;p21"/>
            <p:cNvSpPr/>
            <p:nvPr/>
          </p:nvSpPr>
          <p:spPr>
            <a:xfrm>
              <a:off x="777447" y="1610215"/>
              <a:ext cx="198900" cy="19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3" name="Google Shape;193;p21"/>
          <p:cNvSpPr txBox="1"/>
          <p:nvPr>
            <p:ph idx="2" type="body"/>
          </p:nvPr>
        </p:nvSpPr>
        <p:spPr>
          <a:xfrm>
            <a:off x="209850" y="1461625"/>
            <a:ext cx="2520300" cy="77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500"/>
              <a:t>Enter Dataset value and/or comment value with Timestamp Range</a:t>
            </a:r>
            <a:endParaRPr sz="1500"/>
          </a:p>
        </p:txBody>
      </p:sp>
      <p:sp>
        <p:nvSpPr>
          <p:cNvPr id="194" name="Google Shape;194;p21"/>
          <p:cNvSpPr/>
          <p:nvPr/>
        </p:nvSpPr>
        <p:spPr>
          <a:xfrm>
            <a:off x="1987592" y="2849439"/>
            <a:ext cx="1966200" cy="635700"/>
          </a:xfrm>
          <a:prstGeom prst="chevron">
            <a:avLst>
              <a:gd fmla="val 50000" name="adj"/>
            </a:avLst>
          </a:prstGeom>
          <a:solidFill>
            <a:schemeClr val="dk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5" name="Google Shape;195;p21"/>
          <p:cNvSpPr txBox="1"/>
          <p:nvPr>
            <p:ph idx="2" type="body"/>
          </p:nvPr>
        </p:nvSpPr>
        <p:spPr>
          <a:xfrm>
            <a:off x="2284058" y="2966722"/>
            <a:ext cx="1261200" cy="40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&lt;1 sec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196" name="Google Shape;196;p21"/>
          <p:cNvGrpSpPr/>
          <p:nvPr/>
        </p:nvGrpSpPr>
        <p:grpSpPr>
          <a:xfrm>
            <a:off x="2418183" y="3480481"/>
            <a:ext cx="190666" cy="506210"/>
            <a:chOff x="2223534" y="2938958"/>
            <a:chExt cx="198900" cy="593656"/>
          </a:xfrm>
        </p:grpSpPr>
        <p:cxnSp>
          <p:nvCxnSpPr>
            <p:cNvPr id="197" name="Google Shape;197;p21"/>
            <p:cNvCxnSpPr/>
            <p:nvPr/>
          </p:nvCxnSpPr>
          <p:spPr>
            <a:xfrm rot="10800000">
              <a:off x="2322997" y="2938958"/>
              <a:ext cx="0" cy="554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98" name="Google Shape;198;p21"/>
            <p:cNvSpPr/>
            <p:nvPr/>
          </p:nvSpPr>
          <p:spPr>
            <a:xfrm flipH="1" rot="10800000">
              <a:off x="2223534" y="3333714"/>
              <a:ext cx="198900" cy="19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9" name="Google Shape;199;p21"/>
          <p:cNvSpPr txBox="1"/>
          <p:nvPr>
            <p:ph idx="2" type="body"/>
          </p:nvPr>
        </p:nvSpPr>
        <p:spPr>
          <a:xfrm>
            <a:off x="1208213" y="3986700"/>
            <a:ext cx="2610600" cy="77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500"/>
              <a:t>Looks for substrings in caches and loads all related datasets</a:t>
            </a:r>
            <a:endParaRPr sz="1500"/>
          </a:p>
        </p:txBody>
      </p:sp>
      <p:sp>
        <p:nvSpPr>
          <p:cNvPr id="200" name="Google Shape;200;p21"/>
          <p:cNvSpPr/>
          <p:nvPr/>
        </p:nvSpPr>
        <p:spPr>
          <a:xfrm>
            <a:off x="3574035" y="2849439"/>
            <a:ext cx="1966200" cy="635700"/>
          </a:xfrm>
          <a:prstGeom prst="chevron">
            <a:avLst>
              <a:gd fmla="val 50000" name="adj"/>
            </a:avLst>
          </a:prstGeom>
          <a:solidFill>
            <a:schemeClr val="dk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21"/>
          <p:cNvSpPr txBox="1"/>
          <p:nvPr>
            <p:ph idx="2" type="body"/>
          </p:nvPr>
        </p:nvSpPr>
        <p:spPr>
          <a:xfrm>
            <a:off x="3857577" y="2966722"/>
            <a:ext cx="1261200" cy="40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25 ms/file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202" name="Google Shape;202;p21"/>
          <p:cNvGrpSpPr/>
          <p:nvPr/>
        </p:nvGrpSpPr>
        <p:grpSpPr>
          <a:xfrm>
            <a:off x="4136427" y="2347463"/>
            <a:ext cx="190666" cy="506211"/>
            <a:chOff x="3918084" y="1610215"/>
            <a:chExt cx="198900" cy="593656"/>
          </a:xfrm>
        </p:grpSpPr>
        <p:cxnSp>
          <p:nvCxnSpPr>
            <p:cNvPr id="203" name="Google Shape;203;p21"/>
            <p:cNvCxnSpPr/>
            <p:nvPr/>
          </p:nvCxnSpPr>
          <p:spPr>
            <a:xfrm>
              <a:off x="4017546" y="1649171"/>
              <a:ext cx="0" cy="554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04" name="Google Shape;204;p21"/>
            <p:cNvSpPr/>
            <p:nvPr/>
          </p:nvSpPr>
          <p:spPr>
            <a:xfrm>
              <a:off x="3918084" y="1610215"/>
              <a:ext cx="198900" cy="19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5" name="Google Shape;205;p21"/>
          <p:cNvSpPr txBox="1"/>
          <p:nvPr>
            <p:ph idx="2" type="body"/>
          </p:nvPr>
        </p:nvSpPr>
        <p:spPr>
          <a:xfrm>
            <a:off x="2971602" y="1365875"/>
            <a:ext cx="2520300" cy="77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500"/>
              <a:t>User selects dataset and loads all CSV with dataset value in timestamp  </a:t>
            </a:r>
            <a:endParaRPr sz="1500"/>
          </a:p>
        </p:txBody>
      </p:sp>
      <p:sp>
        <p:nvSpPr>
          <p:cNvPr id="206" name="Google Shape;206;p21"/>
          <p:cNvSpPr/>
          <p:nvPr/>
        </p:nvSpPr>
        <p:spPr>
          <a:xfrm>
            <a:off x="5160478" y="2849439"/>
            <a:ext cx="1966200" cy="635700"/>
          </a:xfrm>
          <a:prstGeom prst="chevron">
            <a:avLst>
              <a:gd fmla="val 50000" name="adj"/>
            </a:avLst>
          </a:prstGeom>
          <a:solidFill>
            <a:schemeClr val="dk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21"/>
          <p:cNvSpPr txBox="1"/>
          <p:nvPr>
            <p:ph idx="2" type="body"/>
          </p:nvPr>
        </p:nvSpPr>
        <p:spPr>
          <a:xfrm>
            <a:off x="5438292" y="2966722"/>
            <a:ext cx="1261200" cy="40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 sec/file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208" name="Google Shape;208;p21"/>
          <p:cNvGrpSpPr/>
          <p:nvPr/>
        </p:nvGrpSpPr>
        <p:grpSpPr>
          <a:xfrm>
            <a:off x="5971508" y="3480481"/>
            <a:ext cx="190666" cy="506210"/>
            <a:chOff x="5958946" y="2938958"/>
            <a:chExt cx="198900" cy="593656"/>
          </a:xfrm>
        </p:grpSpPr>
        <p:cxnSp>
          <p:nvCxnSpPr>
            <p:cNvPr id="209" name="Google Shape;209;p21"/>
            <p:cNvCxnSpPr/>
            <p:nvPr/>
          </p:nvCxnSpPr>
          <p:spPr>
            <a:xfrm rot="10800000">
              <a:off x="6058409" y="2938958"/>
              <a:ext cx="0" cy="554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10" name="Google Shape;210;p21"/>
            <p:cNvSpPr/>
            <p:nvPr/>
          </p:nvSpPr>
          <p:spPr>
            <a:xfrm flipH="1" rot="10800000">
              <a:off x="5958946" y="3333714"/>
              <a:ext cx="198900" cy="19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1" name="Google Shape;211;p21"/>
          <p:cNvSpPr txBox="1"/>
          <p:nvPr>
            <p:ph idx="2" type="body"/>
          </p:nvPr>
        </p:nvSpPr>
        <p:spPr>
          <a:xfrm>
            <a:off x="4993849" y="3986706"/>
            <a:ext cx="2150100" cy="77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/>
              <a:t>User gives range of datasets to load</a:t>
            </a:r>
            <a:endParaRPr sz="1600"/>
          </a:p>
        </p:txBody>
      </p:sp>
      <p:sp>
        <p:nvSpPr>
          <p:cNvPr id="212" name="Google Shape;212;p21"/>
          <p:cNvSpPr/>
          <p:nvPr/>
        </p:nvSpPr>
        <p:spPr>
          <a:xfrm>
            <a:off x="6746921" y="2849439"/>
            <a:ext cx="1966200" cy="635700"/>
          </a:xfrm>
          <a:prstGeom prst="chevron">
            <a:avLst>
              <a:gd fmla="val 50000" name="adj"/>
            </a:avLst>
          </a:prstGeom>
          <a:solidFill>
            <a:schemeClr val="dk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875" lIns="121875" spcFirstLastPara="1" rIns="121875" wrap="square" tIns="1218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21"/>
          <p:cNvSpPr txBox="1"/>
          <p:nvPr>
            <p:ph idx="2" type="body"/>
          </p:nvPr>
        </p:nvSpPr>
        <p:spPr>
          <a:xfrm>
            <a:off x="7062977" y="2966722"/>
            <a:ext cx="1261200" cy="40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&lt;1 sec</a:t>
            </a:r>
            <a:endParaRPr>
              <a:solidFill>
                <a:schemeClr val="lt1"/>
              </a:solidFill>
            </a:endParaRPr>
          </a:p>
        </p:txBody>
      </p:sp>
      <p:grpSp>
        <p:nvGrpSpPr>
          <p:cNvPr id="214" name="Google Shape;214;p21"/>
          <p:cNvGrpSpPr/>
          <p:nvPr/>
        </p:nvGrpSpPr>
        <p:grpSpPr>
          <a:xfrm>
            <a:off x="7598084" y="2347463"/>
            <a:ext cx="190666" cy="506211"/>
            <a:chOff x="3918084" y="1610215"/>
            <a:chExt cx="198900" cy="593656"/>
          </a:xfrm>
        </p:grpSpPr>
        <p:cxnSp>
          <p:nvCxnSpPr>
            <p:cNvPr id="215" name="Google Shape;215;p21"/>
            <p:cNvCxnSpPr/>
            <p:nvPr/>
          </p:nvCxnSpPr>
          <p:spPr>
            <a:xfrm>
              <a:off x="4017546" y="1649171"/>
              <a:ext cx="0" cy="554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16" name="Google Shape;216;p21"/>
            <p:cNvSpPr/>
            <p:nvPr/>
          </p:nvSpPr>
          <p:spPr>
            <a:xfrm>
              <a:off x="3918084" y="1610215"/>
              <a:ext cx="198900" cy="19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7" name="Google Shape;217;p21"/>
          <p:cNvSpPr txBox="1"/>
          <p:nvPr>
            <p:ph idx="2" type="body"/>
          </p:nvPr>
        </p:nvSpPr>
        <p:spPr>
          <a:xfrm>
            <a:off x="6654977" y="1461625"/>
            <a:ext cx="2150100" cy="77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600"/>
              <a:t>Datasets loaded can be visualized in movies and graph</a:t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