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2" r:id="rId4"/>
    <p:sldId id="261" r:id="rId5"/>
    <p:sldId id="295" r:id="rId6"/>
    <p:sldId id="272" r:id="rId7"/>
    <p:sldId id="273" r:id="rId8"/>
    <p:sldId id="279" r:id="rId9"/>
    <p:sldId id="280" r:id="rId10"/>
    <p:sldId id="281" r:id="rId11"/>
    <p:sldId id="299" r:id="rId12"/>
    <p:sldId id="260" r:id="rId13"/>
    <p:sldId id="283" r:id="rId14"/>
    <p:sldId id="297" r:id="rId15"/>
    <p:sldId id="298" r:id="rId16"/>
    <p:sldId id="285" r:id="rId17"/>
    <p:sldId id="296" r:id="rId18"/>
    <p:sldId id="288" r:id="rId19"/>
    <p:sldId id="292" r:id="rId20"/>
    <p:sldId id="290" r:id="rId21"/>
    <p:sldId id="291" r:id="rId22"/>
    <p:sldId id="286" r:id="rId23"/>
    <p:sldId id="287" r:id="rId24"/>
    <p:sldId id="293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559C69F-D9EC-4B40-B617-18F7782F8354}">
          <p14:sldIdLst>
            <p14:sldId id="257"/>
            <p14:sldId id="258"/>
            <p14:sldId id="262"/>
            <p14:sldId id="261"/>
            <p14:sldId id="295"/>
            <p14:sldId id="272"/>
            <p14:sldId id="273"/>
            <p14:sldId id="279"/>
            <p14:sldId id="280"/>
            <p14:sldId id="281"/>
            <p14:sldId id="299"/>
            <p14:sldId id="260"/>
            <p14:sldId id="283"/>
            <p14:sldId id="297"/>
            <p14:sldId id="298"/>
            <p14:sldId id="285"/>
            <p14:sldId id="296"/>
            <p14:sldId id="288"/>
            <p14:sldId id="292"/>
            <p14:sldId id="290"/>
            <p14:sldId id="291"/>
            <p14:sldId id="286"/>
            <p14:sldId id="287"/>
            <p14:sldId id="29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50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07F5B-B478-4F6C-9FBD-89D72D5D14FE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891E6-1B62-4CAC-A24A-B6BCA76090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2150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07F5B-B478-4F6C-9FBD-89D72D5D14FE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891E6-1B62-4CAC-A24A-B6BCA76090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1071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07F5B-B478-4F6C-9FBD-89D72D5D14FE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891E6-1B62-4CAC-A24A-B6BCA76090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903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07F5B-B478-4F6C-9FBD-89D72D5D14FE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891E6-1B62-4CAC-A24A-B6BCA76090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380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07F5B-B478-4F6C-9FBD-89D72D5D14FE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891E6-1B62-4CAC-A24A-B6BCA76090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9858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07F5B-B478-4F6C-9FBD-89D72D5D14FE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891E6-1B62-4CAC-A24A-B6BCA76090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21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07F5B-B478-4F6C-9FBD-89D72D5D14FE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891E6-1B62-4CAC-A24A-B6BCA76090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8979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07F5B-B478-4F6C-9FBD-89D72D5D14FE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891E6-1B62-4CAC-A24A-B6BCA76090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3722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07F5B-B478-4F6C-9FBD-89D72D5D14FE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891E6-1B62-4CAC-A24A-B6BCA76090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182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07F5B-B478-4F6C-9FBD-89D72D5D14FE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891E6-1B62-4CAC-A24A-B6BCA76090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1557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07F5B-B478-4F6C-9FBD-89D72D5D14FE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891E6-1B62-4CAC-A24A-B6BCA76090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5805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207F5B-B478-4F6C-9FBD-89D72D5D14FE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891E6-1B62-4CAC-A24A-B6BCA76090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78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SPS BPM system renovation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Status review</a:t>
            </a:r>
          </a:p>
          <a:p>
            <a:r>
              <a:rPr lang="en-GB" dirty="0" smtClean="0"/>
              <a:t>September 2019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5374" y="279047"/>
            <a:ext cx="2145855" cy="218463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02" r="12095"/>
          <a:stretch/>
        </p:blipFill>
        <p:spPr>
          <a:xfrm>
            <a:off x="0" y="4598277"/>
            <a:ext cx="12192000" cy="2253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398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Status: Automated test bench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5374" y="279047"/>
            <a:ext cx="2145855" cy="2184636"/>
          </a:xfrm>
          <a:prstGeom prst="rect">
            <a:avLst/>
          </a:prstGeom>
        </p:spPr>
      </p:pic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6578720" y="1825625"/>
            <a:ext cx="477508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   </a:t>
            </a: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6578720" y="2549761"/>
            <a:ext cx="4775080" cy="3627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00B050"/>
                </a:solidFill>
              </a:rPr>
              <a:t>Hardware set up finalized but with some delays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Delay due to review of calibration procedures/fitting algorithms that have been just recently approved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No impact on production: 1</a:t>
            </a:r>
            <a:r>
              <a:rPr lang="en-US" baseline="30000" dirty="0" smtClean="0">
                <a:solidFill>
                  <a:srgbClr val="00B050"/>
                </a:solidFill>
              </a:rPr>
              <a:t>st</a:t>
            </a:r>
            <a:r>
              <a:rPr lang="en-US" dirty="0" smtClean="0">
                <a:solidFill>
                  <a:srgbClr val="00B050"/>
                </a:solidFill>
              </a:rPr>
              <a:t> 50 can be manually tested </a:t>
            </a:r>
          </a:p>
          <a:p>
            <a:pPr marL="0" indent="0">
              <a:buNone/>
            </a:pPr>
            <a:endParaRPr lang="en-US" dirty="0" smtClean="0">
              <a:solidFill>
                <a:srgbClr val="00B050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r="46883"/>
          <a:stretch/>
        </p:blipFill>
        <p:spPr>
          <a:xfrm>
            <a:off x="570837" y="1423493"/>
            <a:ext cx="5876684" cy="4870282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 flipH="1">
            <a:off x="6346626" y="1423493"/>
            <a:ext cx="6674" cy="746279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144110" y="2169772"/>
            <a:ext cx="0" cy="265918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6346626" y="2435690"/>
            <a:ext cx="6674" cy="1682447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025859" y="4118137"/>
            <a:ext cx="0" cy="199039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791967" y="4317176"/>
            <a:ext cx="3782" cy="228126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492805" y="4545302"/>
            <a:ext cx="3782" cy="27344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124088" y="2169772"/>
            <a:ext cx="1229212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124088" y="2435690"/>
            <a:ext cx="1229212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012511" y="4118137"/>
            <a:ext cx="1340789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486131" y="4812068"/>
            <a:ext cx="859715" cy="6674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4778619" y="4317176"/>
            <a:ext cx="253914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4778619" y="4545302"/>
            <a:ext cx="714186" cy="11042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6339172" y="4805395"/>
            <a:ext cx="6674" cy="1682447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29995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now to LS2 end: installation and dry runs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86505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02" r="12095"/>
          <a:stretch/>
        </p:blipFill>
        <p:spPr>
          <a:xfrm>
            <a:off x="0" y="5587341"/>
            <a:ext cx="12192000" cy="12639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till the end of LS2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sextant installation by the end of 2019 (unchanged)</a:t>
            </a:r>
          </a:p>
          <a:p>
            <a:r>
              <a:rPr lang="en-US" dirty="0" smtClean="0"/>
              <a:t> Dry runs can start Early 2020 (unchanged)</a:t>
            </a:r>
          </a:p>
          <a:p>
            <a:r>
              <a:rPr lang="en-US" dirty="0" smtClean="0"/>
              <a:t>End of production delayed by 3 months (no impact on general planning)</a:t>
            </a:r>
          </a:p>
          <a:p>
            <a:pPr lvl="1"/>
            <a:r>
              <a:rPr lang="en-US" dirty="0" smtClean="0"/>
              <a:t>End of installation potentially moved to end of September 2020</a:t>
            </a:r>
          </a:p>
          <a:p>
            <a:pPr lvl="1"/>
            <a:r>
              <a:rPr lang="en-US" dirty="0" smtClean="0"/>
              <a:t>Full accelerator dry runs possible from October 2020</a:t>
            </a:r>
          </a:p>
          <a:p>
            <a:r>
              <a:rPr lang="en-US" dirty="0" smtClean="0"/>
              <a:t>Interlock functionality implemented in the FPGA/FESA early 2020</a:t>
            </a:r>
          </a:p>
          <a:p>
            <a:pPr lvl="1"/>
            <a:r>
              <a:rPr lang="en-US" dirty="0" smtClean="0"/>
              <a:t>Test starting in spring 2020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5374" y="279047"/>
            <a:ext cx="2145855" cy="2184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7992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02" r="12095"/>
          <a:stretch/>
        </p:blipFill>
        <p:spPr>
          <a:xfrm>
            <a:off x="0" y="5587341"/>
            <a:ext cx="12192000" cy="12639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till the end of LS2: dry runs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Sextant dry run : Jan-March 2020</a:t>
            </a:r>
          </a:p>
          <a:p>
            <a:pPr lvl="1"/>
            <a:r>
              <a:rPr lang="en-US" dirty="0" smtClean="0"/>
              <a:t>Validation of FESA JASP integration</a:t>
            </a:r>
          </a:p>
          <a:p>
            <a:pPr lvl="1"/>
            <a:r>
              <a:rPr lang="en-US" dirty="0" smtClean="0"/>
              <a:t>Validation of logging</a:t>
            </a:r>
          </a:p>
          <a:p>
            <a:pPr lvl="1"/>
            <a:r>
              <a:rPr lang="en-US" dirty="0" smtClean="0"/>
              <a:t>Validation of the various acquisition modes</a:t>
            </a:r>
          </a:p>
          <a:p>
            <a:pPr lvl="2"/>
            <a:r>
              <a:rPr lang="en-US" dirty="0" smtClean="0"/>
              <a:t>FIFO</a:t>
            </a:r>
          </a:p>
          <a:p>
            <a:pPr lvl="2"/>
            <a:r>
              <a:rPr lang="en-US" dirty="0" smtClean="0"/>
              <a:t>Injection trajectory</a:t>
            </a:r>
          </a:p>
          <a:p>
            <a:pPr lvl="2"/>
            <a:r>
              <a:rPr lang="en-US" dirty="0" smtClean="0"/>
              <a:t>Orbit</a:t>
            </a:r>
          </a:p>
          <a:p>
            <a:pPr lvl="2"/>
            <a:r>
              <a:rPr lang="en-US" dirty="0" smtClean="0"/>
              <a:t>Trajectory</a:t>
            </a:r>
          </a:p>
          <a:p>
            <a:r>
              <a:rPr lang="en-US" dirty="0" smtClean="0"/>
              <a:t>Interlock tests: May-June 2020</a:t>
            </a:r>
          </a:p>
          <a:p>
            <a:pPr lvl="1"/>
            <a:r>
              <a:rPr lang="en-US" dirty="0" smtClean="0"/>
              <a:t>Validation of the BIS connections</a:t>
            </a:r>
          </a:p>
          <a:p>
            <a:r>
              <a:rPr lang="en-US" dirty="0" smtClean="0"/>
              <a:t>Full SPS dry run : October-December 2020</a:t>
            </a:r>
          </a:p>
          <a:p>
            <a:pPr lvl="1"/>
            <a:r>
              <a:rPr lang="en-US" dirty="0" smtClean="0"/>
              <a:t>Points synchronization</a:t>
            </a:r>
          </a:p>
          <a:p>
            <a:pPr lvl="1"/>
            <a:r>
              <a:rPr lang="en-US" dirty="0" smtClean="0"/>
              <a:t>Full data logging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5374" y="279047"/>
            <a:ext cx="2145855" cy="2184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877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can emulate in dry runs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431780" cy="2159635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42735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Performances as from the production batch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47319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procedure and limits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5374" y="279047"/>
            <a:ext cx="2145855" cy="218463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146" y="2137663"/>
            <a:ext cx="7661101" cy="4357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0123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procedure and limits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607" y="1690688"/>
            <a:ext cx="5021962" cy="473345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5374" y="279047"/>
            <a:ext cx="2145855" cy="21846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9410" y="1633192"/>
            <a:ext cx="4938891" cy="479095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36394" y="2993764"/>
            <a:ext cx="1595194" cy="370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Single bunch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737415" y="3071233"/>
            <a:ext cx="1595194" cy="370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5ns train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3820" y="192786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ADC counts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45069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 bunch: results (5ns)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652" y="1690688"/>
            <a:ext cx="5195152" cy="4768445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V="1">
            <a:off x="2876553" y="4224931"/>
            <a:ext cx="13350" cy="186884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622842" y="5226097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1e9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3956702" y="3991323"/>
            <a:ext cx="14597" cy="210245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590855" y="5226097"/>
            <a:ext cx="646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1e10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5007728" y="4712164"/>
            <a:ext cx="0" cy="138161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641881" y="5226097"/>
            <a:ext cx="646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1e11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3985" y="1492002"/>
            <a:ext cx="5301191" cy="5165818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V="1">
            <a:off x="8395213" y="4290563"/>
            <a:ext cx="13350" cy="186884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141502" y="5291729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1e9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9475362" y="4056955"/>
            <a:ext cx="14597" cy="210245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9109515" y="5291729"/>
            <a:ext cx="646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1e10</a:t>
            </a:r>
            <a:endParaRPr lang="en-GB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10526388" y="5045886"/>
            <a:ext cx="29123" cy="111352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0160541" y="5291729"/>
            <a:ext cx="646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1e11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853069" y="2504489"/>
            <a:ext cx="3307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10mm displacement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1899371" y="2439407"/>
            <a:ext cx="3307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2mm displacement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71137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3104" y="1624724"/>
            <a:ext cx="5115743" cy="490581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253" y="1579088"/>
            <a:ext cx="5314445" cy="49557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 bunch: results (25ns)</a:t>
            </a:r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2876553" y="4224931"/>
            <a:ext cx="13350" cy="186884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622842" y="5226097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1e9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3956702" y="3991323"/>
            <a:ext cx="14597" cy="210245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590855" y="5226097"/>
            <a:ext cx="646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1e10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5007728" y="4138161"/>
            <a:ext cx="0" cy="195561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641881" y="5226097"/>
            <a:ext cx="646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1e11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8395213" y="4290563"/>
            <a:ext cx="13350" cy="186884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141502" y="5291729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1e9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9475362" y="4056955"/>
            <a:ext cx="14597" cy="210245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9109515" y="5291729"/>
            <a:ext cx="646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1e10</a:t>
            </a:r>
            <a:endParaRPr lang="en-GB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10526388" y="5045886"/>
            <a:ext cx="29123" cy="111352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0160541" y="5291729"/>
            <a:ext cx="646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1e11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0645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02" r="12095"/>
          <a:stretch/>
        </p:blipFill>
        <p:spPr>
          <a:xfrm>
            <a:off x="0" y="5587341"/>
            <a:ext cx="12192000" cy="12639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Status and planning in January Vs. today</a:t>
            </a:r>
          </a:p>
          <a:p>
            <a:r>
              <a:rPr lang="en-US" dirty="0" smtClean="0"/>
              <a:t>Reviewed planning till the end of LS2</a:t>
            </a:r>
          </a:p>
          <a:p>
            <a:pPr lvl="1"/>
            <a:r>
              <a:rPr lang="en-US" dirty="0" smtClean="0"/>
              <a:t>Installation</a:t>
            </a:r>
          </a:p>
          <a:p>
            <a:pPr lvl="1"/>
            <a:r>
              <a:rPr lang="en-US" dirty="0" smtClean="0"/>
              <a:t>Development of the interlock system</a:t>
            </a:r>
          </a:p>
          <a:p>
            <a:pPr lvl="1"/>
            <a:r>
              <a:rPr lang="en-US" dirty="0" smtClean="0"/>
              <a:t>Dry runs</a:t>
            </a:r>
          </a:p>
          <a:p>
            <a:r>
              <a:rPr lang="en-US" dirty="0" smtClean="0"/>
              <a:t>System performances as from the production batch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5374" y="279047"/>
            <a:ext cx="2145855" cy="2184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3040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 bunch: results (50ns)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986" y="1632927"/>
            <a:ext cx="5056918" cy="4796879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V="1">
            <a:off x="2876553" y="4224931"/>
            <a:ext cx="13350" cy="186884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622842" y="5226097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1e9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3956702" y="3991323"/>
            <a:ext cx="14597" cy="210245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590855" y="5226097"/>
            <a:ext cx="646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1e10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5007728" y="4138161"/>
            <a:ext cx="0" cy="195561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641881" y="5226097"/>
            <a:ext cx="646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1e11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4750" y="1588515"/>
            <a:ext cx="5124311" cy="4914705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V="1">
            <a:off x="8395213" y="4290563"/>
            <a:ext cx="13350" cy="186884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9475362" y="4056955"/>
            <a:ext cx="14597" cy="210245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109515" y="5291729"/>
            <a:ext cx="646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1e10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10526388" y="5045886"/>
            <a:ext cx="29123" cy="111352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0160541" y="5291729"/>
            <a:ext cx="646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1e11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8141502" y="5291729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1e9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91835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 bunch: results (75ns)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861" y="1401592"/>
            <a:ext cx="5121277" cy="5012557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V="1">
            <a:off x="2876553" y="4224931"/>
            <a:ext cx="13350" cy="186884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622842" y="5226097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1e9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3956702" y="3991323"/>
            <a:ext cx="14597" cy="210245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590855" y="5226097"/>
            <a:ext cx="646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1e10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5007728" y="4905723"/>
            <a:ext cx="31484" cy="118805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641881" y="5226097"/>
            <a:ext cx="646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1e11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9439" y="1531033"/>
            <a:ext cx="5003059" cy="4940521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 flipV="1">
            <a:off x="8395213" y="4852327"/>
            <a:ext cx="21272" cy="130708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9475362" y="4056955"/>
            <a:ext cx="14597" cy="210245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9109515" y="5291729"/>
            <a:ext cx="646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1e10</a:t>
            </a:r>
            <a:endParaRPr lang="en-GB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10526388" y="5045886"/>
            <a:ext cx="29123" cy="111352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0160541" y="5291729"/>
            <a:ext cx="646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1e11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8141502" y="5291729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1e9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54152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bunch: results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05851" y="1575171"/>
            <a:ext cx="5104601" cy="492574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013" y="1633885"/>
            <a:ext cx="5101081" cy="4913753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2876553" y="4224931"/>
            <a:ext cx="13350" cy="186884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622842" y="5226097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1e9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3956702" y="3991323"/>
            <a:ext cx="14597" cy="210245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590855" y="5226097"/>
            <a:ext cx="646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1e10</a:t>
            </a:r>
            <a:endParaRPr lang="en-GB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5007728" y="3991323"/>
            <a:ext cx="14597" cy="210245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641881" y="5226097"/>
            <a:ext cx="646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1e11</a:t>
            </a:r>
            <a:endParaRPr lang="en-GB" dirty="0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8121512" y="4224931"/>
            <a:ext cx="13350" cy="186884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867801" y="5226097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1e9</a:t>
            </a:r>
            <a:endParaRPr lang="en-GB" dirty="0"/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9201661" y="3991323"/>
            <a:ext cx="14597" cy="210245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835814" y="5226097"/>
            <a:ext cx="646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1e10</a:t>
            </a:r>
            <a:endParaRPr lang="en-GB" dirty="0"/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10252687" y="3991323"/>
            <a:ext cx="14597" cy="210245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9886840" y="5226097"/>
            <a:ext cx="646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1e11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59771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Performances summary</a:t>
            </a:r>
            <a:endParaRPr lang="en-GB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759" y="1413630"/>
            <a:ext cx="5080292" cy="4893728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6492" y="1274820"/>
            <a:ext cx="5449563" cy="5001959"/>
          </a:xfrm>
          <a:prstGeom prst="rect">
            <a:avLst/>
          </a:prstGeom>
        </p:spPr>
      </p:pic>
      <p:cxnSp>
        <p:nvCxnSpPr>
          <p:cNvPr id="27" name="Straight Arrow Connector 26"/>
          <p:cNvCxnSpPr/>
          <p:nvPr/>
        </p:nvCxnSpPr>
        <p:spPr>
          <a:xfrm flipV="1">
            <a:off x="4023446" y="3751043"/>
            <a:ext cx="14597" cy="210245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657599" y="4985817"/>
            <a:ext cx="646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1e10</a:t>
            </a:r>
            <a:endParaRPr lang="en-GB" dirty="0"/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9397995" y="3816675"/>
            <a:ext cx="14597" cy="210245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9032148" y="5051449"/>
            <a:ext cx="646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1e10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61566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Performances 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4120" y="1855499"/>
            <a:ext cx="11032870" cy="4321464"/>
          </a:xfrm>
        </p:spPr>
        <p:txBody>
          <a:bodyPr>
            <a:normAutofit/>
          </a:bodyPr>
          <a:lstStyle/>
          <a:p>
            <a:r>
              <a:rPr lang="en-US" dirty="0" smtClean="0"/>
              <a:t>Intensity dependent </a:t>
            </a:r>
            <a:r>
              <a:rPr lang="en-US" dirty="0" smtClean="0"/>
              <a:t>systematics</a:t>
            </a:r>
            <a:endParaRPr lang="en-US" dirty="0" smtClean="0"/>
          </a:p>
          <a:p>
            <a:pPr lvl="1"/>
            <a:r>
              <a:rPr lang="en-US" dirty="0" smtClean="0"/>
              <a:t>&lt;250um for small displacements (less than 5mm)</a:t>
            </a:r>
          </a:p>
          <a:p>
            <a:pPr lvl="1"/>
            <a:r>
              <a:rPr lang="en-US" dirty="0" smtClean="0"/>
              <a:t>&lt;1mm for big displacements (10mm plus)</a:t>
            </a:r>
          </a:p>
          <a:p>
            <a:r>
              <a:rPr lang="en-US" dirty="0" smtClean="0"/>
              <a:t>Expected Resolution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Single bunch</a:t>
            </a:r>
          </a:p>
          <a:p>
            <a:pPr lvl="2"/>
            <a:r>
              <a:rPr lang="en-US" dirty="0" smtClean="0"/>
              <a:t>turn by turn: 500-700um</a:t>
            </a:r>
          </a:p>
          <a:p>
            <a:pPr lvl="2"/>
            <a:r>
              <a:rPr lang="en-US" dirty="0" smtClean="0"/>
              <a:t>Orbit @1ms : ~100um</a:t>
            </a:r>
          </a:p>
          <a:p>
            <a:pPr lvl="1"/>
            <a:r>
              <a:rPr lang="en-US" dirty="0" smtClean="0"/>
              <a:t>Trains (72 bunches @25ns):</a:t>
            </a:r>
          </a:p>
          <a:p>
            <a:pPr lvl="2"/>
            <a:r>
              <a:rPr lang="en-US" dirty="0" smtClean="0"/>
              <a:t>turn by turn: 50-80um</a:t>
            </a:r>
          </a:p>
          <a:p>
            <a:pPr lvl="2"/>
            <a:r>
              <a:rPr lang="en-US" dirty="0" smtClean="0"/>
              <a:t>Orbit @1ms : ~15um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446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and planning in January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163" y="1423493"/>
            <a:ext cx="11063674" cy="487028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5374" y="279047"/>
            <a:ext cx="2145855" cy="218463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 flipH="1">
            <a:off x="6341423" y="1423493"/>
            <a:ext cx="11876" cy="4929806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66140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the production today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837" y="1423493"/>
            <a:ext cx="11063674" cy="487028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5374" y="279047"/>
            <a:ext cx="2145855" cy="218463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 flipH="1">
            <a:off x="6346626" y="1423493"/>
            <a:ext cx="6674" cy="746279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144110" y="2169772"/>
            <a:ext cx="0" cy="265918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6346626" y="2435690"/>
            <a:ext cx="6674" cy="1682447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025859" y="4118137"/>
            <a:ext cx="0" cy="199039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791967" y="4317176"/>
            <a:ext cx="3782" cy="228126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492805" y="4545302"/>
            <a:ext cx="3782" cy="27344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124088" y="2169772"/>
            <a:ext cx="1229212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5124088" y="2435690"/>
            <a:ext cx="1229212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012511" y="4118137"/>
            <a:ext cx="1340789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486131" y="4812068"/>
            <a:ext cx="859715" cy="6674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4778619" y="4317176"/>
            <a:ext cx="253914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4778619" y="4545302"/>
            <a:ext cx="714186" cy="11042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H="1">
            <a:off x="6339172" y="4805395"/>
            <a:ext cx="6674" cy="1682447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6824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the production today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r="46883"/>
          <a:stretch/>
        </p:blipFill>
        <p:spPr>
          <a:xfrm>
            <a:off x="570837" y="1423493"/>
            <a:ext cx="5876684" cy="487028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5374" y="279047"/>
            <a:ext cx="2145855" cy="218463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 flipH="1">
            <a:off x="6346626" y="1423493"/>
            <a:ext cx="6674" cy="746279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144110" y="2169772"/>
            <a:ext cx="0" cy="265918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6346626" y="2435690"/>
            <a:ext cx="6674" cy="1682447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025859" y="4118137"/>
            <a:ext cx="0" cy="199039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791967" y="4317176"/>
            <a:ext cx="3782" cy="228126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492805" y="4545302"/>
            <a:ext cx="3782" cy="27344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124088" y="2169772"/>
            <a:ext cx="1229212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5124088" y="2435690"/>
            <a:ext cx="1229212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012511" y="4118137"/>
            <a:ext cx="1340789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486131" y="4812068"/>
            <a:ext cx="859715" cy="6674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4778619" y="4317176"/>
            <a:ext cx="253914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4778619" y="4545302"/>
            <a:ext cx="714186" cy="11042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H="1">
            <a:off x="6339172" y="4805395"/>
            <a:ext cx="6674" cy="1682447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15141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Status: Hairpin filters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5374" y="279047"/>
            <a:ext cx="2145855" cy="2184636"/>
          </a:xfrm>
          <a:prstGeom prst="rect">
            <a:avLst/>
          </a:prstGeom>
        </p:spPr>
      </p:pic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6578720" y="2549761"/>
            <a:ext cx="4775080" cy="362720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350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at CERN: 100 paired and 50 pizza boxes assembled</a:t>
            </a:r>
          </a:p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100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to come by the end of September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150 expected in November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No impact of the 1</a:t>
            </a:r>
            <a:r>
              <a:rPr lang="en-US" baseline="30000" dirty="0" smtClean="0">
                <a:solidFill>
                  <a:schemeClr val="bg1"/>
                </a:solidFill>
              </a:rPr>
              <a:t>st</a:t>
            </a:r>
            <a:r>
              <a:rPr lang="en-US" dirty="0" smtClean="0">
                <a:solidFill>
                  <a:schemeClr val="bg1"/>
                </a:solidFill>
              </a:rPr>
              <a:t> sextant installation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End of installation postponed to September from June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3"/>
          <a:srcRect r="46883"/>
          <a:stretch/>
        </p:blipFill>
        <p:spPr>
          <a:xfrm>
            <a:off x="570837" y="1423493"/>
            <a:ext cx="5876684" cy="4870282"/>
          </a:xfrm>
          <a:prstGeom prst="rect">
            <a:avLst/>
          </a:prstGeom>
        </p:spPr>
      </p:pic>
      <p:cxnSp>
        <p:nvCxnSpPr>
          <p:cNvPr id="36" name="Straight Connector 35"/>
          <p:cNvCxnSpPr/>
          <p:nvPr/>
        </p:nvCxnSpPr>
        <p:spPr>
          <a:xfrm flipH="1">
            <a:off x="6346626" y="1423493"/>
            <a:ext cx="6674" cy="746279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5144110" y="2169772"/>
            <a:ext cx="0" cy="265918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6346626" y="2435690"/>
            <a:ext cx="6674" cy="1682447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5025859" y="4118137"/>
            <a:ext cx="0" cy="199039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4791967" y="4317176"/>
            <a:ext cx="3782" cy="228126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492805" y="4545302"/>
            <a:ext cx="3782" cy="27344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5124088" y="2169772"/>
            <a:ext cx="1229212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5124088" y="2435690"/>
            <a:ext cx="1229212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5012511" y="4118137"/>
            <a:ext cx="1340789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5486131" y="4812068"/>
            <a:ext cx="859715" cy="6674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4778619" y="4317176"/>
            <a:ext cx="253914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4778619" y="4545302"/>
            <a:ext cx="714186" cy="11042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6339172" y="4805395"/>
            <a:ext cx="6674" cy="1682447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051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Status: Hairpin filters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5374" y="279047"/>
            <a:ext cx="2145855" cy="2184636"/>
          </a:xfrm>
          <a:prstGeom prst="rect">
            <a:avLst/>
          </a:prstGeom>
        </p:spPr>
      </p:pic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6578720" y="2549761"/>
            <a:ext cx="4775080" cy="362720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350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at CERN: 100 paired and 50 pizza boxes assembled</a:t>
            </a:r>
          </a:p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100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to come by the end of September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150 expected in November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No impact on the 1</a:t>
            </a:r>
            <a:r>
              <a:rPr lang="en-US" baseline="30000" dirty="0" smtClean="0">
                <a:solidFill>
                  <a:srgbClr val="00B050"/>
                </a:solidFill>
              </a:rPr>
              <a:t>st</a:t>
            </a:r>
            <a:r>
              <a:rPr lang="en-US" dirty="0" smtClean="0">
                <a:solidFill>
                  <a:srgbClr val="00B050"/>
                </a:solidFill>
              </a:rPr>
              <a:t> sextant installation</a:t>
            </a:r>
            <a:endParaRPr lang="en-US" dirty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End of installation postponed to September 2020 (was June)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/>
          <a:srcRect r="46883"/>
          <a:stretch/>
        </p:blipFill>
        <p:spPr>
          <a:xfrm>
            <a:off x="570837" y="1423493"/>
            <a:ext cx="5876684" cy="4870282"/>
          </a:xfrm>
          <a:prstGeom prst="rect">
            <a:avLst/>
          </a:prstGeom>
        </p:spPr>
      </p:pic>
      <p:cxnSp>
        <p:nvCxnSpPr>
          <p:cNvPr id="21" name="Straight Connector 20"/>
          <p:cNvCxnSpPr/>
          <p:nvPr/>
        </p:nvCxnSpPr>
        <p:spPr>
          <a:xfrm flipH="1">
            <a:off x="6346626" y="1423493"/>
            <a:ext cx="6674" cy="746279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144110" y="2169772"/>
            <a:ext cx="0" cy="265918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6346626" y="2435690"/>
            <a:ext cx="6674" cy="1682447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025859" y="4118137"/>
            <a:ext cx="0" cy="199039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4791967" y="4317176"/>
            <a:ext cx="3782" cy="228126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492805" y="4545302"/>
            <a:ext cx="3782" cy="27344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124088" y="2169772"/>
            <a:ext cx="1229212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124088" y="2435690"/>
            <a:ext cx="1229212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012511" y="4118137"/>
            <a:ext cx="1340789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5486131" y="4812068"/>
            <a:ext cx="859715" cy="6674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778619" y="4317176"/>
            <a:ext cx="253914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4778619" y="4545302"/>
            <a:ext cx="714186" cy="11042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6339172" y="4805395"/>
            <a:ext cx="6674" cy="1682447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02424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Status: Pizza Boxes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5374" y="279047"/>
            <a:ext cx="2145855" cy="2184636"/>
          </a:xfrm>
          <a:prstGeom prst="rect">
            <a:avLst/>
          </a:prstGeom>
        </p:spPr>
      </p:pic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6578720" y="1825625"/>
            <a:ext cx="477508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   </a:t>
            </a: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6578720" y="2549761"/>
            <a:ext cx="4775080" cy="3627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00B050"/>
                </a:solidFill>
              </a:rPr>
              <a:t>All the boxes produced and equipped with PS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50 fully assembled</a:t>
            </a:r>
          </a:p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Remaining ones waiting for hairpin filters….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r="46883"/>
          <a:stretch/>
        </p:blipFill>
        <p:spPr>
          <a:xfrm>
            <a:off x="570837" y="1423493"/>
            <a:ext cx="5876684" cy="4870282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 flipH="1">
            <a:off x="6346626" y="1423493"/>
            <a:ext cx="6674" cy="746279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144110" y="2169772"/>
            <a:ext cx="0" cy="265918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6346626" y="2435690"/>
            <a:ext cx="6674" cy="1682447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025859" y="4118137"/>
            <a:ext cx="0" cy="199039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791967" y="4317176"/>
            <a:ext cx="3782" cy="228126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492805" y="4545302"/>
            <a:ext cx="3782" cy="27344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124088" y="2169772"/>
            <a:ext cx="1229212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124088" y="2435690"/>
            <a:ext cx="1229212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012511" y="4118137"/>
            <a:ext cx="1340789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486131" y="4812068"/>
            <a:ext cx="859715" cy="6674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4778619" y="4317176"/>
            <a:ext cx="253914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4778619" y="4545302"/>
            <a:ext cx="714186" cy="11042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6339172" y="4805395"/>
            <a:ext cx="6674" cy="1682447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78353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Status: Automated test bench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5374" y="279047"/>
            <a:ext cx="2145855" cy="2184636"/>
          </a:xfrm>
          <a:prstGeom prst="rect">
            <a:avLst/>
          </a:prstGeom>
        </p:spPr>
      </p:pic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6578720" y="1825625"/>
            <a:ext cx="477508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   </a:t>
            </a: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6578720" y="2549761"/>
            <a:ext cx="4775080" cy="3627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00B050"/>
                </a:solidFill>
              </a:rPr>
              <a:t>Hardware set up finalized but with some delays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Delay due to review of calibration procedures/fitting algorithms that have been just recently approved</a:t>
            </a:r>
          </a:p>
          <a:p>
            <a:pPr marL="0" indent="0">
              <a:buNone/>
            </a:pPr>
            <a:endParaRPr lang="en-US" dirty="0" smtClean="0">
              <a:solidFill>
                <a:srgbClr val="00B050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r="46883"/>
          <a:stretch/>
        </p:blipFill>
        <p:spPr>
          <a:xfrm>
            <a:off x="570837" y="1423493"/>
            <a:ext cx="5876684" cy="4870282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 flipH="1">
            <a:off x="6346626" y="1423493"/>
            <a:ext cx="6674" cy="746279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144110" y="2169772"/>
            <a:ext cx="0" cy="265918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6346626" y="2435690"/>
            <a:ext cx="6674" cy="1682447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025859" y="4118137"/>
            <a:ext cx="0" cy="199039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791967" y="4317176"/>
            <a:ext cx="3782" cy="228126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492805" y="4545302"/>
            <a:ext cx="3782" cy="27344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124088" y="2169772"/>
            <a:ext cx="1229212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124088" y="2435690"/>
            <a:ext cx="1229212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012511" y="4118137"/>
            <a:ext cx="1340789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486131" y="4812068"/>
            <a:ext cx="859715" cy="6674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4778619" y="4317176"/>
            <a:ext cx="253914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4778619" y="4545302"/>
            <a:ext cx="714186" cy="11042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6339172" y="4805395"/>
            <a:ext cx="6674" cy="1682447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01444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3200</TotalTime>
  <Words>524</Words>
  <Application>Microsoft Office PowerPoint</Application>
  <PresentationFormat>Widescreen</PresentationFormat>
  <Paragraphs>121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Calibri Light</vt:lpstr>
      <vt:lpstr>Office Theme</vt:lpstr>
      <vt:lpstr>SPS BPM system renovation</vt:lpstr>
      <vt:lpstr>Outline</vt:lpstr>
      <vt:lpstr>Status and planning in January</vt:lpstr>
      <vt:lpstr>Status of the production today</vt:lpstr>
      <vt:lpstr>Status of the production today</vt:lpstr>
      <vt:lpstr>Status: Hairpin filters</vt:lpstr>
      <vt:lpstr>Status: Hairpin filters</vt:lpstr>
      <vt:lpstr>Status: Pizza Boxes</vt:lpstr>
      <vt:lpstr>Status: Automated test bench</vt:lpstr>
      <vt:lpstr>Status: Automated test bench</vt:lpstr>
      <vt:lpstr>From now to LS2 end: installation and dry runs</vt:lpstr>
      <vt:lpstr>Planning till the end of LS2</vt:lpstr>
      <vt:lpstr>Planning till the end of LS2: dry runs</vt:lpstr>
      <vt:lpstr>What we can emulate in dry runs</vt:lpstr>
      <vt:lpstr>Performances as from the production batch</vt:lpstr>
      <vt:lpstr>Calibration procedure and limits</vt:lpstr>
      <vt:lpstr>Calibration procedure and limits</vt:lpstr>
      <vt:lpstr>Multi bunch: results (5ns)</vt:lpstr>
      <vt:lpstr>Multi bunch: results (25ns)</vt:lpstr>
      <vt:lpstr>Multi bunch: results (50ns)</vt:lpstr>
      <vt:lpstr>Multi bunch: results (75ns)</vt:lpstr>
      <vt:lpstr>Single bunch: results</vt:lpstr>
      <vt:lpstr>Performances summary</vt:lpstr>
      <vt:lpstr>Performances 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SPS BPM system renovation</dc:title>
  <dc:creator>Andrea Boccardi</dc:creator>
  <cp:lastModifiedBy>Andrea Boccardi</cp:lastModifiedBy>
  <cp:revision>41</cp:revision>
  <dcterms:created xsi:type="dcterms:W3CDTF">2019-09-17T13:27:42Z</dcterms:created>
  <dcterms:modified xsi:type="dcterms:W3CDTF">2019-09-23T12:20:45Z</dcterms:modified>
</cp:coreProperties>
</file>