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524" r:id="rId2"/>
    <p:sldId id="525" r:id="rId3"/>
    <p:sldId id="528" r:id="rId4"/>
    <p:sldId id="531" r:id="rId5"/>
    <p:sldId id="539" r:id="rId6"/>
    <p:sldId id="540" r:id="rId7"/>
    <p:sldId id="530" r:id="rId8"/>
    <p:sldId id="532" r:id="rId9"/>
    <p:sldId id="533" r:id="rId10"/>
    <p:sldId id="538" r:id="rId11"/>
    <p:sldId id="527" r:id="rId12"/>
    <p:sldId id="541" r:id="rId13"/>
    <p:sldId id="537" r:id="rId14"/>
  </p:sldIdLst>
  <p:sldSz cx="12192000" cy="6858000"/>
  <p:notesSz cx="6808788" cy="9940925"/>
  <p:defaultTextStyle>
    <a:defPPr>
      <a:defRPr lang="nb-N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048" autoAdjust="0"/>
    <p:restoredTop sz="75947" autoAdjust="0"/>
  </p:normalViewPr>
  <p:slideViewPr>
    <p:cSldViewPr snapToGrid="0">
      <p:cViewPr varScale="1">
        <p:scale>
          <a:sx n="91" d="100"/>
          <a:sy n="91" d="100"/>
        </p:scale>
        <p:origin x="200" y="424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00"/>
    </p:cViewPr>
  </p:sorterViewPr>
  <p:notesViewPr>
    <p:cSldViewPr snapToGrid="0">
      <p:cViewPr>
        <p:scale>
          <a:sx n="160" d="100"/>
          <a:sy n="160" d="100"/>
        </p:scale>
        <p:origin x="2152" y="-76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50475" cy="498671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sz="quarter" idx="1"/>
          </p:nvPr>
        </p:nvSpPr>
        <p:spPr>
          <a:xfrm>
            <a:off x="3856739" y="1"/>
            <a:ext cx="2950475" cy="498671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r">
              <a:defRPr sz="1200"/>
            </a:lvl1pPr>
          </a:lstStyle>
          <a:p>
            <a:fld id="{BDDED97C-F219-42B6-AD25-99B95FCE4967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2"/>
          </p:nvPr>
        </p:nvSpPr>
        <p:spPr>
          <a:xfrm>
            <a:off x="2" y="9442257"/>
            <a:ext cx="2950475" cy="498670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3"/>
          </p:nvPr>
        </p:nvSpPr>
        <p:spPr>
          <a:xfrm>
            <a:off x="3856739" y="9442257"/>
            <a:ext cx="2950475" cy="498670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r">
              <a:defRPr sz="1200"/>
            </a:lvl1pPr>
          </a:lstStyle>
          <a:p>
            <a:fld id="{F64C06DA-7F4B-4D17-8309-8A9CE1385033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6813130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opptekst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475" cy="498772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3" name="Plassholder for dato 2"/>
          <p:cNvSpPr>
            <a:spLocks noGrp="1"/>
          </p:cNvSpPr>
          <p:nvPr>
            <p:ph type="dt" idx="1"/>
          </p:nvPr>
        </p:nvSpPr>
        <p:spPr>
          <a:xfrm>
            <a:off x="3856739" y="1"/>
            <a:ext cx="2950475" cy="498772"/>
          </a:xfrm>
          <a:prstGeom prst="rect">
            <a:avLst/>
          </a:prstGeom>
        </p:spPr>
        <p:txBody>
          <a:bodyPr vert="horz" lIns="91440" tIns="45719" rIns="91440" bIns="45719" rtlCol="0"/>
          <a:lstStyle>
            <a:lvl1pPr algn="r">
              <a:defRPr sz="1200"/>
            </a:lvl1pPr>
          </a:lstStyle>
          <a:p>
            <a:fld id="{117B8358-F7BB-4EB2-83C5-580AD83508F6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4" name="Plassholder for lysbilde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19" rIns="91440" bIns="45719" rtlCol="0" anchor="ctr"/>
          <a:lstStyle/>
          <a:p>
            <a:endParaRPr lang="nb-NO"/>
          </a:p>
        </p:txBody>
      </p:sp>
      <p:sp>
        <p:nvSpPr>
          <p:cNvPr id="5" name="Plassholder for notater 4"/>
          <p:cNvSpPr>
            <a:spLocks noGrp="1"/>
          </p:cNvSpPr>
          <p:nvPr>
            <p:ph type="body" sz="quarter" idx="3"/>
          </p:nvPr>
        </p:nvSpPr>
        <p:spPr>
          <a:xfrm>
            <a:off x="680880" y="4784072"/>
            <a:ext cx="5447030" cy="3914239"/>
          </a:xfrm>
          <a:prstGeom prst="rect">
            <a:avLst/>
          </a:prstGeom>
        </p:spPr>
        <p:txBody>
          <a:bodyPr vert="horz" lIns="91440" tIns="45719" rIns="91440" bIns="45719" rtlCol="0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4"/>
          </p:nvPr>
        </p:nvSpPr>
        <p:spPr>
          <a:xfrm>
            <a:off x="3" y="9442156"/>
            <a:ext cx="2950475" cy="498771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l">
              <a:defRPr sz="1200"/>
            </a:lvl1pPr>
          </a:lstStyle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5"/>
          </p:nvPr>
        </p:nvSpPr>
        <p:spPr>
          <a:xfrm>
            <a:off x="3856739" y="9442156"/>
            <a:ext cx="2950475" cy="498771"/>
          </a:xfrm>
          <a:prstGeom prst="rect">
            <a:avLst/>
          </a:prstGeom>
        </p:spPr>
        <p:txBody>
          <a:bodyPr vert="horz" lIns="91440" tIns="45719" rIns="91440" bIns="45719" rtlCol="0" anchor="b"/>
          <a:lstStyle>
            <a:lvl1pPr algn="r">
              <a:defRPr sz="1200"/>
            </a:lvl1pPr>
          </a:lstStyle>
          <a:p>
            <a:fld id="{C58024A4-EF8F-4F95-9C4A-FBFE475D5F48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700511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</a:t>
            </a:r>
          </a:p>
          <a:p>
            <a:r>
              <a:rPr lang="en-US" dirty="0"/>
              <a:t>Opportunity to give an update on the CERN – NTNU cooperation </a:t>
            </a:r>
          </a:p>
          <a:p>
            <a:r>
              <a:rPr lang="en-US" dirty="0"/>
              <a:t>Very glad about – two last days visited Cern</a:t>
            </a:r>
          </a:p>
          <a:p>
            <a:r>
              <a:rPr lang="en-US" dirty="0"/>
              <a:t>NTNU’s pro-rector for research at Cern</a:t>
            </a:r>
          </a:p>
          <a:p>
            <a:r>
              <a:rPr lang="en-US" dirty="0"/>
              <a:t>Interesting discussions</a:t>
            </a:r>
          </a:p>
          <a:p>
            <a:r>
              <a:rPr lang="en-US" dirty="0"/>
              <a:t>Ambitions for the cooperation  discussed  and laid out</a:t>
            </a:r>
          </a:p>
          <a:p>
            <a:r>
              <a:rPr lang="en-US" dirty="0"/>
              <a:t>Impressed by Cern – facilities and people/expertise – as always</a:t>
            </a:r>
          </a:p>
          <a:p>
            <a:r>
              <a:rPr lang="en-US" dirty="0"/>
              <a:t>Enthusiastic about the continued cooperation</a:t>
            </a:r>
          </a:p>
          <a:p>
            <a:r>
              <a:rPr lang="en-US" dirty="0"/>
              <a:t>Signed agreement on Ph.D. cooperation yesterday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046631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achieve this</a:t>
            </a:r>
          </a:p>
          <a:p>
            <a:r>
              <a:rPr lang="en-US" dirty="0"/>
              <a:t>Joint PhD. Programme</a:t>
            </a:r>
          </a:p>
          <a:p>
            <a:r>
              <a:rPr lang="en-US" dirty="0"/>
              <a:t>Agreement signed by Pro-Rector Bjarne Foss a</a:t>
            </a:r>
            <a:r>
              <a:rPr lang="nb-NO" dirty="0" err="1"/>
              <a:t>nd</a:t>
            </a:r>
            <a:r>
              <a:rPr lang="nb-NO" dirty="0"/>
              <a:t> Director </a:t>
            </a:r>
            <a:r>
              <a:rPr lang="nb-NO" dirty="0" err="1"/>
              <a:t>Frédérick</a:t>
            </a:r>
            <a:r>
              <a:rPr lang="nb-NO" dirty="0"/>
              <a:t> </a:t>
            </a:r>
            <a:r>
              <a:rPr lang="nb-NO" dirty="0" err="1"/>
              <a:t>Bordry</a:t>
            </a:r>
            <a:r>
              <a:rPr lang="nb-NO" dirty="0"/>
              <a:t> </a:t>
            </a:r>
            <a:r>
              <a:rPr lang="en-US" dirty="0"/>
              <a:t>yesterday</a:t>
            </a:r>
          </a:p>
          <a:p>
            <a:r>
              <a:rPr lang="en-US" dirty="0"/>
              <a:t>Taken some time to sort put details – national Ph.D. regulations must be followed!</a:t>
            </a:r>
          </a:p>
          <a:p>
            <a:r>
              <a:rPr lang="en-US" dirty="0"/>
              <a:t>Now the agreement is signed</a:t>
            </a:r>
          </a:p>
          <a:p>
            <a:r>
              <a:rPr lang="en-US" dirty="0"/>
              <a:t>Very happy</a:t>
            </a:r>
            <a:endParaRPr lang="nb-NO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10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571064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follow up on our ambitions</a:t>
            </a:r>
          </a:p>
          <a:p>
            <a:r>
              <a:rPr lang="en-US" dirty="0"/>
              <a:t>Not only words</a:t>
            </a:r>
          </a:p>
          <a:p>
            <a:r>
              <a:rPr lang="en-US" dirty="0"/>
              <a:t>We are investing substantially </a:t>
            </a:r>
          </a:p>
          <a:p>
            <a:r>
              <a:rPr lang="en-US" dirty="0"/>
              <a:t>Up to 8 Ph.D. positions announced to support joint projects</a:t>
            </a:r>
          </a:p>
          <a:p>
            <a:r>
              <a:rPr lang="en-US" dirty="0"/>
              <a:t>4 funded by NTNU and 4 from Cern</a:t>
            </a:r>
          </a:p>
          <a:p>
            <a:r>
              <a:rPr lang="en-US" dirty="0"/>
              <a:t>Deadline 1 October</a:t>
            </a:r>
          </a:p>
          <a:p>
            <a:r>
              <a:rPr lang="en-US" dirty="0"/>
              <a:t>Eager to see the applications</a:t>
            </a:r>
          </a:p>
          <a:p>
            <a:r>
              <a:rPr lang="en-US" dirty="0"/>
              <a:t>Hope for many applications</a:t>
            </a:r>
          </a:p>
          <a:p>
            <a:r>
              <a:rPr lang="en-US" dirty="0"/>
              <a:t>Ph.D.-candidates will spend half their time at NTNU and half their time at Cern</a:t>
            </a:r>
          </a:p>
          <a:p>
            <a:r>
              <a:rPr lang="en-US" dirty="0"/>
              <a:t>Supervisor from each institution</a:t>
            </a:r>
          </a:p>
          <a:p>
            <a:r>
              <a:rPr lang="en-US" dirty="0"/>
              <a:t>Ph.D. programme at NTNU and degree from NTNU</a:t>
            </a:r>
          </a:p>
          <a:p>
            <a:r>
              <a:rPr lang="en-US" dirty="0"/>
              <a:t>Jointness/Togetherness is key criteria</a:t>
            </a:r>
          </a:p>
          <a:p>
            <a:r>
              <a:rPr lang="en-US" dirty="0"/>
              <a:t>Combined expertise and knowledge must be more that 1 + 1 = 2 – must at least be 3!</a:t>
            </a:r>
          </a:p>
          <a:p>
            <a:r>
              <a:rPr lang="en-US" dirty="0"/>
              <a:t>Added value</a:t>
            </a:r>
          </a:p>
          <a:p>
            <a:r>
              <a:rPr lang="en-US" dirty="0"/>
              <a:t>Complementary skills and expertices merged in projects</a:t>
            </a:r>
          </a:p>
          <a:p>
            <a:r>
              <a:rPr lang="en-US" dirty="0"/>
              <a:t>We expect surrounding activities – student mobility – joint publications – and funded projects – from Horizon Europe – workshops and masterclasses </a:t>
            </a:r>
          </a:p>
          <a:p>
            <a:r>
              <a:rPr lang="en-US" dirty="0"/>
              <a:t>The larger research groups at both institution to be involved – not only supervisors and Ph.D.-candidates </a:t>
            </a:r>
          </a:p>
          <a:p>
            <a:r>
              <a:rPr lang="en-US" dirty="0"/>
              <a:t>We expect and hope for long-term impact on the cooperation of the Ph.D.-positions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11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7328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Science for peace</a:t>
            </a:r>
          </a:p>
          <a:p>
            <a:r>
              <a:rPr lang="en-US" dirty="0"/>
              <a:t>Knowledge for a better world</a:t>
            </a:r>
          </a:p>
          <a:p>
            <a:r>
              <a:rPr lang="en-US" dirty="0"/>
              <a:t>A natural match </a:t>
            </a:r>
            <a:r>
              <a:rPr lang="en-US"/>
              <a:t>in itself!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12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867397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the end – it is all about contributing to a better world</a:t>
            </a:r>
          </a:p>
          <a:p>
            <a:r>
              <a:rPr lang="en-US" dirty="0"/>
              <a:t>Never before – so much hope and expectations that research should and can deliver solutions to the grand challenges  </a:t>
            </a:r>
          </a:p>
          <a:p>
            <a:r>
              <a:rPr lang="en-US" dirty="0"/>
              <a:t>NTNU and Cern s partners is in a position be able to contribute with </a:t>
            </a:r>
            <a:r>
              <a:rPr lang="en-US"/>
              <a:t>important knowledge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13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54068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NTNU – Cern – has Memorandum witch was signed in 2017</a:t>
            </a:r>
          </a:p>
          <a:p>
            <a:r>
              <a:rPr lang="en-US" dirty="0"/>
              <a:t>This agreement lays the foundation for different projects and initiatives</a:t>
            </a:r>
          </a:p>
          <a:p>
            <a:r>
              <a:rPr lang="en-US" dirty="0"/>
              <a:t>Every time we would like to start a new collaborative project – we sign an addendum</a:t>
            </a:r>
          </a:p>
          <a:p>
            <a:r>
              <a:rPr lang="en-US" dirty="0"/>
              <a:t>One example is a new project lead by NTNU Filippo Berto and Marko </a:t>
            </a:r>
            <a:r>
              <a:rPr lang="en-US" dirty="0" err="1"/>
              <a:t>Calviani</a:t>
            </a:r>
            <a:r>
              <a:rPr lang="en-US" dirty="0"/>
              <a:t> at Cern. </a:t>
            </a:r>
          </a:p>
          <a:p>
            <a:r>
              <a:rPr lang="en-US" dirty="0"/>
              <a:t>The project is about: </a:t>
            </a:r>
          </a:p>
          <a:p>
            <a:endParaRPr lang="en-US" dirty="0"/>
          </a:p>
          <a:p>
            <a:r>
              <a:rPr lang="en-US" dirty="0"/>
              <a:t>5 Addendum -&gt; </a:t>
            </a:r>
            <a:r>
              <a:rPr lang="en-US" dirty="0" err="1"/>
              <a:t>MArco</a:t>
            </a:r>
            <a:r>
              <a:rPr lang="en-US" dirty="0"/>
              <a:t> </a:t>
            </a:r>
            <a:r>
              <a:rPr lang="en-US" dirty="0" err="1"/>
              <a:t>Calviani</a:t>
            </a:r>
            <a:r>
              <a:rPr lang="en-US" dirty="0"/>
              <a:t> (</a:t>
            </a:r>
            <a:r>
              <a:rPr lang="en-US" dirty="0" err="1"/>
              <a:t>caracteriszation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material in extreme environments), Armin (CO2 Cooling Atlas), </a:t>
            </a:r>
            <a:r>
              <a:rPr lang="en-US" dirty="0" err="1"/>
              <a:t>Stian</a:t>
            </a:r>
            <a:r>
              <a:rPr lang="en-US" dirty="0"/>
              <a:t> (PJAS), </a:t>
            </a:r>
            <a:r>
              <a:rPr lang="en-US" dirty="0" err="1"/>
              <a:t>Joergen</a:t>
            </a:r>
            <a:r>
              <a:rPr lang="en-US" dirty="0"/>
              <a:t> (PJAS </a:t>
            </a:r>
            <a:r>
              <a:rPr lang="en-US" dirty="0" err="1"/>
              <a:t>TwinEBIS</a:t>
            </a:r>
            <a:r>
              <a:rPr lang="en-US" dirty="0"/>
              <a:t>)</a:t>
            </a:r>
          </a:p>
          <a:p>
            <a:r>
              <a:rPr lang="en-US" dirty="0"/>
              <a:t>Student and young engineers from NTNU are </a:t>
            </a:r>
            <a:r>
              <a:rPr lang="en-US" dirty="0" err="1"/>
              <a:t>excepinally</a:t>
            </a:r>
            <a:r>
              <a:rPr lang="en-US" dirty="0"/>
              <a:t> </a:t>
            </a:r>
            <a:r>
              <a:rPr lang="en-US" dirty="0" err="1"/>
              <a:t>atonomous</a:t>
            </a:r>
            <a:r>
              <a:rPr lang="en-US" dirty="0"/>
              <a:t>, skilled in their field and have a good mix between theory and practical </a:t>
            </a:r>
            <a:r>
              <a:rPr lang="en-US" dirty="0" err="1"/>
              <a:t>approch</a:t>
            </a:r>
            <a:r>
              <a:rPr lang="en-US" dirty="0"/>
              <a:t>. In general the are pragmatic and </a:t>
            </a:r>
            <a:r>
              <a:rPr lang="en-US" dirty="0" err="1"/>
              <a:t>alway</a:t>
            </a:r>
            <a:r>
              <a:rPr lang="en-US" dirty="0"/>
              <a:t> eager to "Getting things done" rather then ....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2</a:t>
            </a:fld>
            <a:endParaRPr lang="nb-NO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8C59968-6BB1-48B6-905C-E425B54125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49" y="5771948"/>
            <a:ext cx="5375123" cy="21973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6227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But we want more to be going on between Cern and NTNU. </a:t>
            </a:r>
          </a:p>
          <a:p>
            <a:r>
              <a:rPr lang="en-US" dirty="0"/>
              <a:t>One example is in the EU FP. </a:t>
            </a:r>
          </a:p>
          <a:p>
            <a:r>
              <a:rPr lang="en-US" dirty="0"/>
              <a:t>Both institutions active – no cooperation. </a:t>
            </a:r>
          </a:p>
          <a:p>
            <a:r>
              <a:rPr lang="en-US" dirty="0"/>
              <a:t>We want this to happen as well.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3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74029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New FP – Horizon Europe from 2021.</a:t>
            </a:r>
          </a:p>
          <a:p>
            <a:r>
              <a:rPr lang="en-US" dirty="0"/>
              <a:t>Increased budget. </a:t>
            </a:r>
          </a:p>
          <a:p>
            <a:r>
              <a:rPr lang="en-US" dirty="0"/>
              <a:t>A lot of opportunities. </a:t>
            </a:r>
          </a:p>
          <a:p>
            <a:r>
              <a:rPr lang="en-US" dirty="0"/>
              <a:t>Cern strong in the Research Infrastructure programme – so are NTNU </a:t>
            </a:r>
          </a:p>
          <a:p>
            <a:r>
              <a:rPr lang="en-US" dirty="0"/>
              <a:t>But also in thematic programmes</a:t>
            </a:r>
          </a:p>
          <a:p>
            <a:r>
              <a:rPr lang="en-US" dirty="0"/>
              <a:t>And not least in the programmes supporting basic technology research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4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40815433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NTNU has an excellent Lab. Roberto </a:t>
            </a:r>
            <a:r>
              <a:rPr lang="en-US" dirty="0" err="1"/>
              <a:t>Losito</a:t>
            </a:r>
            <a:r>
              <a:rPr lang="en-US" dirty="0"/>
              <a:t> Visited NTNU in April 2017 and did a tour of the whole facility.</a:t>
            </a:r>
          </a:p>
          <a:p>
            <a:r>
              <a:rPr lang="en-US" dirty="0"/>
              <a:t>- Engineering</a:t>
            </a:r>
          </a:p>
          <a:p>
            <a:r>
              <a:rPr lang="en-US" dirty="0"/>
              <a:t>	CO2 cooling test facility</a:t>
            </a:r>
          </a:p>
          <a:p>
            <a:r>
              <a:rPr lang="en-US" dirty="0"/>
              <a:t>	Material </a:t>
            </a:r>
            <a:r>
              <a:rPr lang="en-US" dirty="0" err="1"/>
              <a:t>LAb</a:t>
            </a:r>
            <a:endParaRPr lang="en-US" dirty="0"/>
          </a:p>
          <a:p>
            <a:r>
              <a:rPr lang="en-US" dirty="0"/>
              <a:t>	Robot Lab (with more than 10 </a:t>
            </a:r>
            <a:r>
              <a:rPr lang="en-US" dirty="0" err="1"/>
              <a:t>Kuka</a:t>
            </a:r>
            <a:r>
              <a:rPr lang="en-US" dirty="0"/>
              <a:t> robotic arms)</a:t>
            </a:r>
          </a:p>
          <a:p>
            <a:r>
              <a:rPr lang="en-US" dirty="0"/>
              <a:t>	Close collaboration with SINTEF, Norway's leading Non profit, independent research organization (2000 employees)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5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3260683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42.000 Students</a:t>
            </a:r>
          </a:p>
          <a:p>
            <a:r>
              <a:rPr lang="en-US" dirty="0"/>
              <a:t>75% of every Technology master student comes from NTNU</a:t>
            </a:r>
          </a:p>
          <a:p>
            <a:r>
              <a:rPr lang="en-US" dirty="0"/>
              <a:t>~120 Laboratories at campus</a:t>
            </a:r>
          </a:p>
          <a:p>
            <a:r>
              <a:rPr lang="en-US" dirty="0"/>
              <a:t>Industry 4.0</a:t>
            </a:r>
          </a:p>
          <a:p>
            <a:r>
              <a:rPr lang="en-US" dirty="0"/>
              <a:t>Machine learning and remote controlled systems over large distances and under harsh conditions</a:t>
            </a:r>
          </a:p>
          <a:p>
            <a:endParaRPr lang="en-US" dirty="0"/>
          </a:p>
          <a:p>
            <a:r>
              <a:rPr lang="en-US" dirty="0"/>
              <a:t>Trondheim has the worlds first fully autonomous harbor and are, in collaboration with NTNU, testing autonomous systems for docking, undocking and navigating large unmanned ships.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6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0983657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Not very happy about the level of co-publications</a:t>
            </a:r>
          </a:p>
          <a:p>
            <a:r>
              <a:rPr lang="en-US" dirty="0"/>
              <a:t>Cooperation  and projects are good – we need also to see this in the publication patterns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7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345193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Also – there is a potential to increase the student mobility  from NTNU </a:t>
            </a:r>
            <a:r>
              <a:rPr lang="en-US" dirty="0" err="1"/>
              <a:t>ot</a:t>
            </a:r>
            <a:r>
              <a:rPr lang="en-US" dirty="0"/>
              <a:t> </a:t>
            </a:r>
            <a:r>
              <a:rPr lang="en-US" dirty="0" err="1"/>
              <a:t>Cern</a:t>
            </a:r>
            <a:endParaRPr lang="en-US" dirty="0"/>
          </a:p>
          <a:p>
            <a:r>
              <a:rPr lang="en-US" dirty="0" err="1"/>
              <a:t>Cern</a:t>
            </a:r>
            <a:r>
              <a:rPr lang="en-US" dirty="0"/>
              <a:t> has </a:t>
            </a:r>
            <a:r>
              <a:rPr lang="en-US" dirty="0" err="1"/>
              <a:t>fantstic</a:t>
            </a:r>
            <a:r>
              <a:rPr lang="en-US" dirty="0"/>
              <a:t> </a:t>
            </a:r>
            <a:r>
              <a:rPr lang="en-US" dirty="0" err="1"/>
              <a:t>porgrammes</a:t>
            </a:r>
            <a:r>
              <a:rPr lang="en-US" dirty="0"/>
              <a:t> </a:t>
            </a:r>
            <a:r>
              <a:rPr lang="en-US" dirty="0" err="1"/>
              <a:t>fro</a:t>
            </a:r>
            <a:r>
              <a:rPr lang="en-US" dirty="0"/>
              <a:t> students – in many disciplines</a:t>
            </a:r>
          </a:p>
          <a:p>
            <a:r>
              <a:rPr lang="en-US" dirty="0"/>
              <a:t>NTNU- </a:t>
            </a:r>
            <a:r>
              <a:rPr lang="en-US" dirty="0" err="1"/>
              <a:t>mobilixe</a:t>
            </a:r>
            <a:r>
              <a:rPr lang="en-US" dirty="0"/>
              <a:t> </a:t>
            </a:r>
            <a:r>
              <a:rPr lang="en-US" dirty="0" err="1"/>
              <a:t>moire</a:t>
            </a:r>
            <a:r>
              <a:rPr lang="en-US" dirty="0"/>
              <a:t> students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8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958104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One approach – NTNU’s international action plan – build robust and long-lasting cooperation  with selected institutions internationally</a:t>
            </a:r>
          </a:p>
          <a:p>
            <a:r>
              <a:rPr lang="en-US" dirty="0"/>
              <a:t>Cern certainly of great interest to NTNU</a:t>
            </a:r>
          </a:p>
          <a:p>
            <a:r>
              <a:rPr lang="en-US" dirty="0"/>
              <a:t>Education – research – innovation</a:t>
            </a:r>
          </a:p>
          <a:p>
            <a:r>
              <a:rPr lang="en-US" dirty="0"/>
              <a:t>Many fields and researchers involved in both institutions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8024A4-EF8F-4F95-9C4A-FBFE475D5F48}" type="slidenum">
              <a:rPr lang="nb-NO" smtClean="0"/>
              <a:t>9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470197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8888875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993520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96239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357170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880882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57171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41130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5654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490537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34187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89" indent="0">
              <a:buNone/>
              <a:defRPr sz="2800"/>
            </a:lvl2pPr>
            <a:lvl3pPr marL="914377" indent="0">
              <a:buNone/>
              <a:defRPr sz="2400"/>
            </a:lvl3pPr>
            <a:lvl4pPr marL="1371566" indent="0">
              <a:buNone/>
              <a:defRPr sz="2000"/>
            </a:lvl4pPr>
            <a:lvl5pPr marL="1828754" indent="0">
              <a:buNone/>
              <a:defRPr sz="2000"/>
            </a:lvl5pPr>
            <a:lvl6pPr marL="2285943" indent="0">
              <a:buNone/>
              <a:defRPr sz="2000"/>
            </a:lvl6pPr>
            <a:lvl7pPr marL="2743131" indent="0">
              <a:buNone/>
              <a:defRPr sz="2000"/>
            </a:lvl7pPr>
            <a:lvl8pPr marL="3200320" indent="0">
              <a:buNone/>
              <a:defRPr sz="2000"/>
            </a:lvl8pPr>
            <a:lvl9pPr marL="3657509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89" indent="0">
              <a:buNone/>
              <a:defRPr sz="1400"/>
            </a:lvl2pPr>
            <a:lvl3pPr marL="914377" indent="0">
              <a:buNone/>
              <a:defRPr sz="1200"/>
            </a:lvl3pPr>
            <a:lvl4pPr marL="1371566" indent="0">
              <a:buNone/>
              <a:defRPr sz="1000"/>
            </a:lvl4pPr>
            <a:lvl5pPr marL="1828754" indent="0">
              <a:buNone/>
              <a:defRPr sz="1000"/>
            </a:lvl5pPr>
            <a:lvl6pPr marL="2285943" indent="0">
              <a:buNone/>
              <a:defRPr sz="1000"/>
            </a:lvl6pPr>
            <a:lvl7pPr marL="2743131" indent="0">
              <a:buNone/>
              <a:defRPr sz="1000"/>
            </a:lvl7pPr>
            <a:lvl8pPr marL="3200320" indent="0">
              <a:buNone/>
              <a:defRPr sz="1000"/>
            </a:lvl8pPr>
            <a:lvl9pPr marL="3657509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81D5CD50-6D3F-47FB-B802-DEF25FFC3EB4}" type="datetimeFigureOut">
              <a:rPr lang="nb-NO" smtClean="0"/>
              <a:t>24.09.2019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BF999-A7DE-4AE7-9E73-235855A442BD}" type="slidenum">
              <a:rPr lang="nb-NO" smtClean="0"/>
              <a:t>‹#›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85817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284BF999-A7DE-4AE7-9E73-235855A442BD}" type="slidenum">
              <a:rPr lang="nb-NO" smtClean="0"/>
              <a:pPr/>
              <a:t>‹#›</a:t>
            </a:fld>
            <a:endParaRPr lang="nb-NO"/>
          </a:p>
        </p:txBody>
      </p:sp>
      <p:pic>
        <p:nvPicPr>
          <p:cNvPr id="7" name="Bilde 6" descr="logo.jpg"/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180" y="6465944"/>
            <a:ext cx="976089" cy="183326"/>
          </a:xfrm>
          <a:prstGeom prst="rect">
            <a:avLst/>
          </a:prstGeom>
        </p:spPr>
      </p:pic>
      <p:sp>
        <p:nvSpPr>
          <p:cNvPr id="9" name="TekstSylinder 8"/>
          <p:cNvSpPr txBox="1"/>
          <p:nvPr userDrawn="1"/>
        </p:nvSpPr>
        <p:spPr>
          <a:xfrm>
            <a:off x="1519209" y="6433166"/>
            <a:ext cx="38603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kern="1200" dirty="0">
                <a:solidFill>
                  <a:schemeClr val="tx1"/>
                </a:solidFill>
                <a:latin typeface="Arial"/>
                <a:ea typeface="+mn-ea"/>
                <a:cs typeface="Arial"/>
              </a:rPr>
              <a:t>Norwegian University of Science and Technology</a:t>
            </a:r>
            <a:endParaRPr lang="nb-NO" sz="1200" dirty="0">
              <a:effectLst/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46549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Arial"/>
          <a:ea typeface="+mj-ea"/>
          <a:cs typeface="Arial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/>
          <a:ea typeface="+mn-ea"/>
          <a:cs typeface="Arial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/>
          <a:ea typeface="+mn-ea"/>
          <a:cs typeface="Arial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/>
          <a:ea typeface="+mn-ea"/>
          <a:cs typeface="Arial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if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tiff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g"/><Relationship Id="rId4" Type="http://schemas.openxmlformats.org/officeDocument/2006/relationships/image" Target="../media/image11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tiff"/><Relationship Id="rId7" Type="http://schemas.openxmlformats.org/officeDocument/2006/relationships/image" Target="../media/image18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tiff"/><Relationship Id="rId5" Type="http://schemas.openxmlformats.org/officeDocument/2006/relationships/image" Target="../media/image16.tiff"/><Relationship Id="rId4" Type="http://schemas.openxmlformats.org/officeDocument/2006/relationships/image" Target="../media/image15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tiff"/><Relationship Id="rId5" Type="http://schemas.openxmlformats.org/officeDocument/2006/relationships/image" Target="../media/image22.tiff"/><Relationship Id="rId4" Type="http://schemas.openxmlformats.org/officeDocument/2006/relationships/image" Target="../media/image2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1967" y="1450976"/>
            <a:ext cx="9269562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5400" b="1" dirty="0"/>
              <a:t>CERN-NTNU Cooperation:</a:t>
            </a:r>
          </a:p>
          <a:p>
            <a:r>
              <a:rPr lang="nb-NO" sz="5400" b="1" dirty="0"/>
              <a:t>Taking it to the next level </a:t>
            </a:r>
          </a:p>
          <a:p>
            <a:pPr>
              <a:spcBef>
                <a:spcPts val="2400"/>
              </a:spcBef>
            </a:pPr>
            <a:r>
              <a:rPr lang="nb-NO" sz="2800" dirty="0"/>
              <a:t>Vice-Rector Jørn Wroldsen, NTNU and </a:t>
            </a:r>
          </a:p>
          <a:p>
            <a:r>
              <a:rPr lang="nb-NO" sz="2800" dirty="0"/>
              <a:t>Dr. Odd Oyvind Andreassen, Cern</a:t>
            </a:r>
          </a:p>
          <a:p>
            <a:endParaRPr lang="nb-NO" dirty="0"/>
          </a:p>
          <a:p>
            <a:endParaRPr lang="nb-NO" dirty="0"/>
          </a:p>
          <a:p>
            <a:r>
              <a:rPr lang="nb-NO" sz="2400" b="1" dirty="0"/>
              <a:t>CERN-NO Working Group </a:t>
            </a:r>
            <a:endParaRPr lang="nb-NO" sz="2400" dirty="0"/>
          </a:p>
          <a:p>
            <a:r>
              <a:rPr lang="nb-NO" sz="2400" b="1" dirty="0"/>
              <a:t>25 September 2019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41457F5-88AF-4E83-85AD-10E88F344DD4}"/>
              </a:ext>
            </a:extLst>
          </p:cNvPr>
          <p:cNvSpPr txBox="1"/>
          <p:nvPr/>
        </p:nvSpPr>
        <p:spPr>
          <a:xfrm>
            <a:off x="6090930" y="68581"/>
            <a:ext cx="1576827" cy="941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141119209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649FD61-736E-414B-89B2-1B34DD94D3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7771" y="2514599"/>
            <a:ext cx="6247611" cy="285750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F846EE8-F47C-4EB6-8A46-A314FFDB6F29}"/>
              </a:ext>
            </a:extLst>
          </p:cNvPr>
          <p:cNvSpPr txBox="1"/>
          <p:nvPr/>
        </p:nvSpPr>
        <p:spPr>
          <a:xfrm>
            <a:off x="544516" y="466355"/>
            <a:ext cx="111677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CERN – NTNU Agreement on Joint Doctoral Programme signed 24 September 2019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4C7986-C37F-3544-924C-F89204E3F3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1324" y="1894113"/>
            <a:ext cx="5050972" cy="37882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15954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F28F76E-BBCF-46F6-A299-AF174EDDC9A5}"/>
              </a:ext>
            </a:extLst>
          </p:cNvPr>
          <p:cNvSpPr/>
          <p:nvPr/>
        </p:nvSpPr>
        <p:spPr>
          <a:xfrm>
            <a:off x="1201783" y="5164183"/>
            <a:ext cx="9091748" cy="1210491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dirty="0">
                <a:solidFill>
                  <a:schemeClr val="tx1"/>
                </a:solidFill>
              </a:rPr>
              <a:t>Long-term impact: Joint publications, Funded projects from Horizon Europe, Researcher mobility, Student projects and mobility, Infrastructure cooperation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26683-4ABE-422E-93EA-9C18CA9366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616" y="615755"/>
            <a:ext cx="11242767" cy="3163765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6" name="Arrow: Up-Down 5">
            <a:extLst>
              <a:ext uri="{FF2B5EF4-FFF2-40B4-BE49-F238E27FC236}">
                <a16:creationId xmlns:a16="http://schemas.microsoft.com/office/drawing/2014/main" id="{B988EED3-D2ED-4F73-83E7-66FF64797B45}"/>
              </a:ext>
            </a:extLst>
          </p:cNvPr>
          <p:cNvSpPr/>
          <p:nvPr/>
        </p:nvSpPr>
        <p:spPr>
          <a:xfrm>
            <a:off x="1785257" y="3640183"/>
            <a:ext cx="862149" cy="1524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7" name="Arrow: Up-Down 6">
            <a:extLst>
              <a:ext uri="{FF2B5EF4-FFF2-40B4-BE49-F238E27FC236}">
                <a16:creationId xmlns:a16="http://schemas.microsoft.com/office/drawing/2014/main" id="{41BC3FB0-CB85-47E2-990E-C2641F2FE8B8}"/>
              </a:ext>
            </a:extLst>
          </p:cNvPr>
          <p:cNvSpPr/>
          <p:nvPr/>
        </p:nvSpPr>
        <p:spPr>
          <a:xfrm>
            <a:off x="8277497" y="3640183"/>
            <a:ext cx="862149" cy="1524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8" name="Arrow: Up-Down 7">
            <a:extLst>
              <a:ext uri="{FF2B5EF4-FFF2-40B4-BE49-F238E27FC236}">
                <a16:creationId xmlns:a16="http://schemas.microsoft.com/office/drawing/2014/main" id="{132153E0-DE69-4ED1-AFD1-187CD1879D42}"/>
              </a:ext>
            </a:extLst>
          </p:cNvPr>
          <p:cNvSpPr/>
          <p:nvPr/>
        </p:nvSpPr>
        <p:spPr>
          <a:xfrm>
            <a:off x="6061165" y="3640183"/>
            <a:ext cx="862149" cy="1524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9" name="Arrow: Up-Down 8">
            <a:extLst>
              <a:ext uri="{FF2B5EF4-FFF2-40B4-BE49-F238E27FC236}">
                <a16:creationId xmlns:a16="http://schemas.microsoft.com/office/drawing/2014/main" id="{9A793F99-48FB-4B25-860C-0E7C1BA8E3A3}"/>
              </a:ext>
            </a:extLst>
          </p:cNvPr>
          <p:cNvSpPr/>
          <p:nvPr/>
        </p:nvSpPr>
        <p:spPr>
          <a:xfrm>
            <a:off x="3844833" y="3640183"/>
            <a:ext cx="862149" cy="152400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7190FB6-5F2B-4085-9D24-5767C6D911DB}"/>
              </a:ext>
            </a:extLst>
          </p:cNvPr>
          <p:cNvSpPr/>
          <p:nvPr/>
        </p:nvSpPr>
        <p:spPr>
          <a:xfrm>
            <a:off x="7184570" y="216439"/>
            <a:ext cx="4876801" cy="134982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Joint application for Ph.D.-projects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Joint supervision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1 ½ year at NTNU and 1 ½ year at CERN</a:t>
            </a:r>
          </a:p>
        </p:txBody>
      </p:sp>
    </p:spTree>
    <p:extLst>
      <p:ext uri="{BB962C8B-B14F-4D97-AF65-F5344CB8AC3E}">
        <p14:creationId xmlns:p14="http://schemas.microsoft.com/office/powerpoint/2010/main" val="9577369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2C8E18-CFFE-E548-AB33-AC39FFCB8E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9142" y="1689914"/>
            <a:ext cx="5778389" cy="32413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5668C83-F312-5A42-80CA-943E792E3C8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7514" y="1689914"/>
            <a:ext cx="5709557" cy="3241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9686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6D325FE-CF83-4A9E-A99D-A71EF0A2CC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31974"/>
            <a:ext cx="12192000" cy="6394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91569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A139724-2018-49AD-8D31-712EC73136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02" y="231671"/>
            <a:ext cx="11400540" cy="433698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81DF0D-B99D-412C-9351-45E67E36A6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1916" y="4086551"/>
            <a:ext cx="4983126" cy="2445468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266202D-4660-9946-88A4-A14450A6F9D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312" t="8809" r="19616" b="20238"/>
          <a:stretch/>
        </p:blipFill>
        <p:spPr>
          <a:xfrm>
            <a:off x="1085357" y="4345899"/>
            <a:ext cx="2359971" cy="19267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54432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C68AC0D-43B9-442E-A974-F7D3E79DA8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73" y="941900"/>
            <a:ext cx="5654407" cy="429381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389EEB5-9277-4540-8061-CFFD5017A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86600" y="1045526"/>
            <a:ext cx="4774474" cy="153825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3BCB6F-7CCB-4C37-AEB9-8A1C069FA18F}"/>
              </a:ext>
            </a:extLst>
          </p:cNvPr>
          <p:cNvSpPr txBox="1"/>
          <p:nvPr/>
        </p:nvSpPr>
        <p:spPr>
          <a:xfrm>
            <a:off x="7392828" y="1045526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CERN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42C140C-B5F6-4076-9511-0D5EBEDE97EC}"/>
              </a:ext>
            </a:extLst>
          </p:cNvPr>
          <p:cNvSpPr txBox="1"/>
          <p:nvPr/>
        </p:nvSpPr>
        <p:spPr>
          <a:xfrm>
            <a:off x="7335085" y="335280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NTNU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DDA0C1F-8A1A-4ED2-A732-33A7D7E46FBB}"/>
              </a:ext>
            </a:extLst>
          </p:cNvPr>
          <p:cNvSpPr txBox="1"/>
          <p:nvPr/>
        </p:nvSpPr>
        <p:spPr>
          <a:xfrm>
            <a:off x="9894953" y="4028201"/>
            <a:ext cx="1844201" cy="56506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b-NO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56C9D1D-DCE7-4ED4-BBEE-35C8744BE1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67180" y="3737756"/>
            <a:ext cx="2194534" cy="101226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CF19EAB-D3B8-476A-9ED9-739E8D47421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73837" y="3730148"/>
            <a:ext cx="2476011" cy="1033094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56AD35EA-C59E-4E58-9991-D46B88AED18E}"/>
              </a:ext>
            </a:extLst>
          </p:cNvPr>
          <p:cNvSpPr txBox="1"/>
          <p:nvPr/>
        </p:nvSpPr>
        <p:spPr>
          <a:xfrm>
            <a:off x="9803478" y="2787632"/>
            <a:ext cx="2005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b="1" dirty="0"/>
              <a:t>No joint projects</a:t>
            </a:r>
          </a:p>
        </p:txBody>
      </p:sp>
      <p:sp>
        <p:nvSpPr>
          <p:cNvPr id="6" name="Arrow: Up-Down 5">
            <a:extLst>
              <a:ext uri="{FF2B5EF4-FFF2-40B4-BE49-F238E27FC236}">
                <a16:creationId xmlns:a16="http://schemas.microsoft.com/office/drawing/2014/main" id="{CC96A4A7-628E-4FCA-B90D-57296A1EE486}"/>
              </a:ext>
            </a:extLst>
          </p:cNvPr>
          <p:cNvSpPr/>
          <p:nvPr/>
        </p:nvSpPr>
        <p:spPr>
          <a:xfrm>
            <a:off x="9154725" y="2255520"/>
            <a:ext cx="740228" cy="153825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C223D10-47E6-4DDF-908D-674032EF50EE}"/>
              </a:ext>
            </a:extLst>
          </p:cNvPr>
          <p:cNvCxnSpPr/>
          <p:nvPr/>
        </p:nvCxnSpPr>
        <p:spPr>
          <a:xfrm flipH="1">
            <a:off x="8778240" y="2438400"/>
            <a:ext cx="1454331" cy="91440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33F9E50B-607C-453A-8182-A50EEC481722}"/>
              </a:ext>
            </a:extLst>
          </p:cNvPr>
          <p:cNvCxnSpPr/>
          <p:nvPr/>
        </p:nvCxnSpPr>
        <p:spPr>
          <a:xfrm>
            <a:off x="8743406" y="2447109"/>
            <a:ext cx="1480457" cy="98189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129488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2C6F6B3-452B-4877-AC14-52CB2E326F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082"/>
          <a:stretch/>
        </p:blipFill>
        <p:spPr>
          <a:xfrm>
            <a:off x="675051" y="156756"/>
            <a:ext cx="6457270" cy="223777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B3639F4-92C4-4EEF-BA08-B323A3238FF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142"/>
          <a:stretch/>
        </p:blipFill>
        <p:spPr>
          <a:xfrm>
            <a:off x="304800" y="2368399"/>
            <a:ext cx="7498262" cy="39651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F8D1CA8-0884-4C2C-B0C5-DA8E9986FC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7929" y="2545277"/>
            <a:ext cx="3611426" cy="3611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697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F5F8660-9E54-4D4E-9E27-8AE2D3A375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555"/>
            <a:ext cx="12192000" cy="68548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0072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9213D45-06F4-F743-A9AD-9688246B9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144" y="244928"/>
            <a:ext cx="3837215" cy="261257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EBD8C639-D7AE-3F4D-AED0-0EB6A5A9CE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35584" y="3745958"/>
            <a:ext cx="4816930" cy="26974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7AC32FF-D5C4-874B-BCBD-96D9FB28E3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8144" y="3745958"/>
            <a:ext cx="3445043" cy="25804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D68B098-1CB2-404D-A560-F5444B2B01E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27370" y="244928"/>
            <a:ext cx="5225144" cy="26125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F11FD9E-8AF0-DB46-9D84-43CC02DFD75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39797" y="2034721"/>
            <a:ext cx="4722896" cy="26515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26972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143CD1-B5A6-4AB9-906D-160423C0BC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1228541"/>
          </a:xfrm>
        </p:spPr>
        <p:txBody>
          <a:bodyPr>
            <a:normAutofit fontScale="90000"/>
          </a:bodyPr>
          <a:lstStyle/>
          <a:p>
            <a:pPr>
              <a:spcBef>
                <a:spcPts val="1800"/>
              </a:spcBef>
            </a:pPr>
            <a:br>
              <a:rPr lang="en-US" dirty="0"/>
            </a:br>
            <a:br>
              <a:rPr lang="en-US" dirty="0"/>
            </a:br>
            <a:r>
              <a:rPr lang="en-US" b="1" dirty="0"/>
              <a:t>Joint publications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98BEF8-E91A-47A8-961B-10D08B9884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6576" y="2184443"/>
            <a:ext cx="8671561" cy="3780927"/>
          </a:xfrm>
        </p:spPr>
        <p:txBody>
          <a:bodyPr>
            <a:normAutofit/>
          </a:bodyPr>
          <a:lstStyle/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dirty="0"/>
              <a:t>46 co-publications since 1970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dirty="0"/>
              <a:t>11 co-publications since 2015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dirty="0"/>
              <a:t>Most co-publications in physics and astronomy</a:t>
            </a:r>
          </a:p>
          <a:p>
            <a:pPr>
              <a:spcBef>
                <a:spcPts val="1800"/>
              </a:spcBef>
              <a:buFont typeface="Wingdings" panose="05000000000000000000" pitchFamily="2" charset="2"/>
              <a:buChar char="§"/>
            </a:pPr>
            <a:r>
              <a:rPr lang="en-US" dirty="0"/>
              <a:t>1 NTNU professor with 5 co-publications with CERN, no other NTNU staff with more than 2 co-publications</a:t>
            </a:r>
          </a:p>
          <a:p>
            <a:pPr lvl="1">
              <a:spcBef>
                <a:spcPts val="1800"/>
              </a:spcBef>
              <a:buFont typeface="Wingdings" panose="05000000000000000000" pitchFamily="2" charset="2"/>
              <a:buChar char="§"/>
            </a:pPr>
            <a:endParaRPr lang="en-US" dirty="0"/>
          </a:p>
          <a:p>
            <a:pPr>
              <a:spcBef>
                <a:spcPts val="1800"/>
              </a:spcBef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14080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23B6A1-9C30-4078-AAA6-F30D6B59F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0154" y="521216"/>
            <a:ext cx="10515600" cy="983962"/>
          </a:xfrm>
        </p:spPr>
        <p:txBody>
          <a:bodyPr>
            <a:normAutofit/>
          </a:bodyPr>
          <a:lstStyle/>
          <a:p>
            <a:r>
              <a:rPr lang="en-US" sz="3600" b="1" dirty="0"/>
              <a:t>Student exchange CERN - NTNU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E9870C-D3E3-4AB3-8DC9-F68FA595F3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154" y="1599201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b-NO" sz="2400" dirty="0"/>
              <a:t>2016, 2017 and 2018: 3 – 7 students </a:t>
            </a:r>
            <a:r>
              <a:rPr lang="nb-NO" sz="2400" dirty="0" err="1"/>
              <a:t>each</a:t>
            </a:r>
            <a:r>
              <a:rPr lang="nb-NO" sz="2400" dirty="0"/>
              <a:t> </a:t>
            </a:r>
            <a:r>
              <a:rPr lang="nb-NO" sz="2400" dirty="0" err="1"/>
              <a:t>year</a:t>
            </a:r>
            <a:endParaRPr lang="nb-NO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6351D76-996C-4430-BF79-375AB8CBF7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606" y="2395116"/>
            <a:ext cx="6148911" cy="3799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568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09E3D1-B894-4FCC-A0C5-E8F9743E79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4516" y="1363338"/>
            <a:ext cx="4872215" cy="47718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1830C1D-5D7D-41CB-A9F5-D06C59C1E9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8004" y="4466427"/>
            <a:ext cx="5824292" cy="1793966"/>
          </a:xfrm>
          <a:prstGeom prst="rect">
            <a:avLst/>
          </a:prstGeom>
        </p:spPr>
      </p:pic>
      <p:sp>
        <p:nvSpPr>
          <p:cNvPr id="4" name="Arrow: Right 3">
            <a:extLst>
              <a:ext uri="{FF2B5EF4-FFF2-40B4-BE49-F238E27FC236}">
                <a16:creationId xmlns:a16="http://schemas.microsoft.com/office/drawing/2014/main" id="{3C1BED47-1F37-4520-A749-EA99A97B01C0}"/>
              </a:ext>
            </a:extLst>
          </p:cNvPr>
          <p:cNvSpPr/>
          <p:nvPr/>
        </p:nvSpPr>
        <p:spPr>
          <a:xfrm>
            <a:off x="5110512" y="4701558"/>
            <a:ext cx="949234" cy="661852"/>
          </a:xfrm>
          <a:prstGeom prst="rightArrow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b-NO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95CD0A-9E9F-4D50-B732-75C8FE0147AD}"/>
              </a:ext>
            </a:extLst>
          </p:cNvPr>
          <p:cNvSpPr txBox="1"/>
          <p:nvPr/>
        </p:nvSpPr>
        <p:spPr>
          <a:xfrm>
            <a:off x="544516" y="466355"/>
            <a:ext cx="111677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3600" b="1" dirty="0"/>
              <a:t>CERN – NTNU longterm and robust partnerships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381B25-1180-874E-8C70-9EF5679BC6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6184" y="1590842"/>
            <a:ext cx="2215151" cy="221515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82202B4-D39D-9845-80B2-7DAA5733C3B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10850" y="1475484"/>
            <a:ext cx="3289300" cy="246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941384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klassisk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1031</TotalTime>
  <Words>882</Words>
  <Application>Microsoft Macintosh PowerPoint</Application>
  <PresentationFormat>Widescreen</PresentationFormat>
  <Paragraphs>116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Arial</vt:lpstr>
      <vt:lpstr>Calibri</vt:lpstr>
      <vt:lpstr>Wingdings</vt:lpstr>
      <vt:lpstr>Office-tema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Joint publications</vt:lpstr>
      <vt:lpstr>Student exchange CERN - NTNU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Høgskolen i Sør-Trøndelag</Company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for  fusjonsarbeidet</dc:title>
  <dc:creator>Karina Kojedahl Bjørkedal</dc:creator>
  <cp:lastModifiedBy>Odd Oyvind Andreassen</cp:lastModifiedBy>
  <cp:revision>852</cp:revision>
  <cp:lastPrinted>2019-09-24T20:50:10Z</cp:lastPrinted>
  <dcterms:created xsi:type="dcterms:W3CDTF">2015-05-07T09:11:31Z</dcterms:created>
  <dcterms:modified xsi:type="dcterms:W3CDTF">2019-09-25T13:57:43Z</dcterms:modified>
</cp:coreProperties>
</file>