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63" r:id="rId2"/>
    <p:sldId id="437" r:id="rId3"/>
    <p:sldId id="430" r:id="rId4"/>
    <p:sldId id="440" r:id="rId5"/>
    <p:sldId id="431" r:id="rId6"/>
    <p:sldId id="450" r:id="rId7"/>
    <p:sldId id="451" r:id="rId8"/>
    <p:sldId id="452" r:id="rId9"/>
    <p:sldId id="453" r:id="rId10"/>
    <p:sldId id="439" r:id="rId11"/>
    <p:sldId id="397" r:id="rId12"/>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showGuides="1">
      <p:cViewPr varScale="1">
        <p:scale>
          <a:sx n="143" d="100"/>
          <a:sy n="143" d="100"/>
        </p:scale>
        <p:origin x="-1752" y="-112"/>
      </p:cViewPr>
      <p:guideLst>
        <p:guide orient="horz" pos="1620"/>
        <p:guide pos="2880"/>
      </p:guideLst>
    </p:cSldViewPr>
  </p:slideViewPr>
  <p:notesTextViewPr>
    <p:cViewPr>
      <p:scale>
        <a:sx n="3" d="2"/>
        <a:sy n="3" d="2"/>
      </p:scale>
      <p:origin x="0" y="0"/>
    </p:cViewPr>
  </p:notesTextViewPr>
  <p:sorterViewPr>
    <p:cViewPr>
      <p:scale>
        <a:sx n="141" d="100"/>
        <a:sy n="141"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30.08.19</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440538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30.08.19</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46059624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4771152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smtClean="0"/>
              <a:t>Presentation title - line 1 - Arial 30pt - bold </a:t>
            </a:r>
            <a:r>
              <a:rPr lang="en-GB" noProof="0" dirty="0" err="1" smtClean="0"/>
              <a:t>HiLumi</a:t>
            </a:r>
            <a:r>
              <a:rPr lang="en-GB" noProof="0" dirty="0" smtClean="0"/>
              <a:t> dark grey - line 2</a:t>
            </a:r>
            <a:br>
              <a:rPr lang="en-GB" noProof="0" dirty="0" smtClean="0"/>
            </a:br>
            <a:r>
              <a:rPr lang="en-GB" noProof="0" dirty="0" smtClean="0"/>
              <a:t>line 3</a:t>
            </a:r>
            <a:br>
              <a:rPr lang="en-GB" noProof="0" dirty="0" smtClean="0"/>
            </a:br>
            <a:r>
              <a:rPr lang="en-GB" noProof="0" dirty="0" smtClean="0"/>
              <a:t>line 4   </a:t>
            </a:r>
            <a:endParaRPr lang="en-GB" noProof="0" dirty="0"/>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4767263"/>
            <a:ext cx="6690000" cy="270000"/>
          </a:xfrm>
        </p:spPr>
        <p:txBody>
          <a:bodyPr lIns="0" tIns="0" rIns="0" bIns="0" anchor="b" anchorCtr="0"/>
          <a:lstStyle>
            <a:lvl1pPr algn="r">
              <a:defRPr>
                <a:solidFill>
                  <a:schemeClr val="accent1"/>
                </a:solidFill>
              </a:defRPr>
            </a:lvl1pPr>
          </a:lstStyle>
          <a:p>
            <a:r>
              <a:rPr lang="en-GB" noProof="0" smtClean="0"/>
              <a:t>Felix Rodriguez Mateos</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smtClean="0">
                <a:ln>
                  <a:noFill/>
                </a:ln>
                <a:solidFill>
                  <a:schemeClr val="bg2"/>
                </a:solidFill>
                <a:effectLst/>
                <a:uLnTx/>
                <a:uFillTx/>
                <a:latin typeface="+mn-lt"/>
                <a:ea typeface="+mn-ea"/>
                <a:cs typeface="+mn-cs"/>
              </a:rPr>
              <a:t>Conference - Location - Date</a:t>
            </a:r>
          </a:p>
          <a:p>
            <a:pPr lvl="0"/>
            <a:endParaRPr lang="en-GB"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smtClean="0"/>
              <a:t>Felix Rodriguez Mateos</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smtClean="0"/>
              <a:t>Felix Rodriguez Mateos</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smtClean="0"/>
              <a:t>Felix Rodriguez Mateos</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smtClean="0"/>
              <a:t>Felix Rodriguez Mateos</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smtClean="0"/>
              <a:t>Felix Rodriguez Mateos</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4767263"/>
            <a:ext cx="6573000" cy="270000"/>
          </a:xfrm>
        </p:spPr>
        <p:txBody>
          <a:bodyPr/>
          <a:lstStyle/>
          <a:p>
            <a:r>
              <a:rPr lang="en-GB" noProof="0" smtClean="0"/>
              <a:t>Felix Rodriguez Mateos</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9"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4767263"/>
            <a:ext cx="6550800" cy="270000"/>
          </a:xfrm>
          <a:prstGeom prst="rect">
            <a:avLst/>
          </a:prstGeom>
        </p:spPr>
        <p:txBody>
          <a:bodyPr vert="horz" lIns="0" tIns="0" rIns="0" bIns="0" rtlCol="0" anchor="b"/>
          <a:lstStyle>
            <a:lvl1pPr algn="r">
              <a:defRPr sz="1100">
                <a:solidFill>
                  <a:schemeClr val="accent1"/>
                </a:solidFill>
              </a:defRPr>
            </a:lvl1pPr>
          </a:lstStyle>
          <a:p>
            <a:r>
              <a:rPr lang="en-GB" smtClean="0"/>
              <a:t>Felix Rodriguez Mateos</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event/753964/"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event/611018/contributions/2476933/attachments/1429476/2195049/circuit-review-short.pdf%23search=jaime%20AND%20EventID:611018" TargetMode="External"/><Relationship Id="rId3" Type="http://schemas.openxmlformats.org/officeDocument/2006/relationships/image" Target="../media/image4.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 Id="rId3" Type="http://schemas.openxmlformats.org/officeDocument/2006/relationships/hyperlink" Target="https://indico.cern.ch/event/672088/contributions/2749236/attachments/1541921/2418461/2017-10-17_Considerations_on_the_Q1a_K-modulation_Circuit_Powering_and_Protection.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803366" y="2030212"/>
            <a:ext cx="7973197" cy="1682977"/>
          </a:xfrm>
        </p:spPr>
        <p:txBody>
          <a:bodyPr/>
          <a:lstStyle/>
          <a:p>
            <a:pPr algn="ctr"/>
            <a:r>
              <a:rPr lang="en-GB" sz="2000" dirty="0" smtClean="0">
                <a:latin typeface="Calisto MT" panose="02040603050505030304" pitchFamily="18" charset="0"/>
              </a:rPr>
              <a:t>DESIGN OF THE Q1a K-MODULATION CIRCUIT</a:t>
            </a:r>
            <a:endParaRPr lang="en-GB" sz="2000" dirty="0">
              <a:latin typeface="Calisto MT" panose="02040603050505030304" pitchFamily="18" charset="0"/>
            </a:endParaRPr>
          </a:p>
        </p:txBody>
      </p:sp>
      <p:sp>
        <p:nvSpPr>
          <p:cNvPr id="19" name="Sous-titre 18"/>
          <p:cNvSpPr>
            <a:spLocks noGrp="1"/>
          </p:cNvSpPr>
          <p:nvPr>
            <p:ph type="subTitle" idx="1"/>
          </p:nvPr>
        </p:nvSpPr>
        <p:spPr>
          <a:xfrm>
            <a:off x="803366" y="2643632"/>
            <a:ext cx="7684130" cy="604120"/>
          </a:xfrm>
        </p:spPr>
        <p:txBody>
          <a:bodyPr>
            <a:normAutofit/>
          </a:bodyPr>
          <a:lstStyle/>
          <a:p>
            <a:r>
              <a:rPr lang="en-US" sz="1800" dirty="0" smtClean="0">
                <a:latin typeface="Calisto MT" panose="02040603050505030304" pitchFamily="18" charset="0"/>
              </a:rPr>
              <a:t>Felix Rodriguez Mateos, Lloyd Williams, Florian </a:t>
            </a:r>
            <a:r>
              <a:rPr lang="en-US" sz="1800" dirty="0" err="1" smtClean="0">
                <a:latin typeface="Calisto MT" panose="02040603050505030304" pitchFamily="18" charset="0"/>
              </a:rPr>
              <a:t>Pasdeloup</a:t>
            </a:r>
            <a:r>
              <a:rPr lang="en-US" sz="1800" dirty="0" smtClean="0">
                <a:latin typeface="Calisto MT" panose="02040603050505030304" pitchFamily="18" charset="0"/>
              </a:rPr>
              <a:t>, </a:t>
            </a:r>
            <a:r>
              <a:rPr lang="en-US" sz="1800" dirty="0" err="1" smtClean="0">
                <a:latin typeface="Calisto MT" panose="02040603050505030304" pitchFamily="18" charset="0"/>
              </a:rPr>
              <a:t>Samer</a:t>
            </a:r>
            <a:r>
              <a:rPr lang="en-US" sz="1800" dirty="0" smtClean="0">
                <a:latin typeface="Calisto MT" panose="02040603050505030304" pitchFamily="18" charset="0"/>
              </a:rPr>
              <a:t> </a:t>
            </a:r>
            <a:r>
              <a:rPr lang="en-US" sz="1800" dirty="0" err="1" smtClean="0">
                <a:latin typeface="Calisto MT" panose="02040603050505030304" pitchFamily="18" charset="0"/>
              </a:rPr>
              <a:t>Yammine</a:t>
            </a:r>
            <a:endParaRPr lang="en-US" sz="1800" dirty="0" smtClean="0">
              <a:latin typeface="Calisto MT" panose="02040603050505030304" pitchFamily="18" charset="0"/>
            </a:endParaRPr>
          </a:p>
          <a:p>
            <a:r>
              <a:rPr lang="mr-IN" sz="1800" dirty="0" smtClean="0">
                <a:latin typeface="Calisto MT" panose="02040603050505030304" pitchFamily="18" charset="0"/>
              </a:rPr>
              <a:t>…</a:t>
            </a:r>
            <a:r>
              <a:rPr lang="en-US" sz="1800" dirty="0">
                <a:latin typeface="Calisto MT" panose="02040603050505030304" pitchFamily="18" charset="0"/>
              </a:rPr>
              <a:t> </a:t>
            </a:r>
            <a:r>
              <a:rPr lang="en-US" sz="1800" dirty="0" smtClean="0">
                <a:latin typeface="Calisto MT" panose="02040603050505030304" pitchFamily="18" charset="0"/>
              </a:rPr>
              <a:t>with inputs from several WPs</a:t>
            </a:r>
            <a:endParaRPr lang="en-GB" sz="1800" dirty="0">
              <a:latin typeface="Calisto MT" panose="02040603050505030304" pitchFamily="18" charset="0"/>
            </a:endParaRPr>
          </a:p>
        </p:txBody>
      </p:sp>
      <p:sp>
        <p:nvSpPr>
          <p:cNvPr id="2" name="Text Placeholder 1"/>
          <p:cNvSpPr>
            <a:spLocks noGrp="1"/>
          </p:cNvSpPr>
          <p:nvPr>
            <p:ph type="body" sz="quarter" idx="14"/>
          </p:nvPr>
        </p:nvSpPr>
        <p:spPr>
          <a:xfrm>
            <a:off x="1170803" y="3846975"/>
            <a:ext cx="5200500" cy="699447"/>
          </a:xfrm>
        </p:spPr>
        <p:txBody>
          <a:bodyPr>
            <a:normAutofit/>
          </a:bodyPr>
          <a:lstStyle/>
          <a:p>
            <a:r>
              <a:rPr lang="en-US" dirty="0" smtClean="0">
                <a:solidFill>
                  <a:schemeClr val="bg2"/>
                </a:solidFill>
                <a:latin typeface="Calisto MT" panose="02040603050505030304" pitchFamily="18" charset="0"/>
              </a:rPr>
              <a:t>TCC no. 82</a:t>
            </a:r>
          </a:p>
          <a:p>
            <a:r>
              <a:rPr lang="en-US" dirty="0" smtClean="0">
                <a:solidFill>
                  <a:schemeClr val="bg2"/>
                </a:solidFill>
                <a:latin typeface="Calisto MT" panose="02040603050505030304" pitchFamily="18" charset="0"/>
              </a:rPr>
              <a:t>2019-08-30</a:t>
            </a:r>
            <a:endParaRPr lang="en-US" dirty="0">
              <a:solidFill>
                <a:schemeClr val="bg2"/>
              </a:solidFill>
              <a:latin typeface="Calisto MT" panose="02040603050505030304"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sto MT" panose="02040603050505030304" pitchFamily="18" charset="0"/>
              </a:rPr>
              <a:t>K-modulation Circuit Design</a:t>
            </a:r>
            <a:endParaRPr lang="en-GB" dirty="0">
              <a:latin typeface="Calisto MT" panose="02040603050505030304" pitchFamily="18"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latin typeface="Calisto MT" panose="02040603050505030304" pitchFamily="18" charset="0"/>
              </a:rPr>
              <a:pPr/>
              <a:t>10</a:t>
            </a:fld>
            <a:endParaRPr lang="fr-FR">
              <a:latin typeface="Calisto MT" panose="02040603050505030304" pitchFamily="18" charset="0"/>
            </a:endParaRPr>
          </a:p>
        </p:txBody>
      </p:sp>
      <p:sp>
        <p:nvSpPr>
          <p:cNvPr id="3" name="Footer Placeholder 2"/>
          <p:cNvSpPr>
            <a:spLocks noGrp="1"/>
          </p:cNvSpPr>
          <p:nvPr>
            <p:ph type="ftr" sz="quarter" idx="11"/>
          </p:nvPr>
        </p:nvSpPr>
        <p:spPr/>
        <p:txBody>
          <a:bodyPr/>
          <a:lstStyle/>
          <a:p>
            <a:r>
              <a:rPr lang="en-GB" noProof="0" dirty="0" smtClean="0">
                <a:latin typeface="Calisto MT" panose="02040603050505030304" pitchFamily="18" charset="0"/>
              </a:rPr>
              <a:t>Felix Rodriguez Mateos</a:t>
            </a:r>
            <a:endParaRPr lang="en-GB" noProof="0" dirty="0">
              <a:latin typeface="Calisto MT" panose="02040603050505030304" pitchFamily="18" charset="0"/>
            </a:endParaRPr>
          </a:p>
        </p:txBody>
      </p:sp>
      <p:sp>
        <p:nvSpPr>
          <p:cNvPr id="6" name="Content Placeholder 5"/>
          <p:cNvSpPr>
            <a:spLocks noGrp="1"/>
          </p:cNvSpPr>
          <p:nvPr>
            <p:ph idx="1"/>
          </p:nvPr>
        </p:nvSpPr>
        <p:spPr>
          <a:xfrm>
            <a:off x="612000" y="884734"/>
            <a:ext cx="7920000" cy="3680222"/>
          </a:xfrm>
        </p:spPr>
        <p:txBody>
          <a:bodyPr/>
          <a:lstStyle/>
          <a:p>
            <a:r>
              <a:rPr lang="en-GB" sz="1800" dirty="0" smtClean="0">
                <a:latin typeface="Calisto MT" panose="02040603050505030304" pitchFamily="18" charset="0"/>
                <a:sym typeface="Wingdings" panose="05000000000000000000" pitchFamily="2" charset="2"/>
              </a:rPr>
              <a:t>Design parameters for warm cabling</a:t>
            </a:r>
          </a:p>
          <a:p>
            <a:pPr lvl="1"/>
            <a:r>
              <a:rPr lang="en-GB" sz="1400" dirty="0" smtClean="0">
                <a:latin typeface="Calisto MT" panose="02040603050505030304" pitchFamily="18" charset="0"/>
                <a:sym typeface="Wingdings" panose="05000000000000000000" pitchFamily="2" charset="2"/>
              </a:rPr>
              <a:t>Two air cooled cables of 25 mm</a:t>
            </a:r>
            <a:r>
              <a:rPr lang="en-GB" sz="1400" baseline="30000" dirty="0" smtClean="0">
                <a:latin typeface="Calisto MT" panose="02040603050505030304" pitchFamily="18" charset="0"/>
                <a:sym typeface="Wingdings" panose="05000000000000000000" pitchFamily="2" charset="2"/>
              </a:rPr>
              <a:t>2</a:t>
            </a:r>
            <a:r>
              <a:rPr lang="en-GB" sz="1400" dirty="0" smtClean="0">
                <a:latin typeface="Calisto MT" panose="02040603050505030304" pitchFamily="18" charset="0"/>
                <a:sym typeface="Wingdings" panose="05000000000000000000" pitchFamily="2" charset="2"/>
              </a:rPr>
              <a:t> section each</a:t>
            </a:r>
          </a:p>
          <a:p>
            <a:pPr lvl="1"/>
            <a:r>
              <a:rPr lang="en-GB" sz="1400" dirty="0" smtClean="0">
                <a:latin typeface="Calisto MT" panose="02040603050505030304" pitchFamily="18" charset="0"/>
                <a:sym typeface="Wingdings" panose="05000000000000000000" pitchFamily="2" charset="2"/>
              </a:rPr>
              <a:t>Estimated length = 120-160 m per polarity (depending on PC position)</a:t>
            </a:r>
          </a:p>
          <a:p>
            <a:pPr lvl="1"/>
            <a:r>
              <a:rPr lang="en-GB" sz="1400" dirty="0" smtClean="0">
                <a:latin typeface="Calisto MT" panose="02040603050505030304" pitchFamily="18" charset="0"/>
                <a:sym typeface="Wingdings" panose="05000000000000000000" pitchFamily="2" charset="2"/>
              </a:rPr>
              <a:t>Resistance = [170, 230] </a:t>
            </a:r>
            <a:r>
              <a:rPr lang="en-US" sz="1400" dirty="0">
                <a:latin typeface="Calisto MT" panose="02040603050505030304" pitchFamily="18" charset="0"/>
                <a:sym typeface="Wingdings" panose="05000000000000000000" pitchFamily="2" charset="2"/>
              </a:rPr>
              <a:t>m</a:t>
            </a:r>
            <a:r>
              <a:rPr lang="el-GR" sz="1400" dirty="0" smtClean="0">
                <a:sym typeface="Wingdings" panose="05000000000000000000" pitchFamily="2" charset="2"/>
              </a:rPr>
              <a:t>Ω</a:t>
            </a:r>
            <a:endParaRPr lang="en-GB" sz="1400" dirty="0">
              <a:sym typeface="Wingdings" panose="05000000000000000000" pitchFamily="2" charset="2"/>
            </a:endParaRPr>
          </a:p>
          <a:p>
            <a:pPr lvl="1"/>
            <a:r>
              <a:rPr lang="en-GB" sz="1400" dirty="0" smtClean="0">
                <a:latin typeface="Calisto MT" panose="02040603050505030304" pitchFamily="18" charset="0"/>
                <a:sym typeface="Wingdings" panose="05000000000000000000" pitchFamily="2" charset="2"/>
              </a:rPr>
              <a:t>Consistent resistance value for current loops during non-quench discharges</a:t>
            </a:r>
          </a:p>
          <a:p>
            <a:r>
              <a:rPr lang="en-GB" sz="1800" dirty="0">
                <a:latin typeface="Calisto MT" panose="02040603050505030304" pitchFamily="18" charset="0"/>
                <a:sym typeface="Wingdings" panose="05000000000000000000" pitchFamily="2" charset="2"/>
              </a:rPr>
              <a:t>Design parameters for power converter</a:t>
            </a:r>
          </a:p>
          <a:p>
            <a:pPr lvl="1"/>
            <a:r>
              <a:rPr lang="en-GB" sz="1400" dirty="0">
                <a:latin typeface="Calisto MT" panose="02040603050505030304" pitchFamily="18" charset="0"/>
                <a:sym typeface="Wingdings" panose="05000000000000000000" pitchFamily="2" charset="2"/>
              </a:rPr>
              <a:t>HL-LHC generation of the 60A power converter </a:t>
            </a:r>
          </a:p>
          <a:p>
            <a:pPr lvl="1"/>
            <a:r>
              <a:rPr lang="en-GB" sz="1400" dirty="0">
                <a:latin typeface="Calisto MT" panose="02040603050505030304" pitchFamily="18" charset="0"/>
                <a:sym typeface="Wingdings" panose="05000000000000000000" pitchFamily="2" charset="2"/>
              </a:rPr>
              <a:t>FGC3 controller used to implement the decoupling controller of the IT circuit </a:t>
            </a:r>
          </a:p>
          <a:p>
            <a:pPr lvl="1"/>
            <a:r>
              <a:rPr lang="en-GB" sz="1400" dirty="0">
                <a:latin typeface="Calisto MT" panose="02040603050505030304" pitchFamily="18" charset="0"/>
                <a:sym typeface="Wingdings" panose="05000000000000000000" pitchFamily="2" charset="2"/>
              </a:rPr>
              <a:t>Placed in the UR and connected on the same gateway as the RQX and RTQX power converters</a:t>
            </a:r>
          </a:p>
          <a:p>
            <a:pPr lvl="1"/>
            <a:r>
              <a:rPr lang="en-GB" sz="1400" dirty="0" smtClean="0">
                <a:latin typeface="Calisto MT" panose="02040603050505030304" pitchFamily="18" charset="0"/>
                <a:sym typeface="Wingdings" panose="05000000000000000000" pitchFamily="2" charset="2"/>
              </a:rPr>
              <a:t>Modified </a:t>
            </a:r>
            <a:r>
              <a:rPr lang="en-GB" sz="1400" dirty="0">
                <a:latin typeface="Calisto MT" panose="02040603050505030304" pitchFamily="18" charset="0"/>
                <a:sym typeface="Wingdings" panose="05000000000000000000" pitchFamily="2" charset="2"/>
              </a:rPr>
              <a:t>crowbar system to support over-current during non-homogeneous quenches </a:t>
            </a:r>
          </a:p>
          <a:p>
            <a:pPr lvl="1"/>
            <a:r>
              <a:rPr lang="en-GB" sz="1400" dirty="0">
                <a:latin typeface="Calisto MT" panose="02040603050505030304" pitchFamily="18" charset="0"/>
                <a:sym typeface="Wingdings" panose="05000000000000000000" pitchFamily="2" charset="2"/>
              </a:rPr>
              <a:t>T</a:t>
            </a:r>
            <a:r>
              <a:rPr lang="en-GB" sz="1400" dirty="0" smtClean="0">
                <a:latin typeface="Calisto MT" panose="02040603050505030304" pitchFamily="18" charset="0"/>
                <a:sym typeface="Wingdings" panose="05000000000000000000" pitchFamily="2" charset="2"/>
              </a:rPr>
              <a:t>he </a:t>
            </a:r>
            <a:r>
              <a:rPr lang="en-GB" sz="1400" dirty="0">
                <a:latin typeface="Calisto MT" panose="02040603050505030304" pitchFamily="18" charset="0"/>
                <a:sym typeface="Wingdings" panose="05000000000000000000" pitchFamily="2" charset="2"/>
              </a:rPr>
              <a:t>power converter will be </a:t>
            </a:r>
            <a:r>
              <a:rPr lang="en-GB" sz="1400" dirty="0" smtClean="0">
                <a:latin typeface="Calisto MT" panose="02040603050505030304" pitchFamily="18" charset="0"/>
                <a:sym typeface="Wingdings" panose="05000000000000000000" pitchFamily="2" charset="2"/>
              </a:rPr>
              <a:t>connected at all times (even without k-mod operation)</a:t>
            </a:r>
            <a:endParaRPr lang="en-GB" sz="1400" dirty="0">
              <a:latin typeface="Calisto MT" panose="02040603050505030304" pitchFamily="18" charset="0"/>
              <a:sym typeface="Wingdings" panose="05000000000000000000" pitchFamily="2" charset="2"/>
            </a:endParaRPr>
          </a:p>
          <a:p>
            <a:pPr lvl="2"/>
            <a:r>
              <a:rPr lang="en-GB" sz="1000" dirty="0" smtClean="0">
                <a:latin typeface="Calisto MT" panose="02040603050505030304" pitchFamily="18" charset="0"/>
                <a:sym typeface="Wingdings" panose="05000000000000000000" pitchFamily="2" charset="2"/>
              </a:rPr>
              <a:t>To </a:t>
            </a:r>
            <a:r>
              <a:rPr lang="en-GB" sz="1000" dirty="0">
                <a:latin typeface="Calisto MT" panose="02040603050505030304" pitchFamily="18" charset="0"/>
                <a:sym typeface="Wingdings" panose="05000000000000000000" pitchFamily="2" charset="2"/>
              </a:rPr>
              <a:t>create path </a:t>
            </a:r>
            <a:r>
              <a:rPr lang="en-GB" sz="1000" dirty="0" smtClean="0">
                <a:latin typeface="Calisto MT" panose="02040603050505030304" pitchFamily="18" charset="0"/>
                <a:sym typeface="Wingdings" panose="05000000000000000000" pitchFamily="2" charset="2"/>
              </a:rPr>
              <a:t>for CLIQ </a:t>
            </a:r>
            <a:r>
              <a:rPr lang="en-GB" sz="1000" dirty="0">
                <a:latin typeface="Calisto MT" panose="02040603050505030304" pitchFamily="18" charset="0"/>
                <a:sym typeface="Wingdings" panose="05000000000000000000" pitchFamily="2" charset="2"/>
              </a:rPr>
              <a:t>discharges </a:t>
            </a:r>
          </a:p>
          <a:p>
            <a:pPr lvl="2"/>
            <a:r>
              <a:rPr lang="en-GB" sz="1000" dirty="0">
                <a:latin typeface="Calisto MT" panose="02040603050505030304" pitchFamily="18" charset="0"/>
                <a:sym typeface="Wingdings" panose="05000000000000000000" pitchFamily="2" charset="2"/>
              </a:rPr>
              <a:t>One </a:t>
            </a:r>
            <a:r>
              <a:rPr lang="en-GB" sz="1000" dirty="0" smtClean="0">
                <a:latin typeface="Calisto MT" panose="02040603050505030304" pitchFamily="18" charset="0"/>
                <a:sym typeface="Wingdings" panose="05000000000000000000" pitchFamily="2" charset="2"/>
              </a:rPr>
              <a:t>single configuration </a:t>
            </a:r>
            <a:r>
              <a:rPr lang="en-GB" sz="1000" dirty="0">
                <a:latin typeface="Calisto MT" panose="02040603050505030304" pitchFamily="18" charset="0"/>
                <a:sym typeface="Wingdings" panose="05000000000000000000" pitchFamily="2" charset="2"/>
              </a:rPr>
              <a:t>of the IT circuit is </a:t>
            </a:r>
            <a:r>
              <a:rPr lang="en-GB" sz="1000" dirty="0" smtClean="0">
                <a:latin typeface="Calisto MT" panose="02040603050505030304" pitchFamily="18" charset="0"/>
                <a:sym typeface="Wingdings" panose="05000000000000000000" pitchFamily="2" charset="2"/>
              </a:rPr>
              <a:t>obtained</a:t>
            </a:r>
            <a:endParaRPr lang="en-GB" sz="1000" dirty="0">
              <a:latin typeface="Calisto MT" panose="02040603050505030304" pitchFamily="18" charset="0"/>
              <a:sym typeface="Wingdings" panose="05000000000000000000" pitchFamily="2" charset="2"/>
            </a:endParaRPr>
          </a:p>
          <a:p>
            <a:pPr lvl="2"/>
            <a:r>
              <a:rPr lang="en-GB" sz="1000" dirty="0" smtClean="0">
                <a:latin typeface="Calisto MT" panose="02040603050505030304" pitchFamily="18" charset="0"/>
                <a:sym typeface="Wingdings" panose="05000000000000000000" pitchFamily="2" charset="2"/>
              </a:rPr>
              <a:t>For further information, please refer to </a:t>
            </a:r>
            <a:r>
              <a:rPr lang="en-GB" sz="1000" dirty="0">
                <a:latin typeface="Calisto MT" panose="02040603050505030304" pitchFamily="18" charset="0"/>
                <a:sym typeface="Wingdings" panose="05000000000000000000" pitchFamily="2" charset="2"/>
              </a:rPr>
              <a:t>MCF meeting no. 40 (</a:t>
            </a:r>
            <a:r>
              <a:rPr lang="en-GB" sz="1000" dirty="0">
                <a:latin typeface="Calisto MT" panose="02040603050505030304" pitchFamily="18" charset="0"/>
                <a:sym typeface="Wingdings" panose="05000000000000000000" pitchFamily="2" charset="2"/>
                <a:hlinkClick r:id="rId2"/>
              </a:rPr>
              <a:t>link</a:t>
            </a:r>
            <a:r>
              <a:rPr lang="en-GB" sz="1000" dirty="0">
                <a:latin typeface="Calisto MT" panose="02040603050505030304" pitchFamily="18" charset="0"/>
                <a:sym typeface="Wingdings" panose="05000000000000000000" pitchFamily="2" charset="2"/>
              </a:rPr>
              <a:t>) </a:t>
            </a:r>
            <a:endParaRPr lang="en-GB" sz="1000" dirty="0">
              <a:sym typeface="Wingdings" panose="05000000000000000000" pitchFamily="2" charset="2"/>
            </a:endParaRPr>
          </a:p>
          <a:p>
            <a:pPr lvl="1"/>
            <a:endParaRPr lang="en-GB" sz="1400" dirty="0">
              <a:sym typeface="Wingdings" panose="05000000000000000000" pitchFamily="2" charset="2"/>
            </a:endParaRPr>
          </a:p>
          <a:p>
            <a:pPr lvl="1"/>
            <a:endParaRPr lang="en-GB" sz="1400" dirty="0" smtClean="0">
              <a:latin typeface="Calisto MT" panose="02040603050505030304" pitchFamily="18" charset="0"/>
              <a:sym typeface="Wingdings" panose="05000000000000000000" pitchFamily="2" charset="2"/>
            </a:endParaRPr>
          </a:p>
          <a:p>
            <a:pPr lvl="1"/>
            <a:endParaRPr lang="en-GB" sz="1400" dirty="0" smtClean="0">
              <a:latin typeface="Calisto MT" panose="02040603050505030304" pitchFamily="18" charset="0"/>
              <a:sym typeface="Wingdings" panose="05000000000000000000" pitchFamily="2" charset="2"/>
            </a:endParaRPr>
          </a:p>
          <a:p>
            <a:pPr lvl="1"/>
            <a:endParaRPr lang="en-GB" sz="1400" dirty="0" smtClean="0">
              <a:latin typeface="Calisto MT" panose="02040603050505030304" pitchFamily="18" charset="0"/>
              <a:sym typeface="Wingdings" panose="05000000000000000000" pitchFamily="2" charset="2"/>
            </a:endParaRPr>
          </a:p>
          <a:p>
            <a:pPr lvl="1"/>
            <a:endParaRPr lang="en-US" sz="1600" dirty="0" smtClean="0">
              <a:latin typeface="Calisto MT" panose="02040603050505030304" pitchFamily="18" charset="0"/>
              <a:sym typeface="Wingdings" panose="05000000000000000000" pitchFamily="2" charset="2"/>
            </a:endParaRPr>
          </a:p>
          <a:p>
            <a:pPr lvl="1"/>
            <a:endParaRPr lang="en-US" sz="1800" dirty="0">
              <a:latin typeface="Calisto MT" panose="02040603050505030304" pitchFamily="18" charset="0"/>
              <a:sym typeface="Wingdings" panose="05000000000000000000" pitchFamily="2" charset="2"/>
            </a:endParaRPr>
          </a:p>
        </p:txBody>
      </p:sp>
    </p:spTree>
    <p:extLst>
      <p:ext uri="{BB962C8B-B14F-4D97-AF65-F5344CB8AC3E}">
        <p14:creationId xmlns:p14="http://schemas.microsoft.com/office/powerpoint/2010/main" val="142199491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8950" y="2139702"/>
            <a:ext cx="6953250" cy="1225800"/>
          </a:xfrm>
        </p:spPr>
        <p:txBody>
          <a:bodyPr/>
          <a:lstStyle/>
          <a:p>
            <a:pPr algn="l"/>
            <a:r>
              <a:rPr lang="en-US" dirty="0" smtClean="0">
                <a:latin typeface="Calisto MT" panose="02040603050505030304" pitchFamily="18" charset="0"/>
              </a:rPr>
              <a:t>Thank you for your attention</a:t>
            </a:r>
            <a:endParaRPr lang="en-GB" dirty="0">
              <a:latin typeface="Calisto MT" panose="02040603050505030304" pitchFamily="18" charset="0"/>
            </a:endParaRPr>
          </a:p>
        </p:txBody>
      </p:sp>
      <p:sp>
        <p:nvSpPr>
          <p:cNvPr id="3" name="Footer Placeholder 2"/>
          <p:cNvSpPr>
            <a:spLocks noGrp="1"/>
          </p:cNvSpPr>
          <p:nvPr>
            <p:ph type="ftr" sz="quarter" idx="11"/>
          </p:nvPr>
        </p:nvSpPr>
        <p:spPr/>
        <p:txBody>
          <a:bodyPr/>
          <a:lstStyle/>
          <a:p>
            <a:r>
              <a:rPr lang="en-GB" noProof="0" smtClean="0">
                <a:latin typeface="Calisto MT" panose="02040603050505030304" pitchFamily="18" charset="0"/>
              </a:rPr>
              <a:t>Felix Rodriguez Mateos</a:t>
            </a:r>
            <a:endParaRPr lang="en-GB" noProof="0">
              <a:latin typeface="Calisto MT" panose="02040603050505030304" pitchFamily="18" charset="0"/>
            </a:endParaRPr>
          </a:p>
        </p:txBody>
      </p:sp>
      <p:sp>
        <p:nvSpPr>
          <p:cNvPr id="4" name="Slide Number Placeholder 3"/>
          <p:cNvSpPr>
            <a:spLocks noGrp="1"/>
          </p:cNvSpPr>
          <p:nvPr>
            <p:ph type="sldNum" sz="quarter" idx="12"/>
          </p:nvPr>
        </p:nvSpPr>
        <p:spPr/>
        <p:txBody>
          <a:bodyPr/>
          <a:lstStyle/>
          <a:p>
            <a:fld id="{BFDCA1C4-9514-7B4F-976F-D92F7E296653}" type="slidenum">
              <a:rPr lang="fr-FR" smtClean="0">
                <a:latin typeface="Calisto MT" panose="02040603050505030304" pitchFamily="18" charset="0"/>
              </a:rPr>
              <a:pPr/>
              <a:t>11</a:t>
            </a:fld>
            <a:endParaRPr lang="fr-FR" dirty="0">
              <a:latin typeface="Calisto MT" panose="02040603050505030304" pitchFamily="18" charset="0"/>
            </a:endParaRPr>
          </a:p>
        </p:txBody>
      </p:sp>
    </p:spTree>
    <p:extLst>
      <p:ext uri="{BB962C8B-B14F-4D97-AF65-F5344CB8AC3E}">
        <p14:creationId xmlns:p14="http://schemas.microsoft.com/office/powerpoint/2010/main" val="214791927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sto MT" panose="02040603050505030304" pitchFamily="18" charset="0"/>
              </a:rPr>
              <a:t>Introduction</a:t>
            </a:r>
            <a:endParaRPr lang="en-GB" dirty="0">
              <a:latin typeface="Calisto MT" panose="02040603050505030304" pitchFamily="18"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latin typeface="Calisto MT" panose="02040603050505030304" pitchFamily="18" charset="0"/>
              </a:rPr>
              <a:pPr/>
              <a:t>2</a:t>
            </a:fld>
            <a:endParaRPr lang="fr-FR">
              <a:latin typeface="Calisto MT" panose="02040603050505030304" pitchFamily="18" charset="0"/>
            </a:endParaRPr>
          </a:p>
        </p:txBody>
      </p:sp>
      <p:sp>
        <p:nvSpPr>
          <p:cNvPr id="3" name="Footer Placeholder 2"/>
          <p:cNvSpPr>
            <a:spLocks noGrp="1"/>
          </p:cNvSpPr>
          <p:nvPr>
            <p:ph type="ftr" sz="quarter" idx="11"/>
          </p:nvPr>
        </p:nvSpPr>
        <p:spPr/>
        <p:txBody>
          <a:bodyPr/>
          <a:lstStyle/>
          <a:p>
            <a:r>
              <a:rPr lang="en-GB" noProof="0" smtClean="0">
                <a:latin typeface="Calisto MT" panose="02040603050505030304" pitchFamily="18" charset="0"/>
              </a:rPr>
              <a:t>Felix Rodriguez Mateos</a:t>
            </a:r>
            <a:endParaRPr lang="en-GB" noProof="0" dirty="0">
              <a:latin typeface="Calisto MT" panose="02040603050505030304" pitchFamily="18" charset="0"/>
            </a:endParaRPr>
          </a:p>
        </p:txBody>
      </p:sp>
      <p:sp>
        <p:nvSpPr>
          <p:cNvPr id="12" name="Content Placeholder 2"/>
          <p:cNvSpPr>
            <a:spLocks noGrp="1"/>
          </p:cNvSpPr>
          <p:nvPr>
            <p:ph idx="1"/>
          </p:nvPr>
        </p:nvSpPr>
        <p:spPr>
          <a:xfrm>
            <a:off x="788194" y="675000"/>
            <a:ext cx="7618122" cy="1656454"/>
          </a:xfrm>
        </p:spPr>
        <p:txBody>
          <a:bodyPr>
            <a:normAutofit/>
          </a:bodyPr>
          <a:lstStyle/>
          <a:p>
            <a:r>
              <a:rPr lang="en-GB" sz="2000" dirty="0" smtClean="0">
                <a:latin typeface="Calisto MT" panose="02040603050505030304" pitchFamily="18" charset="0"/>
              </a:rPr>
              <a:t>The Q1a K-modulation circuit was proposed by WP2 during </a:t>
            </a:r>
            <a:r>
              <a:rPr lang="en-GB" sz="2000" dirty="0">
                <a:latin typeface="Calisto MT" panose="02040603050505030304" pitchFamily="18" charset="0"/>
              </a:rPr>
              <a:t>the Circuits Internal Review </a:t>
            </a:r>
            <a:r>
              <a:rPr lang="en-GB" sz="2000" dirty="0" smtClean="0">
                <a:latin typeface="Calisto MT" panose="02040603050505030304" pitchFamily="18" charset="0"/>
              </a:rPr>
              <a:t>in March 2017 </a:t>
            </a:r>
            <a:r>
              <a:rPr lang="en-GB" sz="1600" dirty="0" smtClean="0">
                <a:latin typeface="Calisto MT" panose="02040603050505030304" pitchFamily="18" charset="0"/>
              </a:rPr>
              <a:t>(</a:t>
            </a:r>
            <a:r>
              <a:rPr lang="en-GB" sz="1600" dirty="0" smtClean="0">
                <a:latin typeface="Calisto MT" panose="02040603050505030304" pitchFamily="18" charset="0"/>
                <a:hlinkClick r:id="rId2"/>
              </a:rPr>
              <a:t>link</a:t>
            </a:r>
            <a:r>
              <a:rPr lang="en-GB" sz="1600" dirty="0" smtClean="0">
                <a:latin typeface="Calisto MT" panose="02040603050505030304" pitchFamily="18" charset="0"/>
              </a:rPr>
              <a:t>)</a:t>
            </a:r>
          </a:p>
          <a:p>
            <a:pPr lvl="1"/>
            <a:r>
              <a:rPr lang="en-GB" sz="1600" dirty="0" smtClean="0">
                <a:latin typeface="Calisto MT" panose="02040603050505030304" pitchFamily="18" charset="0"/>
              </a:rPr>
              <a:t>It provides a factor 2 improvement of ß* control in round optics</a:t>
            </a:r>
          </a:p>
          <a:p>
            <a:pPr lvl="1"/>
            <a:r>
              <a:rPr lang="en-GB" sz="1600" dirty="0" smtClean="0">
                <a:latin typeface="Calisto MT" panose="02040603050505030304" pitchFamily="18" charset="0"/>
              </a:rPr>
              <a:t>Measurement of up to 0.01 tune variation</a:t>
            </a:r>
          </a:p>
          <a:p>
            <a:pPr lvl="1"/>
            <a:r>
              <a:rPr lang="en-GB" sz="1600" dirty="0">
                <a:latin typeface="Calisto MT" panose="02040603050505030304" pitchFamily="18" charset="0"/>
              </a:rPr>
              <a:t>HL-LHC optics target </a:t>
            </a:r>
            <a:r>
              <a:rPr lang="en-GB" sz="1600" dirty="0" smtClean="0">
                <a:latin typeface="Calisto MT" panose="02040603050505030304" pitchFamily="18" charset="0"/>
              </a:rPr>
              <a:t>requires a 35 A Q1a </a:t>
            </a:r>
            <a:r>
              <a:rPr lang="en-GB" sz="1600" dirty="0">
                <a:latin typeface="Calisto MT" panose="02040603050505030304" pitchFamily="18" charset="0"/>
              </a:rPr>
              <a:t>k-modulation </a:t>
            </a:r>
            <a:r>
              <a:rPr lang="en-GB" sz="1600" dirty="0" smtClean="0">
                <a:latin typeface="Calisto MT" panose="02040603050505030304" pitchFamily="18" charset="0"/>
              </a:rPr>
              <a:t>circuit</a:t>
            </a:r>
          </a:p>
          <a:p>
            <a:pPr lvl="1"/>
            <a:endParaRPr lang="en-GB" sz="1600" dirty="0" smtClean="0">
              <a:latin typeface="Calisto MT" panose="02040603050505030304" pitchFamily="18" charset="0"/>
            </a:endParaRPr>
          </a:p>
          <a:p>
            <a:endParaRPr lang="en-GB" sz="2000" dirty="0" smtClean="0">
              <a:latin typeface="Calisto MT" panose="02040603050505030304" pitchFamily="18" charset="0"/>
            </a:endParaRPr>
          </a:p>
        </p:txBody>
      </p:sp>
      <p:grpSp>
        <p:nvGrpSpPr>
          <p:cNvPr id="8" name="Group 7"/>
          <p:cNvGrpSpPr>
            <a:grpSpLocks noChangeAspect="1"/>
          </p:cNvGrpSpPr>
          <p:nvPr/>
        </p:nvGrpSpPr>
        <p:grpSpPr>
          <a:xfrm>
            <a:off x="1189523" y="2353095"/>
            <a:ext cx="6913506" cy="2270662"/>
            <a:chOff x="2080224" y="2785519"/>
            <a:chExt cx="4779167" cy="1786571"/>
          </a:xfrm>
        </p:grpSpPr>
        <p:pic>
          <p:nvPicPr>
            <p:cNvPr id="4" name="Picture 3"/>
            <p:cNvPicPr>
              <a:picLocks noChangeAspect="1"/>
            </p:cNvPicPr>
            <p:nvPr/>
          </p:nvPicPr>
          <p:blipFill>
            <a:blip r:embed="rId3"/>
            <a:stretch>
              <a:fillRect/>
            </a:stretch>
          </p:blipFill>
          <p:spPr>
            <a:xfrm>
              <a:off x="2080224" y="2785519"/>
              <a:ext cx="4779167" cy="1786571"/>
            </a:xfrm>
            <a:prstGeom prst="rect">
              <a:avLst/>
            </a:prstGeom>
          </p:spPr>
        </p:pic>
        <p:sp>
          <p:nvSpPr>
            <p:cNvPr id="7" name="Rectangle 6"/>
            <p:cNvSpPr/>
            <p:nvPr/>
          </p:nvSpPr>
          <p:spPr>
            <a:xfrm>
              <a:off x="2359519" y="3649178"/>
              <a:ext cx="873105" cy="727685"/>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6" name="TextBox 5"/>
          <p:cNvSpPr txBox="1"/>
          <p:nvPr/>
        </p:nvSpPr>
        <p:spPr>
          <a:xfrm>
            <a:off x="2436269" y="4767263"/>
            <a:ext cx="3980577" cy="276999"/>
          </a:xfrm>
          <a:prstGeom prst="rect">
            <a:avLst/>
          </a:prstGeom>
          <a:noFill/>
        </p:spPr>
        <p:txBody>
          <a:bodyPr wrap="none" rtlCol="0">
            <a:spAutoFit/>
          </a:bodyPr>
          <a:lstStyle/>
          <a:p>
            <a:r>
              <a:rPr lang="en-US" sz="1200" dirty="0" smtClean="0"/>
              <a:t>NB. Circuit layout after approval of the on-going IT ECR </a:t>
            </a:r>
            <a:endParaRPr lang="en-US" sz="1200" dirty="0"/>
          </a:p>
        </p:txBody>
      </p:sp>
    </p:spTree>
    <p:extLst>
      <p:ext uri="{BB962C8B-B14F-4D97-AF65-F5344CB8AC3E}">
        <p14:creationId xmlns:p14="http://schemas.microsoft.com/office/powerpoint/2010/main" val="280988510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56641"/>
            <a:ext cx="7920000" cy="540000"/>
          </a:xfrm>
        </p:spPr>
        <p:txBody>
          <a:bodyPr/>
          <a:lstStyle/>
          <a:p>
            <a:r>
              <a:rPr lang="en-GB" dirty="0" smtClean="0">
                <a:latin typeface="Calisto MT" panose="02040603050505030304" pitchFamily="18" charset="0"/>
              </a:rPr>
              <a:t>Boundary Conditions</a:t>
            </a:r>
            <a:endParaRPr lang="en-GB" dirty="0">
              <a:latin typeface="Calisto MT" panose="02040603050505030304" pitchFamily="18"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latin typeface="Calisto MT" panose="02040603050505030304" pitchFamily="18" charset="0"/>
              </a:rPr>
              <a:pPr/>
              <a:t>3</a:t>
            </a:fld>
            <a:endParaRPr lang="fr-FR">
              <a:latin typeface="Calisto MT" panose="02040603050505030304" pitchFamily="18" charset="0"/>
            </a:endParaRPr>
          </a:p>
        </p:txBody>
      </p:sp>
      <p:sp>
        <p:nvSpPr>
          <p:cNvPr id="3" name="Footer Placeholder 2"/>
          <p:cNvSpPr>
            <a:spLocks noGrp="1"/>
          </p:cNvSpPr>
          <p:nvPr>
            <p:ph type="ftr" sz="quarter" idx="11"/>
          </p:nvPr>
        </p:nvSpPr>
        <p:spPr/>
        <p:txBody>
          <a:bodyPr/>
          <a:lstStyle/>
          <a:p>
            <a:r>
              <a:rPr lang="en-GB" noProof="0" smtClean="0">
                <a:latin typeface="Calisto MT" panose="02040603050505030304" pitchFamily="18" charset="0"/>
              </a:rPr>
              <a:t>Felix Rodriguez Mateos</a:t>
            </a:r>
            <a:endParaRPr lang="en-GB" noProof="0" dirty="0">
              <a:latin typeface="Calisto MT" panose="02040603050505030304" pitchFamily="18" charset="0"/>
            </a:endParaRPr>
          </a:p>
        </p:txBody>
      </p:sp>
      <p:sp>
        <p:nvSpPr>
          <p:cNvPr id="12" name="Content Placeholder 2"/>
          <p:cNvSpPr>
            <a:spLocks noGrp="1"/>
          </p:cNvSpPr>
          <p:nvPr>
            <p:ph idx="1"/>
          </p:nvPr>
        </p:nvSpPr>
        <p:spPr>
          <a:xfrm>
            <a:off x="547106" y="696641"/>
            <a:ext cx="8431711" cy="3680222"/>
          </a:xfrm>
        </p:spPr>
        <p:txBody>
          <a:bodyPr>
            <a:normAutofit/>
          </a:bodyPr>
          <a:lstStyle/>
          <a:p>
            <a:r>
              <a:rPr lang="en-GB" sz="2000" dirty="0" smtClean="0">
                <a:latin typeface="Calisto MT" panose="02040603050505030304" pitchFamily="18" charset="0"/>
              </a:rPr>
              <a:t>During K-modulation measurement, the current is a sine wave </a:t>
            </a:r>
          </a:p>
          <a:p>
            <a:pPr lvl="1"/>
            <a:r>
              <a:rPr lang="en-GB" sz="1600" dirty="0" smtClean="0">
                <a:latin typeface="Calisto MT" panose="02040603050505030304" pitchFamily="18" charset="0"/>
              </a:rPr>
              <a:t>Amplitude = 35 A </a:t>
            </a:r>
          </a:p>
          <a:p>
            <a:pPr lvl="1"/>
            <a:r>
              <a:rPr lang="en-GB" sz="1600" dirty="0" smtClean="0">
                <a:latin typeface="Calisto MT" panose="02040603050505030304" pitchFamily="18" charset="0"/>
              </a:rPr>
              <a:t>Period  about 1 min</a:t>
            </a:r>
          </a:p>
          <a:p>
            <a:pPr lvl="1"/>
            <a:r>
              <a:rPr lang="en-GB" sz="1600" dirty="0" smtClean="0">
                <a:latin typeface="Calisto MT" panose="02040603050505030304" pitchFamily="18" charset="0"/>
              </a:rPr>
              <a:t>Few cycles are needed, but design takes into account 8 hours (thermal steady state)   </a:t>
            </a:r>
          </a:p>
        </p:txBody>
      </p:sp>
      <p:pic>
        <p:nvPicPr>
          <p:cNvPr id="6" name="Picture 5"/>
          <p:cNvPicPr>
            <a:picLocks noChangeAspect="1"/>
          </p:cNvPicPr>
          <p:nvPr/>
        </p:nvPicPr>
        <p:blipFill>
          <a:blip r:embed="rId2"/>
          <a:stretch>
            <a:fillRect/>
          </a:stretch>
        </p:blipFill>
        <p:spPr>
          <a:xfrm>
            <a:off x="2605778" y="2037506"/>
            <a:ext cx="3932444" cy="2951609"/>
          </a:xfrm>
          <a:prstGeom prst="rect">
            <a:avLst/>
          </a:prstGeom>
        </p:spPr>
      </p:pic>
    </p:spTree>
    <p:extLst>
      <p:ext uri="{BB962C8B-B14F-4D97-AF65-F5344CB8AC3E}">
        <p14:creationId xmlns:p14="http://schemas.microsoft.com/office/powerpoint/2010/main" val="73571956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2000" y="1132569"/>
            <a:ext cx="7920000" cy="3184036"/>
          </a:xfrm>
        </p:spPr>
        <p:txBody>
          <a:bodyPr>
            <a:normAutofit/>
          </a:bodyPr>
          <a:lstStyle/>
          <a:p>
            <a:r>
              <a:rPr lang="en-US" sz="2000" dirty="0">
                <a:latin typeface="Calisto MT"/>
                <a:cs typeface="Calisto MT"/>
              </a:rPr>
              <a:t>I</a:t>
            </a:r>
            <a:r>
              <a:rPr lang="en-US" sz="2000" dirty="0" smtClean="0">
                <a:latin typeface="Calisto MT"/>
                <a:cs typeface="Calisto MT"/>
              </a:rPr>
              <a:t>n </a:t>
            </a:r>
            <a:r>
              <a:rPr lang="en-US" sz="2000" dirty="0">
                <a:latin typeface="Calisto MT"/>
                <a:cs typeface="Calisto MT"/>
              </a:rPr>
              <a:t>case of imbalance of the quench resistance between the two halves of the Q1 magnet (Q1a and Q2a), an over-current </a:t>
            </a:r>
            <a:r>
              <a:rPr lang="en-US" sz="2000" dirty="0" smtClean="0">
                <a:latin typeface="Calisto MT"/>
                <a:cs typeface="Calisto MT"/>
              </a:rPr>
              <a:t>may appear </a:t>
            </a:r>
            <a:r>
              <a:rPr lang="en-US" sz="2000" dirty="0">
                <a:latin typeface="Calisto MT"/>
                <a:cs typeface="Calisto MT"/>
              </a:rPr>
              <a:t>through the k-modulation feeder </a:t>
            </a:r>
            <a:r>
              <a:rPr lang="en-US" sz="2000" dirty="0" smtClean="0">
                <a:latin typeface="Calisto MT"/>
                <a:cs typeface="Calisto MT"/>
              </a:rPr>
              <a:t>leads.</a:t>
            </a:r>
          </a:p>
          <a:p>
            <a:r>
              <a:rPr lang="en-US" sz="2000" dirty="0" smtClean="0">
                <a:latin typeface="Calisto MT"/>
                <a:cs typeface="Calisto MT"/>
              </a:rPr>
              <a:t>This </a:t>
            </a:r>
            <a:r>
              <a:rPr lang="en-US" sz="2000" dirty="0">
                <a:latin typeface="Calisto MT"/>
                <a:cs typeface="Calisto MT"/>
              </a:rPr>
              <a:t>over-current would last for a few tenths of a second, with a peak value of about 4 kA. For design purposes, it was proposed to include this imbalance effect within the technical requirements of the k-modulation </a:t>
            </a:r>
            <a:r>
              <a:rPr lang="en-US" sz="2000" dirty="0" smtClean="0">
                <a:latin typeface="Calisto MT"/>
                <a:cs typeface="Calisto MT"/>
              </a:rPr>
              <a:t>feeders.</a:t>
            </a:r>
          </a:p>
          <a:p>
            <a:r>
              <a:rPr lang="en-US" sz="2000" dirty="0" smtClean="0">
                <a:latin typeface="Calisto MT"/>
                <a:cs typeface="Calisto MT"/>
              </a:rPr>
              <a:t>The design should consider an initial </a:t>
            </a:r>
            <a:r>
              <a:rPr lang="en-US" sz="2000" dirty="0">
                <a:latin typeface="Calisto MT"/>
                <a:cs typeface="Calisto MT"/>
              </a:rPr>
              <a:t>sinusoidal signal of 35 A peak for 8 </a:t>
            </a:r>
            <a:r>
              <a:rPr lang="en-US" sz="2000" dirty="0" smtClean="0">
                <a:latin typeface="Calisto MT"/>
                <a:cs typeface="Calisto MT"/>
              </a:rPr>
              <a:t>hours (steady state), </a:t>
            </a:r>
            <a:r>
              <a:rPr lang="en-US" sz="2000" dirty="0">
                <a:latin typeface="Calisto MT"/>
                <a:cs typeface="Calisto MT"/>
              </a:rPr>
              <a:t>with consecutively a current pulse, with a value of 4 kA during 0.4 s. </a:t>
            </a:r>
          </a:p>
        </p:txBody>
      </p:sp>
      <p:sp>
        <p:nvSpPr>
          <p:cNvPr id="4" name="Footer Placeholder 3"/>
          <p:cNvSpPr>
            <a:spLocks noGrp="1"/>
          </p:cNvSpPr>
          <p:nvPr>
            <p:ph type="ftr" sz="quarter" idx="11"/>
          </p:nvPr>
        </p:nvSpPr>
        <p:spPr/>
        <p:txBody>
          <a:bodyPr/>
          <a:lstStyle/>
          <a:p>
            <a:r>
              <a:rPr lang="en-GB"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
        <p:nvSpPr>
          <p:cNvPr id="6" name="Title 1"/>
          <p:cNvSpPr txBox="1">
            <a:spLocks/>
          </p:cNvSpPr>
          <p:nvPr/>
        </p:nvSpPr>
        <p:spPr>
          <a:xfrm>
            <a:off x="452750" y="187401"/>
            <a:ext cx="7920000" cy="540000"/>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smtClean="0">
                <a:latin typeface="Calisto MT" panose="02040603050505030304" pitchFamily="18" charset="0"/>
              </a:rPr>
              <a:t>Worst Case Analysis - 1</a:t>
            </a:r>
            <a:endParaRPr lang="en-GB" dirty="0">
              <a:latin typeface="Calisto MT" panose="02040603050505030304" pitchFamily="18" charset="0"/>
            </a:endParaRPr>
          </a:p>
        </p:txBody>
      </p:sp>
    </p:spTree>
    <p:extLst>
      <p:ext uri="{BB962C8B-B14F-4D97-AF65-F5344CB8AC3E}">
        <p14:creationId xmlns:p14="http://schemas.microsoft.com/office/powerpoint/2010/main" val="424509655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Calisto MT" panose="02040603050505030304" pitchFamily="18" charset="0"/>
              </a:rPr>
              <a:t>Worst </a:t>
            </a:r>
            <a:r>
              <a:rPr lang="en-GB" dirty="0">
                <a:latin typeface="Calisto MT" panose="02040603050505030304" pitchFamily="18" charset="0"/>
              </a:rPr>
              <a:t>C</a:t>
            </a:r>
            <a:r>
              <a:rPr lang="en-GB" dirty="0" smtClean="0">
                <a:latin typeface="Calisto MT" panose="02040603050505030304" pitchFamily="18" charset="0"/>
              </a:rPr>
              <a:t>ase Analysis -2</a:t>
            </a:r>
            <a:endParaRPr lang="en-GB" dirty="0">
              <a:latin typeface="Calisto MT" panose="02040603050505030304" pitchFamily="18" charset="0"/>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latin typeface="Calisto MT" panose="02040603050505030304" pitchFamily="18" charset="0"/>
              </a:rPr>
              <a:pPr/>
              <a:t>5</a:t>
            </a:fld>
            <a:endParaRPr lang="fr-FR">
              <a:latin typeface="Calisto MT" panose="02040603050505030304" pitchFamily="18" charset="0"/>
            </a:endParaRPr>
          </a:p>
        </p:txBody>
      </p:sp>
      <p:sp>
        <p:nvSpPr>
          <p:cNvPr id="3" name="Footer Placeholder 2"/>
          <p:cNvSpPr>
            <a:spLocks noGrp="1"/>
          </p:cNvSpPr>
          <p:nvPr>
            <p:ph type="ftr" sz="quarter" idx="11"/>
          </p:nvPr>
        </p:nvSpPr>
        <p:spPr/>
        <p:txBody>
          <a:bodyPr/>
          <a:lstStyle/>
          <a:p>
            <a:r>
              <a:rPr lang="en-GB" noProof="0" dirty="0" smtClean="0">
                <a:latin typeface="Calisto MT" panose="02040603050505030304" pitchFamily="18" charset="0"/>
              </a:rPr>
              <a:t>Felix Rodriguez Mateos</a:t>
            </a:r>
            <a:endParaRPr lang="en-GB" noProof="0" dirty="0">
              <a:latin typeface="Calisto MT" panose="02040603050505030304" pitchFamily="18" charset="0"/>
            </a:endParaRPr>
          </a:p>
        </p:txBody>
      </p:sp>
      <p:sp>
        <p:nvSpPr>
          <p:cNvPr id="6" name="Content Placeholder 5"/>
          <p:cNvSpPr>
            <a:spLocks noGrp="1"/>
          </p:cNvSpPr>
          <p:nvPr>
            <p:ph idx="1"/>
          </p:nvPr>
        </p:nvSpPr>
        <p:spPr>
          <a:xfrm>
            <a:off x="336031" y="893616"/>
            <a:ext cx="4904202" cy="3680222"/>
          </a:xfrm>
        </p:spPr>
        <p:txBody>
          <a:bodyPr/>
          <a:lstStyle/>
          <a:p>
            <a:r>
              <a:rPr lang="en-US" sz="1800" dirty="0">
                <a:latin typeface="Calisto MT" panose="02040603050505030304" pitchFamily="18" charset="0"/>
                <a:sym typeface="Wingdings" panose="05000000000000000000" pitchFamily="2" charset="2"/>
              </a:rPr>
              <a:t>Evaluation of current </a:t>
            </a:r>
            <a:r>
              <a:rPr lang="en-US" sz="1800" dirty="0" smtClean="0">
                <a:latin typeface="Calisto MT" panose="02040603050505030304" pitchFamily="18" charset="0"/>
                <a:sym typeface="Wingdings" panose="05000000000000000000" pitchFamily="2" charset="2"/>
              </a:rPr>
              <a:t>discharge during quench</a:t>
            </a:r>
            <a:endParaRPr lang="en-US" sz="1800" dirty="0">
              <a:latin typeface="Calisto MT" panose="02040603050505030304" pitchFamily="18" charset="0"/>
              <a:sym typeface="Wingdings" panose="05000000000000000000" pitchFamily="2" charset="2"/>
            </a:endParaRPr>
          </a:p>
          <a:p>
            <a:pPr lvl="1"/>
            <a:r>
              <a:rPr lang="en-US" sz="1600" dirty="0">
                <a:latin typeface="Calisto MT" panose="02040603050505030304" pitchFamily="18" charset="0"/>
                <a:sym typeface="Wingdings" panose="05000000000000000000" pitchFamily="2" charset="2"/>
              </a:rPr>
              <a:t>Assuming a global quench in Q1a</a:t>
            </a:r>
          </a:p>
          <a:p>
            <a:pPr lvl="1"/>
            <a:r>
              <a:rPr lang="en-US" sz="1600" i="1" dirty="0">
                <a:latin typeface="Calisto MT" panose="02040603050505030304" pitchFamily="18" charset="0"/>
                <a:sym typeface="Wingdings" panose="05000000000000000000" pitchFamily="2" charset="2"/>
              </a:rPr>
              <a:t>RRR</a:t>
            </a:r>
            <a:r>
              <a:rPr lang="en-US" sz="1600" baseline="-25000" dirty="0">
                <a:latin typeface="Calisto MT" panose="02040603050505030304" pitchFamily="18" charset="0"/>
                <a:sym typeface="Wingdings" panose="05000000000000000000" pitchFamily="2" charset="2"/>
              </a:rPr>
              <a:t>Q1a</a:t>
            </a:r>
            <a:r>
              <a:rPr lang="en-US" sz="1600" dirty="0">
                <a:latin typeface="Calisto MT" panose="02040603050505030304" pitchFamily="18" charset="0"/>
                <a:sym typeface="Wingdings" panose="05000000000000000000" pitchFamily="2" charset="2"/>
              </a:rPr>
              <a:t> = 100, </a:t>
            </a:r>
            <a:r>
              <a:rPr lang="en-US" sz="1600" i="1" dirty="0" err="1">
                <a:latin typeface="Calisto MT" panose="02040603050505030304" pitchFamily="18" charset="0"/>
                <a:sym typeface="Wingdings" panose="05000000000000000000" pitchFamily="2" charset="2"/>
              </a:rPr>
              <a:t>RRR</a:t>
            </a:r>
            <a:r>
              <a:rPr lang="en-US" sz="1600" baseline="-25000" dirty="0" err="1">
                <a:latin typeface="Calisto MT" panose="02040603050505030304" pitchFamily="18" charset="0"/>
                <a:sym typeface="Wingdings" panose="05000000000000000000" pitchFamily="2" charset="2"/>
              </a:rPr>
              <a:t>Others</a:t>
            </a:r>
            <a:r>
              <a:rPr lang="en-US" sz="1600" dirty="0">
                <a:latin typeface="Calisto MT" panose="02040603050505030304" pitchFamily="18" charset="0"/>
                <a:sym typeface="Wingdings" panose="05000000000000000000" pitchFamily="2" charset="2"/>
              </a:rPr>
              <a:t> = 300</a:t>
            </a:r>
          </a:p>
          <a:p>
            <a:pPr lvl="1"/>
            <a:r>
              <a:rPr lang="en-US" sz="1600" dirty="0">
                <a:latin typeface="Calisto MT" panose="02040603050505030304" pitchFamily="18" charset="0"/>
                <a:sym typeface="Wingdings" panose="05000000000000000000" pitchFamily="2" charset="2"/>
              </a:rPr>
              <a:t>Cu/nonCu</a:t>
            </a:r>
            <a:r>
              <a:rPr lang="en-US" sz="1600" baseline="-25000" dirty="0">
                <a:latin typeface="Calisto MT" panose="02040603050505030304" pitchFamily="18" charset="0"/>
                <a:sym typeface="Wingdings" panose="05000000000000000000" pitchFamily="2" charset="2"/>
              </a:rPr>
              <a:t>Q1a</a:t>
            </a:r>
            <a:r>
              <a:rPr lang="en-US" sz="1600" dirty="0">
                <a:latin typeface="Calisto MT" panose="02040603050505030304" pitchFamily="18" charset="0"/>
                <a:sym typeface="Wingdings" panose="05000000000000000000" pitchFamily="2" charset="2"/>
              </a:rPr>
              <a:t> = 1.1, Cu/</a:t>
            </a:r>
            <a:r>
              <a:rPr lang="en-US" sz="1600" dirty="0" err="1">
                <a:latin typeface="Calisto MT" panose="02040603050505030304" pitchFamily="18" charset="0"/>
                <a:sym typeface="Wingdings" panose="05000000000000000000" pitchFamily="2" charset="2"/>
              </a:rPr>
              <a:t>nonCu</a:t>
            </a:r>
            <a:r>
              <a:rPr lang="en-US" sz="1600" baseline="-25000" dirty="0" err="1">
                <a:latin typeface="Calisto MT" panose="02040603050505030304" pitchFamily="18" charset="0"/>
                <a:sym typeface="Wingdings" panose="05000000000000000000" pitchFamily="2" charset="2"/>
              </a:rPr>
              <a:t>Others</a:t>
            </a:r>
            <a:r>
              <a:rPr lang="en-US" sz="1600" dirty="0">
                <a:latin typeface="Calisto MT" panose="02040603050505030304" pitchFamily="18" charset="0"/>
                <a:sym typeface="Wingdings" panose="05000000000000000000" pitchFamily="2" charset="2"/>
              </a:rPr>
              <a:t> = 1.3</a:t>
            </a:r>
          </a:p>
          <a:p>
            <a:r>
              <a:rPr lang="en-US" sz="1800" dirty="0">
                <a:latin typeface="Calisto MT" panose="02040603050505030304" pitchFamily="18" charset="0"/>
                <a:sym typeface="Wingdings" panose="05000000000000000000" pitchFamily="2" charset="2"/>
              </a:rPr>
              <a:t>Initial current in all magnets: 17.8 kA</a:t>
            </a:r>
          </a:p>
          <a:p>
            <a:r>
              <a:rPr lang="en-US" sz="1800" dirty="0">
                <a:latin typeface="Calisto MT" panose="02040603050505030304" pitchFamily="18" charset="0"/>
                <a:sym typeface="Wingdings" panose="05000000000000000000" pitchFamily="2" charset="2"/>
              </a:rPr>
              <a:t>Quench detection + </a:t>
            </a:r>
            <a:r>
              <a:rPr lang="en-US" sz="1800" dirty="0" smtClean="0">
                <a:latin typeface="Calisto MT" panose="02040603050505030304" pitchFamily="18" charset="0"/>
                <a:sym typeface="Wingdings" panose="05000000000000000000" pitchFamily="2" charset="2"/>
              </a:rPr>
              <a:t>10 </a:t>
            </a:r>
            <a:r>
              <a:rPr lang="en-US" sz="1800" dirty="0" err="1" smtClean="0">
                <a:latin typeface="Calisto MT" panose="02040603050505030304" pitchFamily="18" charset="0"/>
                <a:sym typeface="Wingdings" panose="05000000000000000000" pitchFamily="2" charset="2"/>
              </a:rPr>
              <a:t>ms</a:t>
            </a:r>
            <a:r>
              <a:rPr lang="en-US" sz="1800" dirty="0">
                <a:latin typeface="Calisto MT" panose="02040603050505030304" pitchFamily="18" charset="0"/>
                <a:sym typeface="Wingdings" panose="05000000000000000000" pitchFamily="2" charset="2"/>
              </a:rPr>
              <a:t> validation </a:t>
            </a:r>
            <a:endParaRPr lang="en-US" sz="1800" dirty="0">
              <a:latin typeface="Calisto MT" panose="02040603050505030304" pitchFamily="18" charset="0"/>
              <a:sym typeface="Wingdings" panose="05000000000000000000" pitchFamily="2" charset="2"/>
            </a:endParaRPr>
          </a:p>
          <a:p>
            <a:r>
              <a:rPr lang="en-US" sz="1800" dirty="0">
                <a:latin typeface="Calisto MT" panose="02040603050505030304" pitchFamily="18" charset="0"/>
                <a:sym typeface="Wingdings" panose="05000000000000000000" pitchFamily="2" charset="2"/>
              </a:rPr>
              <a:t>Q1a Crowbar and DC cables </a:t>
            </a:r>
            <a:r>
              <a:rPr lang="en-US" sz="1800" dirty="0" smtClean="0">
                <a:latin typeface="Calisto MT" panose="02040603050505030304" pitchFamily="18" charset="0"/>
                <a:sym typeface="Wingdings" panose="05000000000000000000" pitchFamily="2" charset="2"/>
              </a:rPr>
              <a:t>≈ 200 m</a:t>
            </a:r>
            <a:r>
              <a:rPr lang="el-GR" sz="1800" dirty="0" smtClean="0">
                <a:sym typeface="Wingdings" panose="05000000000000000000" pitchFamily="2" charset="2"/>
              </a:rPr>
              <a:t>Ω</a:t>
            </a:r>
            <a:endParaRPr lang="en-GB" sz="1800" dirty="0" smtClean="0">
              <a:sym typeface="Wingdings" panose="05000000000000000000" pitchFamily="2" charset="2"/>
            </a:endParaRPr>
          </a:p>
          <a:p>
            <a:r>
              <a:rPr lang="en-GB" sz="1800" dirty="0" smtClean="0">
                <a:latin typeface="Calisto MT" panose="02040603050505030304" pitchFamily="18" charset="0"/>
                <a:sym typeface="Wingdings" panose="05000000000000000000" pitchFamily="2" charset="2"/>
              </a:rPr>
              <a:t>Resultant Current </a:t>
            </a:r>
            <a:r>
              <a:rPr lang="en-GB" sz="1800" dirty="0">
                <a:latin typeface="Calisto MT" panose="02040603050505030304" pitchFamily="18" charset="0"/>
                <a:sym typeface="Wingdings" panose="05000000000000000000" pitchFamily="2" charset="2"/>
              </a:rPr>
              <a:t>Profile</a:t>
            </a:r>
            <a:endParaRPr lang="el-GR" sz="1800" dirty="0">
              <a:latin typeface="Calisto MT" panose="02040603050505030304" pitchFamily="18" charset="0"/>
              <a:sym typeface="Wingdings" panose="05000000000000000000" pitchFamily="2" charset="2"/>
            </a:endParaRPr>
          </a:p>
          <a:p>
            <a:pPr lvl="1"/>
            <a:r>
              <a:rPr lang="en-US" sz="1400" dirty="0" smtClean="0">
                <a:latin typeface="Calisto MT" panose="02040603050505030304" pitchFamily="18" charset="0"/>
                <a:sym typeface="Wingdings" panose="05000000000000000000" pitchFamily="2" charset="2"/>
              </a:rPr>
              <a:t>Maximum Current = 4.1 kA</a:t>
            </a:r>
          </a:p>
          <a:p>
            <a:pPr lvl="1"/>
            <a:r>
              <a:rPr lang="en-US" sz="1400" dirty="0" smtClean="0">
                <a:latin typeface="Calisto MT" panose="02040603050505030304" pitchFamily="18" charset="0"/>
                <a:sym typeface="Wingdings" panose="05000000000000000000" pitchFamily="2" charset="2"/>
              </a:rPr>
              <a:t>MIITs = 1.57 MA</a:t>
            </a:r>
            <a:r>
              <a:rPr lang="en-US" sz="1400" baseline="30000" dirty="0" smtClean="0">
                <a:latin typeface="Calisto MT" panose="02040603050505030304" pitchFamily="18" charset="0"/>
                <a:sym typeface="Wingdings" panose="05000000000000000000" pitchFamily="2" charset="2"/>
              </a:rPr>
              <a:t>2</a:t>
            </a:r>
            <a:r>
              <a:rPr lang="en-US" sz="1400" dirty="0" smtClean="0">
                <a:latin typeface="Calisto MT" panose="02040603050505030304" pitchFamily="18" charset="0"/>
                <a:sym typeface="Wingdings" panose="05000000000000000000" pitchFamily="2" charset="2"/>
              </a:rPr>
              <a:t>/s </a:t>
            </a:r>
          </a:p>
          <a:p>
            <a:pPr lvl="1"/>
            <a:endParaRPr lang="en-US" sz="1800" dirty="0">
              <a:latin typeface="Calisto MT" panose="02040603050505030304" pitchFamily="18" charset="0"/>
              <a:sym typeface="Wingdings" panose="05000000000000000000" pitchFamily="2" charset="2"/>
            </a:endParaRPr>
          </a:p>
        </p:txBody>
      </p:sp>
      <p:pic>
        <p:nvPicPr>
          <p:cNvPr id="26" name="Content Placeholder 22"/>
          <p:cNvPicPr>
            <a:picLocks noChangeAspect="1"/>
          </p:cNvPicPr>
          <p:nvPr/>
        </p:nvPicPr>
        <p:blipFill>
          <a:blip r:embed="rId2"/>
          <a:stretch>
            <a:fillRect/>
          </a:stretch>
        </p:blipFill>
        <p:spPr>
          <a:xfrm>
            <a:off x="5240233" y="1338984"/>
            <a:ext cx="3647145" cy="2737470"/>
          </a:xfrm>
          <a:prstGeom prst="rect">
            <a:avLst/>
          </a:prstGeom>
        </p:spPr>
      </p:pic>
      <p:sp>
        <p:nvSpPr>
          <p:cNvPr id="7" name="Rectangle 6"/>
          <p:cNvSpPr/>
          <p:nvPr/>
        </p:nvSpPr>
        <p:spPr>
          <a:xfrm>
            <a:off x="5646981" y="4279015"/>
            <a:ext cx="2653416" cy="276999"/>
          </a:xfrm>
          <a:prstGeom prst="rect">
            <a:avLst/>
          </a:prstGeom>
        </p:spPr>
        <p:txBody>
          <a:bodyPr wrap="none">
            <a:spAutoFit/>
          </a:bodyPr>
          <a:lstStyle/>
          <a:p>
            <a:r>
              <a:rPr lang="en-GB" sz="1200" dirty="0" smtClean="0">
                <a:solidFill>
                  <a:schemeClr val="tx1">
                    <a:lumMod val="65000"/>
                    <a:lumOff val="35000"/>
                  </a:schemeClr>
                </a:solidFill>
                <a:latin typeface="Calisto MT" panose="02040603050505030304" pitchFamily="18" charset="0"/>
                <a:sym typeface="Wingdings" panose="05000000000000000000" pitchFamily="2" charset="2"/>
              </a:rPr>
              <a:t>Reference: MCF </a:t>
            </a:r>
            <a:r>
              <a:rPr lang="en-GB" sz="1200" dirty="0">
                <a:solidFill>
                  <a:schemeClr val="tx1">
                    <a:lumMod val="65000"/>
                    <a:lumOff val="35000"/>
                  </a:schemeClr>
                </a:solidFill>
                <a:latin typeface="Calisto MT" panose="02040603050505030304" pitchFamily="18" charset="0"/>
                <a:sym typeface="Wingdings" panose="05000000000000000000" pitchFamily="2" charset="2"/>
              </a:rPr>
              <a:t>meeting no. 23 (</a:t>
            </a:r>
            <a:r>
              <a:rPr lang="en-GB" sz="1200" dirty="0">
                <a:solidFill>
                  <a:schemeClr val="tx1">
                    <a:lumMod val="65000"/>
                    <a:lumOff val="35000"/>
                  </a:schemeClr>
                </a:solidFill>
                <a:latin typeface="Calisto MT" panose="02040603050505030304" pitchFamily="18" charset="0"/>
                <a:sym typeface="Wingdings" panose="05000000000000000000" pitchFamily="2" charset="2"/>
                <a:hlinkClick r:id="rId3"/>
              </a:rPr>
              <a:t>link</a:t>
            </a:r>
            <a:r>
              <a:rPr lang="en-GB" sz="1200" dirty="0">
                <a:solidFill>
                  <a:schemeClr val="tx1">
                    <a:lumMod val="65000"/>
                    <a:lumOff val="35000"/>
                  </a:schemeClr>
                </a:solidFill>
                <a:latin typeface="Calisto MT" panose="02040603050505030304" pitchFamily="18" charset="0"/>
                <a:sym typeface="Wingdings" panose="05000000000000000000" pitchFamily="2" charset="2"/>
              </a:rPr>
              <a:t>) </a:t>
            </a:r>
            <a:endParaRPr lang="en-GB" sz="1200" dirty="0">
              <a:solidFill>
                <a:schemeClr val="tx1">
                  <a:lumMod val="65000"/>
                  <a:lumOff val="35000"/>
                </a:schemeClr>
              </a:solidFill>
              <a:sym typeface="Wingdings" panose="05000000000000000000" pitchFamily="2" charset="2"/>
            </a:endParaRPr>
          </a:p>
        </p:txBody>
      </p:sp>
    </p:spTree>
    <p:extLst>
      <p:ext uri="{BB962C8B-B14F-4D97-AF65-F5344CB8AC3E}">
        <p14:creationId xmlns:p14="http://schemas.microsoft.com/office/powerpoint/2010/main" val="347148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16538"/>
            <a:ext cx="7920000" cy="540000"/>
          </a:xfrm>
        </p:spPr>
        <p:txBody>
          <a:bodyPr/>
          <a:lstStyle/>
          <a:p>
            <a:r>
              <a:rPr lang="en-US" dirty="0" smtClean="0">
                <a:latin typeface="Calisto MT"/>
                <a:cs typeface="Calisto MT"/>
              </a:rPr>
              <a:t>Design requirements</a:t>
            </a:r>
            <a:endParaRPr lang="en-US" dirty="0">
              <a:latin typeface="Calisto MT"/>
              <a:cs typeface="Calisto MT"/>
            </a:endParaRPr>
          </a:p>
        </p:txBody>
      </p:sp>
      <p:sp>
        <p:nvSpPr>
          <p:cNvPr id="3" name="Content Placeholder 2"/>
          <p:cNvSpPr>
            <a:spLocks noGrp="1"/>
          </p:cNvSpPr>
          <p:nvPr>
            <p:ph idx="1"/>
          </p:nvPr>
        </p:nvSpPr>
        <p:spPr>
          <a:xfrm>
            <a:off x="393845" y="656538"/>
            <a:ext cx="8597251" cy="4457906"/>
          </a:xfrm>
        </p:spPr>
        <p:txBody>
          <a:bodyPr>
            <a:normAutofit fontScale="40000" lnSpcReduction="20000"/>
          </a:bodyPr>
          <a:lstStyle/>
          <a:p>
            <a:pPr marL="0" indent="0">
              <a:buNone/>
            </a:pPr>
            <a:r>
              <a:rPr lang="en-US" b="1" dirty="0" smtClean="0">
                <a:latin typeface="Calisto MT"/>
                <a:cs typeface="Calisto MT"/>
              </a:rPr>
              <a:t>Electrical Parameters</a:t>
            </a:r>
            <a:r>
              <a:rPr lang="en-US" dirty="0" smtClean="0">
                <a:latin typeface="Calisto MT"/>
                <a:cs typeface="Calisto MT"/>
              </a:rPr>
              <a:t> </a:t>
            </a:r>
            <a:endParaRPr lang="en-US" dirty="0">
              <a:latin typeface="Calisto MT"/>
              <a:cs typeface="Calisto MT"/>
            </a:endParaRPr>
          </a:p>
          <a:p>
            <a:pPr>
              <a:buFont typeface="Arial"/>
              <a:buChar char="•"/>
            </a:pPr>
            <a:r>
              <a:rPr lang="en-US" dirty="0" smtClean="0">
                <a:latin typeface="Calisto MT"/>
                <a:cs typeface="Calisto MT"/>
              </a:rPr>
              <a:t>HVWL </a:t>
            </a:r>
            <a:r>
              <a:rPr lang="en-US" dirty="0">
                <a:latin typeface="Calisto MT"/>
                <a:cs typeface="Calisto MT"/>
              </a:rPr>
              <a:t>to ground: 5kV at leakage current below 15µA</a:t>
            </a:r>
          </a:p>
          <a:p>
            <a:pPr>
              <a:buFont typeface="Arial"/>
              <a:buChar char="•"/>
            </a:pPr>
            <a:r>
              <a:rPr lang="en-US" dirty="0" smtClean="0">
                <a:latin typeface="Calisto MT"/>
                <a:cs typeface="Calisto MT"/>
              </a:rPr>
              <a:t>CLIQ</a:t>
            </a:r>
            <a:r>
              <a:rPr lang="en-US" dirty="0">
                <a:latin typeface="Calisto MT"/>
                <a:cs typeface="Calisto MT"/>
              </a:rPr>
              <a:t>: maximum feeder branch resistance: 2.5 m</a:t>
            </a:r>
            <a:r>
              <a:rPr lang="el-GR" dirty="0">
                <a:latin typeface="Calisto MT"/>
                <a:cs typeface="Calisto MT"/>
              </a:rPr>
              <a:t>Ω</a:t>
            </a:r>
            <a:r>
              <a:rPr lang="en-US" dirty="0">
                <a:latin typeface="Calisto MT"/>
                <a:cs typeface="Calisto MT"/>
              </a:rPr>
              <a:t>, 5m</a:t>
            </a:r>
            <a:r>
              <a:rPr lang="el-GR" dirty="0">
                <a:latin typeface="Calisto MT"/>
                <a:cs typeface="Calisto MT"/>
              </a:rPr>
              <a:t>Ω</a:t>
            </a:r>
            <a:r>
              <a:rPr lang="en-US" dirty="0">
                <a:latin typeface="Calisto MT"/>
                <a:cs typeface="Calisto MT"/>
              </a:rPr>
              <a:t> total</a:t>
            </a:r>
          </a:p>
          <a:p>
            <a:endParaRPr lang="en-US" dirty="0">
              <a:latin typeface="Calisto MT"/>
              <a:cs typeface="Calisto MT"/>
            </a:endParaRPr>
          </a:p>
          <a:p>
            <a:pPr marL="0" indent="0">
              <a:buNone/>
            </a:pPr>
            <a:r>
              <a:rPr lang="en-US" b="1" u="sng" dirty="0">
                <a:latin typeface="Calisto MT"/>
                <a:cs typeface="Calisto MT"/>
              </a:rPr>
              <a:t>Maximum</a:t>
            </a:r>
            <a:r>
              <a:rPr lang="en-US" b="1" dirty="0">
                <a:latin typeface="Calisto MT"/>
                <a:cs typeface="Calisto MT"/>
              </a:rPr>
              <a:t> Conductor </a:t>
            </a:r>
            <a:r>
              <a:rPr lang="en-US" b="1" dirty="0" smtClean="0">
                <a:latin typeface="Calisto MT"/>
                <a:cs typeface="Calisto MT"/>
              </a:rPr>
              <a:t>Insulation Temperatures</a:t>
            </a:r>
            <a:endParaRPr lang="en-US" b="1" dirty="0">
              <a:latin typeface="Calisto MT"/>
              <a:cs typeface="Calisto MT"/>
            </a:endParaRPr>
          </a:p>
          <a:p>
            <a:pPr>
              <a:buFont typeface="Arial"/>
              <a:buChar char="•"/>
            </a:pPr>
            <a:r>
              <a:rPr lang="en-US" dirty="0">
                <a:latin typeface="Calisto MT"/>
                <a:cs typeface="Calisto MT"/>
              </a:rPr>
              <a:t>Limited to about 350K with respect to a glass transition temperature between 630 and 680K* for Polyimide </a:t>
            </a:r>
            <a:r>
              <a:rPr lang="en-US" dirty="0" smtClean="0">
                <a:latin typeface="Calisto MT"/>
                <a:cs typeface="Calisto MT"/>
              </a:rPr>
              <a:t>insulation</a:t>
            </a:r>
          </a:p>
          <a:p>
            <a:pPr marL="0" indent="0">
              <a:buNone/>
            </a:pPr>
            <a:endParaRPr lang="en-US" b="1" u="sng" dirty="0" smtClean="0">
              <a:latin typeface="Calisto MT"/>
              <a:cs typeface="Calisto MT"/>
            </a:endParaRPr>
          </a:p>
          <a:p>
            <a:pPr marL="0" indent="0">
              <a:buNone/>
            </a:pPr>
            <a:r>
              <a:rPr lang="en-US" b="1" u="sng" dirty="0" smtClean="0">
                <a:latin typeface="Calisto MT"/>
                <a:cs typeface="Calisto MT"/>
              </a:rPr>
              <a:t>Minimum</a:t>
            </a:r>
            <a:r>
              <a:rPr lang="en-US" b="1" dirty="0" smtClean="0">
                <a:latin typeface="Calisto MT"/>
                <a:cs typeface="Calisto MT"/>
              </a:rPr>
              <a:t> </a:t>
            </a:r>
            <a:r>
              <a:rPr lang="en-US" b="1" dirty="0">
                <a:latin typeface="Calisto MT"/>
                <a:cs typeface="Calisto MT"/>
              </a:rPr>
              <a:t>Conductor Warm End Temperature</a:t>
            </a:r>
          </a:p>
          <a:p>
            <a:r>
              <a:rPr lang="en-US" dirty="0">
                <a:latin typeface="Calisto MT"/>
                <a:cs typeface="Calisto MT"/>
              </a:rPr>
              <a:t>Not below 288K for a nominal air temperature of 290K sourced from cryogenics experts with LHC operational experience.</a:t>
            </a:r>
          </a:p>
          <a:p>
            <a:r>
              <a:rPr lang="en-GB" dirty="0">
                <a:latin typeface="Calisto MT"/>
                <a:cs typeface="Calisto MT"/>
              </a:rPr>
              <a:t>This general rule is confirmed by analysis of the dew point data obtained for one sector in the LHC tunnel over one complete year, where a minimum temperature above the dew point of 2.6 K has been measured</a:t>
            </a:r>
            <a:r>
              <a:rPr lang="en-GB" dirty="0" smtClean="0">
                <a:latin typeface="Calisto MT"/>
                <a:cs typeface="Calisto MT"/>
              </a:rPr>
              <a:t>.</a:t>
            </a:r>
          </a:p>
          <a:p>
            <a:endParaRPr lang="en-GB" dirty="0">
              <a:latin typeface="Calisto MT"/>
              <a:cs typeface="Calisto MT"/>
            </a:endParaRPr>
          </a:p>
          <a:p>
            <a:pPr marL="0" indent="0">
              <a:buNone/>
            </a:pPr>
            <a:r>
              <a:rPr lang="en-US" b="1" dirty="0">
                <a:latin typeface="Calisto MT"/>
                <a:cs typeface="Calisto MT"/>
              </a:rPr>
              <a:t>Ionizing Radiation Resistance</a:t>
            </a:r>
          </a:p>
          <a:p>
            <a:r>
              <a:rPr lang="en-GB" dirty="0">
                <a:latin typeface="Calisto MT"/>
                <a:cs typeface="Calisto MT"/>
              </a:rPr>
              <a:t>The </a:t>
            </a:r>
            <a:r>
              <a:rPr lang="en-GB" dirty="0" smtClean="0">
                <a:latin typeface="Calisto MT"/>
                <a:cs typeface="Calisto MT"/>
              </a:rPr>
              <a:t>increase </a:t>
            </a:r>
            <a:r>
              <a:rPr lang="en-GB" dirty="0">
                <a:latin typeface="Calisto MT"/>
                <a:cs typeface="Calisto MT"/>
              </a:rPr>
              <a:t>in luminosity at the interaction points 1, ATLAS and 5, CMS that will be provided by the HL-LHC Triplets, leads to a roughly equivalent increase in activation of all LHC machine equipment on each side of these interaction points. </a:t>
            </a:r>
          </a:p>
          <a:p>
            <a:r>
              <a:rPr lang="en-GB" dirty="0">
                <a:latin typeface="Calisto MT"/>
                <a:cs typeface="Calisto MT"/>
              </a:rPr>
              <a:t>All HL-LHC equipment in the long straight sections to the left and right of ATLAS and CMS must withstand an integrated dose of 1 </a:t>
            </a:r>
            <a:r>
              <a:rPr lang="en-GB" dirty="0" err="1">
                <a:latin typeface="Calisto MT"/>
                <a:cs typeface="Calisto MT"/>
              </a:rPr>
              <a:t>MGy</a:t>
            </a:r>
            <a:r>
              <a:rPr lang="en-GB" dirty="0">
                <a:latin typeface="Calisto MT"/>
                <a:cs typeface="Calisto MT"/>
              </a:rPr>
              <a:t>.</a:t>
            </a:r>
          </a:p>
          <a:p>
            <a:endParaRPr lang="en-GB" dirty="0">
              <a:latin typeface="Calisto MT"/>
              <a:cs typeface="Calisto MT"/>
            </a:endParaRPr>
          </a:p>
          <a:p>
            <a:pPr marL="0" indent="0">
              <a:buNone/>
            </a:pPr>
            <a:r>
              <a:rPr lang="en-US" b="1" dirty="0">
                <a:latin typeface="Calisto MT"/>
                <a:cs typeface="Calisto MT"/>
              </a:rPr>
              <a:t>Activated Environment</a:t>
            </a:r>
          </a:p>
          <a:p>
            <a:r>
              <a:rPr lang="en-GB" dirty="0">
                <a:latin typeface="Calisto MT"/>
                <a:cs typeface="Calisto MT"/>
              </a:rPr>
              <a:t>Installed in highly activated and less well ventilated zones of the LHC, consequently all three feeder systems may exploit only the available natural heat convection to prevent the formation of condensation on their warm ends.</a:t>
            </a:r>
            <a:endParaRPr lang="en-GB" b="1" dirty="0">
              <a:latin typeface="Calisto MT"/>
              <a:cs typeface="Calisto MT"/>
            </a:endParaRPr>
          </a:p>
          <a:p>
            <a:pPr marL="0" indent="0">
              <a:buNone/>
            </a:pPr>
            <a:endParaRPr lang="en-GB" dirty="0"/>
          </a:p>
          <a:p>
            <a:pPr>
              <a:buFont typeface="Arial"/>
              <a:buChar char="•"/>
            </a:pPr>
            <a:endParaRPr lang="en-US" dirty="0"/>
          </a:p>
          <a:p>
            <a:endParaRPr lang="en-US" dirty="0"/>
          </a:p>
          <a:p>
            <a:pPr marL="0" indent="0">
              <a:buNone/>
            </a:pPr>
            <a:r>
              <a:rPr lang="en-US" dirty="0"/>
              <a:t>* </a:t>
            </a:r>
            <a:r>
              <a:rPr lang="en-US" sz="1400" dirty="0" err="1"/>
              <a:t>Dupont</a:t>
            </a:r>
            <a:r>
              <a:rPr lang="en-US" sz="1400" dirty="0"/>
              <a:t> data sheet for </a:t>
            </a:r>
            <a:r>
              <a:rPr lang="en-US" sz="1400" dirty="0" err="1"/>
              <a:t>Kapton</a:t>
            </a:r>
            <a:r>
              <a:rPr lang="en-US" sz="1400" dirty="0"/>
              <a:t>® NH </a:t>
            </a:r>
          </a:p>
          <a:p>
            <a:endParaRPr lang="en-US" dirty="0"/>
          </a:p>
        </p:txBody>
      </p:sp>
      <p:sp>
        <p:nvSpPr>
          <p:cNvPr id="4" name="Footer Placeholder 3"/>
          <p:cNvSpPr>
            <a:spLocks noGrp="1"/>
          </p:cNvSpPr>
          <p:nvPr>
            <p:ph type="ftr" sz="quarter" idx="11"/>
          </p:nvPr>
        </p:nvSpPr>
        <p:spPr/>
        <p:txBody>
          <a:bodyPr/>
          <a:lstStyle/>
          <a:p>
            <a:r>
              <a:rPr lang="en-GB"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158205522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sto MT"/>
                <a:cs typeface="Calisto MT"/>
              </a:rPr>
              <a:t>Design Constraints </a:t>
            </a:r>
            <a:r>
              <a:rPr lang="mr-IN" dirty="0" smtClean="0">
                <a:latin typeface="Calisto MT"/>
                <a:cs typeface="Calisto MT"/>
              </a:rPr>
              <a:t>–</a:t>
            </a:r>
            <a:r>
              <a:rPr lang="en-US" dirty="0" smtClean="0">
                <a:latin typeface="Calisto MT"/>
                <a:cs typeface="Calisto MT"/>
              </a:rPr>
              <a:t> Integration Issues</a:t>
            </a:r>
            <a:endParaRPr lang="en-US" dirty="0">
              <a:latin typeface="Calisto MT"/>
              <a:cs typeface="Calisto MT"/>
            </a:endParaRPr>
          </a:p>
        </p:txBody>
      </p:sp>
      <p:sp>
        <p:nvSpPr>
          <p:cNvPr id="3" name="Content Placeholder 2"/>
          <p:cNvSpPr>
            <a:spLocks noGrp="1"/>
          </p:cNvSpPr>
          <p:nvPr>
            <p:ph idx="1"/>
          </p:nvPr>
        </p:nvSpPr>
        <p:spPr>
          <a:xfrm>
            <a:off x="540854" y="745557"/>
            <a:ext cx="7920000" cy="2786659"/>
          </a:xfrm>
        </p:spPr>
        <p:txBody>
          <a:bodyPr>
            <a:normAutofit fontScale="62500" lnSpcReduction="20000"/>
          </a:bodyPr>
          <a:lstStyle/>
          <a:p>
            <a:pPr marL="285750" indent="-285750">
              <a:buFont typeface="Arial" panose="020B0604020202020204" pitchFamily="34" charset="0"/>
              <a:buChar char="•"/>
            </a:pPr>
            <a:r>
              <a:rPr lang="en-GB" dirty="0" smtClean="0">
                <a:latin typeface="Calisto MT"/>
                <a:cs typeface="Calisto MT"/>
              </a:rPr>
              <a:t>The </a:t>
            </a:r>
            <a:r>
              <a:rPr lang="en-GB" dirty="0">
                <a:latin typeface="Calisto MT"/>
                <a:cs typeface="Calisto MT"/>
              </a:rPr>
              <a:t>IFS, CLIQ and K-mod feeders design, have been largely adapted to an existing </a:t>
            </a:r>
            <a:r>
              <a:rPr lang="en-GB" dirty="0" err="1">
                <a:latin typeface="Calisto MT"/>
                <a:cs typeface="Calisto MT"/>
              </a:rPr>
              <a:t>cryo</a:t>
            </a:r>
            <a:r>
              <a:rPr lang="en-GB" dirty="0">
                <a:latin typeface="Calisto MT"/>
                <a:cs typeface="Calisto MT"/>
              </a:rPr>
              <a:t>-magnet layout and this has constrained the minimum integrated lengths and therefore the cross-sections of their conductors.</a:t>
            </a:r>
          </a:p>
          <a:p>
            <a:pPr marL="285750" indent="-285750">
              <a:buFont typeface="Arial" panose="020B0604020202020204" pitchFamily="34" charset="0"/>
              <a:buChar char="•"/>
            </a:pPr>
            <a:r>
              <a:rPr lang="en-GB" altLang="en-US" dirty="0">
                <a:latin typeface="Calisto MT"/>
                <a:cs typeface="Calisto MT"/>
              </a:rPr>
              <a:t>Because all three types of feeders are mounted to and become part of the cold mass, integration at several stages must be considered:</a:t>
            </a:r>
          </a:p>
          <a:p>
            <a:pPr lvl="1">
              <a:buFont typeface="Arial" panose="020B0604020202020204" pitchFamily="34" charset="0"/>
              <a:buChar char="•"/>
            </a:pPr>
            <a:r>
              <a:rPr lang="en-GB" altLang="en-US" sz="2800" dirty="0">
                <a:latin typeface="Calisto MT"/>
                <a:cs typeface="Calisto MT"/>
              </a:rPr>
              <a:t>integration into the containment vessel for pressure and global leak testing, </a:t>
            </a:r>
          </a:p>
          <a:p>
            <a:pPr lvl="1">
              <a:buFont typeface="Arial" panose="020B0604020202020204" pitchFamily="34" charset="0"/>
              <a:buChar char="•"/>
            </a:pPr>
            <a:r>
              <a:rPr lang="en-GB" altLang="en-US" sz="2800" dirty="0">
                <a:latin typeface="Calisto MT"/>
                <a:cs typeface="Calisto MT"/>
              </a:rPr>
              <a:t>the integration during assembly of the cold mass into its cryostat</a:t>
            </a:r>
          </a:p>
          <a:p>
            <a:pPr lvl="1">
              <a:buFont typeface="Arial" panose="020B0604020202020204" pitchFamily="34" charset="0"/>
              <a:buChar char="•"/>
            </a:pPr>
            <a:r>
              <a:rPr lang="en-GB" altLang="en-US" sz="2800" dirty="0">
                <a:latin typeface="Calisto MT"/>
                <a:cs typeface="Calisto MT"/>
              </a:rPr>
              <a:t>the integration and ease of access in the LHC tunnel.</a:t>
            </a:r>
          </a:p>
          <a:p>
            <a:pPr marL="285750" indent="-285750">
              <a:buFont typeface="Arial" panose="020B0604020202020204" pitchFamily="34" charset="0"/>
              <a:buChar char="•"/>
            </a:pPr>
            <a:r>
              <a:rPr lang="en-GB" dirty="0">
                <a:latin typeface="Calisto MT"/>
                <a:cs typeface="Calisto MT"/>
              </a:rPr>
              <a:t>An engineering compromise is therefore presented here.</a:t>
            </a:r>
          </a:p>
          <a:p>
            <a:endParaRPr lang="en-US" dirty="0"/>
          </a:p>
        </p:txBody>
      </p:sp>
      <p:sp>
        <p:nvSpPr>
          <p:cNvPr id="4" name="Footer Placeholder 3"/>
          <p:cNvSpPr>
            <a:spLocks noGrp="1"/>
          </p:cNvSpPr>
          <p:nvPr>
            <p:ph type="ftr" sz="quarter" idx="11"/>
          </p:nvPr>
        </p:nvSpPr>
        <p:spPr/>
        <p:txBody>
          <a:bodyPr/>
          <a:lstStyle/>
          <a:p>
            <a:r>
              <a:rPr lang="en-GB"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pic>
        <p:nvPicPr>
          <p:cNvPr id="6" name="Picture 5"/>
          <p:cNvPicPr/>
          <p:nvPr/>
        </p:nvPicPr>
        <p:blipFill>
          <a:blip r:embed="rId2">
            <a:extLst>
              <a:ext uri="{BEBA8EAE-BF5A-486C-A8C5-ECC9F3942E4B}">
                <a14:imgProps xmlns:a14="http://schemas.microsoft.com/office/drawing/2010/main">
                  <a14:imgLayer r:embed="rId3">
                    <a14:imgEffect>
                      <a14:backgroundRemoval t="499" b="100000" l="0" r="100000"/>
                    </a14:imgEffect>
                  </a14:imgLayer>
                </a14:imgProps>
              </a:ext>
            </a:extLst>
          </a:blip>
          <a:stretch>
            <a:fillRect/>
          </a:stretch>
        </p:blipFill>
        <p:spPr>
          <a:xfrm>
            <a:off x="5635209" y="3268613"/>
            <a:ext cx="2173912" cy="1768650"/>
          </a:xfrm>
          <a:prstGeom prst="rect">
            <a:avLst/>
          </a:prstGeom>
        </p:spPr>
      </p:pic>
    </p:spTree>
    <p:extLst>
      <p:ext uri="{BB962C8B-B14F-4D97-AF65-F5344CB8AC3E}">
        <p14:creationId xmlns:p14="http://schemas.microsoft.com/office/powerpoint/2010/main" val="241484962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549" y="80458"/>
            <a:ext cx="7920000" cy="540000"/>
          </a:xfrm>
        </p:spPr>
        <p:txBody>
          <a:bodyPr/>
          <a:lstStyle/>
          <a:p>
            <a:r>
              <a:rPr lang="en-US" dirty="0" smtClean="0">
                <a:latin typeface="Calisto MT"/>
                <a:cs typeface="Calisto MT"/>
              </a:rPr>
              <a:t>The k-mod Feeders Design - 1</a:t>
            </a:r>
            <a:endParaRPr lang="en-US" dirty="0">
              <a:latin typeface="Calisto MT"/>
              <a:cs typeface="Calisto MT"/>
            </a:endParaRPr>
          </a:p>
        </p:txBody>
      </p:sp>
      <p:sp>
        <p:nvSpPr>
          <p:cNvPr id="3" name="Content Placeholder 2"/>
          <p:cNvSpPr>
            <a:spLocks noGrp="1"/>
          </p:cNvSpPr>
          <p:nvPr>
            <p:ph idx="1"/>
          </p:nvPr>
        </p:nvSpPr>
        <p:spPr>
          <a:xfrm>
            <a:off x="612000" y="696231"/>
            <a:ext cx="7920000" cy="1423111"/>
          </a:xfrm>
        </p:spPr>
        <p:txBody>
          <a:bodyPr>
            <a:normAutofit fontScale="55000" lnSpcReduction="20000"/>
          </a:bodyPr>
          <a:lstStyle/>
          <a:p>
            <a:r>
              <a:rPr lang="en-US" dirty="0">
                <a:latin typeface="Calisto MT"/>
                <a:cs typeface="Calisto MT"/>
              </a:rPr>
              <a:t>Static and </a:t>
            </a:r>
            <a:r>
              <a:rPr lang="en-US" dirty="0" smtClean="0">
                <a:latin typeface="Calisto MT"/>
                <a:cs typeface="Calisto MT"/>
              </a:rPr>
              <a:t>dynamic </a:t>
            </a:r>
            <a:r>
              <a:rPr lang="en-US" dirty="0">
                <a:latin typeface="Calisto MT"/>
                <a:cs typeface="Calisto MT"/>
              </a:rPr>
              <a:t>performance must be considered </a:t>
            </a:r>
          </a:p>
          <a:p>
            <a:r>
              <a:rPr lang="en-US" dirty="0">
                <a:latin typeface="Calisto MT"/>
                <a:cs typeface="Calisto MT"/>
              </a:rPr>
              <a:t>Dynamic: The “worst case” duty cycle, where resistive generation of heat occurs in the feeders in 2 contiguous phases:</a:t>
            </a:r>
          </a:p>
          <a:p>
            <a:pPr marL="514350" indent="-514350">
              <a:buFont typeface="+mj-lt"/>
              <a:buAutoNum type="arabicPeriod"/>
            </a:pPr>
            <a:r>
              <a:rPr lang="en-US" dirty="0" smtClean="0">
                <a:latin typeface="Calisto MT"/>
                <a:cs typeface="Calisto MT"/>
              </a:rPr>
              <a:t>During </a:t>
            </a:r>
            <a:r>
              <a:rPr lang="en-US" dirty="0">
                <a:latin typeface="Calisto MT"/>
                <a:cs typeface="Calisto MT"/>
              </a:rPr>
              <a:t>continuous 35 A peak (24.8A </a:t>
            </a:r>
            <a:r>
              <a:rPr lang="en-US" dirty="0" err="1">
                <a:latin typeface="Calisto MT"/>
                <a:cs typeface="Calisto MT"/>
              </a:rPr>
              <a:t>rms</a:t>
            </a:r>
            <a:r>
              <a:rPr lang="en-US" dirty="0">
                <a:latin typeface="Calisto MT"/>
                <a:cs typeface="Calisto MT"/>
              </a:rPr>
              <a:t>) sinusoidal supply for maximum 8 hours (1 shift)</a:t>
            </a:r>
          </a:p>
          <a:p>
            <a:pPr marL="514350" indent="-514350">
              <a:buFont typeface="+mj-lt"/>
              <a:buAutoNum type="arabicPeriod"/>
            </a:pPr>
            <a:r>
              <a:rPr lang="en-US" dirty="0" smtClean="0">
                <a:latin typeface="Calisto MT"/>
                <a:cs typeface="Calisto MT"/>
              </a:rPr>
              <a:t>Induced </a:t>
            </a:r>
            <a:r>
              <a:rPr lang="en-US" dirty="0">
                <a:latin typeface="Calisto MT"/>
                <a:cs typeface="Calisto MT"/>
              </a:rPr>
              <a:t>by a magnet quench contiguous with </a:t>
            </a:r>
            <a:r>
              <a:rPr lang="en-US" dirty="0" smtClean="0">
                <a:solidFill>
                  <a:schemeClr val="accent6"/>
                </a:solidFill>
                <a:latin typeface="Calisto MT"/>
                <a:cs typeface="Calisto MT"/>
              </a:rPr>
              <a:t>1.</a:t>
            </a:r>
            <a:r>
              <a:rPr lang="en-US" dirty="0" smtClean="0">
                <a:latin typeface="Calisto MT"/>
                <a:cs typeface="Calisto MT"/>
              </a:rPr>
              <a:t>, </a:t>
            </a:r>
            <a:r>
              <a:rPr lang="en-US" dirty="0">
                <a:latin typeface="Calisto MT"/>
                <a:cs typeface="Calisto MT"/>
              </a:rPr>
              <a:t>a short time current pulse is generated, of magnitude up to 4000A   </a:t>
            </a:r>
            <a:endParaRPr lang="en-GB" dirty="0">
              <a:latin typeface="Calisto MT"/>
              <a:cs typeface="Calisto MT"/>
            </a:endParaRPr>
          </a:p>
          <a:p>
            <a:endParaRPr lang="en-US" dirty="0"/>
          </a:p>
        </p:txBody>
      </p:sp>
      <p:sp>
        <p:nvSpPr>
          <p:cNvPr id="4" name="Footer Placeholder 3"/>
          <p:cNvSpPr>
            <a:spLocks noGrp="1"/>
          </p:cNvSpPr>
          <p:nvPr>
            <p:ph type="ftr" sz="quarter" idx="11"/>
          </p:nvPr>
        </p:nvSpPr>
        <p:spPr/>
        <p:txBody>
          <a:bodyPr/>
          <a:lstStyle/>
          <a:p>
            <a:r>
              <a:rPr lang="en-GB"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pic>
        <p:nvPicPr>
          <p:cNvPr id="6" name="Picture 9"/>
          <p:cNvPicPr/>
          <p:nvPr/>
        </p:nvPicPr>
        <p:blipFill>
          <a:blip r:embed="rId2"/>
          <a:stretch/>
        </p:blipFill>
        <p:spPr>
          <a:xfrm>
            <a:off x="107504" y="1985402"/>
            <a:ext cx="2437822" cy="1855774"/>
          </a:xfrm>
          <a:prstGeom prst="rect">
            <a:avLst/>
          </a:prstGeom>
          <a:ln>
            <a:noFill/>
          </a:ln>
        </p:spPr>
      </p:pic>
      <p:pic>
        <p:nvPicPr>
          <p:cNvPr id="7" name="Picture 6"/>
          <p:cNvPicPr/>
          <p:nvPr/>
        </p:nvPicPr>
        <p:blipFill>
          <a:blip r:embed="rId3">
            <a:extLst>
              <a:ext uri="{28A0092B-C50C-407E-A947-70E740481C1C}">
                <a14:useLocalDpi xmlns:a14="http://schemas.microsoft.com/office/drawing/2010/main"/>
              </a:ext>
            </a:extLst>
          </a:blip>
          <a:srcRect/>
          <a:stretch>
            <a:fillRect/>
          </a:stretch>
        </p:blipFill>
        <p:spPr bwMode="auto">
          <a:xfrm>
            <a:off x="2650761" y="1999862"/>
            <a:ext cx="2592288" cy="1855774"/>
          </a:xfrm>
          <a:prstGeom prst="rect">
            <a:avLst/>
          </a:prstGeom>
          <a:noFill/>
          <a:ln>
            <a:solidFill>
              <a:sysClr val="windowText" lastClr="000000"/>
            </a:solidFill>
          </a:ln>
        </p:spPr>
      </p:pic>
      <p:sp>
        <p:nvSpPr>
          <p:cNvPr id="8" name="TextBox 7"/>
          <p:cNvSpPr txBox="1"/>
          <p:nvPr/>
        </p:nvSpPr>
        <p:spPr>
          <a:xfrm>
            <a:off x="4354404" y="2105855"/>
            <a:ext cx="864096" cy="338554"/>
          </a:xfrm>
          <a:prstGeom prst="rect">
            <a:avLst/>
          </a:prstGeom>
          <a:noFill/>
        </p:spPr>
        <p:txBody>
          <a:bodyPr wrap="square" rtlCol="0">
            <a:spAutoFit/>
          </a:bodyPr>
          <a:lstStyle/>
          <a:p>
            <a:r>
              <a:rPr lang="en-US" sz="800" b="1" dirty="0" smtClean="0">
                <a:solidFill>
                  <a:srgbClr val="FF0000"/>
                </a:solidFill>
              </a:rPr>
              <a:t>OHFC Copper</a:t>
            </a:r>
          </a:p>
          <a:p>
            <a:r>
              <a:rPr lang="en-US" sz="800" b="1" dirty="0" smtClean="0">
                <a:solidFill>
                  <a:srgbClr val="FF0000"/>
                </a:solidFill>
              </a:rPr>
              <a:t>RRR ~100??</a:t>
            </a:r>
            <a:endParaRPr lang="en-GB" sz="800" b="1" dirty="0">
              <a:solidFill>
                <a:srgbClr val="FF0000"/>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2089480957"/>
              </p:ext>
            </p:extLst>
          </p:nvPr>
        </p:nvGraphicFramePr>
        <p:xfrm>
          <a:off x="1985226" y="3954641"/>
          <a:ext cx="5832648" cy="828040"/>
        </p:xfrm>
        <a:graphic>
          <a:graphicData uri="http://schemas.openxmlformats.org/drawingml/2006/table">
            <a:tbl>
              <a:tblPr firstRow="1" bandRow="1">
                <a:tableStyleId>{5C22544A-7EE6-4342-B048-85BDC9FD1C3A}</a:tableStyleId>
              </a:tblPr>
              <a:tblGrid>
                <a:gridCol w="754267">
                  <a:extLst>
                    <a:ext uri="{9D8B030D-6E8A-4147-A177-3AD203B41FA5}">
                      <a16:colId xmlns="" xmlns:a16="http://schemas.microsoft.com/office/drawing/2014/main" val="4241445008"/>
                    </a:ext>
                  </a:extLst>
                </a:gridCol>
                <a:gridCol w="685892">
                  <a:extLst>
                    <a:ext uri="{9D8B030D-6E8A-4147-A177-3AD203B41FA5}">
                      <a16:colId xmlns="" xmlns:a16="http://schemas.microsoft.com/office/drawing/2014/main" val="1396467611"/>
                    </a:ext>
                  </a:extLst>
                </a:gridCol>
                <a:gridCol w="1296144">
                  <a:extLst>
                    <a:ext uri="{9D8B030D-6E8A-4147-A177-3AD203B41FA5}">
                      <a16:colId xmlns="" xmlns:a16="http://schemas.microsoft.com/office/drawing/2014/main" val="19116582"/>
                    </a:ext>
                  </a:extLst>
                </a:gridCol>
                <a:gridCol w="670590">
                  <a:extLst>
                    <a:ext uri="{9D8B030D-6E8A-4147-A177-3AD203B41FA5}">
                      <a16:colId xmlns="" xmlns:a16="http://schemas.microsoft.com/office/drawing/2014/main" val="1948454998"/>
                    </a:ext>
                  </a:extLst>
                </a:gridCol>
                <a:gridCol w="774294">
                  <a:extLst>
                    <a:ext uri="{9D8B030D-6E8A-4147-A177-3AD203B41FA5}">
                      <a16:colId xmlns="" xmlns:a16="http://schemas.microsoft.com/office/drawing/2014/main" val="3974596423"/>
                    </a:ext>
                  </a:extLst>
                </a:gridCol>
                <a:gridCol w="929153">
                  <a:extLst>
                    <a:ext uri="{9D8B030D-6E8A-4147-A177-3AD203B41FA5}">
                      <a16:colId xmlns="" xmlns:a16="http://schemas.microsoft.com/office/drawing/2014/main" val="2816608528"/>
                    </a:ext>
                  </a:extLst>
                </a:gridCol>
                <a:gridCol w="722308">
                  <a:extLst>
                    <a:ext uri="{9D8B030D-6E8A-4147-A177-3AD203B41FA5}">
                      <a16:colId xmlns="" xmlns:a16="http://schemas.microsoft.com/office/drawing/2014/main" val="2752013084"/>
                    </a:ext>
                  </a:extLst>
                </a:gridCol>
              </a:tblGrid>
              <a:tr h="370840">
                <a:tc>
                  <a:txBody>
                    <a:bodyPr/>
                    <a:lstStyle/>
                    <a:p>
                      <a:r>
                        <a:rPr lang="en-US" sz="1200" dirty="0" smtClean="0"/>
                        <a:t>K-mod</a:t>
                      </a:r>
                      <a:endParaRPr lang="en-GB" sz="1200" dirty="0"/>
                    </a:p>
                  </a:txBody>
                  <a:tcPr/>
                </a:tc>
                <a:tc>
                  <a:txBody>
                    <a:bodyPr/>
                    <a:lstStyle/>
                    <a:p>
                      <a:r>
                        <a:rPr lang="en-US" sz="1200" dirty="0" smtClean="0"/>
                        <a:t>#wires</a:t>
                      </a:r>
                      <a:endParaRPr lang="en-GB" sz="1200" dirty="0"/>
                    </a:p>
                  </a:txBody>
                  <a:tcPr/>
                </a:tc>
                <a:tc>
                  <a:txBody>
                    <a:bodyPr/>
                    <a:lstStyle/>
                    <a:p>
                      <a:r>
                        <a:rPr lang="en-US" sz="1200" dirty="0" smtClean="0"/>
                        <a:t>Cond</a:t>
                      </a:r>
                      <a:r>
                        <a:rPr lang="en-US" sz="1200" baseline="0" dirty="0" smtClean="0"/>
                        <a:t> x-</a:t>
                      </a:r>
                      <a:r>
                        <a:rPr lang="en-US" sz="1200" dirty="0" smtClean="0"/>
                        <a:t>section</a:t>
                      </a:r>
                    </a:p>
                    <a:p>
                      <a:r>
                        <a:rPr lang="en-US" sz="1200" dirty="0" smtClean="0"/>
                        <a:t>OFHC Copper</a:t>
                      </a:r>
                      <a:endParaRPr lang="en-GB" sz="1200" dirty="0"/>
                    </a:p>
                  </a:txBody>
                  <a:tcPr/>
                </a:tc>
                <a:tc>
                  <a:txBody>
                    <a:bodyPr/>
                    <a:lstStyle/>
                    <a:p>
                      <a:r>
                        <a:rPr lang="en-US" sz="1200" dirty="0" smtClean="0"/>
                        <a:t>L tube</a:t>
                      </a:r>
                      <a:endParaRPr lang="en-GB" sz="1200" dirty="0"/>
                    </a:p>
                  </a:txBody>
                  <a:tcPr/>
                </a:tc>
                <a:tc>
                  <a:txBody>
                    <a:bodyPr/>
                    <a:lstStyle/>
                    <a:p>
                      <a:r>
                        <a:rPr lang="en-US" sz="1200" dirty="0" smtClean="0"/>
                        <a:t>L </a:t>
                      </a:r>
                      <a:r>
                        <a:rPr lang="en-US" sz="1200" dirty="0" err="1" smtClean="0"/>
                        <a:t>cond</a:t>
                      </a:r>
                      <a:endParaRPr lang="en-GB" sz="1200" dirty="0"/>
                    </a:p>
                  </a:txBody>
                  <a:tcPr/>
                </a:tc>
                <a:tc>
                  <a:txBody>
                    <a:bodyPr/>
                    <a:lstStyle/>
                    <a:p>
                      <a:r>
                        <a:rPr lang="en-US" sz="1200" dirty="0" smtClean="0"/>
                        <a:t>Tube </a:t>
                      </a:r>
                      <a:r>
                        <a:rPr lang="en-US" sz="1200" dirty="0" err="1" smtClean="0"/>
                        <a:t>Dia</a:t>
                      </a:r>
                      <a:endParaRPr lang="en-US" sz="1200" dirty="0" smtClean="0"/>
                    </a:p>
                  </a:txBody>
                  <a:tcPr/>
                </a:tc>
                <a:tc>
                  <a:txBody>
                    <a:bodyPr/>
                    <a:lstStyle/>
                    <a:p>
                      <a:r>
                        <a:rPr lang="en-US" sz="1200" dirty="0" smtClean="0"/>
                        <a:t>#tubes</a:t>
                      </a:r>
                      <a:endParaRPr lang="en-GB" sz="1200" dirty="0"/>
                    </a:p>
                  </a:txBody>
                  <a:tcPr/>
                </a:tc>
                <a:extLst>
                  <a:ext uri="{0D108BD9-81ED-4DB2-BD59-A6C34878D82A}">
                    <a16:rowId xmlns="" xmlns:a16="http://schemas.microsoft.com/office/drawing/2014/main" val="1728856559"/>
                  </a:ext>
                </a:extLst>
              </a:tr>
              <a:tr h="370840">
                <a:tc>
                  <a:txBody>
                    <a:bodyPr/>
                    <a:lstStyle/>
                    <a:p>
                      <a:r>
                        <a:rPr lang="en-US" sz="1200" dirty="0" smtClean="0"/>
                        <a:t>1</a:t>
                      </a:r>
                      <a:endParaRPr lang="en-GB" sz="1200" dirty="0"/>
                    </a:p>
                  </a:txBody>
                  <a:tcPr/>
                </a:tc>
                <a:tc>
                  <a:txBody>
                    <a:bodyPr/>
                    <a:lstStyle/>
                    <a:p>
                      <a:r>
                        <a:rPr lang="en-US" sz="1200" dirty="0" smtClean="0"/>
                        <a:t>2</a:t>
                      </a:r>
                      <a:endParaRPr lang="en-GB" sz="1200" dirty="0"/>
                    </a:p>
                  </a:txBody>
                  <a:tcPr/>
                </a:tc>
                <a:tc>
                  <a:txBody>
                    <a:bodyPr/>
                    <a:lstStyle/>
                    <a:p>
                      <a:r>
                        <a:rPr lang="en-US" sz="1200" dirty="0" smtClean="0"/>
                        <a:t>2x10 mm2</a:t>
                      </a:r>
                      <a:endParaRPr lang="en-GB" sz="1200" dirty="0"/>
                    </a:p>
                  </a:txBody>
                  <a:tcPr/>
                </a:tc>
                <a:tc>
                  <a:txBody>
                    <a:bodyPr/>
                    <a:lstStyle/>
                    <a:p>
                      <a:r>
                        <a:rPr lang="en-US" sz="1200" dirty="0" smtClean="0"/>
                        <a:t>1.7m</a:t>
                      </a:r>
                      <a:endParaRPr lang="en-GB" sz="1200" dirty="0"/>
                    </a:p>
                  </a:txBody>
                  <a:tcPr/>
                </a:tc>
                <a:tc>
                  <a:txBody>
                    <a:bodyPr/>
                    <a:lstStyle/>
                    <a:p>
                      <a:r>
                        <a:rPr lang="en-US" sz="1200" dirty="0" smtClean="0"/>
                        <a:t>~2 m</a:t>
                      </a:r>
                      <a:endParaRPr lang="en-GB" sz="1200" dirty="0"/>
                    </a:p>
                  </a:txBody>
                  <a:tcPr/>
                </a:tc>
                <a:tc>
                  <a:txBody>
                    <a:bodyPr/>
                    <a:lstStyle/>
                    <a:p>
                      <a:r>
                        <a:rPr lang="en-US" sz="1200" dirty="0" smtClean="0"/>
                        <a:t>8/6 mm</a:t>
                      </a:r>
                      <a:endParaRPr lang="en-GB" sz="1200" dirty="0"/>
                    </a:p>
                  </a:txBody>
                  <a:tcPr/>
                </a:tc>
                <a:tc>
                  <a:txBody>
                    <a:bodyPr/>
                    <a:lstStyle/>
                    <a:p>
                      <a:r>
                        <a:rPr lang="en-US" sz="1200" dirty="0" smtClean="0"/>
                        <a:t>2</a:t>
                      </a:r>
                      <a:endParaRPr lang="en-GB" sz="1200" dirty="0"/>
                    </a:p>
                  </a:txBody>
                  <a:tcPr/>
                </a:tc>
                <a:extLst>
                  <a:ext uri="{0D108BD9-81ED-4DB2-BD59-A6C34878D82A}">
                    <a16:rowId xmlns="" xmlns:a16="http://schemas.microsoft.com/office/drawing/2014/main" val="1225362220"/>
                  </a:ext>
                </a:extLst>
              </a:tr>
            </a:tbl>
          </a:graphicData>
        </a:graphic>
      </p:graphicFrame>
      <p:pic>
        <p:nvPicPr>
          <p:cNvPr id="10" name="Picture 9"/>
          <p:cNvPicPr/>
          <p:nvPr/>
        </p:nvPicPr>
        <p:blipFill>
          <a:blip r:embed="rId4" cstate="hqprint">
            <a:extLst>
              <a:ext uri="{28A0092B-C50C-407E-A947-70E740481C1C}">
                <a14:useLocalDpi xmlns:a14="http://schemas.microsoft.com/office/drawing/2010/main"/>
              </a:ext>
            </a:extLst>
          </a:blip>
          <a:stretch>
            <a:fillRect/>
          </a:stretch>
        </p:blipFill>
        <p:spPr>
          <a:xfrm>
            <a:off x="5734235" y="1992390"/>
            <a:ext cx="1903558" cy="1868146"/>
          </a:xfrm>
          <a:prstGeom prst="rect">
            <a:avLst/>
          </a:prstGeom>
        </p:spPr>
      </p:pic>
      <p:sp>
        <p:nvSpPr>
          <p:cNvPr id="11" name="Rectangle 10"/>
          <p:cNvSpPr/>
          <p:nvPr/>
        </p:nvSpPr>
        <p:spPr>
          <a:xfrm>
            <a:off x="7065594" y="75382"/>
            <a:ext cx="1981206" cy="738664"/>
          </a:xfrm>
          <a:prstGeom prst="rect">
            <a:avLst/>
          </a:prstGeom>
        </p:spPr>
        <p:txBody>
          <a:bodyPr wrap="square">
            <a:spAutoFit/>
          </a:bodyPr>
          <a:lstStyle/>
          <a:p>
            <a:pPr lvl="1"/>
            <a:r>
              <a:rPr lang="en-US" sz="1400" i="1" dirty="0" smtClean="0">
                <a:solidFill>
                  <a:schemeClr val="accent5"/>
                </a:solidFill>
                <a:latin typeface="Calisto MT" panose="02040603050505030304" pitchFamily="18" charset="0"/>
                <a:sym typeface="Wingdings" panose="05000000000000000000" pitchFamily="2" charset="2"/>
              </a:rPr>
              <a:t>Courtesy of</a:t>
            </a:r>
          </a:p>
          <a:p>
            <a:pPr lvl="1"/>
            <a:r>
              <a:rPr lang="en-US" sz="1400" i="1" dirty="0" smtClean="0">
                <a:solidFill>
                  <a:schemeClr val="accent5"/>
                </a:solidFill>
                <a:latin typeface="Calisto MT" panose="02040603050505030304" pitchFamily="18" charset="0"/>
                <a:sym typeface="Wingdings" panose="05000000000000000000" pitchFamily="2" charset="2"/>
              </a:rPr>
              <a:t>L. R. Williams and F. Pasdeloup </a:t>
            </a:r>
            <a:endParaRPr lang="en-US" sz="1400" i="1" dirty="0">
              <a:solidFill>
                <a:schemeClr val="accent5"/>
              </a:solidFill>
              <a:latin typeface="Calisto MT" panose="02040603050505030304" pitchFamily="18" charset="0"/>
              <a:sym typeface="Wingdings" panose="05000000000000000000" pitchFamily="2" charset="2"/>
            </a:endParaRPr>
          </a:p>
        </p:txBody>
      </p:sp>
    </p:spTree>
    <p:extLst>
      <p:ext uri="{BB962C8B-B14F-4D97-AF65-F5344CB8AC3E}">
        <p14:creationId xmlns:p14="http://schemas.microsoft.com/office/powerpoint/2010/main" val="377500775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noProof="0" smtClean="0"/>
              <a:t>Felix Rodriguez Mateos</a:t>
            </a:r>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sp>
        <p:nvSpPr>
          <p:cNvPr id="6" name="Title 1"/>
          <p:cNvSpPr>
            <a:spLocks noGrp="1"/>
          </p:cNvSpPr>
          <p:nvPr>
            <p:ph type="title"/>
          </p:nvPr>
        </p:nvSpPr>
        <p:spPr>
          <a:xfrm>
            <a:off x="612000" y="135000"/>
            <a:ext cx="7920000" cy="540000"/>
          </a:xfrm>
        </p:spPr>
        <p:txBody>
          <a:bodyPr/>
          <a:lstStyle/>
          <a:p>
            <a:r>
              <a:rPr lang="en-US" dirty="0" smtClean="0">
                <a:latin typeface="Calisto MT"/>
                <a:cs typeface="Calisto MT"/>
              </a:rPr>
              <a:t>The k-mod Feeders Design - 2</a:t>
            </a:r>
            <a:endParaRPr lang="en-US" dirty="0">
              <a:latin typeface="Calisto MT"/>
              <a:cs typeface="Calisto MT"/>
            </a:endParaRPr>
          </a:p>
        </p:txBody>
      </p:sp>
      <p:graphicFrame>
        <p:nvGraphicFramePr>
          <p:cNvPr id="7" name="Table 6"/>
          <p:cNvGraphicFramePr>
            <a:graphicFrameLocks noGrp="1"/>
          </p:cNvGraphicFramePr>
          <p:nvPr>
            <p:extLst>
              <p:ext uri="{D42A27DB-BD31-4B8C-83A1-F6EECF244321}">
                <p14:modId xmlns:p14="http://schemas.microsoft.com/office/powerpoint/2010/main" val="1723315712"/>
              </p:ext>
            </p:extLst>
          </p:nvPr>
        </p:nvGraphicFramePr>
        <p:xfrm>
          <a:off x="1429737" y="4022869"/>
          <a:ext cx="5832648" cy="828040"/>
        </p:xfrm>
        <a:graphic>
          <a:graphicData uri="http://schemas.openxmlformats.org/drawingml/2006/table">
            <a:tbl>
              <a:tblPr firstRow="1" bandRow="1">
                <a:tableStyleId>{5C22544A-7EE6-4342-B048-85BDC9FD1C3A}</a:tableStyleId>
              </a:tblPr>
              <a:tblGrid>
                <a:gridCol w="754267">
                  <a:extLst>
                    <a:ext uri="{9D8B030D-6E8A-4147-A177-3AD203B41FA5}">
                      <a16:colId xmlns="" xmlns:a16="http://schemas.microsoft.com/office/drawing/2014/main" val="4241445008"/>
                    </a:ext>
                  </a:extLst>
                </a:gridCol>
                <a:gridCol w="685892">
                  <a:extLst>
                    <a:ext uri="{9D8B030D-6E8A-4147-A177-3AD203B41FA5}">
                      <a16:colId xmlns="" xmlns:a16="http://schemas.microsoft.com/office/drawing/2014/main" val="1396467611"/>
                    </a:ext>
                  </a:extLst>
                </a:gridCol>
                <a:gridCol w="1296144">
                  <a:extLst>
                    <a:ext uri="{9D8B030D-6E8A-4147-A177-3AD203B41FA5}">
                      <a16:colId xmlns="" xmlns:a16="http://schemas.microsoft.com/office/drawing/2014/main" val="19116582"/>
                    </a:ext>
                  </a:extLst>
                </a:gridCol>
                <a:gridCol w="670590">
                  <a:extLst>
                    <a:ext uri="{9D8B030D-6E8A-4147-A177-3AD203B41FA5}">
                      <a16:colId xmlns="" xmlns:a16="http://schemas.microsoft.com/office/drawing/2014/main" val="1948454998"/>
                    </a:ext>
                  </a:extLst>
                </a:gridCol>
                <a:gridCol w="774294">
                  <a:extLst>
                    <a:ext uri="{9D8B030D-6E8A-4147-A177-3AD203B41FA5}">
                      <a16:colId xmlns="" xmlns:a16="http://schemas.microsoft.com/office/drawing/2014/main" val="3974596423"/>
                    </a:ext>
                  </a:extLst>
                </a:gridCol>
                <a:gridCol w="929153">
                  <a:extLst>
                    <a:ext uri="{9D8B030D-6E8A-4147-A177-3AD203B41FA5}">
                      <a16:colId xmlns="" xmlns:a16="http://schemas.microsoft.com/office/drawing/2014/main" val="2816608528"/>
                    </a:ext>
                  </a:extLst>
                </a:gridCol>
                <a:gridCol w="722308">
                  <a:extLst>
                    <a:ext uri="{9D8B030D-6E8A-4147-A177-3AD203B41FA5}">
                      <a16:colId xmlns="" xmlns:a16="http://schemas.microsoft.com/office/drawing/2014/main" val="2752013084"/>
                    </a:ext>
                  </a:extLst>
                </a:gridCol>
              </a:tblGrid>
              <a:tr h="370840">
                <a:tc>
                  <a:txBody>
                    <a:bodyPr/>
                    <a:lstStyle/>
                    <a:p>
                      <a:r>
                        <a:rPr lang="en-US" sz="1200" dirty="0" smtClean="0"/>
                        <a:t>K-mod</a:t>
                      </a:r>
                      <a:endParaRPr lang="en-GB" sz="1200" dirty="0"/>
                    </a:p>
                  </a:txBody>
                  <a:tcPr/>
                </a:tc>
                <a:tc>
                  <a:txBody>
                    <a:bodyPr/>
                    <a:lstStyle/>
                    <a:p>
                      <a:r>
                        <a:rPr lang="en-US" sz="1200" dirty="0" smtClean="0"/>
                        <a:t>#wires</a:t>
                      </a:r>
                      <a:endParaRPr lang="en-GB" sz="1200" dirty="0"/>
                    </a:p>
                  </a:txBody>
                  <a:tcPr/>
                </a:tc>
                <a:tc>
                  <a:txBody>
                    <a:bodyPr/>
                    <a:lstStyle/>
                    <a:p>
                      <a:r>
                        <a:rPr lang="en-US" sz="1200" dirty="0" smtClean="0"/>
                        <a:t>Cond</a:t>
                      </a:r>
                      <a:r>
                        <a:rPr lang="en-US" sz="1200" baseline="0" dirty="0" smtClean="0"/>
                        <a:t> x-</a:t>
                      </a:r>
                      <a:r>
                        <a:rPr lang="en-US" sz="1200" dirty="0" smtClean="0"/>
                        <a:t>section</a:t>
                      </a:r>
                    </a:p>
                    <a:p>
                      <a:r>
                        <a:rPr lang="en-US" sz="1200" dirty="0" smtClean="0"/>
                        <a:t>OFHC Copper</a:t>
                      </a:r>
                      <a:endParaRPr lang="en-GB" sz="1200" dirty="0"/>
                    </a:p>
                  </a:txBody>
                  <a:tcPr/>
                </a:tc>
                <a:tc>
                  <a:txBody>
                    <a:bodyPr/>
                    <a:lstStyle/>
                    <a:p>
                      <a:r>
                        <a:rPr lang="en-US" sz="1200" dirty="0" smtClean="0"/>
                        <a:t>L tube</a:t>
                      </a:r>
                      <a:endParaRPr lang="en-GB" sz="1200" dirty="0"/>
                    </a:p>
                  </a:txBody>
                  <a:tcPr/>
                </a:tc>
                <a:tc>
                  <a:txBody>
                    <a:bodyPr/>
                    <a:lstStyle/>
                    <a:p>
                      <a:r>
                        <a:rPr lang="en-US" sz="1200" dirty="0" smtClean="0"/>
                        <a:t>L </a:t>
                      </a:r>
                      <a:r>
                        <a:rPr lang="en-US" sz="1200" dirty="0" err="1" smtClean="0"/>
                        <a:t>cond</a:t>
                      </a:r>
                      <a:endParaRPr lang="en-GB" sz="1200" dirty="0"/>
                    </a:p>
                  </a:txBody>
                  <a:tcPr/>
                </a:tc>
                <a:tc>
                  <a:txBody>
                    <a:bodyPr/>
                    <a:lstStyle/>
                    <a:p>
                      <a:r>
                        <a:rPr lang="en-US" sz="1200" dirty="0" smtClean="0"/>
                        <a:t>Tube </a:t>
                      </a:r>
                      <a:r>
                        <a:rPr lang="en-US" sz="1200" dirty="0" err="1" smtClean="0"/>
                        <a:t>Dia</a:t>
                      </a:r>
                      <a:endParaRPr lang="en-US" sz="1200" dirty="0" smtClean="0"/>
                    </a:p>
                  </a:txBody>
                  <a:tcPr/>
                </a:tc>
                <a:tc>
                  <a:txBody>
                    <a:bodyPr/>
                    <a:lstStyle/>
                    <a:p>
                      <a:r>
                        <a:rPr lang="en-US" sz="1200" dirty="0" smtClean="0"/>
                        <a:t>#tubes</a:t>
                      </a:r>
                      <a:endParaRPr lang="en-GB" sz="1200" dirty="0"/>
                    </a:p>
                  </a:txBody>
                  <a:tcPr/>
                </a:tc>
                <a:extLst>
                  <a:ext uri="{0D108BD9-81ED-4DB2-BD59-A6C34878D82A}">
                    <a16:rowId xmlns="" xmlns:a16="http://schemas.microsoft.com/office/drawing/2014/main" val="1728856559"/>
                  </a:ext>
                </a:extLst>
              </a:tr>
              <a:tr h="370840">
                <a:tc>
                  <a:txBody>
                    <a:bodyPr/>
                    <a:lstStyle/>
                    <a:p>
                      <a:r>
                        <a:rPr lang="en-US" sz="1200" dirty="0" smtClean="0"/>
                        <a:t>1</a:t>
                      </a:r>
                      <a:endParaRPr lang="en-GB" sz="1200" dirty="0"/>
                    </a:p>
                  </a:txBody>
                  <a:tcPr/>
                </a:tc>
                <a:tc>
                  <a:txBody>
                    <a:bodyPr/>
                    <a:lstStyle/>
                    <a:p>
                      <a:r>
                        <a:rPr lang="en-US" sz="1200" dirty="0" smtClean="0"/>
                        <a:t>2</a:t>
                      </a:r>
                      <a:endParaRPr lang="en-GB" sz="1200" dirty="0"/>
                    </a:p>
                  </a:txBody>
                  <a:tcPr/>
                </a:tc>
                <a:tc>
                  <a:txBody>
                    <a:bodyPr/>
                    <a:lstStyle/>
                    <a:p>
                      <a:r>
                        <a:rPr lang="en-US" sz="1200" dirty="0" smtClean="0"/>
                        <a:t>2x10 mm2</a:t>
                      </a:r>
                      <a:endParaRPr lang="en-GB" sz="1200" dirty="0"/>
                    </a:p>
                  </a:txBody>
                  <a:tcPr/>
                </a:tc>
                <a:tc>
                  <a:txBody>
                    <a:bodyPr/>
                    <a:lstStyle/>
                    <a:p>
                      <a:r>
                        <a:rPr lang="en-US" sz="1200" dirty="0" smtClean="0"/>
                        <a:t>1.7m</a:t>
                      </a:r>
                      <a:endParaRPr lang="en-GB" sz="1200" dirty="0"/>
                    </a:p>
                  </a:txBody>
                  <a:tcPr/>
                </a:tc>
                <a:tc>
                  <a:txBody>
                    <a:bodyPr/>
                    <a:lstStyle/>
                    <a:p>
                      <a:r>
                        <a:rPr lang="en-US" sz="1200" dirty="0" smtClean="0"/>
                        <a:t>~2 m</a:t>
                      </a:r>
                      <a:endParaRPr lang="en-GB" sz="1200" dirty="0"/>
                    </a:p>
                  </a:txBody>
                  <a:tcPr/>
                </a:tc>
                <a:tc>
                  <a:txBody>
                    <a:bodyPr/>
                    <a:lstStyle/>
                    <a:p>
                      <a:r>
                        <a:rPr lang="en-US" sz="1200" dirty="0" smtClean="0"/>
                        <a:t>8/6 mm</a:t>
                      </a:r>
                      <a:endParaRPr lang="en-GB" sz="1200" dirty="0"/>
                    </a:p>
                  </a:txBody>
                  <a:tcPr/>
                </a:tc>
                <a:tc>
                  <a:txBody>
                    <a:bodyPr/>
                    <a:lstStyle/>
                    <a:p>
                      <a:r>
                        <a:rPr lang="en-US" sz="1200" dirty="0" smtClean="0"/>
                        <a:t>2</a:t>
                      </a:r>
                      <a:endParaRPr lang="en-GB" sz="1200" dirty="0"/>
                    </a:p>
                  </a:txBody>
                  <a:tcPr/>
                </a:tc>
                <a:extLst>
                  <a:ext uri="{0D108BD9-81ED-4DB2-BD59-A6C34878D82A}">
                    <a16:rowId xmlns="" xmlns:a16="http://schemas.microsoft.com/office/drawing/2014/main" val="1225362220"/>
                  </a:ext>
                </a:extLst>
              </a:tr>
            </a:tbl>
          </a:graphicData>
        </a:graphic>
      </p:graphicFrame>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9016" y="1284077"/>
            <a:ext cx="3748605" cy="2181094"/>
          </a:xfrm>
          <a:prstGeom prst="rect">
            <a:avLst/>
          </a:prstGeom>
        </p:spPr>
      </p:pic>
      <p:grpSp>
        <p:nvGrpSpPr>
          <p:cNvPr id="21" name="Group 20"/>
          <p:cNvGrpSpPr/>
          <p:nvPr/>
        </p:nvGrpSpPr>
        <p:grpSpPr>
          <a:xfrm>
            <a:off x="4891218" y="1160966"/>
            <a:ext cx="2916438" cy="2685336"/>
            <a:chOff x="5570198" y="1160966"/>
            <a:chExt cx="2916438" cy="2685336"/>
          </a:xfrm>
        </p:grpSpPr>
        <p:pic>
          <p:nvPicPr>
            <p:cNvPr id="8" name="Picture 7"/>
            <p:cNvPicPr/>
            <p:nvPr/>
          </p:nvPicPr>
          <p:blipFill>
            <a:blip r:embed="rId3">
              <a:extLst>
                <a:ext uri="{28A0092B-C50C-407E-A947-70E740481C1C}">
                  <a14:useLocalDpi xmlns:a14="http://schemas.microsoft.com/office/drawing/2010/main" val="0"/>
                </a:ext>
              </a:extLst>
            </a:blip>
            <a:srcRect/>
            <a:stretch>
              <a:fillRect/>
            </a:stretch>
          </p:blipFill>
          <p:spPr bwMode="auto">
            <a:xfrm>
              <a:off x="6196191" y="1284077"/>
              <a:ext cx="2290445" cy="2562225"/>
            </a:xfrm>
            <a:prstGeom prst="rect">
              <a:avLst/>
            </a:prstGeom>
            <a:noFill/>
          </p:spPr>
        </p:pic>
        <p:cxnSp>
          <p:nvCxnSpPr>
            <p:cNvPr id="9" name="Straight Arrow Connector 8"/>
            <p:cNvCxnSpPr>
              <a:endCxn id="8" idx="1"/>
            </p:cNvCxnSpPr>
            <p:nvPr/>
          </p:nvCxnSpPr>
          <p:spPr>
            <a:xfrm>
              <a:off x="6178108" y="1854658"/>
              <a:ext cx="18083" cy="71053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6174218" y="1329429"/>
              <a:ext cx="908148" cy="534389"/>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7226381" y="1329429"/>
              <a:ext cx="504056" cy="153312"/>
            </a:xfrm>
            <a:prstGeom prst="straightConnector1">
              <a:avLst/>
            </a:prstGeom>
            <a:ln>
              <a:headEnd type="triangle"/>
              <a:tailEnd type="triangle"/>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rot="16200000">
              <a:off x="5872180" y="2106811"/>
              <a:ext cx="432048" cy="246221"/>
            </a:xfrm>
            <a:prstGeom prst="rect">
              <a:avLst/>
            </a:prstGeom>
            <a:noFill/>
          </p:spPr>
          <p:txBody>
            <a:bodyPr wrap="square" rtlCol="0">
              <a:spAutoFit/>
            </a:bodyPr>
            <a:lstStyle/>
            <a:p>
              <a:r>
                <a:rPr lang="en-US" sz="1000" dirty="0" smtClean="0"/>
                <a:t>115</a:t>
              </a:r>
              <a:endParaRPr lang="en-GB" sz="1000" dirty="0"/>
            </a:p>
          </p:txBody>
        </p:sp>
        <p:sp>
          <p:nvSpPr>
            <p:cNvPr id="13" name="TextBox 12"/>
            <p:cNvSpPr txBox="1"/>
            <p:nvPr/>
          </p:nvSpPr>
          <p:spPr>
            <a:xfrm rot="19839711">
              <a:off x="6362285" y="1425534"/>
              <a:ext cx="432048" cy="246221"/>
            </a:xfrm>
            <a:prstGeom prst="rect">
              <a:avLst/>
            </a:prstGeom>
            <a:noFill/>
          </p:spPr>
          <p:txBody>
            <a:bodyPr wrap="square" rtlCol="0">
              <a:spAutoFit/>
            </a:bodyPr>
            <a:lstStyle/>
            <a:p>
              <a:r>
                <a:rPr lang="en-US" sz="1000" dirty="0" smtClean="0"/>
                <a:t>189</a:t>
              </a:r>
              <a:endParaRPr lang="en-GB" sz="1000" dirty="0"/>
            </a:p>
          </p:txBody>
        </p:sp>
        <p:sp>
          <p:nvSpPr>
            <p:cNvPr id="14" name="TextBox 13"/>
            <p:cNvSpPr txBox="1"/>
            <p:nvPr/>
          </p:nvSpPr>
          <p:spPr>
            <a:xfrm>
              <a:off x="5570198" y="2616707"/>
              <a:ext cx="625994" cy="246221"/>
            </a:xfrm>
            <a:prstGeom prst="rect">
              <a:avLst/>
            </a:prstGeom>
            <a:noFill/>
          </p:spPr>
          <p:txBody>
            <a:bodyPr wrap="square" rtlCol="0">
              <a:spAutoFit/>
            </a:bodyPr>
            <a:lstStyle/>
            <a:p>
              <a:r>
                <a:rPr lang="en-US" sz="1000" dirty="0" smtClean="0">
                  <a:solidFill>
                    <a:srgbClr val="FF0000"/>
                  </a:solidFill>
                </a:rPr>
                <a:t>0.89W</a:t>
              </a:r>
              <a:endParaRPr lang="en-GB" sz="1000" dirty="0">
                <a:solidFill>
                  <a:srgbClr val="FF0000"/>
                </a:solidFill>
              </a:endParaRPr>
            </a:p>
          </p:txBody>
        </p:sp>
        <p:sp>
          <p:nvSpPr>
            <p:cNvPr id="15" name="TextBox 14"/>
            <p:cNvSpPr txBox="1"/>
            <p:nvPr/>
          </p:nvSpPr>
          <p:spPr>
            <a:xfrm>
              <a:off x="5570198" y="3033686"/>
              <a:ext cx="647027" cy="246221"/>
            </a:xfrm>
            <a:prstGeom prst="rect">
              <a:avLst/>
            </a:prstGeom>
            <a:noFill/>
          </p:spPr>
          <p:txBody>
            <a:bodyPr wrap="square" rtlCol="0">
              <a:spAutoFit/>
            </a:bodyPr>
            <a:lstStyle/>
            <a:p>
              <a:r>
                <a:rPr lang="en-US" sz="1000" dirty="0" smtClean="0">
                  <a:solidFill>
                    <a:srgbClr val="FF0000"/>
                  </a:solidFill>
                </a:rPr>
                <a:t>0.89W</a:t>
              </a:r>
              <a:endParaRPr lang="en-GB" sz="1000" dirty="0">
                <a:solidFill>
                  <a:srgbClr val="FF0000"/>
                </a:solidFill>
              </a:endParaRPr>
            </a:p>
          </p:txBody>
        </p:sp>
        <p:cxnSp>
          <p:nvCxnSpPr>
            <p:cNvPr id="16" name="Straight Arrow Connector 15"/>
            <p:cNvCxnSpPr/>
            <p:nvPr/>
          </p:nvCxnSpPr>
          <p:spPr>
            <a:xfrm flipV="1">
              <a:off x="6113620" y="2312364"/>
              <a:ext cx="432101" cy="419374"/>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6146208" y="2565190"/>
              <a:ext cx="1116177" cy="57861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rot="964079">
              <a:off x="7281064" y="1160966"/>
              <a:ext cx="788152" cy="246221"/>
            </a:xfrm>
            <a:prstGeom prst="rect">
              <a:avLst/>
            </a:prstGeom>
            <a:noFill/>
          </p:spPr>
          <p:txBody>
            <a:bodyPr wrap="square" rtlCol="0">
              <a:spAutoFit/>
            </a:bodyPr>
            <a:lstStyle/>
            <a:p>
              <a:r>
                <a:rPr lang="en-US" sz="1000" dirty="0" smtClean="0"/>
                <a:t>100</a:t>
              </a:r>
              <a:endParaRPr lang="en-GB" sz="1000" dirty="0"/>
            </a:p>
          </p:txBody>
        </p:sp>
      </p:grpSp>
      <p:sp>
        <p:nvSpPr>
          <p:cNvPr id="20" name="Rectangle 19"/>
          <p:cNvSpPr/>
          <p:nvPr/>
        </p:nvSpPr>
        <p:spPr>
          <a:xfrm>
            <a:off x="7082366" y="227483"/>
            <a:ext cx="1981206" cy="738664"/>
          </a:xfrm>
          <a:prstGeom prst="rect">
            <a:avLst/>
          </a:prstGeom>
        </p:spPr>
        <p:txBody>
          <a:bodyPr wrap="square">
            <a:spAutoFit/>
          </a:bodyPr>
          <a:lstStyle/>
          <a:p>
            <a:pPr lvl="1"/>
            <a:r>
              <a:rPr lang="en-US" sz="1400" i="1" dirty="0" smtClean="0">
                <a:solidFill>
                  <a:schemeClr val="accent5"/>
                </a:solidFill>
                <a:latin typeface="Calisto MT" panose="02040603050505030304" pitchFamily="18" charset="0"/>
                <a:sym typeface="Wingdings" panose="05000000000000000000" pitchFamily="2" charset="2"/>
              </a:rPr>
              <a:t>Courtesy of</a:t>
            </a:r>
          </a:p>
          <a:p>
            <a:pPr lvl="1"/>
            <a:r>
              <a:rPr lang="en-US" sz="1400" i="1" dirty="0" smtClean="0">
                <a:solidFill>
                  <a:schemeClr val="accent5"/>
                </a:solidFill>
                <a:latin typeface="Calisto MT" panose="02040603050505030304" pitchFamily="18" charset="0"/>
                <a:sym typeface="Wingdings" panose="05000000000000000000" pitchFamily="2" charset="2"/>
              </a:rPr>
              <a:t>L. R. Williams and F. Pasdeloup </a:t>
            </a:r>
            <a:endParaRPr lang="en-US" sz="1400" i="1" dirty="0">
              <a:solidFill>
                <a:schemeClr val="accent5"/>
              </a:solidFill>
              <a:latin typeface="Calisto MT" panose="02040603050505030304" pitchFamily="18" charset="0"/>
              <a:sym typeface="Wingdings" panose="05000000000000000000" pitchFamily="2" charset="2"/>
            </a:endParaRPr>
          </a:p>
        </p:txBody>
      </p:sp>
    </p:spTree>
    <p:extLst>
      <p:ext uri="{BB962C8B-B14F-4D97-AF65-F5344CB8AC3E}">
        <p14:creationId xmlns:p14="http://schemas.microsoft.com/office/powerpoint/2010/main" val="126726725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10377</TotalTime>
  <Words>1086</Words>
  <Application>Microsoft Macintosh PowerPoint</Application>
  <PresentationFormat>On-screen Show (16:9)</PresentationFormat>
  <Paragraphs>149</Paragraphs>
  <Slides>11</Slides>
  <Notes>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Thème Office</vt:lpstr>
      <vt:lpstr>DESIGN OF THE Q1a K-MODULATION CIRCUIT</vt:lpstr>
      <vt:lpstr>Introduction</vt:lpstr>
      <vt:lpstr>Boundary Conditions</vt:lpstr>
      <vt:lpstr>PowerPoint Presentation</vt:lpstr>
      <vt:lpstr>Worst Case Analysis -2</vt:lpstr>
      <vt:lpstr>Design requirements</vt:lpstr>
      <vt:lpstr>Design Constraints – Integration Issues</vt:lpstr>
      <vt:lpstr>The k-mod Feeders Design - 1</vt:lpstr>
      <vt:lpstr>The k-mod Feeders Design - 2</vt:lpstr>
      <vt:lpstr>K-modulation Circuit Design</vt:lpstr>
      <vt:lpstr>Thank you for your attention</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Felix Rodriguez Mateos</cp:lastModifiedBy>
  <cp:revision>547</cp:revision>
  <dcterms:created xsi:type="dcterms:W3CDTF">2016-02-11T10:47:23Z</dcterms:created>
  <dcterms:modified xsi:type="dcterms:W3CDTF">2019-08-30T06:30:37Z</dcterms:modified>
</cp:coreProperties>
</file>