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tif" ContentType="image/tif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263" r:id="rId2"/>
    <p:sldId id="399" r:id="rId3"/>
    <p:sldId id="400" r:id="rId4"/>
    <p:sldId id="401" r:id="rId5"/>
    <p:sldId id="402" r:id="rId6"/>
    <p:sldId id="403" r:id="rId7"/>
    <p:sldId id="404" r:id="rId8"/>
    <p:sldId id="406" r:id="rId9"/>
    <p:sldId id="408" r:id="rId10"/>
    <p:sldId id="407" r:id="rId11"/>
    <p:sldId id="409" r:id="rId12"/>
    <p:sldId id="410" r:id="rId13"/>
    <p:sldId id="412" r:id="rId14"/>
    <p:sldId id="413" r:id="rId15"/>
    <p:sldId id="416" r:id="rId16"/>
    <p:sldId id="414" r:id="rId17"/>
    <p:sldId id="415" r:id="rId18"/>
    <p:sldId id="405" r:id="rId19"/>
    <p:sldId id="395" r:id="rId20"/>
  </p:sldIdLst>
  <p:sldSz cx="9144000" cy="5143500" type="screen16x9"/>
  <p:notesSz cx="6811963" cy="99425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A117"/>
    <a:srgbClr val="C0FAB0"/>
    <a:srgbClr val="E0EA60"/>
    <a:srgbClr val="D1DF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143" d="100"/>
          <a:sy n="143" d="100"/>
        </p:scale>
        <p:origin x="-1752" y="-11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8536" y="0"/>
            <a:ext cx="2951851" cy="497126"/>
          </a:xfrm>
          <a:prstGeom prst="rect">
            <a:avLst/>
          </a:prstGeom>
        </p:spPr>
        <p:txBody>
          <a:bodyPr vert="horz" lIns="91440" tIns="45720" rIns="91440" bIns="45720" rtlCol="0"/>
          <a:lstStyle>
            <a:lvl1pPr algn="r">
              <a:defRPr sz="1200"/>
            </a:lvl1pPr>
          </a:lstStyle>
          <a:p>
            <a:fld id="{B3F5CDDF-3246-6843-A314-FDDEB3F3DF8E}" type="datetimeFigureOut">
              <a:rPr lang="fr-FR" smtClean="0"/>
              <a:pPr/>
              <a:t>30.08.19</a:t>
            </a:fld>
            <a:endParaRPr lang="fr-FR"/>
          </a:p>
        </p:txBody>
      </p:sp>
      <p:sp>
        <p:nvSpPr>
          <p:cNvPr id="4" name="Espace réservé du pied de page 3"/>
          <p:cNvSpPr>
            <a:spLocks noGrp="1"/>
          </p:cNvSpPr>
          <p:nvPr>
            <p:ph type="ftr" sz="quarter" idx="2"/>
          </p:nvPr>
        </p:nvSpPr>
        <p:spPr>
          <a:xfrm>
            <a:off x="0" y="9443662"/>
            <a:ext cx="2951851" cy="49712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8536" y="9443662"/>
            <a:ext cx="2951851" cy="497126"/>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8536" y="0"/>
            <a:ext cx="2951851" cy="497126"/>
          </a:xfrm>
          <a:prstGeom prst="rect">
            <a:avLst/>
          </a:prstGeom>
        </p:spPr>
        <p:txBody>
          <a:bodyPr vert="horz" lIns="91440" tIns="45720" rIns="91440" bIns="45720" rtlCol="0"/>
          <a:lstStyle>
            <a:lvl1pPr algn="r">
              <a:defRPr sz="1200"/>
            </a:lvl1pPr>
          </a:lstStyle>
          <a:p>
            <a:fld id="{781D8F6D-3354-BF4D-834B-467E3215D30A}" type="datetimeFigureOut">
              <a:rPr lang="fr-FR" smtClean="0"/>
              <a:pPr/>
              <a:t>30.08.19</a:t>
            </a:fld>
            <a:endParaRPr lang="fr-FR"/>
          </a:p>
        </p:txBody>
      </p:sp>
      <p:sp>
        <p:nvSpPr>
          <p:cNvPr id="4" name="Espace réservé de l'image des diapositives 3"/>
          <p:cNvSpPr>
            <a:spLocks noGrp="1" noRot="1" noChangeAspect="1"/>
          </p:cNvSpPr>
          <p:nvPr>
            <p:ph type="sldImg" idx="2"/>
          </p:nvPr>
        </p:nvSpPr>
        <p:spPr>
          <a:xfrm>
            <a:off x="93663" y="746125"/>
            <a:ext cx="6624637" cy="37274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1197" y="4722694"/>
            <a:ext cx="5449570" cy="447413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8536" y="9443662"/>
            <a:ext cx="2951851" cy="497126"/>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fr-FR" noProof="0" smtClean="0"/>
              <a:t>Felix Rodriguez Mateos</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Felix Rodriguez Mateos</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Felix Rodriguez Mateos</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Felix Rodriguez Mateos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Felix Rodriguez Mateos</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Felix Rodriguez Mateos</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4767263"/>
            <a:ext cx="6573000" cy="270000"/>
          </a:xfrm>
        </p:spPr>
        <p:txBody>
          <a:bodyPr/>
          <a:lstStyle/>
          <a:p>
            <a:r>
              <a:rPr lang="fr-FR" noProof="0" smtClean="0"/>
              <a:t>Felix Rodriguez Mateos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fr-FR" smtClean="0"/>
              <a:t>Felix Rodriguez Mateos</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Relationship Id="rId3" Type="http://schemas.openxmlformats.org/officeDocument/2006/relationships/image" Target="../media/image7.t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802700/contributions/3337244/attachments/1806310/2948053/2019-03-05_IT_Main_Circuit_Crowbars.pdf" TargetMode="External"/><Relationship Id="rId4" Type="http://schemas.openxmlformats.org/officeDocument/2006/relationships/hyperlink" Target="https://indico.cern.ch/event/813444/contributions/3392101/attachments/1830343/3089125/HL-LHC_InnerTriplet_AnalysisAndOptimization_MCF_20190416_Ravaioli_modifiedCircuitSchematic.pdf" TargetMode="External"/><Relationship Id="rId1" Type="http://schemas.openxmlformats.org/officeDocument/2006/relationships/slideLayout" Target="../slideLayouts/slideLayout2.xml"/><Relationship Id="rId2" Type="http://schemas.openxmlformats.org/officeDocument/2006/relationships/hyperlink" Target="https://indico.cern.ch/event/825153/contributions/3451279/attachments/1857274/3051027/2019-06-06_ECR_on_pole_order_of_the_HL-LHC_IT_circuit_and_resulting_implications.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tif"/><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1371600" y="2067694"/>
            <a:ext cx="7200000" cy="1080120"/>
          </a:xfrm>
        </p:spPr>
        <p:txBody>
          <a:bodyPr/>
          <a:lstStyle/>
          <a:p>
            <a:pPr algn="ctr"/>
            <a:r>
              <a:rPr lang="en-US" u="sng" dirty="0"/>
              <a:t>Inner Triplet Circuit</a:t>
            </a:r>
            <a:r>
              <a:rPr lang="en-US" dirty="0"/>
              <a:t/>
            </a:r>
            <a:br>
              <a:rPr lang="en-US" dirty="0"/>
            </a:br>
            <a:r>
              <a:rPr lang="en-US" dirty="0"/>
              <a:t>Engineering Change Request</a:t>
            </a:r>
            <a:endParaRPr lang="en-GB" sz="2000" dirty="0">
              <a:solidFill>
                <a:srgbClr val="0000FF"/>
              </a:solidFill>
            </a:endParaRPr>
          </a:p>
        </p:txBody>
      </p:sp>
      <p:sp>
        <p:nvSpPr>
          <p:cNvPr id="19" name="Sous-titre 18"/>
          <p:cNvSpPr>
            <a:spLocks noGrp="1"/>
          </p:cNvSpPr>
          <p:nvPr>
            <p:ph type="subTitle" idx="1"/>
          </p:nvPr>
        </p:nvSpPr>
        <p:spPr>
          <a:xfrm>
            <a:off x="1763688" y="3507854"/>
            <a:ext cx="6480000" cy="483468"/>
          </a:xfrm>
        </p:spPr>
        <p:txBody>
          <a:bodyPr/>
          <a:lstStyle/>
          <a:p>
            <a:pPr algn="ctr"/>
            <a:r>
              <a:rPr lang="en-US" dirty="0" smtClean="0"/>
              <a:t>Felix Rodriguez Mateos for MCF and WP concerned</a:t>
            </a:r>
            <a:endParaRPr lang="en-GB" dirty="0"/>
          </a:p>
        </p:txBody>
      </p:sp>
      <p:sp>
        <p:nvSpPr>
          <p:cNvPr id="20" name="Espace réservé du texte 19"/>
          <p:cNvSpPr>
            <a:spLocks noGrp="1"/>
          </p:cNvSpPr>
          <p:nvPr>
            <p:ph type="body" sz="quarter" idx="14"/>
          </p:nvPr>
        </p:nvSpPr>
        <p:spPr/>
        <p:txBody>
          <a:bodyPr/>
          <a:lstStyle/>
          <a:p>
            <a:r>
              <a:rPr lang="en-US" b="0" i="0" dirty="0" smtClean="0">
                <a:solidFill>
                  <a:schemeClr val="bg2"/>
                </a:solidFill>
              </a:rPr>
              <a:t>TCC– 30</a:t>
            </a:r>
            <a:r>
              <a:rPr lang="en-US" b="0" i="0" baseline="30000" dirty="0" smtClean="0">
                <a:solidFill>
                  <a:schemeClr val="bg2"/>
                </a:solidFill>
              </a:rPr>
              <a:t>th</a:t>
            </a:r>
            <a:r>
              <a:rPr lang="en-US" b="0" i="0" dirty="0" smtClean="0">
                <a:solidFill>
                  <a:schemeClr val="bg2"/>
                </a:solidFill>
              </a:rPr>
              <a:t> August 2019</a:t>
            </a:r>
            <a:endParaRPr lang="en-GB" b="0" i="0" dirty="0">
              <a:solidFill>
                <a:schemeClr val="bg2"/>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u="sng" dirty="0"/>
              <a:t>A.4 Cold diodes </a:t>
            </a:r>
            <a:r>
              <a:rPr lang="en-GB" i="1" u="sng" dirty="0" smtClean="0"/>
              <a:t>-4</a:t>
            </a:r>
            <a:endParaRPr lang="en-US" dirty="0"/>
          </a:p>
        </p:txBody>
      </p:sp>
      <p:sp>
        <p:nvSpPr>
          <p:cNvPr id="3" name="Content Placeholder 2"/>
          <p:cNvSpPr>
            <a:spLocks noGrp="1"/>
          </p:cNvSpPr>
          <p:nvPr>
            <p:ph idx="1"/>
          </p:nvPr>
        </p:nvSpPr>
        <p:spPr>
          <a:xfrm>
            <a:off x="489868" y="763594"/>
            <a:ext cx="3528392" cy="3313533"/>
          </a:xfrm>
        </p:spPr>
        <p:txBody>
          <a:bodyPr>
            <a:normAutofit fontScale="55000" lnSpcReduction="20000"/>
          </a:bodyPr>
          <a:lstStyle/>
          <a:p>
            <a:r>
              <a:rPr lang="en-US" dirty="0" smtClean="0"/>
              <a:t>Results </a:t>
            </a:r>
            <a:r>
              <a:rPr lang="en-US" dirty="0"/>
              <a:t>from FLUKA simulations on radiation levels at the DCM proposed </a:t>
            </a:r>
            <a:r>
              <a:rPr lang="en-US" dirty="0" smtClean="0"/>
              <a:t>location, normalized </a:t>
            </a:r>
            <a:r>
              <a:rPr lang="en-US" dirty="0"/>
              <a:t>for the nominal HL-LHC scenario (3000 fb</a:t>
            </a:r>
            <a:r>
              <a:rPr lang="en-US" baseline="30000" dirty="0"/>
              <a:t>-1</a:t>
            </a:r>
            <a:r>
              <a:rPr lang="en-US" dirty="0"/>
              <a:t>)</a:t>
            </a:r>
            <a:r>
              <a:rPr lang="en-US" dirty="0" smtClean="0"/>
              <a:t>.</a:t>
            </a:r>
          </a:p>
          <a:p>
            <a:r>
              <a:rPr lang="en-US" dirty="0" smtClean="0"/>
              <a:t>The </a:t>
            </a:r>
            <a:r>
              <a:rPr lang="en-US" dirty="0"/>
              <a:t>upper limits at the reference position are 12 </a:t>
            </a:r>
            <a:r>
              <a:rPr lang="en-US" dirty="0" err="1"/>
              <a:t>kGy</a:t>
            </a:r>
            <a:r>
              <a:rPr lang="en-US" dirty="0"/>
              <a:t> and 5x10</a:t>
            </a:r>
            <a:r>
              <a:rPr lang="en-US" baseline="30000" dirty="0"/>
              <a:t>13</a:t>
            </a:r>
            <a:r>
              <a:rPr lang="en-US" dirty="0"/>
              <a:t> cm</a:t>
            </a:r>
            <a:r>
              <a:rPr lang="en-US" baseline="30000" dirty="0"/>
              <a:t>-2</a:t>
            </a:r>
            <a:r>
              <a:rPr lang="en-US" dirty="0"/>
              <a:t> for the dose and </a:t>
            </a:r>
            <a:r>
              <a:rPr lang="en-US" dirty="0" err="1"/>
              <a:t>fluence</a:t>
            </a:r>
            <a:r>
              <a:rPr lang="en-US" dirty="0"/>
              <a:t>, respectively [16]. </a:t>
            </a:r>
            <a:endParaRPr lang="en-US" dirty="0" smtClean="0"/>
          </a:p>
          <a:p>
            <a:r>
              <a:rPr lang="en-US" b="1" dirty="0" smtClean="0">
                <a:solidFill>
                  <a:srgbClr val="660066"/>
                </a:solidFill>
              </a:rPr>
              <a:t>The dose/</a:t>
            </a:r>
            <a:r>
              <a:rPr lang="en-US" b="1" dirty="0" err="1" smtClean="0">
                <a:solidFill>
                  <a:srgbClr val="660066"/>
                </a:solidFill>
              </a:rPr>
              <a:t>fluence</a:t>
            </a:r>
            <a:r>
              <a:rPr lang="en-US" b="1" dirty="0" smtClean="0">
                <a:solidFill>
                  <a:srgbClr val="660066"/>
                </a:solidFill>
              </a:rPr>
              <a:t> obtained during the CHARM irradiation campaign (between 10 and 12 </a:t>
            </a:r>
            <a:r>
              <a:rPr lang="en-US" b="1" dirty="0" err="1" smtClean="0">
                <a:solidFill>
                  <a:srgbClr val="660066"/>
                </a:solidFill>
              </a:rPr>
              <a:t>kGy</a:t>
            </a:r>
            <a:r>
              <a:rPr lang="en-US" b="1" dirty="0" smtClean="0">
                <a:solidFill>
                  <a:srgbClr val="660066"/>
                </a:solidFill>
              </a:rPr>
              <a:t> and about 2.10</a:t>
            </a:r>
            <a:r>
              <a:rPr lang="en-US" b="1" baseline="30000" dirty="0" smtClean="0">
                <a:solidFill>
                  <a:srgbClr val="660066"/>
                </a:solidFill>
              </a:rPr>
              <a:t>14</a:t>
            </a:r>
            <a:r>
              <a:rPr lang="en-US" b="1" dirty="0" smtClean="0">
                <a:solidFill>
                  <a:srgbClr val="660066"/>
                </a:solidFill>
              </a:rPr>
              <a:t> n/</a:t>
            </a:r>
            <a:r>
              <a:rPr lang="en-US" b="1" dirty="0">
                <a:solidFill>
                  <a:srgbClr val="660066"/>
                </a:solidFill>
              </a:rPr>
              <a:t>cm</a:t>
            </a:r>
            <a:r>
              <a:rPr lang="en-US" b="1" baseline="30000" dirty="0">
                <a:solidFill>
                  <a:srgbClr val="660066"/>
                </a:solidFill>
              </a:rPr>
              <a:t>-2</a:t>
            </a:r>
            <a:r>
              <a:rPr lang="en-US" b="1" dirty="0" smtClean="0">
                <a:solidFill>
                  <a:srgbClr val="660066"/>
                </a:solidFill>
              </a:rPr>
              <a:t>)  are compatible with the simulation results, hinting that the cold diodes may have been already fully validated. To be followed in detail.</a:t>
            </a:r>
            <a:endParaRPr lang="en-US" b="1" dirty="0">
              <a:solidFill>
                <a:srgbClr val="660066"/>
              </a:solidFill>
            </a:endParaRPr>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6" name="TextBox 5"/>
          <p:cNvSpPr txBox="1"/>
          <p:nvPr/>
        </p:nvSpPr>
        <p:spPr>
          <a:xfrm>
            <a:off x="827584" y="4077127"/>
            <a:ext cx="3600400" cy="523220"/>
          </a:xfrm>
          <a:prstGeom prst="rect">
            <a:avLst/>
          </a:prstGeom>
          <a:noFill/>
          <a:ln w="12700" cmpd="sng">
            <a:solidFill>
              <a:schemeClr val="tx1"/>
            </a:solidFill>
          </a:ln>
        </p:spPr>
        <p:txBody>
          <a:bodyPr wrap="square" rtlCol="0">
            <a:spAutoFit/>
          </a:bodyPr>
          <a:lstStyle/>
          <a:p>
            <a:r>
              <a:rPr lang="en-US" sz="1400" dirty="0" smtClean="0"/>
              <a:t>Ref. G </a:t>
            </a:r>
            <a:r>
              <a:rPr lang="en-US" sz="1400" dirty="0"/>
              <a:t>Lerner, </a:t>
            </a:r>
            <a:r>
              <a:rPr lang="en-US" sz="1400" dirty="0" smtClean="0"/>
              <a:t>M </a:t>
            </a:r>
            <a:r>
              <a:rPr lang="en-US" sz="1400" dirty="0" err="1"/>
              <a:t>Sabate</a:t>
            </a:r>
            <a:r>
              <a:rPr lang="en-US" sz="1400" dirty="0"/>
              <a:t>́ </a:t>
            </a:r>
            <a:r>
              <a:rPr lang="en-US" sz="1400" dirty="0" err="1"/>
              <a:t>Gilarte</a:t>
            </a:r>
            <a:r>
              <a:rPr lang="en-US" sz="1400" dirty="0"/>
              <a:t>, </a:t>
            </a:r>
            <a:r>
              <a:rPr lang="en-US" sz="1400" dirty="0" smtClean="0"/>
              <a:t>R </a:t>
            </a:r>
            <a:r>
              <a:rPr lang="en-US" sz="1400" dirty="0" err="1"/>
              <a:t>García</a:t>
            </a:r>
            <a:r>
              <a:rPr lang="en-US" sz="1400" dirty="0"/>
              <a:t> </a:t>
            </a:r>
            <a:r>
              <a:rPr lang="en-US" sz="1400" dirty="0" err="1"/>
              <a:t>Alía</a:t>
            </a:r>
            <a:r>
              <a:rPr lang="en-US" sz="1400" dirty="0"/>
              <a:t>, </a:t>
            </a:r>
            <a:r>
              <a:rPr lang="en-US" sz="1400" dirty="0" smtClean="0"/>
              <a:t>F </a:t>
            </a:r>
            <a:r>
              <a:rPr lang="en-US" sz="1400" dirty="0" err="1" smtClean="0"/>
              <a:t>Cerutti</a:t>
            </a:r>
            <a:r>
              <a:rPr lang="en-US" sz="1400" dirty="0"/>
              <a:t> </a:t>
            </a:r>
            <a:r>
              <a:rPr lang="en-US" sz="1400" dirty="0" smtClean="0"/>
              <a:t>; EDMS # </a:t>
            </a:r>
            <a:r>
              <a:rPr lang="cs-CZ" sz="1400" dirty="0"/>
              <a:t>2201836</a:t>
            </a:r>
            <a:endParaRPr lang="en-US" sz="1400" dirty="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4637087" y="699542"/>
            <a:ext cx="4543425" cy="1931035"/>
          </a:xfrm>
          <a:prstGeom prst="rect">
            <a:avLst/>
          </a:prstGeom>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4637087" y="2630577"/>
            <a:ext cx="4526979" cy="1969770"/>
          </a:xfrm>
          <a:prstGeom prst="rect">
            <a:avLst/>
          </a:prstGeom>
        </p:spPr>
      </p:pic>
    </p:spTree>
    <p:extLst>
      <p:ext uri="{BB962C8B-B14F-4D97-AF65-F5344CB8AC3E}">
        <p14:creationId xmlns:p14="http://schemas.microsoft.com/office/powerpoint/2010/main" val="306038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961" y="405000"/>
            <a:ext cx="7920000" cy="540000"/>
          </a:xfrm>
        </p:spPr>
        <p:txBody>
          <a:bodyPr/>
          <a:lstStyle/>
          <a:p>
            <a:r>
              <a:rPr lang="en-GB" i="1" dirty="0"/>
              <a:t>B </a:t>
            </a:r>
            <a:r>
              <a:rPr lang="en-GB" dirty="0"/>
              <a:t>–</a:t>
            </a:r>
            <a:r>
              <a:rPr lang="en-GB" i="1" dirty="0"/>
              <a:t> </a:t>
            </a:r>
            <a:r>
              <a:rPr lang="en-GB" dirty="0"/>
              <a:t>Change of pole order and implications on the circuit polarity</a:t>
            </a:r>
            <a:r>
              <a:rPr lang="en-US" dirty="0"/>
              <a:t/>
            </a:r>
            <a:br>
              <a:rPr lang="en-US" dirty="0"/>
            </a:br>
            <a:endParaRPr lang="en-US" dirty="0"/>
          </a:p>
        </p:txBody>
      </p:sp>
      <p:sp>
        <p:nvSpPr>
          <p:cNvPr id="3" name="Content Placeholder 2"/>
          <p:cNvSpPr>
            <a:spLocks noGrp="1"/>
          </p:cNvSpPr>
          <p:nvPr>
            <p:ph idx="1"/>
          </p:nvPr>
        </p:nvSpPr>
        <p:spPr>
          <a:xfrm>
            <a:off x="653078" y="1275606"/>
            <a:ext cx="8067820" cy="3169517"/>
          </a:xfrm>
        </p:spPr>
        <p:txBody>
          <a:bodyPr>
            <a:normAutofit fontScale="85000" lnSpcReduction="20000"/>
          </a:bodyPr>
          <a:lstStyle/>
          <a:p>
            <a:r>
              <a:rPr lang="en-GB" dirty="0"/>
              <a:t>To eliminate additional splices in the Q1/3 cold masses and to be able to perform vertical tests of MQXFA magnets at BNL, </a:t>
            </a:r>
            <a:r>
              <a:rPr lang="en-GB" dirty="0" smtClean="0"/>
              <a:t>it is proposed </a:t>
            </a:r>
            <a:r>
              <a:rPr lang="en-GB" dirty="0"/>
              <a:t>to change the pole order of the triplet </a:t>
            </a:r>
            <a:r>
              <a:rPr lang="en-GB" dirty="0" smtClean="0"/>
              <a:t>magnets.</a:t>
            </a:r>
          </a:p>
          <a:p>
            <a:r>
              <a:rPr lang="en-GB" dirty="0" smtClean="0"/>
              <a:t>To </a:t>
            </a:r>
            <a:r>
              <a:rPr lang="en-GB" dirty="0"/>
              <a:t>maintain the field polarity as in the HL LHC baseline, the connection scheme on Q2 magnets as well as the main </a:t>
            </a:r>
            <a:r>
              <a:rPr lang="en-GB" dirty="0" smtClean="0"/>
              <a:t>circuit, CLIQ, HDS and  instrumentation wires have to be adapted accordingly.</a:t>
            </a:r>
          </a:p>
          <a:p>
            <a:r>
              <a:rPr lang="en-GB" dirty="0" smtClean="0"/>
              <a:t>This part of the ECR was presented in detail by H </a:t>
            </a:r>
            <a:r>
              <a:rPr lang="en-GB" dirty="0" err="1" smtClean="0"/>
              <a:t>Prin</a:t>
            </a:r>
            <a:r>
              <a:rPr lang="en-GB" dirty="0" smtClean="0"/>
              <a:t> at TCC’s 77</a:t>
            </a:r>
            <a:r>
              <a:rPr lang="en-GB" baseline="30000" dirty="0" smtClean="0"/>
              <a:t>th</a:t>
            </a:r>
            <a:r>
              <a:rPr lang="en-GB" dirty="0" smtClean="0"/>
              <a:t> Meeting </a:t>
            </a:r>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1781715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903" y="48529"/>
            <a:ext cx="7920000" cy="540000"/>
          </a:xfrm>
        </p:spPr>
        <p:txBody>
          <a:bodyPr/>
          <a:lstStyle/>
          <a:p>
            <a:r>
              <a:rPr lang="en-GB" i="1" dirty="0" smtClean="0"/>
              <a:t>C </a:t>
            </a:r>
            <a:r>
              <a:rPr lang="en-GB" dirty="0"/>
              <a:t>–</a:t>
            </a:r>
            <a:r>
              <a:rPr lang="en-GB" i="1" dirty="0"/>
              <a:t> </a:t>
            </a:r>
            <a:r>
              <a:rPr lang="en-US" dirty="0" smtClean="0"/>
              <a:t>Modifications to the </a:t>
            </a:r>
            <a:r>
              <a:rPr lang="en-US" dirty="0"/>
              <a:t>warm part </a:t>
            </a:r>
          </a:p>
        </p:txBody>
      </p:sp>
      <p:sp>
        <p:nvSpPr>
          <p:cNvPr id="3" name="Content Placeholder 2"/>
          <p:cNvSpPr>
            <a:spLocks noGrp="1"/>
          </p:cNvSpPr>
          <p:nvPr>
            <p:ph idx="1"/>
          </p:nvPr>
        </p:nvSpPr>
        <p:spPr>
          <a:xfrm>
            <a:off x="251520" y="588529"/>
            <a:ext cx="8795280" cy="4301777"/>
          </a:xfrm>
        </p:spPr>
        <p:txBody>
          <a:bodyPr>
            <a:normAutofit fontScale="62500" lnSpcReduction="20000"/>
          </a:bodyPr>
          <a:lstStyle/>
          <a:p>
            <a:r>
              <a:rPr lang="en-GB" dirty="0" smtClean="0"/>
              <a:t>The ECR </a:t>
            </a:r>
            <a:r>
              <a:rPr lang="en-GB" b="1" dirty="0" smtClean="0">
                <a:solidFill>
                  <a:srgbClr val="660066"/>
                </a:solidFill>
              </a:rPr>
              <a:t>does </a:t>
            </a:r>
            <a:r>
              <a:rPr lang="en-GB" b="1" dirty="0">
                <a:solidFill>
                  <a:srgbClr val="660066"/>
                </a:solidFill>
              </a:rPr>
              <a:t>not </a:t>
            </a:r>
            <a:r>
              <a:rPr lang="en-GB" b="1" dirty="0" smtClean="0">
                <a:solidFill>
                  <a:srgbClr val="660066"/>
                </a:solidFill>
              </a:rPr>
              <a:t>add any </a:t>
            </a:r>
            <a:r>
              <a:rPr lang="en-GB" b="1" dirty="0">
                <a:solidFill>
                  <a:srgbClr val="660066"/>
                </a:solidFill>
              </a:rPr>
              <a:t>change to the cold-mass manufacturing baseline</a:t>
            </a:r>
            <a:r>
              <a:rPr lang="en-GB" dirty="0"/>
              <a:t>. </a:t>
            </a:r>
            <a:endParaRPr lang="en-GB" dirty="0" smtClean="0"/>
          </a:p>
          <a:p>
            <a:r>
              <a:rPr lang="en-GB" dirty="0" smtClean="0"/>
              <a:t>Proposed </a:t>
            </a:r>
            <a:r>
              <a:rPr lang="en-GB" dirty="0"/>
              <a:t>changes </a:t>
            </a:r>
            <a:r>
              <a:rPr lang="en-GB" dirty="0" smtClean="0"/>
              <a:t>are:</a:t>
            </a:r>
            <a:endParaRPr lang="en-US" dirty="0"/>
          </a:p>
          <a:p>
            <a:pPr lvl="1"/>
            <a:r>
              <a:rPr lang="en-GB" dirty="0"/>
              <a:t>Modification of the </a:t>
            </a:r>
            <a:r>
              <a:rPr lang="en-GB" b="1" dirty="0">
                <a:solidFill>
                  <a:srgbClr val="FF0000"/>
                </a:solidFill>
              </a:rPr>
              <a:t>connection scheme of the CLIQ units </a:t>
            </a:r>
            <a:r>
              <a:rPr lang="en-GB" dirty="0"/>
              <a:t>protecting the Q1 and Q3 cold-masses. In the proposed design, each of the four CLIQ unit protecting Q1/Q3 is connected across two poles of just one magnet, i.e. Q1a, Q1b, Q3a, and Q3b.</a:t>
            </a:r>
            <a:endParaRPr lang="en-US" dirty="0"/>
          </a:p>
          <a:p>
            <a:pPr lvl="1"/>
            <a:r>
              <a:rPr lang="en-GB" dirty="0"/>
              <a:t>Addition of a </a:t>
            </a:r>
            <a:r>
              <a:rPr lang="en-GB" b="1" dirty="0">
                <a:solidFill>
                  <a:srgbClr val="FF0000"/>
                </a:solidFill>
              </a:rPr>
              <a:t>parallel electrical path across magnet Q3a</a:t>
            </a:r>
            <a:r>
              <a:rPr lang="en-GB" dirty="0"/>
              <a:t>, </a:t>
            </a:r>
            <a:r>
              <a:rPr lang="en-GB" dirty="0" smtClean="0"/>
              <a:t>using the </a:t>
            </a:r>
            <a:r>
              <a:rPr lang="en-GB" dirty="0"/>
              <a:t>warm lead already present in the baseline. This path includes two strings of ten diodes, connected back to back, in series to a 200 mΩ resistor. This resistance, which has the same design value as the resistance of the Q1a trim power supply leads and crowbar, is selected in order to limit the current passing through the lead itself. This additional path is not designed to carry the full circuit current, but only current unbalances between Q3a and Q3b, in particular in the case of a spurious CLIQ triggering.</a:t>
            </a:r>
            <a:endParaRPr lang="en-US" dirty="0"/>
          </a:p>
          <a:p>
            <a:r>
              <a:rPr lang="en-GB" dirty="0" smtClean="0"/>
              <a:t>With </a:t>
            </a:r>
            <a:r>
              <a:rPr lang="en-GB" dirty="0"/>
              <a:t>the proposed modification, in case of spurious triggering of any of the CLIQ units the oscillating current is introduced symmetrically in the two halves of the magnet to which is connected. </a:t>
            </a:r>
            <a:endParaRPr lang="en-GB" dirty="0" smtClean="0"/>
          </a:p>
          <a:p>
            <a:r>
              <a:rPr lang="en-GB" dirty="0" smtClean="0"/>
              <a:t>This </a:t>
            </a:r>
            <a:r>
              <a:rPr lang="en-GB" dirty="0"/>
              <a:t>arrangement prevents the occurrence of a severe failure caused by asymmetric magnetic fields in the Q3 coils. The proposed modification was presented, discussed, and endorsed at the Magnet Circuit Forum </a:t>
            </a:r>
            <a:r>
              <a:rPr lang="en-GB" dirty="0" smtClean="0"/>
              <a:t>meeting on </a:t>
            </a:r>
            <a:r>
              <a:rPr lang="en-GB" dirty="0"/>
              <a:t>the 16 April </a:t>
            </a:r>
            <a:r>
              <a:rPr lang="en-GB" dirty="0" smtClean="0"/>
              <a:t>2019. </a:t>
            </a:r>
            <a:endParaRPr lang="en-US" dirty="0"/>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3338435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914401"/>
            <a:ext cx="2808312" cy="3680222"/>
          </a:xfrm>
        </p:spPr>
        <p:txBody>
          <a:bodyPr>
            <a:normAutofit fontScale="62500" lnSpcReduction="20000"/>
          </a:bodyPr>
          <a:lstStyle/>
          <a:p>
            <a:r>
              <a:rPr lang="en-US" dirty="0"/>
              <a:t>In the case of a spurious triggering of one of the two CLIQ units protecting the Q3 cold-mass, asymmetric currents are introduced in the poles P3 and P1/P2/P4. </a:t>
            </a:r>
          </a:p>
          <a:p>
            <a:r>
              <a:rPr lang="en-US" dirty="0"/>
              <a:t>The current changes imposed in the different poles at the moment of the CLIQ spurious triggering have significantly different amplitudes. </a:t>
            </a:r>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a:xfrm>
            <a:off x="8686800" y="4264372"/>
            <a:ext cx="360000" cy="270000"/>
          </a:xfrm>
        </p:spPr>
        <p:txBody>
          <a:bodyPr/>
          <a:lstStyle/>
          <a:p>
            <a:fld id="{BFDCA1C4-9514-7B4F-976F-D92F7E296653}" type="slidenum">
              <a:rPr lang="fr-FR" smtClean="0"/>
              <a:pPr/>
              <a:t>13</a:t>
            </a:fld>
            <a:endParaRPr lang="fr-F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bwMode="auto">
          <a:xfrm>
            <a:off x="3059832" y="411510"/>
            <a:ext cx="2628000" cy="1581468"/>
          </a:xfrm>
          <a:prstGeom prst="rect">
            <a:avLst/>
          </a:prstGeom>
          <a:noFill/>
        </p:spPr>
      </p:pic>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5880496" y="445942"/>
            <a:ext cx="2555987" cy="2797175"/>
          </a:xfrm>
          <a:prstGeom prst="rect">
            <a:avLst/>
          </a:prstGeom>
        </p:spPr>
      </p:pic>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bwMode="auto">
          <a:xfrm>
            <a:off x="3092820" y="2363788"/>
            <a:ext cx="2613526" cy="1869499"/>
          </a:xfrm>
          <a:prstGeom prst="rect">
            <a:avLst/>
          </a:prstGeom>
          <a:noFill/>
        </p:spPr>
      </p:pic>
      <p:sp>
        <p:nvSpPr>
          <p:cNvPr id="9" name="Title 1"/>
          <p:cNvSpPr>
            <a:spLocks noGrp="1"/>
          </p:cNvSpPr>
          <p:nvPr>
            <p:ph type="title"/>
          </p:nvPr>
        </p:nvSpPr>
        <p:spPr>
          <a:xfrm>
            <a:off x="467544" y="-56482"/>
            <a:ext cx="8434800" cy="540000"/>
          </a:xfrm>
        </p:spPr>
        <p:txBody>
          <a:bodyPr/>
          <a:lstStyle/>
          <a:p>
            <a:r>
              <a:rPr lang="en-US" dirty="0" smtClean="0"/>
              <a:t>Effects on beam due to misfiring of a CLIQ unit</a:t>
            </a:r>
            <a:endParaRPr lang="en-US" dirty="0"/>
          </a:p>
        </p:txBody>
      </p:sp>
      <p:sp>
        <p:nvSpPr>
          <p:cNvPr id="10" name="Content Placeholder 2"/>
          <p:cNvSpPr txBox="1">
            <a:spLocks/>
          </p:cNvSpPr>
          <p:nvPr/>
        </p:nvSpPr>
        <p:spPr>
          <a:xfrm>
            <a:off x="5508104" y="3308607"/>
            <a:ext cx="3538696" cy="1547441"/>
          </a:xfrm>
          <a:prstGeom prst="rect">
            <a:avLst/>
          </a:prstGeom>
          <a:solidFill>
            <a:schemeClr val="accent3">
              <a:lumMod val="20000"/>
              <a:lumOff val="80000"/>
            </a:schemeClr>
          </a:solidFill>
        </p:spPr>
        <p:txBody>
          <a:bodyPr vert="horz" lIns="0" tIns="0" rIns="0" bIns="0" rtlCol="0">
            <a:normAutofit fontScale="70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200" dirty="0" smtClean="0"/>
              <a:t>Within </a:t>
            </a:r>
            <a:r>
              <a:rPr lang="en-GB" sz="2200" dirty="0"/>
              <a:t>the first LHC turn (89 us), the orbit offset surpasses well 2 </a:t>
            </a:r>
            <a:r>
              <a:rPr lang="en-GB" sz="2200" dirty="0" err="1"/>
              <a:t>σ</a:t>
            </a:r>
            <a:r>
              <a:rPr lang="en-GB" sz="2200" dirty="0"/>
              <a:t> and reaching 5 </a:t>
            </a:r>
            <a:r>
              <a:rPr lang="en-GB" sz="2200" dirty="0" err="1"/>
              <a:t>σ</a:t>
            </a:r>
            <a:r>
              <a:rPr lang="en-GB" sz="2200" dirty="0"/>
              <a:t> after only 2 </a:t>
            </a:r>
            <a:r>
              <a:rPr lang="en-GB" sz="2200" dirty="0" smtClean="0"/>
              <a:t>turns</a:t>
            </a:r>
          </a:p>
          <a:p>
            <a:r>
              <a:rPr lang="en-GB" sz="2200" dirty="0" smtClean="0"/>
              <a:t>The </a:t>
            </a:r>
            <a:r>
              <a:rPr lang="en-GB" sz="2200" dirty="0"/>
              <a:t>described scenario would be by far the fastest failure in the LHC and too fast to actively abort the beams before damaging loss levels are reached.</a:t>
            </a:r>
            <a:endParaRPr lang="en-US" sz="2200" dirty="0"/>
          </a:p>
          <a:p>
            <a:endParaRPr lang="en-US" dirty="0"/>
          </a:p>
        </p:txBody>
      </p:sp>
    </p:spTree>
    <p:extLst>
      <p:ext uri="{BB962C8B-B14F-4D97-AF65-F5344CB8AC3E}">
        <p14:creationId xmlns:p14="http://schemas.microsoft.com/office/powerpoint/2010/main" val="202206788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of the change to quench protection</a:t>
            </a:r>
            <a:endParaRPr lang="en-US" dirty="0"/>
          </a:p>
        </p:txBody>
      </p:sp>
      <p:sp>
        <p:nvSpPr>
          <p:cNvPr id="3" name="Content Placeholder 2"/>
          <p:cNvSpPr>
            <a:spLocks noGrp="1"/>
          </p:cNvSpPr>
          <p:nvPr>
            <p:ph idx="1"/>
          </p:nvPr>
        </p:nvSpPr>
        <p:spPr>
          <a:xfrm>
            <a:off x="323528" y="1059582"/>
            <a:ext cx="8568952" cy="4033613"/>
          </a:xfrm>
        </p:spPr>
        <p:txBody>
          <a:bodyPr>
            <a:normAutofit fontScale="55000" lnSpcReduction="20000"/>
          </a:bodyPr>
          <a:lstStyle/>
          <a:p>
            <a:r>
              <a:rPr lang="en-US" dirty="0" smtClean="0"/>
              <a:t>The worst</a:t>
            </a:r>
            <a:r>
              <a:rPr lang="en-US" dirty="0"/>
              <a:t>-case peak voltage to ground and coil-to-heater voltage in Q1 and Q3, in case of CLIQ and/or quench heater failures, non-uniform conductor parameters, and/or sudden quench of large parts of the coil due to beam loss, are </a:t>
            </a:r>
            <a:r>
              <a:rPr lang="en-US" dirty="0" smtClean="0"/>
              <a:t>reduced.</a:t>
            </a:r>
          </a:p>
          <a:p>
            <a:r>
              <a:rPr lang="en-US" dirty="0" smtClean="0"/>
              <a:t>The hot</a:t>
            </a:r>
            <a:r>
              <a:rPr lang="en-US" dirty="0"/>
              <a:t>-spot temperature in the case of a quench at nominal current and simultaneous failure of one CLIQ unit protecting a Q1 or Q3 magnet increases by about 100 </a:t>
            </a:r>
            <a:r>
              <a:rPr lang="en-US" dirty="0" smtClean="0"/>
              <a:t>K. </a:t>
            </a:r>
            <a:r>
              <a:rPr lang="en-US" dirty="0"/>
              <a:t>In this scenario, the hot-spot temperature would reach a worst-case hot-spot temperature at nominal current of about 370 K in case of strand parameters uniformly </a:t>
            </a:r>
            <a:r>
              <a:rPr lang="en-US" dirty="0" smtClean="0"/>
              <a:t>distributed, </a:t>
            </a:r>
            <a:r>
              <a:rPr lang="en-US" dirty="0"/>
              <a:t>and about 400 K in case of strand parameters non-uniformly </a:t>
            </a:r>
            <a:r>
              <a:rPr lang="en-US" dirty="0" smtClean="0"/>
              <a:t>distributed.</a:t>
            </a:r>
          </a:p>
          <a:p>
            <a:pPr lvl="1"/>
            <a:r>
              <a:rPr lang="en-US" dirty="0" smtClean="0"/>
              <a:t>At </a:t>
            </a:r>
            <a:r>
              <a:rPr lang="en-US" dirty="0"/>
              <a:t>ultimate current, a hot spot temperature of about 390 K and about 420 K can be reached </a:t>
            </a:r>
            <a:r>
              <a:rPr lang="en-US" dirty="0" smtClean="0"/>
              <a:t>respectively.</a:t>
            </a:r>
          </a:p>
          <a:p>
            <a:r>
              <a:rPr lang="en-US" dirty="0" smtClean="0">
                <a:solidFill>
                  <a:srgbClr val="0000FF"/>
                </a:solidFill>
              </a:rPr>
              <a:t>These </a:t>
            </a:r>
            <a:r>
              <a:rPr lang="en-US" dirty="0">
                <a:solidFill>
                  <a:srgbClr val="0000FF"/>
                </a:solidFill>
              </a:rPr>
              <a:t>values can be considered as acceptable for an event with such a low occurrence probability, implying in the worst case scenario the possibility of some retraining at ultimate current. With the </a:t>
            </a:r>
            <a:r>
              <a:rPr lang="en-US" dirty="0" smtClean="0">
                <a:solidFill>
                  <a:srgbClr val="0000FF"/>
                </a:solidFill>
              </a:rPr>
              <a:t>previous baseline </a:t>
            </a:r>
            <a:r>
              <a:rPr lang="en-US" dirty="0">
                <a:solidFill>
                  <a:srgbClr val="0000FF"/>
                </a:solidFill>
              </a:rPr>
              <a:t>circuit, instead, the presence of two CLIQ units connected across two magnets of the same cold-mass would </a:t>
            </a:r>
            <a:r>
              <a:rPr lang="en-US" dirty="0" smtClean="0">
                <a:solidFill>
                  <a:srgbClr val="0000FF"/>
                </a:solidFill>
              </a:rPr>
              <a:t>have provided </a:t>
            </a:r>
            <a:r>
              <a:rPr lang="en-US" dirty="0">
                <a:solidFill>
                  <a:srgbClr val="0000FF"/>
                </a:solidFill>
              </a:rPr>
              <a:t>some level of additional redundancy, resulting in a hot-spot temperature increase of only a few tens of </a:t>
            </a:r>
            <a:r>
              <a:rPr lang="en-US" dirty="0" smtClean="0">
                <a:solidFill>
                  <a:srgbClr val="0000FF"/>
                </a:solidFill>
              </a:rPr>
              <a:t>K.</a:t>
            </a:r>
          </a:p>
          <a:p>
            <a:pPr lvl="1"/>
            <a:r>
              <a:rPr lang="en-US" dirty="0" smtClean="0"/>
              <a:t>It </a:t>
            </a:r>
            <a:r>
              <a:rPr lang="en-US" dirty="0"/>
              <a:t>should be noted that in the present baseline the Q2a and Q2b cold-masses are already protected by individual CLIQ units, and the performance of their quench protection system is considered satisfactory</a:t>
            </a:r>
            <a:r>
              <a:rPr lang="en-US" dirty="0" smtClean="0"/>
              <a:t>.</a:t>
            </a:r>
          </a:p>
          <a:p>
            <a:r>
              <a:rPr lang="en-US" dirty="0" smtClean="0"/>
              <a:t>The contents of the ECR and in particular the ones on this slide have been discussed with AUP colleagues, who agreed upon. Thanks Paolo and Giorgio.</a:t>
            </a:r>
            <a:endParaRPr lang="en-US" dirty="0"/>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93051423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US" dirty="0" smtClean="0"/>
              <a:t>Final comments</a:t>
            </a:r>
            <a:endParaRPr lang="en-US" dirty="0"/>
          </a:p>
        </p:txBody>
      </p:sp>
      <p:sp>
        <p:nvSpPr>
          <p:cNvPr id="3" name="Content Placeholder 2"/>
          <p:cNvSpPr>
            <a:spLocks noGrp="1"/>
          </p:cNvSpPr>
          <p:nvPr>
            <p:ph idx="1"/>
          </p:nvPr>
        </p:nvSpPr>
        <p:spPr>
          <a:xfrm>
            <a:off x="179512" y="795591"/>
            <a:ext cx="8867288" cy="3971672"/>
          </a:xfrm>
        </p:spPr>
        <p:txBody>
          <a:bodyPr>
            <a:normAutofit fontScale="47500" lnSpcReduction="20000"/>
          </a:bodyPr>
          <a:lstStyle/>
          <a:p>
            <a:r>
              <a:rPr lang="en-GB" sz="2900" dirty="0"/>
              <a:t>With the proposed modifications, the worst-case in terms of beam trajectory change is a spurious triggering of one CLIQ unit protecting the Q2a or Q2b magnet, with magnetic length of 7.15 m. In fact, a spurious triggering of one unit protecting Q1a, Q1b, Q3a, or Q3b would only change the magnetic field along the length of a 4.2 m magnet, and hence it would have a smaller effect on the beam orbit</a:t>
            </a:r>
            <a:r>
              <a:rPr lang="en-GB" sz="2900" dirty="0" smtClean="0"/>
              <a:t>.</a:t>
            </a:r>
          </a:p>
          <a:p>
            <a:r>
              <a:rPr lang="en-GB" sz="2900" dirty="0"/>
              <a:t>The radial beam trajectory change caused by the spurious triggering of one CLIQ unit protecting Q2a or Q2b was simulated with MAD-</a:t>
            </a:r>
            <a:r>
              <a:rPr lang="en-GB" sz="2900" dirty="0" smtClean="0"/>
              <a:t>X. </a:t>
            </a:r>
            <a:r>
              <a:rPr lang="en-GB" sz="2900" dirty="0"/>
              <a:t>The critical excursion of 1.5 </a:t>
            </a:r>
            <a:r>
              <a:rPr lang="en-GB" sz="2900" dirty="0" err="1"/>
              <a:t>σ</a:t>
            </a:r>
            <a:r>
              <a:rPr lang="en-GB" sz="2900" dirty="0"/>
              <a:t> is reached after about 13 LHC turns, i.e. about 1.2 </a:t>
            </a:r>
            <a:r>
              <a:rPr lang="en-GB" sz="2900" dirty="0" err="1"/>
              <a:t>ms.</a:t>
            </a:r>
            <a:endParaRPr lang="en-US" sz="2900" dirty="0"/>
          </a:p>
          <a:p>
            <a:r>
              <a:rPr lang="en-GB" sz="2900" dirty="0" smtClean="0"/>
              <a:t>The </a:t>
            </a:r>
            <a:r>
              <a:rPr lang="en-GB" sz="2900" dirty="0"/>
              <a:t>CLIQ units will be monitored by the quench detection systems, which will initiate a beam abort in the case of a spurious CLIQ unit triggering. The two LHC beam will be dumped in less than 1 </a:t>
            </a:r>
            <a:r>
              <a:rPr lang="en-GB" sz="2900" dirty="0" err="1"/>
              <a:t>ms</a:t>
            </a:r>
            <a:r>
              <a:rPr lang="en-GB" sz="2900" dirty="0"/>
              <a:t> after the CLIQ unit spurious triggering. </a:t>
            </a:r>
            <a:endParaRPr lang="en-GB" sz="2900" dirty="0" smtClean="0"/>
          </a:p>
          <a:p>
            <a:r>
              <a:rPr lang="en-GB" sz="2900" dirty="0"/>
              <a:t>The proposed modifications uniform the quench protection system of the Q1/Q3 and Q2a/Q2b cold-masses, which simplifies simulations, failure case analyses, and reliability studies. Very similar hot-spot temperature would be reached in Q1/Q3 and Q2a/Q2b, whereas the peak voltages to ground and coil-to-heater voltages in Q1/Q3 would be about 1.7 times lower than Q2a/Q2b. This is simply because of the different magnetic lengths of the magnets, which have a ratio of 7.15/4.2≈1.7.</a:t>
            </a:r>
          </a:p>
          <a:p>
            <a:r>
              <a:rPr lang="en-GB" sz="2900" dirty="0" smtClean="0"/>
              <a:t>With </a:t>
            </a:r>
            <a:r>
              <a:rPr lang="en-GB" sz="2900" dirty="0"/>
              <a:t>the proposed changes the tests performed on the 4.2 m long magnets at Brookhaven National Laboratory (BNL) will be fully representative of the final baseline, since in the new proposed circuit each Q1a, Q1b, Q3a, Q3b will be shunted by a parallel electrical path, and one CLIQ unit will protect each individual magnet. This is the same configuration foreseen for the tests at BNL</a:t>
            </a:r>
            <a:r>
              <a:rPr lang="en-GB" sz="2900" dirty="0" smtClean="0"/>
              <a:t>.</a:t>
            </a:r>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2165047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16</a:t>
            </a:fld>
            <a:endParaRPr lang="fr-FR"/>
          </a:p>
        </p:txBody>
      </p:sp>
      <p:graphicFrame>
        <p:nvGraphicFramePr>
          <p:cNvPr id="9" name="Table 8"/>
          <p:cNvGraphicFramePr>
            <a:graphicFrameLocks noGrp="1"/>
          </p:cNvGraphicFramePr>
          <p:nvPr>
            <p:extLst>
              <p:ext uri="{D42A27DB-BD31-4B8C-83A1-F6EECF244321}">
                <p14:modId xmlns:p14="http://schemas.microsoft.com/office/powerpoint/2010/main" val="818183126"/>
              </p:ext>
            </p:extLst>
          </p:nvPr>
        </p:nvGraphicFramePr>
        <p:xfrm>
          <a:off x="474221" y="987574"/>
          <a:ext cx="8496943" cy="3023182"/>
        </p:xfrm>
        <a:graphic>
          <a:graphicData uri="http://schemas.openxmlformats.org/drawingml/2006/table">
            <a:tbl>
              <a:tblPr firstRow="1" bandRow="1">
                <a:tableStyleId>{5C22544A-7EE6-4342-B048-85BDC9FD1C3A}</a:tableStyleId>
              </a:tblPr>
              <a:tblGrid>
                <a:gridCol w="501844"/>
                <a:gridCol w="1925854"/>
                <a:gridCol w="1213849"/>
                <a:gridCol w="1213849"/>
                <a:gridCol w="1213849"/>
                <a:gridCol w="1213849"/>
                <a:gridCol w="1213849"/>
              </a:tblGrid>
              <a:tr h="357048">
                <a:tc>
                  <a:txBody>
                    <a:bodyPr/>
                    <a:lstStyle/>
                    <a:p>
                      <a:pPr algn="just">
                        <a:lnSpc>
                          <a:spcPct val="115000"/>
                        </a:lnSpc>
                        <a:spcAft>
                          <a:spcPts val="0"/>
                        </a:spcAft>
                      </a:pPr>
                      <a:r>
                        <a:rPr lang="en-GB" sz="800" dirty="0">
                          <a:effectLst/>
                          <a:latin typeface="Calibri"/>
                          <a:ea typeface="Calibri"/>
                          <a:cs typeface="Calibri"/>
                        </a:rPr>
                        <a:t> </a:t>
                      </a:r>
                      <a:endParaRPr lang="en-US" sz="1100" dirty="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A - 1. Trim Q2a suppression</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A - 2. Addition of k-mod circuit</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A - 3. Ratings of sc elements</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A - 4. Cold Diodes</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B – Pole order and circuit polarity</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C – Modifications of the warm part</a:t>
                      </a:r>
                      <a:endParaRPr lang="en-US" sz="1100">
                        <a:effectLst/>
                        <a:latin typeface="Calibri"/>
                        <a:ea typeface="ＭＳ 明朝"/>
                        <a:cs typeface="Times New Roman"/>
                      </a:endParaRPr>
                    </a:p>
                  </a:txBody>
                  <a:tcPr marL="68580" marR="68580" marT="0" marB="0" anchor="ctr"/>
                </a:tc>
              </a:tr>
              <a:tr h="563014">
                <a:tc>
                  <a:txBody>
                    <a:bodyPr/>
                    <a:lstStyle/>
                    <a:p>
                      <a:pPr algn="ctr">
                        <a:lnSpc>
                          <a:spcPct val="115000"/>
                        </a:lnSpc>
                        <a:spcAft>
                          <a:spcPts val="0"/>
                        </a:spcAft>
                      </a:pPr>
                      <a:r>
                        <a:rPr lang="en-GB" sz="800" b="1">
                          <a:effectLst/>
                          <a:latin typeface="Calibri"/>
                          <a:ea typeface="ＭＳ 明朝"/>
                          <a:cs typeface="Calibri"/>
                        </a:rPr>
                        <a:t>WP3</a:t>
                      </a:r>
                      <a:endParaRPr lang="en-US" sz="11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No impact in cost, schedule or performance.</a:t>
                      </a:r>
                      <a:endParaRPr lang="en-US" sz="1000" dirty="0">
                        <a:effectLst/>
                        <a:latin typeface="Calibri"/>
                        <a:ea typeface="ＭＳ 明朝"/>
                        <a:cs typeface="Times New Roman"/>
                      </a:endParaRPr>
                    </a:p>
                    <a:p>
                      <a:pPr algn="just">
                        <a:lnSpc>
                          <a:spcPct val="115000"/>
                        </a:lnSpc>
                        <a:spcAft>
                          <a:spcPts val="0"/>
                        </a:spcAft>
                      </a:pPr>
                      <a:r>
                        <a:rPr lang="en-GB" sz="600" dirty="0">
                          <a:effectLst/>
                          <a:latin typeface="Calibri"/>
                          <a:ea typeface="ＭＳ 明朝"/>
                          <a:cs typeface="Calibri"/>
                        </a:rPr>
                        <a:t>The additional k-mod circuit on Q1a compensates the trim removal in Q2a.</a:t>
                      </a:r>
                      <a:endParaRPr lang="en-US" sz="10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No impact in cost, schedule or performance.</a:t>
                      </a:r>
                      <a:endParaRPr lang="en-US" sz="1000" dirty="0">
                        <a:effectLst/>
                        <a:latin typeface="Calibri"/>
                        <a:ea typeface="ＭＳ 明朝"/>
                        <a:cs typeface="Times New Roman"/>
                      </a:endParaRPr>
                    </a:p>
                    <a:p>
                      <a:pPr algn="just">
                        <a:lnSpc>
                          <a:spcPct val="115000"/>
                        </a:lnSpc>
                        <a:spcAft>
                          <a:spcPts val="0"/>
                        </a:spcAft>
                      </a:pPr>
                      <a:r>
                        <a:rPr lang="en-GB" sz="600" dirty="0">
                          <a:effectLst/>
                          <a:latin typeface="Calibri"/>
                          <a:ea typeface="ＭＳ 明朝"/>
                          <a:cs typeface="Calibri"/>
                        </a:rPr>
                        <a:t>The additional k-mod circuit on Q1a compensates the trim removal in Q2a.</a:t>
                      </a:r>
                      <a:endParaRPr lang="en-US" sz="10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No impact in cost, schedule or performance.</a:t>
                      </a:r>
                      <a:endParaRPr lang="en-US" sz="1000" dirty="0">
                        <a:effectLst/>
                        <a:latin typeface="Calibri"/>
                        <a:ea typeface="ＭＳ 明朝"/>
                        <a:cs typeface="Times New Roman"/>
                      </a:endParaRPr>
                    </a:p>
                    <a:p>
                      <a:pPr algn="just">
                        <a:lnSpc>
                          <a:spcPct val="115000"/>
                        </a:lnSpc>
                        <a:spcAft>
                          <a:spcPts val="0"/>
                        </a:spcAft>
                      </a:pPr>
                      <a:r>
                        <a:rPr lang="en-GB" sz="600" dirty="0">
                          <a:effectLst/>
                          <a:latin typeface="Calibri"/>
                          <a:ea typeface="ＭＳ 明朝"/>
                          <a:cs typeface="Calibri"/>
                        </a:rPr>
                        <a:t> </a:t>
                      </a:r>
                      <a:endParaRPr lang="en-US" sz="10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on schedule or performance.</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The cold diode module design studies have been carried out since the beginning including the possibility of installing the diodes. An ECR in preparation on the DCM (D1-DFX Connection Module) will cover additional costs.</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No impact on cost, schedule or performance is foreseen from reverting the current direction and re‑arranging the leads. </a:t>
                      </a:r>
                      <a:endParaRPr lang="en-US" sz="10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 </a:t>
                      </a:r>
                      <a:endParaRPr lang="en-US" sz="1000" dirty="0">
                        <a:effectLst/>
                        <a:latin typeface="Calibri"/>
                        <a:ea typeface="ＭＳ 明朝"/>
                        <a:cs typeface="Times New Roman"/>
                      </a:endParaRPr>
                    </a:p>
                  </a:txBody>
                  <a:tcPr marL="68580" marR="68580" marT="0" marB="0" anchor="ctr"/>
                </a:tc>
              </a:tr>
              <a:tr h="563014">
                <a:tc>
                  <a:txBody>
                    <a:bodyPr/>
                    <a:lstStyle/>
                    <a:p>
                      <a:pPr algn="ctr">
                        <a:lnSpc>
                          <a:spcPct val="115000"/>
                        </a:lnSpc>
                        <a:spcAft>
                          <a:spcPts val="0"/>
                        </a:spcAft>
                      </a:pPr>
                      <a:r>
                        <a:rPr lang="en-GB" sz="800" b="1">
                          <a:effectLst/>
                          <a:latin typeface="Calibri"/>
                          <a:ea typeface="ＭＳ 明朝"/>
                          <a:cs typeface="Calibri"/>
                        </a:rPr>
                        <a:t>WP6a</a:t>
                      </a:r>
                      <a:endParaRPr lang="en-US" sz="11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 </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 </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Modifications to the design were implemented at an early stage and are part of the baseline. No impacts can be identified for WP6a.</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Modifications to the design were implemented at an early stage and are part of the baseline. No impacts can be identified for WP6a.</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 </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Minor impact is foreseen from the additional cold diodes.</a:t>
                      </a:r>
                      <a:endParaRPr lang="en-US" sz="1000" dirty="0">
                        <a:effectLst/>
                        <a:latin typeface="Calibri"/>
                        <a:ea typeface="ＭＳ 明朝"/>
                        <a:cs typeface="Times New Roman"/>
                      </a:endParaRPr>
                    </a:p>
                  </a:txBody>
                  <a:tcPr marL="68580" marR="68580" marT="0" marB="0" anchor="ctr"/>
                </a:tc>
              </a:tr>
              <a:tr h="638597">
                <a:tc>
                  <a:txBody>
                    <a:bodyPr/>
                    <a:lstStyle/>
                    <a:p>
                      <a:pPr algn="ctr">
                        <a:lnSpc>
                          <a:spcPct val="115000"/>
                        </a:lnSpc>
                        <a:spcAft>
                          <a:spcPts val="0"/>
                        </a:spcAft>
                      </a:pPr>
                      <a:r>
                        <a:rPr lang="en-GB" sz="800" b="1">
                          <a:effectLst/>
                          <a:latin typeface="Calibri"/>
                          <a:ea typeface="ＭＳ 明朝"/>
                          <a:cs typeface="Calibri"/>
                        </a:rPr>
                        <a:t>WP6b</a:t>
                      </a:r>
                      <a:endParaRPr lang="en-US" sz="11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in schedule or performance.</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 </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Regarding cost, there are  4 x RPLBC less to deliver  (no net impact as Change 2 requires 4 converters more for Q1a trims).</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in terms of schedule.</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Concerning performance, no impact is expected, however, complexity of decoupling control and troubleshooting increases compared to Q2a trim (3 layers vs 2 layers).</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As regards cost, there are 4 x RPLAD more to be delivered (no net impact as Change 1 requires 4 converters less for Q2a trims).</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in cost, schedule or performance.</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in cost, schedule or performance.</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The 18kA and 2 kA trim circuits polarities shall be reversed. This change does not have an impact on cost, schedule and performance.</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solidFill>
                            <a:srgbClr val="1F497D"/>
                          </a:solidFill>
                          <a:effectLst/>
                          <a:latin typeface="Calibri"/>
                          <a:ea typeface="ＭＳ 明朝"/>
                          <a:cs typeface="Calibri"/>
                        </a:rPr>
                        <a:t> </a:t>
                      </a:r>
                      <a:endParaRPr lang="en-US" sz="1000" dirty="0">
                        <a:effectLst/>
                        <a:latin typeface="Calibri"/>
                        <a:ea typeface="ＭＳ 明朝"/>
                        <a:cs typeface="Times New Roman"/>
                      </a:endParaRPr>
                    </a:p>
                  </a:txBody>
                  <a:tcPr marL="68580" marR="68580" marT="0" marB="0" anchor="ctr"/>
                </a:tc>
              </a:tr>
            </a:tbl>
          </a:graphicData>
        </a:graphic>
      </p:graphicFrame>
      <p:sp>
        <p:nvSpPr>
          <p:cNvPr id="12" name="Title 1"/>
          <p:cNvSpPr txBox="1">
            <a:spLocks/>
          </p:cNvSpPr>
          <p:nvPr/>
        </p:nvSpPr>
        <p:spPr>
          <a:xfrm>
            <a:off x="2267744" y="267494"/>
            <a:ext cx="5153208"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smtClean="0"/>
              <a:t>Impacts - 1</a:t>
            </a:r>
            <a:endParaRPr lang="en-US" dirty="0"/>
          </a:p>
        </p:txBody>
      </p:sp>
    </p:spTree>
    <p:extLst>
      <p:ext uri="{BB962C8B-B14F-4D97-AF65-F5344CB8AC3E}">
        <p14:creationId xmlns:p14="http://schemas.microsoft.com/office/powerpoint/2010/main" val="325280241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a:p>
        </p:txBody>
      </p:sp>
      <p:graphicFrame>
        <p:nvGraphicFramePr>
          <p:cNvPr id="9" name="Table 8"/>
          <p:cNvGraphicFramePr>
            <a:graphicFrameLocks noGrp="1"/>
          </p:cNvGraphicFramePr>
          <p:nvPr>
            <p:extLst>
              <p:ext uri="{D42A27DB-BD31-4B8C-83A1-F6EECF244321}">
                <p14:modId xmlns:p14="http://schemas.microsoft.com/office/powerpoint/2010/main" val="1191206822"/>
              </p:ext>
            </p:extLst>
          </p:nvPr>
        </p:nvGraphicFramePr>
        <p:xfrm>
          <a:off x="365541" y="1419622"/>
          <a:ext cx="8496943" cy="2775636"/>
        </p:xfrm>
        <a:graphic>
          <a:graphicData uri="http://schemas.openxmlformats.org/drawingml/2006/table">
            <a:tbl>
              <a:tblPr firstRow="1" bandRow="1">
                <a:tableStyleId>{5C22544A-7EE6-4342-B048-85BDC9FD1C3A}</a:tableStyleId>
              </a:tblPr>
              <a:tblGrid>
                <a:gridCol w="501844"/>
                <a:gridCol w="1925854"/>
                <a:gridCol w="1213849"/>
                <a:gridCol w="1213849"/>
                <a:gridCol w="1213849"/>
                <a:gridCol w="1213849"/>
                <a:gridCol w="1213849"/>
              </a:tblGrid>
              <a:tr h="357048">
                <a:tc>
                  <a:txBody>
                    <a:bodyPr/>
                    <a:lstStyle/>
                    <a:p>
                      <a:pPr algn="just">
                        <a:lnSpc>
                          <a:spcPct val="115000"/>
                        </a:lnSpc>
                        <a:spcAft>
                          <a:spcPts val="0"/>
                        </a:spcAft>
                      </a:pPr>
                      <a:r>
                        <a:rPr lang="en-GB" sz="800" dirty="0">
                          <a:effectLst/>
                          <a:latin typeface="Calibri"/>
                          <a:ea typeface="Calibri"/>
                          <a:cs typeface="Calibri"/>
                        </a:rPr>
                        <a:t> </a:t>
                      </a:r>
                      <a:endParaRPr lang="en-US" sz="1100" dirty="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A - 1. Trim Q2a suppression</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A - 2. Addition of k-mod circuit</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A - 3. Ratings of sc elements</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A - 4. Cold Diodes</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B – Pole order and circuit polarity</a:t>
                      </a:r>
                      <a:endParaRPr lang="en-US" sz="1100">
                        <a:effectLst/>
                        <a:latin typeface="Calibri"/>
                        <a:ea typeface="ＭＳ 明朝"/>
                        <a:cs typeface="Times New Roman"/>
                      </a:endParaRPr>
                    </a:p>
                  </a:txBody>
                  <a:tcPr marL="68580" marR="68580" marT="0" marB="0" anchor="ctr"/>
                </a:tc>
                <a:tc>
                  <a:txBody>
                    <a:bodyPr/>
                    <a:lstStyle/>
                    <a:p>
                      <a:pPr algn="ctr">
                        <a:lnSpc>
                          <a:spcPct val="115000"/>
                        </a:lnSpc>
                        <a:spcAft>
                          <a:spcPts val="0"/>
                        </a:spcAft>
                      </a:pPr>
                      <a:r>
                        <a:rPr lang="en-GB" sz="800" b="1">
                          <a:effectLst/>
                          <a:latin typeface="Calibri"/>
                          <a:ea typeface="ＭＳ 明朝"/>
                          <a:cs typeface="Calibri"/>
                        </a:rPr>
                        <a:t>C – Modifications of the warm part</a:t>
                      </a:r>
                      <a:endParaRPr lang="en-US" sz="1100">
                        <a:effectLst/>
                        <a:latin typeface="Calibri"/>
                        <a:ea typeface="ＭＳ 明朝"/>
                        <a:cs typeface="Times New Roman"/>
                      </a:endParaRPr>
                    </a:p>
                  </a:txBody>
                  <a:tcPr marL="68580" marR="68580" marT="0" marB="0" anchor="ctr"/>
                </a:tc>
              </a:tr>
              <a:tr h="563014">
                <a:tc>
                  <a:txBody>
                    <a:bodyPr/>
                    <a:lstStyle/>
                    <a:p>
                      <a:pPr algn="ctr">
                        <a:lnSpc>
                          <a:spcPct val="115000"/>
                        </a:lnSpc>
                        <a:spcAft>
                          <a:spcPts val="0"/>
                        </a:spcAft>
                      </a:pPr>
                      <a:r>
                        <a:rPr lang="en-GB" sz="800" b="1" dirty="0">
                          <a:effectLst/>
                          <a:latin typeface="Calibri"/>
                          <a:ea typeface="ＭＳ 明朝"/>
                          <a:cs typeface="Calibri"/>
                        </a:rPr>
                        <a:t>WP7</a:t>
                      </a:r>
                      <a:endParaRPr lang="en-US" sz="11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No impact in cost, schedule or performance.</a:t>
                      </a:r>
                      <a:endParaRPr lang="en-US" sz="10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The number of simulations run on the IT circuit were increased because it did affect the previously considered failure scenarios.</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The change was properly studied and implemented without any quantifiable impact in cost, schedule or performance.</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in cost, schedule or performance.</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Cost balance between warm and cold diodes is basically neutral. No impact in schedule or performance.</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Minor impact on additional instrumentation cabling.</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CLIQ and QH power supplies must be connected according to updated electrical scheme related to the IP side configuration, without further impacts.</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No impact on cost, schedule and performance from the change of the CLIQ connections.</a:t>
                      </a:r>
                      <a:endParaRPr lang="en-US" sz="1000" dirty="0">
                        <a:effectLst/>
                        <a:latin typeface="Calibri"/>
                        <a:ea typeface="ＭＳ 明朝"/>
                        <a:cs typeface="Times New Roman"/>
                      </a:endParaRPr>
                    </a:p>
                  </a:txBody>
                  <a:tcPr marL="68580" marR="68580" marT="0" marB="0" anchor="ctr"/>
                </a:tc>
              </a:tr>
              <a:tr h="563014">
                <a:tc>
                  <a:txBody>
                    <a:bodyPr/>
                    <a:lstStyle/>
                    <a:p>
                      <a:pPr algn="ctr">
                        <a:lnSpc>
                          <a:spcPct val="115000"/>
                        </a:lnSpc>
                        <a:spcAft>
                          <a:spcPts val="0"/>
                        </a:spcAft>
                      </a:pPr>
                      <a:r>
                        <a:rPr lang="en-GB" sz="800" b="1">
                          <a:effectLst/>
                          <a:latin typeface="Calibri"/>
                          <a:ea typeface="ＭＳ 明朝"/>
                          <a:cs typeface="Calibri"/>
                        </a:rPr>
                        <a:t>WP15</a:t>
                      </a:r>
                      <a:endParaRPr lang="en-US" sz="11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in cost, schedule or performance.</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 </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The changes have been already implemented in WP15 documentation.</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impacts in cost schedule or performance are expected.</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Therefore, no showstopper is foreseen.</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in cost, schedule or performance.</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 </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It is not easy to evaluate with the current state of the design. WP15.2 needs to be provided with the final mechanic designs (including volumes) in order to make a proper cost, schedule and performance estimation.</a:t>
                      </a:r>
                      <a:endParaRPr lang="en-US" sz="1000">
                        <a:effectLst/>
                        <a:latin typeface="Calibri"/>
                        <a:ea typeface="ＭＳ 明朝"/>
                        <a:cs typeface="Times New Roman"/>
                      </a:endParaRPr>
                    </a:p>
                    <a:p>
                      <a:pPr algn="just">
                        <a:lnSpc>
                          <a:spcPct val="115000"/>
                        </a:lnSpc>
                        <a:spcAft>
                          <a:spcPts val="0"/>
                        </a:spcAft>
                      </a:pPr>
                      <a:r>
                        <a:rPr lang="en-GB" sz="600">
                          <a:effectLst/>
                          <a:latin typeface="Calibri"/>
                          <a:ea typeface="ＭＳ 明朝"/>
                          <a:cs typeface="Calibri"/>
                        </a:rPr>
                        <a:t>This may have an impact (to be included in the ECR on DCM).</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in cost, schedule or performance.</a:t>
                      </a:r>
                      <a:endParaRPr lang="en-US" sz="10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 </a:t>
                      </a:r>
                      <a:endParaRPr lang="en-US" sz="1000" dirty="0">
                        <a:effectLst/>
                        <a:latin typeface="Calibri"/>
                        <a:ea typeface="ＭＳ 明朝"/>
                        <a:cs typeface="Times New Roman"/>
                      </a:endParaRPr>
                    </a:p>
                  </a:txBody>
                  <a:tcPr marL="68580" marR="68580" marT="0" marB="0" anchor="ctr"/>
                </a:tc>
              </a:tr>
              <a:tr h="563014">
                <a:tc>
                  <a:txBody>
                    <a:bodyPr/>
                    <a:lstStyle/>
                    <a:p>
                      <a:pPr algn="ctr">
                        <a:lnSpc>
                          <a:spcPct val="115000"/>
                        </a:lnSpc>
                        <a:spcAft>
                          <a:spcPts val="0"/>
                        </a:spcAft>
                      </a:pPr>
                      <a:r>
                        <a:rPr lang="en-GB" sz="800" b="1">
                          <a:effectLst/>
                          <a:latin typeface="Calibri"/>
                          <a:ea typeface="ＭＳ 明朝"/>
                          <a:cs typeface="Calibri"/>
                        </a:rPr>
                        <a:t>WP17</a:t>
                      </a:r>
                      <a:endParaRPr lang="en-US" sz="11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No impact in cost, schedule or performance.</a:t>
                      </a:r>
                      <a:endParaRPr lang="en-US" sz="600" dirty="0">
                        <a:effectLst/>
                        <a:latin typeface="Calibri"/>
                        <a:ea typeface="ＭＳ 明朝"/>
                        <a:cs typeface="Times New Roman"/>
                      </a:endParaRPr>
                    </a:p>
                    <a:p>
                      <a:pPr algn="just">
                        <a:lnSpc>
                          <a:spcPct val="115000"/>
                        </a:lnSpc>
                        <a:spcAft>
                          <a:spcPts val="0"/>
                        </a:spcAft>
                      </a:pPr>
                      <a:r>
                        <a:rPr lang="en-GB" sz="600" dirty="0">
                          <a:effectLst/>
                          <a:latin typeface="Calibri"/>
                          <a:ea typeface="ＭＳ 明朝"/>
                          <a:cs typeface="Calibri"/>
                        </a:rPr>
                        <a:t>The changes have been already considered within WP17. Precisely, a total of 4 circuits of 28 meters long with a section of 70 mm</a:t>
                      </a:r>
                      <a:r>
                        <a:rPr lang="en-GB" sz="600" baseline="30000" dirty="0">
                          <a:effectLst/>
                          <a:latin typeface="Calibri"/>
                          <a:ea typeface="ＭＳ 明朝"/>
                          <a:cs typeface="Calibri"/>
                        </a:rPr>
                        <a:t>2</a:t>
                      </a:r>
                      <a:r>
                        <a:rPr lang="en-GB" sz="600" dirty="0">
                          <a:effectLst/>
                          <a:latin typeface="Calibri"/>
                          <a:ea typeface="ＭＳ 明朝"/>
                          <a:cs typeface="Calibri"/>
                        </a:rPr>
                        <a:t> had been previously taken into account.</a:t>
                      </a:r>
                      <a:endParaRPr lang="en-US" sz="6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Addition of 4 new circuits of 120 meters long with a section of 25 mm</a:t>
                      </a:r>
                      <a:r>
                        <a:rPr lang="en-GB" sz="600" baseline="30000" dirty="0">
                          <a:effectLst/>
                          <a:latin typeface="Calibri"/>
                          <a:ea typeface="ＭＳ 明朝"/>
                          <a:cs typeface="Calibri"/>
                        </a:rPr>
                        <a:t>2</a:t>
                      </a:r>
                      <a:r>
                        <a:rPr lang="en-GB" sz="600" dirty="0">
                          <a:effectLst/>
                          <a:latin typeface="Calibri"/>
                          <a:ea typeface="ＭＳ 明朝"/>
                          <a:cs typeface="Calibri"/>
                        </a:rPr>
                        <a:t>, meaning, a total cabling length of 960 meters.</a:t>
                      </a:r>
                      <a:endParaRPr lang="en-US" sz="6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No impact in cost, schedule or performance.</a:t>
                      </a:r>
                      <a:endParaRPr lang="en-US" sz="6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a:effectLst/>
                          <a:latin typeface="Calibri"/>
                          <a:ea typeface="ＭＳ 明朝"/>
                          <a:cs typeface="Calibri"/>
                        </a:rPr>
                        <a:t>No impact in cost, schedule or performance.</a:t>
                      </a:r>
                      <a:endParaRPr lang="en-US" sz="60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No impact in cost, schedule or performance.</a:t>
                      </a:r>
                      <a:endParaRPr lang="en-US" sz="600" dirty="0">
                        <a:effectLst/>
                        <a:latin typeface="Calibri"/>
                        <a:ea typeface="ＭＳ 明朝"/>
                        <a:cs typeface="Times New Roman"/>
                      </a:endParaRPr>
                    </a:p>
                  </a:txBody>
                  <a:tcPr marL="68580" marR="68580" marT="0" marB="0" anchor="ctr"/>
                </a:tc>
                <a:tc>
                  <a:txBody>
                    <a:bodyPr/>
                    <a:lstStyle/>
                    <a:p>
                      <a:pPr algn="just">
                        <a:lnSpc>
                          <a:spcPct val="115000"/>
                        </a:lnSpc>
                        <a:spcAft>
                          <a:spcPts val="0"/>
                        </a:spcAft>
                      </a:pPr>
                      <a:r>
                        <a:rPr lang="en-GB" sz="600" dirty="0">
                          <a:effectLst/>
                          <a:latin typeface="Calibri"/>
                          <a:ea typeface="ＭＳ 明朝"/>
                          <a:cs typeface="Calibri"/>
                        </a:rPr>
                        <a:t>For each IT circuit, 2x10 warm diodes, a 200 mΩ resistance, and warm leads from the Q3 cryostat to the cavern are required. This has a minor impact on cost and schedule.</a:t>
                      </a:r>
                      <a:endParaRPr lang="en-US" sz="600" dirty="0">
                        <a:effectLst/>
                        <a:latin typeface="Calibri"/>
                        <a:ea typeface="ＭＳ 明朝"/>
                        <a:cs typeface="Times New Roman"/>
                      </a:endParaRPr>
                    </a:p>
                  </a:txBody>
                  <a:tcPr marL="68580" marR="68580" marT="0" marB="0" anchor="ctr"/>
                </a:tc>
              </a:tr>
            </a:tbl>
          </a:graphicData>
        </a:graphic>
      </p:graphicFrame>
      <p:sp>
        <p:nvSpPr>
          <p:cNvPr id="11" name="Title 1"/>
          <p:cNvSpPr>
            <a:spLocks noGrp="1"/>
          </p:cNvSpPr>
          <p:nvPr>
            <p:ph type="title"/>
          </p:nvPr>
        </p:nvSpPr>
        <p:spPr>
          <a:xfrm>
            <a:off x="2267744" y="267494"/>
            <a:ext cx="5153208" cy="540000"/>
          </a:xfrm>
        </p:spPr>
        <p:txBody>
          <a:bodyPr/>
          <a:lstStyle/>
          <a:p>
            <a:r>
              <a:rPr lang="en-US" dirty="0" smtClean="0"/>
              <a:t>Impacts - 2</a:t>
            </a:r>
            <a:endParaRPr lang="en-US" dirty="0"/>
          </a:p>
        </p:txBody>
      </p:sp>
    </p:spTree>
    <p:extLst>
      <p:ext uri="{BB962C8B-B14F-4D97-AF65-F5344CB8AC3E}">
        <p14:creationId xmlns:p14="http://schemas.microsoft.com/office/powerpoint/2010/main" val="189114649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baseline circuit once the ECR approved</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18</a:t>
            </a:fld>
            <a:endParaRPr lang="fr-FR"/>
          </a:p>
        </p:txBody>
      </p:sp>
      <p:pic>
        <p:nvPicPr>
          <p:cNvPr id="5" name="Picture 4"/>
          <p:cNvPicPr/>
          <p:nvPr/>
        </p:nvPicPr>
        <p:blipFill>
          <a:blip r:embed="rId2"/>
          <a:stretch>
            <a:fillRect/>
          </a:stretch>
        </p:blipFill>
        <p:spPr>
          <a:xfrm>
            <a:off x="1043608" y="1563638"/>
            <a:ext cx="7019999" cy="2424430"/>
          </a:xfrm>
          <a:prstGeom prst="rect">
            <a:avLst/>
          </a:prstGeom>
        </p:spPr>
      </p:pic>
    </p:spTree>
    <p:extLst>
      <p:ext uri="{BB962C8B-B14F-4D97-AF65-F5344CB8AC3E}">
        <p14:creationId xmlns:p14="http://schemas.microsoft.com/office/powerpoint/2010/main" val="8998039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a:t>
            </a:r>
            <a:r>
              <a:rPr lang="mr-IN" dirty="0" smtClean="0"/>
              <a:t>–</a:t>
            </a:r>
            <a:r>
              <a:rPr lang="en-US" dirty="0" smtClean="0"/>
              <a:t> Questions?</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19</a:t>
            </a:fld>
            <a:endParaRPr lang="fr-FR" dirty="0"/>
          </a:p>
        </p:txBody>
      </p:sp>
      <p:sp>
        <p:nvSpPr>
          <p:cNvPr id="5" name="Text Placeholder 4"/>
          <p:cNvSpPr>
            <a:spLocks noGrp="1"/>
          </p:cNvSpPr>
          <p:nvPr>
            <p:ph type="body" sz="quarter" idx="14"/>
          </p:nvPr>
        </p:nvSpPr>
        <p:spPr/>
        <p:txBody>
          <a:bodyPr/>
          <a:lstStyle/>
          <a:p>
            <a:pPr marL="0" indent="0"/>
            <a:r>
              <a:rPr lang="en-US" dirty="0" smtClean="0"/>
              <a:t>Many thanks to all participants in meetings, discussions and write up in particular </a:t>
            </a:r>
            <a:r>
              <a:rPr lang="en-US" dirty="0"/>
              <a:t>to American Colleagues from </a:t>
            </a:r>
            <a:r>
              <a:rPr lang="en-US" dirty="0" smtClean="0"/>
              <a:t>AUP, </a:t>
            </a:r>
            <a:r>
              <a:rPr lang="en-US" dirty="0" err="1" smtClean="0"/>
              <a:t>Herve</a:t>
            </a:r>
            <a:r>
              <a:rPr lang="en-US" dirty="0" smtClean="0"/>
              <a:t> </a:t>
            </a:r>
            <a:r>
              <a:rPr lang="en-US" dirty="0" err="1" smtClean="0"/>
              <a:t>Prin</a:t>
            </a:r>
            <a:r>
              <a:rPr lang="en-US" dirty="0" smtClean="0"/>
              <a:t>, </a:t>
            </a:r>
            <a:r>
              <a:rPr lang="en-US" dirty="0" err="1" smtClean="0"/>
              <a:t>Emmanuele</a:t>
            </a:r>
            <a:r>
              <a:rPr lang="en-US" dirty="0" smtClean="0"/>
              <a:t> </a:t>
            </a:r>
            <a:r>
              <a:rPr lang="en-US" dirty="0" err="1" smtClean="0"/>
              <a:t>Ravaioli</a:t>
            </a:r>
            <a:r>
              <a:rPr lang="en-US" dirty="0" smtClean="0"/>
              <a:t>, Daniel </a:t>
            </a:r>
            <a:r>
              <a:rPr lang="en-US" dirty="0" err="1" smtClean="0"/>
              <a:t>Wollmann</a:t>
            </a:r>
            <a:r>
              <a:rPr lang="en-US" dirty="0" smtClean="0"/>
              <a:t>, Paolo </a:t>
            </a:r>
            <a:r>
              <a:rPr lang="en-US" dirty="0" err="1" smtClean="0"/>
              <a:t>Ferracin</a:t>
            </a:r>
            <a:r>
              <a:rPr lang="en-US" smtClean="0"/>
              <a:t>, Samer</a:t>
            </a:r>
            <a:r>
              <a:rPr lang="en-US" dirty="0" smtClean="0"/>
              <a:t> </a:t>
            </a:r>
            <a:r>
              <a:rPr lang="en-US" dirty="0" err="1" smtClean="0"/>
              <a:t>Yammine</a:t>
            </a:r>
            <a:r>
              <a:rPr lang="en-US" dirty="0" smtClean="0"/>
              <a:t> and Tiago </a:t>
            </a:r>
            <a:r>
              <a:rPr lang="en-US" dirty="0" err="1" smtClean="0"/>
              <a:t>Catalao</a:t>
            </a:r>
            <a:r>
              <a:rPr lang="en-US" dirty="0" smtClean="0"/>
              <a:t> </a:t>
            </a:r>
            <a:r>
              <a:rPr lang="en-US" dirty="0" err="1" smtClean="0"/>
              <a:t>Rolhas</a:t>
            </a:r>
            <a:r>
              <a:rPr lang="en-US" dirty="0" smtClean="0"/>
              <a:t> da Rosa </a:t>
            </a:r>
            <a:endParaRPr lang="en-US" dirty="0"/>
          </a:p>
        </p:txBody>
      </p:sp>
    </p:spTree>
    <p:extLst>
      <p:ext uri="{BB962C8B-B14F-4D97-AF65-F5344CB8AC3E}">
        <p14:creationId xmlns:p14="http://schemas.microsoft.com/office/powerpoint/2010/main" val="428000303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US" dirty="0" smtClean="0"/>
              <a:t>Short recall and intro . . .</a:t>
            </a:r>
            <a:endParaRPr lang="en-US" dirty="0"/>
          </a:p>
        </p:txBody>
      </p:sp>
      <p:sp>
        <p:nvSpPr>
          <p:cNvPr id="3" name="Content Placeholder 2"/>
          <p:cNvSpPr>
            <a:spLocks noGrp="1"/>
          </p:cNvSpPr>
          <p:nvPr>
            <p:ph idx="1"/>
          </p:nvPr>
        </p:nvSpPr>
        <p:spPr>
          <a:xfrm>
            <a:off x="467544" y="843558"/>
            <a:ext cx="8434359" cy="3600400"/>
          </a:xfrm>
        </p:spPr>
        <p:txBody>
          <a:bodyPr>
            <a:normAutofit fontScale="55000" lnSpcReduction="20000"/>
          </a:bodyPr>
          <a:lstStyle/>
          <a:p>
            <a:r>
              <a:rPr lang="en-US" dirty="0" smtClean="0"/>
              <a:t>At the 77</a:t>
            </a:r>
            <a:r>
              <a:rPr lang="en-US" baseline="30000" dirty="0" smtClean="0"/>
              <a:t>th</a:t>
            </a:r>
            <a:r>
              <a:rPr lang="en-US" dirty="0" smtClean="0"/>
              <a:t> TCC Meeting on June 6</a:t>
            </a:r>
            <a:r>
              <a:rPr lang="en-US" baseline="30000" dirty="0" smtClean="0"/>
              <a:t>th</a:t>
            </a:r>
            <a:r>
              <a:rPr lang="en-US" dirty="0" smtClean="0"/>
              <a:t> </a:t>
            </a:r>
            <a:r>
              <a:rPr lang="en-US" dirty="0" smtClean="0"/>
              <a:t>2019 an ECRs was presented </a:t>
            </a:r>
            <a:r>
              <a:rPr lang="en-US" dirty="0" smtClean="0"/>
              <a:t>that translated changes applied to the IT Circuit after the Circuit Review in 2017, in order to align the baseline and TDR </a:t>
            </a:r>
            <a:r>
              <a:rPr lang="en-US" dirty="0" smtClean="0"/>
              <a:t>1.0</a:t>
            </a:r>
          </a:p>
          <a:p>
            <a:pPr lvl="1"/>
            <a:r>
              <a:rPr lang="en-US" dirty="0" smtClean="0"/>
              <a:t>Changes </a:t>
            </a:r>
            <a:r>
              <a:rPr lang="en-US" dirty="0" smtClean="0"/>
              <a:t>namely were:</a:t>
            </a:r>
          </a:p>
          <a:p>
            <a:pPr marL="1314450" lvl="2" indent="-514350">
              <a:buFont typeface="+mj-lt"/>
              <a:buAutoNum type="arabicPeriod"/>
            </a:pPr>
            <a:r>
              <a:rPr lang="en-US" dirty="0">
                <a:solidFill>
                  <a:srgbClr val="0000FF"/>
                </a:solidFill>
              </a:rPr>
              <a:t>Suppression of Q2a trim circuit</a:t>
            </a:r>
          </a:p>
          <a:p>
            <a:pPr marL="1314450" lvl="2" indent="-514350">
              <a:buFont typeface="+mj-lt"/>
              <a:buAutoNum type="arabicPeriod"/>
            </a:pPr>
            <a:r>
              <a:rPr lang="en-US" dirty="0">
                <a:solidFill>
                  <a:srgbClr val="0000FF"/>
                </a:solidFill>
              </a:rPr>
              <a:t>Addition of a k-modulation circuit across Q1a magnet</a:t>
            </a:r>
          </a:p>
          <a:p>
            <a:pPr marL="1314450" lvl="2" indent="-514350">
              <a:buFont typeface="+mj-lt"/>
              <a:buAutoNum type="arabicPeriod"/>
            </a:pPr>
            <a:r>
              <a:rPr lang="en-US" dirty="0">
                <a:solidFill>
                  <a:srgbClr val="0000FF"/>
                </a:solidFill>
              </a:rPr>
              <a:t>Update of the ratings of the superconducting elements of the main circuit of the Inner Triplet</a:t>
            </a:r>
          </a:p>
          <a:p>
            <a:pPr marL="1314450" lvl="2" indent="-514350">
              <a:buFont typeface="+mj-lt"/>
              <a:buAutoNum type="arabicPeriod"/>
            </a:pPr>
            <a:r>
              <a:rPr lang="en-US" dirty="0">
                <a:solidFill>
                  <a:srgbClr val="0000FF"/>
                </a:solidFill>
              </a:rPr>
              <a:t>The use of cold </a:t>
            </a:r>
            <a:r>
              <a:rPr lang="en-US" dirty="0" smtClean="0">
                <a:solidFill>
                  <a:srgbClr val="0000FF"/>
                </a:solidFill>
              </a:rPr>
              <a:t>diodes</a:t>
            </a:r>
            <a:endParaRPr lang="en-US" dirty="0" smtClean="0"/>
          </a:p>
          <a:p>
            <a:pPr marL="342900" lvl="1" indent="-342900"/>
            <a:r>
              <a:rPr lang="en-US" sz="2700" dirty="0" smtClean="0"/>
              <a:t>At the same meeting, an ECR </a:t>
            </a:r>
            <a:r>
              <a:rPr lang="en-US" sz="2700" dirty="0"/>
              <a:t>on pole </a:t>
            </a:r>
            <a:r>
              <a:rPr lang="en-US" sz="2700" dirty="0"/>
              <a:t>order order and implications on polarity </a:t>
            </a:r>
            <a:r>
              <a:rPr lang="en-US" sz="2700" dirty="0" smtClean="0"/>
              <a:t>was presented </a:t>
            </a:r>
            <a:r>
              <a:rPr lang="en-US" sz="2700" dirty="0"/>
              <a:t>by H </a:t>
            </a:r>
            <a:r>
              <a:rPr lang="en-US" sz="2700" dirty="0" err="1"/>
              <a:t>Prin</a:t>
            </a:r>
            <a:r>
              <a:rPr lang="en-US" dirty="0"/>
              <a:t>: </a:t>
            </a:r>
            <a:r>
              <a:rPr lang="en-US" dirty="0">
                <a:hlinkClick r:id="rId2"/>
              </a:rPr>
              <a:t> </a:t>
            </a:r>
            <a:r>
              <a:rPr lang="en-US" dirty="0" smtClean="0">
                <a:hlinkClick r:id="rId2"/>
              </a:rPr>
              <a:t>slides</a:t>
            </a:r>
            <a:r>
              <a:rPr lang="en-US" sz="2700" dirty="0" smtClean="0">
                <a:solidFill>
                  <a:srgbClr val="5A5A5A"/>
                </a:solidFill>
              </a:rPr>
              <a:t>)</a:t>
            </a:r>
            <a:endParaRPr lang="en-US" dirty="0"/>
          </a:p>
          <a:p>
            <a:r>
              <a:rPr lang="en-US" dirty="0" smtClean="0"/>
              <a:t>Moreover </a:t>
            </a:r>
            <a:r>
              <a:rPr lang="en-US" dirty="0" smtClean="0"/>
              <a:t>there were </a:t>
            </a:r>
            <a:r>
              <a:rPr lang="en-US" dirty="0" smtClean="0"/>
              <a:t>two more </a:t>
            </a:r>
            <a:r>
              <a:rPr lang="en-US" dirty="0" smtClean="0"/>
              <a:t>ECRs in preparation:</a:t>
            </a:r>
          </a:p>
          <a:p>
            <a:pPr marL="914400" lvl="1" indent="-514350">
              <a:buFont typeface="+mj-lt"/>
              <a:buAutoNum type="arabicPeriod"/>
            </a:pPr>
            <a:r>
              <a:rPr lang="en-US" dirty="0"/>
              <a:t>ECR on pole </a:t>
            </a:r>
            <a:r>
              <a:rPr lang="en-US" dirty="0" smtClean="0"/>
              <a:t>ECR </a:t>
            </a:r>
            <a:r>
              <a:rPr lang="en-US" dirty="0"/>
              <a:t>on number of cold </a:t>
            </a:r>
            <a:r>
              <a:rPr lang="en-US" dirty="0" smtClean="0"/>
              <a:t>diodes (see </a:t>
            </a:r>
            <a:r>
              <a:rPr lang="en-US" dirty="0"/>
              <a:t>presentation by S </a:t>
            </a:r>
            <a:r>
              <a:rPr lang="en-US" dirty="0" err="1"/>
              <a:t>Yammine</a:t>
            </a:r>
            <a:r>
              <a:rPr lang="en-US" dirty="0"/>
              <a:t> MCF Meeting # </a:t>
            </a:r>
            <a:r>
              <a:rPr lang="en-US" dirty="0" smtClean="0"/>
              <a:t>47: </a:t>
            </a:r>
            <a:r>
              <a:rPr lang="en-US" dirty="0" smtClean="0">
                <a:hlinkClick r:id="rId3"/>
              </a:rPr>
              <a:t>IT </a:t>
            </a:r>
            <a:r>
              <a:rPr lang="en-US" dirty="0">
                <a:hlinkClick r:id="rId3"/>
              </a:rPr>
              <a:t>Main Circuit </a:t>
            </a:r>
            <a:r>
              <a:rPr lang="en-US" dirty="0" smtClean="0">
                <a:hlinkClick r:id="rId3"/>
              </a:rPr>
              <a:t>Crowbars</a:t>
            </a:r>
            <a:r>
              <a:rPr lang="en-US" dirty="0" smtClean="0"/>
              <a:t> )</a:t>
            </a:r>
            <a:endParaRPr lang="en-US" dirty="0"/>
          </a:p>
          <a:p>
            <a:pPr marL="914400" lvl="1" indent="-514350">
              <a:buFont typeface="+mj-lt"/>
              <a:buAutoNum type="arabicPeriod"/>
            </a:pPr>
            <a:r>
              <a:rPr lang="en-US" dirty="0" smtClean="0"/>
              <a:t>ECR </a:t>
            </a:r>
            <a:r>
              <a:rPr lang="en-US" dirty="0"/>
              <a:t>on connections of CLIQ and related </a:t>
            </a:r>
            <a:r>
              <a:rPr lang="en-US" dirty="0" smtClean="0"/>
              <a:t>hardware (see </a:t>
            </a:r>
            <a:r>
              <a:rPr lang="en-US" dirty="0"/>
              <a:t>presentation by E </a:t>
            </a:r>
            <a:r>
              <a:rPr lang="en-US" dirty="0" err="1"/>
              <a:t>Ravaioli</a:t>
            </a:r>
            <a:r>
              <a:rPr lang="en-US" dirty="0"/>
              <a:t> MCF Meeting #49: </a:t>
            </a:r>
            <a:r>
              <a:rPr lang="en-US" dirty="0">
                <a:hlinkClick r:id="rId4"/>
              </a:rPr>
              <a:t>IT Circuit recent analysis and </a:t>
            </a:r>
            <a:r>
              <a:rPr lang="en-US" dirty="0" smtClean="0">
                <a:hlinkClick r:id="rId4"/>
              </a:rPr>
              <a:t>optimisation</a:t>
            </a:r>
            <a:r>
              <a:rPr lang="en-US" dirty="0" smtClean="0"/>
              <a:t> )</a:t>
            </a:r>
          </a:p>
          <a:p>
            <a:r>
              <a:rPr lang="en-US" u="sng" dirty="0" smtClean="0"/>
              <a:t>Because of the possibility to update the TDR and in order to have a fully coherent documentation in front of the Circuits Review (9-10 September 2019), all these documents have been </a:t>
            </a:r>
            <a:r>
              <a:rPr lang="mr-IN" u="sng" dirty="0" smtClean="0"/>
              <a:t>–</a:t>
            </a:r>
            <a:r>
              <a:rPr lang="en-US" u="sng" dirty="0" smtClean="0"/>
              <a:t>in agreement with the Project Office, Isabel</a:t>
            </a:r>
            <a:r>
              <a:rPr lang="mr-IN" u="sng" dirty="0"/>
              <a:t>–</a:t>
            </a:r>
            <a:r>
              <a:rPr lang="en-US" u="sng" dirty="0" smtClean="0"/>
              <a:t> merged into one.</a:t>
            </a:r>
            <a:endParaRPr lang="en-US" u="sng" dirty="0">
              <a:solidFill>
                <a:srgbClr val="0000FF"/>
              </a:solidFill>
            </a:endParaRPr>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0536612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the ECR</a:t>
            </a:r>
            <a:endParaRPr lang="en-US" dirty="0"/>
          </a:p>
        </p:txBody>
      </p:sp>
      <p:sp>
        <p:nvSpPr>
          <p:cNvPr id="3" name="Content Placeholder 2"/>
          <p:cNvSpPr>
            <a:spLocks noGrp="1"/>
          </p:cNvSpPr>
          <p:nvPr>
            <p:ph idx="1"/>
          </p:nvPr>
        </p:nvSpPr>
        <p:spPr/>
        <p:txBody>
          <a:bodyPr>
            <a:normAutofit fontScale="85000" lnSpcReduction="20000"/>
          </a:bodyPr>
          <a:lstStyle/>
          <a:p>
            <a:pPr marL="514350" lvl="0" indent="-514350">
              <a:buFont typeface="+mj-lt"/>
              <a:buAutoNum type="alphaUcPeriod"/>
            </a:pPr>
            <a:r>
              <a:rPr lang="en-GB" b="1" dirty="0"/>
              <a:t>Changes addressed at the Internal HL-LHC Circuits Review 2017.</a:t>
            </a:r>
            <a:r>
              <a:rPr lang="en-GB" dirty="0"/>
              <a:t> The following changes are addressed within this chapter:</a:t>
            </a:r>
            <a:endParaRPr lang="en-US" dirty="0"/>
          </a:p>
          <a:p>
            <a:pPr marL="914400" lvl="1" indent="-457200">
              <a:buFont typeface="+mj-lt"/>
              <a:buAutoNum type="arabicPeriod"/>
            </a:pPr>
            <a:r>
              <a:rPr lang="en-GB" dirty="0"/>
              <a:t>Suppression of Q2a trim circuit</a:t>
            </a:r>
            <a:endParaRPr lang="en-US" dirty="0"/>
          </a:p>
          <a:p>
            <a:pPr marL="914400" lvl="1" indent="-457200">
              <a:buFont typeface="+mj-lt"/>
              <a:buAutoNum type="arabicPeriod"/>
            </a:pPr>
            <a:r>
              <a:rPr lang="en-GB" dirty="0"/>
              <a:t>Addition of a k-modulation circuit across Q1a magnet</a:t>
            </a:r>
            <a:endParaRPr lang="en-US" dirty="0"/>
          </a:p>
          <a:p>
            <a:pPr marL="914400" lvl="1" indent="-457200">
              <a:buFont typeface="+mj-lt"/>
              <a:buAutoNum type="arabicPeriod"/>
            </a:pPr>
            <a:r>
              <a:rPr lang="en-GB" dirty="0"/>
              <a:t>Update of the ratings of the superconducting elements of the main circuit of the Inner Triplet</a:t>
            </a:r>
            <a:endParaRPr lang="en-US" dirty="0"/>
          </a:p>
          <a:p>
            <a:pPr marL="914400" lvl="1" indent="-457200">
              <a:buFont typeface="+mj-lt"/>
              <a:buAutoNum type="arabicPeriod"/>
            </a:pPr>
            <a:r>
              <a:rPr lang="en-GB" dirty="0"/>
              <a:t>The use of very-thin base cold diodes</a:t>
            </a:r>
            <a:endParaRPr lang="en-US" dirty="0"/>
          </a:p>
          <a:p>
            <a:pPr marL="514350" lvl="0" indent="-514350">
              <a:buFont typeface="+mj-lt"/>
              <a:buAutoNum type="alphaUcPeriod" startAt="2"/>
            </a:pPr>
            <a:r>
              <a:rPr lang="en-GB" b="1" dirty="0"/>
              <a:t>Change of pole order and implications on the circuit polarity</a:t>
            </a:r>
            <a:r>
              <a:rPr lang="en-GB" dirty="0"/>
              <a:t>.</a:t>
            </a:r>
            <a:endParaRPr lang="en-US" dirty="0"/>
          </a:p>
          <a:p>
            <a:pPr marL="514350" lvl="0" indent="-514350">
              <a:buFont typeface="+mj-lt"/>
              <a:buAutoNum type="alphaUcPeriod" startAt="2"/>
            </a:pPr>
            <a:r>
              <a:rPr lang="en-GB" b="1" dirty="0" smtClean="0"/>
              <a:t>Modifications </a:t>
            </a:r>
            <a:r>
              <a:rPr lang="en-GB" b="1" dirty="0"/>
              <a:t>of the warm part.</a:t>
            </a:r>
            <a:endParaRPr lang="en-US" dirty="0"/>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50609226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t>A.1 Suppression </a:t>
            </a:r>
            <a:r>
              <a:rPr lang="en-US" i="1" u="sng" dirty="0"/>
              <a:t>of Q2a trim</a:t>
            </a:r>
            <a:r>
              <a:rPr lang="en-US" dirty="0"/>
              <a:t> </a:t>
            </a:r>
          </a:p>
        </p:txBody>
      </p:sp>
      <p:sp>
        <p:nvSpPr>
          <p:cNvPr id="3" name="Content Placeholder 2"/>
          <p:cNvSpPr>
            <a:spLocks noGrp="1"/>
          </p:cNvSpPr>
          <p:nvPr>
            <p:ph idx="1"/>
          </p:nvPr>
        </p:nvSpPr>
        <p:spPr>
          <a:xfrm>
            <a:off x="612000" y="914401"/>
            <a:ext cx="8208472" cy="3680222"/>
          </a:xfrm>
        </p:spPr>
        <p:txBody>
          <a:bodyPr>
            <a:normAutofit fontScale="92500" lnSpcReduction="10000"/>
          </a:bodyPr>
          <a:lstStyle/>
          <a:p>
            <a:pPr lvl="0"/>
            <a:r>
              <a:rPr lang="en-GB" dirty="0" smtClean="0"/>
              <a:t>Accuracy </a:t>
            </a:r>
            <a:r>
              <a:rPr lang="en-GB" dirty="0"/>
              <a:t>of the measurement of the MQXF transfer function shall be better than 10 units;</a:t>
            </a:r>
            <a:endParaRPr lang="en-US" dirty="0"/>
          </a:p>
          <a:p>
            <a:pPr lvl="0"/>
            <a:r>
              <a:rPr lang="en-GB" dirty="0"/>
              <a:t>Precision of the MQXF transfer function measurements shall be of 2 units or less in order to allow </a:t>
            </a:r>
            <a:r>
              <a:rPr lang="en-GB" i="1" dirty="0"/>
              <a:t>sorting</a:t>
            </a:r>
            <a:r>
              <a:rPr lang="en-GB" dirty="0"/>
              <a:t> of magnets;</a:t>
            </a:r>
            <a:endParaRPr lang="en-US" dirty="0"/>
          </a:p>
          <a:p>
            <a:pPr lvl="0"/>
            <a:r>
              <a:rPr lang="en-GB" dirty="0"/>
              <a:t>Longitudinal alignment accuracy of the nodal points of the triplet </a:t>
            </a:r>
            <a:r>
              <a:rPr lang="en-GB" dirty="0" err="1"/>
              <a:t>quadrupoles</a:t>
            </a:r>
            <a:r>
              <a:rPr lang="en-GB" dirty="0"/>
              <a:t> shall be within ±2 mm;</a:t>
            </a:r>
            <a:endParaRPr lang="en-US" dirty="0"/>
          </a:p>
          <a:p>
            <a:pPr lvl="0"/>
            <a:r>
              <a:rPr lang="en-GB" dirty="0"/>
              <a:t>Accuracy of the magnetic length shall be within ±5 mm.</a:t>
            </a:r>
            <a:endParaRPr lang="en-US" dirty="0"/>
          </a:p>
          <a:p>
            <a:endParaRPr lang="en-US" dirty="0"/>
          </a:p>
        </p:txBody>
      </p:sp>
      <p:sp>
        <p:nvSpPr>
          <p:cNvPr id="4" name="Footer Placeholder 3"/>
          <p:cNvSpPr>
            <a:spLocks noGrp="1"/>
          </p:cNvSpPr>
          <p:nvPr>
            <p:ph type="ftr" sz="quarter" idx="11"/>
          </p:nvPr>
        </p:nvSpPr>
        <p:spPr/>
        <p:txBody>
          <a:bodyPr/>
          <a:lstStyle/>
          <a:p>
            <a:r>
              <a:rPr lang="fr-FR" noProof="0" dirty="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6" name="TextBox 5"/>
          <p:cNvSpPr txBox="1"/>
          <p:nvPr/>
        </p:nvSpPr>
        <p:spPr>
          <a:xfrm>
            <a:off x="5461333" y="4397931"/>
            <a:ext cx="1707281" cy="369332"/>
          </a:xfrm>
          <a:prstGeom prst="rect">
            <a:avLst/>
          </a:prstGeom>
          <a:noFill/>
        </p:spPr>
        <p:txBody>
          <a:bodyPr wrap="none" rtlCol="0">
            <a:spAutoFit/>
          </a:bodyPr>
          <a:lstStyle/>
          <a:p>
            <a:r>
              <a:rPr lang="en-US" dirty="0" smtClean="0"/>
              <a:t>Rogelio </a:t>
            </a:r>
            <a:r>
              <a:rPr lang="en-US" dirty="0" err="1" smtClean="0"/>
              <a:t>Tom</a:t>
            </a:r>
            <a:r>
              <a:rPr lang="en-US" dirty="0" err="1" smtClean="0"/>
              <a:t>ás</a:t>
            </a:r>
            <a:endParaRPr lang="en-US" dirty="0"/>
          </a:p>
        </p:txBody>
      </p:sp>
    </p:spTree>
    <p:extLst>
      <p:ext uri="{BB962C8B-B14F-4D97-AF65-F5344CB8AC3E}">
        <p14:creationId xmlns:p14="http://schemas.microsoft.com/office/powerpoint/2010/main" val="209143071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i="1" u="sng" dirty="0" smtClean="0"/>
              <a:t>A.2 Additional </a:t>
            </a:r>
            <a:r>
              <a:rPr lang="en-GB" i="1" u="sng" dirty="0"/>
              <a:t>Q1a k–modulation circuit</a:t>
            </a:r>
            <a:r>
              <a:rPr lang="en-US" dirty="0"/>
              <a:t/>
            </a:r>
            <a:br>
              <a:rPr lang="en-US" dirty="0"/>
            </a:br>
            <a:endParaRPr lang="en-US" dirty="0"/>
          </a:p>
        </p:txBody>
      </p:sp>
      <p:sp>
        <p:nvSpPr>
          <p:cNvPr id="3" name="Content Placeholder 2"/>
          <p:cNvSpPr>
            <a:spLocks noGrp="1"/>
          </p:cNvSpPr>
          <p:nvPr>
            <p:ph idx="1"/>
          </p:nvPr>
        </p:nvSpPr>
        <p:spPr>
          <a:xfrm>
            <a:off x="612000" y="675000"/>
            <a:ext cx="7920000" cy="3912974"/>
          </a:xfrm>
        </p:spPr>
        <p:txBody>
          <a:bodyPr>
            <a:normAutofit fontScale="77500" lnSpcReduction="20000"/>
          </a:bodyPr>
          <a:lstStyle/>
          <a:p>
            <a:r>
              <a:rPr lang="en-GB" dirty="0"/>
              <a:t>The requirements from beam optics to apply only on magnet Q1a a sinusoidal modulation in order to measure up to 0.01 tune variation, i.e. measuring the β-function by k-modulation, have been translated into a 35 A circuit for that </a:t>
            </a:r>
            <a:r>
              <a:rPr lang="en-GB" dirty="0" smtClean="0"/>
              <a:t>purpose.</a:t>
            </a:r>
          </a:p>
          <a:p>
            <a:r>
              <a:rPr lang="en-GB" dirty="0" smtClean="0"/>
              <a:t>This </a:t>
            </a:r>
            <a:r>
              <a:rPr lang="en-GB" dirty="0"/>
              <a:t>k-modulation circuit will be powered using local </a:t>
            </a:r>
            <a:r>
              <a:rPr lang="en-GB" dirty="0" smtClean="0"/>
              <a:t>feeders and </a:t>
            </a:r>
            <a:r>
              <a:rPr lang="en-GB" dirty="0" err="1" smtClean="0"/>
              <a:t>feedthroughs</a:t>
            </a:r>
            <a:r>
              <a:rPr lang="en-GB" dirty="0"/>
              <a:t>, which means that it will not be powered through the superconducting link. </a:t>
            </a:r>
            <a:endParaRPr lang="en-GB" dirty="0" smtClean="0"/>
          </a:p>
          <a:p>
            <a:r>
              <a:rPr lang="en-GB" dirty="0" smtClean="0"/>
              <a:t>Moreover</a:t>
            </a:r>
            <a:r>
              <a:rPr lang="en-GB" dirty="0"/>
              <a:t>, this 35 A circuit will be fed by a standard HL-LHC-60A-10V power converter with a specific crowbar system. It was agreed by WP6b and WP7 to keep the k-mod circuit permanently </a:t>
            </a:r>
            <a:r>
              <a:rPr lang="en-GB" dirty="0" smtClean="0"/>
              <a:t>connected.</a:t>
            </a:r>
          </a:p>
          <a:p>
            <a:r>
              <a:rPr lang="en-GB" dirty="0" smtClean="0"/>
              <a:t>Details of this circuit are given in a separate presentation at this TCC meeting.</a:t>
            </a:r>
            <a:endParaRPr lang="en-US" dirty="0"/>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293861709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t>A.3 Ratings </a:t>
            </a:r>
            <a:r>
              <a:rPr lang="en-US" i="1" u="sng" dirty="0"/>
              <a:t>of the superconducting elements of the inner triplet circuit</a:t>
            </a:r>
            <a:r>
              <a:rPr lang="en-US" dirty="0"/>
              <a:t> </a:t>
            </a:r>
          </a:p>
        </p:txBody>
      </p:sp>
      <p:sp>
        <p:nvSpPr>
          <p:cNvPr id="3" name="Content Placeholder 2"/>
          <p:cNvSpPr>
            <a:spLocks noGrp="1"/>
          </p:cNvSpPr>
          <p:nvPr>
            <p:ph idx="1"/>
          </p:nvPr>
        </p:nvSpPr>
        <p:spPr>
          <a:xfrm>
            <a:off x="612000" y="953345"/>
            <a:ext cx="8280480" cy="4083918"/>
          </a:xfrm>
        </p:spPr>
        <p:txBody>
          <a:bodyPr>
            <a:normAutofit fontScale="62500" lnSpcReduction="20000"/>
          </a:bodyPr>
          <a:lstStyle/>
          <a:p>
            <a:r>
              <a:rPr lang="en-GB" dirty="0"/>
              <a:t>The three intermediate current leads were initially rated at 2 kA. However, as it was confirmed after the review by </a:t>
            </a:r>
            <a:r>
              <a:rPr lang="en-GB" dirty="0" smtClean="0"/>
              <a:t>simulations, </a:t>
            </a:r>
            <a:r>
              <a:rPr lang="en-GB" dirty="0"/>
              <a:t>during transient scenarios in a conservative case where large sections of one of the magnets are quenched by the effect of asynchronous beam </a:t>
            </a:r>
            <a:r>
              <a:rPr lang="en-GB" dirty="0" smtClean="0"/>
              <a:t>dumps, </a:t>
            </a:r>
            <a:r>
              <a:rPr lang="en-GB" dirty="0"/>
              <a:t>the current leads and the cables connected to the trims of Q1 and Q3, as well as leads of Q2a/Q2b, could see up to 6.7 kA for some short time </a:t>
            </a:r>
            <a:r>
              <a:rPr lang="en-GB" dirty="0" smtClean="0"/>
              <a:t>durations.</a:t>
            </a:r>
          </a:p>
          <a:p>
            <a:r>
              <a:rPr lang="en-GB" dirty="0" smtClean="0"/>
              <a:t>Consequently</a:t>
            </a:r>
            <a:r>
              <a:rPr lang="en-GB" dirty="0"/>
              <a:t>, the superconducting cables and leads corresponding to the three trim leads (B, C and D) will be designed for </a:t>
            </a:r>
            <a:r>
              <a:rPr lang="en-GB" b="1" dirty="0"/>
              <a:t>7 kA (DC currents) and 5 MIITs</a:t>
            </a:r>
            <a:r>
              <a:rPr lang="en-GB" dirty="0"/>
              <a:t>. In particular, the corresponding conductors within the superconducting link will be designed for these </a:t>
            </a:r>
            <a:r>
              <a:rPr lang="en-GB" dirty="0" smtClean="0"/>
              <a:t>ratings.</a:t>
            </a:r>
            <a:endParaRPr lang="en-US" dirty="0"/>
          </a:p>
          <a:p>
            <a:r>
              <a:rPr lang="en-GB" sz="2700" dirty="0"/>
              <a:t>Moreover, the current leads are requested to be able to withstand an overcurrent of 0.2 kA during 15 seconds for reasons of current looping when power aborts are triggered.</a:t>
            </a:r>
            <a:endParaRPr lang="en-US" sz="2700" dirty="0"/>
          </a:p>
          <a:p>
            <a:r>
              <a:rPr lang="en-GB" dirty="0"/>
              <a:t>The </a:t>
            </a:r>
            <a:r>
              <a:rPr lang="en-GB" b="1" dirty="0"/>
              <a:t>quench protection strategy </a:t>
            </a:r>
            <a:r>
              <a:rPr lang="en-GB" dirty="0"/>
              <a:t>for the inner triplet of the HL-LHC is such that any quench in a superconducting element of the circuit will trigger the quench protection of all the elements of the circuit (switching off </a:t>
            </a:r>
            <a:r>
              <a:rPr lang="en-GB" dirty="0" smtClean="0"/>
              <a:t>all the </a:t>
            </a:r>
            <a:r>
              <a:rPr lang="en-GB" dirty="0"/>
              <a:t>power </a:t>
            </a:r>
            <a:r>
              <a:rPr lang="en-GB" dirty="0" smtClean="0"/>
              <a:t>converters, </a:t>
            </a:r>
            <a:r>
              <a:rPr lang="en-GB" dirty="0"/>
              <a:t>firing quench heaters and CLIQ </a:t>
            </a:r>
            <a:r>
              <a:rPr lang="en-GB" dirty="0" smtClean="0"/>
              <a:t>units in all magnets).</a:t>
            </a:r>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559278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0031"/>
            <a:ext cx="7920000" cy="540000"/>
          </a:xfrm>
        </p:spPr>
        <p:txBody>
          <a:bodyPr/>
          <a:lstStyle/>
          <a:p>
            <a:pPr lvl="0"/>
            <a:r>
              <a:rPr lang="en-GB" i="1" u="sng" dirty="0" smtClean="0"/>
              <a:t>A.4 Cold diodes -1</a:t>
            </a:r>
            <a:endParaRPr lang="en-US" dirty="0"/>
          </a:p>
        </p:txBody>
      </p:sp>
      <p:sp>
        <p:nvSpPr>
          <p:cNvPr id="3" name="Content Placeholder 2"/>
          <p:cNvSpPr>
            <a:spLocks noGrp="1"/>
          </p:cNvSpPr>
          <p:nvPr>
            <p:ph idx="1"/>
          </p:nvPr>
        </p:nvSpPr>
        <p:spPr>
          <a:xfrm>
            <a:off x="107504" y="822789"/>
            <a:ext cx="9001000" cy="4197233"/>
          </a:xfrm>
        </p:spPr>
        <p:txBody>
          <a:bodyPr>
            <a:normAutofit fontScale="55000" lnSpcReduction="20000"/>
          </a:bodyPr>
          <a:lstStyle/>
          <a:p>
            <a:r>
              <a:rPr lang="en-GB" i="1" dirty="0"/>
              <a:t>As a recall, the cold diodes </a:t>
            </a:r>
            <a:r>
              <a:rPr lang="en-GB" i="1" dirty="0" smtClean="0"/>
              <a:t>provide </a:t>
            </a:r>
            <a:r>
              <a:rPr lang="en-GB" i="1" dirty="0"/>
              <a:t>decoupling between cold and warm parts of the circuit and limit the over-currents in the superconducting bus bars and link conductors. Additionally, they will provide higher immunity and robustness in front of unexpected delays in the quench detection and protection systems. </a:t>
            </a:r>
            <a:endParaRPr lang="en-US" i="1" dirty="0"/>
          </a:p>
          <a:p>
            <a:r>
              <a:rPr lang="en-US" dirty="0" smtClean="0"/>
              <a:t>Several presentations at TCC already on this subject - see TCC Meetings 66</a:t>
            </a:r>
            <a:r>
              <a:rPr lang="en-US" baseline="30000" dirty="0" smtClean="0"/>
              <a:t>th</a:t>
            </a:r>
            <a:r>
              <a:rPr lang="en-US" dirty="0" smtClean="0"/>
              <a:t> (endorsement) and 73</a:t>
            </a:r>
            <a:r>
              <a:rPr lang="en-US" baseline="30000" dirty="0" smtClean="0"/>
              <a:t>rd</a:t>
            </a:r>
            <a:r>
              <a:rPr lang="en-US" dirty="0" smtClean="0"/>
              <a:t> (results from irradiation and annealing)</a:t>
            </a:r>
          </a:p>
          <a:p>
            <a:r>
              <a:rPr lang="en-GB" dirty="0" smtClean="0"/>
              <a:t>Four </a:t>
            </a:r>
            <a:r>
              <a:rPr lang="en-GB" dirty="0"/>
              <a:t>diodes, one across each magnet, </a:t>
            </a:r>
            <a:r>
              <a:rPr lang="en-GB" dirty="0" smtClean="0"/>
              <a:t>do not provide enough margin </a:t>
            </a:r>
            <a:r>
              <a:rPr lang="en-GB" dirty="0"/>
              <a:t>between the cold diode turn-on voltage and the voltage developed by the power converter crowbar during a power </a:t>
            </a:r>
            <a:r>
              <a:rPr lang="en-GB" dirty="0" smtClean="0"/>
              <a:t>abort. </a:t>
            </a:r>
          </a:p>
          <a:p>
            <a:r>
              <a:rPr lang="en-GB" dirty="0" smtClean="0"/>
              <a:t>The </a:t>
            </a:r>
            <a:r>
              <a:rPr lang="en-GB" dirty="0"/>
              <a:t>limited margin (around 1 V) between the cold diode turn-on voltage and the power converter crowbar voltage increases the probability to turn on one of the cold diodes during current transients even when no quench is occurring. Such a turning‑on of the cold diode leads to a high </a:t>
            </a:r>
            <a:r>
              <a:rPr lang="en-GB" dirty="0" err="1"/>
              <a:t>dI</a:t>
            </a:r>
            <a:r>
              <a:rPr lang="en-GB" dirty="0"/>
              <a:t>/</a:t>
            </a:r>
            <a:r>
              <a:rPr lang="en-GB" dirty="0" err="1"/>
              <a:t>dt</a:t>
            </a:r>
            <a:r>
              <a:rPr lang="en-GB" dirty="0"/>
              <a:t> in the circuit which could trigger a spurious quench detection and consequently firing of the quench protection system.</a:t>
            </a:r>
            <a:endParaRPr lang="en-US" dirty="0"/>
          </a:p>
          <a:p>
            <a:r>
              <a:rPr lang="en-GB" dirty="0"/>
              <a:t>In addition, turning-on of a cold diode leads to the dissipation of around 40 kJ heating the helium bath and the copper </a:t>
            </a:r>
            <a:r>
              <a:rPr lang="en-GB" dirty="0" smtClean="0"/>
              <a:t>connections. Risks to quench neighbouring bus bars.</a:t>
            </a:r>
          </a:p>
          <a:p>
            <a:r>
              <a:rPr lang="en-GB" b="1" dirty="0" smtClean="0"/>
              <a:t>To </a:t>
            </a:r>
            <a:r>
              <a:rPr lang="en-GB" b="1" dirty="0"/>
              <a:t>avoid unnecessary turning-on of cold diodes, the MCF has recommended to increase the number from four to six per circuit: 2 diodes in series across each of Q1 and Q3, and 1 diode across each of Q2a and Q2b. In this case, the margin between the crowbar voltage and the threshold of the cold diodes increases from 1 V to 7 V</a:t>
            </a:r>
            <a:r>
              <a:rPr lang="en-GB" b="1" dirty="0" smtClean="0"/>
              <a:t>.</a:t>
            </a:r>
            <a:endParaRPr lang="en-US" b="1"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95807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i="1" u="sng" dirty="0" smtClean="0"/>
              <a:t>A.4 Cold diodes -2</a:t>
            </a:r>
            <a:endParaRPr lang="en-US" dirty="0"/>
          </a:p>
        </p:txBody>
      </p:sp>
      <p:sp>
        <p:nvSpPr>
          <p:cNvPr id="3" name="Content Placeholder 2"/>
          <p:cNvSpPr>
            <a:spLocks noGrp="1"/>
          </p:cNvSpPr>
          <p:nvPr>
            <p:ph idx="1"/>
          </p:nvPr>
        </p:nvSpPr>
        <p:spPr>
          <a:xfrm>
            <a:off x="640768" y="912630"/>
            <a:ext cx="7920000" cy="4122862"/>
          </a:xfrm>
        </p:spPr>
        <p:txBody>
          <a:bodyPr>
            <a:normAutofit fontScale="77500" lnSpcReduction="20000"/>
          </a:bodyPr>
          <a:lstStyle/>
          <a:p>
            <a:r>
              <a:rPr lang="en-GB" dirty="0" smtClean="0"/>
              <a:t>As a by-product of the circuit optimisation, the </a:t>
            </a:r>
            <a:r>
              <a:rPr lang="en-GB" dirty="0"/>
              <a:t>value of the crowbar resistances of the 2 kA trim power converters over Q1 and Q3 </a:t>
            </a:r>
            <a:r>
              <a:rPr lang="en-GB" dirty="0" smtClean="0"/>
              <a:t>are defined </a:t>
            </a:r>
            <a:r>
              <a:rPr lang="en-GB" dirty="0"/>
              <a:t>at 2 mΩ which is compatible with the 0.5 mΩ (10 V) for the RQX (18 kA) power converter, allowing the discharge of the RQX circuit from ultimate to zero current in 18 minutes. In addition, several considerations on aspects of the trim circuits have led to the definition of the trim crowbar resistance values. These considerations are a trade-off between:</a:t>
            </a:r>
            <a:endParaRPr lang="en-US" dirty="0"/>
          </a:p>
          <a:p>
            <a:pPr lvl="1"/>
            <a:r>
              <a:rPr lang="en-GB" dirty="0"/>
              <a:t>preventing from current looping in the sub-circuits during crowbar discharges to limit the  maximum currents to the sub-circuit design values, and</a:t>
            </a:r>
            <a:endParaRPr lang="en-US" dirty="0"/>
          </a:p>
          <a:p>
            <a:pPr lvl="1"/>
            <a:r>
              <a:rPr lang="en-GB" dirty="0"/>
              <a:t>preventing the cold diodes from being brought into conduction by exceeding their characteristic turn-on voltage of around 6 V.  </a:t>
            </a:r>
            <a:endParaRPr lang="en-US" dirty="0"/>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2594521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u="sng" dirty="0"/>
              <a:t>A.4 Cold diodes </a:t>
            </a:r>
            <a:r>
              <a:rPr lang="en-GB" i="1" u="sng" dirty="0" smtClean="0"/>
              <a:t>-3</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3492472" y="677941"/>
            <a:ext cx="5328000" cy="1971675"/>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4035499" y="3075806"/>
            <a:ext cx="4352925" cy="1835150"/>
          </a:xfrm>
          <a:prstGeom prst="rect">
            <a:avLst/>
          </a:prstGeom>
        </p:spPr>
      </p:pic>
      <p:sp>
        <p:nvSpPr>
          <p:cNvPr id="7" name="TextBox 6"/>
          <p:cNvSpPr txBox="1"/>
          <p:nvPr/>
        </p:nvSpPr>
        <p:spPr>
          <a:xfrm>
            <a:off x="1344363" y="4653022"/>
            <a:ext cx="2691136" cy="369332"/>
          </a:xfrm>
          <a:prstGeom prst="rect">
            <a:avLst/>
          </a:prstGeom>
          <a:noFill/>
          <a:ln w="12700" cmpd="sng">
            <a:solidFill>
              <a:schemeClr val="tx1"/>
            </a:solidFill>
          </a:ln>
        </p:spPr>
        <p:txBody>
          <a:bodyPr wrap="none" rtlCol="0">
            <a:spAutoFit/>
          </a:bodyPr>
          <a:lstStyle/>
          <a:p>
            <a:r>
              <a:rPr lang="en-US" dirty="0" smtClean="0"/>
              <a:t>Ref. </a:t>
            </a:r>
            <a:r>
              <a:rPr lang="en-US" dirty="0" err="1" smtClean="0"/>
              <a:t>Yann</a:t>
            </a:r>
            <a:r>
              <a:rPr lang="en-US" dirty="0" smtClean="0"/>
              <a:t> </a:t>
            </a:r>
            <a:r>
              <a:rPr lang="en-US" dirty="0" err="1" smtClean="0"/>
              <a:t>Leclercq</a:t>
            </a:r>
            <a:r>
              <a:rPr lang="en-US" dirty="0" smtClean="0"/>
              <a:t> et al.</a:t>
            </a:r>
            <a:endParaRPr lang="en-US" dirty="0"/>
          </a:p>
        </p:txBody>
      </p:sp>
      <p:sp>
        <p:nvSpPr>
          <p:cNvPr id="8" name="Content Placeholder 2"/>
          <p:cNvSpPr txBox="1">
            <a:spLocks/>
          </p:cNvSpPr>
          <p:nvPr/>
        </p:nvSpPr>
        <p:spPr>
          <a:xfrm>
            <a:off x="179512" y="771551"/>
            <a:ext cx="3312960" cy="3600400"/>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dirty="0"/>
              <a:t>P</a:t>
            </a:r>
            <a:r>
              <a:rPr lang="en-GB" sz="1600" dirty="0" smtClean="0"/>
              <a:t>roposed location for the integration of the cold diodes.</a:t>
            </a:r>
          </a:p>
          <a:p>
            <a:r>
              <a:rPr lang="en-GB" sz="1600" dirty="0" smtClean="0"/>
              <a:t>The diode assembly will be located in between D1 and the DFX, in order to be accessible for maintenance and replacement.</a:t>
            </a:r>
          </a:p>
          <a:p>
            <a:r>
              <a:rPr lang="en-GB" sz="1600" dirty="0" smtClean="0"/>
              <a:t>For this reason, a dedicated container, as a part of the so-called D1-DFX Connection Module (DCM), operating at 1.9 K, is proposed. </a:t>
            </a:r>
            <a:endParaRPr lang="en-US" sz="1600" dirty="0"/>
          </a:p>
        </p:txBody>
      </p:sp>
    </p:spTree>
    <p:extLst>
      <p:ext uri="{BB962C8B-B14F-4D97-AF65-F5344CB8AC3E}">
        <p14:creationId xmlns:p14="http://schemas.microsoft.com/office/powerpoint/2010/main" val="91157907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6565</TotalTime>
  <Words>3095</Words>
  <Application>Microsoft Macintosh PowerPoint</Application>
  <PresentationFormat>On-screen Show (16:9)</PresentationFormat>
  <Paragraphs>203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Thème Office</vt:lpstr>
      <vt:lpstr>Inner Triplet Circuit Engineering Change Request</vt:lpstr>
      <vt:lpstr>Short recall and intro . . .</vt:lpstr>
      <vt:lpstr>Structure of the ECR</vt:lpstr>
      <vt:lpstr>A.1 Suppression of Q2a trim </vt:lpstr>
      <vt:lpstr>A.2 Additional Q1a k–modulation circuit </vt:lpstr>
      <vt:lpstr>A.3 Ratings of the superconducting elements of the inner triplet circuit </vt:lpstr>
      <vt:lpstr>A.4 Cold diodes -1</vt:lpstr>
      <vt:lpstr>A.4 Cold diodes -2</vt:lpstr>
      <vt:lpstr>A.4 Cold diodes -3</vt:lpstr>
      <vt:lpstr>A.4 Cold diodes -4</vt:lpstr>
      <vt:lpstr>B – Change of pole order and implications on the circuit polarity </vt:lpstr>
      <vt:lpstr>C – Modifications to the warm part </vt:lpstr>
      <vt:lpstr>Effects on beam due to misfiring of a CLIQ unit</vt:lpstr>
      <vt:lpstr>Implications of the change to quench protection</vt:lpstr>
      <vt:lpstr>Final comments</vt:lpstr>
      <vt:lpstr>PowerPoint Presentation</vt:lpstr>
      <vt:lpstr>Impacts - 2</vt:lpstr>
      <vt:lpstr>New baseline circuit once the ECR approved</vt:lpstr>
      <vt:lpstr>Thanks – Questions?</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Felix Rodriguez Mateos</cp:lastModifiedBy>
  <cp:revision>314</cp:revision>
  <cp:lastPrinted>2019-05-28T08:28:07Z</cp:lastPrinted>
  <dcterms:created xsi:type="dcterms:W3CDTF">2016-02-11T10:47:23Z</dcterms:created>
  <dcterms:modified xsi:type="dcterms:W3CDTF">2019-08-30T06:46:57Z</dcterms:modified>
</cp:coreProperties>
</file>