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6"/>
  </p:notesMasterIdLst>
  <p:handoutMasterIdLst>
    <p:handoutMasterId r:id="rId17"/>
  </p:handoutMasterIdLst>
  <p:sldIdLst>
    <p:sldId id="258" r:id="rId2"/>
    <p:sldId id="264" r:id="rId3"/>
    <p:sldId id="262" r:id="rId4"/>
    <p:sldId id="267" r:id="rId5"/>
    <p:sldId id="279" r:id="rId6"/>
    <p:sldId id="268" r:id="rId7"/>
    <p:sldId id="259" r:id="rId8"/>
    <p:sldId id="274" r:id="rId9"/>
    <p:sldId id="277" r:id="rId10"/>
    <p:sldId id="280" r:id="rId11"/>
    <p:sldId id="281" r:id="rId12"/>
    <p:sldId id="276" r:id="rId13"/>
    <p:sldId id="272" r:id="rId14"/>
    <p:sldId id="278" r:id="rId15"/>
  </p:sldIdLst>
  <p:sldSz cx="9144000" cy="5143500" type="screen16x9"/>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96">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2B537"/>
    <a:srgbClr val="F46410"/>
    <a:srgbClr val="104282"/>
    <a:srgbClr val="0B387C"/>
    <a:srgbClr val="0055A0"/>
    <a:srgbClr val="0C377B"/>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250" autoAdjust="0"/>
    <p:restoredTop sz="94660"/>
  </p:normalViewPr>
  <p:slideViewPr>
    <p:cSldViewPr snapToGrid="0" snapToObjects="1">
      <p:cViewPr varScale="1">
        <p:scale>
          <a:sx n="89" d="100"/>
          <a:sy n="89" d="100"/>
        </p:scale>
        <p:origin x="912" y="78"/>
      </p:cViewPr>
      <p:guideLst>
        <p:guide orient="horz" pos="1620"/>
        <p:guide pos="2896"/>
      </p:guideLst>
    </p:cSldViewPr>
  </p:slid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827C8476-1851-2048-A225-2C7F522E4230}" type="datetimeFigureOut">
              <a:rPr lang="en-US" smtClean="0"/>
              <a:t>8/24/2019</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B1F0A8D2-377B-F74B-A220-C7DA3246D790}" type="slidenum">
              <a:rPr lang="en-US" smtClean="0"/>
              <a:t>‹#›</a:t>
            </a:fld>
            <a:endParaRPr lang="en-US"/>
          </a:p>
        </p:txBody>
      </p:sp>
    </p:spTree>
    <p:extLst>
      <p:ext uri="{BB962C8B-B14F-4D97-AF65-F5344CB8AC3E}">
        <p14:creationId xmlns:p14="http://schemas.microsoft.com/office/powerpoint/2010/main" val="2604140227"/>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E78E5EA-7919-7340-8DE8-D70CB2F4F42D}" type="datetimeFigureOut">
              <a:rPr lang="en-US" smtClean="0"/>
              <a:t>8/24/2019</a:t>
            </a:fld>
            <a:endParaRPr lang="en-US"/>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fr-CH" smtClean="0"/>
              <a:t>Click to edit Master text styles</a:t>
            </a:r>
          </a:p>
          <a:p>
            <a:pPr lvl="1"/>
            <a:r>
              <a:rPr lang="fr-CH" smtClean="0"/>
              <a:t>Second level</a:t>
            </a:r>
          </a:p>
          <a:p>
            <a:pPr lvl="2"/>
            <a:r>
              <a:rPr lang="fr-CH" smtClean="0"/>
              <a:t>Third level</a:t>
            </a:r>
          </a:p>
          <a:p>
            <a:pPr lvl="3"/>
            <a:r>
              <a:rPr lang="fr-CH" smtClean="0"/>
              <a:t>Fourth level</a:t>
            </a:r>
          </a:p>
          <a:p>
            <a:pPr lvl="4"/>
            <a:r>
              <a:rPr lang="fr-CH"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9C0E052-4D8E-2945-B207-300802F3DA8A}" type="slidenum">
              <a:rPr lang="en-US" smtClean="0"/>
              <a:t>‹#›</a:t>
            </a:fld>
            <a:endParaRPr lang="en-US"/>
          </a:p>
        </p:txBody>
      </p:sp>
    </p:spTree>
    <p:extLst>
      <p:ext uri="{BB962C8B-B14F-4D97-AF65-F5344CB8AC3E}">
        <p14:creationId xmlns:p14="http://schemas.microsoft.com/office/powerpoint/2010/main" val="3723008055"/>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 Cover page">
    <p:spTree>
      <p:nvGrpSpPr>
        <p:cNvPr id="1" name=""/>
        <p:cNvGrpSpPr/>
        <p:nvPr/>
      </p:nvGrpSpPr>
      <p:grpSpPr>
        <a:xfrm>
          <a:off x="0" y="0"/>
          <a:ext cx="0" cy="0"/>
          <a:chOff x="0" y="0"/>
          <a:chExt cx="0" cy="0"/>
        </a:xfrm>
      </p:grpSpPr>
      <p:sp>
        <p:nvSpPr>
          <p:cNvPr id="2" name="Titre 1"/>
          <p:cNvSpPr>
            <a:spLocks noGrp="1"/>
          </p:cNvSpPr>
          <p:nvPr>
            <p:ph type="title" hasCustomPrompt="1"/>
          </p:nvPr>
        </p:nvSpPr>
        <p:spPr>
          <a:xfrm>
            <a:off x="767726" y="1833611"/>
            <a:ext cx="7155968" cy="705332"/>
          </a:xfrm>
        </p:spPr>
        <p:txBody>
          <a:bodyPr>
            <a:normAutofit/>
          </a:bodyPr>
          <a:lstStyle>
            <a:lvl1pPr algn="r">
              <a:defRPr sz="3200"/>
            </a:lvl1pPr>
          </a:lstStyle>
          <a:p>
            <a:r>
              <a:rPr kumimoji="0" lang="fr-CH" dirty="0" smtClean="0"/>
              <a:t>CLICK TO MODIFY TITLE</a:t>
            </a:r>
            <a:endParaRPr kumimoji="0" lang="en-US" dirty="0"/>
          </a:p>
        </p:txBody>
      </p:sp>
      <p:sp>
        <p:nvSpPr>
          <p:cNvPr id="10" name="Espace réservé du texte 2"/>
          <p:cNvSpPr>
            <a:spLocks noGrp="1"/>
          </p:cNvSpPr>
          <p:nvPr>
            <p:ph type="body" idx="10" hasCustomPrompt="1"/>
          </p:nvPr>
        </p:nvSpPr>
        <p:spPr>
          <a:xfrm>
            <a:off x="5180494" y="3009516"/>
            <a:ext cx="2743200" cy="242802"/>
          </a:xfrm>
        </p:spPr>
        <p:txBody>
          <a:bodyPr lIns="45720" tIns="0" rIns="45720" bIns="0" anchor="t"/>
          <a:lstStyle>
            <a:lvl1pPr marL="0" indent="0" algn="r">
              <a:buNone/>
              <a:defRPr sz="1400" spc="-100"/>
            </a:lvl1pPr>
            <a:lvl2pPr>
              <a:buNone/>
              <a:defRPr sz="1200"/>
            </a:lvl2pPr>
            <a:lvl3pPr>
              <a:buNone/>
              <a:defRPr sz="1000"/>
            </a:lvl3pPr>
            <a:lvl4pPr>
              <a:buNone/>
              <a:defRPr sz="900"/>
            </a:lvl4pPr>
            <a:lvl5pPr>
              <a:buNone/>
              <a:defRPr sz="900"/>
            </a:lvl5pPr>
          </a:lstStyle>
          <a:p>
            <a:pPr lvl="0" eaLnBrk="1" latinLnBrk="0" hangingPunct="1"/>
            <a:r>
              <a:rPr kumimoji="0" lang="fr-CH" dirty="0" smtClean="0"/>
              <a:t>Presenter</a:t>
            </a:r>
          </a:p>
        </p:txBody>
      </p:sp>
      <p:pic>
        <p:nvPicPr>
          <p:cNvPr id="3" name="Picture 2" descr="cubes-RGB.pdf"/>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1" y="3373719"/>
            <a:ext cx="2526587" cy="1788734"/>
          </a:xfrm>
          <a:prstGeom prst="rect">
            <a:avLst/>
          </a:prstGeom>
        </p:spPr>
      </p:pic>
      <p:sp>
        <p:nvSpPr>
          <p:cNvPr id="14" name="Espace réservé du texte 2"/>
          <p:cNvSpPr>
            <a:spLocks noGrp="1"/>
          </p:cNvSpPr>
          <p:nvPr>
            <p:ph type="body" idx="11" hasCustomPrompt="1"/>
          </p:nvPr>
        </p:nvSpPr>
        <p:spPr>
          <a:xfrm>
            <a:off x="5186773" y="3255265"/>
            <a:ext cx="2743200" cy="236907"/>
          </a:xfrm>
        </p:spPr>
        <p:txBody>
          <a:bodyPr lIns="45720" tIns="0" rIns="45720" bIns="0" anchor="t"/>
          <a:lstStyle>
            <a:lvl1pPr marL="0" indent="0" algn="r">
              <a:buNone/>
              <a:defRPr sz="1400" spc="-100"/>
            </a:lvl1pPr>
            <a:lvl2pPr>
              <a:buNone/>
              <a:defRPr sz="1200"/>
            </a:lvl2pPr>
            <a:lvl3pPr>
              <a:buNone/>
              <a:defRPr sz="1000"/>
            </a:lvl3pPr>
            <a:lvl4pPr>
              <a:buNone/>
              <a:defRPr sz="900"/>
            </a:lvl4pPr>
            <a:lvl5pPr>
              <a:buNone/>
              <a:defRPr sz="900"/>
            </a:lvl5pPr>
          </a:lstStyle>
          <a:p>
            <a:pPr lvl="0" eaLnBrk="1" latinLnBrk="0" hangingPunct="1"/>
            <a:r>
              <a:rPr kumimoji="0" lang="fr-CH" dirty="0" smtClean="0"/>
              <a:t>Date</a:t>
            </a:r>
          </a:p>
        </p:txBody>
      </p:sp>
      <p:sp>
        <p:nvSpPr>
          <p:cNvPr id="16" name="Espace réservé du texte 2"/>
          <p:cNvSpPr>
            <a:spLocks noGrp="1"/>
          </p:cNvSpPr>
          <p:nvPr>
            <p:ph type="body" idx="2" hasCustomPrompt="1"/>
          </p:nvPr>
        </p:nvSpPr>
        <p:spPr>
          <a:xfrm>
            <a:off x="2526588" y="2538943"/>
            <a:ext cx="5397106" cy="275648"/>
          </a:xfrm>
        </p:spPr>
        <p:txBody>
          <a:bodyPr lIns="45720" tIns="0" rIns="45720" bIns="0" anchor="b">
            <a:normAutofit/>
          </a:bodyPr>
          <a:lstStyle>
            <a:lvl1pPr marL="0" indent="0" algn="r">
              <a:buNone/>
              <a:defRPr sz="2000" spc="-100"/>
            </a:lvl1pPr>
            <a:lvl2pPr>
              <a:buNone/>
              <a:defRPr sz="1200"/>
            </a:lvl2pPr>
            <a:lvl3pPr>
              <a:buNone/>
              <a:defRPr sz="1000"/>
            </a:lvl3pPr>
            <a:lvl4pPr>
              <a:buNone/>
              <a:defRPr sz="900"/>
            </a:lvl4pPr>
            <a:lvl5pPr>
              <a:buNone/>
              <a:defRPr sz="900"/>
            </a:lvl5pPr>
          </a:lstStyle>
          <a:p>
            <a:pPr lvl="0" eaLnBrk="1" latinLnBrk="0" hangingPunct="1"/>
            <a:r>
              <a:rPr kumimoji="0" lang="fr-CH" dirty="0" smtClean="0"/>
              <a:t>SUBTITLE</a:t>
            </a:r>
          </a:p>
        </p:txBody>
      </p:sp>
    </p:spTree>
    <p:extLst>
      <p:ext uri="{BB962C8B-B14F-4D97-AF65-F5344CB8AC3E}">
        <p14:creationId xmlns:p14="http://schemas.microsoft.com/office/powerpoint/2010/main" val="1370225507"/>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0 Image and legend">
    <p:spTree>
      <p:nvGrpSpPr>
        <p:cNvPr id="1" name=""/>
        <p:cNvGrpSpPr/>
        <p:nvPr/>
      </p:nvGrpSpPr>
      <p:grpSpPr>
        <a:xfrm>
          <a:off x="0" y="0"/>
          <a:ext cx="0" cy="0"/>
          <a:chOff x="0" y="0"/>
          <a:chExt cx="0" cy="0"/>
        </a:xfrm>
      </p:grpSpPr>
      <p:sp>
        <p:nvSpPr>
          <p:cNvPr id="2" name="Titre 1"/>
          <p:cNvSpPr>
            <a:spLocks noGrp="1"/>
          </p:cNvSpPr>
          <p:nvPr>
            <p:ph type="title" hasCustomPrompt="1"/>
          </p:nvPr>
        </p:nvSpPr>
        <p:spPr>
          <a:xfrm>
            <a:off x="4862267" y="601570"/>
            <a:ext cx="3393161" cy="940356"/>
          </a:xfrm>
        </p:spPr>
        <p:txBody>
          <a:bodyPr anchor="b"/>
          <a:lstStyle>
            <a:lvl1pPr algn="l">
              <a:buNone/>
              <a:defRPr sz="2200" b="1">
                <a:solidFill>
                  <a:srgbClr val="F46410"/>
                </a:solidFill>
              </a:defRPr>
            </a:lvl1pPr>
          </a:lstStyle>
          <a:p>
            <a:r>
              <a:rPr kumimoji="0" lang="fr-CH" dirty="0" smtClean="0"/>
              <a:t>CLIQUEZ ET MODIFIEZ LE TITRE</a:t>
            </a:r>
            <a:endParaRPr kumimoji="0" lang="en-US" dirty="0"/>
          </a:p>
        </p:txBody>
      </p:sp>
      <p:sp>
        <p:nvSpPr>
          <p:cNvPr id="4" name="Espace réservé du texte 3"/>
          <p:cNvSpPr>
            <a:spLocks noGrp="1"/>
          </p:cNvSpPr>
          <p:nvPr>
            <p:ph type="body" sz="half" idx="2"/>
          </p:nvPr>
        </p:nvSpPr>
        <p:spPr>
          <a:xfrm>
            <a:off x="4862267" y="1696336"/>
            <a:ext cx="3393161" cy="2550350"/>
          </a:xfrm>
        </p:spPr>
        <p:txBody>
          <a:bodyPr lIns="45720" rIns="45720"/>
          <a:lstStyle>
            <a:lvl1pPr marL="0" indent="0">
              <a:buFontTx/>
              <a:buNone/>
              <a:defRPr sz="1200" spc="-1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fr-CH" dirty="0" smtClean="0"/>
              <a:t>Cliquez pour modifier les styles du texte du masque</a:t>
            </a:r>
          </a:p>
        </p:txBody>
      </p:sp>
      <p:sp>
        <p:nvSpPr>
          <p:cNvPr id="14" name="Vertical Content Placeholder 9"/>
          <p:cNvSpPr>
            <a:spLocks noGrp="1"/>
          </p:cNvSpPr>
          <p:nvPr>
            <p:ph orient="vert" sz="quarter" idx="14"/>
          </p:nvPr>
        </p:nvSpPr>
        <p:spPr>
          <a:xfrm rot="16200000">
            <a:off x="503529" y="518259"/>
            <a:ext cx="4154408" cy="4154408"/>
          </a:xfrm>
          <a:prstGeom prst="hexagon">
            <a:avLst/>
          </a:prstGeom>
        </p:spPr>
        <p:txBody>
          <a:bodyPr vert="eaVert"/>
          <a:lstStyle/>
          <a:p>
            <a:pPr lvl="0"/>
            <a:endParaRPr lang="en-US" dirty="0"/>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userDrawn="1">
  <p:cSld name="Label 1">
    <p:bg>
      <p:bgPr>
        <a:solidFill>
          <a:schemeClr val="tx1"/>
        </a:solidFill>
        <a:effectLst/>
      </p:bgPr>
    </p:bg>
    <p:spTree>
      <p:nvGrpSpPr>
        <p:cNvPr id="1" name=""/>
        <p:cNvGrpSpPr/>
        <p:nvPr/>
      </p:nvGrpSpPr>
      <p:grpSpPr>
        <a:xfrm>
          <a:off x="0" y="0"/>
          <a:ext cx="0" cy="0"/>
          <a:chOff x="0" y="0"/>
          <a:chExt cx="0" cy="0"/>
        </a:xfrm>
      </p:grpSpPr>
      <p:pic>
        <p:nvPicPr>
          <p:cNvPr id="3" name="Picture 1"/>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622377" y="1315400"/>
            <a:ext cx="1899245" cy="2520000"/>
          </a:xfrm>
          <a:prstGeom prst="rect">
            <a:avLst/>
          </a:prstGeom>
        </p:spPr>
      </p:pic>
    </p:spTree>
    <p:extLst>
      <p:ext uri="{BB962C8B-B14F-4D97-AF65-F5344CB8AC3E}">
        <p14:creationId xmlns:p14="http://schemas.microsoft.com/office/powerpoint/2010/main" val="2005918618"/>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Label 2">
    <p:bg>
      <p:bgPr>
        <a:solidFill>
          <a:srgbClr val="104282"/>
        </a:solidFill>
        <a:effectLst/>
      </p:bgPr>
    </p:bg>
    <p:spTree>
      <p:nvGrpSpPr>
        <p:cNvPr id="1" name=""/>
        <p:cNvGrpSpPr/>
        <p:nvPr/>
      </p:nvGrpSpPr>
      <p:grpSpPr>
        <a:xfrm>
          <a:off x="0" y="0"/>
          <a:ext cx="0" cy="0"/>
          <a:chOff x="0" y="0"/>
          <a:chExt cx="0" cy="0"/>
        </a:xfrm>
      </p:grpSpPr>
      <p:pic>
        <p:nvPicPr>
          <p:cNvPr id="3" name="Image 2"/>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629276" y="1327799"/>
            <a:ext cx="1880157" cy="2494674"/>
          </a:xfrm>
          <a:prstGeom prst="rect">
            <a:avLst/>
          </a:prstGeom>
        </p:spPr>
      </p:pic>
    </p:spTree>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628650" y="4767263"/>
            <a:ext cx="2057400" cy="273844"/>
          </a:xfrm>
          <a:prstGeom prst="rect">
            <a:avLst/>
          </a:prstGeom>
        </p:spPr>
        <p:txBody>
          <a:bodyPr lIns="68580" tIns="34290" rIns="68580" bIns="34290"/>
          <a:lstStyle/>
          <a:p>
            <a:fld id="{5B59AF71-DA73-465A-92DC-8DE620E01378}" type="datetimeFigureOut">
              <a:rPr lang="en-GB" smtClean="0"/>
              <a:t>24/08/2019</a:t>
            </a:fld>
            <a:endParaRPr lang="en-GB"/>
          </a:p>
        </p:txBody>
      </p:sp>
      <p:sp>
        <p:nvSpPr>
          <p:cNvPr id="3" name="Footer Placeholder 2"/>
          <p:cNvSpPr>
            <a:spLocks noGrp="1"/>
          </p:cNvSpPr>
          <p:nvPr>
            <p:ph type="ftr" sz="quarter" idx="11"/>
          </p:nvPr>
        </p:nvSpPr>
        <p:spPr>
          <a:xfrm>
            <a:off x="3028950" y="4767263"/>
            <a:ext cx="3086100" cy="273844"/>
          </a:xfrm>
          <a:prstGeom prst="rect">
            <a:avLst/>
          </a:prstGeom>
        </p:spPr>
        <p:txBody>
          <a:bodyPr lIns="68580" tIns="34290" rIns="68580" bIns="34290"/>
          <a:lstStyle/>
          <a:p>
            <a:endParaRPr lang="en-GB"/>
          </a:p>
        </p:txBody>
      </p:sp>
      <p:sp>
        <p:nvSpPr>
          <p:cNvPr id="4" name="Slide Number Placeholder 3"/>
          <p:cNvSpPr>
            <a:spLocks noGrp="1"/>
          </p:cNvSpPr>
          <p:nvPr>
            <p:ph type="sldNum" sz="quarter" idx="12"/>
          </p:nvPr>
        </p:nvSpPr>
        <p:spPr>
          <a:xfrm>
            <a:off x="6457950" y="4767263"/>
            <a:ext cx="2057400" cy="273844"/>
          </a:xfrm>
          <a:prstGeom prst="rect">
            <a:avLst/>
          </a:prstGeom>
        </p:spPr>
        <p:txBody>
          <a:bodyPr lIns="68580" tIns="34290" rIns="68580" bIns="34290"/>
          <a:lstStyle/>
          <a:p>
            <a:fld id="{2329F2C1-9A74-4ACF-8125-2C332BED319A}" type="slidenum">
              <a:rPr lang="en-GB" smtClean="0"/>
              <a:t>‹#›</a:t>
            </a:fld>
            <a:endParaRPr lang="en-GB"/>
          </a:p>
        </p:txBody>
      </p:sp>
    </p:spTree>
    <p:extLst>
      <p:ext uri="{BB962C8B-B14F-4D97-AF65-F5344CB8AC3E}">
        <p14:creationId xmlns:p14="http://schemas.microsoft.com/office/powerpoint/2010/main" val="161895175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2 Cover page without cubes">
    <p:spTree>
      <p:nvGrpSpPr>
        <p:cNvPr id="1" name=""/>
        <p:cNvGrpSpPr/>
        <p:nvPr/>
      </p:nvGrpSpPr>
      <p:grpSpPr>
        <a:xfrm>
          <a:off x="0" y="0"/>
          <a:ext cx="0" cy="0"/>
          <a:chOff x="0" y="0"/>
          <a:chExt cx="0" cy="0"/>
        </a:xfrm>
      </p:grpSpPr>
      <p:pic>
        <p:nvPicPr>
          <p:cNvPr id="6" name="Picture 5" descr="Ideas-label-blue-text-white-background.pdf"/>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8035250" y="3865506"/>
            <a:ext cx="1080316" cy="1080316"/>
          </a:xfrm>
          <a:prstGeom prst="rect">
            <a:avLst/>
          </a:prstGeom>
        </p:spPr>
      </p:pic>
      <p:sp>
        <p:nvSpPr>
          <p:cNvPr id="9" name="Titre 1"/>
          <p:cNvSpPr>
            <a:spLocks noGrp="1"/>
          </p:cNvSpPr>
          <p:nvPr>
            <p:ph type="title" hasCustomPrompt="1"/>
          </p:nvPr>
        </p:nvSpPr>
        <p:spPr>
          <a:xfrm>
            <a:off x="767726" y="1833611"/>
            <a:ext cx="7155968" cy="705332"/>
          </a:xfrm>
        </p:spPr>
        <p:txBody>
          <a:bodyPr>
            <a:normAutofit/>
          </a:bodyPr>
          <a:lstStyle>
            <a:lvl1pPr algn="r">
              <a:defRPr sz="3200"/>
            </a:lvl1pPr>
          </a:lstStyle>
          <a:p>
            <a:r>
              <a:rPr kumimoji="0" lang="fr-CH" dirty="0" smtClean="0"/>
              <a:t>CLICK TO MODIFY TITLE</a:t>
            </a:r>
            <a:endParaRPr kumimoji="0" lang="en-US" dirty="0"/>
          </a:p>
        </p:txBody>
      </p:sp>
      <p:sp>
        <p:nvSpPr>
          <p:cNvPr id="14" name="Espace réservé du texte 2"/>
          <p:cNvSpPr>
            <a:spLocks noGrp="1"/>
          </p:cNvSpPr>
          <p:nvPr>
            <p:ph type="body" idx="2" hasCustomPrompt="1"/>
          </p:nvPr>
        </p:nvSpPr>
        <p:spPr>
          <a:xfrm>
            <a:off x="2526588" y="2538943"/>
            <a:ext cx="5397106" cy="417800"/>
          </a:xfrm>
        </p:spPr>
        <p:txBody>
          <a:bodyPr lIns="45720" tIns="0" rIns="45720" bIns="0" anchor="b">
            <a:normAutofit/>
          </a:bodyPr>
          <a:lstStyle>
            <a:lvl1pPr marL="0" indent="0" algn="r">
              <a:buNone/>
              <a:defRPr sz="2000" spc="-100"/>
            </a:lvl1pPr>
            <a:lvl2pPr>
              <a:buNone/>
              <a:defRPr sz="1200"/>
            </a:lvl2pPr>
            <a:lvl3pPr>
              <a:buNone/>
              <a:defRPr sz="1000"/>
            </a:lvl3pPr>
            <a:lvl4pPr>
              <a:buNone/>
              <a:defRPr sz="900"/>
            </a:lvl4pPr>
            <a:lvl5pPr>
              <a:buNone/>
              <a:defRPr sz="900"/>
            </a:lvl5pPr>
          </a:lstStyle>
          <a:p>
            <a:pPr lvl="0" eaLnBrk="1" latinLnBrk="0" hangingPunct="1"/>
            <a:r>
              <a:rPr kumimoji="0" lang="fr-CH" dirty="0" smtClean="0"/>
              <a:t>SUBTITLE</a:t>
            </a:r>
          </a:p>
        </p:txBody>
      </p:sp>
      <p:sp>
        <p:nvSpPr>
          <p:cNvPr id="15" name="Espace réservé du texte 2"/>
          <p:cNvSpPr>
            <a:spLocks noGrp="1"/>
          </p:cNvSpPr>
          <p:nvPr>
            <p:ph type="body" idx="10" hasCustomPrompt="1"/>
          </p:nvPr>
        </p:nvSpPr>
        <p:spPr>
          <a:xfrm>
            <a:off x="5180494" y="3009516"/>
            <a:ext cx="2743200" cy="242802"/>
          </a:xfrm>
        </p:spPr>
        <p:txBody>
          <a:bodyPr lIns="45720" tIns="0" rIns="45720" bIns="0" anchor="t"/>
          <a:lstStyle>
            <a:lvl1pPr marL="0" indent="0" algn="r">
              <a:buNone/>
              <a:defRPr sz="1400" spc="-100"/>
            </a:lvl1pPr>
            <a:lvl2pPr>
              <a:buNone/>
              <a:defRPr sz="1200"/>
            </a:lvl2pPr>
            <a:lvl3pPr>
              <a:buNone/>
              <a:defRPr sz="1000"/>
            </a:lvl3pPr>
            <a:lvl4pPr>
              <a:buNone/>
              <a:defRPr sz="900"/>
            </a:lvl4pPr>
            <a:lvl5pPr>
              <a:buNone/>
              <a:defRPr sz="900"/>
            </a:lvl5pPr>
          </a:lstStyle>
          <a:p>
            <a:pPr lvl="0" eaLnBrk="1" latinLnBrk="0" hangingPunct="1"/>
            <a:r>
              <a:rPr kumimoji="0" lang="fr-CH" dirty="0" smtClean="0"/>
              <a:t>Presenter</a:t>
            </a:r>
          </a:p>
        </p:txBody>
      </p:sp>
      <p:sp>
        <p:nvSpPr>
          <p:cNvPr id="16" name="Espace réservé du texte 2"/>
          <p:cNvSpPr>
            <a:spLocks noGrp="1"/>
          </p:cNvSpPr>
          <p:nvPr>
            <p:ph type="body" idx="11" hasCustomPrompt="1"/>
          </p:nvPr>
        </p:nvSpPr>
        <p:spPr>
          <a:xfrm>
            <a:off x="5186773" y="3255265"/>
            <a:ext cx="2743200" cy="236907"/>
          </a:xfrm>
        </p:spPr>
        <p:txBody>
          <a:bodyPr lIns="45720" tIns="0" rIns="45720" bIns="0" anchor="t"/>
          <a:lstStyle>
            <a:lvl1pPr marL="0" indent="0" algn="r">
              <a:buNone/>
              <a:defRPr sz="1400" spc="-100"/>
            </a:lvl1pPr>
            <a:lvl2pPr>
              <a:buNone/>
              <a:defRPr sz="1200"/>
            </a:lvl2pPr>
            <a:lvl3pPr>
              <a:buNone/>
              <a:defRPr sz="1000"/>
            </a:lvl3pPr>
            <a:lvl4pPr>
              <a:buNone/>
              <a:defRPr sz="900"/>
            </a:lvl4pPr>
            <a:lvl5pPr>
              <a:buNone/>
              <a:defRPr sz="900"/>
            </a:lvl5pPr>
          </a:lstStyle>
          <a:p>
            <a:pPr lvl="0" eaLnBrk="1" latinLnBrk="0" hangingPunct="1"/>
            <a:r>
              <a:rPr kumimoji="0" lang="fr-CH" dirty="0" smtClean="0"/>
              <a:t>Date</a:t>
            </a:r>
          </a:p>
        </p:txBody>
      </p:sp>
    </p:spTree>
    <p:extLst>
      <p:ext uri="{BB962C8B-B14F-4D97-AF65-F5344CB8AC3E}">
        <p14:creationId xmlns:p14="http://schemas.microsoft.com/office/powerpoint/2010/main" val="2057637213"/>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3 Empty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233317530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4 Title and content">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lstStyle>
            <a:lvl1pPr algn="l">
              <a:defRPr/>
            </a:lvl1pPr>
          </a:lstStyle>
          <a:p>
            <a:r>
              <a:rPr kumimoji="0" lang="fr-CH" dirty="0" smtClean="0"/>
              <a:t>CLICK TO MODIFY TITLE</a:t>
            </a:r>
            <a:endParaRPr kumimoji="0" lang="en-US" dirty="0"/>
          </a:p>
        </p:txBody>
      </p:sp>
      <p:sp>
        <p:nvSpPr>
          <p:cNvPr id="3" name="Espace réservé du contenu 2"/>
          <p:cNvSpPr>
            <a:spLocks noGrp="1"/>
          </p:cNvSpPr>
          <p:nvPr>
            <p:ph idx="1"/>
          </p:nvPr>
        </p:nvSpPr>
        <p:spPr/>
        <p:txBody>
          <a:bodyPr/>
          <a:lstStyle/>
          <a:p>
            <a:pPr lvl="0" eaLnBrk="1" latinLnBrk="0" hangingPunct="1"/>
            <a:r>
              <a:rPr lang="fr-CH" smtClean="0"/>
              <a:t>Cliquez pour modifier les styles du texte du masque</a:t>
            </a:r>
          </a:p>
          <a:p>
            <a:pPr lvl="1" eaLnBrk="1" latinLnBrk="0" hangingPunct="1"/>
            <a:r>
              <a:rPr lang="fr-CH" smtClean="0"/>
              <a:t>Deuxième niveau</a:t>
            </a:r>
          </a:p>
          <a:p>
            <a:pPr lvl="2" eaLnBrk="1" latinLnBrk="0" hangingPunct="1"/>
            <a:r>
              <a:rPr lang="fr-CH" smtClean="0"/>
              <a:t>Troisième niveau</a:t>
            </a:r>
          </a:p>
          <a:p>
            <a:pPr lvl="3" eaLnBrk="1" latinLnBrk="0" hangingPunct="1"/>
            <a:r>
              <a:rPr lang="fr-CH" smtClean="0"/>
              <a:t>Quatrième niveau</a:t>
            </a:r>
          </a:p>
          <a:p>
            <a:pPr lvl="4" eaLnBrk="1" latinLnBrk="0" hangingPunct="1"/>
            <a:r>
              <a:rPr lang="fr-CH" smtClean="0"/>
              <a:t>Cinquième niveau</a:t>
            </a:r>
            <a:endParaRPr kumimoji="0" lang="en-US" dirty="0"/>
          </a:p>
        </p:txBody>
      </p:sp>
    </p:spTree>
    <p:extLst>
      <p:ext uri="{BB962C8B-B14F-4D97-AF65-F5344CB8AC3E}">
        <p14:creationId xmlns:p14="http://schemas.microsoft.com/office/powerpoint/2010/main" val="289713252"/>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5 Title and 2 column content">
    <p:spTree>
      <p:nvGrpSpPr>
        <p:cNvPr id="1" name=""/>
        <p:cNvGrpSpPr/>
        <p:nvPr/>
      </p:nvGrpSpPr>
      <p:grpSpPr>
        <a:xfrm>
          <a:off x="0" y="0"/>
          <a:ext cx="0" cy="0"/>
          <a:chOff x="0" y="0"/>
          <a:chExt cx="0" cy="0"/>
        </a:xfrm>
      </p:grpSpPr>
      <p:sp>
        <p:nvSpPr>
          <p:cNvPr id="3" name="Espace réservé du contenu 2"/>
          <p:cNvSpPr>
            <a:spLocks noGrp="1"/>
          </p:cNvSpPr>
          <p:nvPr>
            <p:ph sz="half" idx="1"/>
          </p:nvPr>
        </p:nvSpPr>
        <p:spPr>
          <a:xfrm>
            <a:off x="599370" y="1200150"/>
            <a:ext cx="3657600" cy="3262788"/>
          </a:xfrm>
        </p:spPr>
        <p:txBody>
          <a:bodyPr/>
          <a:lstStyle>
            <a:lvl1pPr>
              <a:defRPr sz="2600"/>
            </a:lvl1pPr>
            <a:lvl2pPr>
              <a:defRPr sz="2200"/>
            </a:lvl2pPr>
            <a:lvl3pPr>
              <a:defRPr sz="2000"/>
            </a:lvl3pPr>
            <a:lvl4pPr>
              <a:defRPr sz="1800"/>
            </a:lvl4pPr>
            <a:lvl5pPr>
              <a:defRPr sz="1800"/>
            </a:lvl5pPr>
          </a:lstStyle>
          <a:p>
            <a:pPr lvl="0" eaLnBrk="1" latinLnBrk="0" hangingPunct="1"/>
            <a:r>
              <a:rPr lang="fr-CH" smtClean="0"/>
              <a:t>Cliquez pour modifier les styles du texte du masque</a:t>
            </a:r>
          </a:p>
          <a:p>
            <a:pPr lvl="1" eaLnBrk="1" latinLnBrk="0" hangingPunct="1"/>
            <a:r>
              <a:rPr lang="fr-CH" smtClean="0"/>
              <a:t>Deuxième niveau</a:t>
            </a:r>
          </a:p>
          <a:p>
            <a:pPr lvl="2" eaLnBrk="1" latinLnBrk="0" hangingPunct="1"/>
            <a:r>
              <a:rPr lang="fr-CH" smtClean="0"/>
              <a:t>Troisième niveau</a:t>
            </a:r>
          </a:p>
          <a:p>
            <a:pPr lvl="3" eaLnBrk="1" latinLnBrk="0" hangingPunct="1"/>
            <a:r>
              <a:rPr lang="fr-CH" smtClean="0"/>
              <a:t>Quatrième niveau</a:t>
            </a:r>
          </a:p>
          <a:p>
            <a:pPr lvl="4" eaLnBrk="1" latinLnBrk="0" hangingPunct="1"/>
            <a:r>
              <a:rPr lang="fr-CH" smtClean="0"/>
              <a:t>Cinquième niveau</a:t>
            </a:r>
            <a:endParaRPr kumimoji="0" lang="en-US"/>
          </a:p>
        </p:txBody>
      </p:sp>
      <p:sp>
        <p:nvSpPr>
          <p:cNvPr id="4" name="Espace réservé du contenu 3"/>
          <p:cNvSpPr>
            <a:spLocks noGrp="1"/>
          </p:cNvSpPr>
          <p:nvPr>
            <p:ph sz="half" idx="2"/>
          </p:nvPr>
        </p:nvSpPr>
        <p:spPr>
          <a:xfrm>
            <a:off x="4409370" y="1200149"/>
            <a:ext cx="3657600" cy="3262789"/>
          </a:xfrm>
        </p:spPr>
        <p:txBody>
          <a:bodyPr/>
          <a:lstStyle>
            <a:lvl1pPr>
              <a:defRPr sz="2600"/>
            </a:lvl1pPr>
            <a:lvl2pPr>
              <a:defRPr sz="2200"/>
            </a:lvl2pPr>
            <a:lvl3pPr>
              <a:defRPr sz="2000"/>
            </a:lvl3pPr>
            <a:lvl4pPr>
              <a:defRPr sz="1800"/>
            </a:lvl4pPr>
            <a:lvl5pPr>
              <a:defRPr sz="1800"/>
            </a:lvl5pPr>
          </a:lstStyle>
          <a:p>
            <a:pPr lvl="0" eaLnBrk="1" latinLnBrk="0" hangingPunct="1"/>
            <a:r>
              <a:rPr lang="fr-CH" smtClean="0"/>
              <a:t>Cliquez pour modifier les styles du texte du masque</a:t>
            </a:r>
          </a:p>
          <a:p>
            <a:pPr lvl="1" eaLnBrk="1" latinLnBrk="0" hangingPunct="1"/>
            <a:r>
              <a:rPr lang="fr-CH" smtClean="0"/>
              <a:t>Deuxième niveau</a:t>
            </a:r>
          </a:p>
          <a:p>
            <a:pPr lvl="2" eaLnBrk="1" latinLnBrk="0" hangingPunct="1"/>
            <a:r>
              <a:rPr lang="fr-CH" smtClean="0"/>
              <a:t>Troisième niveau</a:t>
            </a:r>
          </a:p>
          <a:p>
            <a:pPr lvl="3" eaLnBrk="1" latinLnBrk="0" hangingPunct="1"/>
            <a:r>
              <a:rPr lang="fr-CH" smtClean="0"/>
              <a:t>Quatrième niveau</a:t>
            </a:r>
          </a:p>
          <a:p>
            <a:pPr lvl="4" eaLnBrk="1" latinLnBrk="0" hangingPunct="1"/>
            <a:r>
              <a:rPr lang="fr-CH" smtClean="0"/>
              <a:t>Cinquième niveau</a:t>
            </a:r>
            <a:endParaRPr kumimoji="0" lang="en-US"/>
          </a:p>
        </p:txBody>
      </p:sp>
      <p:sp>
        <p:nvSpPr>
          <p:cNvPr id="14" name="Espace réservé du titre 8"/>
          <p:cNvSpPr>
            <a:spLocks noGrp="1"/>
          </p:cNvSpPr>
          <p:nvPr>
            <p:ph type="title"/>
          </p:nvPr>
        </p:nvSpPr>
        <p:spPr>
          <a:xfrm>
            <a:off x="599370" y="449953"/>
            <a:ext cx="8087430" cy="705332"/>
          </a:xfrm>
          <a:prstGeom prst="rect">
            <a:avLst/>
          </a:prstGeom>
        </p:spPr>
        <p:txBody>
          <a:bodyPr vert="horz" lIns="45720" rIns="45720" anchor="ctr">
            <a:normAutofit/>
          </a:bodyPr>
          <a:lstStyle/>
          <a:p>
            <a:r>
              <a:rPr kumimoji="0" lang="fr-CH" dirty="0" smtClean="0"/>
              <a:t>CLICK TO MODIFY TITLE</a:t>
            </a:r>
            <a:endParaRPr kumimoji="0" lang="en-US" dirty="0"/>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6 Comparison">
    <p:spTree>
      <p:nvGrpSpPr>
        <p:cNvPr id="1" name=""/>
        <p:cNvGrpSpPr/>
        <p:nvPr/>
      </p:nvGrpSpPr>
      <p:grpSpPr>
        <a:xfrm>
          <a:off x="0" y="0"/>
          <a:ext cx="0" cy="0"/>
          <a:chOff x="0" y="0"/>
          <a:chExt cx="0" cy="0"/>
        </a:xfrm>
      </p:grpSpPr>
      <p:sp>
        <p:nvSpPr>
          <p:cNvPr id="4" name="Espace réservé du texte 3"/>
          <p:cNvSpPr>
            <a:spLocks noGrp="1"/>
          </p:cNvSpPr>
          <p:nvPr>
            <p:ph type="body" sz="half" idx="3"/>
          </p:nvPr>
        </p:nvSpPr>
        <p:spPr>
          <a:xfrm>
            <a:off x="597784" y="3826475"/>
            <a:ext cx="7430169" cy="447075"/>
          </a:xfrm>
        </p:spPr>
        <p:txBody>
          <a:bodyPr anchor="t"/>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fr-CH" smtClean="0"/>
              <a:t>Cliquez pour modifier les styles du texte du masque</a:t>
            </a:r>
          </a:p>
        </p:txBody>
      </p:sp>
      <p:sp>
        <p:nvSpPr>
          <p:cNvPr id="5" name="Espace réservé du contenu 4"/>
          <p:cNvSpPr>
            <a:spLocks noGrp="1"/>
          </p:cNvSpPr>
          <p:nvPr>
            <p:ph sz="quarter" idx="2"/>
          </p:nvPr>
        </p:nvSpPr>
        <p:spPr>
          <a:xfrm>
            <a:off x="599370" y="1164763"/>
            <a:ext cx="4040188" cy="2597504"/>
          </a:xfrm>
        </p:spPr>
        <p:txBody>
          <a:bodyPr/>
          <a:lstStyle>
            <a:lvl1pPr>
              <a:defRPr sz="2400"/>
            </a:lvl1pPr>
            <a:lvl2pPr>
              <a:defRPr sz="2000"/>
            </a:lvl2pPr>
            <a:lvl3pPr>
              <a:defRPr sz="1800"/>
            </a:lvl3pPr>
            <a:lvl4pPr>
              <a:defRPr sz="1600"/>
            </a:lvl4pPr>
            <a:lvl5pPr>
              <a:defRPr sz="1600"/>
            </a:lvl5pPr>
          </a:lstStyle>
          <a:p>
            <a:pPr lvl="0" eaLnBrk="1" latinLnBrk="0" hangingPunct="1"/>
            <a:r>
              <a:rPr lang="fr-CH" smtClean="0"/>
              <a:t>Cliquez pour modifier les styles du texte du masque</a:t>
            </a:r>
          </a:p>
          <a:p>
            <a:pPr lvl="1" eaLnBrk="1" latinLnBrk="0" hangingPunct="1"/>
            <a:r>
              <a:rPr lang="fr-CH" smtClean="0"/>
              <a:t>Deuxième niveau</a:t>
            </a:r>
          </a:p>
          <a:p>
            <a:pPr lvl="2" eaLnBrk="1" latinLnBrk="0" hangingPunct="1"/>
            <a:r>
              <a:rPr lang="fr-CH" smtClean="0"/>
              <a:t>Troisième niveau</a:t>
            </a:r>
          </a:p>
          <a:p>
            <a:pPr lvl="3" eaLnBrk="1" latinLnBrk="0" hangingPunct="1"/>
            <a:r>
              <a:rPr lang="fr-CH" smtClean="0"/>
              <a:t>Quatrième niveau</a:t>
            </a:r>
          </a:p>
          <a:p>
            <a:pPr lvl="4" eaLnBrk="1" latinLnBrk="0" hangingPunct="1"/>
            <a:r>
              <a:rPr lang="fr-CH" smtClean="0"/>
              <a:t>Cinquième niveau</a:t>
            </a:r>
            <a:endParaRPr kumimoji="0" lang="en-US" dirty="0"/>
          </a:p>
        </p:txBody>
      </p:sp>
      <p:sp>
        <p:nvSpPr>
          <p:cNvPr id="6" name="Espace réservé du contenu 5"/>
          <p:cNvSpPr>
            <a:spLocks noGrp="1"/>
          </p:cNvSpPr>
          <p:nvPr>
            <p:ph sz="quarter" idx="4"/>
          </p:nvPr>
        </p:nvSpPr>
        <p:spPr>
          <a:xfrm>
            <a:off x="4787196" y="1164763"/>
            <a:ext cx="4041775" cy="2597504"/>
          </a:xfrm>
        </p:spPr>
        <p:txBody>
          <a:bodyPr/>
          <a:lstStyle>
            <a:lvl1pPr>
              <a:defRPr sz="2400"/>
            </a:lvl1pPr>
            <a:lvl2pPr>
              <a:defRPr sz="2000"/>
            </a:lvl2pPr>
            <a:lvl3pPr>
              <a:defRPr sz="1800"/>
            </a:lvl3pPr>
            <a:lvl4pPr>
              <a:defRPr sz="1600"/>
            </a:lvl4pPr>
            <a:lvl5pPr>
              <a:defRPr sz="1600"/>
            </a:lvl5pPr>
          </a:lstStyle>
          <a:p>
            <a:pPr lvl="0" eaLnBrk="1" latinLnBrk="0" hangingPunct="1"/>
            <a:r>
              <a:rPr lang="fr-CH" dirty="0" smtClean="0"/>
              <a:t>Cliquez pour modifier les styles du texte du masque</a:t>
            </a:r>
          </a:p>
          <a:p>
            <a:pPr lvl="1" eaLnBrk="1" latinLnBrk="0" hangingPunct="1"/>
            <a:r>
              <a:rPr lang="fr-CH" dirty="0" smtClean="0"/>
              <a:t>Deuxième niveau</a:t>
            </a:r>
          </a:p>
          <a:p>
            <a:pPr lvl="2" eaLnBrk="1" latinLnBrk="0" hangingPunct="1"/>
            <a:r>
              <a:rPr lang="fr-CH" dirty="0" smtClean="0"/>
              <a:t>Troisième niveau</a:t>
            </a:r>
          </a:p>
          <a:p>
            <a:pPr lvl="3" eaLnBrk="1" latinLnBrk="0" hangingPunct="1"/>
            <a:r>
              <a:rPr lang="fr-CH" dirty="0" smtClean="0"/>
              <a:t>Quatrième niveau</a:t>
            </a:r>
          </a:p>
          <a:p>
            <a:pPr lvl="4" eaLnBrk="1" latinLnBrk="0" hangingPunct="1"/>
            <a:r>
              <a:rPr lang="fr-CH" dirty="0" smtClean="0"/>
              <a:t>Cinquième niveau</a:t>
            </a:r>
            <a:endParaRPr kumimoji="0" lang="en-US" dirty="0"/>
          </a:p>
        </p:txBody>
      </p:sp>
      <p:sp>
        <p:nvSpPr>
          <p:cNvPr id="15" name="Espace réservé du titre 8"/>
          <p:cNvSpPr>
            <a:spLocks noGrp="1"/>
          </p:cNvSpPr>
          <p:nvPr>
            <p:ph type="title"/>
          </p:nvPr>
        </p:nvSpPr>
        <p:spPr>
          <a:xfrm>
            <a:off x="599370" y="449953"/>
            <a:ext cx="8087430" cy="705332"/>
          </a:xfrm>
          <a:prstGeom prst="rect">
            <a:avLst/>
          </a:prstGeom>
        </p:spPr>
        <p:txBody>
          <a:bodyPr vert="horz" lIns="45720" rIns="45720" anchor="ctr">
            <a:normAutofit/>
          </a:bodyPr>
          <a:lstStyle/>
          <a:p>
            <a:r>
              <a:rPr kumimoji="0" lang="fr-CH" dirty="0" smtClean="0"/>
              <a:t>CLICK TO MODIFY TITLE</a:t>
            </a:r>
            <a:endParaRPr kumimoji="0" lang="en-US" dirty="0"/>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7 Content + image righ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kumimoji="0" lang="fr-CH" dirty="0" smtClean="0"/>
              <a:t>CLICK TO MODIFY TITLE</a:t>
            </a:r>
            <a:endParaRPr lang="en-US" dirty="0"/>
          </a:p>
        </p:txBody>
      </p:sp>
      <p:sp>
        <p:nvSpPr>
          <p:cNvPr id="6" name="Vertical Content Placeholder 9"/>
          <p:cNvSpPr>
            <a:spLocks noGrp="1"/>
          </p:cNvSpPr>
          <p:nvPr>
            <p:ph orient="vert" sz="quarter" idx="14"/>
          </p:nvPr>
        </p:nvSpPr>
        <p:spPr>
          <a:xfrm rot="16200000">
            <a:off x="4615840" y="1155285"/>
            <a:ext cx="3661546" cy="3661546"/>
          </a:xfrm>
          <a:prstGeom prst="hexagon">
            <a:avLst/>
          </a:prstGeom>
        </p:spPr>
        <p:txBody>
          <a:bodyPr vert="eaVert"/>
          <a:lstStyle/>
          <a:p>
            <a:pPr lvl="0"/>
            <a:endParaRPr lang="en-US" dirty="0"/>
          </a:p>
        </p:txBody>
      </p:sp>
      <p:sp>
        <p:nvSpPr>
          <p:cNvPr id="7" name="Espace réservé du contenu 2"/>
          <p:cNvSpPr>
            <a:spLocks noGrp="1"/>
          </p:cNvSpPr>
          <p:nvPr>
            <p:ph sz="half" idx="1"/>
          </p:nvPr>
        </p:nvSpPr>
        <p:spPr>
          <a:xfrm>
            <a:off x="599370" y="1200151"/>
            <a:ext cx="3657600" cy="3262788"/>
          </a:xfrm>
        </p:spPr>
        <p:txBody>
          <a:bodyPr/>
          <a:lstStyle>
            <a:lvl1pPr>
              <a:defRPr sz="2600"/>
            </a:lvl1pPr>
            <a:lvl2pPr>
              <a:defRPr sz="2200"/>
            </a:lvl2pPr>
            <a:lvl3pPr>
              <a:defRPr sz="2000"/>
            </a:lvl3pPr>
            <a:lvl4pPr>
              <a:defRPr sz="1800"/>
            </a:lvl4pPr>
            <a:lvl5pPr>
              <a:defRPr sz="1800"/>
            </a:lvl5pPr>
          </a:lstStyle>
          <a:p>
            <a:pPr lvl="0" eaLnBrk="1" latinLnBrk="0" hangingPunct="1"/>
            <a:r>
              <a:rPr lang="fr-CH" smtClean="0"/>
              <a:t>Cliquez pour modifier les styles du texte du masque</a:t>
            </a:r>
          </a:p>
          <a:p>
            <a:pPr lvl="1" eaLnBrk="1" latinLnBrk="0" hangingPunct="1"/>
            <a:r>
              <a:rPr lang="fr-CH" smtClean="0"/>
              <a:t>Deuxième niveau</a:t>
            </a:r>
          </a:p>
          <a:p>
            <a:pPr lvl="2" eaLnBrk="1" latinLnBrk="0" hangingPunct="1"/>
            <a:r>
              <a:rPr lang="fr-CH" smtClean="0"/>
              <a:t>Troisième niveau</a:t>
            </a:r>
          </a:p>
          <a:p>
            <a:pPr lvl="3" eaLnBrk="1" latinLnBrk="0" hangingPunct="1"/>
            <a:r>
              <a:rPr lang="fr-CH" smtClean="0"/>
              <a:t>Quatrième niveau</a:t>
            </a:r>
          </a:p>
          <a:p>
            <a:pPr lvl="4" eaLnBrk="1" latinLnBrk="0" hangingPunct="1"/>
            <a:r>
              <a:rPr lang="fr-CH" smtClean="0"/>
              <a:t>Cinquième niveau</a:t>
            </a:r>
            <a:endParaRPr kumimoji="0" lang="en-US"/>
          </a:p>
        </p:txBody>
      </p:sp>
    </p:spTree>
    <p:extLst>
      <p:ext uri="{BB962C8B-B14F-4D97-AF65-F5344CB8AC3E}">
        <p14:creationId xmlns:p14="http://schemas.microsoft.com/office/powerpoint/2010/main" val="113822606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8 Content + image left">
    <p:spTree>
      <p:nvGrpSpPr>
        <p:cNvPr id="1" name=""/>
        <p:cNvGrpSpPr/>
        <p:nvPr/>
      </p:nvGrpSpPr>
      <p:grpSpPr>
        <a:xfrm>
          <a:off x="0" y="0"/>
          <a:ext cx="0" cy="0"/>
          <a:chOff x="0" y="0"/>
          <a:chExt cx="0" cy="0"/>
        </a:xfrm>
      </p:grpSpPr>
      <p:sp>
        <p:nvSpPr>
          <p:cNvPr id="12" name="Vertical Content Placeholder 9"/>
          <p:cNvSpPr>
            <a:spLocks noGrp="1"/>
          </p:cNvSpPr>
          <p:nvPr>
            <p:ph orient="vert" sz="quarter" idx="14"/>
          </p:nvPr>
        </p:nvSpPr>
        <p:spPr>
          <a:xfrm rot="16200000">
            <a:off x="599370" y="1181809"/>
            <a:ext cx="3661546" cy="3661546"/>
          </a:xfrm>
          <a:prstGeom prst="hexagon">
            <a:avLst/>
          </a:prstGeom>
        </p:spPr>
        <p:txBody>
          <a:bodyPr vert="eaVert"/>
          <a:lstStyle/>
          <a:p>
            <a:pPr lvl="0"/>
            <a:endParaRPr lang="en-US" dirty="0"/>
          </a:p>
        </p:txBody>
      </p:sp>
      <p:sp>
        <p:nvSpPr>
          <p:cNvPr id="13" name="Espace réservé du contenu 2"/>
          <p:cNvSpPr>
            <a:spLocks noGrp="1"/>
          </p:cNvSpPr>
          <p:nvPr>
            <p:ph sz="half" idx="1"/>
          </p:nvPr>
        </p:nvSpPr>
        <p:spPr>
          <a:xfrm>
            <a:off x="4619786" y="1200151"/>
            <a:ext cx="3657600" cy="3262788"/>
          </a:xfrm>
        </p:spPr>
        <p:txBody>
          <a:bodyPr/>
          <a:lstStyle>
            <a:lvl1pPr>
              <a:defRPr sz="2600"/>
            </a:lvl1pPr>
            <a:lvl2pPr>
              <a:defRPr sz="2200"/>
            </a:lvl2pPr>
            <a:lvl3pPr>
              <a:defRPr sz="2000"/>
            </a:lvl3pPr>
            <a:lvl4pPr>
              <a:defRPr sz="1800"/>
            </a:lvl4pPr>
            <a:lvl5pPr>
              <a:defRPr sz="1800"/>
            </a:lvl5pPr>
          </a:lstStyle>
          <a:p>
            <a:pPr lvl="0" eaLnBrk="1" latinLnBrk="0" hangingPunct="1"/>
            <a:r>
              <a:rPr lang="fr-CH" smtClean="0"/>
              <a:t>Cliquez pour modifier les styles du texte du masque</a:t>
            </a:r>
          </a:p>
          <a:p>
            <a:pPr lvl="1" eaLnBrk="1" latinLnBrk="0" hangingPunct="1"/>
            <a:r>
              <a:rPr lang="fr-CH" smtClean="0"/>
              <a:t>Deuxième niveau</a:t>
            </a:r>
          </a:p>
          <a:p>
            <a:pPr lvl="2" eaLnBrk="1" latinLnBrk="0" hangingPunct="1"/>
            <a:r>
              <a:rPr lang="fr-CH" smtClean="0"/>
              <a:t>Troisième niveau</a:t>
            </a:r>
          </a:p>
          <a:p>
            <a:pPr lvl="3" eaLnBrk="1" latinLnBrk="0" hangingPunct="1"/>
            <a:r>
              <a:rPr lang="fr-CH" smtClean="0"/>
              <a:t>Quatrième niveau</a:t>
            </a:r>
          </a:p>
          <a:p>
            <a:pPr lvl="4" eaLnBrk="1" latinLnBrk="0" hangingPunct="1"/>
            <a:r>
              <a:rPr lang="fr-CH" smtClean="0"/>
              <a:t>Cinquième niveau</a:t>
            </a:r>
            <a:endParaRPr kumimoji="0" lang="en-US"/>
          </a:p>
        </p:txBody>
      </p:sp>
      <p:sp>
        <p:nvSpPr>
          <p:cNvPr id="14" name="Espace réservé du titre 8"/>
          <p:cNvSpPr>
            <a:spLocks noGrp="1"/>
          </p:cNvSpPr>
          <p:nvPr>
            <p:ph type="title"/>
          </p:nvPr>
        </p:nvSpPr>
        <p:spPr>
          <a:xfrm>
            <a:off x="599370" y="449953"/>
            <a:ext cx="8087430" cy="705332"/>
          </a:xfrm>
          <a:prstGeom prst="rect">
            <a:avLst/>
          </a:prstGeom>
        </p:spPr>
        <p:txBody>
          <a:bodyPr vert="horz" lIns="45720" rIns="45720" anchor="ctr">
            <a:normAutofit/>
          </a:bodyPr>
          <a:lstStyle/>
          <a:p>
            <a:r>
              <a:rPr kumimoji="0" lang="fr-CH" dirty="0" smtClean="0"/>
              <a:t>CLICK TO MODIFY TITLE</a:t>
            </a:r>
            <a:endParaRPr kumimoji="0" lang="en-US" dirty="0"/>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9 Content with legend">
    <p:spTree>
      <p:nvGrpSpPr>
        <p:cNvPr id="1" name=""/>
        <p:cNvGrpSpPr/>
        <p:nvPr/>
      </p:nvGrpSpPr>
      <p:grpSpPr>
        <a:xfrm>
          <a:off x="0" y="0"/>
          <a:ext cx="0" cy="0"/>
          <a:chOff x="0" y="0"/>
          <a:chExt cx="0" cy="0"/>
        </a:xfrm>
      </p:grpSpPr>
      <p:sp>
        <p:nvSpPr>
          <p:cNvPr id="2" name="Titre 1"/>
          <p:cNvSpPr>
            <a:spLocks noGrp="1"/>
          </p:cNvSpPr>
          <p:nvPr>
            <p:ph type="title" hasCustomPrompt="1"/>
          </p:nvPr>
        </p:nvSpPr>
        <p:spPr>
          <a:xfrm>
            <a:off x="457200" y="889146"/>
            <a:ext cx="4518804" cy="547688"/>
          </a:xfrm>
        </p:spPr>
        <p:txBody>
          <a:bodyPr tIns="0" bIns="0" anchor="t">
            <a:noAutofit/>
          </a:bodyPr>
          <a:lstStyle>
            <a:lvl1pPr algn="l">
              <a:buNone/>
              <a:defRPr sz="2200" b="1">
                <a:solidFill>
                  <a:srgbClr val="12B537"/>
                </a:solidFill>
              </a:defRPr>
            </a:lvl1pPr>
          </a:lstStyle>
          <a:p>
            <a:r>
              <a:rPr kumimoji="0" lang="fr-CH" dirty="0" smtClean="0"/>
              <a:t>CLIQUEZ ET MODIFIEZ LE TITRE</a:t>
            </a:r>
            <a:endParaRPr kumimoji="0" lang="en-US" dirty="0"/>
          </a:p>
        </p:txBody>
      </p:sp>
      <p:sp>
        <p:nvSpPr>
          <p:cNvPr id="3" name="Espace réservé du texte 2"/>
          <p:cNvSpPr>
            <a:spLocks noGrp="1"/>
          </p:cNvSpPr>
          <p:nvPr>
            <p:ph type="body" idx="2"/>
          </p:nvPr>
        </p:nvSpPr>
        <p:spPr>
          <a:xfrm>
            <a:off x="457200" y="160818"/>
            <a:ext cx="2743200" cy="685800"/>
          </a:xfrm>
        </p:spPr>
        <p:txBody>
          <a:bodyPr lIns="45720" tIns="0" rIns="45720" bIns="0" anchor="b"/>
          <a:lstStyle>
            <a:lvl1pPr marL="0" indent="0" algn="l">
              <a:buNone/>
              <a:defRPr sz="1400" spc="-100"/>
            </a:lvl1pPr>
            <a:lvl2pPr>
              <a:buNone/>
              <a:defRPr sz="1200"/>
            </a:lvl2pPr>
            <a:lvl3pPr>
              <a:buNone/>
              <a:defRPr sz="1000"/>
            </a:lvl3pPr>
            <a:lvl4pPr>
              <a:buNone/>
              <a:defRPr sz="900"/>
            </a:lvl4pPr>
            <a:lvl5pPr>
              <a:buNone/>
              <a:defRPr sz="900"/>
            </a:lvl5pPr>
          </a:lstStyle>
          <a:p>
            <a:pPr lvl="0" eaLnBrk="1" latinLnBrk="0" hangingPunct="1"/>
            <a:r>
              <a:rPr kumimoji="0" lang="fr-CH" dirty="0" smtClean="0"/>
              <a:t>Cliquez pour modifier les styles du texte du masque</a:t>
            </a:r>
          </a:p>
        </p:txBody>
      </p:sp>
      <p:sp>
        <p:nvSpPr>
          <p:cNvPr id="4" name="Espace réservé du contenu 3"/>
          <p:cNvSpPr>
            <a:spLocks noGrp="1"/>
          </p:cNvSpPr>
          <p:nvPr>
            <p:ph sz="half" idx="1"/>
          </p:nvPr>
        </p:nvSpPr>
        <p:spPr>
          <a:xfrm>
            <a:off x="457200" y="1485900"/>
            <a:ext cx="7086600" cy="2762250"/>
          </a:xfrm>
        </p:spPr>
        <p:txBody>
          <a:bodyPr/>
          <a:lstStyle>
            <a:lvl1pPr>
              <a:defRPr sz="2800"/>
            </a:lvl1pPr>
            <a:lvl2pPr>
              <a:defRPr sz="2400"/>
            </a:lvl2pPr>
            <a:lvl3pPr>
              <a:defRPr sz="2200"/>
            </a:lvl3pPr>
            <a:lvl4pPr>
              <a:defRPr sz="2000"/>
            </a:lvl4pPr>
            <a:lvl5pPr>
              <a:defRPr sz="2000"/>
            </a:lvl5pPr>
          </a:lstStyle>
          <a:p>
            <a:pPr lvl="0" eaLnBrk="1" latinLnBrk="0" hangingPunct="1"/>
            <a:r>
              <a:rPr lang="fr-CH" smtClean="0"/>
              <a:t>Cliquez pour modifier les styles du texte du masque</a:t>
            </a:r>
          </a:p>
          <a:p>
            <a:pPr lvl="1" eaLnBrk="1" latinLnBrk="0" hangingPunct="1"/>
            <a:r>
              <a:rPr lang="fr-CH" smtClean="0"/>
              <a:t>Deuxième niveau</a:t>
            </a:r>
          </a:p>
          <a:p>
            <a:pPr lvl="2" eaLnBrk="1" latinLnBrk="0" hangingPunct="1"/>
            <a:r>
              <a:rPr lang="fr-CH" smtClean="0"/>
              <a:t>Troisième niveau</a:t>
            </a:r>
          </a:p>
          <a:p>
            <a:pPr lvl="3" eaLnBrk="1" latinLnBrk="0" hangingPunct="1"/>
            <a:r>
              <a:rPr lang="fr-CH" smtClean="0"/>
              <a:t>Quatrième niveau</a:t>
            </a:r>
          </a:p>
          <a:p>
            <a:pPr lvl="4" eaLnBrk="1" latinLnBrk="0" hangingPunct="1"/>
            <a:r>
              <a:rPr lang="fr-CH" smtClean="0"/>
              <a:t>Cinquième niveau</a:t>
            </a:r>
            <a:endParaRPr kumimoji="0" lang="en-US"/>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e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Espace réservé du titre 8"/>
          <p:cNvSpPr>
            <a:spLocks noGrp="1"/>
          </p:cNvSpPr>
          <p:nvPr>
            <p:ph type="title"/>
          </p:nvPr>
        </p:nvSpPr>
        <p:spPr>
          <a:xfrm>
            <a:off x="599370" y="449953"/>
            <a:ext cx="8087430" cy="705332"/>
          </a:xfrm>
          <a:prstGeom prst="rect">
            <a:avLst/>
          </a:prstGeom>
        </p:spPr>
        <p:txBody>
          <a:bodyPr vert="horz" lIns="45720" rIns="45720" anchor="ctr">
            <a:normAutofit/>
          </a:bodyPr>
          <a:lstStyle/>
          <a:p>
            <a:r>
              <a:rPr kumimoji="0" lang="fr-CH" dirty="0" smtClean="0"/>
              <a:t>CLICK TO MODIFY TITLE</a:t>
            </a:r>
            <a:endParaRPr kumimoji="0" lang="en-US" dirty="0"/>
          </a:p>
        </p:txBody>
      </p:sp>
      <p:sp>
        <p:nvSpPr>
          <p:cNvPr id="30" name="Espace réservé du texte 29"/>
          <p:cNvSpPr>
            <a:spLocks noGrp="1"/>
          </p:cNvSpPr>
          <p:nvPr>
            <p:ph type="body" idx="1"/>
          </p:nvPr>
        </p:nvSpPr>
        <p:spPr>
          <a:xfrm>
            <a:off x="599370" y="1164791"/>
            <a:ext cx="8087430" cy="3203145"/>
          </a:xfrm>
          <a:prstGeom prst="rect">
            <a:avLst/>
          </a:prstGeom>
        </p:spPr>
        <p:txBody>
          <a:bodyPr vert="horz">
            <a:normAutofit/>
          </a:bodyPr>
          <a:lstStyle/>
          <a:p>
            <a:pPr lvl="0" eaLnBrk="1" latinLnBrk="0" hangingPunct="1"/>
            <a:r>
              <a:rPr kumimoji="0" lang="fr-CH" dirty="0" smtClean="0"/>
              <a:t>Cliquez pour modifier les styles du texte du masque</a:t>
            </a:r>
          </a:p>
          <a:p>
            <a:pPr lvl="1" eaLnBrk="1" latinLnBrk="0" hangingPunct="1"/>
            <a:r>
              <a:rPr kumimoji="0" lang="fr-CH" dirty="0" smtClean="0"/>
              <a:t>Deuxième niveau</a:t>
            </a:r>
          </a:p>
          <a:p>
            <a:pPr lvl="2" eaLnBrk="1" latinLnBrk="0" hangingPunct="1"/>
            <a:r>
              <a:rPr kumimoji="0" lang="fr-CH" dirty="0" smtClean="0"/>
              <a:t>Troisième niveau</a:t>
            </a:r>
          </a:p>
          <a:p>
            <a:pPr lvl="3" eaLnBrk="1" latinLnBrk="0" hangingPunct="1"/>
            <a:r>
              <a:rPr kumimoji="0" lang="fr-CH" dirty="0" smtClean="0"/>
              <a:t>Quatrième niveau</a:t>
            </a:r>
          </a:p>
          <a:p>
            <a:pPr lvl="4" eaLnBrk="1" latinLnBrk="0" hangingPunct="1"/>
            <a:r>
              <a:rPr kumimoji="0" lang="fr-CH" dirty="0" smtClean="0"/>
              <a:t>Cinquième niveau</a:t>
            </a:r>
            <a:endParaRPr kumimoji="0" lang="en-US" dirty="0"/>
          </a:p>
        </p:txBody>
      </p:sp>
      <p:pic>
        <p:nvPicPr>
          <p:cNvPr id="5" name="Picture 4" descr="Ideas-label-blue-text-white-background.pdf"/>
          <p:cNvPicPr>
            <a:picLocks noChangeAspect="1"/>
          </p:cNvPicPr>
          <p:nvPr userDrawn="1"/>
        </p:nvPicPr>
        <p:blipFill>
          <a:blip r:embed="rId15" cstate="email">
            <a:extLst>
              <a:ext uri="{28A0092B-C50C-407E-A947-70E740481C1C}">
                <a14:useLocalDpi xmlns:a14="http://schemas.microsoft.com/office/drawing/2010/main" val="0"/>
              </a:ext>
            </a:extLst>
          </a:blip>
          <a:stretch>
            <a:fillRect/>
          </a:stretch>
        </p:blipFill>
        <p:spPr>
          <a:xfrm>
            <a:off x="8035250" y="3865506"/>
            <a:ext cx="1080316" cy="1080316"/>
          </a:xfrm>
          <a:prstGeom prst="rect">
            <a:avLst/>
          </a:prstGeom>
        </p:spPr>
      </p:pic>
    </p:spTree>
  </p:cSld>
  <p:clrMap bg1="lt1" tx1="dk1" bg2="lt2" tx2="dk2" accent1="accent1" accent2="accent2" accent3="accent3" accent4="accent4" accent5="accent5" accent6="accent6" hlink="hlink" folHlink="folHlink"/>
  <p:sldLayoutIdLst>
    <p:sldLayoutId id="2147483681" r:id="rId1"/>
    <p:sldLayoutId id="2147483680" r:id="rId2"/>
    <p:sldLayoutId id="2147483684" r:id="rId3"/>
    <p:sldLayoutId id="2147483679" r:id="rId4"/>
    <p:sldLayoutId id="2147483664" r:id="rId5"/>
    <p:sldLayoutId id="2147483665" r:id="rId6"/>
    <p:sldLayoutId id="2147483683" r:id="rId7"/>
    <p:sldLayoutId id="2147483667" r:id="rId8"/>
    <p:sldLayoutId id="2147483668" r:id="rId9"/>
    <p:sldLayoutId id="2147483669" r:id="rId10"/>
    <p:sldLayoutId id="2147483677" r:id="rId11"/>
    <p:sldLayoutId id="2147483661" r:id="rId12"/>
    <p:sldLayoutId id="2147483685" r:id="rId13"/>
  </p:sldLayoutIdLst>
  <p:timing>
    <p:tnLst>
      <p:par>
        <p:cTn id="1" dur="indefinite" restart="never" nodeType="tmRoot"/>
      </p:par>
    </p:tnLst>
  </p:timing>
  <p:hf sldNum="0" hdr="0" ftr="0" dt="0"/>
  <p:txStyles>
    <p:titleStyle>
      <a:lvl1pPr algn="l" rtl="0" eaLnBrk="1" latinLnBrk="0" hangingPunct="1">
        <a:spcBef>
          <a:spcPct val="0"/>
        </a:spcBef>
        <a:buNone/>
        <a:defRPr kumimoji="0" sz="2800" b="1" kern="1200" spc="-150" baseline="0">
          <a:solidFill>
            <a:schemeClr val="bg2">
              <a:lumMod val="25000"/>
            </a:schemeClr>
          </a:solidFill>
          <a:latin typeface="+mj-lt"/>
          <a:ea typeface="+mj-ea"/>
          <a:cs typeface="+mj-cs"/>
        </a:defRPr>
      </a:lvl1pPr>
    </p:titleStyle>
    <p:bodyStyle>
      <a:lvl1pPr marL="493776" indent="-457200" algn="l" rtl="0" eaLnBrk="1" latinLnBrk="0" hangingPunct="1">
        <a:spcBef>
          <a:spcPct val="20000"/>
        </a:spcBef>
        <a:buClr>
          <a:schemeClr val="bg2">
            <a:lumMod val="25000"/>
          </a:schemeClr>
        </a:buClr>
        <a:buSzPct val="80000"/>
        <a:buFont typeface="Arial"/>
        <a:buChar char="•"/>
        <a:defRPr kumimoji="0" sz="2000" kern="1200" spc="-50">
          <a:solidFill>
            <a:schemeClr val="bg2">
              <a:lumMod val="25000"/>
            </a:schemeClr>
          </a:solidFill>
          <a:latin typeface="+mn-lt"/>
          <a:ea typeface="+mn-ea"/>
          <a:cs typeface="+mn-cs"/>
        </a:defRPr>
      </a:lvl1pPr>
      <a:lvl2pPr marL="905256" indent="-457200" algn="l" rtl="0" eaLnBrk="1" latinLnBrk="0" hangingPunct="1">
        <a:spcBef>
          <a:spcPct val="20000"/>
        </a:spcBef>
        <a:buClr>
          <a:schemeClr val="bg2">
            <a:lumMod val="25000"/>
          </a:schemeClr>
        </a:buClr>
        <a:buSzPct val="90000"/>
        <a:buFont typeface="Arial"/>
        <a:buChar char="•"/>
        <a:defRPr kumimoji="0" sz="1800" kern="1200" spc="-50">
          <a:solidFill>
            <a:schemeClr val="bg2">
              <a:lumMod val="25000"/>
            </a:schemeClr>
          </a:solidFill>
          <a:latin typeface="+mn-lt"/>
          <a:ea typeface="+mn-ea"/>
          <a:cs typeface="+mn-cs"/>
        </a:defRPr>
      </a:lvl2pPr>
      <a:lvl3pPr marL="1092708" indent="-342900" algn="l" rtl="0" eaLnBrk="1" latinLnBrk="0" hangingPunct="1">
        <a:spcBef>
          <a:spcPct val="20000"/>
        </a:spcBef>
        <a:buClr>
          <a:schemeClr val="bg2">
            <a:lumMod val="25000"/>
          </a:schemeClr>
        </a:buClr>
        <a:buSzPct val="85000"/>
        <a:buFont typeface="Arial"/>
        <a:buChar char="•"/>
        <a:defRPr kumimoji="0" sz="1600" kern="1200" spc="-50">
          <a:solidFill>
            <a:schemeClr val="bg2">
              <a:lumMod val="25000"/>
            </a:schemeClr>
          </a:solidFill>
          <a:latin typeface="+mn-lt"/>
          <a:ea typeface="+mn-ea"/>
          <a:cs typeface="+mn-cs"/>
        </a:defRPr>
      </a:lvl3pPr>
      <a:lvl4pPr marL="1385316" indent="-342900" algn="l" rtl="0" eaLnBrk="1" latinLnBrk="0" hangingPunct="1">
        <a:spcBef>
          <a:spcPct val="20000"/>
        </a:spcBef>
        <a:buClr>
          <a:schemeClr val="bg2">
            <a:lumMod val="25000"/>
          </a:schemeClr>
        </a:buClr>
        <a:buSzPct val="90000"/>
        <a:buFont typeface="Arial"/>
        <a:buChar char="•"/>
        <a:defRPr kumimoji="0" sz="1400" kern="1200" spc="-50">
          <a:solidFill>
            <a:schemeClr val="bg2">
              <a:lumMod val="25000"/>
            </a:schemeClr>
          </a:solidFill>
          <a:latin typeface="+mn-lt"/>
          <a:ea typeface="+mn-ea"/>
          <a:cs typeface="+mn-cs"/>
        </a:defRPr>
      </a:lvl4pPr>
      <a:lvl5pPr marL="1650492" indent="-342900" algn="l" rtl="0" eaLnBrk="1" latinLnBrk="0" hangingPunct="1">
        <a:spcBef>
          <a:spcPct val="20000"/>
        </a:spcBef>
        <a:buClr>
          <a:schemeClr val="bg2">
            <a:lumMod val="25000"/>
          </a:schemeClr>
        </a:buClr>
        <a:buSzPct val="100000"/>
        <a:buFont typeface="Arial"/>
        <a:buChar char="•"/>
        <a:defRPr kumimoji="0" sz="1400" kern="1200" spc="-50">
          <a:solidFill>
            <a:schemeClr val="bg2">
              <a:lumMod val="25000"/>
            </a:schemeClr>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2" Type="http://schemas.openxmlformats.org/officeDocument/2006/relationships/hyperlink" Target="mailto:markku.kivikoski@tut.fi" TargetMode="External"/><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jpeg"/><Relationship Id="rId1" Type="http://schemas.openxmlformats.org/officeDocument/2006/relationships/slideLayout" Target="../slideLayouts/slideLayout4.xml"/><Relationship Id="rId5" Type="http://schemas.openxmlformats.org/officeDocument/2006/relationships/image" Target="../media/image22.jpeg"/><Relationship Id="rId4" Type="http://schemas.openxmlformats.org/officeDocument/2006/relationships/image" Target="../media/image21.jpeg"/></Relationships>
</file>

<file path=ppt/slides/_rels/slide13.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4.xml"/><Relationship Id="rId4" Type="http://schemas.openxmlformats.org/officeDocument/2006/relationships/image" Target="../media/image26.emf"/></Relationships>
</file>

<file path=ppt/slides/_rels/slide2.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jpe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jpe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jpe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17.emf"/><Relationship Id="rId2" Type="http://schemas.openxmlformats.org/officeDocument/2006/relationships/image" Target="../media/image16.png"/><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descr="Spaces-collage-overview.jpg"/>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0" y="353311"/>
            <a:ext cx="9144000" cy="3384677"/>
          </a:xfrm>
          <a:prstGeom prst="rect">
            <a:avLst/>
          </a:prstGeom>
        </p:spPr>
      </p:pic>
      <p:sp>
        <p:nvSpPr>
          <p:cNvPr id="2" name="Title 1"/>
          <p:cNvSpPr>
            <a:spLocks noGrp="1"/>
          </p:cNvSpPr>
          <p:nvPr>
            <p:ph type="title"/>
          </p:nvPr>
        </p:nvSpPr>
        <p:spPr>
          <a:xfrm>
            <a:off x="730496" y="3796545"/>
            <a:ext cx="7155968" cy="705332"/>
          </a:xfrm>
        </p:spPr>
        <p:txBody>
          <a:bodyPr/>
          <a:lstStyle/>
          <a:p>
            <a:r>
              <a:rPr lang="en-US" dirty="0" smtClean="0"/>
              <a:t>CERN </a:t>
            </a:r>
            <a:r>
              <a:rPr lang="en-US" dirty="0" err="1" smtClean="0"/>
              <a:t>Ideasquare</a:t>
            </a:r>
            <a:endParaRPr lang="en-US" dirty="0"/>
          </a:p>
        </p:txBody>
      </p:sp>
      <p:sp>
        <p:nvSpPr>
          <p:cNvPr id="9" name="Espace réservé du texte 2"/>
          <p:cNvSpPr>
            <a:spLocks noGrp="1"/>
          </p:cNvSpPr>
          <p:nvPr>
            <p:ph type="body" idx="2"/>
          </p:nvPr>
        </p:nvSpPr>
        <p:spPr>
          <a:xfrm>
            <a:off x="2489358" y="4408487"/>
            <a:ext cx="5397106" cy="379206"/>
          </a:xfrm>
        </p:spPr>
        <p:txBody>
          <a:bodyPr lIns="45720" tIns="0" rIns="45720" bIns="0" anchor="t">
            <a:normAutofit/>
          </a:bodyPr>
          <a:lstStyle>
            <a:lvl1pPr marL="0" indent="0" algn="r">
              <a:buNone/>
              <a:defRPr sz="2000" spc="-100"/>
            </a:lvl1pPr>
            <a:lvl2pPr>
              <a:buNone/>
              <a:defRPr sz="1200"/>
            </a:lvl2pPr>
            <a:lvl3pPr>
              <a:buNone/>
              <a:defRPr sz="1000"/>
            </a:lvl3pPr>
            <a:lvl4pPr>
              <a:buNone/>
              <a:defRPr sz="900"/>
            </a:lvl4pPr>
            <a:lvl5pPr>
              <a:buNone/>
              <a:defRPr sz="900"/>
            </a:lvl5pPr>
          </a:lstStyle>
          <a:p>
            <a:pPr lvl="0" eaLnBrk="1" latinLnBrk="0" hangingPunct="1"/>
            <a:r>
              <a:rPr kumimoji="0" lang="fr-CH" dirty="0" smtClean="0"/>
              <a:t>INTRODUCTION</a:t>
            </a:r>
          </a:p>
        </p:txBody>
      </p:sp>
      <p:sp>
        <p:nvSpPr>
          <p:cNvPr id="11" name="Text Placeholder 10"/>
          <p:cNvSpPr>
            <a:spLocks noGrp="1"/>
          </p:cNvSpPr>
          <p:nvPr>
            <p:ph type="body" idx="10"/>
          </p:nvPr>
        </p:nvSpPr>
        <p:spPr>
          <a:xfrm>
            <a:off x="5180494" y="3102906"/>
            <a:ext cx="2743200" cy="242802"/>
          </a:xfrm>
        </p:spPr>
        <p:txBody>
          <a:bodyPr/>
          <a:lstStyle/>
          <a:p>
            <a:r>
              <a:rPr lang="en-US" dirty="0" smtClean="0">
                <a:solidFill>
                  <a:srgbClr val="FFFFFF"/>
                </a:solidFill>
              </a:rPr>
              <a:t>Presenter name</a:t>
            </a:r>
            <a:endParaRPr lang="en-US" dirty="0">
              <a:solidFill>
                <a:srgbClr val="FFFFFF"/>
              </a:solidFill>
            </a:endParaRPr>
          </a:p>
        </p:txBody>
      </p:sp>
      <p:sp>
        <p:nvSpPr>
          <p:cNvPr id="12" name="Text Placeholder 11"/>
          <p:cNvSpPr>
            <a:spLocks noGrp="1"/>
          </p:cNvSpPr>
          <p:nvPr>
            <p:ph type="body" idx="11"/>
          </p:nvPr>
        </p:nvSpPr>
        <p:spPr>
          <a:xfrm>
            <a:off x="5186773" y="3348655"/>
            <a:ext cx="2743200" cy="236907"/>
          </a:xfrm>
        </p:spPr>
        <p:txBody>
          <a:bodyPr/>
          <a:lstStyle/>
          <a:p>
            <a:r>
              <a:rPr lang="en-US" dirty="0" smtClean="0">
                <a:solidFill>
                  <a:srgbClr val="FFFFFF"/>
                </a:solidFill>
              </a:rPr>
              <a:t>June 27, 2015</a:t>
            </a:r>
            <a:endParaRPr lang="en-US" dirty="0">
              <a:solidFill>
                <a:srgbClr val="FFFFFF"/>
              </a:solidFill>
            </a:endParaRPr>
          </a:p>
        </p:txBody>
      </p:sp>
    </p:spTree>
    <p:extLst>
      <p:ext uri="{BB962C8B-B14F-4D97-AF65-F5344CB8AC3E}">
        <p14:creationId xmlns:p14="http://schemas.microsoft.com/office/powerpoint/2010/main" val="3264763480"/>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xmlns:p14="http://schemas.microsoft.com/office/powerpoint/2010/main">
        <p:cut/>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a:spLocks noChangeArrowheads="1"/>
          </p:cNvSpPr>
          <p:nvPr/>
        </p:nvSpPr>
        <p:spPr bwMode="auto">
          <a:xfrm>
            <a:off x="1459905" y="496915"/>
            <a:ext cx="7063472" cy="346249"/>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68580" tIns="34290" rIns="68580" bIns="34290" numCol="1" anchor="ctr" anchorCtr="0" compatLnSpc="1">
            <a:prstTxWarp prst="textNoShape">
              <a:avLst/>
            </a:prstTxWarp>
            <a:spAutoFit/>
          </a:bodyPr>
          <a:lstStyle/>
          <a:p>
            <a:pPr defTabSz="685800" eaLnBrk="0" fontAlgn="base" hangingPunct="0">
              <a:spcBef>
                <a:spcPct val="0"/>
              </a:spcBef>
              <a:spcAft>
                <a:spcPct val="0"/>
              </a:spcAft>
            </a:pPr>
            <a:r>
              <a:rPr lang="en-GB" altLang="en-US" b="1" dirty="0" smtClean="0">
                <a:solidFill>
                  <a:schemeClr val="accent6"/>
                </a:solidFill>
                <a:latin typeface="Calibri" panose="020F0502020204030204" pitchFamily="34" charset="0"/>
                <a:ea typeface="Calibri" panose="020F0502020204030204" pitchFamily="34" charset="0"/>
                <a:cs typeface="Times New Roman" panose="02020603050405020304" pitchFamily="18" charset="0"/>
              </a:rPr>
              <a:t>CBI STUDENT </a:t>
            </a:r>
            <a:r>
              <a:rPr lang="en-GB" altLang="en-US" b="1" dirty="0">
                <a:solidFill>
                  <a:schemeClr val="accent6"/>
                </a:solidFill>
                <a:latin typeface="Calibri" panose="020F0502020204030204" pitchFamily="34" charset="0"/>
                <a:ea typeface="Calibri" panose="020F0502020204030204" pitchFamily="34" charset="0"/>
                <a:cs typeface="Times New Roman" panose="02020603050405020304" pitchFamily="18" charset="0"/>
              </a:rPr>
              <a:t>INNOVATION CHALLENGE ON NANOSATELLITES</a:t>
            </a:r>
            <a:r>
              <a:rPr lang="en-GB" altLang="en-US" sz="800" b="1" dirty="0">
                <a:latin typeface="Calibri" panose="020F0502020204030204" pitchFamily="34" charset="0"/>
                <a:ea typeface="Calibri" panose="020F0502020204030204" pitchFamily="34" charset="0"/>
                <a:cs typeface="Times New Roman" panose="02020603050405020304" pitchFamily="18" charset="0"/>
              </a:rPr>
              <a:t>		</a:t>
            </a:r>
            <a:endParaRPr lang="en-GB" altLang="en-US" sz="1400" dirty="0">
              <a:latin typeface="Arial" panose="020B0604020202020204" pitchFamily="34" charset="0"/>
            </a:endParaRPr>
          </a:p>
        </p:txBody>
      </p:sp>
      <p:sp>
        <p:nvSpPr>
          <p:cNvPr id="7" name="TextBox 6"/>
          <p:cNvSpPr txBox="1"/>
          <p:nvPr/>
        </p:nvSpPr>
        <p:spPr>
          <a:xfrm>
            <a:off x="231962" y="914025"/>
            <a:ext cx="8268595" cy="3854901"/>
          </a:xfrm>
          <a:prstGeom prst="rect">
            <a:avLst/>
          </a:prstGeom>
          <a:noFill/>
        </p:spPr>
        <p:txBody>
          <a:bodyPr wrap="square" lIns="68580" tIns="34290" rIns="68580" bIns="34290" rtlCol="0">
            <a:spAutoFit/>
          </a:bodyPr>
          <a:lstStyle/>
          <a:p>
            <a:r>
              <a:rPr lang="en-GB" sz="1600" b="1" dirty="0" smtClean="0"/>
              <a:t>Introduction</a:t>
            </a:r>
          </a:p>
          <a:p>
            <a:pPr marL="214313" indent="-214313">
              <a:buFont typeface="Arial" panose="020B0604020202020204" pitchFamily="34" charset="0"/>
              <a:buChar char="•"/>
            </a:pPr>
            <a:r>
              <a:rPr lang="en-GB" sz="1400" dirty="0" err="1" smtClean="0"/>
              <a:t>IdeaSquare</a:t>
            </a:r>
            <a:r>
              <a:rPr lang="en-GB" sz="1400" dirty="0" smtClean="0"/>
              <a:t> can host max 250 students per year related to Challenge Based Innovation (CBI) program;</a:t>
            </a:r>
          </a:p>
          <a:p>
            <a:pPr marL="214313" indent="-214313">
              <a:buFont typeface="Arial" panose="020B0604020202020204" pitchFamily="34" charset="0"/>
              <a:buChar char="•"/>
            </a:pPr>
            <a:r>
              <a:rPr lang="en-GB" sz="1400" dirty="0" smtClean="0"/>
              <a:t>Since 2017, discussions have taken place with several universities in CBI (e.g. UPC, TUT, Swinburne) to combine the idea of their own technical student projects around designing, testing, launching and operating small nanosatellite(s), with the human centric, science-society driven CBI-projects at </a:t>
            </a:r>
            <a:r>
              <a:rPr lang="en-GB" sz="1400" dirty="0" err="1" smtClean="0"/>
              <a:t>IdeaSquare</a:t>
            </a:r>
            <a:r>
              <a:rPr lang="en-GB" sz="1400" dirty="0" smtClean="0"/>
              <a:t> and allow a more “virtual” participation basis for students&lt;</a:t>
            </a:r>
          </a:p>
          <a:p>
            <a:pPr marL="214313" indent="-214313">
              <a:buFont typeface="Arial" panose="020B0604020202020204" pitchFamily="34" charset="0"/>
              <a:buChar char="•"/>
            </a:pPr>
            <a:r>
              <a:rPr lang="en-GB" sz="1400" dirty="0" smtClean="0"/>
              <a:t>More recently, loose ideas have been exchanged also with UNOSAT and ESA</a:t>
            </a:r>
          </a:p>
          <a:p>
            <a:endParaRPr lang="en-GB" dirty="0" smtClean="0"/>
          </a:p>
          <a:p>
            <a:r>
              <a:rPr lang="en-GB" sz="1600" b="1" dirty="0"/>
              <a:t>P</a:t>
            </a:r>
            <a:r>
              <a:rPr lang="en-GB" sz="1600" b="1" dirty="0" smtClean="0"/>
              <a:t>roject idea</a:t>
            </a:r>
          </a:p>
          <a:p>
            <a:pPr marL="214313" indent="-214313">
              <a:buFont typeface="Arial" panose="020B0604020202020204" pitchFamily="34" charset="0"/>
              <a:buChar char="•"/>
            </a:pPr>
            <a:r>
              <a:rPr lang="en-GB" sz="1400" dirty="0"/>
              <a:t>S</a:t>
            </a:r>
            <a:r>
              <a:rPr lang="en-GB" sz="1400" dirty="0" smtClean="0"/>
              <a:t>uch “virtual” project </a:t>
            </a:r>
            <a:r>
              <a:rPr lang="en-GB" sz="1400" dirty="0"/>
              <a:t>w</a:t>
            </a:r>
            <a:r>
              <a:rPr lang="en-GB" sz="1400" dirty="0" smtClean="0"/>
              <a:t>ould combine a related physics research aspect (e.g. study of cosmic background radiation distribution, cosmic ray coincidence measurements using multiple satellites etc.), and an initially user-experience &amp; SDG-driven assignment; </a:t>
            </a:r>
          </a:p>
          <a:p>
            <a:pPr marL="214313" indent="-214313">
              <a:buFont typeface="Arial" panose="020B0604020202020204" pitchFamily="34" charset="0"/>
              <a:buChar char="•"/>
            </a:pPr>
            <a:r>
              <a:rPr lang="en-GB" sz="1400" dirty="0" smtClean="0"/>
              <a:t>Proposed topics: dedicated sensors for early warning of earthquakes or volcanic eruptions; detecting suitable underground water streams to drill wells for accessing drinking water in remote areas;  optimizing use of crop pesticides in remote areas etc.;</a:t>
            </a:r>
          </a:p>
          <a:p>
            <a:pPr marL="214313" indent="-214313">
              <a:buFont typeface="Arial" panose="020B0604020202020204" pitchFamily="34" charset="0"/>
              <a:buChar char="•"/>
            </a:pPr>
            <a:r>
              <a:rPr lang="en-GB" sz="1400" dirty="0" smtClean="0"/>
              <a:t>The collaborative principles rely on open science and open innovation.</a:t>
            </a:r>
          </a:p>
        </p:txBody>
      </p:sp>
    </p:spTree>
    <p:extLst>
      <p:ext uri="{BB962C8B-B14F-4D97-AF65-F5344CB8AC3E}">
        <p14:creationId xmlns:p14="http://schemas.microsoft.com/office/powerpoint/2010/main" val="246079670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383241" y="256615"/>
            <a:ext cx="8760759" cy="5732338"/>
          </a:xfrm>
          <a:prstGeom prst="rect">
            <a:avLst/>
          </a:prstGeom>
          <a:noFill/>
        </p:spPr>
        <p:txBody>
          <a:bodyPr wrap="square" lIns="68580" tIns="34290" rIns="68580" bIns="34290" rtlCol="0">
            <a:spAutoFit/>
          </a:bodyPr>
          <a:lstStyle/>
          <a:p>
            <a:r>
              <a:rPr lang="en-GB" sz="1600" b="1" dirty="0" smtClean="0"/>
              <a:t>Current technical challenges in cube/</a:t>
            </a:r>
            <a:r>
              <a:rPr lang="en-GB" sz="1600" b="1" dirty="0" err="1" smtClean="0"/>
              <a:t>nanosats</a:t>
            </a:r>
            <a:r>
              <a:rPr lang="en-GB" sz="1600" b="1" dirty="0" smtClean="0"/>
              <a:t> (non-commercial)</a:t>
            </a:r>
          </a:p>
          <a:p>
            <a:pPr marL="214313" indent="-214313">
              <a:buFont typeface="Arial" panose="020B0604020202020204" pitchFamily="34" charset="0"/>
              <a:buChar char="•"/>
            </a:pPr>
            <a:r>
              <a:rPr lang="en-GB" sz="1400" dirty="0" smtClean="0"/>
              <a:t>Limited manoeuvrability (no accurate gyroscopes of complete retrofiring)</a:t>
            </a:r>
          </a:p>
          <a:p>
            <a:pPr marL="214313" indent="-214313">
              <a:buFont typeface="Arial" panose="020B0604020202020204" pitchFamily="34" charset="0"/>
              <a:buChar char="•"/>
            </a:pPr>
            <a:r>
              <a:rPr lang="en-GB" sz="1400" dirty="0" smtClean="0"/>
              <a:t>Limited power consumption (limited solar power collection and communication capabilities)</a:t>
            </a:r>
          </a:p>
          <a:p>
            <a:pPr marL="214313" indent="-214313">
              <a:buFont typeface="Arial" panose="020B0604020202020204" pitchFamily="34" charset="0"/>
              <a:buChar char="•"/>
            </a:pPr>
            <a:r>
              <a:rPr lang="fr-CH" sz="1400" dirty="0" smtClean="0"/>
              <a:t>Limited </a:t>
            </a:r>
            <a:r>
              <a:rPr lang="en-GB" sz="1400" dirty="0" smtClean="0"/>
              <a:t>communication coverage for LEO (Low Orbit) satellites of just a few minutes, unless a dedicated, shared data receiver network is in place</a:t>
            </a:r>
          </a:p>
          <a:p>
            <a:pPr marL="214313" indent="-214313">
              <a:buFont typeface="Arial" panose="020B0604020202020204" pitchFamily="34" charset="0"/>
              <a:buChar char="•"/>
            </a:pPr>
            <a:r>
              <a:rPr lang="en-GB" sz="1400" dirty="0" smtClean="0"/>
              <a:t>These constraints impose strong design and testing challenges and require dedicated labs in the universities.</a:t>
            </a:r>
          </a:p>
          <a:p>
            <a:endParaRPr lang="en-GB" dirty="0" smtClean="0"/>
          </a:p>
          <a:p>
            <a:r>
              <a:rPr lang="en-GB" sz="1600" b="1" dirty="0" smtClean="0"/>
              <a:t>Organizational challenges</a:t>
            </a:r>
          </a:p>
          <a:p>
            <a:pPr marL="214313" indent="-214313">
              <a:buFont typeface="Arial" panose="020B0604020202020204" pitchFamily="34" charset="0"/>
              <a:buChar char="•"/>
            </a:pPr>
            <a:r>
              <a:rPr lang="fr-CH" sz="1400" dirty="0" err="1" smtClean="0"/>
              <a:t>Integrating</a:t>
            </a:r>
            <a:r>
              <a:rPr lang="fr-CH" sz="1400" dirty="0" smtClean="0"/>
              <a:t> </a:t>
            </a:r>
            <a:r>
              <a:rPr lang="fr-CH" sz="1400" dirty="0" err="1" smtClean="0"/>
              <a:t>such</a:t>
            </a:r>
            <a:r>
              <a:rPr lang="fr-CH" sz="1400" dirty="0" smtClean="0"/>
              <a:t> a program in </a:t>
            </a:r>
            <a:r>
              <a:rPr lang="fr-CH" sz="1400" dirty="0" err="1" smtClean="0"/>
              <a:t>universities</a:t>
            </a:r>
            <a:r>
              <a:rPr lang="fr-CH" sz="1400" dirty="0" smtClean="0"/>
              <a:t> curriculum</a:t>
            </a:r>
          </a:p>
          <a:p>
            <a:pPr marL="214313" indent="-214313">
              <a:buFont typeface="Arial" panose="020B0604020202020204" pitchFamily="34" charset="0"/>
              <a:buChar char="•"/>
            </a:pPr>
            <a:r>
              <a:rPr lang="fr-CH" sz="1400" dirty="0" err="1" smtClean="0"/>
              <a:t>Integration</a:t>
            </a:r>
            <a:r>
              <a:rPr lang="fr-CH" sz="1400" dirty="0" smtClean="0"/>
              <a:t> of student input</a:t>
            </a:r>
            <a:endParaRPr lang="en-GB" sz="1400" dirty="0" smtClean="0"/>
          </a:p>
          <a:p>
            <a:pPr marL="214313" indent="-214313">
              <a:buFont typeface="Arial" panose="020B0604020202020204" pitchFamily="34" charset="0"/>
              <a:buChar char="•"/>
            </a:pPr>
            <a:r>
              <a:rPr lang="en-GB" sz="1400" dirty="0"/>
              <a:t>D</a:t>
            </a:r>
            <a:r>
              <a:rPr lang="en-GB" sz="1400" dirty="0" smtClean="0"/>
              <a:t>esign, test and operate nanosatellites as part of the university educational programs</a:t>
            </a:r>
          </a:p>
          <a:p>
            <a:endParaRPr lang="fr-CH" dirty="0"/>
          </a:p>
          <a:p>
            <a:r>
              <a:rPr lang="fr-CH" sz="1600" b="1" dirty="0" err="1" smtClean="0"/>
              <a:t>Proposed</a:t>
            </a:r>
            <a:r>
              <a:rPr lang="fr-CH" sz="1600" b="1" dirty="0" smtClean="0"/>
              <a:t> </a:t>
            </a:r>
            <a:r>
              <a:rPr lang="fr-CH" sz="1600" b="1" dirty="0" err="1" smtClean="0"/>
              <a:t>organization</a:t>
            </a:r>
            <a:endParaRPr lang="fr-CH" sz="1600" b="1" dirty="0" smtClean="0"/>
          </a:p>
          <a:p>
            <a:pPr marL="214313" indent="-214313">
              <a:buFont typeface="Arial" panose="020B0604020202020204" pitchFamily="34" charset="0"/>
              <a:buChar char="•"/>
            </a:pPr>
            <a:r>
              <a:rPr lang="fr-CH" sz="1400" dirty="0" smtClean="0"/>
              <a:t>CERN </a:t>
            </a:r>
            <a:r>
              <a:rPr lang="fr-CH" sz="1400" dirty="0" err="1" smtClean="0"/>
              <a:t>IdeaSquare</a:t>
            </a:r>
            <a:r>
              <a:rPr lang="fr-CH" sz="1400" dirty="0" smtClean="0"/>
              <a:t> – IT </a:t>
            </a:r>
            <a:r>
              <a:rPr lang="fr-CH" sz="1400" dirty="0" err="1" smtClean="0"/>
              <a:t>platform</a:t>
            </a:r>
            <a:r>
              <a:rPr lang="fr-CH" sz="1400" dirty="0" smtClean="0"/>
              <a:t>, collaborative </a:t>
            </a:r>
            <a:r>
              <a:rPr lang="fr-CH" sz="1400" dirty="0" err="1" smtClean="0"/>
              <a:t>approach</a:t>
            </a:r>
            <a:r>
              <a:rPr lang="fr-CH" sz="1400" dirty="0" smtClean="0"/>
              <a:t>, </a:t>
            </a:r>
            <a:r>
              <a:rPr lang="fr-CH" sz="1400" dirty="0" err="1" smtClean="0"/>
              <a:t>hosting</a:t>
            </a:r>
            <a:r>
              <a:rPr lang="fr-CH" sz="1400" dirty="0" smtClean="0"/>
              <a:t> </a:t>
            </a:r>
            <a:r>
              <a:rPr lang="fr-CH" sz="1400" dirty="0" err="1" smtClean="0"/>
              <a:t>related</a:t>
            </a:r>
            <a:r>
              <a:rPr lang="fr-CH" sz="1400" dirty="0" smtClean="0"/>
              <a:t> </a:t>
            </a:r>
            <a:r>
              <a:rPr lang="fr-CH" sz="1400" dirty="0" err="1" smtClean="0"/>
              <a:t>events</a:t>
            </a:r>
            <a:endParaRPr lang="fr-CH" sz="1400" dirty="0" smtClean="0"/>
          </a:p>
          <a:p>
            <a:pPr marL="214313" indent="-214313">
              <a:buFont typeface="Arial" panose="020B0604020202020204" pitchFamily="34" charset="0"/>
              <a:buChar char="•"/>
            </a:pPr>
            <a:r>
              <a:rPr lang="fr-CH" sz="1400" dirty="0" smtClean="0"/>
              <a:t>ESA – </a:t>
            </a:r>
            <a:r>
              <a:rPr lang="fr-CH" sz="1400" dirty="0" err="1" smtClean="0"/>
              <a:t>Integration</a:t>
            </a:r>
            <a:r>
              <a:rPr lang="fr-CH" sz="1400" dirty="0" smtClean="0"/>
              <a:t> (</a:t>
            </a:r>
            <a:r>
              <a:rPr lang="fr-CH" sz="1400" dirty="0" err="1" smtClean="0"/>
              <a:t>advice</a:t>
            </a:r>
            <a:r>
              <a:rPr lang="fr-CH" sz="1400" dirty="0" smtClean="0"/>
              <a:t>)</a:t>
            </a:r>
          </a:p>
          <a:p>
            <a:pPr marL="214313" indent="-214313">
              <a:buFont typeface="Arial" panose="020B0604020202020204" pitchFamily="34" charset="0"/>
              <a:buChar char="•"/>
            </a:pPr>
            <a:r>
              <a:rPr lang="fr-CH" sz="1400" dirty="0" smtClean="0"/>
              <a:t>UNOSAT – Connection to </a:t>
            </a:r>
            <a:r>
              <a:rPr lang="fr-CH" sz="1400" dirty="0" err="1" smtClean="0"/>
              <a:t>societal</a:t>
            </a:r>
            <a:r>
              <a:rPr lang="fr-CH" sz="1400" dirty="0" smtClean="0"/>
              <a:t> challenges</a:t>
            </a:r>
          </a:p>
          <a:p>
            <a:pPr marL="214313" indent="-214313">
              <a:buFont typeface="Arial" panose="020B0604020202020204" pitchFamily="34" charset="0"/>
              <a:buChar char="•"/>
            </a:pPr>
            <a:r>
              <a:rPr lang="fr-CH" sz="1400" dirty="0" smtClean="0"/>
              <a:t>TAU – Coordination</a:t>
            </a:r>
          </a:p>
          <a:p>
            <a:r>
              <a:rPr lang="fr-CH" sz="1400" dirty="0" smtClean="0"/>
              <a:t>+  Participating universities</a:t>
            </a:r>
          </a:p>
          <a:p>
            <a:endParaRPr lang="fr-CH" dirty="0"/>
          </a:p>
          <a:p>
            <a:r>
              <a:rPr lang="fr-CH" sz="1600" b="1" dirty="0" smtClean="0"/>
              <a:t>Contact: </a:t>
            </a:r>
            <a:r>
              <a:rPr lang="fr-FR" sz="1600" dirty="0" smtClean="0">
                <a:hlinkClick r:id="rId2"/>
              </a:rPr>
              <a:t>markku.kivikoski@tut.fi</a:t>
            </a:r>
            <a:endParaRPr lang="fr-FR" sz="1600" dirty="0" smtClean="0"/>
          </a:p>
          <a:p>
            <a:endParaRPr lang="en-GB" dirty="0" smtClean="0"/>
          </a:p>
          <a:p>
            <a:endParaRPr lang="fr-CH" dirty="0"/>
          </a:p>
          <a:p>
            <a:endParaRPr lang="en-GB" dirty="0"/>
          </a:p>
        </p:txBody>
      </p:sp>
    </p:spTree>
    <p:extLst>
      <p:ext uri="{BB962C8B-B14F-4D97-AF65-F5344CB8AC3E}">
        <p14:creationId xmlns:p14="http://schemas.microsoft.com/office/powerpoint/2010/main" val="378427100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8707" y="449953"/>
            <a:ext cx="8725647" cy="705332"/>
          </a:xfrm>
        </p:spPr>
        <p:txBody>
          <a:bodyPr>
            <a:noAutofit/>
          </a:bodyPr>
          <a:lstStyle/>
          <a:p>
            <a:r>
              <a:rPr lang="en-US" sz="2400" dirty="0" smtClean="0"/>
              <a:t>WHAT IS THE MOST INTERESTING LINK FOR NEW INNOVATION?</a:t>
            </a:r>
            <a:endParaRPr lang="en-US" sz="2400" dirty="0"/>
          </a:p>
        </p:txBody>
      </p:sp>
      <p:sp>
        <p:nvSpPr>
          <p:cNvPr id="9" name="Rectangle 8"/>
          <p:cNvSpPr/>
          <p:nvPr/>
        </p:nvSpPr>
        <p:spPr>
          <a:xfrm>
            <a:off x="1748112" y="1155285"/>
            <a:ext cx="2569882" cy="1653656"/>
          </a:xfrm>
          <a:prstGeom prst="rect">
            <a:avLst/>
          </a:prstGeom>
        </p:spPr>
        <p:style>
          <a:lnRef idx="2">
            <a:schemeClr val="accent6"/>
          </a:lnRef>
          <a:fillRef idx="1">
            <a:schemeClr val="lt1"/>
          </a:fillRef>
          <a:effectRef idx="0">
            <a:schemeClr val="accent6"/>
          </a:effectRef>
          <a:fontRef idx="minor">
            <a:schemeClr val="dk1"/>
          </a:fontRef>
        </p:style>
        <p:txBody>
          <a:bodyPr rtlCol="0" anchor="t"/>
          <a:lstStyle/>
          <a:p>
            <a:pPr algn="ctr"/>
            <a:r>
              <a:rPr lang="en-US" dirty="0"/>
              <a:t>Detector R&amp;D</a:t>
            </a:r>
            <a:br>
              <a:rPr lang="en-US" dirty="0"/>
            </a:br>
            <a:r>
              <a:rPr lang="en-US" dirty="0"/>
              <a:t>Projects</a:t>
            </a:r>
          </a:p>
        </p:txBody>
      </p:sp>
      <p:sp>
        <p:nvSpPr>
          <p:cNvPr id="10" name="Rectangle 9"/>
          <p:cNvSpPr/>
          <p:nvPr/>
        </p:nvSpPr>
        <p:spPr>
          <a:xfrm>
            <a:off x="4317994" y="1155285"/>
            <a:ext cx="2569882" cy="1653656"/>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en-US" sz="1600" dirty="0"/>
          </a:p>
        </p:txBody>
      </p:sp>
      <p:sp>
        <p:nvSpPr>
          <p:cNvPr id="11" name="Rectangle 10"/>
          <p:cNvSpPr/>
          <p:nvPr/>
        </p:nvSpPr>
        <p:spPr>
          <a:xfrm>
            <a:off x="1748112" y="2808941"/>
            <a:ext cx="2569882" cy="1653656"/>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en-US" sz="1600" dirty="0"/>
          </a:p>
        </p:txBody>
      </p:sp>
      <p:sp>
        <p:nvSpPr>
          <p:cNvPr id="12" name="Rectangle 11"/>
          <p:cNvSpPr/>
          <p:nvPr/>
        </p:nvSpPr>
        <p:spPr>
          <a:xfrm>
            <a:off x="4317994" y="2808941"/>
            <a:ext cx="2569882" cy="1653656"/>
          </a:xfrm>
          <a:prstGeom prst="rect">
            <a:avLst/>
          </a:prstGeom>
        </p:spPr>
        <p:style>
          <a:lnRef idx="2">
            <a:schemeClr val="accent6"/>
          </a:lnRef>
          <a:fillRef idx="1">
            <a:schemeClr val="lt1"/>
          </a:fillRef>
          <a:effectRef idx="0">
            <a:schemeClr val="accent6"/>
          </a:effectRef>
          <a:fontRef idx="minor">
            <a:schemeClr val="dk1"/>
          </a:fontRef>
        </p:style>
        <p:txBody>
          <a:bodyPr rtlCol="0" anchor="t"/>
          <a:lstStyle/>
          <a:p>
            <a:pPr algn="ctr"/>
            <a:r>
              <a:rPr lang="en-US" sz="1600" dirty="0" smtClean="0"/>
              <a:t>MSc-Level Student Programs (e.g. CBI)</a:t>
            </a:r>
            <a:endParaRPr lang="en-US" sz="1600" dirty="0"/>
          </a:p>
        </p:txBody>
      </p:sp>
      <p:sp>
        <p:nvSpPr>
          <p:cNvPr id="17" name="TextBox 7"/>
          <p:cNvSpPr txBox="1">
            <a:spLocks noChangeArrowheads="1"/>
          </p:cNvSpPr>
          <p:nvPr/>
        </p:nvSpPr>
        <p:spPr bwMode="auto">
          <a:xfrm>
            <a:off x="3942249" y="4783732"/>
            <a:ext cx="3429000"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200">
                <a:solidFill>
                  <a:schemeClr val="tx1"/>
                </a:solidFill>
                <a:latin typeface="Arial" charset="0"/>
                <a:ea typeface="ＭＳ Ｐゴシック" charset="0"/>
                <a:cs typeface="ＭＳ Ｐゴシック" charset="0"/>
              </a:defRPr>
            </a:lvl1pPr>
            <a:lvl2pPr>
              <a:defRPr sz="2800">
                <a:solidFill>
                  <a:schemeClr val="tx1"/>
                </a:solidFill>
                <a:latin typeface="Arial" charset="0"/>
                <a:ea typeface="ＭＳ Ｐゴシック" charset="0"/>
              </a:defRPr>
            </a:lvl2pPr>
            <a:lvl3pPr>
              <a:defRPr sz="2400">
                <a:solidFill>
                  <a:schemeClr val="tx1"/>
                </a:solidFill>
                <a:latin typeface="Arial" charset="0"/>
                <a:ea typeface="ＭＳ Ｐゴシック" charset="0"/>
              </a:defRPr>
            </a:lvl3pPr>
            <a:lvl4pPr>
              <a:defRPr sz="2000">
                <a:solidFill>
                  <a:schemeClr val="tx1"/>
                </a:solidFill>
                <a:latin typeface="Arial" charset="0"/>
                <a:ea typeface="ＭＳ Ｐゴシック" charset="0"/>
              </a:defRPr>
            </a:lvl4pPr>
            <a:lvl5pPr>
              <a:defRPr sz="2000">
                <a:solidFill>
                  <a:schemeClr val="tx1"/>
                </a:solidFill>
                <a:latin typeface="Arial" charset="0"/>
                <a:ea typeface="ＭＳ Ｐゴシック" charset="0"/>
              </a:defRPr>
            </a:lvl5pPr>
            <a:lvl6pPr eaLnBrk="0" fontAlgn="base" hangingPunct="0">
              <a:spcAft>
                <a:spcPct val="0"/>
              </a:spcAft>
              <a:buFont typeface="Arial" charset="0"/>
              <a:buChar char="»"/>
              <a:defRPr sz="2000">
                <a:solidFill>
                  <a:schemeClr val="tx1"/>
                </a:solidFill>
                <a:latin typeface="Arial" charset="0"/>
                <a:ea typeface="ＭＳ Ｐゴシック" charset="0"/>
              </a:defRPr>
            </a:lvl6pPr>
            <a:lvl7pPr eaLnBrk="0" fontAlgn="base" hangingPunct="0">
              <a:spcAft>
                <a:spcPct val="0"/>
              </a:spcAft>
              <a:buFont typeface="Arial" charset="0"/>
              <a:buChar char="»"/>
              <a:defRPr sz="2000">
                <a:solidFill>
                  <a:schemeClr val="tx1"/>
                </a:solidFill>
                <a:latin typeface="Arial" charset="0"/>
                <a:ea typeface="ＭＳ Ｐゴシック" charset="0"/>
              </a:defRPr>
            </a:lvl7pPr>
            <a:lvl8pPr eaLnBrk="0" fontAlgn="base" hangingPunct="0">
              <a:spcAft>
                <a:spcPct val="0"/>
              </a:spcAft>
              <a:buFont typeface="Arial" charset="0"/>
              <a:buChar char="»"/>
              <a:defRPr sz="2000">
                <a:solidFill>
                  <a:schemeClr val="tx1"/>
                </a:solidFill>
                <a:latin typeface="Arial" charset="0"/>
                <a:ea typeface="ＭＳ Ｐゴシック" charset="0"/>
              </a:defRPr>
            </a:lvl8pPr>
            <a:lvl9pPr eaLnBrk="0" fontAlgn="base" hangingPunct="0">
              <a:spcAft>
                <a:spcPct val="0"/>
              </a:spcAft>
              <a:buFont typeface="Arial" charset="0"/>
              <a:buChar char="»"/>
              <a:defRPr sz="2000">
                <a:solidFill>
                  <a:schemeClr val="tx1"/>
                </a:solidFill>
                <a:latin typeface="Arial" charset="0"/>
                <a:ea typeface="ＭＳ Ｐゴシック" charset="0"/>
              </a:defRPr>
            </a:lvl9pPr>
          </a:lstStyle>
          <a:p>
            <a:r>
              <a:rPr lang="en-US" sz="1600" b="1" dirty="0">
                <a:solidFill>
                  <a:srgbClr val="191919"/>
                </a:solidFill>
              </a:rPr>
              <a:t>Focus</a:t>
            </a:r>
            <a:endParaRPr lang="en-GB" sz="1600" b="1" dirty="0">
              <a:solidFill>
                <a:srgbClr val="191919"/>
              </a:solidFill>
            </a:endParaRPr>
          </a:p>
        </p:txBody>
      </p:sp>
      <p:sp>
        <p:nvSpPr>
          <p:cNvPr id="18" name="TextBox 8"/>
          <p:cNvSpPr txBox="1">
            <a:spLocks noChangeArrowheads="1"/>
          </p:cNvSpPr>
          <p:nvPr/>
        </p:nvSpPr>
        <p:spPr bwMode="auto">
          <a:xfrm>
            <a:off x="2666275" y="4449515"/>
            <a:ext cx="1143000"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200">
                <a:solidFill>
                  <a:schemeClr val="tx1"/>
                </a:solidFill>
                <a:latin typeface="Arial" charset="0"/>
                <a:ea typeface="ＭＳ Ｐゴシック" charset="0"/>
                <a:cs typeface="ＭＳ Ｐゴシック" charset="0"/>
              </a:defRPr>
            </a:lvl1pPr>
            <a:lvl2pPr>
              <a:defRPr sz="2800">
                <a:solidFill>
                  <a:schemeClr val="tx1"/>
                </a:solidFill>
                <a:latin typeface="Arial" charset="0"/>
                <a:ea typeface="ＭＳ Ｐゴシック" charset="0"/>
              </a:defRPr>
            </a:lvl2pPr>
            <a:lvl3pPr>
              <a:defRPr sz="2400">
                <a:solidFill>
                  <a:schemeClr val="tx1"/>
                </a:solidFill>
                <a:latin typeface="Arial" charset="0"/>
                <a:ea typeface="ＭＳ Ｐゴシック" charset="0"/>
              </a:defRPr>
            </a:lvl3pPr>
            <a:lvl4pPr>
              <a:defRPr sz="2000">
                <a:solidFill>
                  <a:schemeClr val="tx1"/>
                </a:solidFill>
                <a:latin typeface="Arial" charset="0"/>
                <a:ea typeface="ＭＳ Ｐゴシック" charset="0"/>
              </a:defRPr>
            </a:lvl4pPr>
            <a:lvl5pPr>
              <a:defRPr sz="2000">
                <a:solidFill>
                  <a:schemeClr val="tx1"/>
                </a:solidFill>
                <a:latin typeface="Arial" charset="0"/>
                <a:ea typeface="ＭＳ Ｐゴシック" charset="0"/>
              </a:defRPr>
            </a:lvl5pPr>
            <a:lvl6pPr eaLnBrk="0" fontAlgn="base" hangingPunct="0">
              <a:spcAft>
                <a:spcPct val="0"/>
              </a:spcAft>
              <a:buFont typeface="Arial" charset="0"/>
              <a:buChar char="»"/>
              <a:defRPr sz="2000">
                <a:solidFill>
                  <a:schemeClr val="tx1"/>
                </a:solidFill>
                <a:latin typeface="Arial" charset="0"/>
                <a:ea typeface="ＭＳ Ｐゴシック" charset="0"/>
              </a:defRPr>
            </a:lvl6pPr>
            <a:lvl7pPr eaLnBrk="0" fontAlgn="base" hangingPunct="0">
              <a:spcAft>
                <a:spcPct val="0"/>
              </a:spcAft>
              <a:buFont typeface="Arial" charset="0"/>
              <a:buChar char="»"/>
              <a:defRPr sz="2000">
                <a:solidFill>
                  <a:schemeClr val="tx1"/>
                </a:solidFill>
                <a:latin typeface="Arial" charset="0"/>
                <a:ea typeface="ＭＳ Ｐゴシック" charset="0"/>
              </a:defRPr>
            </a:lvl7pPr>
            <a:lvl8pPr eaLnBrk="0" fontAlgn="base" hangingPunct="0">
              <a:spcAft>
                <a:spcPct val="0"/>
              </a:spcAft>
              <a:buFont typeface="Arial" charset="0"/>
              <a:buChar char="»"/>
              <a:defRPr sz="2000">
                <a:solidFill>
                  <a:schemeClr val="tx1"/>
                </a:solidFill>
                <a:latin typeface="Arial" charset="0"/>
                <a:ea typeface="ＭＳ Ｐゴシック" charset="0"/>
              </a:defRPr>
            </a:lvl8pPr>
            <a:lvl9pPr eaLnBrk="0" fontAlgn="base" hangingPunct="0">
              <a:spcAft>
                <a:spcPct val="0"/>
              </a:spcAft>
              <a:buFont typeface="Arial" charset="0"/>
              <a:buChar char="»"/>
              <a:defRPr sz="2000">
                <a:solidFill>
                  <a:schemeClr val="tx1"/>
                </a:solidFill>
                <a:latin typeface="Arial" charset="0"/>
                <a:ea typeface="ＭＳ Ｐゴシック" charset="0"/>
              </a:defRPr>
            </a:lvl9pPr>
          </a:lstStyle>
          <a:p>
            <a:r>
              <a:rPr lang="en-US" sz="1400">
                <a:solidFill>
                  <a:srgbClr val="191919"/>
                </a:solidFill>
              </a:rPr>
              <a:t>Product</a:t>
            </a:r>
            <a:endParaRPr lang="en-GB" sz="1400">
              <a:solidFill>
                <a:srgbClr val="191919"/>
              </a:solidFill>
            </a:endParaRPr>
          </a:p>
        </p:txBody>
      </p:sp>
      <p:sp>
        <p:nvSpPr>
          <p:cNvPr id="19" name="TextBox 13"/>
          <p:cNvSpPr txBox="1">
            <a:spLocks noChangeArrowheads="1"/>
          </p:cNvSpPr>
          <p:nvPr/>
        </p:nvSpPr>
        <p:spPr bwMode="auto">
          <a:xfrm>
            <a:off x="5070308" y="4449515"/>
            <a:ext cx="1676400"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200">
                <a:solidFill>
                  <a:schemeClr val="tx1"/>
                </a:solidFill>
                <a:latin typeface="Arial" charset="0"/>
                <a:ea typeface="ＭＳ Ｐゴシック" charset="0"/>
                <a:cs typeface="ＭＳ Ｐゴシック" charset="0"/>
              </a:defRPr>
            </a:lvl1pPr>
            <a:lvl2pPr>
              <a:defRPr sz="2800">
                <a:solidFill>
                  <a:schemeClr val="tx1"/>
                </a:solidFill>
                <a:latin typeface="Arial" charset="0"/>
                <a:ea typeface="ＭＳ Ｐゴシック" charset="0"/>
              </a:defRPr>
            </a:lvl2pPr>
            <a:lvl3pPr>
              <a:defRPr sz="2400">
                <a:solidFill>
                  <a:schemeClr val="tx1"/>
                </a:solidFill>
                <a:latin typeface="Arial" charset="0"/>
                <a:ea typeface="ＭＳ Ｐゴシック" charset="0"/>
              </a:defRPr>
            </a:lvl3pPr>
            <a:lvl4pPr>
              <a:defRPr sz="2000">
                <a:solidFill>
                  <a:schemeClr val="tx1"/>
                </a:solidFill>
                <a:latin typeface="Arial" charset="0"/>
                <a:ea typeface="ＭＳ Ｐゴシック" charset="0"/>
              </a:defRPr>
            </a:lvl4pPr>
            <a:lvl5pPr>
              <a:defRPr sz="2000">
                <a:solidFill>
                  <a:schemeClr val="tx1"/>
                </a:solidFill>
                <a:latin typeface="Arial" charset="0"/>
                <a:ea typeface="ＭＳ Ｐゴシック" charset="0"/>
              </a:defRPr>
            </a:lvl5pPr>
            <a:lvl6pPr eaLnBrk="0" fontAlgn="base" hangingPunct="0">
              <a:spcAft>
                <a:spcPct val="0"/>
              </a:spcAft>
              <a:buFont typeface="Arial" charset="0"/>
              <a:buChar char="»"/>
              <a:defRPr sz="2000">
                <a:solidFill>
                  <a:schemeClr val="tx1"/>
                </a:solidFill>
                <a:latin typeface="Arial" charset="0"/>
                <a:ea typeface="ＭＳ Ｐゴシック" charset="0"/>
              </a:defRPr>
            </a:lvl6pPr>
            <a:lvl7pPr eaLnBrk="0" fontAlgn="base" hangingPunct="0">
              <a:spcAft>
                <a:spcPct val="0"/>
              </a:spcAft>
              <a:buFont typeface="Arial" charset="0"/>
              <a:buChar char="»"/>
              <a:defRPr sz="2000">
                <a:solidFill>
                  <a:schemeClr val="tx1"/>
                </a:solidFill>
                <a:latin typeface="Arial" charset="0"/>
                <a:ea typeface="ＭＳ Ｐゴシック" charset="0"/>
              </a:defRPr>
            </a:lvl7pPr>
            <a:lvl8pPr eaLnBrk="0" fontAlgn="base" hangingPunct="0">
              <a:spcAft>
                <a:spcPct val="0"/>
              </a:spcAft>
              <a:buFont typeface="Arial" charset="0"/>
              <a:buChar char="»"/>
              <a:defRPr sz="2000">
                <a:solidFill>
                  <a:schemeClr val="tx1"/>
                </a:solidFill>
                <a:latin typeface="Arial" charset="0"/>
                <a:ea typeface="ＭＳ Ｐゴシック" charset="0"/>
              </a:defRPr>
            </a:lvl8pPr>
            <a:lvl9pPr eaLnBrk="0" fontAlgn="base" hangingPunct="0">
              <a:spcAft>
                <a:spcPct val="0"/>
              </a:spcAft>
              <a:buFont typeface="Arial" charset="0"/>
              <a:buChar char="»"/>
              <a:defRPr sz="2000">
                <a:solidFill>
                  <a:schemeClr val="tx1"/>
                </a:solidFill>
                <a:latin typeface="Arial" charset="0"/>
                <a:ea typeface="ＭＳ Ｐゴシック" charset="0"/>
              </a:defRPr>
            </a:lvl9pPr>
          </a:lstStyle>
          <a:p>
            <a:r>
              <a:rPr lang="en-US" sz="1400" dirty="0">
                <a:solidFill>
                  <a:srgbClr val="191919"/>
                </a:solidFill>
              </a:rPr>
              <a:t>Process</a:t>
            </a:r>
            <a:endParaRPr lang="en-GB" sz="1400" dirty="0">
              <a:solidFill>
                <a:srgbClr val="191919"/>
              </a:solidFill>
            </a:endParaRPr>
          </a:p>
        </p:txBody>
      </p:sp>
      <p:sp>
        <p:nvSpPr>
          <p:cNvPr id="20" name="TextBox 14"/>
          <p:cNvSpPr txBox="1">
            <a:spLocks noChangeArrowheads="1"/>
          </p:cNvSpPr>
          <p:nvPr/>
        </p:nvSpPr>
        <p:spPr bwMode="auto">
          <a:xfrm rot="16200000">
            <a:off x="342901" y="2490253"/>
            <a:ext cx="1489207" cy="3385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3200">
                <a:solidFill>
                  <a:schemeClr val="tx1"/>
                </a:solidFill>
                <a:latin typeface="Arial" charset="0"/>
                <a:ea typeface="ＭＳ Ｐゴシック" charset="0"/>
                <a:cs typeface="ＭＳ Ｐゴシック" charset="0"/>
              </a:defRPr>
            </a:lvl1pPr>
            <a:lvl2pPr>
              <a:defRPr sz="2800">
                <a:solidFill>
                  <a:schemeClr val="tx1"/>
                </a:solidFill>
                <a:latin typeface="Arial" charset="0"/>
                <a:ea typeface="ＭＳ Ｐゴシック" charset="0"/>
              </a:defRPr>
            </a:lvl2pPr>
            <a:lvl3pPr>
              <a:defRPr sz="2400">
                <a:solidFill>
                  <a:schemeClr val="tx1"/>
                </a:solidFill>
                <a:latin typeface="Arial" charset="0"/>
                <a:ea typeface="ＭＳ Ｐゴシック" charset="0"/>
              </a:defRPr>
            </a:lvl3pPr>
            <a:lvl4pPr>
              <a:defRPr sz="2000">
                <a:solidFill>
                  <a:schemeClr val="tx1"/>
                </a:solidFill>
                <a:latin typeface="Arial" charset="0"/>
                <a:ea typeface="ＭＳ Ｐゴシック" charset="0"/>
              </a:defRPr>
            </a:lvl4pPr>
            <a:lvl5pPr>
              <a:defRPr sz="2000">
                <a:solidFill>
                  <a:schemeClr val="tx1"/>
                </a:solidFill>
                <a:latin typeface="Arial" charset="0"/>
                <a:ea typeface="ＭＳ Ｐゴシック" charset="0"/>
              </a:defRPr>
            </a:lvl5pPr>
            <a:lvl6pPr eaLnBrk="0" fontAlgn="base" hangingPunct="0">
              <a:spcAft>
                <a:spcPct val="0"/>
              </a:spcAft>
              <a:buFont typeface="Arial" charset="0"/>
              <a:buChar char="»"/>
              <a:defRPr sz="2000">
                <a:solidFill>
                  <a:schemeClr val="tx1"/>
                </a:solidFill>
                <a:latin typeface="Arial" charset="0"/>
                <a:ea typeface="ＭＳ Ｐゴシック" charset="0"/>
              </a:defRPr>
            </a:lvl6pPr>
            <a:lvl7pPr eaLnBrk="0" fontAlgn="base" hangingPunct="0">
              <a:spcAft>
                <a:spcPct val="0"/>
              </a:spcAft>
              <a:buFont typeface="Arial" charset="0"/>
              <a:buChar char="»"/>
              <a:defRPr sz="2000">
                <a:solidFill>
                  <a:schemeClr val="tx1"/>
                </a:solidFill>
                <a:latin typeface="Arial" charset="0"/>
                <a:ea typeface="ＭＳ Ｐゴシック" charset="0"/>
              </a:defRPr>
            </a:lvl7pPr>
            <a:lvl8pPr eaLnBrk="0" fontAlgn="base" hangingPunct="0">
              <a:spcAft>
                <a:spcPct val="0"/>
              </a:spcAft>
              <a:buFont typeface="Arial" charset="0"/>
              <a:buChar char="»"/>
              <a:defRPr sz="2000">
                <a:solidFill>
                  <a:schemeClr val="tx1"/>
                </a:solidFill>
                <a:latin typeface="Arial" charset="0"/>
                <a:ea typeface="ＭＳ Ｐゴシック" charset="0"/>
              </a:defRPr>
            </a:lvl8pPr>
            <a:lvl9pPr eaLnBrk="0" fontAlgn="base" hangingPunct="0">
              <a:spcAft>
                <a:spcPct val="0"/>
              </a:spcAft>
              <a:buFont typeface="Arial" charset="0"/>
              <a:buChar char="»"/>
              <a:defRPr sz="2000">
                <a:solidFill>
                  <a:schemeClr val="tx1"/>
                </a:solidFill>
                <a:latin typeface="Arial" charset="0"/>
                <a:ea typeface="ＭＳ Ｐゴシック" charset="0"/>
              </a:defRPr>
            </a:lvl9pPr>
          </a:lstStyle>
          <a:p>
            <a:r>
              <a:rPr lang="en-US" sz="1600" b="1" dirty="0">
                <a:solidFill>
                  <a:srgbClr val="191919"/>
                </a:solidFill>
              </a:rPr>
              <a:t>Technology</a:t>
            </a:r>
            <a:endParaRPr lang="en-GB" sz="1600" b="1" dirty="0">
              <a:solidFill>
                <a:srgbClr val="191919"/>
              </a:solidFill>
            </a:endParaRPr>
          </a:p>
        </p:txBody>
      </p:sp>
      <p:sp>
        <p:nvSpPr>
          <p:cNvPr id="21" name="TextBox 15"/>
          <p:cNvSpPr txBox="1">
            <a:spLocks noChangeArrowheads="1"/>
          </p:cNvSpPr>
          <p:nvPr/>
        </p:nvSpPr>
        <p:spPr bwMode="auto">
          <a:xfrm rot="16200000">
            <a:off x="162654" y="3091564"/>
            <a:ext cx="2725729"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3200">
                <a:solidFill>
                  <a:schemeClr val="tx1"/>
                </a:solidFill>
                <a:latin typeface="Arial" charset="0"/>
                <a:ea typeface="ＭＳ Ｐゴシック" charset="0"/>
                <a:cs typeface="ＭＳ Ｐゴシック" charset="0"/>
              </a:defRPr>
            </a:lvl1pPr>
            <a:lvl2pPr>
              <a:defRPr sz="2800">
                <a:solidFill>
                  <a:schemeClr val="tx1"/>
                </a:solidFill>
                <a:latin typeface="Arial" charset="0"/>
                <a:ea typeface="ＭＳ Ｐゴシック" charset="0"/>
              </a:defRPr>
            </a:lvl2pPr>
            <a:lvl3pPr>
              <a:defRPr sz="2400">
                <a:solidFill>
                  <a:schemeClr val="tx1"/>
                </a:solidFill>
                <a:latin typeface="Arial" charset="0"/>
                <a:ea typeface="ＭＳ Ｐゴシック" charset="0"/>
              </a:defRPr>
            </a:lvl3pPr>
            <a:lvl4pPr>
              <a:defRPr sz="2000">
                <a:solidFill>
                  <a:schemeClr val="tx1"/>
                </a:solidFill>
                <a:latin typeface="Arial" charset="0"/>
                <a:ea typeface="ＭＳ Ｐゴシック" charset="0"/>
              </a:defRPr>
            </a:lvl4pPr>
            <a:lvl5pPr>
              <a:defRPr sz="2000">
                <a:solidFill>
                  <a:schemeClr val="tx1"/>
                </a:solidFill>
                <a:latin typeface="Arial" charset="0"/>
                <a:ea typeface="ＭＳ Ｐゴシック" charset="0"/>
              </a:defRPr>
            </a:lvl5pPr>
            <a:lvl6pPr eaLnBrk="0" fontAlgn="base" hangingPunct="0">
              <a:spcAft>
                <a:spcPct val="0"/>
              </a:spcAft>
              <a:buFont typeface="Arial" charset="0"/>
              <a:buChar char="»"/>
              <a:defRPr sz="2000">
                <a:solidFill>
                  <a:schemeClr val="tx1"/>
                </a:solidFill>
                <a:latin typeface="Arial" charset="0"/>
                <a:ea typeface="ＭＳ Ｐゴシック" charset="0"/>
              </a:defRPr>
            </a:lvl6pPr>
            <a:lvl7pPr eaLnBrk="0" fontAlgn="base" hangingPunct="0">
              <a:spcAft>
                <a:spcPct val="0"/>
              </a:spcAft>
              <a:buFont typeface="Arial" charset="0"/>
              <a:buChar char="»"/>
              <a:defRPr sz="2000">
                <a:solidFill>
                  <a:schemeClr val="tx1"/>
                </a:solidFill>
                <a:latin typeface="Arial" charset="0"/>
                <a:ea typeface="ＭＳ Ｐゴシック" charset="0"/>
              </a:defRPr>
            </a:lvl7pPr>
            <a:lvl8pPr eaLnBrk="0" fontAlgn="base" hangingPunct="0">
              <a:spcAft>
                <a:spcPct val="0"/>
              </a:spcAft>
              <a:buFont typeface="Arial" charset="0"/>
              <a:buChar char="»"/>
              <a:defRPr sz="2000">
                <a:solidFill>
                  <a:schemeClr val="tx1"/>
                </a:solidFill>
                <a:latin typeface="Arial" charset="0"/>
                <a:ea typeface="ＭＳ Ｐゴシック" charset="0"/>
              </a:defRPr>
            </a:lvl8pPr>
            <a:lvl9pPr eaLnBrk="0" fontAlgn="base" hangingPunct="0">
              <a:spcAft>
                <a:spcPct val="0"/>
              </a:spcAft>
              <a:buFont typeface="Arial" charset="0"/>
              <a:buChar char="»"/>
              <a:defRPr sz="2000">
                <a:solidFill>
                  <a:schemeClr val="tx1"/>
                </a:solidFill>
                <a:latin typeface="Arial" charset="0"/>
                <a:ea typeface="ＭＳ Ｐゴシック" charset="0"/>
              </a:defRPr>
            </a:lvl9pPr>
          </a:lstStyle>
          <a:p>
            <a:r>
              <a:rPr lang="en-US" sz="1400" dirty="0">
                <a:solidFill>
                  <a:srgbClr val="191919"/>
                </a:solidFill>
              </a:rPr>
              <a:t>Initially undefined/open</a:t>
            </a:r>
            <a:endParaRPr lang="en-GB" sz="1400" dirty="0">
              <a:solidFill>
                <a:srgbClr val="191919"/>
              </a:solidFill>
            </a:endParaRPr>
          </a:p>
        </p:txBody>
      </p:sp>
      <p:sp>
        <p:nvSpPr>
          <p:cNvPr id="22" name="TextBox 16"/>
          <p:cNvSpPr txBox="1">
            <a:spLocks noChangeArrowheads="1"/>
          </p:cNvSpPr>
          <p:nvPr/>
        </p:nvSpPr>
        <p:spPr bwMode="auto">
          <a:xfrm rot="16200000">
            <a:off x="668639" y="1575586"/>
            <a:ext cx="1752600"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200">
                <a:solidFill>
                  <a:schemeClr val="tx1"/>
                </a:solidFill>
                <a:latin typeface="Arial" charset="0"/>
                <a:ea typeface="ＭＳ Ｐゴシック" charset="0"/>
                <a:cs typeface="ＭＳ Ｐゴシック" charset="0"/>
              </a:defRPr>
            </a:lvl1pPr>
            <a:lvl2pPr>
              <a:defRPr sz="2800">
                <a:solidFill>
                  <a:schemeClr val="tx1"/>
                </a:solidFill>
                <a:latin typeface="Arial" charset="0"/>
                <a:ea typeface="ＭＳ Ｐゴシック" charset="0"/>
              </a:defRPr>
            </a:lvl2pPr>
            <a:lvl3pPr>
              <a:defRPr sz="2400">
                <a:solidFill>
                  <a:schemeClr val="tx1"/>
                </a:solidFill>
                <a:latin typeface="Arial" charset="0"/>
                <a:ea typeface="ＭＳ Ｐゴシック" charset="0"/>
              </a:defRPr>
            </a:lvl3pPr>
            <a:lvl4pPr>
              <a:defRPr sz="2000">
                <a:solidFill>
                  <a:schemeClr val="tx1"/>
                </a:solidFill>
                <a:latin typeface="Arial" charset="0"/>
                <a:ea typeface="ＭＳ Ｐゴシック" charset="0"/>
              </a:defRPr>
            </a:lvl4pPr>
            <a:lvl5pPr>
              <a:defRPr sz="2000">
                <a:solidFill>
                  <a:schemeClr val="tx1"/>
                </a:solidFill>
                <a:latin typeface="Arial" charset="0"/>
                <a:ea typeface="ＭＳ Ｐゴシック" charset="0"/>
              </a:defRPr>
            </a:lvl5pPr>
            <a:lvl6pPr eaLnBrk="0" fontAlgn="base" hangingPunct="0">
              <a:spcAft>
                <a:spcPct val="0"/>
              </a:spcAft>
              <a:buFont typeface="Arial" charset="0"/>
              <a:buChar char="»"/>
              <a:defRPr sz="2000">
                <a:solidFill>
                  <a:schemeClr val="tx1"/>
                </a:solidFill>
                <a:latin typeface="Arial" charset="0"/>
                <a:ea typeface="ＭＳ Ｐゴシック" charset="0"/>
              </a:defRPr>
            </a:lvl6pPr>
            <a:lvl7pPr eaLnBrk="0" fontAlgn="base" hangingPunct="0">
              <a:spcAft>
                <a:spcPct val="0"/>
              </a:spcAft>
              <a:buFont typeface="Arial" charset="0"/>
              <a:buChar char="»"/>
              <a:defRPr sz="2000">
                <a:solidFill>
                  <a:schemeClr val="tx1"/>
                </a:solidFill>
                <a:latin typeface="Arial" charset="0"/>
                <a:ea typeface="ＭＳ Ｐゴシック" charset="0"/>
              </a:defRPr>
            </a:lvl7pPr>
            <a:lvl8pPr eaLnBrk="0" fontAlgn="base" hangingPunct="0">
              <a:spcAft>
                <a:spcPct val="0"/>
              </a:spcAft>
              <a:buFont typeface="Arial" charset="0"/>
              <a:buChar char="»"/>
              <a:defRPr sz="2000">
                <a:solidFill>
                  <a:schemeClr val="tx1"/>
                </a:solidFill>
                <a:latin typeface="Arial" charset="0"/>
                <a:ea typeface="ＭＳ Ｐゴシック" charset="0"/>
              </a:defRPr>
            </a:lvl8pPr>
            <a:lvl9pPr eaLnBrk="0" fontAlgn="base" hangingPunct="0">
              <a:spcAft>
                <a:spcPct val="0"/>
              </a:spcAft>
              <a:buFont typeface="Arial" charset="0"/>
              <a:buChar char="»"/>
              <a:defRPr sz="2000">
                <a:solidFill>
                  <a:schemeClr val="tx1"/>
                </a:solidFill>
                <a:latin typeface="Arial" charset="0"/>
                <a:ea typeface="ＭＳ Ｐゴシック" charset="0"/>
              </a:defRPr>
            </a:lvl9pPr>
          </a:lstStyle>
          <a:p>
            <a:r>
              <a:rPr lang="en-US" sz="1400" dirty="0">
                <a:solidFill>
                  <a:srgbClr val="191919"/>
                </a:solidFill>
              </a:rPr>
              <a:t>Defined/closed</a:t>
            </a:r>
            <a:endParaRPr lang="en-GB" sz="1400" dirty="0">
              <a:solidFill>
                <a:srgbClr val="191919"/>
              </a:solidFill>
            </a:endParaRPr>
          </a:p>
        </p:txBody>
      </p:sp>
      <p:pic>
        <p:nvPicPr>
          <p:cNvPr id="30" name="Picture 29" descr="Atlas-IBL-installation.jpg"/>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1882791" y="1973934"/>
            <a:ext cx="1150477" cy="767066"/>
          </a:xfrm>
          <a:prstGeom prst="rect">
            <a:avLst/>
          </a:prstGeom>
        </p:spPr>
      </p:pic>
      <p:pic>
        <p:nvPicPr>
          <p:cNvPr id="31" name="Picture 30"/>
          <p:cNvPicPr>
            <a:picLocks noChangeAspect="1"/>
          </p:cNvPicPr>
          <p:nvPr/>
        </p:nvPicPr>
        <p:blipFill>
          <a:blip r:embed="rId3"/>
          <a:stretch>
            <a:fillRect/>
          </a:stretch>
        </p:blipFill>
        <p:spPr>
          <a:xfrm>
            <a:off x="3033268" y="1974691"/>
            <a:ext cx="1160342" cy="766309"/>
          </a:xfrm>
          <a:prstGeom prst="rect">
            <a:avLst/>
          </a:prstGeom>
        </p:spPr>
      </p:pic>
      <p:cxnSp>
        <p:nvCxnSpPr>
          <p:cNvPr id="4" name="Curved Connector 3"/>
          <p:cNvCxnSpPr/>
          <p:nvPr/>
        </p:nvCxnSpPr>
        <p:spPr>
          <a:xfrm>
            <a:off x="3511175" y="1822824"/>
            <a:ext cx="1613647" cy="1521546"/>
          </a:xfrm>
          <a:prstGeom prst="curvedConnector3">
            <a:avLst>
              <a:gd name="adj1" fmla="val 50000"/>
            </a:avLst>
          </a:prstGeom>
          <a:ln>
            <a:solidFill>
              <a:srgbClr val="FF0000"/>
            </a:solidFill>
            <a:headEnd type="arrow"/>
            <a:tailEnd type="arrow"/>
          </a:ln>
          <a:effectLst/>
        </p:spPr>
        <p:style>
          <a:lnRef idx="2">
            <a:schemeClr val="accent1"/>
          </a:lnRef>
          <a:fillRef idx="0">
            <a:schemeClr val="accent1"/>
          </a:fillRef>
          <a:effectRef idx="1">
            <a:schemeClr val="accent1"/>
          </a:effectRef>
          <a:fontRef idx="minor">
            <a:schemeClr val="tx1"/>
          </a:fontRef>
        </p:style>
      </p:cxnSp>
      <p:pic>
        <p:nvPicPr>
          <p:cNvPr id="32" name="Picture 31" descr="Electronics-prototype-soldering.jpg"/>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5682847" y="3660588"/>
            <a:ext cx="1048920" cy="699280"/>
          </a:xfrm>
          <a:prstGeom prst="rect">
            <a:avLst/>
          </a:prstGeom>
        </p:spPr>
      </p:pic>
      <p:pic>
        <p:nvPicPr>
          <p:cNvPr id="33" name="Picture 32" descr="Screen Shot 2015-06-27 at 18.27.41.png"/>
          <p:cNvPicPr>
            <a:picLocks noChangeAspect="1"/>
          </p:cNvPicPr>
          <p:nvPr/>
        </p:nvPicPr>
        <p:blipFill>
          <a:blip r:embed="rId5" cstate="email">
            <a:extLst>
              <a:ext uri="{28A0092B-C50C-407E-A947-70E740481C1C}">
                <a14:useLocalDpi xmlns:a14="http://schemas.microsoft.com/office/drawing/2010/main" val="0"/>
              </a:ext>
            </a:extLst>
          </a:blip>
          <a:stretch>
            <a:fillRect/>
          </a:stretch>
        </p:blipFill>
        <p:spPr>
          <a:xfrm>
            <a:off x="4456929" y="3651589"/>
            <a:ext cx="1240859" cy="693338"/>
          </a:xfrm>
          <a:prstGeom prst="rect">
            <a:avLst/>
          </a:prstGeom>
        </p:spPr>
      </p:pic>
    </p:spTree>
    <p:extLst>
      <p:ext uri="{BB962C8B-B14F-4D97-AF65-F5344CB8AC3E}">
        <p14:creationId xmlns:p14="http://schemas.microsoft.com/office/powerpoint/2010/main" val="94484982"/>
      </p:ext>
    </p:extLst>
  </p:cSld>
  <p:clrMapOvr>
    <a:masterClrMapping/>
  </p:clrMapOvr>
  <p:transition spd="slow">
    <p:push/>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2386854" y="1046492"/>
            <a:ext cx="5980206" cy="3977477"/>
          </a:xfrm>
          <a:prstGeom prst="rect">
            <a:avLst/>
          </a:prstGeom>
        </p:spPr>
      </p:pic>
      <p:sp>
        <p:nvSpPr>
          <p:cNvPr id="2" name="Title 1"/>
          <p:cNvSpPr>
            <a:spLocks noGrp="1"/>
          </p:cNvSpPr>
          <p:nvPr>
            <p:ph type="title"/>
          </p:nvPr>
        </p:nvSpPr>
        <p:spPr/>
        <p:txBody>
          <a:bodyPr>
            <a:normAutofit/>
          </a:bodyPr>
          <a:lstStyle/>
          <a:p>
            <a:r>
              <a:rPr lang="en-US" dirty="0" smtClean="0"/>
              <a:t>IDEASQUARE</a:t>
            </a:r>
            <a:endParaRPr lang="en-US" dirty="0"/>
          </a:p>
        </p:txBody>
      </p:sp>
      <p:sp>
        <p:nvSpPr>
          <p:cNvPr id="29" name="Title 1"/>
          <p:cNvSpPr txBox="1">
            <a:spLocks/>
          </p:cNvSpPr>
          <p:nvPr/>
        </p:nvSpPr>
        <p:spPr>
          <a:xfrm>
            <a:off x="617298" y="772737"/>
            <a:ext cx="8087430" cy="705332"/>
          </a:xfrm>
          <a:prstGeom prst="rect">
            <a:avLst/>
          </a:prstGeom>
        </p:spPr>
        <p:txBody>
          <a:bodyPr vert="horz" lIns="45720" rIns="45720" anchor="ctr">
            <a:normAutofit/>
          </a:bodyPr>
          <a:lstStyle>
            <a:lvl1pPr algn="l" rtl="0" eaLnBrk="1" latinLnBrk="0" hangingPunct="1">
              <a:spcBef>
                <a:spcPct val="0"/>
              </a:spcBef>
              <a:buNone/>
              <a:defRPr kumimoji="0" sz="2800" b="1" kern="1200" spc="-150" baseline="0">
                <a:solidFill>
                  <a:schemeClr val="bg2">
                    <a:lumMod val="25000"/>
                  </a:schemeClr>
                </a:solidFill>
                <a:latin typeface="+mj-lt"/>
                <a:ea typeface="+mj-ea"/>
                <a:cs typeface="+mj-cs"/>
              </a:defRPr>
            </a:lvl1pPr>
          </a:lstStyle>
          <a:p>
            <a:r>
              <a:rPr lang="en-US" sz="2000" dirty="0" smtClean="0"/>
              <a:t>The Small Human Collider</a:t>
            </a:r>
            <a:endParaRPr lang="en-US" sz="2000" dirty="0"/>
          </a:p>
        </p:txBody>
      </p:sp>
    </p:spTree>
    <p:extLst>
      <p:ext uri="{BB962C8B-B14F-4D97-AF65-F5344CB8AC3E}">
        <p14:creationId xmlns:p14="http://schemas.microsoft.com/office/powerpoint/2010/main" val="3734796165"/>
      </p:ext>
    </p:extLst>
  </p:cSld>
  <p:clrMapOvr>
    <a:masterClrMapping/>
  </p:clrMapOvr>
  <p:transition spd="slow">
    <p:push/>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23" name="Content Placeholder 22" descr="Ideas-label-white-text-transparent-background.png"/>
          <p:cNvPicPr>
            <a:picLocks noGrp="1" noChangeAspect="1"/>
          </p:cNvPicPr>
          <p:nvPr>
            <p:ph idx="1"/>
          </p:nvPr>
        </p:nvPicPr>
        <p:blipFill rotWithShape="1">
          <a:blip r:embed="rId2" cstate="email">
            <a:extLst>
              <a:ext uri="{28A0092B-C50C-407E-A947-70E740481C1C}">
                <a14:useLocalDpi xmlns:a14="http://schemas.microsoft.com/office/drawing/2010/main" val="0"/>
              </a:ext>
            </a:extLst>
          </a:blip>
          <a:srcRect l="-7959" r="-2302"/>
          <a:stretch/>
        </p:blipFill>
        <p:spPr>
          <a:xfrm>
            <a:off x="3439980" y="1410771"/>
            <a:ext cx="3532229" cy="3203575"/>
          </a:xfrm>
        </p:spPr>
      </p:pic>
      <p:pic>
        <p:nvPicPr>
          <p:cNvPr id="4" name="droppedImage.pdf"/>
          <p:cNvPicPr/>
          <p:nvPr/>
        </p:nvPicPr>
        <p:blipFill rotWithShape="1">
          <a:blip r:embed="rId3">
            <a:extLst/>
          </a:blip>
          <a:srcRect b="27006"/>
          <a:stretch/>
        </p:blipFill>
        <p:spPr>
          <a:xfrm>
            <a:off x="-594429" y="-521098"/>
            <a:ext cx="11694230" cy="5689259"/>
          </a:xfrm>
          <a:prstGeom prst="rect">
            <a:avLst/>
          </a:prstGeom>
          <a:ln w="12700">
            <a:miter lim="400000"/>
          </a:ln>
        </p:spPr>
      </p:pic>
      <p:sp>
        <p:nvSpPr>
          <p:cNvPr id="6" name="Content Placeholder 2"/>
          <p:cNvSpPr txBox="1">
            <a:spLocks/>
          </p:cNvSpPr>
          <p:nvPr/>
        </p:nvSpPr>
        <p:spPr>
          <a:xfrm>
            <a:off x="4085188" y="962135"/>
            <a:ext cx="4495800" cy="3203145"/>
          </a:xfrm>
          <a:prstGeom prst="rect">
            <a:avLst/>
          </a:prstGeom>
        </p:spPr>
        <p:txBody>
          <a:bodyPr vert="horz">
            <a:noAutofit/>
          </a:bodyPr>
          <a:lstStyle>
            <a:lvl1pPr marL="493776" indent="-457200" algn="l" rtl="0" eaLnBrk="1" latinLnBrk="0" hangingPunct="1">
              <a:spcBef>
                <a:spcPct val="20000"/>
              </a:spcBef>
              <a:buClr>
                <a:schemeClr val="bg2">
                  <a:lumMod val="25000"/>
                </a:schemeClr>
              </a:buClr>
              <a:buSzPct val="80000"/>
              <a:buFont typeface="Arial"/>
              <a:buChar char="•"/>
              <a:defRPr kumimoji="0" sz="2000" kern="1200" spc="-50">
                <a:solidFill>
                  <a:schemeClr val="bg2">
                    <a:lumMod val="25000"/>
                  </a:schemeClr>
                </a:solidFill>
                <a:latin typeface="+mn-lt"/>
                <a:ea typeface="+mn-ea"/>
                <a:cs typeface="+mn-cs"/>
              </a:defRPr>
            </a:lvl1pPr>
            <a:lvl2pPr marL="905256" indent="-457200" algn="l" rtl="0" eaLnBrk="1" latinLnBrk="0" hangingPunct="1">
              <a:spcBef>
                <a:spcPct val="20000"/>
              </a:spcBef>
              <a:buClr>
                <a:schemeClr val="bg2">
                  <a:lumMod val="25000"/>
                </a:schemeClr>
              </a:buClr>
              <a:buSzPct val="90000"/>
              <a:buFont typeface="Arial"/>
              <a:buChar char="•"/>
              <a:defRPr kumimoji="0" sz="1800" kern="1200" spc="-50">
                <a:solidFill>
                  <a:schemeClr val="bg2">
                    <a:lumMod val="25000"/>
                  </a:schemeClr>
                </a:solidFill>
                <a:latin typeface="+mn-lt"/>
                <a:ea typeface="+mn-ea"/>
                <a:cs typeface="+mn-cs"/>
              </a:defRPr>
            </a:lvl2pPr>
            <a:lvl3pPr marL="1092708" indent="-342900" algn="l" rtl="0" eaLnBrk="1" latinLnBrk="0" hangingPunct="1">
              <a:spcBef>
                <a:spcPct val="20000"/>
              </a:spcBef>
              <a:buClr>
                <a:schemeClr val="bg2">
                  <a:lumMod val="25000"/>
                </a:schemeClr>
              </a:buClr>
              <a:buSzPct val="85000"/>
              <a:buFont typeface="Arial"/>
              <a:buChar char="•"/>
              <a:defRPr kumimoji="0" sz="1600" kern="1200" spc="-50">
                <a:solidFill>
                  <a:schemeClr val="bg2">
                    <a:lumMod val="25000"/>
                  </a:schemeClr>
                </a:solidFill>
                <a:latin typeface="+mn-lt"/>
                <a:ea typeface="+mn-ea"/>
                <a:cs typeface="+mn-cs"/>
              </a:defRPr>
            </a:lvl3pPr>
            <a:lvl4pPr marL="1385316" indent="-342900" algn="l" rtl="0" eaLnBrk="1" latinLnBrk="0" hangingPunct="1">
              <a:spcBef>
                <a:spcPct val="20000"/>
              </a:spcBef>
              <a:buClr>
                <a:schemeClr val="bg2">
                  <a:lumMod val="25000"/>
                </a:schemeClr>
              </a:buClr>
              <a:buSzPct val="90000"/>
              <a:buFont typeface="Arial"/>
              <a:buChar char="•"/>
              <a:defRPr kumimoji="0" sz="1400" kern="1200" spc="-50">
                <a:solidFill>
                  <a:schemeClr val="bg2">
                    <a:lumMod val="25000"/>
                  </a:schemeClr>
                </a:solidFill>
                <a:latin typeface="+mn-lt"/>
                <a:ea typeface="+mn-ea"/>
                <a:cs typeface="+mn-cs"/>
              </a:defRPr>
            </a:lvl4pPr>
            <a:lvl5pPr marL="1650492" indent="-342900" algn="l" rtl="0" eaLnBrk="1" latinLnBrk="0" hangingPunct="1">
              <a:spcBef>
                <a:spcPct val="20000"/>
              </a:spcBef>
              <a:buClr>
                <a:schemeClr val="bg2">
                  <a:lumMod val="25000"/>
                </a:schemeClr>
              </a:buClr>
              <a:buSzPct val="100000"/>
              <a:buFont typeface="Arial"/>
              <a:buChar char="•"/>
              <a:defRPr kumimoji="0" sz="1400" kern="1200" spc="-50">
                <a:solidFill>
                  <a:schemeClr val="bg2">
                    <a:lumMod val="25000"/>
                  </a:schemeClr>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marL="36576" indent="0">
              <a:buNone/>
            </a:pPr>
            <a:r>
              <a:rPr lang="en-US" b="1" dirty="0" smtClean="0">
                <a:solidFill>
                  <a:srgbClr val="FFFFFF"/>
                </a:solidFill>
              </a:rPr>
              <a:t>Questions? Comments?</a:t>
            </a:r>
          </a:p>
          <a:p>
            <a:pPr marL="36576" indent="0">
              <a:buNone/>
            </a:pPr>
            <a:endParaRPr lang="en-US" dirty="0" smtClean="0">
              <a:solidFill>
                <a:srgbClr val="FFFFFF"/>
              </a:solidFill>
            </a:endParaRPr>
          </a:p>
          <a:p>
            <a:pPr marL="36576" indent="0">
              <a:buNone/>
            </a:pPr>
            <a:r>
              <a:rPr lang="en-US" dirty="0" smtClean="0">
                <a:solidFill>
                  <a:srgbClr val="FFFFFF"/>
                </a:solidFill>
              </a:rPr>
              <a:t>Contact information:</a:t>
            </a:r>
          </a:p>
          <a:p>
            <a:pPr marL="36576" indent="0">
              <a:buNone/>
            </a:pPr>
            <a:r>
              <a:rPr lang="en-US" dirty="0" smtClean="0">
                <a:solidFill>
                  <a:srgbClr val="FFFFFF"/>
                </a:solidFill>
              </a:rPr>
              <a:t>Email</a:t>
            </a:r>
          </a:p>
          <a:p>
            <a:pPr marL="36576" indent="0">
              <a:buNone/>
            </a:pPr>
            <a:r>
              <a:rPr lang="en-US" dirty="0" smtClean="0">
                <a:solidFill>
                  <a:srgbClr val="FFFFFF"/>
                </a:solidFill>
              </a:rPr>
              <a:t>Skype</a:t>
            </a:r>
          </a:p>
          <a:p>
            <a:pPr marL="36576" indent="0">
              <a:buNone/>
            </a:pPr>
            <a:endParaRPr lang="en-US" dirty="0">
              <a:solidFill>
                <a:srgbClr val="FFFFFF"/>
              </a:solidFill>
            </a:endParaRPr>
          </a:p>
          <a:p>
            <a:pPr marL="36576" indent="0">
              <a:buNone/>
            </a:pPr>
            <a:r>
              <a:rPr lang="en-US" b="1" dirty="0" smtClean="0">
                <a:solidFill>
                  <a:srgbClr val="FFFFFF"/>
                </a:solidFill>
              </a:rPr>
              <a:t>Let’s have a cup of coffee and make it happen!</a:t>
            </a:r>
            <a:endParaRPr lang="en-US" b="1" dirty="0">
              <a:solidFill>
                <a:srgbClr val="FFFFFF"/>
              </a:solidFill>
            </a:endParaRPr>
          </a:p>
        </p:txBody>
      </p:sp>
      <p:sp>
        <p:nvSpPr>
          <p:cNvPr id="7" name="Freeform 6"/>
          <p:cNvSpPr/>
          <p:nvPr/>
        </p:nvSpPr>
        <p:spPr>
          <a:xfrm rot="20392105">
            <a:off x="164353" y="2181412"/>
            <a:ext cx="1120588" cy="74706"/>
          </a:xfrm>
          <a:custGeom>
            <a:avLst/>
            <a:gdLst>
              <a:gd name="connsiteX0" fmla="*/ 0 w 1120588"/>
              <a:gd name="connsiteY0" fmla="*/ 74706 h 74706"/>
              <a:gd name="connsiteX1" fmla="*/ 164353 w 1120588"/>
              <a:gd name="connsiteY1" fmla="*/ 59764 h 74706"/>
              <a:gd name="connsiteX2" fmla="*/ 283882 w 1120588"/>
              <a:gd name="connsiteY2" fmla="*/ 29882 h 74706"/>
              <a:gd name="connsiteX3" fmla="*/ 433294 w 1120588"/>
              <a:gd name="connsiteY3" fmla="*/ 0 h 74706"/>
              <a:gd name="connsiteX4" fmla="*/ 1120588 w 1120588"/>
              <a:gd name="connsiteY4" fmla="*/ 14941 h 7470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20588" h="74706">
                <a:moveTo>
                  <a:pt x="0" y="74706"/>
                </a:moveTo>
                <a:cubicBezTo>
                  <a:pt x="54784" y="69725"/>
                  <a:pt x="109768" y="66587"/>
                  <a:pt x="164353" y="59764"/>
                </a:cubicBezTo>
                <a:cubicBezTo>
                  <a:pt x="245363" y="49638"/>
                  <a:pt x="220635" y="47952"/>
                  <a:pt x="283882" y="29882"/>
                </a:cubicBezTo>
                <a:cubicBezTo>
                  <a:pt x="346289" y="12052"/>
                  <a:pt x="362852" y="11740"/>
                  <a:pt x="433294" y="0"/>
                </a:cubicBezTo>
                <a:lnTo>
                  <a:pt x="1120588" y="14941"/>
                </a:lnTo>
              </a:path>
            </a:pathLst>
          </a:custGeom>
          <a:ln w="38100" cmpd="sng">
            <a:solidFill>
              <a:schemeClr val="bg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8" name="Freeform 7"/>
          <p:cNvSpPr/>
          <p:nvPr/>
        </p:nvSpPr>
        <p:spPr>
          <a:xfrm rot="1012838">
            <a:off x="156274" y="2208030"/>
            <a:ext cx="1120588" cy="74706"/>
          </a:xfrm>
          <a:custGeom>
            <a:avLst/>
            <a:gdLst>
              <a:gd name="connsiteX0" fmla="*/ 0 w 1120588"/>
              <a:gd name="connsiteY0" fmla="*/ 74706 h 74706"/>
              <a:gd name="connsiteX1" fmla="*/ 164353 w 1120588"/>
              <a:gd name="connsiteY1" fmla="*/ 59764 h 74706"/>
              <a:gd name="connsiteX2" fmla="*/ 283882 w 1120588"/>
              <a:gd name="connsiteY2" fmla="*/ 29882 h 74706"/>
              <a:gd name="connsiteX3" fmla="*/ 433294 w 1120588"/>
              <a:gd name="connsiteY3" fmla="*/ 0 h 74706"/>
              <a:gd name="connsiteX4" fmla="*/ 1120588 w 1120588"/>
              <a:gd name="connsiteY4" fmla="*/ 14941 h 7470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20588" h="74706">
                <a:moveTo>
                  <a:pt x="0" y="74706"/>
                </a:moveTo>
                <a:cubicBezTo>
                  <a:pt x="54784" y="69725"/>
                  <a:pt x="109768" y="66587"/>
                  <a:pt x="164353" y="59764"/>
                </a:cubicBezTo>
                <a:cubicBezTo>
                  <a:pt x="245363" y="49638"/>
                  <a:pt x="220635" y="47952"/>
                  <a:pt x="283882" y="29882"/>
                </a:cubicBezTo>
                <a:cubicBezTo>
                  <a:pt x="346289" y="12052"/>
                  <a:pt x="362852" y="11740"/>
                  <a:pt x="433294" y="0"/>
                </a:cubicBezTo>
                <a:lnTo>
                  <a:pt x="1120588" y="14941"/>
                </a:lnTo>
              </a:path>
            </a:pathLst>
          </a:custGeom>
          <a:ln w="38100" cmpd="sng">
            <a:solidFill>
              <a:schemeClr val="bg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grpSp>
        <p:nvGrpSpPr>
          <p:cNvPr id="21" name="Group 20"/>
          <p:cNvGrpSpPr/>
          <p:nvPr/>
        </p:nvGrpSpPr>
        <p:grpSpPr>
          <a:xfrm>
            <a:off x="1625333" y="1803391"/>
            <a:ext cx="1608828" cy="636168"/>
            <a:chOff x="1846555" y="1804663"/>
            <a:chExt cx="1774843" cy="701814"/>
          </a:xfrm>
        </p:grpSpPr>
        <p:sp>
          <p:nvSpPr>
            <p:cNvPr id="10" name="Freeform 9"/>
            <p:cNvSpPr/>
            <p:nvPr/>
          </p:nvSpPr>
          <p:spPr>
            <a:xfrm>
              <a:off x="1867647" y="2016968"/>
              <a:ext cx="209177" cy="271132"/>
            </a:xfrm>
            <a:custGeom>
              <a:avLst/>
              <a:gdLst>
                <a:gd name="connsiteX0" fmla="*/ 0 w 209177"/>
                <a:gd name="connsiteY0" fmla="*/ 15032 h 271132"/>
                <a:gd name="connsiteX1" fmla="*/ 194235 w 209177"/>
                <a:gd name="connsiteY1" fmla="*/ 15032 h 271132"/>
                <a:gd name="connsiteX2" fmla="*/ 209177 w 209177"/>
                <a:gd name="connsiteY2" fmla="*/ 59856 h 271132"/>
                <a:gd name="connsiteX3" fmla="*/ 164353 w 209177"/>
                <a:gd name="connsiteY3" fmla="*/ 239150 h 271132"/>
                <a:gd name="connsiteX4" fmla="*/ 119529 w 209177"/>
                <a:gd name="connsiteY4" fmla="*/ 269032 h 271132"/>
                <a:gd name="connsiteX5" fmla="*/ 74706 w 209177"/>
                <a:gd name="connsiteY5" fmla="*/ 269032 h 2711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9177" h="271132">
                  <a:moveTo>
                    <a:pt x="0" y="15032"/>
                  </a:moveTo>
                  <a:cubicBezTo>
                    <a:pt x="17636" y="13072"/>
                    <a:pt x="153207" y="-17790"/>
                    <a:pt x="194235" y="15032"/>
                  </a:cubicBezTo>
                  <a:cubicBezTo>
                    <a:pt x="206533" y="24871"/>
                    <a:pt x="204196" y="44915"/>
                    <a:pt x="209177" y="59856"/>
                  </a:cubicBezTo>
                  <a:cubicBezTo>
                    <a:pt x="197876" y="172857"/>
                    <a:pt x="228207" y="188066"/>
                    <a:pt x="164353" y="239150"/>
                  </a:cubicBezTo>
                  <a:cubicBezTo>
                    <a:pt x="150331" y="250368"/>
                    <a:pt x="136565" y="263354"/>
                    <a:pt x="119529" y="269032"/>
                  </a:cubicBezTo>
                  <a:cubicBezTo>
                    <a:pt x="105355" y="273757"/>
                    <a:pt x="89647" y="269032"/>
                    <a:pt x="74706" y="269032"/>
                  </a:cubicBezTo>
                </a:path>
              </a:pathLst>
            </a:custGeom>
            <a:ln w="28575" cmpd="sng"/>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11" name="Freeform 10"/>
            <p:cNvSpPr/>
            <p:nvPr/>
          </p:nvSpPr>
          <p:spPr>
            <a:xfrm>
              <a:off x="2211294" y="1927412"/>
              <a:ext cx="59765" cy="343647"/>
            </a:xfrm>
            <a:custGeom>
              <a:avLst/>
              <a:gdLst>
                <a:gd name="connsiteX0" fmla="*/ 0 w 59765"/>
                <a:gd name="connsiteY0" fmla="*/ 0 h 343647"/>
                <a:gd name="connsiteX1" fmla="*/ 14941 w 59765"/>
                <a:gd name="connsiteY1" fmla="*/ 283882 h 343647"/>
                <a:gd name="connsiteX2" fmla="*/ 29882 w 59765"/>
                <a:gd name="connsiteY2" fmla="*/ 328706 h 343647"/>
                <a:gd name="connsiteX3" fmla="*/ 59765 w 59765"/>
                <a:gd name="connsiteY3" fmla="*/ 343647 h 343647"/>
              </a:gdLst>
              <a:ahLst/>
              <a:cxnLst>
                <a:cxn ang="0">
                  <a:pos x="connsiteX0" y="connsiteY0"/>
                </a:cxn>
                <a:cxn ang="0">
                  <a:pos x="connsiteX1" y="connsiteY1"/>
                </a:cxn>
                <a:cxn ang="0">
                  <a:pos x="connsiteX2" y="connsiteY2"/>
                </a:cxn>
                <a:cxn ang="0">
                  <a:pos x="connsiteX3" y="connsiteY3"/>
                </a:cxn>
              </a:cxnLst>
              <a:rect l="l" t="t" r="r" b="b"/>
              <a:pathLst>
                <a:path w="59765" h="343647">
                  <a:moveTo>
                    <a:pt x="0" y="0"/>
                  </a:moveTo>
                  <a:cubicBezTo>
                    <a:pt x="4980" y="94627"/>
                    <a:pt x="6362" y="189513"/>
                    <a:pt x="14941" y="283882"/>
                  </a:cubicBezTo>
                  <a:cubicBezTo>
                    <a:pt x="16367" y="299567"/>
                    <a:pt x="20432" y="316106"/>
                    <a:pt x="29882" y="328706"/>
                  </a:cubicBezTo>
                  <a:cubicBezTo>
                    <a:pt x="36564" y="337615"/>
                    <a:pt x="49804" y="338667"/>
                    <a:pt x="59765" y="343647"/>
                  </a:cubicBezTo>
                </a:path>
              </a:pathLst>
            </a:custGeom>
            <a:ln w="28575" cmpd="sng"/>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12" name="Freeform 11"/>
            <p:cNvSpPr/>
            <p:nvPr/>
          </p:nvSpPr>
          <p:spPr>
            <a:xfrm>
              <a:off x="2375647" y="1912471"/>
              <a:ext cx="0" cy="433294"/>
            </a:xfrm>
            <a:custGeom>
              <a:avLst/>
              <a:gdLst>
                <a:gd name="connsiteX0" fmla="*/ 0 w 0"/>
                <a:gd name="connsiteY0" fmla="*/ 0 h 433294"/>
                <a:gd name="connsiteX1" fmla="*/ 0 w 0"/>
                <a:gd name="connsiteY1" fmla="*/ 433294 h 433294"/>
              </a:gdLst>
              <a:ahLst/>
              <a:cxnLst>
                <a:cxn ang="0">
                  <a:pos x="connsiteX0" y="connsiteY0"/>
                </a:cxn>
                <a:cxn ang="0">
                  <a:pos x="connsiteX1" y="connsiteY1"/>
                </a:cxn>
              </a:cxnLst>
              <a:rect l="l" t="t" r="r" b="b"/>
              <a:pathLst>
                <a:path h="433294">
                  <a:moveTo>
                    <a:pt x="0" y="0"/>
                  </a:moveTo>
                  <a:lnTo>
                    <a:pt x="0" y="433294"/>
                  </a:lnTo>
                </a:path>
              </a:pathLst>
            </a:custGeom>
            <a:ln w="28575" cmpd="sng"/>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13" name="Freeform 12"/>
            <p:cNvSpPr/>
            <p:nvPr/>
          </p:nvSpPr>
          <p:spPr>
            <a:xfrm>
              <a:off x="2211294" y="2136051"/>
              <a:ext cx="164353" cy="45361"/>
            </a:xfrm>
            <a:custGeom>
              <a:avLst/>
              <a:gdLst>
                <a:gd name="connsiteX0" fmla="*/ 0 w 164353"/>
                <a:gd name="connsiteY0" fmla="*/ 45361 h 45361"/>
                <a:gd name="connsiteX1" fmla="*/ 104588 w 164353"/>
                <a:gd name="connsiteY1" fmla="*/ 30420 h 45361"/>
                <a:gd name="connsiteX2" fmla="*/ 164353 w 164353"/>
                <a:gd name="connsiteY2" fmla="*/ 537 h 45361"/>
              </a:gdLst>
              <a:ahLst/>
              <a:cxnLst>
                <a:cxn ang="0">
                  <a:pos x="connsiteX0" y="connsiteY0"/>
                </a:cxn>
                <a:cxn ang="0">
                  <a:pos x="connsiteX1" y="connsiteY1"/>
                </a:cxn>
                <a:cxn ang="0">
                  <a:pos x="connsiteX2" y="connsiteY2"/>
                </a:cxn>
              </a:cxnLst>
              <a:rect l="l" t="t" r="r" b="b"/>
              <a:pathLst>
                <a:path w="164353" h="45361">
                  <a:moveTo>
                    <a:pt x="0" y="45361"/>
                  </a:moveTo>
                  <a:cubicBezTo>
                    <a:pt x="34863" y="40381"/>
                    <a:pt x="71179" y="41557"/>
                    <a:pt x="104588" y="30420"/>
                  </a:cubicBezTo>
                  <a:cubicBezTo>
                    <a:pt x="215366" y="-6506"/>
                    <a:pt x="68165" y="537"/>
                    <a:pt x="164353" y="537"/>
                  </a:cubicBezTo>
                </a:path>
              </a:pathLst>
            </a:custGeom>
            <a:ln w="28575" cmpd="sng"/>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14" name="Freeform 13"/>
            <p:cNvSpPr/>
            <p:nvPr/>
          </p:nvSpPr>
          <p:spPr>
            <a:xfrm>
              <a:off x="1846555" y="2038601"/>
              <a:ext cx="192177" cy="467876"/>
            </a:xfrm>
            <a:custGeom>
              <a:avLst/>
              <a:gdLst>
                <a:gd name="connsiteX0" fmla="*/ 0 w 192177"/>
                <a:gd name="connsiteY0" fmla="*/ 0 h 467876"/>
                <a:gd name="connsiteX1" fmla="*/ 50133 w 192177"/>
                <a:gd name="connsiteY1" fmla="*/ 133679 h 467876"/>
                <a:gd name="connsiteX2" fmla="*/ 108621 w 192177"/>
                <a:gd name="connsiteY2" fmla="*/ 217228 h 467876"/>
                <a:gd name="connsiteX3" fmla="*/ 167109 w 192177"/>
                <a:gd name="connsiteY3" fmla="*/ 309133 h 467876"/>
                <a:gd name="connsiteX4" fmla="*/ 175465 w 192177"/>
                <a:gd name="connsiteY4" fmla="*/ 350907 h 467876"/>
                <a:gd name="connsiteX5" fmla="*/ 183820 w 192177"/>
                <a:gd name="connsiteY5" fmla="*/ 384327 h 467876"/>
                <a:gd name="connsiteX6" fmla="*/ 192176 w 192177"/>
                <a:gd name="connsiteY6" fmla="*/ 467876 h 4678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92177" h="467876">
                  <a:moveTo>
                    <a:pt x="0" y="0"/>
                  </a:moveTo>
                  <a:cubicBezTo>
                    <a:pt x="14406" y="43216"/>
                    <a:pt x="25782" y="93097"/>
                    <a:pt x="50133" y="133679"/>
                  </a:cubicBezTo>
                  <a:cubicBezTo>
                    <a:pt x="83894" y="189944"/>
                    <a:pt x="76625" y="171522"/>
                    <a:pt x="108621" y="217228"/>
                  </a:cubicBezTo>
                  <a:cubicBezTo>
                    <a:pt x="138323" y="259657"/>
                    <a:pt x="142002" y="267289"/>
                    <a:pt x="167109" y="309133"/>
                  </a:cubicBezTo>
                  <a:cubicBezTo>
                    <a:pt x="169894" y="323058"/>
                    <a:pt x="172384" y="337045"/>
                    <a:pt x="175465" y="350907"/>
                  </a:cubicBezTo>
                  <a:cubicBezTo>
                    <a:pt x="177956" y="362116"/>
                    <a:pt x="182074" y="372978"/>
                    <a:pt x="183820" y="384327"/>
                  </a:cubicBezTo>
                  <a:cubicBezTo>
                    <a:pt x="192484" y="440636"/>
                    <a:pt x="192176" y="436693"/>
                    <a:pt x="192176" y="467876"/>
                  </a:cubicBezTo>
                </a:path>
              </a:pathLst>
            </a:custGeom>
            <a:ln w="28575" cmpd="sng"/>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15" name="Freeform 14"/>
            <p:cNvSpPr/>
            <p:nvPr/>
          </p:nvSpPr>
          <p:spPr>
            <a:xfrm>
              <a:off x="2489925" y="1854793"/>
              <a:ext cx="250899" cy="226954"/>
            </a:xfrm>
            <a:custGeom>
              <a:avLst/>
              <a:gdLst>
                <a:gd name="connsiteX0" fmla="*/ 0 w 250899"/>
                <a:gd name="connsiteY0" fmla="*/ 41775 h 226954"/>
                <a:gd name="connsiteX1" fmla="*/ 75199 w 250899"/>
                <a:gd name="connsiteY1" fmla="*/ 108614 h 226954"/>
                <a:gd name="connsiteX2" fmla="*/ 142043 w 250899"/>
                <a:gd name="connsiteY2" fmla="*/ 200518 h 226954"/>
                <a:gd name="connsiteX3" fmla="*/ 150398 w 250899"/>
                <a:gd name="connsiteY3" fmla="*/ 225583 h 226954"/>
                <a:gd name="connsiteX4" fmla="*/ 158754 w 250899"/>
                <a:gd name="connsiteY4" fmla="*/ 175453 h 226954"/>
                <a:gd name="connsiteX5" fmla="*/ 192176 w 250899"/>
                <a:gd name="connsiteY5" fmla="*/ 125324 h 226954"/>
                <a:gd name="connsiteX6" fmla="*/ 233953 w 250899"/>
                <a:gd name="connsiteY6" fmla="*/ 83549 h 226954"/>
                <a:gd name="connsiteX7" fmla="*/ 250664 w 250899"/>
                <a:gd name="connsiteY7" fmla="*/ 0 h 2269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50899" h="226954">
                  <a:moveTo>
                    <a:pt x="0" y="41775"/>
                  </a:moveTo>
                  <a:cubicBezTo>
                    <a:pt x="65904" y="151604"/>
                    <a:pt x="-25381" y="16421"/>
                    <a:pt x="75199" y="108614"/>
                  </a:cubicBezTo>
                  <a:cubicBezTo>
                    <a:pt x="91246" y="123323"/>
                    <a:pt x="124345" y="173973"/>
                    <a:pt x="142043" y="200518"/>
                  </a:cubicBezTo>
                  <a:cubicBezTo>
                    <a:pt x="144828" y="208873"/>
                    <a:pt x="145513" y="232911"/>
                    <a:pt x="150398" y="225583"/>
                  </a:cubicBezTo>
                  <a:cubicBezTo>
                    <a:pt x="159795" y="211488"/>
                    <a:pt x="152238" y="191090"/>
                    <a:pt x="158754" y="175453"/>
                  </a:cubicBezTo>
                  <a:cubicBezTo>
                    <a:pt x="166479" y="156915"/>
                    <a:pt x="181035" y="142034"/>
                    <a:pt x="192176" y="125324"/>
                  </a:cubicBezTo>
                  <a:cubicBezTo>
                    <a:pt x="214458" y="91904"/>
                    <a:pt x="200531" y="105829"/>
                    <a:pt x="233953" y="83549"/>
                  </a:cubicBezTo>
                  <a:cubicBezTo>
                    <a:pt x="254187" y="22852"/>
                    <a:pt x="250664" y="51034"/>
                    <a:pt x="250664" y="0"/>
                  </a:cubicBezTo>
                </a:path>
              </a:pathLst>
            </a:custGeom>
            <a:ln w="28575" cmpd="sng"/>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16" name="Freeform 15"/>
            <p:cNvSpPr/>
            <p:nvPr/>
          </p:nvSpPr>
          <p:spPr>
            <a:xfrm>
              <a:off x="2631968" y="2080376"/>
              <a:ext cx="25066" cy="217228"/>
            </a:xfrm>
            <a:custGeom>
              <a:avLst/>
              <a:gdLst>
                <a:gd name="connsiteX0" fmla="*/ 0 w 25066"/>
                <a:gd name="connsiteY0" fmla="*/ 0 h 217228"/>
                <a:gd name="connsiteX1" fmla="*/ 8355 w 25066"/>
                <a:gd name="connsiteY1" fmla="*/ 175453 h 217228"/>
                <a:gd name="connsiteX2" fmla="*/ 25066 w 25066"/>
                <a:gd name="connsiteY2" fmla="*/ 217228 h 217228"/>
              </a:gdLst>
              <a:ahLst/>
              <a:cxnLst>
                <a:cxn ang="0">
                  <a:pos x="connsiteX0" y="connsiteY0"/>
                </a:cxn>
                <a:cxn ang="0">
                  <a:pos x="connsiteX1" y="connsiteY1"/>
                </a:cxn>
                <a:cxn ang="0">
                  <a:pos x="connsiteX2" y="connsiteY2"/>
                </a:cxn>
              </a:cxnLst>
              <a:rect l="l" t="t" r="r" b="b"/>
              <a:pathLst>
                <a:path w="25066" h="217228">
                  <a:moveTo>
                    <a:pt x="0" y="0"/>
                  </a:moveTo>
                  <a:cubicBezTo>
                    <a:pt x="2785" y="58484"/>
                    <a:pt x="3686" y="117089"/>
                    <a:pt x="8355" y="175453"/>
                  </a:cubicBezTo>
                  <a:cubicBezTo>
                    <a:pt x="10784" y="205811"/>
                    <a:pt x="10952" y="203114"/>
                    <a:pt x="25066" y="217228"/>
                  </a:cubicBezTo>
                </a:path>
              </a:pathLst>
            </a:custGeom>
            <a:ln w="28575" cmpd="sng"/>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17" name="Freeform 16"/>
            <p:cNvSpPr/>
            <p:nvPr/>
          </p:nvSpPr>
          <p:spPr>
            <a:xfrm>
              <a:off x="2827336" y="1854793"/>
              <a:ext cx="215531" cy="442811"/>
            </a:xfrm>
            <a:custGeom>
              <a:avLst/>
              <a:gdLst>
                <a:gd name="connsiteX0" fmla="*/ 46940 w 215531"/>
                <a:gd name="connsiteY0" fmla="*/ 0 h 442811"/>
                <a:gd name="connsiteX1" fmla="*/ 21874 w 215531"/>
                <a:gd name="connsiteY1" fmla="*/ 233938 h 442811"/>
                <a:gd name="connsiteX2" fmla="*/ 46940 w 215531"/>
                <a:gd name="connsiteY2" fmla="*/ 242293 h 442811"/>
                <a:gd name="connsiteX3" fmla="*/ 147206 w 215531"/>
                <a:gd name="connsiteY3" fmla="*/ 250648 h 442811"/>
                <a:gd name="connsiteX4" fmla="*/ 172272 w 215531"/>
                <a:gd name="connsiteY4" fmla="*/ 259003 h 442811"/>
                <a:gd name="connsiteX5" fmla="*/ 197338 w 215531"/>
                <a:gd name="connsiteY5" fmla="*/ 384327 h 442811"/>
                <a:gd name="connsiteX6" fmla="*/ 147206 w 215531"/>
                <a:gd name="connsiteY6" fmla="*/ 426101 h 442811"/>
                <a:gd name="connsiteX7" fmla="*/ 97073 w 215531"/>
                <a:gd name="connsiteY7" fmla="*/ 442811 h 442811"/>
                <a:gd name="connsiteX8" fmla="*/ 30229 w 215531"/>
                <a:gd name="connsiteY8" fmla="*/ 417746 h 4428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15531" h="442811">
                  <a:moveTo>
                    <a:pt x="46940" y="0"/>
                  </a:moveTo>
                  <a:cubicBezTo>
                    <a:pt x="-13703" y="90959"/>
                    <a:pt x="-8166" y="61223"/>
                    <a:pt x="21874" y="233938"/>
                  </a:cubicBezTo>
                  <a:cubicBezTo>
                    <a:pt x="23383" y="242615"/>
                    <a:pt x="38210" y="241129"/>
                    <a:pt x="46940" y="242293"/>
                  </a:cubicBezTo>
                  <a:cubicBezTo>
                    <a:pt x="80184" y="246725"/>
                    <a:pt x="113784" y="247863"/>
                    <a:pt x="147206" y="250648"/>
                  </a:cubicBezTo>
                  <a:cubicBezTo>
                    <a:pt x="155561" y="253433"/>
                    <a:pt x="164177" y="255534"/>
                    <a:pt x="172272" y="259003"/>
                  </a:cubicBezTo>
                  <a:cubicBezTo>
                    <a:pt x="234740" y="285774"/>
                    <a:pt x="216657" y="281304"/>
                    <a:pt x="197338" y="384327"/>
                  </a:cubicBezTo>
                  <a:cubicBezTo>
                    <a:pt x="192764" y="408717"/>
                    <a:pt x="165983" y="418591"/>
                    <a:pt x="147206" y="426101"/>
                  </a:cubicBezTo>
                  <a:cubicBezTo>
                    <a:pt x="130851" y="432643"/>
                    <a:pt x="97073" y="442811"/>
                    <a:pt x="97073" y="442811"/>
                  </a:cubicBezTo>
                  <a:cubicBezTo>
                    <a:pt x="32420" y="433575"/>
                    <a:pt x="47393" y="452070"/>
                    <a:pt x="30229" y="417746"/>
                  </a:cubicBezTo>
                </a:path>
              </a:pathLst>
            </a:custGeom>
            <a:ln w="28575" cmpd="sng"/>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18" name="Freeform 17"/>
            <p:cNvSpPr/>
            <p:nvPr/>
          </p:nvSpPr>
          <p:spPr>
            <a:xfrm>
              <a:off x="3091518" y="1838083"/>
              <a:ext cx="75199" cy="392682"/>
            </a:xfrm>
            <a:custGeom>
              <a:avLst/>
              <a:gdLst>
                <a:gd name="connsiteX0" fmla="*/ 0 w 75199"/>
                <a:gd name="connsiteY0" fmla="*/ 0 h 392682"/>
                <a:gd name="connsiteX1" fmla="*/ 25066 w 75199"/>
                <a:gd name="connsiteY1" fmla="*/ 242293 h 392682"/>
                <a:gd name="connsiteX2" fmla="*/ 58488 w 75199"/>
                <a:gd name="connsiteY2" fmla="*/ 342552 h 392682"/>
                <a:gd name="connsiteX3" fmla="*/ 66844 w 75199"/>
                <a:gd name="connsiteY3" fmla="*/ 367617 h 392682"/>
                <a:gd name="connsiteX4" fmla="*/ 75199 w 75199"/>
                <a:gd name="connsiteY4" fmla="*/ 392682 h 3926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5199" h="392682">
                  <a:moveTo>
                    <a:pt x="0" y="0"/>
                  </a:moveTo>
                  <a:cubicBezTo>
                    <a:pt x="5069" y="106457"/>
                    <a:pt x="-4130" y="154712"/>
                    <a:pt x="25066" y="242293"/>
                  </a:cubicBezTo>
                  <a:lnTo>
                    <a:pt x="58488" y="342552"/>
                  </a:lnTo>
                  <a:lnTo>
                    <a:pt x="66844" y="367617"/>
                  </a:lnTo>
                  <a:lnTo>
                    <a:pt x="75199" y="392682"/>
                  </a:lnTo>
                </a:path>
              </a:pathLst>
            </a:custGeom>
            <a:ln w="28575" cmpd="sng"/>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19" name="Freeform 18"/>
            <p:cNvSpPr/>
            <p:nvPr/>
          </p:nvSpPr>
          <p:spPr>
            <a:xfrm>
              <a:off x="3233561" y="1821373"/>
              <a:ext cx="158775" cy="384327"/>
            </a:xfrm>
            <a:custGeom>
              <a:avLst/>
              <a:gdLst>
                <a:gd name="connsiteX0" fmla="*/ 100265 w 158775"/>
                <a:gd name="connsiteY0" fmla="*/ 0 h 384327"/>
                <a:gd name="connsiteX1" fmla="*/ 25066 w 158775"/>
                <a:gd name="connsiteY1" fmla="*/ 8355 h 384327"/>
                <a:gd name="connsiteX2" fmla="*/ 16711 w 158775"/>
                <a:gd name="connsiteY2" fmla="*/ 33420 h 384327"/>
                <a:gd name="connsiteX3" fmla="*/ 8355 w 158775"/>
                <a:gd name="connsiteY3" fmla="*/ 83550 h 384327"/>
                <a:gd name="connsiteX4" fmla="*/ 0 w 158775"/>
                <a:gd name="connsiteY4" fmla="*/ 175454 h 384327"/>
                <a:gd name="connsiteX5" fmla="*/ 16711 w 158775"/>
                <a:gd name="connsiteY5" fmla="*/ 300778 h 384327"/>
                <a:gd name="connsiteX6" fmla="*/ 50132 w 158775"/>
                <a:gd name="connsiteY6" fmla="*/ 350907 h 384327"/>
                <a:gd name="connsiteX7" fmla="*/ 75199 w 158775"/>
                <a:gd name="connsiteY7" fmla="*/ 367617 h 384327"/>
                <a:gd name="connsiteX8" fmla="*/ 125332 w 158775"/>
                <a:gd name="connsiteY8" fmla="*/ 384327 h 384327"/>
                <a:gd name="connsiteX9" fmla="*/ 133687 w 158775"/>
                <a:gd name="connsiteY9" fmla="*/ 359262 h 384327"/>
                <a:gd name="connsiteX10" fmla="*/ 150398 w 158775"/>
                <a:gd name="connsiteY10" fmla="*/ 334197 h 384327"/>
                <a:gd name="connsiteX11" fmla="*/ 158753 w 158775"/>
                <a:gd name="connsiteY11" fmla="*/ 300778 h 3843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58775" h="384327">
                  <a:moveTo>
                    <a:pt x="100265" y="0"/>
                  </a:moveTo>
                  <a:cubicBezTo>
                    <a:pt x="75199" y="2785"/>
                    <a:pt x="48483" y="-1011"/>
                    <a:pt x="25066" y="8355"/>
                  </a:cubicBezTo>
                  <a:cubicBezTo>
                    <a:pt x="16889" y="11626"/>
                    <a:pt x="18622" y="24823"/>
                    <a:pt x="16711" y="33420"/>
                  </a:cubicBezTo>
                  <a:cubicBezTo>
                    <a:pt x="13036" y="49957"/>
                    <a:pt x="10334" y="66725"/>
                    <a:pt x="8355" y="83550"/>
                  </a:cubicBezTo>
                  <a:cubicBezTo>
                    <a:pt x="4761" y="114100"/>
                    <a:pt x="2785" y="144819"/>
                    <a:pt x="0" y="175454"/>
                  </a:cubicBezTo>
                  <a:cubicBezTo>
                    <a:pt x="594" y="182577"/>
                    <a:pt x="-21" y="270663"/>
                    <a:pt x="16711" y="300778"/>
                  </a:cubicBezTo>
                  <a:cubicBezTo>
                    <a:pt x="26465" y="318333"/>
                    <a:pt x="33422" y="339768"/>
                    <a:pt x="50132" y="350907"/>
                  </a:cubicBezTo>
                  <a:cubicBezTo>
                    <a:pt x="58488" y="356477"/>
                    <a:pt x="66022" y="363539"/>
                    <a:pt x="75199" y="367617"/>
                  </a:cubicBezTo>
                  <a:cubicBezTo>
                    <a:pt x="91296" y="374771"/>
                    <a:pt x="125332" y="384327"/>
                    <a:pt x="125332" y="384327"/>
                  </a:cubicBezTo>
                  <a:cubicBezTo>
                    <a:pt x="128117" y="375972"/>
                    <a:pt x="129748" y="367139"/>
                    <a:pt x="133687" y="359262"/>
                  </a:cubicBezTo>
                  <a:cubicBezTo>
                    <a:pt x="138178" y="350281"/>
                    <a:pt x="145907" y="343178"/>
                    <a:pt x="150398" y="334197"/>
                  </a:cubicBezTo>
                  <a:cubicBezTo>
                    <a:pt x="159634" y="315727"/>
                    <a:pt x="158753" y="315019"/>
                    <a:pt x="158753" y="300778"/>
                  </a:cubicBezTo>
                </a:path>
              </a:pathLst>
            </a:custGeom>
            <a:ln w="28575" cmpd="sng"/>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20" name="Freeform 19"/>
            <p:cNvSpPr/>
            <p:nvPr/>
          </p:nvSpPr>
          <p:spPr>
            <a:xfrm>
              <a:off x="3442466" y="1804663"/>
              <a:ext cx="178932" cy="367617"/>
            </a:xfrm>
            <a:custGeom>
              <a:avLst/>
              <a:gdLst>
                <a:gd name="connsiteX0" fmla="*/ 46940 w 215531"/>
                <a:gd name="connsiteY0" fmla="*/ 0 h 442811"/>
                <a:gd name="connsiteX1" fmla="*/ 21874 w 215531"/>
                <a:gd name="connsiteY1" fmla="*/ 233938 h 442811"/>
                <a:gd name="connsiteX2" fmla="*/ 46940 w 215531"/>
                <a:gd name="connsiteY2" fmla="*/ 242293 h 442811"/>
                <a:gd name="connsiteX3" fmla="*/ 147206 w 215531"/>
                <a:gd name="connsiteY3" fmla="*/ 250648 h 442811"/>
                <a:gd name="connsiteX4" fmla="*/ 172272 w 215531"/>
                <a:gd name="connsiteY4" fmla="*/ 259003 h 442811"/>
                <a:gd name="connsiteX5" fmla="*/ 197338 w 215531"/>
                <a:gd name="connsiteY5" fmla="*/ 384327 h 442811"/>
                <a:gd name="connsiteX6" fmla="*/ 147206 w 215531"/>
                <a:gd name="connsiteY6" fmla="*/ 426101 h 442811"/>
                <a:gd name="connsiteX7" fmla="*/ 97073 w 215531"/>
                <a:gd name="connsiteY7" fmla="*/ 442811 h 442811"/>
                <a:gd name="connsiteX8" fmla="*/ 30229 w 215531"/>
                <a:gd name="connsiteY8" fmla="*/ 417746 h 4428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15531" h="442811">
                  <a:moveTo>
                    <a:pt x="46940" y="0"/>
                  </a:moveTo>
                  <a:cubicBezTo>
                    <a:pt x="-13703" y="90959"/>
                    <a:pt x="-8166" y="61223"/>
                    <a:pt x="21874" y="233938"/>
                  </a:cubicBezTo>
                  <a:cubicBezTo>
                    <a:pt x="23383" y="242615"/>
                    <a:pt x="38210" y="241129"/>
                    <a:pt x="46940" y="242293"/>
                  </a:cubicBezTo>
                  <a:cubicBezTo>
                    <a:pt x="80184" y="246725"/>
                    <a:pt x="113784" y="247863"/>
                    <a:pt x="147206" y="250648"/>
                  </a:cubicBezTo>
                  <a:cubicBezTo>
                    <a:pt x="155561" y="253433"/>
                    <a:pt x="164177" y="255534"/>
                    <a:pt x="172272" y="259003"/>
                  </a:cubicBezTo>
                  <a:cubicBezTo>
                    <a:pt x="234740" y="285774"/>
                    <a:pt x="216657" y="281304"/>
                    <a:pt x="197338" y="384327"/>
                  </a:cubicBezTo>
                  <a:cubicBezTo>
                    <a:pt x="192764" y="408717"/>
                    <a:pt x="165983" y="418591"/>
                    <a:pt x="147206" y="426101"/>
                  </a:cubicBezTo>
                  <a:cubicBezTo>
                    <a:pt x="130851" y="432643"/>
                    <a:pt x="97073" y="442811"/>
                    <a:pt x="97073" y="442811"/>
                  </a:cubicBezTo>
                  <a:cubicBezTo>
                    <a:pt x="32420" y="433575"/>
                    <a:pt x="47393" y="452070"/>
                    <a:pt x="30229" y="417746"/>
                  </a:cubicBezTo>
                </a:path>
              </a:pathLst>
            </a:custGeom>
            <a:ln w="28575" cmpd="sng"/>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grpSp>
      <p:pic>
        <p:nvPicPr>
          <p:cNvPr id="25" name="Picture 24" descr="Ideas-label-white-text-transparent-background.pdf"/>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8043879" y="3804760"/>
            <a:ext cx="1100121" cy="1100121"/>
          </a:xfrm>
          <a:prstGeom prst="rect">
            <a:avLst/>
          </a:prstGeom>
        </p:spPr>
      </p:pic>
    </p:spTree>
    <p:extLst>
      <p:ext uri="{BB962C8B-B14F-4D97-AF65-F5344CB8AC3E}">
        <p14:creationId xmlns:p14="http://schemas.microsoft.com/office/powerpoint/2010/main" val="3771114529"/>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descr="Container-offices.jpg"/>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0" y="-482859"/>
            <a:ext cx="9144000" cy="6096000"/>
          </a:xfrm>
          <a:prstGeom prst="rect">
            <a:avLst/>
          </a:prstGeom>
        </p:spPr>
      </p:pic>
      <p:sp>
        <p:nvSpPr>
          <p:cNvPr id="6" name="Rectangle 5"/>
          <p:cNvSpPr/>
          <p:nvPr/>
        </p:nvSpPr>
        <p:spPr>
          <a:xfrm>
            <a:off x="355159" y="365951"/>
            <a:ext cx="8556104" cy="4441647"/>
          </a:xfrm>
          <a:prstGeom prst="rect">
            <a:avLst/>
          </a:prstGeom>
          <a:solidFill>
            <a:schemeClr val="bg1">
              <a:alpha val="8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683330" y="638899"/>
            <a:ext cx="8087430" cy="705332"/>
          </a:xfrm>
        </p:spPr>
        <p:txBody>
          <a:bodyPr/>
          <a:lstStyle/>
          <a:p>
            <a:r>
              <a:rPr lang="en-US" dirty="0" smtClean="0"/>
              <a:t>IDEASQUARE IN BRIEF</a:t>
            </a:r>
            <a:endParaRPr lang="en-US" dirty="0"/>
          </a:p>
        </p:txBody>
      </p:sp>
      <p:sp>
        <p:nvSpPr>
          <p:cNvPr id="3" name="Content Placeholder 2"/>
          <p:cNvSpPr>
            <a:spLocks noGrp="1"/>
          </p:cNvSpPr>
          <p:nvPr>
            <p:ph idx="1"/>
          </p:nvPr>
        </p:nvSpPr>
        <p:spPr>
          <a:xfrm>
            <a:off x="871105" y="1543051"/>
            <a:ext cx="7567086" cy="3453493"/>
          </a:xfrm>
        </p:spPr>
        <p:txBody>
          <a:bodyPr>
            <a:normAutofit/>
          </a:bodyPr>
          <a:lstStyle/>
          <a:p>
            <a:pPr marL="36576" indent="0">
              <a:lnSpc>
                <a:spcPct val="120000"/>
              </a:lnSpc>
              <a:buNone/>
            </a:pPr>
            <a:r>
              <a:rPr lang="en-US" dirty="0"/>
              <a:t>“</a:t>
            </a:r>
            <a:r>
              <a:rPr lang="en-US" dirty="0" smtClean="0"/>
              <a:t>Ideasquare </a:t>
            </a:r>
            <a:r>
              <a:rPr lang="en-US" dirty="0"/>
              <a:t>is </a:t>
            </a:r>
            <a:r>
              <a:rPr lang="en-US" dirty="0" smtClean="0"/>
              <a:t>an experiment to bring </a:t>
            </a:r>
            <a:r>
              <a:rPr lang="en-US" dirty="0"/>
              <a:t>together physicists, engineers, industrial partners, early-stage researchers and cross-disciplinary teams of students to work together on detector upgrade R&amp;D </a:t>
            </a:r>
            <a:r>
              <a:rPr lang="en-US" dirty="0" smtClean="0"/>
              <a:t>and related technologies</a:t>
            </a:r>
            <a:r>
              <a:rPr lang="en-US" dirty="0"/>
              <a:t>. The purpose is to co-develop new technologies for research purposes, and at the same time, create a fruitful environment for socially and globally relevant new product ideas and innovation.”</a:t>
            </a:r>
          </a:p>
          <a:p>
            <a:pPr marL="36576" indent="0">
              <a:buNone/>
            </a:pPr>
            <a:endParaRPr lang="en-US" dirty="0"/>
          </a:p>
        </p:txBody>
      </p:sp>
    </p:spTree>
    <p:extLst>
      <p:ext uri="{BB962C8B-B14F-4D97-AF65-F5344CB8AC3E}">
        <p14:creationId xmlns:p14="http://schemas.microsoft.com/office/powerpoint/2010/main" val="3255432057"/>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par>
                          <p:cTn id="11" fill="hold">
                            <p:stCondLst>
                              <p:cond delay="500"/>
                            </p:stCondLst>
                            <p:childTnLst>
                              <p:par>
                                <p:cTn id="12" presetID="10" presetClass="entr" presetSubtype="0" fill="hold" grpId="0" nodeType="afterEffect">
                                  <p:stCondLst>
                                    <p:cond delay="0"/>
                                  </p:stCondLst>
                                  <p:childTnLst>
                                    <p:set>
                                      <p:cBhvr>
                                        <p:cTn id="13" dur="1" fill="hold">
                                          <p:stCondLst>
                                            <p:cond delay="0"/>
                                          </p:stCondLst>
                                        </p:cTn>
                                        <p:tgtEl>
                                          <p:spTgt spid="6"/>
                                        </p:tgtEl>
                                        <p:attrNameLst>
                                          <p:attrName>style.visibility</p:attrName>
                                        </p:attrNameLst>
                                      </p:cBhvr>
                                      <p:to>
                                        <p:strVal val="visible"/>
                                      </p:to>
                                    </p:set>
                                    <p:animEffect transition="in" filter="fade">
                                      <p:cBhvr>
                                        <p:cTn id="14"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2" grpId="0"/>
      <p:bldP spid="3"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15122696159_a23d2f4bb1_o.jpg"/>
          <p:cNvPicPr/>
          <p:nvPr/>
        </p:nvPicPr>
        <p:blipFill>
          <a:blip r:embed="rId2">
            <a:extLst/>
          </a:blip>
          <a:stretch>
            <a:fillRect/>
          </a:stretch>
        </p:blipFill>
        <p:spPr>
          <a:xfrm>
            <a:off x="-129149" y="-662985"/>
            <a:ext cx="9363284" cy="6242951"/>
          </a:xfrm>
          <a:prstGeom prst="rect">
            <a:avLst/>
          </a:prstGeom>
          <a:ln w="12700">
            <a:miter lim="400000"/>
          </a:ln>
        </p:spPr>
      </p:pic>
      <p:sp>
        <p:nvSpPr>
          <p:cNvPr id="11" name="Rectangle 10"/>
          <p:cNvSpPr/>
          <p:nvPr/>
        </p:nvSpPr>
        <p:spPr>
          <a:xfrm>
            <a:off x="355159" y="365951"/>
            <a:ext cx="8556104" cy="4441647"/>
          </a:xfrm>
          <a:prstGeom prst="rect">
            <a:avLst/>
          </a:prstGeom>
          <a:solidFill>
            <a:schemeClr val="bg1">
              <a:alpha val="8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p:txBody>
          <a:bodyPr/>
          <a:lstStyle/>
          <a:p>
            <a:r>
              <a:rPr lang="en-US" dirty="0" smtClean="0"/>
              <a:t>IDEASQUARE IS</a:t>
            </a:r>
            <a:endParaRPr lang="en-US" dirty="0"/>
          </a:p>
        </p:txBody>
      </p:sp>
      <p:sp>
        <p:nvSpPr>
          <p:cNvPr id="3" name="Content Placeholder 2"/>
          <p:cNvSpPr>
            <a:spLocks noGrp="1"/>
          </p:cNvSpPr>
          <p:nvPr>
            <p:ph idx="1"/>
          </p:nvPr>
        </p:nvSpPr>
        <p:spPr>
          <a:xfrm>
            <a:off x="493060" y="1164791"/>
            <a:ext cx="5199528" cy="3825562"/>
          </a:xfrm>
        </p:spPr>
        <p:txBody>
          <a:bodyPr>
            <a:normAutofit/>
          </a:bodyPr>
          <a:lstStyle/>
          <a:p>
            <a:r>
              <a:rPr lang="en-US" dirty="0" smtClean="0"/>
              <a:t>Project with a dedicated building, hosting</a:t>
            </a:r>
            <a:r>
              <a:rPr lang="en-US" dirty="0"/>
              <a:t>:</a:t>
            </a:r>
          </a:p>
          <a:p>
            <a:pPr lvl="1"/>
            <a:r>
              <a:rPr lang="en-US" dirty="0"/>
              <a:t>EU-funded detector upgrade R&amp;D projects</a:t>
            </a:r>
          </a:p>
          <a:p>
            <a:pPr lvl="1"/>
            <a:r>
              <a:rPr lang="en-US" dirty="0" smtClean="0"/>
              <a:t>Innovation events</a:t>
            </a:r>
            <a:r>
              <a:rPr lang="en-US" dirty="0"/>
              <a:t>, </a:t>
            </a:r>
            <a:r>
              <a:rPr lang="en-US" dirty="0" smtClean="0"/>
              <a:t>workshops, </a:t>
            </a:r>
            <a:r>
              <a:rPr lang="en-US" dirty="0" err="1"/>
              <a:t>hackathons</a:t>
            </a:r>
            <a:endParaRPr lang="en-US" dirty="0"/>
          </a:p>
          <a:p>
            <a:pPr lvl="1"/>
            <a:r>
              <a:rPr lang="en-US" dirty="0" smtClean="0"/>
              <a:t>Multidisciplinary master level student programs</a:t>
            </a:r>
            <a:endParaRPr lang="en-US" dirty="0"/>
          </a:p>
          <a:p>
            <a:r>
              <a:rPr lang="en-US" dirty="0"/>
              <a:t>...to prototype, test and iterate new forms of collaboration and co-creation in the areas or </a:t>
            </a:r>
            <a:r>
              <a:rPr lang="en-US" dirty="0" smtClean="0"/>
              <a:t>Research</a:t>
            </a:r>
            <a:r>
              <a:rPr lang="en-US" dirty="0"/>
              <a:t>, </a:t>
            </a:r>
            <a:r>
              <a:rPr lang="en-US" dirty="0" smtClean="0"/>
              <a:t>Education </a:t>
            </a:r>
            <a:r>
              <a:rPr lang="en-US" dirty="0"/>
              <a:t>and </a:t>
            </a:r>
            <a:r>
              <a:rPr lang="en-US" dirty="0" smtClean="0"/>
              <a:t>Technology </a:t>
            </a:r>
            <a:r>
              <a:rPr lang="en-US" dirty="0"/>
              <a:t>- </a:t>
            </a:r>
            <a:r>
              <a:rPr lang="en-US" dirty="0">
                <a:solidFill>
                  <a:srgbClr val="FF0000"/>
                </a:solidFill>
              </a:rPr>
              <a:t>RET</a:t>
            </a:r>
          </a:p>
          <a:p>
            <a:endParaRPr lang="en-US" dirty="0"/>
          </a:p>
        </p:txBody>
      </p:sp>
      <p:pic>
        <p:nvPicPr>
          <p:cNvPr id="4" name="pasted-image.pdf"/>
          <p:cNvPicPr/>
          <p:nvPr/>
        </p:nvPicPr>
        <p:blipFill>
          <a:blip r:embed="rId3">
            <a:extLst/>
          </a:blip>
          <a:stretch>
            <a:fillRect/>
          </a:stretch>
        </p:blipFill>
        <p:spPr>
          <a:xfrm>
            <a:off x="5912682" y="1155285"/>
            <a:ext cx="2774118" cy="2833360"/>
          </a:xfrm>
          <a:prstGeom prst="rect">
            <a:avLst/>
          </a:prstGeom>
          <a:ln w="12700">
            <a:miter lim="400000"/>
          </a:ln>
        </p:spPr>
      </p:pic>
      <p:sp>
        <p:nvSpPr>
          <p:cNvPr id="5" name="Rectangle 4"/>
          <p:cNvSpPr/>
          <p:nvPr/>
        </p:nvSpPr>
        <p:spPr>
          <a:xfrm>
            <a:off x="6842583" y="2119773"/>
            <a:ext cx="877614" cy="276999"/>
          </a:xfrm>
          <a:prstGeom prst="rect">
            <a:avLst/>
          </a:prstGeom>
        </p:spPr>
        <p:txBody>
          <a:bodyPr wrap="none">
            <a:spAutoFit/>
          </a:bodyPr>
          <a:lstStyle/>
          <a:p>
            <a:r>
              <a:rPr lang="en-US" sz="1200" b="1" dirty="0">
                <a:solidFill>
                  <a:schemeClr val="bg2">
                    <a:lumMod val="10000"/>
                  </a:schemeClr>
                </a:solidFill>
              </a:rPr>
              <a:t>R</a:t>
            </a:r>
            <a:r>
              <a:rPr lang="en-US" sz="1200" b="1" dirty="0" smtClean="0">
                <a:solidFill>
                  <a:schemeClr val="bg2">
                    <a:lumMod val="10000"/>
                  </a:schemeClr>
                </a:solidFill>
              </a:rPr>
              <a:t>esearch</a:t>
            </a:r>
            <a:endParaRPr lang="en-US" sz="1200" b="1" dirty="0">
              <a:solidFill>
                <a:schemeClr val="bg2">
                  <a:lumMod val="10000"/>
                </a:schemeClr>
              </a:solidFill>
            </a:endParaRPr>
          </a:p>
        </p:txBody>
      </p:sp>
      <p:sp>
        <p:nvSpPr>
          <p:cNvPr id="6" name="Rectangle 5"/>
          <p:cNvSpPr/>
          <p:nvPr/>
        </p:nvSpPr>
        <p:spPr>
          <a:xfrm>
            <a:off x="6155896" y="3184876"/>
            <a:ext cx="928484" cy="276999"/>
          </a:xfrm>
          <a:prstGeom prst="rect">
            <a:avLst/>
          </a:prstGeom>
        </p:spPr>
        <p:txBody>
          <a:bodyPr wrap="none">
            <a:spAutoFit/>
          </a:bodyPr>
          <a:lstStyle/>
          <a:p>
            <a:r>
              <a:rPr lang="en-US" sz="1200" b="1" dirty="0" smtClean="0">
                <a:solidFill>
                  <a:schemeClr val="bg2">
                    <a:lumMod val="10000"/>
                  </a:schemeClr>
                </a:solidFill>
              </a:rPr>
              <a:t>Education</a:t>
            </a:r>
            <a:endParaRPr lang="en-US" sz="1200" b="1" dirty="0">
              <a:solidFill>
                <a:schemeClr val="bg2">
                  <a:lumMod val="10000"/>
                </a:schemeClr>
              </a:solidFill>
            </a:endParaRPr>
          </a:p>
        </p:txBody>
      </p:sp>
      <p:sp>
        <p:nvSpPr>
          <p:cNvPr id="7" name="Rectangle 6"/>
          <p:cNvSpPr/>
          <p:nvPr/>
        </p:nvSpPr>
        <p:spPr>
          <a:xfrm>
            <a:off x="7412818" y="3184876"/>
            <a:ext cx="1036762" cy="276999"/>
          </a:xfrm>
          <a:prstGeom prst="rect">
            <a:avLst/>
          </a:prstGeom>
        </p:spPr>
        <p:txBody>
          <a:bodyPr wrap="none">
            <a:spAutoFit/>
          </a:bodyPr>
          <a:lstStyle/>
          <a:p>
            <a:r>
              <a:rPr lang="en-US" sz="1200" b="1" dirty="0" smtClean="0">
                <a:solidFill>
                  <a:schemeClr val="bg2">
                    <a:lumMod val="10000"/>
                  </a:schemeClr>
                </a:solidFill>
              </a:rPr>
              <a:t>Technology</a:t>
            </a:r>
            <a:endParaRPr lang="en-US" sz="1200" b="1" dirty="0">
              <a:solidFill>
                <a:schemeClr val="bg2">
                  <a:lumMod val="10000"/>
                </a:schemeClr>
              </a:solidFill>
            </a:endParaRPr>
          </a:p>
        </p:txBody>
      </p:sp>
    </p:spTree>
    <p:extLst>
      <p:ext uri="{BB962C8B-B14F-4D97-AF65-F5344CB8AC3E}">
        <p14:creationId xmlns:p14="http://schemas.microsoft.com/office/powerpoint/2010/main" val="3275753807"/>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fade">
                                      <p:cBhvr>
                                        <p:cTn id="16" dur="500"/>
                                        <p:tgtEl>
                                          <p:spTgt spid="3">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fade">
                                      <p:cBhvr>
                                        <p:cTn id="19" dur="500"/>
                                        <p:tgtEl>
                                          <p:spTgt spid="3">
                                            <p:txEl>
                                              <p:pRg st="3" end="3"/>
                                            </p:txEl>
                                          </p:spTgt>
                                        </p:tgtEl>
                                      </p:cBhvr>
                                    </p:animEffect>
                                  </p:childTnLst>
                                </p:cTn>
                              </p:par>
                            </p:childTnLst>
                          </p:cTn>
                        </p:par>
                        <p:par>
                          <p:cTn id="20" fill="hold">
                            <p:stCondLst>
                              <p:cond delay="500"/>
                            </p:stCondLst>
                            <p:childTnLst>
                              <p:par>
                                <p:cTn id="21" presetID="10" presetClass="entr" presetSubtype="0" fill="hold" grpId="0" nodeType="after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animEffect transition="in" filter="fade">
                                      <p:cBhvr>
                                        <p:cTn id="23" dur="500"/>
                                        <p:tgtEl>
                                          <p:spTgt spid="3">
                                            <p:txEl>
                                              <p:pRg st="4" end="4"/>
                                            </p:txEl>
                                          </p:spTgt>
                                        </p:tgtEl>
                                      </p:cBhvr>
                                    </p:animEffect>
                                  </p:childTnLst>
                                </p:cTn>
                              </p:par>
                            </p:childTnLst>
                          </p:cTn>
                        </p:par>
                        <p:par>
                          <p:cTn id="24" fill="hold">
                            <p:stCondLst>
                              <p:cond delay="1000"/>
                            </p:stCondLst>
                            <p:childTnLst>
                              <p:par>
                                <p:cTn id="25" presetID="10" presetClass="entr" presetSubtype="0" fill="hold" nodeType="afterEffect">
                                  <p:stCondLst>
                                    <p:cond delay="0"/>
                                  </p:stCondLst>
                                  <p:childTnLst>
                                    <p:set>
                                      <p:cBhvr>
                                        <p:cTn id="26" dur="1" fill="hold">
                                          <p:stCondLst>
                                            <p:cond delay="0"/>
                                          </p:stCondLst>
                                        </p:cTn>
                                        <p:tgtEl>
                                          <p:spTgt spid="4"/>
                                        </p:tgtEl>
                                        <p:attrNameLst>
                                          <p:attrName>style.visibility</p:attrName>
                                        </p:attrNameLst>
                                      </p:cBhvr>
                                      <p:to>
                                        <p:strVal val="visible"/>
                                      </p:to>
                                    </p:set>
                                    <p:animEffect transition="in" filter="fade">
                                      <p:cBhvr>
                                        <p:cTn id="27" dur="500"/>
                                        <p:tgtEl>
                                          <p:spTgt spid="4"/>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5"/>
                                        </p:tgtEl>
                                        <p:attrNameLst>
                                          <p:attrName>style.visibility</p:attrName>
                                        </p:attrNameLst>
                                      </p:cBhvr>
                                      <p:to>
                                        <p:strVal val="visible"/>
                                      </p:to>
                                    </p:set>
                                    <p:animEffect transition="in" filter="fade">
                                      <p:cBhvr>
                                        <p:cTn id="30" dur="500"/>
                                        <p:tgtEl>
                                          <p:spTgt spid="5"/>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6"/>
                                        </p:tgtEl>
                                        <p:attrNameLst>
                                          <p:attrName>style.visibility</p:attrName>
                                        </p:attrNameLst>
                                      </p:cBhvr>
                                      <p:to>
                                        <p:strVal val="visible"/>
                                      </p:to>
                                    </p:set>
                                    <p:animEffect transition="in" filter="fade">
                                      <p:cBhvr>
                                        <p:cTn id="33" dur="500"/>
                                        <p:tgtEl>
                                          <p:spTgt spid="6"/>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7"/>
                                        </p:tgtEl>
                                        <p:attrNameLst>
                                          <p:attrName>style.visibility</p:attrName>
                                        </p:attrNameLst>
                                      </p:cBhvr>
                                      <p:to>
                                        <p:strVal val="visible"/>
                                      </p:to>
                                    </p:set>
                                    <p:animEffect transition="in" filter="fade">
                                      <p:cBhvr>
                                        <p:cTn id="36" dur="500"/>
                                        <p:tgtEl>
                                          <p:spTgt spid="7"/>
                                        </p:tgtEl>
                                      </p:cBhvr>
                                    </p:animEffect>
                                  </p:childTnLst>
                                </p:cTn>
                              </p:par>
                            </p:childTnLst>
                          </p:cTn>
                        </p:par>
                        <p:par>
                          <p:cTn id="37" fill="hold">
                            <p:stCondLst>
                              <p:cond delay="1500"/>
                            </p:stCondLst>
                            <p:childTnLst>
                              <p:par>
                                <p:cTn id="38" presetID="10" presetClass="entr" presetSubtype="0" fill="hold" grpId="0" nodeType="afterEffect">
                                  <p:stCondLst>
                                    <p:cond delay="0"/>
                                  </p:stCondLst>
                                  <p:childTnLst>
                                    <p:set>
                                      <p:cBhvr>
                                        <p:cTn id="39" dur="1" fill="hold">
                                          <p:stCondLst>
                                            <p:cond delay="0"/>
                                          </p:stCondLst>
                                        </p:cTn>
                                        <p:tgtEl>
                                          <p:spTgt spid="11"/>
                                        </p:tgtEl>
                                        <p:attrNameLst>
                                          <p:attrName>style.visibility</p:attrName>
                                        </p:attrNameLst>
                                      </p:cBhvr>
                                      <p:to>
                                        <p:strVal val="visible"/>
                                      </p:to>
                                    </p:set>
                                    <p:animEffect transition="in" filter="fade">
                                      <p:cBhvr>
                                        <p:cTn id="40"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2" grpId="0"/>
      <p:bldP spid="3" grpId="0" uiExpand="1" build="p"/>
      <p:bldP spid="5" grpId="0"/>
      <p:bldP spid="6" grpId="0"/>
      <p:bldP spid="7"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830F39DE-D4F4-3443-AFB2-BF71DD09608E}"/>
              </a:ext>
            </a:extLst>
          </p:cNvPr>
          <p:cNvPicPr>
            <a:picLocks noChangeAspect="1"/>
          </p:cNvPicPr>
          <p:nvPr/>
        </p:nvPicPr>
        <p:blipFill rotWithShape="1">
          <a:blip r:embed="rId2" cstate="screen">
            <a:alphaModFix amt="35000"/>
            <a:extLst>
              <a:ext uri="{28A0092B-C50C-407E-A947-70E740481C1C}">
                <a14:useLocalDpi xmlns:a14="http://schemas.microsoft.com/office/drawing/2010/main"/>
              </a:ext>
            </a:extLst>
          </a:blip>
          <a:srcRect/>
          <a:stretch/>
        </p:blipFill>
        <p:spPr>
          <a:xfrm>
            <a:off x="20640" y="0"/>
            <a:ext cx="9123360" cy="5143499"/>
          </a:xfrm>
          <a:prstGeom prst="rect">
            <a:avLst/>
          </a:prstGeom>
          <a:ln>
            <a:noFill/>
          </a:ln>
          <a:effectLst>
            <a:softEdge rad="112500"/>
          </a:effectLst>
        </p:spPr>
      </p:pic>
      <p:sp>
        <p:nvSpPr>
          <p:cNvPr id="2" name="Title 1"/>
          <p:cNvSpPr>
            <a:spLocks noGrp="1"/>
          </p:cNvSpPr>
          <p:nvPr>
            <p:ph type="title"/>
          </p:nvPr>
        </p:nvSpPr>
        <p:spPr>
          <a:xfrm>
            <a:off x="2351065" y="443629"/>
            <a:ext cx="5743388" cy="705332"/>
          </a:xfrm>
        </p:spPr>
        <p:txBody>
          <a:bodyPr>
            <a:normAutofit fontScale="90000"/>
          </a:bodyPr>
          <a:lstStyle/>
          <a:p>
            <a:r>
              <a:rPr lang="en-US" sz="2800" dirty="0" smtClean="0"/>
              <a:t>EXAMPLE: </a:t>
            </a:r>
            <a:r>
              <a:rPr lang="en-US" dirty="0" smtClean="0"/>
              <a:t>NEUTRINO PLATFORM</a:t>
            </a:r>
            <a:r>
              <a:rPr lang="en-US" sz="2800" dirty="0" smtClean="0"/>
              <a:t> PROJECT</a:t>
            </a:r>
            <a:endParaRPr lang="en-US" sz="2800" dirty="0"/>
          </a:p>
        </p:txBody>
      </p:sp>
      <p:sp>
        <p:nvSpPr>
          <p:cNvPr id="3" name="Content Placeholder 2"/>
          <p:cNvSpPr>
            <a:spLocks noGrp="1"/>
          </p:cNvSpPr>
          <p:nvPr>
            <p:ph idx="1"/>
          </p:nvPr>
        </p:nvSpPr>
        <p:spPr>
          <a:xfrm>
            <a:off x="491790" y="1494117"/>
            <a:ext cx="8087430" cy="3137647"/>
          </a:xfrm>
        </p:spPr>
        <p:txBody>
          <a:bodyPr>
            <a:normAutofit lnSpcReduction="10000"/>
          </a:bodyPr>
          <a:lstStyle/>
          <a:p>
            <a:r>
              <a:rPr lang="fr-CH" dirty="0" smtClean="0"/>
              <a:t>Neutrino Platform (CENF) </a:t>
            </a:r>
            <a:r>
              <a:rPr lang="en-US" dirty="0" smtClean="0"/>
              <a:t>fosters </a:t>
            </a:r>
            <a:r>
              <a:rPr lang="en-US" dirty="0"/>
              <a:t>fundamental research in the field of Neutrino Accelerator </a:t>
            </a:r>
            <a:r>
              <a:rPr lang="en-US" dirty="0" smtClean="0"/>
              <a:t>Physics</a:t>
            </a:r>
          </a:p>
          <a:p>
            <a:r>
              <a:rPr lang="en-US" dirty="0" smtClean="0"/>
              <a:t>CENF </a:t>
            </a:r>
            <a:r>
              <a:rPr lang="en-US" dirty="0"/>
              <a:t>supports generic detector, neutrino beams R&amp;D and large detector prototypes or demonstrators. It gives  technical, financial and logistics support to approved </a:t>
            </a:r>
            <a:r>
              <a:rPr lang="en-US" dirty="0" smtClean="0"/>
              <a:t>projects</a:t>
            </a:r>
          </a:p>
          <a:p>
            <a:r>
              <a:rPr lang="fr-CH" dirty="0" err="1" smtClean="0"/>
              <a:t>Currently</a:t>
            </a:r>
            <a:r>
              <a:rPr lang="fr-CH" dirty="0" smtClean="0"/>
              <a:t> </a:t>
            </a:r>
            <a:r>
              <a:rPr lang="fr-CH" dirty="0" err="1" smtClean="0"/>
              <a:t>includes</a:t>
            </a:r>
            <a:r>
              <a:rPr lang="fr-CH" dirty="0" smtClean="0"/>
              <a:t> </a:t>
            </a:r>
            <a:r>
              <a:rPr lang="fr-CH" dirty="0" err="1" smtClean="0"/>
              <a:t>seven</a:t>
            </a:r>
            <a:r>
              <a:rPr lang="fr-CH" dirty="0" smtClean="0"/>
              <a:t> </a:t>
            </a:r>
            <a:r>
              <a:rPr lang="fr-CH" dirty="0" err="1" smtClean="0"/>
              <a:t>projects</a:t>
            </a:r>
            <a:r>
              <a:rPr lang="fr-CH" dirty="0" smtClean="0"/>
              <a:t>, </a:t>
            </a:r>
            <a:r>
              <a:rPr lang="fr-CH" dirty="0" err="1" smtClean="0"/>
              <a:t>including</a:t>
            </a:r>
            <a:r>
              <a:rPr lang="fr-CH" dirty="0" smtClean="0"/>
              <a:t> </a:t>
            </a:r>
            <a:r>
              <a:rPr lang="fr-CH" dirty="0" err="1" smtClean="0"/>
              <a:t>significant</a:t>
            </a:r>
            <a:r>
              <a:rPr lang="fr-CH" dirty="0"/>
              <a:t> </a:t>
            </a:r>
            <a:r>
              <a:rPr lang="fr-CH" dirty="0" err="1" smtClean="0"/>
              <a:t>involvement</a:t>
            </a:r>
            <a:r>
              <a:rPr lang="fr-CH" dirty="0" smtClean="0"/>
              <a:t> in (Proto)Dyne</a:t>
            </a:r>
            <a:endParaRPr lang="fr-CH" dirty="0" smtClean="0"/>
          </a:p>
          <a:p>
            <a:r>
              <a:rPr lang="en-US" dirty="0"/>
              <a:t>CERN </a:t>
            </a:r>
            <a:r>
              <a:rPr lang="en-US" dirty="0" smtClean="0"/>
              <a:t>&amp; </a:t>
            </a:r>
            <a:r>
              <a:rPr lang="en-US" dirty="0" err="1" smtClean="0"/>
              <a:t>IdeaSquare</a:t>
            </a:r>
            <a:r>
              <a:rPr lang="en-US" dirty="0" smtClean="0"/>
              <a:t> provides </a:t>
            </a:r>
            <a:r>
              <a:rPr lang="en-US" dirty="0"/>
              <a:t>a facility for R&amp;D on future technologies (HW and SW) and partner in several neutrino research programs</a:t>
            </a:r>
          </a:p>
          <a:p>
            <a:endParaRPr lang="en-US" dirty="0"/>
          </a:p>
        </p:txBody>
      </p:sp>
      <p:sp>
        <p:nvSpPr>
          <p:cNvPr id="4" name="TextBox 3"/>
          <p:cNvSpPr txBox="1"/>
          <p:nvPr/>
        </p:nvSpPr>
        <p:spPr>
          <a:xfrm>
            <a:off x="7367155" y="4956464"/>
            <a:ext cx="1693718" cy="261610"/>
          </a:xfrm>
          <a:prstGeom prst="rect">
            <a:avLst/>
          </a:prstGeom>
          <a:noFill/>
        </p:spPr>
        <p:txBody>
          <a:bodyPr wrap="square" rtlCol="0">
            <a:spAutoFit/>
          </a:bodyPr>
          <a:lstStyle/>
          <a:p>
            <a:r>
              <a:rPr lang="fr-CH" sz="1100" dirty="0" smtClean="0">
                <a:solidFill>
                  <a:schemeClr val="bg1"/>
                </a:solidFill>
              </a:rPr>
              <a:t>www.attract-eu.com</a:t>
            </a:r>
            <a:endParaRPr lang="en-US" sz="1100" dirty="0">
              <a:solidFill>
                <a:schemeClr val="bg1"/>
              </a:solidFill>
            </a:endParaRPr>
          </a:p>
        </p:txBody>
      </p:sp>
      <p:pic>
        <p:nvPicPr>
          <p:cNvPr id="1026" name="Picture 2" descr="http://cenf.web.cern.ch/sites/cenf.web.cern.ch/files/images/neutrino_logo.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7450" y="497622"/>
            <a:ext cx="1428750" cy="5715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17169603"/>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fade">
                                      <p:cBhvr>
                                        <p:cTn id="11" dur="500"/>
                                        <p:tgtEl>
                                          <p:spTgt spid="3">
                                            <p:txEl>
                                              <p:pRg st="0" end="0"/>
                                            </p:txEl>
                                          </p:spTgt>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grpId="0" nodeType="clickEffect">
                                  <p:stCondLst>
                                    <p:cond delay="0"/>
                                  </p:stCondLst>
                                  <p:childTnLst>
                                    <p:set>
                                      <p:cBhvr>
                                        <p:cTn id="15" dur="1" fill="hold">
                                          <p:stCondLst>
                                            <p:cond delay="0"/>
                                          </p:stCondLst>
                                        </p:cTn>
                                        <p:tgtEl>
                                          <p:spTgt spid="3">
                                            <p:txEl>
                                              <p:pRg st="1" end="1"/>
                                            </p:txEl>
                                          </p:spTgt>
                                        </p:tgtEl>
                                        <p:attrNameLst>
                                          <p:attrName>style.visibility</p:attrName>
                                        </p:attrNameLst>
                                      </p:cBhvr>
                                      <p:to>
                                        <p:strVal val="visible"/>
                                      </p:to>
                                    </p:set>
                                    <p:animEffect transition="in" filter="fade">
                                      <p:cBhvr>
                                        <p:cTn id="16" dur="500"/>
                                        <p:tgtEl>
                                          <p:spTgt spid="3">
                                            <p:txEl>
                                              <p:pRg st="1" end="1"/>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500"/>
                                        <p:tgtEl>
                                          <p:spTgt spid="3">
                                            <p:txEl>
                                              <p:pRg st="2" end="2"/>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3">
                                            <p:txEl>
                                              <p:pRg st="3" end="3"/>
                                            </p:txEl>
                                          </p:spTgt>
                                        </p:tgtEl>
                                        <p:attrNameLst>
                                          <p:attrName>style.visibility</p:attrName>
                                        </p:attrNameLst>
                                      </p:cBhvr>
                                      <p:to>
                                        <p:strVal val="visible"/>
                                      </p:to>
                                    </p:set>
                                    <p:animEffect transition="in" filter="fade">
                                      <p:cBhvr>
                                        <p:cTn id="26"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descr="Atlas-IBL-installation.jpg"/>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1" y="0"/>
            <a:ext cx="9176237" cy="6118137"/>
          </a:xfrm>
          <a:prstGeom prst="rect">
            <a:avLst/>
          </a:prstGeom>
        </p:spPr>
      </p:pic>
      <p:sp>
        <p:nvSpPr>
          <p:cNvPr id="11" name="Rectangle 10"/>
          <p:cNvSpPr/>
          <p:nvPr/>
        </p:nvSpPr>
        <p:spPr>
          <a:xfrm>
            <a:off x="310065" y="301024"/>
            <a:ext cx="8556104" cy="4441647"/>
          </a:xfrm>
          <a:prstGeom prst="rect">
            <a:avLst/>
          </a:prstGeom>
          <a:solidFill>
            <a:schemeClr val="bg1">
              <a:alpha val="8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2943412" y="582141"/>
            <a:ext cx="5743388" cy="705332"/>
          </a:xfrm>
        </p:spPr>
        <p:txBody>
          <a:bodyPr>
            <a:normAutofit fontScale="90000"/>
          </a:bodyPr>
          <a:lstStyle/>
          <a:p>
            <a:r>
              <a:rPr lang="en-US" sz="2800" dirty="0" smtClean="0"/>
              <a:t>EXAMPLE: EU-FUNDED ATTRACT </a:t>
            </a:r>
            <a:r>
              <a:rPr lang="en-US" sz="2800" dirty="0" smtClean="0"/>
              <a:t>PROJECT(S)</a:t>
            </a:r>
            <a:endParaRPr lang="en-US" sz="2800" dirty="0"/>
          </a:p>
        </p:txBody>
      </p:sp>
      <p:sp>
        <p:nvSpPr>
          <p:cNvPr id="3" name="Content Placeholder 2"/>
          <p:cNvSpPr>
            <a:spLocks noGrp="1"/>
          </p:cNvSpPr>
          <p:nvPr>
            <p:ph idx="1"/>
          </p:nvPr>
        </p:nvSpPr>
        <p:spPr>
          <a:xfrm>
            <a:off x="599370" y="1494117"/>
            <a:ext cx="8087430" cy="3137647"/>
          </a:xfrm>
        </p:spPr>
        <p:txBody>
          <a:bodyPr>
            <a:normAutofit/>
          </a:bodyPr>
          <a:lstStyle/>
          <a:p>
            <a:r>
              <a:rPr lang="en-US" dirty="0" smtClean="0"/>
              <a:t>ATTRACT funds 170 breakthrough projects in Detection &amp; Imaging</a:t>
            </a:r>
            <a:endParaRPr lang="en-US" dirty="0"/>
          </a:p>
          <a:p>
            <a:r>
              <a:rPr lang="en-US" dirty="0" smtClean="0"/>
              <a:t>Provides funding for developing early-stage ideas and prototypes</a:t>
            </a:r>
          </a:p>
          <a:p>
            <a:r>
              <a:rPr lang="en-US" dirty="0" smtClean="0"/>
              <a:t>Focuses on high </a:t>
            </a:r>
            <a:r>
              <a:rPr lang="en-US" dirty="0"/>
              <a:t>innovation </a:t>
            </a:r>
            <a:r>
              <a:rPr lang="en-US" dirty="0" smtClean="0"/>
              <a:t>with potential </a:t>
            </a:r>
            <a:r>
              <a:rPr lang="en-US" dirty="0"/>
              <a:t>outside research</a:t>
            </a:r>
          </a:p>
          <a:p>
            <a:r>
              <a:rPr lang="en-US" dirty="0" smtClean="0"/>
              <a:t>Engages with CBI-like student activities, seeking for unforeseen entrepreneurial opportunities for the young</a:t>
            </a:r>
          </a:p>
          <a:p>
            <a:r>
              <a:rPr lang="en-US" dirty="0" smtClean="0"/>
              <a:t>Purpose is to create a new innovation ecosystem in Europe</a:t>
            </a:r>
          </a:p>
          <a:p>
            <a:r>
              <a:rPr lang="fr-CH" dirty="0" smtClean="0"/>
              <a:t>ATTRACT </a:t>
            </a:r>
            <a:r>
              <a:rPr lang="fr-CH" dirty="0" err="1" smtClean="0"/>
              <a:t>is</a:t>
            </a:r>
            <a:r>
              <a:rPr lang="fr-CH" dirty="0" smtClean="0"/>
              <a:t> </a:t>
            </a:r>
            <a:r>
              <a:rPr lang="fr-CH" dirty="0" err="1" smtClean="0"/>
              <a:t>coordinated</a:t>
            </a:r>
            <a:r>
              <a:rPr lang="fr-CH" dirty="0" smtClean="0"/>
              <a:t> by CERN (</a:t>
            </a:r>
            <a:r>
              <a:rPr lang="fr-CH" dirty="0" err="1" smtClean="0"/>
              <a:t>IdeaSquare</a:t>
            </a:r>
            <a:r>
              <a:rPr lang="fr-CH" dirty="0" smtClean="0"/>
              <a:t>)</a:t>
            </a:r>
            <a:endParaRPr lang="en-US" dirty="0"/>
          </a:p>
        </p:txBody>
      </p:sp>
      <p:pic>
        <p:nvPicPr>
          <p:cNvPr id="8" name="Picture 7"/>
          <p:cNvPicPr/>
          <p:nvPr/>
        </p:nvPicPr>
        <p:blipFill>
          <a:blip r:embed="rId3" cstate="email">
            <a:extLst>
              <a:ext uri="{28A0092B-C50C-407E-A947-70E740481C1C}">
                <a14:useLocalDpi xmlns:a14="http://schemas.microsoft.com/office/drawing/2010/main" val="0"/>
              </a:ext>
            </a:extLst>
          </a:blip>
          <a:stretch>
            <a:fillRect/>
          </a:stretch>
        </p:blipFill>
        <p:spPr>
          <a:xfrm>
            <a:off x="443505" y="491702"/>
            <a:ext cx="1466850" cy="733425"/>
          </a:xfrm>
          <a:prstGeom prst="rect">
            <a:avLst/>
          </a:prstGeom>
        </p:spPr>
      </p:pic>
      <p:sp>
        <p:nvSpPr>
          <p:cNvPr id="4" name="TextBox 3"/>
          <p:cNvSpPr txBox="1"/>
          <p:nvPr/>
        </p:nvSpPr>
        <p:spPr>
          <a:xfrm>
            <a:off x="7367155" y="4956464"/>
            <a:ext cx="1693718" cy="261610"/>
          </a:xfrm>
          <a:prstGeom prst="rect">
            <a:avLst/>
          </a:prstGeom>
          <a:noFill/>
        </p:spPr>
        <p:txBody>
          <a:bodyPr wrap="square" rtlCol="0">
            <a:spAutoFit/>
          </a:bodyPr>
          <a:lstStyle/>
          <a:p>
            <a:r>
              <a:rPr lang="fr-CH" sz="1100" dirty="0" smtClean="0">
                <a:solidFill>
                  <a:schemeClr val="bg1"/>
                </a:solidFill>
              </a:rPr>
              <a:t>www.attract-eu.com</a:t>
            </a:r>
            <a:endParaRPr lang="en-US" sz="1100" dirty="0">
              <a:solidFill>
                <a:schemeClr val="bg1"/>
              </a:solidFill>
            </a:endParaRPr>
          </a:p>
        </p:txBody>
      </p:sp>
    </p:spTree>
    <p:extLst>
      <p:ext uri="{BB962C8B-B14F-4D97-AF65-F5344CB8AC3E}">
        <p14:creationId xmlns:p14="http://schemas.microsoft.com/office/powerpoint/2010/main" val="3076541307"/>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fade">
                                      <p:cBhvr>
                                        <p:cTn id="11" dur="500"/>
                                        <p:tgtEl>
                                          <p:spTgt spid="3">
                                            <p:txEl>
                                              <p:pRg st="0" end="0"/>
                                            </p:txEl>
                                          </p:spTgt>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grpId="0" nodeType="clickEffect">
                                  <p:stCondLst>
                                    <p:cond delay="0"/>
                                  </p:stCondLst>
                                  <p:childTnLst>
                                    <p:set>
                                      <p:cBhvr>
                                        <p:cTn id="15" dur="1" fill="hold">
                                          <p:stCondLst>
                                            <p:cond delay="0"/>
                                          </p:stCondLst>
                                        </p:cTn>
                                        <p:tgtEl>
                                          <p:spTgt spid="3">
                                            <p:txEl>
                                              <p:pRg st="1" end="1"/>
                                            </p:txEl>
                                          </p:spTgt>
                                        </p:tgtEl>
                                        <p:attrNameLst>
                                          <p:attrName>style.visibility</p:attrName>
                                        </p:attrNameLst>
                                      </p:cBhvr>
                                      <p:to>
                                        <p:strVal val="visible"/>
                                      </p:to>
                                    </p:set>
                                    <p:animEffect transition="in" filter="fade">
                                      <p:cBhvr>
                                        <p:cTn id="16" dur="500"/>
                                        <p:tgtEl>
                                          <p:spTgt spid="3">
                                            <p:txEl>
                                              <p:pRg st="1" end="1"/>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500"/>
                                        <p:tgtEl>
                                          <p:spTgt spid="3">
                                            <p:txEl>
                                              <p:pRg st="2" end="2"/>
                                            </p:txEl>
                                          </p:spTgt>
                                        </p:tgtEl>
                                      </p:cBhvr>
                                    </p:animEffect>
                                  </p:childTnLst>
                                </p:cTn>
                              </p:par>
                            </p:childTnLst>
                          </p:cTn>
                        </p:par>
                        <p:par>
                          <p:cTn id="22" fill="hold">
                            <p:stCondLst>
                              <p:cond delay="500"/>
                            </p:stCondLst>
                            <p:childTnLst>
                              <p:par>
                                <p:cTn id="23" presetID="10" presetClass="entr" presetSubtype="0" fill="hold" grpId="0" nodeType="after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Effect transition="in" filter="fade">
                                      <p:cBhvr>
                                        <p:cTn id="25" dur="500"/>
                                        <p:tgtEl>
                                          <p:spTgt spid="3">
                                            <p:txEl>
                                              <p:pRg st="3" end="3"/>
                                            </p:txEl>
                                          </p:spTgt>
                                        </p:tgtEl>
                                      </p:cBhvr>
                                    </p:animEffect>
                                  </p:childTnLst>
                                </p:cTn>
                              </p:par>
                            </p:childTnLst>
                          </p:cTn>
                        </p:par>
                        <p:par>
                          <p:cTn id="26" fill="hold">
                            <p:stCondLst>
                              <p:cond delay="1000"/>
                            </p:stCondLst>
                            <p:childTnLst>
                              <p:par>
                                <p:cTn id="27" presetID="10" presetClass="entr" presetSubtype="0" fill="hold" grpId="0" nodeType="afterEffect">
                                  <p:stCondLst>
                                    <p:cond delay="0"/>
                                  </p:stCondLst>
                                  <p:childTnLst>
                                    <p:set>
                                      <p:cBhvr>
                                        <p:cTn id="28" dur="1" fill="hold">
                                          <p:stCondLst>
                                            <p:cond delay="0"/>
                                          </p:stCondLst>
                                        </p:cTn>
                                        <p:tgtEl>
                                          <p:spTgt spid="11"/>
                                        </p:tgtEl>
                                        <p:attrNameLst>
                                          <p:attrName>style.visibility</p:attrName>
                                        </p:attrNameLst>
                                      </p:cBhvr>
                                      <p:to>
                                        <p:strVal val="visible"/>
                                      </p:to>
                                    </p:set>
                                    <p:animEffect transition="in" filter="fade">
                                      <p:cBhvr>
                                        <p:cTn id="29"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2" grpId="0"/>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Ideasquare-students2.JPG"/>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1" y="-821764"/>
            <a:ext cx="9178247" cy="6096000"/>
          </a:xfrm>
          <a:prstGeom prst="rect">
            <a:avLst/>
          </a:prstGeom>
        </p:spPr>
      </p:pic>
      <p:sp>
        <p:nvSpPr>
          <p:cNvPr id="11" name="Rectangle 10"/>
          <p:cNvSpPr/>
          <p:nvPr/>
        </p:nvSpPr>
        <p:spPr>
          <a:xfrm>
            <a:off x="355159" y="365951"/>
            <a:ext cx="8556104" cy="4441647"/>
          </a:xfrm>
          <a:prstGeom prst="rect">
            <a:avLst/>
          </a:prstGeom>
          <a:solidFill>
            <a:schemeClr val="bg1">
              <a:alpha val="8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2943412" y="582141"/>
            <a:ext cx="5743388" cy="705332"/>
          </a:xfrm>
        </p:spPr>
        <p:txBody>
          <a:bodyPr>
            <a:normAutofit fontScale="90000"/>
          </a:bodyPr>
          <a:lstStyle/>
          <a:p>
            <a:r>
              <a:rPr lang="en-US" sz="2800" dirty="0" smtClean="0"/>
              <a:t>EXAMPLE: MASTER-LEVEL STUDENT COURSE</a:t>
            </a:r>
            <a:endParaRPr lang="en-US" sz="2800" dirty="0"/>
          </a:p>
        </p:txBody>
      </p:sp>
      <p:sp>
        <p:nvSpPr>
          <p:cNvPr id="3" name="Content Placeholder 2"/>
          <p:cNvSpPr>
            <a:spLocks noGrp="1"/>
          </p:cNvSpPr>
          <p:nvPr>
            <p:ph idx="1"/>
          </p:nvPr>
        </p:nvSpPr>
        <p:spPr>
          <a:xfrm>
            <a:off x="599370" y="1494117"/>
            <a:ext cx="8087430" cy="3137647"/>
          </a:xfrm>
        </p:spPr>
        <p:txBody>
          <a:bodyPr>
            <a:normAutofit fontScale="92500" lnSpcReduction="10000"/>
          </a:bodyPr>
          <a:lstStyle/>
          <a:p>
            <a:r>
              <a:rPr lang="en-US" dirty="0" smtClean="0"/>
              <a:t>Challenge </a:t>
            </a:r>
            <a:r>
              <a:rPr lang="en-US" dirty="0"/>
              <a:t>Based Innovation (CBI) </a:t>
            </a:r>
            <a:r>
              <a:rPr lang="en-US" dirty="0" smtClean="0"/>
              <a:t>is 5-6 </a:t>
            </a:r>
            <a:r>
              <a:rPr lang="en-US" dirty="0"/>
              <a:t>month </a:t>
            </a:r>
            <a:r>
              <a:rPr lang="en-US" dirty="0" smtClean="0"/>
              <a:t>MSc-level </a:t>
            </a:r>
            <a:r>
              <a:rPr lang="en-US" dirty="0"/>
              <a:t>specialization </a:t>
            </a:r>
            <a:r>
              <a:rPr lang="en-US" dirty="0" smtClean="0"/>
              <a:t>course for product and service development, run by participating universities from 8 countries around the world</a:t>
            </a:r>
            <a:endParaRPr lang="en-US" dirty="0"/>
          </a:p>
          <a:p>
            <a:r>
              <a:rPr lang="en-US" dirty="0" smtClean="0"/>
              <a:t>Over 600 students have participated with more than100 conceptual prototypes produced, contributing to UN Sustainable Development Goals</a:t>
            </a:r>
            <a:endParaRPr lang="en-US" dirty="0"/>
          </a:p>
          <a:p>
            <a:r>
              <a:rPr lang="en-US" dirty="0" smtClean="0"/>
              <a:t>In the course, multidisciplinary student teams learn how to apply Design </a:t>
            </a:r>
            <a:r>
              <a:rPr lang="en-US" dirty="0"/>
              <a:t>Thinking </a:t>
            </a:r>
            <a:r>
              <a:rPr lang="en-US" dirty="0" smtClean="0"/>
              <a:t>– process for new product/service development; </a:t>
            </a:r>
            <a:r>
              <a:rPr lang="en-US" dirty="0" smtClean="0"/>
              <a:t>engaging with CERN </a:t>
            </a:r>
            <a:r>
              <a:rPr lang="en-US" dirty="0" smtClean="0"/>
              <a:t>researchers </a:t>
            </a:r>
            <a:r>
              <a:rPr lang="en-US" dirty="0" smtClean="0"/>
              <a:t>who act </a:t>
            </a:r>
            <a:r>
              <a:rPr lang="en-US" dirty="0" smtClean="0"/>
              <a:t>as technological coaches in the process</a:t>
            </a:r>
            <a:endParaRPr lang="en-US" dirty="0"/>
          </a:p>
          <a:p>
            <a:r>
              <a:rPr lang="en-US" dirty="0"/>
              <a:t>“Work extremely hard, learn and have fun!”</a:t>
            </a:r>
          </a:p>
          <a:p>
            <a:r>
              <a:rPr lang="en-US" dirty="0"/>
              <a:t>“Fail fast and often to succeed sooner</a:t>
            </a:r>
            <a:r>
              <a:rPr lang="en-US" dirty="0" smtClean="0"/>
              <a:t>”</a:t>
            </a:r>
            <a:endParaRPr lang="en-US" dirty="0"/>
          </a:p>
        </p:txBody>
      </p:sp>
      <p:pic>
        <p:nvPicPr>
          <p:cNvPr id="8" name="Picture 7" descr="Untitled-1.png"/>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718900" y="582141"/>
            <a:ext cx="1970512" cy="756736"/>
          </a:xfrm>
          <a:prstGeom prst="rect">
            <a:avLst/>
          </a:prstGeom>
        </p:spPr>
      </p:pic>
    </p:spTree>
    <p:extLst>
      <p:ext uri="{BB962C8B-B14F-4D97-AF65-F5344CB8AC3E}">
        <p14:creationId xmlns:p14="http://schemas.microsoft.com/office/powerpoint/2010/main" val="2284254225"/>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fade">
                                      <p:cBhvr>
                                        <p:cTn id="11" dur="500"/>
                                        <p:tgtEl>
                                          <p:spTgt spid="3">
                                            <p:txEl>
                                              <p:pRg st="0" end="0"/>
                                            </p:txEl>
                                          </p:spTgt>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Effect transition="in" filter="fade">
                                      <p:cBhvr>
                                        <p:cTn id="15" dur="500"/>
                                        <p:tgtEl>
                                          <p:spTgt spid="3">
                                            <p:txEl>
                                              <p:pRg st="1" end="1"/>
                                            </p:txEl>
                                          </p:spTgt>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Effect transition="in" filter="fade">
                                      <p:cBhvr>
                                        <p:cTn id="19" dur="500"/>
                                        <p:tgtEl>
                                          <p:spTgt spid="3">
                                            <p:txEl>
                                              <p:pRg st="2" end="2"/>
                                            </p:txEl>
                                          </p:spTgt>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animEffect transition="in" filter="fade">
                                      <p:cBhvr>
                                        <p:cTn id="23" dur="500"/>
                                        <p:tgtEl>
                                          <p:spTgt spid="3">
                                            <p:txEl>
                                              <p:pRg st="3" end="3"/>
                                            </p:txEl>
                                          </p:spTgt>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500"/>
                                        <p:tgtEl>
                                          <p:spTgt spid="3">
                                            <p:txEl>
                                              <p:pRg st="4" end="4"/>
                                            </p:txEl>
                                          </p:spTgt>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11"/>
                                        </p:tgtEl>
                                        <p:attrNameLst>
                                          <p:attrName>style.visibility</p:attrName>
                                        </p:attrNameLst>
                                      </p:cBhvr>
                                      <p:to>
                                        <p:strVal val="visible"/>
                                      </p:to>
                                    </p:set>
                                    <p:animEffect transition="in" filter="fade">
                                      <p:cBhvr>
                                        <p:cTn id="31"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2" grpId="0"/>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314858" y="-617193"/>
            <a:ext cx="8640227" cy="5760694"/>
          </a:xfrm>
          <a:prstGeom prst="rect">
            <a:avLst/>
          </a:prstGeom>
        </p:spPr>
      </p:pic>
      <p:sp>
        <p:nvSpPr>
          <p:cNvPr id="5" name="Title 1"/>
          <p:cNvSpPr txBox="1">
            <a:spLocks/>
          </p:cNvSpPr>
          <p:nvPr/>
        </p:nvSpPr>
        <p:spPr>
          <a:xfrm>
            <a:off x="747059" y="229475"/>
            <a:ext cx="7903882" cy="705332"/>
          </a:xfrm>
          <a:prstGeom prst="rect">
            <a:avLst/>
          </a:prstGeom>
        </p:spPr>
        <p:txBody>
          <a:bodyPr>
            <a:normAutofit fontScale="97500"/>
          </a:bodyPr>
          <a:lstStyle>
            <a:lvl1pPr algn="l" rtl="0" eaLnBrk="1" latinLnBrk="0" hangingPunct="1">
              <a:spcBef>
                <a:spcPct val="0"/>
              </a:spcBef>
              <a:buNone/>
              <a:defRPr kumimoji="0" sz="2800" b="1" kern="1200" spc="-150" baseline="0">
                <a:solidFill>
                  <a:schemeClr val="bg2">
                    <a:lumMod val="25000"/>
                  </a:schemeClr>
                </a:solidFill>
                <a:latin typeface="+mj-lt"/>
                <a:ea typeface="+mj-ea"/>
                <a:cs typeface="+mj-cs"/>
              </a:defRPr>
            </a:lvl1pPr>
          </a:lstStyle>
          <a:p>
            <a:r>
              <a:rPr lang="en-US" dirty="0" smtClean="0"/>
              <a:t>EXAMPLE: STUDENT PROJECT PROTOTYPE</a:t>
            </a:r>
            <a:endParaRPr lang="en-US" dirty="0"/>
          </a:p>
        </p:txBody>
      </p:sp>
      <p:sp>
        <p:nvSpPr>
          <p:cNvPr id="7" name="Content Placeholder 2"/>
          <p:cNvSpPr txBox="1">
            <a:spLocks/>
          </p:cNvSpPr>
          <p:nvPr/>
        </p:nvSpPr>
        <p:spPr>
          <a:xfrm>
            <a:off x="599370" y="1494117"/>
            <a:ext cx="8087430" cy="3137647"/>
          </a:xfrm>
          <a:prstGeom prst="rect">
            <a:avLst/>
          </a:prstGeom>
        </p:spPr>
        <p:txBody>
          <a:bodyPr>
            <a:normAutofit/>
          </a:bodyPr>
          <a:lstStyle>
            <a:lvl1pPr marL="493776" indent="-457200" algn="l" rtl="0" eaLnBrk="1" latinLnBrk="0" hangingPunct="1">
              <a:spcBef>
                <a:spcPct val="20000"/>
              </a:spcBef>
              <a:buClr>
                <a:schemeClr val="bg2">
                  <a:lumMod val="25000"/>
                </a:schemeClr>
              </a:buClr>
              <a:buSzPct val="80000"/>
              <a:buFont typeface="Arial"/>
              <a:buChar char="•"/>
              <a:defRPr kumimoji="0" sz="2000" kern="1200" spc="-50">
                <a:solidFill>
                  <a:schemeClr val="bg2">
                    <a:lumMod val="25000"/>
                  </a:schemeClr>
                </a:solidFill>
                <a:latin typeface="+mn-lt"/>
                <a:ea typeface="+mn-ea"/>
                <a:cs typeface="+mn-cs"/>
              </a:defRPr>
            </a:lvl1pPr>
            <a:lvl2pPr marL="905256" indent="-457200" algn="l" rtl="0" eaLnBrk="1" latinLnBrk="0" hangingPunct="1">
              <a:spcBef>
                <a:spcPct val="20000"/>
              </a:spcBef>
              <a:buClr>
                <a:schemeClr val="bg2">
                  <a:lumMod val="25000"/>
                </a:schemeClr>
              </a:buClr>
              <a:buSzPct val="90000"/>
              <a:buFont typeface="Arial"/>
              <a:buChar char="•"/>
              <a:defRPr kumimoji="0" sz="1800" kern="1200" spc="-50">
                <a:solidFill>
                  <a:schemeClr val="bg2">
                    <a:lumMod val="25000"/>
                  </a:schemeClr>
                </a:solidFill>
                <a:latin typeface="+mn-lt"/>
                <a:ea typeface="+mn-ea"/>
                <a:cs typeface="+mn-cs"/>
              </a:defRPr>
            </a:lvl2pPr>
            <a:lvl3pPr marL="1092708" indent="-342900" algn="l" rtl="0" eaLnBrk="1" latinLnBrk="0" hangingPunct="1">
              <a:spcBef>
                <a:spcPct val="20000"/>
              </a:spcBef>
              <a:buClr>
                <a:schemeClr val="bg2">
                  <a:lumMod val="25000"/>
                </a:schemeClr>
              </a:buClr>
              <a:buSzPct val="85000"/>
              <a:buFont typeface="Arial"/>
              <a:buChar char="•"/>
              <a:defRPr kumimoji="0" sz="1600" kern="1200" spc="-50">
                <a:solidFill>
                  <a:schemeClr val="bg2">
                    <a:lumMod val="25000"/>
                  </a:schemeClr>
                </a:solidFill>
                <a:latin typeface="+mn-lt"/>
                <a:ea typeface="+mn-ea"/>
                <a:cs typeface="+mn-cs"/>
              </a:defRPr>
            </a:lvl3pPr>
            <a:lvl4pPr marL="1385316" indent="-342900" algn="l" rtl="0" eaLnBrk="1" latinLnBrk="0" hangingPunct="1">
              <a:spcBef>
                <a:spcPct val="20000"/>
              </a:spcBef>
              <a:buClr>
                <a:schemeClr val="bg2">
                  <a:lumMod val="25000"/>
                </a:schemeClr>
              </a:buClr>
              <a:buSzPct val="90000"/>
              <a:buFont typeface="Arial"/>
              <a:buChar char="•"/>
              <a:defRPr kumimoji="0" sz="1400" kern="1200" spc="-50">
                <a:solidFill>
                  <a:schemeClr val="bg2">
                    <a:lumMod val="25000"/>
                  </a:schemeClr>
                </a:solidFill>
                <a:latin typeface="+mn-lt"/>
                <a:ea typeface="+mn-ea"/>
                <a:cs typeface="+mn-cs"/>
              </a:defRPr>
            </a:lvl4pPr>
            <a:lvl5pPr marL="1650492" indent="-342900" algn="l" rtl="0" eaLnBrk="1" latinLnBrk="0" hangingPunct="1">
              <a:spcBef>
                <a:spcPct val="20000"/>
              </a:spcBef>
              <a:buClr>
                <a:schemeClr val="bg2">
                  <a:lumMod val="25000"/>
                </a:schemeClr>
              </a:buClr>
              <a:buSzPct val="100000"/>
              <a:buFont typeface="Arial"/>
              <a:buChar char="•"/>
              <a:defRPr kumimoji="0" sz="1400" kern="1200" spc="-50">
                <a:solidFill>
                  <a:schemeClr val="bg2">
                    <a:lumMod val="25000"/>
                  </a:schemeClr>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marL="36576" indent="0">
              <a:buNone/>
            </a:pPr>
            <a:endParaRPr lang="en-US" dirty="0"/>
          </a:p>
        </p:txBody>
      </p:sp>
    </p:spTree>
    <p:extLst>
      <p:ext uri="{BB962C8B-B14F-4D97-AF65-F5344CB8AC3E}">
        <p14:creationId xmlns:p14="http://schemas.microsoft.com/office/powerpoint/2010/main" val="578290564"/>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par>
                          <p:cTn id="8" fill="hold">
                            <p:stCondLst>
                              <p:cond delay="500"/>
                            </p:stCondLst>
                            <p:childTnLst>
                              <p:par>
                                <p:cTn id="9" presetID="10" presetClass="entr" presetSubtype="0" fill="hold" grpId="0" nodeType="afterEffect" nodePh="1">
                                  <p:stCondLst>
                                    <p:cond delay="0"/>
                                  </p:stCondLst>
                                  <p:endCondLst>
                                    <p:cond evt="begin" delay="0">
                                      <p:tn val="9"/>
                                    </p:cond>
                                  </p:endCondLst>
                                  <p:childTnLst>
                                    <p:set>
                                      <p:cBhvr>
                                        <p:cTn id="10" dur="1" fill="hold">
                                          <p:stCondLst>
                                            <p:cond delay="0"/>
                                          </p:stCondLst>
                                        </p:cTn>
                                        <p:tgtEl>
                                          <p:spTgt spid="7">
                                            <p:txEl>
                                              <p:pRg st="0" end="0"/>
                                            </p:txEl>
                                          </p:spTgt>
                                        </p:tgtEl>
                                        <p:attrNameLst>
                                          <p:attrName>style.visibility</p:attrName>
                                        </p:attrNameLst>
                                      </p:cBhvr>
                                      <p:to>
                                        <p:strVal val="visible"/>
                                      </p:to>
                                    </p:set>
                                    <p:animEffect transition="in" filter="fade">
                                      <p:cBhvr>
                                        <p:cTn id="11"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7"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Screen Shot 2015-04-20 at 09.34.43.png"/>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833953" y="0"/>
            <a:ext cx="10848754" cy="5308600"/>
          </a:xfrm>
          <a:prstGeom prst="rect">
            <a:avLst/>
          </a:prstGeom>
        </p:spPr>
      </p:pic>
      <p:sp>
        <p:nvSpPr>
          <p:cNvPr id="5" name="Title 1"/>
          <p:cNvSpPr txBox="1">
            <a:spLocks/>
          </p:cNvSpPr>
          <p:nvPr/>
        </p:nvSpPr>
        <p:spPr>
          <a:xfrm>
            <a:off x="747059" y="229475"/>
            <a:ext cx="7903882" cy="705332"/>
          </a:xfrm>
          <a:prstGeom prst="rect">
            <a:avLst/>
          </a:prstGeom>
        </p:spPr>
        <p:txBody>
          <a:bodyPr>
            <a:normAutofit fontScale="97500"/>
          </a:bodyPr>
          <a:lstStyle>
            <a:lvl1pPr algn="l" rtl="0" eaLnBrk="1" latinLnBrk="0" hangingPunct="1">
              <a:spcBef>
                <a:spcPct val="0"/>
              </a:spcBef>
              <a:buNone/>
              <a:defRPr kumimoji="0" sz="2800" b="1" kern="1200" spc="-150" baseline="0">
                <a:solidFill>
                  <a:schemeClr val="bg2">
                    <a:lumMod val="25000"/>
                  </a:schemeClr>
                </a:solidFill>
                <a:latin typeface="+mj-lt"/>
                <a:ea typeface="+mj-ea"/>
                <a:cs typeface="+mj-cs"/>
              </a:defRPr>
            </a:lvl1pPr>
          </a:lstStyle>
          <a:p>
            <a:r>
              <a:rPr lang="en-US" dirty="0" smtClean="0">
                <a:solidFill>
                  <a:schemeClr val="bg1"/>
                </a:solidFill>
              </a:rPr>
              <a:t>EXAMPLE: STUDENT PROJECT PROTOTYPE</a:t>
            </a:r>
            <a:endParaRPr lang="en-US" dirty="0">
              <a:solidFill>
                <a:schemeClr val="bg1"/>
              </a:solidFill>
            </a:endParaRPr>
          </a:p>
        </p:txBody>
      </p:sp>
      <p:sp>
        <p:nvSpPr>
          <p:cNvPr id="7" name="Content Placeholder 2"/>
          <p:cNvSpPr txBox="1">
            <a:spLocks/>
          </p:cNvSpPr>
          <p:nvPr/>
        </p:nvSpPr>
        <p:spPr>
          <a:xfrm>
            <a:off x="599370" y="1494117"/>
            <a:ext cx="8087430" cy="3137647"/>
          </a:xfrm>
          <a:prstGeom prst="rect">
            <a:avLst/>
          </a:prstGeom>
        </p:spPr>
        <p:txBody>
          <a:bodyPr>
            <a:normAutofit/>
          </a:bodyPr>
          <a:lstStyle>
            <a:lvl1pPr marL="493776" indent="-457200" algn="l" rtl="0" eaLnBrk="1" latinLnBrk="0" hangingPunct="1">
              <a:spcBef>
                <a:spcPct val="20000"/>
              </a:spcBef>
              <a:buClr>
                <a:schemeClr val="bg2">
                  <a:lumMod val="25000"/>
                </a:schemeClr>
              </a:buClr>
              <a:buSzPct val="80000"/>
              <a:buFont typeface="Arial"/>
              <a:buChar char="•"/>
              <a:defRPr kumimoji="0" sz="2000" kern="1200" spc="-50">
                <a:solidFill>
                  <a:schemeClr val="bg2">
                    <a:lumMod val="25000"/>
                  </a:schemeClr>
                </a:solidFill>
                <a:latin typeface="+mn-lt"/>
                <a:ea typeface="+mn-ea"/>
                <a:cs typeface="+mn-cs"/>
              </a:defRPr>
            </a:lvl1pPr>
            <a:lvl2pPr marL="905256" indent="-457200" algn="l" rtl="0" eaLnBrk="1" latinLnBrk="0" hangingPunct="1">
              <a:spcBef>
                <a:spcPct val="20000"/>
              </a:spcBef>
              <a:buClr>
                <a:schemeClr val="bg2">
                  <a:lumMod val="25000"/>
                </a:schemeClr>
              </a:buClr>
              <a:buSzPct val="90000"/>
              <a:buFont typeface="Arial"/>
              <a:buChar char="•"/>
              <a:defRPr kumimoji="0" sz="1800" kern="1200" spc="-50">
                <a:solidFill>
                  <a:schemeClr val="bg2">
                    <a:lumMod val="25000"/>
                  </a:schemeClr>
                </a:solidFill>
                <a:latin typeface="+mn-lt"/>
                <a:ea typeface="+mn-ea"/>
                <a:cs typeface="+mn-cs"/>
              </a:defRPr>
            </a:lvl2pPr>
            <a:lvl3pPr marL="1092708" indent="-342900" algn="l" rtl="0" eaLnBrk="1" latinLnBrk="0" hangingPunct="1">
              <a:spcBef>
                <a:spcPct val="20000"/>
              </a:spcBef>
              <a:buClr>
                <a:schemeClr val="bg2">
                  <a:lumMod val="25000"/>
                </a:schemeClr>
              </a:buClr>
              <a:buSzPct val="85000"/>
              <a:buFont typeface="Arial"/>
              <a:buChar char="•"/>
              <a:defRPr kumimoji="0" sz="1600" kern="1200" spc="-50">
                <a:solidFill>
                  <a:schemeClr val="bg2">
                    <a:lumMod val="25000"/>
                  </a:schemeClr>
                </a:solidFill>
                <a:latin typeface="+mn-lt"/>
                <a:ea typeface="+mn-ea"/>
                <a:cs typeface="+mn-cs"/>
              </a:defRPr>
            </a:lvl3pPr>
            <a:lvl4pPr marL="1385316" indent="-342900" algn="l" rtl="0" eaLnBrk="1" latinLnBrk="0" hangingPunct="1">
              <a:spcBef>
                <a:spcPct val="20000"/>
              </a:spcBef>
              <a:buClr>
                <a:schemeClr val="bg2">
                  <a:lumMod val="25000"/>
                </a:schemeClr>
              </a:buClr>
              <a:buSzPct val="90000"/>
              <a:buFont typeface="Arial"/>
              <a:buChar char="•"/>
              <a:defRPr kumimoji="0" sz="1400" kern="1200" spc="-50">
                <a:solidFill>
                  <a:schemeClr val="bg2">
                    <a:lumMod val="25000"/>
                  </a:schemeClr>
                </a:solidFill>
                <a:latin typeface="+mn-lt"/>
                <a:ea typeface="+mn-ea"/>
                <a:cs typeface="+mn-cs"/>
              </a:defRPr>
            </a:lvl4pPr>
            <a:lvl5pPr marL="1650492" indent="-342900" algn="l" rtl="0" eaLnBrk="1" latinLnBrk="0" hangingPunct="1">
              <a:spcBef>
                <a:spcPct val="20000"/>
              </a:spcBef>
              <a:buClr>
                <a:schemeClr val="bg2">
                  <a:lumMod val="25000"/>
                </a:schemeClr>
              </a:buClr>
              <a:buSzPct val="100000"/>
              <a:buFont typeface="Arial"/>
              <a:buChar char="•"/>
              <a:defRPr kumimoji="0" sz="1400" kern="1200" spc="-50">
                <a:solidFill>
                  <a:schemeClr val="bg2">
                    <a:lumMod val="25000"/>
                  </a:schemeClr>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marL="36576" indent="0">
              <a:buNone/>
            </a:pPr>
            <a:endParaRPr lang="en-US" dirty="0"/>
          </a:p>
        </p:txBody>
      </p:sp>
      <p:pic>
        <p:nvPicPr>
          <p:cNvPr id="4" name="Picture 3"/>
          <p:cNvPicPr>
            <a:picLocks noChangeAspect="1"/>
          </p:cNvPicPr>
          <p:nvPr/>
        </p:nvPicPr>
        <p:blipFill>
          <a:blip r:embed="rId3"/>
          <a:stretch>
            <a:fillRect/>
          </a:stretch>
        </p:blipFill>
        <p:spPr>
          <a:xfrm>
            <a:off x="-341406" y="4176628"/>
            <a:ext cx="2059641" cy="692596"/>
          </a:xfrm>
          <a:prstGeom prst="rect">
            <a:avLst/>
          </a:prstGeom>
        </p:spPr>
      </p:pic>
    </p:spTree>
    <p:extLst>
      <p:ext uri="{BB962C8B-B14F-4D97-AF65-F5344CB8AC3E}">
        <p14:creationId xmlns:p14="http://schemas.microsoft.com/office/powerpoint/2010/main" val="57660920"/>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par>
                          <p:cTn id="8" fill="hold">
                            <p:stCondLst>
                              <p:cond delay="500"/>
                            </p:stCondLst>
                            <p:childTnLst>
                              <p:par>
                                <p:cTn id="9" presetID="10" presetClass="entr" presetSubtype="0" fill="hold" grpId="0" nodeType="afterEffect" nodePh="1">
                                  <p:stCondLst>
                                    <p:cond delay="0"/>
                                  </p:stCondLst>
                                  <p:endCondLst>
                                    <p:cond evt="begin" delay="0">
                                      <p:tn val="9"/>
                                    </p:cond>
                                  </p:endCondLst>
                                  <p:childTnLst>
                                    <p:set>
                                      <p:cBhvr>
                                        <p:cTn id="10" dur="1" fill="hold">
                                          <p:stCondLst>
                                            <p:cond delay="0"/>
                                          </p:stCondLst>
                                        </p:cTn>
                                        <p:tgtEl>
                                          <p:spTgt spid="7">
                                            <p:txEl>
                                              <p:pRg st="0" end="0"/>
                                            </p:txEl>
                                          </p:spTgt>
                                        </p:tgtEl>
                                        <p:attrNameLst>
                                          <p:attrName>style.visibility</p:attrName>
                                        </p:attrNameLst>
                                      </p:cBhvr>
                                      <p:to>
                                        <p:strVal val="visible"/>
                                      </p:to>
                                    </p:set>
                                    <p:animEffect transition="in" filter="fade">
                                      <p:cBhvr>
                                        <p:cTn id="11"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7"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Electronics-prototype.jpg"/>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0" y="-398884"/>
            <a:ext cx="9144000" cy="6096000"/>
          </a:xfrm>
          <a:prstGeom prst="rect">
            <a:avLst/>
          </a:prstGeom>
        </p:spPr>
      </p:pic>
      <p:sp>
        <p:nvSpPr>
          <p:cNvPr id="10" name="Rectangle 9"/>
          <p:cNvSpPr/>
          <p:nvPr/>
        </p:nvSpPr>
        <p:spPr>
          <a:xfrm>
            <a:off x="355159" y="365951"/>
            <a:ext cx="8556104" cy="4441647"/>
          </a:xfrm>
          <a:prstGeom prst="rect">
            <a:avLst/>
          </a:prstGeom>
          <a:solidFill>
            <a:schemeClr val="bg1">
              <a:alpha val="8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p:txBody>
          <a:bodyPr/>
          <a:lstStyle/>
          <a:p>
            <a:r>
              <a:rPr lang="en-US" dirty="0" smtClean="0"/>
              <a:t>IDEASQUARE OUTPUT</a:t>
            </a:r>
            <a:endParaRPr lang="en-US" dirty="0"/>
          </a:p>
        </p:txBody>
      </p:sp>
      <p:sp>
        <p:nvSpPr>
          <p:cNvPr id="3" name="Content Placeholder 2"/>
          <p:cNvSpPr>
            <a:spLocks noGrp="1"/>
          </p:cNvSpPr>
          <p:nvPr>
            <p:ph idx="1"/>
          </p:nvPr>
        </p:nvSpPr>
        <p:spPr>
          <a:xfrm>
            <a:off x="599370" y="1090086"/>
            <a:ext cx="8087430" cy="3452034"/>
          </a:xfrm>
        </p:spPr>
        <p:txBody>
          <a:bodyPr>
            <a:normAutofit/>
          </a:bodyPr>
          <a:lstStyle/>
          <a:p>
            <a:r>
              <a:rPr lang="en-US" dirty="0" smtClean="0"/>
              <a:t>Creating next-generation of young scientists and innovators</a:t>
            </a:r>
          </a:p>
          <a:p>
            <a:r>
              <a:rPr lang="fr-CH" dirty="0" err="1" smtClean="0"/>
              <a:t>Accelerating</a:t>
            </a:r>
            <a:r>
              <a:rPr lang="fr-CH" dirty="0" smtClean="0"/>
              <a:t> flow of </a:t>
            </a:r>
            <a:r>
              <a:rPr lang="fr-CH" dirty="0" err="1" smtClean="0"/>
              <a:t>ideas</a:t>
            </a:r>
            <a:r>
              <a:rPr lang="fr-CH" dirty="0" smtClean="0"/>
              <a:t> and time </a:t>
            </a:r>
            <a:r>
              <a:rPr lang="en-US" dirty="0"/>
              <a:t>from discovery to </a:t>
            </a:r>
            <a:r>
              <a:rPr lang="en-US" dirty="0" smtClean="0"/>
              <a:t>application</a:t>
            </a:r>
          </a:p>
          <a:p>
            <a:r>
              <a:rPr lang="en-US" dirty="0" smtClean="0"/>
              <a:t>More effective sharing of ideas</a:t>
            </a:r>
            <a:r>
              <a:rPr lang="en-US" dirty="0"/>
              <a:t>, spaces and resources </a:t>
            </a:r>
            <a:r>
              <a:rPr lang="en-US" dirty="0" smtClean="0"/>
              <a:t>across projects at CERN and outside</a:t>
            </a:r>
            <a:endParaRPr lang="en-US" dirty="0"/>
          </a:p>
          <a:p>
            <a:r>
              <a:rPr lang="en-US" dirty="0" smtClean="0"/>
              <a:t>New results in socio-economic research about experimental innovation processes (</a:t>
            </a:r>
            <a:r>
              <a:rPr lang="en-US" dirty="0" err="1" smtClean="0"/>
              <a:t>IdeaSquare</a:t>
            </a:r>
            <a:r>
              <a:rPr lang="en-US" dirty="0" smtClean="0"/>
              <a:t> Journal of Experimental Innovation)</a:t>
            </a:r>
            <a:endParaRPr lang="en-US" dirty="0"/>
          </a:p>
          <a:p>
            <a:r>
              <a:rPr lang="en-US" dirty="0" smtClean="0"/>
              <a:t>Making societal </a:t>
            </a:r>
            <a:r>
              <a:rPr lang="en-US" dirty="0"/>
              <a:t>value of basic research more visible and tangible</a:t>
            </a:r>
          </a:p>
          <a:p>
            <a:r>
              <a:rPr lang="en-US" dirty="0" smtClean="0"/>
              <a:t>New insights for ATTRACT (www.attract-eu.com)</a:t>
            </a:r>
            <a:endParaRPr lang="en-US" dirty="0"/>
          </a:p>
        </p:txBody>
      </p:sp>
    </p:spTree>
    <p:extLst>
      <p:ext uri="{BB962C8B-B14F-4D97-AF65-F5344CB8AC3E}">
        <p14:creationId xmlns:p14="http://schemas.microsoft.com/office/powerpoint/2010/main" val="1441474739"/>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fade">
                                      <p:cBhvr>
                                        <p:cTn id="11" dur="500"/>
                                        <p:tgtEl>
                                          <p:spTgt spid="3">
                                            <p:txEl>
                                              <p:pRg st="0" end="0"/>
                                            </p:txEl>
                                          </p:spTgt>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grpId="0" nodeType="clickEffect">
                                  <p:stCondLst>
                                    <p:cond delay="0"/>
                                  </p:stCondLst>
                                  <p:childTnLst>
                                    <p:set>
                                      <p:cBhvr>
                                        <p:cTn id="15" dur="1" fill="hold">
                                          <p:stCondLst>
                                            <p:cond delay="0"/>
                                          </p:stCondLst>
                                        </p:cTn>
                                        <p:tgtEl>
                                          <p:spTgt spid="3">
                                            <p:txEl>
                                              <p:pRg st="1" end="1"/>
                                            </p:txEl>
                                          </p:spTgt>
                                        </p:tgtEl>
                                        <p:attrNameLst>
                                          <p:attrName>style.visibility</p:attrName>
                                        </p:attrNameLst>
                                      </p:cBhvr>
                                      <p:to>
                                        <p:strVal val="visible"/>
                                      </p:to>
                                    </p:set>
                                    <p:animEffect transition="in" filter="fade">
                                      <p:cBhvr>
                                        <p:cTn id="16" dur="500"/>
                                        <p:tgtEl>
                                          <p:spTgt spid="3">
                                            <p:txEl>
                                              <p:pRg st="1" end="1"/>
                                            </p:txEl>
                                          </p:spTgt>
                                        </p:tgtEl>
                                      </p:cBhvr>
                                    </p:animEffect>
                                  </p:childTnLst>
                                </p:cTn>
                              </p:par>
                            </p:childTnLst>
                          </p:cTn>
                        </p:par>
                        <p:par>
                          <p:cTn id="17" fill="hold">
                            <p:stCondLst>
                              <p:cond delay="500"/>
                            </p:stCondLst>
                            <p:childTnLst>
                              <p:par>
                                <p:cTn id="18" presetID="10" presetClass="entr" presetSubtype="0" fill="hold" grpId="0" nodeType="afterEffect">
                                  <p:stCondLst>
                                    <p:cond delay="0"/>
                                  </p:stCondLst>
                                  <p:childTnLst>
                                    <p:set>
                                      <p:cBhvr>
                                        <p:cTn id="19" dur="1" fill="hold">
                                          <p:stCondLst>
                                            <p:cond delay="0"/>
                                          </p:stCondLst>
                                        </p:cTn>
                                        <p:tgtEl>
                                          <p:spTgt spid="3">
                                            <p:txEl>
                                              <p:pRg st="2" end="2"/>
                                            </p:txEl>
                                          </p:spTgt>
                                        </p:tgtEl>
                                        <p:attrNameLst>
                                          <p:attrName>style.visibility</p:attrName>
                                        </p:attrNameLst>
                                      </p:cBhvr>
                                      <p:to>
                                        <p:strVal val="visible"/>
                                      </p:to>
                                    </p:set>
                                    <p:animEffect transition="in" filter="fade">
                                      <p:cBhvr>
                                        <p:cTn id="20" dur="500"/>
                                        <p:tgtEl>
                                          <p:spTgt spid="3">
                                            <p:txEl>
                                              <p:pRg st="2" end="2"/>
                                            </p:txEl>
                                          </p:spTgt>
                                        </p:tgtEl>
                                      </p:cBhvr>
                                    </p:animEffect>
                                  </p:childTnLst>
                                </p:cTn>
                              </p:par>
                            </p:childTnLst>
                          </p:cTn>
                        </p:par>
                        <p:par>
                          <p:cTn id="21" fill="hold">
                            <p:stCondLst>
                              <p:cond delay="1000"/>
                            </p:stCondLst>
                            <p:childTnLst>
                              <p:par>
                                <p:cTn id="22" presetID="10" presetClass="entr" presetSubtype="0" fill="hold" grpId="0" nodeType="afterEffect">
                                  <p:stCondLst>
                                    <p:cond delay="0"/>
                                  </p:stCondLst>
                                  <p:childTnLst>
                                    <p:set>
                                      <p:cBhvr>
                                        <p:cTn id="23" dur="1" fill="hold">
                                          <p:stCondLst>
                                            <p:cond delay="0"/>
                                          </p:stCondLst>
                                        </p:cTn>
                                        <p:tgtEl>
                                          <p:spTgt spid="3">
                                            <p:txEl>
                                              <p:pRg st="3" end="3"/>
                                            </p:txEl>
                                          </p:spTgt>
                                        </p:tgtEl>
                                        <p:attrNameLst>
                                          <p:attrName>style.visibility</p:attrName>
                                        </p:attrNameLst>
                                      </p:cBhvr>
                                      <p:to>
                                        <p:strVal val="visible"/>
                                      </p:to>
                                    </p:set>
                                    <p:animEffect transition="in" filter="fade">
                                      <p:cBhvr>
                                        <p:cTn id="24" dur="500"/>
                                        <p:tgtEl>
                                          <p:spTgt spid="3">
                                            <p:txEl>
                                              <p:pRg st="3" end="3"/>
                                            </p:txEl>
                                          </p:spTgt>
                                        </p:tgtEl>
                                      </p:cBhvr>
                                    </p:animEffect>
                                  </p:childTnLst>
                                </p:cTn>
                              </p:par>
                            </p:childTnLst>
                          </p:cTn>
                        </p:par>
                        <p:par>
                          <p:cTn id="25" fill="hold">
                            <p:stCondLst>
                              <p:cond delay="1500"/>
                            </p:stCondLst>
                            <p:childTnLst>
                              <p:par>
                                <p:cTn id="26" presetID="10" presetClass="entr" presetSubtype="0" fill="hold" grpId="0" nodeType="afterEffect">
                                  <p:stCondLst>
                                    <p:cond delay="0"/>
                                  </p:stCondLst>
                                  <p:childTnLst>
                                    <p:set>
                                      <p:cBhvr>
                                        <p:cTn id="27" dur="1" fill="hold">
                                          <p:stCondLst>
                                            <p:cond delay="0"/>
                                          </p:stCondLst>
                                        </p:cTn>
                                        <p:tgtEl>
                                          <p:spTgt spid="3">
                                            <p:txEl>
                                              <p:pRg st="4" end="4"/>
                                            </p:txEl>
                                          </p:spTgt>
                                        </p:tgtEl>
                                        <p:attrNameLst>
                                          <p:attrName>style.visibility</p:attrName>
                                        </p:attrNameLst>
                                      </p:cBhvr>
                                      <p:to>
                                        <p:strVal val="visible"/>
                                      </p:to>
                                    </p:set>
                                    <p:animEffect transition="in" filter="fade">
                                      <p:cBhvr>
                                        <p:cTn id="28" dur="500"/>
                                        <p:tgtEl>
                                          <p:spTgt spid="3">
                                            <p:txEl>
                                              <p:pRg st="4" end="4"/>
                                            </p:txEl>
                                          </p:spTgt>
                                        </p:tgtEl>
                                      </p:cBhvr>
                                    </p:animEffect>
                                  </p:childTnLst>
                                </p:cTn>
                              </p:par>
                            </p:childTnLst>
                          </p:cTn>
                        </p:par>
                        <p:par>
                          <p:cTn id="29" fill="hold">
                            <p:stCondLst>
                              <p:cond delay="2000"/>
                            </p:stCondLst>
                            <p:childTnLst>
                              <p:par>
                                <p:cTn id="30" presetID="10" presetClass="entr" presetSubtype="0" fill="hold" grpId="0" nodeType="after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fade">
                                      <p:cBhvr>
                                        <p:cTn id="32" dur="500"/>
                                        <p:tgtEl>
                                          <p:spTgt spid="3">
                                            <p:txEl>
                                              <p:pRg st="5" end="5"/>
                                            </p:txEl>
                                          </p:spTgt>
                                        </p:tgtEl>
                                      </p:cBhvr>
                                    </p:animEffect>
                                  </p:childTnLst>
                                </p:cTn>
                              </p:par>
                            </p:childTnLst>
                          </p:cTn>
                        </p:par>
                        <p:par>
                          <p:cTn id="33" fill="hold">
                            <p:stCondLst>
                              <p:cond delay="2500"/>
                            </p:stCondLst>
                            <p:childTnLst>
                              <p:par>
                                <p:cTn id="34" presetID="10" presetClass="entr" presetSubtype="0" fill="hold" grpId="0" nodeType="afterEffect">
                                  <p:stCondLst>
                                    <p:cond delay="0"/>
                                  </p:stCondLst>
                                  <p:childTnLst>
                                    <p:set>
                                      <p:cBhvr>
                                        <p:cTn id="35" dur="1" fill="hold">
                                          <p:stCondLst>
                                            <p:cond delay="0"/>
                                          </p:stCondLst>
                                        </p:cTn>
                                        <p:tgtEl>
                                          <p:spTgt spid="10"/>
                                        </p:tgtEl>
                                        <p:attrNameLst>
                                          <p:attrName>style.visibility</p:attrName>
                                        </p:attrNameLst>
                                      </p:cBhvr>
                                      <p:to>
                                        <p:strVal val="visible"/>
                                      </p:to>
                                    </p:set>
                                    <p:animEffect transition="in" filter="fade">
                                      <p:cBhvr>
                                        <p:cTn id="36"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2" grpId="0"/>
      <p:bldP spid="3" grpId="0" build="p"/>
    </p:bldLst>
  </p:timing>
</p:sld>
</file>

<file path=ppt/theme/theme1.xml><?xml version="1.0" encoding="utf-8"?>
<a:theme xmlns:a="http://schemas.openxmlformats.org/drawingml/2006/main" name="CERNCorporate16-9">
  <a:themeElements>
    <a:clrScheme name="CERN 1">
      <a:dk1>
        <a:srgbClr val="0055A0"/>
      </a:dk1>
      <a:lt1>
        <a:sysClr val="window" lastClr="FFFFFF"/>
      </a:lt1>
      <a:dk2>
        <a:srgbClr val="0055A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Classique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4080</TotalTime>
  <Words>834</Words>
  <Application>Microsoft Office PowerPoint</Application>
  <PresentationFormat>On-screen Show (16:9)</PresentationFormat>
  <Paragraphs>92</Paragraphs>
  <Slides>14</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14</vt:i4>
      </vt:variant>
    </vt:vector>
  </HeadingPairs>
  <TitlesOfParts>
    <vt:vector size="19" baseType="lpstr">
      <vt:lpstr>ＭＳ Ｐゴシック</vt:lpstr>
      <vt:lpstr>Arial</vt:lpstr>
      <vt:lpstr>Calibri</vt:lpstr>
      <vt:lpstr>Times New Roman</vt:lpstr>
      <vt:lpstr>CERNCorporate16-9</vt:lpstr>
      <vt:lpstr>CERN Ideasquare</vt:lpstr>
      <vt:lpstr>IDEASQUARE IN BRIEF</vt:lpstr>
      <vt:lpstr>IDEASQUARE IS</vt:lpstr>
      <vt:lpstr>EXAMPLE: NEUTRINO PLATFORM PROJECT</vt:lpstr>
      <vt:lpstr>EXAMPLE: EU-FUNDED ATTRACT PROJECT(S)</vt:lpstr>
      <vt:lpstr>EXAMPLE: MASTER-LEVEL STUDENT COURSE</vt:lpstr>
      <vt:lpstr>PowerPoint Presentation</vt:lpstr>
      <vt:lpstr>PowerPoint Presentation</vt:lpstr>
      <vt:lpstr>IDEASQUARE OUTPUT</vt:lpstr>
      <vt:lpstr>PowerPoint Presentation</vt:lpstr>
      <vt:lpstr>PowerPoint Presentation</vt:lpstr>
      <vt:lpstr>WHAT IS THE MOST INTERESTING LINK FOR NEW INNOVATION?</vt:lpstr>
      <vt:lpstr>IDEASQUARE</vt:lpstr>
      <vt:lpstr>PowerPoint Presentation</vt:lpstr>
    </vt:vector>
  </TitlesOfParts>
  <Company>cern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CERN User</dc:creator>
  <cp:lastModifiedBy>Markus Nordberg</cp:lastModifiedBy>
  <cp:revision>76</cp:revision>
  <dcterms:created xsi:type="dcterms:W3CDTF">2012-11-30T11:04:26Z</dcterms:created>
  <dcterms:modified xsi:type="dcterms:W3CDTF">2019-08-24T14:34:02Z</dcterms:modified>
</cp:coreProperties>
</file>