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notesMasterIdLst>
    <p:notesMasterId r:id="rId20"/>
  </p:notesMasterIdLst>
  <p:sldIdLst>
    <p:sldId id="271" r:id="rId2"/>
    <p:sldId id="387" r:id="rId3"/>
    <p:sldId id="398" r:id="rId4"/>
    <p:sldId id="399" r:id="rId5"/>
    <p:sldId id="400" r:id="rId6"/>
    <p:sldId id="401" r:id="rId7"/>
    <p:sldId id="389" r:id="rId8"/>
    <p:sldId id="396" r:id="rId9"/>
    <p:sldId id="394" r:id="rId10"/>
    <p:sldId id="397" r:id="rId11"/>
    <p:sldId id="390" r:id="rId12"/>
    <p:sldId id="391" r:id="rId13"/>
    <p:sldId id="402" r:id="rId14"/>
    <p:sldId id="392" r:id="rId15"/>
    <p:sldId id="393" r:id="rId16"/>
    <p:sldId id="403" r:id="rId17"/>
    <p:sldId id="404" r:id="rId18"/>
    <p:sldId id="373" r:id="rId19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79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9" d="100"/>
          <a:sy n="119" d="100"/>
        </p:scale>
        <p:origin x="720" y="20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18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900" y="0"/>
            <a:ext cx="294618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C967E9-9490-4F0A-9DB8-1EDDEFA0478C}" type="datetimeFigureOut">
              <a:rPr lang="en-US" smtClean="0"/>
              <a:pPr/>
              <a:t>9/3/2019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7449"/>
            <a:ext cx="294618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900" y="9377449"/>
            <a:ext cx="294618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02DE53-A72D-401B-B8F0-ADE35FFDCE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4755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These</a:t>
            </a:r>
            <a:r>
              <a:rPr lang="fr-CH" dirty="0" smtClean="0"/>
              <a:t> 2 pipes </a:t>
            </a:r>
            <a:r>
              <a:rPr lang="fr-CH" dirty="0" err="1" smtClean="0"/>
              <a:t>need</a:t>
            </a:r>
            <a:r>
              <a:rPr lang="fr-CH" dirty="0" smtClean="0"/>
              <a:t> to </a:t>
            </a:r>
            <a:r>
              <a:rPr lang="fr-CH" dirty="0" err="1" smtClean="0"/>
              <a:t>be</a:t>
            </a:r>
            <a:r>
              <a:rPr lang="fr-CH" dirty="0" smtClean="0"/>
              <a:t> as </a:t>
            </a:r>
            <a:r>
              <a:rPr lang="fr-CH" dirty="0" err="1" smtClean="0"/>
              <a:t>empty</a:t>
            </a:r>
            <a:r>
              <a:rPr lang="fr-CH" dirty="0" smtClean="0"/>
              <a:t> as possible (</a:t>
            </a:r>
            <a:r>
              <a:rPr lang="fr-CH" dirty="0" err="1" smtClean="0"/>
              <a:t>otherwise</a:t>
            </a:r>
            <a:r>
              <a:rPr lang="fr-CH" dirty="0" smtClean="0"/>
              <a:t> protons </a:t>
            </a:r>
            <a:r>
              <a:rPr lang="fr-CH" dirty="0" err="1" smtClean="0"/>
              <a:t>would</a:t>
            </a:r>
            <a:r>
              <a:rPr lang="fr-CH" dirty="0" smtClean="0"/>
              <a:t> hit air </a:t>
            </a:r>
            <a:r>
              <a:rPr lang="fr-CH" dirty="0" err="1" smtClean="0"/>
              <a:t>molecules</a:t>
            </a:r>
            <a:r>
              <a:rPr lang="fr-CH" baseline="0" dirty="0" smtClean="0"/>
              <a:t> all the time)</a:t>
            </a:r>
            <a:r>
              <a:rPr lang="fr-CH" dirty="0" smtClean="0"/>
              <a:t>.</a:t>
            </a:r>
          </a:p>
          <a:p>
            <a:endParaRPr lang="fr-CH" dirty="0" smtClean="0"/>
          </a:p>
          <a:p>
            <a:r>
              <a:rPr lang="fr-CH" dirty="0" err="1" smtClean="0"/>
              <a:t>Thanks</a:t>
            </a:r>
            <a:r>
              <a:rPr lang="fr-CH" dirty="0" smtClean="0"/>
              <a:t> to</a:t>
            </a:r>
            <a:r>
              <a:rPr lang="fr-CH" baseline="0" dirty="0" smtClean="0"/>
              <a:t> turbo-</a:t>
            </a:r>
            <a:r>
              <a:rPr lang="fr-CH" baseline="0" dirty="0" err="1" smtClean="0"/>
              <a:t>molecular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pumps</a:t>
            </a:r>
            <a:r>
              <a:rPr lang="fr-CH" baseline="0" dirty="0" smtClean="0"/>
              <a:t> and </a:t>
            </a:r>
            <a:r>
              <a:rPr lang="fr-CH" baseline="0" dirty="0" err="1" smtClean="0"/>
              <a:t>other</a:t>
            </a:r>
            <a:r>
              <a:rPr lang="fr-CH" baseline="0" dirty="0" smtClean="0"/>
              <a:t> technologies,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reach</a:t>
            </a:r>
            <a:r>
              <a:rPr lang="fr-CH" baseline="0" dirty="0" smtClean="0"/>
              <a:t> a vacuum of 10^-13 </a:t>
            </a:r>
            <a:r>
              <a:rPr lang="fr-CH" baseline="0" dirty="0" err="1" smtClean="0"/>
              <a:t>atmosphere</a:t>
            </a:r>
            <a:r>
              <a:rPr lang="fr-CH" baseline="0" dirty="0" smtClean="0"/>
              <a:t> in the centre of the pipes: </a:t>
            </a:r>
            <a:r>
              <a:rPr lang="fr-CH" baseline="0" dirty="0" err="1" smtClean="0"/>
              <a:t>this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10 times </a:t>
            </a:r>
            <a:r>
              <a:rPr lang="fr-CH" baseline="0" dirty="0" err="1" smtClean="0"/>
              <a:t>emptiers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than</a:t>
            </a:r>
            <a:r>
              <a:rPr lang="fr-CH" baseline="0" dirty="0" smtClean="0"/>
              <a:t> on the surface of the Moon or as </a:t>
            </a:r>
            <a:r>
              <a:rPr lang="fr-CH" baseline="0" dirty="0" err="1" smtClean="0"/>
              <a:t>empty</a:t>
            </a:r>
            <a:r>
              <a:rPr lang="fr-CH" baseline="0" dirty="0" smtClean="0"/>
              <a:t> as in the </a:t>
            </a:r>
            <a:r>
              <a:rPr lang="fr-CH" baseline="0" dirty="0" err="1" smtClean="0"/>
              <a:t>solar</a:t>
            </a:r>
            <a:r>
              <a:rPr lang="fr-CH" baseline="0" dirty="0" smtClean="0"/>
              <a:t> system.</a:t>
            </a:r>
          </a:p>
          <a:p>
            <a:endParaRPr lang="fr-CH" baseline="0" dirty="0" smtClean="0"/>
          </a:p>
          <a:p>
            <a:r>
              <a:rPr lang="fr-CH" baseline="0" dirty="0" smtClean="0"/>
              <a:t>The </a:t>
            </a:r>
            <a:r>
              <a:rPr lang="fr-CH" baseline="0" dirty="0" err="1" smtClean="0"/>
              <a:t>magnetic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field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curves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beam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provided</a:t>
            </a:r>
            <a:r>
              <a:rPr lang="fr-CH" baseline="0" dirty="0" smtClean="0"/>
              <a:t> by the </a:t>
            </a:r>
            <a:r>
              <a:rPr lang="fr-CH" baseline="0" dirty="0" err="1" smtClean="0"/>
              <a:t>coils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surrounding</a:t>
            </a:r>
            <a:r>
              <a:rPr lang="fr-CH" baseline="0" dirty="0" smtClean="0"/>
              <a:t> the pipes. As </a:t>
            </a:r>
            <a:r>
              <a:rPr lang="fr-CH" baseline="0" dirty="0" err="1" smtClean="0"/>
              <a:t>each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beam</a:t>
            </a:r>
            <a:r>
              <a:rPr lang="fr-CH" baseline="0" dirty="0" smtClean="0"/>
              <a:t> </a:t>
            </a:r>
            <a:r>
              <a:rPr lang="fr-CH" baseline="0" dirty="0" err="1" smtClean="0"/>
              <a:t>holds</a:t>
            </a:r>
            <a:r>
              <a:rPr lang="fr-CH" baseline="0" dirty="0" smtClean="0"/>
              <a:t> as </a:t>
            </a:r>
            <a:r>
              <a:rPr lang="fr-CH" baseline="0" dirty="0" err="1" smtClean="0"/>
              <a:t>much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energy</a:t>
            </a:r>
            <a:r>
              <a:rPr lang="fr-CH" baseline="0" dirty="0" smtClean="0"/>
              <a:t> as in a high-speed train, the </a:t>
            </a:r>
            <a:r>
              <a:rPr lang="fr-CH" baseline="0" dirty="0" err="1" smtClean="0"/>
              <a:t>magnets</a:t>
            </a:r>
            <a:r>
              <a:rPr lang="fr-CH" baseline="0" dirty="0" smtClean="0"/>
              <a:t> must </a:t>
            </a:r>
            <a:r>
              <a:rPr lang="fr-CH" baseline="0" dirty="0" err="1" smtClean="0"/>
              <a:t>deliver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tremendous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magnetic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field</a:t>
            </a:r>
            <a:r>
              <a:rPr lang="fr-CH" baseline="0" dirty="0" smtClean="0"/>
              <a:t> of 9 T (tesla). This </a:t>
            </a:r>
            <a:r>
              <a:rPr lang="fr-CH" baseline="0" dirty="0" err="1" smtClean="0"/>
              <a:t>equates</a:t>
            </a:r>
            <a:r>
              <a:rPr lang="fr-CH" baseline="0" dirty="0" smtClean="0"/>
              <a:t> to 200’000 times the </a:t>
            </a:r>
            <a:r>
              <a:rPr lang="fr-CH" baseline="0" dirty="0" err="1" smtClean="0"/>
              <a:t>magnetic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field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Earth</a:t>
            </a:r>
            <a:r>
              <a:rPr lang="fr-CH" baseline="0" dirty="0" smtClean="0"/>
              <a:t> (ca 45 micro tesla)</a:t>
            </a:r>
          </a:p>
          <a:p>
            <a:r>
              <a:rPr lang="fr-CH" baseline="0" dirty="0" smtClean="0"/>
              <a:t>For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each</a:t>
            </a:r>
            <a:r>
              <a:rPr lang="fr-CH" baseline="0" dirty="0" smtClean="0"/>
              <a:t> of the </a:t>
            </a:r>
            <a:r>
              <a:rPr lang="fr-CH" baseline="0" dirty="0" err="1" smtClean="0"/>
              <a:t>small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electric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cableyou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see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around</a:t>
            </a:r>
            <a:r>
              <a:rPr lang="fr-CH" baseline="0" dirty="0" smtClean="0"/>
              <a:t> the vacuum pipes (1mm by 10mm section) a </a:t>
            </a:r>
            <a:r>
              <a:rPr lang="fr-CH" baseline="0" dirty="0" err="1" smtClean="0"/>
              <a:t>current</a:t>
            </a:r>
            <a:r>
              <a:rPr lang="fr-CH" baseline="0" dirty="0" smtClean="0"/>
              <a:t> of 11’000 </a:t>
            </a:r>
            <a:r>
              <a:rPr lang="fr-CH" baseline="0" dirty="0" err="1" smtClean="0"/>
              <a:t>amperes</a:t>
            </a:r>
            <a:r>
              <a:rPr lang="fr-CH" baseline="0" dirty="0" smtClean="0"/>
              <a:t> (in </a:t>
            </a:r>
            <a:r>
              <a:rPr lang="fr-CH" baseline="0" dirty="0" err="1" smtClean="0"/>
              <a:t>comparison</a:t>
            </a:r>
            <a:r>
              <a:rPr lang="fr-CH" baseline="0" dirty="0" smtClean="0"/>
              <a:t> in </a:t>
            </a:r>
            <a:r>
              <a:rPr lang="fr-CH" baseline="0" dirty="0" err="1" smtClean="0"/>
              <a:t>your</a:t>
            </a:r>
            <a:r>
              <a:rPr lang="fr-CH" baseline="0" dirty="0" smtClean="0"/>
              <a:t> home </a:t>
            </a:r>
            <a:r>
              <a:rPr lang="fr-CH" baseline="0" dirty="0" err="1" smtClean="0"/>
              <a:t>there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a </a:t>
            </a:r>
            <a:r>
              <a:rPr lang="fr-CH" baseline="0" dirty="0" err="1" smtClean="0"/>
              <a:t>current</a:t>
            </a:r>
            <a:r>
              <a:rPr lang="fr-CH" baseline="0" dirty="0" smtClean="0"/>
              <a:t> of about 20 </a:t>
            </a:r>
            <a:r>
              <a:rPr lang="fr-CH" baseline="0" dirty="0" err="1" smtClean="0"/>
              <a:t>amperes</a:t>
            </a:r>
            <a:r>
              <a:rPr lang="fr-CH" baseline="0" dirty="0" smtClean="0"/>
              <a:t> in the </a:t>
            </a:r>
            <a:r>
              <a:rPr lang="fr-CH" baseline="0" dirty="0" err="1" smtClean="0"/>
              <a:t>wires</a:t>
            </a:r>
            <a:r>
              <a:rPr lang="fr-CH" baseline="0" dirty="0" smtClean="0"/>
              <a:t>).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818457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err="1" smtClean="0"/>
              <a:t>That’s</a:t>
            </a:r>
            <a:r>
              <a:rPr lang="fr-CH" dirty="0" smtClean="0"/>
              <a:t> </a:t>
            </a:r>
            <a:r>
              <a:rPr lang="fr-CH" dirty="0" err="1" smtClean="0"/>
              <a:t>why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need</a:t>
            </a:r>
            <a:r>
              <a:rPr lang="fr-CH" baseline="0" dirty="0" smtClean="0"/>
              <a:t> to cool down the </a:t>
            </a:r>
            <a:r>
              <a:rPr lang="fr-CH" baseline="0" dirty="0" err="1" smtClean="0"/>
              <a:t>cables</a:t>
            </a:r>
            <a:r>
              <a:rPr lang="fr-CH" baseline="0" dirty="0" smtClean="0"/>
              <a:t> to the </a:t>
            </a:r>
            <a:r>
              <a:rPr lang="fr-CH" baseline="0" dirty="0" err="1" smtClean="0"/>
              <a:t>lowest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temperature</a:t>
            </a:r>
            <a:r>
              <a:rPr lang="fr-CH" baseline="0" dirty="0" smtClean="0"/>
              <a:t> possible.</a:t>
            </a:r>
          </a:p>
          <a:p>
            <a:r>
              <a:rPr lang="fr-CH" baseline="0" dirty="0" err="1" smtClean="0"/>
              <a:t>We</a:t>
            </a:r>
            <a:r>
              <a:rPr lang="fr-CH" baseline="0" dirty="0" smtClean="0"/>
              <a:t> have to </a:t>
            </a:r>
            <a:r>
              <a:rPr lang="fr-CH" baseline="0" dirty="0" err="1" smtClean="0"/>
              <a:t>reach</a:t>
            </a:r>
            <a:r>
              <a:rPr lang="fr-CH" baseline="0" dirty="0" smtClean="0"/>
              <a:t> -271°C (or 1.9° kelvin,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1.9° </a:t>
            </a:r>
            <a:r>
              <a:rPr lang="fr-CH" baseline="0" dirty="0" err="1" smtClean="0"/>
              <a:t>above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absolute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zero</a:t>
            </a:r>
            <a:r>
              <a:rPr lang="fr-CH" baseline="0" dirty="0" smtClean="0"/>
              <a:t>).</a:t>
            </a:r>
          </a:p>
          <a:p>
            <a:r>
              <a:rPr lang="fr-CH" baseline="0" dirty="0" smtClean="0"/>
              <a:t>At </a:t>
            </a:r>
            <a:r>
              <a:rPr lang="fr-CH" baseline="0" dirty="0" err="1" smtClean="0"/>
              <a:t>that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temperature</a:t>
            </a:r>
            <a:r>
              <a:rPr lang="fr-CH" baseline="0" dirty="0" smtClean="0"/>
              <a:t>, the </a:t>
            </a:r>
            <a:r>
              <a:rPr lang="fr-CH" baseline="0" dirty="0" err="1" smtClean="0"/>
              <a:t>cables</a:t>
            </a:r>
            <a:r>
              <a:rPr lang="fr-CH" baseline="0" dirty="0" smtClean="0"/>
              <a:t> made of Niobium </a:t>
            </a:r>
            <a:r>
              <a:rPr lang="fr-CH" baseline="0" dirty="0" err="1" smtClean="0"/>
              <a:t>Titanium</a:t>
            </a:r>
            <a:r>
              <a:rPr lang="fr-CH" baseline="0" dirty="0" smtClean="0"/>
              <a:t> (</a:t>
            </a:r>
            <a:r>
              <a:rPr lang="fr-CH" sz="1200" b="0" i="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NbTi</a:t>
            </a:r>
            <a:r>
              <a:rPr lang="fr-CH" baseline="0" dirty="0" smtClean="0"/>
              <a:t>) are «</a:t>
            </a:r>
            <a:r>
              <a:rPr lang="fr-CH" baseline="0" dirty="0" err="1" smtClean="0"/>
              <a:t>superconducting</a:t>
            </a:r>
            <a:r>
              <a:rPr lang="fr-CH" baseline="0" dirty="0" smtClean="0"/>
              <a:t>»,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means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they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don’t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heat</a:t>
            </a:r>
            <a:r>
              <a:rPr lang="fr-CH" baseline="0" dirty="0" smtClean="0"/>
              <a:t> up </a:t>
            </a:r>
            <a:r>
              <a:rPr lang="fr-CH" baseline="0" dirty="0" err="1" smtClean="0"/>
              <a:t>anymore</a:t>
            </a:r>
            <a:r>
              <a:rPr lang="fr-CH" baseline="0" dirty="0" smtClean="0"/>
              <a:t> as </a:t>
            </a:r>
            <a:r>
              <a:rPr lang="fr-CH" baseline="0" dirty="0" err="1" smtClean="0"/>
              <a:t>they</a:t>
            </a:r>
            <a:r>
              <a:rPr lang="fr-CH" baseline="0" dirty="0" smtClean="0"/>
              <a:t> have no </a:t>
            </a:r>
            <a:r>
              <a:rPr lang="fr-CH" baseline="0" dirty="0" err="1" smtClean="0"/>
              <a:t>electric</a:t>
            </a:r>
            <a:r>
              <a:rPr lang="fr-CH" baseline="0" dirty="0" smtClean="0"/>
              <a:t> </a:t>
            </a:r>
            <a:r>
              <a:rPr lang="fr-CH" baseline="0" dirty="0" err="1" smtClean="0"/>
              <a:t>resistance</a:t>
            </a:r>
            <a:r>
              <a:rPr lang="fr-CH" baseline="0" dirty="0" smtClean="0"/>
              <a:t>.</a:t>
            </a:r>
          </a:p>
          <a:p>
            <a:endParaRPr lang="fr-CH" baseline="0" dirty="0" smtClean="0"/>
          </a:p>
          <a:p>
            <a:r>
              <a:rPr lang="fr-CH" baseline="0" dirty="0" smtClean="0"/>
              <a:t>LHC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colder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than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vast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majority</a:t>
            </a:r>
            <a:r>
              <a:rPr lang="fr-CH" baseline="0" dirty="0" smtClean="0"/>
              <a:t> of the </a:t>
            </a:r>
            <a:r>
              <a:rPr lang="fr-CH" baseline="0" dirty="0" err="1" smtClean="0"/>
              <a:t>Universe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whose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average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temperature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2.725° kelvin  (if </a:t>
            </a:r>
            <a:r>
              <a:rPr lang="fr-CH" baseline="0" dirty="0" err="1" smtClean="0"/>
              <a:t>you</a:t>
            </a:r>
            <a:r>
              <a:rPr lang="fr-CH" baseline="0" dirty="0" smtClean="0"/>
              <a:t> look for a «cool» place to </a:t>
            </a:r>
            <a:r>
              <a:rPr lang="fr-CH" baseline="0" dirty="0" err="1" smtClean="0"/>
              <a:t>work</a:t>
            </a:r>
            <a:r>
              <a:rPr lang="fr-CH" baseline="0" dirty="0" smtClean="0"/>
              <a:t>, CERN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a good one)</a:t>
            </a:r>
          </a:p>
          <a:p>
            <a:endParaRPr lang="fr-CH" baseline="0" dirty="0" smtClean="0"/>
          </a:p>
          <a:p>
            <a:r>
              <a:rPr lang="fr-CH" baseline="0" dirty="0" smtClean="0"/>
              <a:t>This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possible </a:t>
            </a:r>
            <a:r>
              <a:rPr lang="fr-CH" baseline="0" dirty="0" err="1" smtClean="0"/>
              <a:t>thanks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cryogenic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facilities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using</a:t>
            </a:r>
            <a:r>
              <a:rPr lang="fr-CH" baseline="0" dirty="0" smtClean="0"/>
              <a:t> 120 tonnes or 700’000 litres of </a:t>
            </a:r>
            <a:r>
              <a:rPr lang="fr-CH" baseline="0" dirty="0" err="1" smtClean="0"/>
              <a:t>Helium</a:t>
            </a:r>
            <a:r>
              <a:rPr lang="fr-CH" baseline="0" dirty="0" smtClean="0"/>
              <a:t>! 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928400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And the</a:t>
            </a:r>
            <a:r>
              <a:rPr lang="fr-CH" baseline="0" dirty="0" smtClean="0"/>
              <a:t> final </a:t>
            </a:r>
            <a:r>
              <a:rPr lang="fr-CH" baseline="0" dirty="0" err="1" smtClean="0"/>
              <a:t>experiment</a:t>
            </a:r>
            <a:r>
              <a:rPr lang="fr-CH" baseline="0" dirty="0" smtClean="0"/>
              <a:t> on the LHC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LHCb</a:t>
            </a:r>
            <a:r>
              <a:rPr lang="fr-CH" baseline="0" dirty="0" smtClean="0"/>
              <a:t>. Is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name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after</a:t>
            </a:r>
            <a:r>
              <a:rPr lang="fr-CH" baseline="0" dirty="0" smtClean="0"/>
              <a:t> the «b» quark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it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studies</a:t>
            </a:r>
            <a:r>
              <a:rPr lang="fr-CH" baseline="0" dirty="0" smtClean="0"/>
              <a:t>.</a:t>
            </a:r>
          </a:p>
          <a:p>
            <a:r>
              <a:rPr lang="fr-CH" baseline="0" dirty="0" smtClean="0"/>
              <a:t>In </a:t>
            </a:r>
            <a:r>
              <a:rPr lang="fr-CH" baseline="0" dirty="0" err="1" smtClean="0"/>
              <a:t>fact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LHCb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studies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behaviour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difference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between</a:t>
            </a:r>
            <a:r>
              <a:rPr lang="fr-CH" baseline="0" dirty="0" smtClean="0"/>
              <a:t> the b quark and the </a:t>
            </a:r>
            <a:r>
              <a:rPr lang="fr-CH" baseline="0" dirty="0" err="1" smtClean="0"/>
              <a:t>anti-b</a:t>
            </a:r>
            <a:r>
              <a:rPr lang="fr-CH" baseline="0" dirty="0" smtClean="0"/>
              <a:t> quark.</a:t>
            </a:r>
          </a:p>
          <a:p>
            <a:r>
              <a:rPr lang="fr-CH" baseline="0" dirty="0" smtClean="0"/>
              <a:t>It tries to </a:t>
            </a:r>
            <a:r>
              <a:rPr lang="fr-CH" baseline="0" dirty="0" err="1" smtClean="0"/>
              <a:t>find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difference</a:t>
            </a:r>
            <a:r>
              <a:rPr lang="fr-CH" baseline="0" dirty="0" smtClean="0"/>
              <a:t> in the </a:t>
            </a:r>
            <a:r>
              <a:rPr lang="fr-CH" baseline="0" dirty="0" err="1" smtClean="0"/>
              <a:t>symmetry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account</a:t>
            </a:r>
            <a:r>
              <a:rPr lang="fr-CH" baseline="0" dirty="0" smtClean="0"/>
              <a:t> for the </a:t>
            </a:r>
            <a:r>
              <a:rPr lang="fr-CH" baseline="0" dirty="0" err="1" smtClean="0"/>
              <a:t>lack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antimatter</a:t>
            </a:r>
            <a:r>
              <a:rPr lang="fr-CH" baseline="0" dirty="0" smtClean="0"/>
              <a:t> in the </a:t>
            </a:r>
            <a:r>
              <a:rPr lang="fr-CH" baseline="0" dirty="0" err="1" smtClean="0"/>
              <a:t>Universe</a:t>
            </a:r>
            <a:r>
              <a:rPr lang="fr-CH" baseline="0" dirty="0" smtClean="0"/>
              <a:t>.</a:t>
            </a:r>
          </a:p>
          <a:p>
            <a:r>
              <a:rPr lang="fr-CH" baseline="0" dirty="0" smtClean="0"/>
              <a:t>It </a:t>
            </a:r>
            <a:r>
              <a:rPr lang="fr-CH" baseline="0" dirty="0" err="1" smtClean="0"/>
              <a:t>gathers</a:t>
            </a:r>
            <a:r>
              <a:rPr lang="fr-CH" baseline="0" dirty="0" smtClean="0"/>
              <a:t> 800 </a:t>
            </a:r>
            <a:r>
              <a:rPr lang="fr-CH" baseline="0" dirty="0" err="1" smtClean="0"/>
              <a:t>physicists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from</a:t>
            </a:r>
            <a:r>
              <a:rPr lang="fr-CH" baseline="0" dirty="0" smtClean="0"/>
              <a:t> 69 </a:t>
            </a:r>
            <a:r>
              <a:rPr lang="fr-CH" baseline="0" dirty="0" err="1" smtClean="0"/>
              <a:t>universities</a:t>
            </a:r>
            <a:r>
              <a:rPr lang="fr-CH" baseline="0" dirty="0" smtClean="0"/>
              <a:t> and institutes in 17 countries.</a:t>
            </a:r>
          </a:p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697776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All </a:t>
            </a:r>
            <a:r>
              <a:rPr lang="fr-CH" dirty="0" err="1" smtClean="0"/>
              <a:t>these</a:t>
            </a:r>
            <a:r>
              <a:rPr lang="fr-CH" dirty="0" smtClean="0"/>
              <a:t> detectors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generate</a:t>
            </a:r>
            <a:r>
              <a:rPr lang="fr-CH" dirty="0" smtClean="0"/>
              <a:t> </a:t>
            </a:r>
            <a:r>
              <a:rPr lang="fr-CH" dirty="0" err="1" smtClean="0"/>
              <a:t>loads</a:t>
            </a:r>
            <a:r>
              <a:rPr lang="fr-CH" dirty="0" smtClean="0"/>
              <a:t> of data… about 1 PB (</a:t>
            </a:r>
            <a:r>
              <a:rPr lang="fr-CH" dirty="0" err="1" smtClean="0"/>
              <a:t>petabyte</a:t>
            </a:r>
            <a:r>
              <a:rPr lang="fr-CH" baseline="0" dirty="0" smtClean="0"/>
              <a:t> = million of </a:t>
            </a:r>
            <a:r>
              <a:rPr lang="fr-CH" baseline="0" dirty="0" err="1" smtClean="0"/>
              <a:t>gigabyte</a:t>
            </a:r>
            <a:r>
              <a:rPr lang="fr-CH" baseline="0" dirty="0" smtClean="0"/>
              <a:t> per… SECOND!)</a:t>
            </a:r>
          </a:p>
          <a:p>
            <a:r>
              <a:rPr lang="fr-CH" baseline="0" dirty="0" smtClean="0"/>
              <a:t>Impossible to store </a:t>
            </a:r>
            <a:r>
              <a:rPr lang="fr-CH" baseline="0" dirty="0" err="1" smtClean="0"/>
              <a:t>so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much</a:t>
            </a:r>
            <a:r>
              <a:rPr lang="fr-CH" baseline="0" dirty="0" smtClean="0"/>
              <a:t> data. </a:t>
            </a:r>
            <a:r>
              <a:rPr lang="fr-CH" baseline="0" dirty="0" err="1" smtClean="0"/>
              <a:t>Anyway</a:t>
            </a:r>
            <a:r>
              <a:rPr lang="fr-CH" baseline="0" dirty="0" smtClean="0"/>
              <a:t> not </a:t>
            </a:r>
            <a:r>
              <a:rPr lang="fr-CH" baseline="0" dirty="0" err="1" smtClean="0"/>
              <a:t>needed</a:t>
            </a:r>
            <a:r>
              <a:rPr lang="fr-CH" baseline="0" dirty="0" smtClean="0"/>
              <a:t>.</a:t>
            </a:r>
          </a:p>
          <a:p>
            <a:r>
              <a:rPr lang="fr-CH" baseline="0" dirty="0" smtClean="0"/>
              <a:t>The </a:t>
            </a:r>
            <a:r>
              <a:rPr lang="fr-CH" baseline="0" dirty="0" err="1" smtClean="0"/>
              <a:t>event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experiments</a:t>
            </a:r>
            <a:r>
              <a:rPr lang="fr-CH" baseline="0" dirty="0" smtClean="0"/>
              <a:t> are </a:t>
            </a:r>
            <a:r>
              <a:rPr lang="fr-CH" baseline="0" dirty="0" err="1" smtClean="0"/>
              <a:t>trying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create</a:t>
            </a:r>
            <a:r>
              <a:rPr lang="fr-CH" baseline="0" dirty="0" smtClean="0"/>
              <a:t> and observe are </a:t>
            </a:r>
            <a:r>
              <a:rPr lang="fr-CH" baseline="0" dirty="0" err="1" smtClean="0"/>
              <a:t>very</a:t>
            </a:r>
            <a:r>
              <a:rPr lang="fr-CH" baseline="0" dirty="0" smtClean="0"/>
              <a:t> rare.</a:t>
            </a:r>
          </a:p>
          <a:p>
            <a:r>
              <a:rPr lang="fr-CH" baseline="0" dirty="0" err="1" smtClean="0"/>
              <a:t>That’s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why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make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so</a:t>
            </a:r>
            <a:r>
              <a:rPr lang="fr-CH" baseline="0" dirty="0" smtClean="0"/>
              <a:t> </a:t>
            </a:r>
            <a:r>
              <a:rPr lang="fr-CH" baseline="0" dirty="0" err="1" smtClean="0"/>
              <a:t>many</a:t>
            </a:r>
            <a:r>
              <a:rPr lang="fr-CH" baseline="0" dirty="0" smtClean="0"/>
              <a:t> collisions but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keep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only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interesting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ones</a:t>
            </a:r>
            <a:r>
              <a:rPr lang="fr-CH" baseline="0" dirty="0" smtClean="0"/>
              <a:t>.</a:t>
            </a:r>
          </a:p>
          <a:p>
            <a:r>
              <a:rPr lang="fr-CH" baseline="0" dirty="0" err="1" smtClean="0"/>
              <a:t>Therefore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next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each</a:t>
            </a:r>
            <a:r>
              <a:rPr lang="fr-CH" baseline="0" dirty="0" smtClean="0"/>
              <a:t> detector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a «trigger», a </a:t>
            </a:r>
            <a:r>
              <a:rPr lang="fr-CH" baseline="0" dirty="0" err="1" smtClean="0"/>
              <a:t>kind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filter</a:t>
            </a:r>
            <a:r>
              <a:rPr lang="fr-CH" baseline="0" dirty="0" smtClean="0"/>
              <a:t> made of </a:t>
            </a:r>
            <a:r>
              <a:rPr lang="fr-CH" baseline="0" dirty="0" err="1" smtClean="0"/>
              <a:t>various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layers</a:t>
            </a:r>
            <a:r>
              <a:rPr lang="fr-CH" baseline="0" dirty="0" smtClean="0"/>
              <a:t>  (first </a:t>
            </a:r>
            <a:r>
              <a:rPr lang="fr-CH" baseline="0" dirty="0" err="1" smtClean="0"/>
              <a:t>electronic</a:t>
            </a:r>
            <a:r>
              <a:rPr lang="fr-CH" baseline="0" dirty="0" smtClean="0"/>
              <a:t>, </a:t>
            </a:r>
            <a:r>
              <a:rPr lang="fr-CH" baseline="0" dirty="0" err="1" smtClean="0"/>
              <a:t>then</a:t>
            </a:r>
            <a:r>
              <a:rPr lang="fr-CH" baseline="0" dirty="0" smtClean="0"/>
              <a:t> computers) </a:t>
            </a:r>
            <a:r>
              <a:rPr lang="fr-CH" baseline="0" dirty="0" err="1" smtClean="0"/>
              <a:t>which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select and </a:t>
            </a:r>
            <a:r>
              <a:rPr lang="fr-CH" baseline="0" dirty="0" err="1" smtClean="0"/>
              <a:t>keep</a:t>
            </a:r>
            <a:r>
              <a:rPr lang="fr-CH" baseline="0" dirty="0" smtClean="0"/>
              <a:t> </a:t>
            </a:r>
            <a:r>
              <a:rPr lang="fr-CH" baseline="0" dirty="0" err="1" smtClean="0"/>
              <a:t>only</a:t>
            </a:r>
            <a:r>
              <a:rPr lang="fr-CH" baseline="0" dirty="0" smtClean="0"/>
              <a:t> 1 collision out of a million </a:t>
            </a:r>
            <a:r>
              <a:rPr lang="fr-CH" baseline="0" dirty="0" err="1" smtClean="0"/>
              <a:t>average</a:t>
            </a:r>
            <a:r>
              <a:rPr lang="fr-CH" baseline="0" dirty="0" smtClean="0"/>
              <a:t>.</a:t>
            </a:r>
          </a:p>
          <a:p>
            <a:r>
              <a:rPr lang="fr-CH" baseline="0" dirty="0" smtClean="0"/>
              <a:t>In the end </a:t>
            </a:r>
            <a:r>
              <a:rPr lang="fr-CH" baseline="0" dirty="0" err="1" smtClean="0"/>
              <a:t>will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still</a:t>
            </a:r>
            <a:r>
              <a:rPr lang="fr-CH" baseline="0" dirty="0" smtClean="0"/>
              <a:t> </a:t>
            </a:r>
            <a:r>
              <a:rPr lang="fr-CH" baseline="0" dirty="0" err="1" smtClean="0"/>
              <a:t>generate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dozens</a:t>
            </a:r>
            <a:r>
              <a:rPr lang="fr-CH" baseline="0" dirty="0" smtClean="0"/>
              <a:t> of </a:t>
            </a:r>
            <a:r>
              <a:rPr lang="fr-CH" baseline="0" dirty="0" err="1" smtClean="0"/>
              <a:t>Petabytes</a:t>
            </a:r>
            <a:r>
              <a:rPr lang="fr-CH" baseline="0" dirty="0" smtClean="0"/>
              <a:t> of data </a:t>
            </a:r>
            <a:r>
              <a:rPr lang="fr-CH" baseline="0" dirty="0" err="1" smtClean="0"/>
              <a:t>each</a:t>
            </a:r>
            <a:r>
              <a:rPr lang="fr-CH" baseline="0" dirty="0" smtClean="0"/>
              <a:t> </a:t>
            </a:r>
            <a:r>
              <a:rPr lang="fr-CH" baseline="0" dirty="0" err="1" smtClean="0"/>
              <a:t>year</a:t>
            </a:r>
            <a:r>
              <a:rPr lang="fr-CH" baseline="0" dirty="0" smtClean="0"/>
              <a:t>.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need</a:t>
            </a:r>
            <a:r>
              <a:rPr lang="fr-CH" baseline="0" dirty="0" smtClean="0"/>
              <a:t> about 200’000 computer </a:t>
            </a:r>
            <a:r>
              <a:rPr lang="fr-CH" baseline="0" dirty="0" err="1" smtClean="0"/>
              <a:t>CPUs</a:t>
            </a:r>
            <a:r>
              <a:rPr lang="fr-CH" baseline="0" dirty="0" smtClean="0"/>
              <a:t> to </a:t>
            </a:r>
            <a:r>
              <a:rPr lang="fr-CH" baseline="0" dirty="0" err="1" smtClean="0"/>
              <a:t>analyze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this</a:t>
            </a:r>
            <a:r>
              <a:rPr lang="fr-CH" baseline="0" dirty="0" smtClean="0"/>
              <a:t> data.</a:t>
            </a:r>
          </a:p>
          <a:p>
            <a:r>
              <a:rPr lang="fr-CH" baseline="0" dirty="0" smtClean="0"/>
              <a:t>As CERN has </a:t>
            </a:r>
            <a:r>
              <a:rPr lang="fr-CH" baseline="0" dirty="0" err="1" smtClean="0"/>
              <a:t>only</a:t>
            </a:r>
            <a:r>
              <a:rPr lang="fr-CH" baseline="0" dirty="0" smtClean="0"/>
              <a:t> about 100’000 CPUS </a:t>
            </a:r>
            <a:r>
              <a:rPr lang="fr-CH" baseline="0" dirty="0" err="1" smtClean="0"/>
              <a:t>we</a:t>
            </a:r>
            <a:r>
              <a:rPr lang="fr-CH" baseline="0" dirty="0" smtClean="0"/>
              <a:t> </a:t>
            </a:r>
            <a:r>
              <a:rPr lang="fr-CH" baseline="0" dirty="0" err="1" smtClean="0"/>
              <a:t>share</a:t>
            </a:r>
            <a:r>
              <a:rPr lang="fr-CH" baseline="0" dirty="0" smtClean="0"/>
              <a:t> the date over more </a:t>
            </a:r>
            <a:r>
              <a:rPr lang="fr-CH" baseline="0" dirty="0" err="1" smtClean="0"/>
              <a:t>than</a:t>
            </a:r>
            <a:r>
              <a:rPr lang="fr-CH" baseline="0" dirty="0" smtClean="0"/>
              <a:t> 100 computer centre over the </a:t>
            </a:r>
            <a:r>
              <a:rPr lang="fr-CH" baseline="0" dirty="0" err="1" smtClean="0"/>
              <a:t>planet</a:t>
            </a:r>
            <a:r>
              <a:rPr lang="fr-CH" baseline="0" dirty="0" smtClean="0"/>
              <a:t> (</a:t>
            </a:r>
            <a:r>
              <a:rPr lang="fr-CH" baseline="0" dirty="0" err="1" smtClean="0"/>
              <a:t>usually</a:t>
            </a:r>
            <a:r>
              <a:rPr lang="fr-CH" baseline="0" dirty="0" smtClean="0"/>
              <a:t> </a:t>
            </a:r>
            <a:r>
              <a:rPr lang="fr-CH" baseline="0" dirty="0" err="1" smtClean="0"/>
              <a:t>located</a:t>
            </a:r>
            <a:r>
              <a:rPr lang="fr-CH" baseline="0" dirty="0" smtClean="0"/>
              <a:t> in the </a:t>
            </a:r>
            <a:r>
              <a:rPr lang="fr-CH" baseline="0" dirty="0" err="1" smtClean="0"/>
              <a:t>physics</a:t>
            </a:r>
            <a:r>
              <a:rPr lang="fr-CH" baseline="0" dirty="0" smtClean="0"/>
              <a:t> institutes </a:t>
            </a:r>
            <a:r>
              <a:rPr lang="fr-CH" baseline="0" dirty="0" err="1" smtClean="0"/>
              <a:t>participating</a:t>
            </a:r>
            <a:r>
              <a:rPr lang="fr-CH" baseline="0" dirty="0" smtClean="0"/>
              <a:t> to the LHC collaboration). This </a:t>
            </a:r>
            <a:r>
              <a:rPr lang="fr-CH" baseline="0" dirty="0" err="1" smtClean="0"/>
              <a:t>is</a:t>
            </a:r>
            <a:r>
              <a:rPr lang="fr-CH" baseline="0" dirty="0" smtClean="0"/>
              <a:t> the </a:t>
            </a:r>
            <a:r>
              <a:rPr lang="fr-CH" baseline="0" dirty="0" err="1" smtClean="0"/>
              <a:t>Computing</a:t>
            </a:r>
            <a:r>
              <a:rPr lang="fr-CH" baseline="0" dirty="0" smtClean="0"/>
              <a:t> </a:t>
            </a:r>
            <a:r>
              <a:rPr lang="fr-CH" baseline="0" dirty="0" err="1" smtClean="0"/>
              <a:t>Grid</a:t>
            </a:r>
            <a:r>
              <a:rPr lang="fr-CH" baseline="0" dirty="0" smtClean="0"/>
              <a:t>, a </a:t>
            </a:r>
            <a:r>
              <a:rPr lang="fr-CH" baseline="0" dirty="0" err="1" smtClean="0"/>
              <a:t>gigantic</a:t>
            </a:r>
            <a:r>
              <a:rPr lang="fr-CH" baseline="0" dirty="0" smtClean="0"/>
              <a:t> </a:t>
            </a:r>
            <a:r>
              <a:rPr lang="fr-CH" baseline="0" dirty="0" err="1" smtClean="0"/>
              <a:t>planetary</a:t>
            </a:r>
            <a:r>
              <a:rPr lang="fr-CH" baseline="0" dirty="0" smtClean="0"/>
              <a:t> computer and hard drive!</a:t>
            </a:r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49C6D6-DEB7-4EE3-BF8D-539D188433E6}" type="slidenum">
              <a:rPr lang="fr-CH" smtClean="0"/>
              <a:t>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5787062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Slide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Line 71"/>
          <p:cNvSpPr>
            <a:spLocks noChangeShapeType="1"/>
          </p:cNvSpPr>
          <p:nvPr userDrawn="1"/>
        </p:nvSpPr>
        <p:spPr bwMode="auto">
          <a:xfrm flipV="1">
            <a:off x="1371600" y="6238428"/>
            <a:ext cx="68008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imes"/>
            </a:endParaRPr>
          </a:p>
        </p:txBody>
      </p:sp>
      <p:sp>
        <p:nvSpPr>
          <p:cNvPr id="3" name="TextBox 2"/>
          <p:cNvSpPr txBox="1"/>
          <p:nvPr userDrawn="1"/>
        </p:nvSpPr>
        <p:spPr>
          <a:xfrm>
            <a:off x="7236296" y="6433591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i="1" dirty="0" smtClean="0">
                <a:solidFill>
                  <a:schemeClr val="accent1"/>
                </a:solidFill>
              </a:rPr>
              <a:t>Enrico Chesta</a:t>
            </a:r>
            <a:endParaRPr lang="en-GB" sz="1400" b="1" i="1" dirty="0">
              <a:solidFill>
                <a:schemeClr val="accent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8" y="6309320"/>
            <a:ext cx="3630818" cy="560267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6735597" y="6380612"/>
            <a:ext cx="98616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CH" sz="1600" b="0" dirty="0" smtClean="0">
                <a:solidFill>
                  <a:srgbClr val="0070C0"/>
                </a:solidFill>
              </a:rPr>
              <a:t>03/09/19</a:t>
            </a:r>
            <a:endParaRPr lang="en-GB" sz="1600" b="0" dirty="0">
              <a:solidFill>
                <a:srgbClr val="0070C0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3923928" y="6300609"/>
            <a:ext cx="2811669" cy="584775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600" dirty="0" smtClean="0">
                <a:solidFill>
                  <a:srgbClr val="0070C0"/>
                </a:solidFill>
              </a:rPr>
              <a:t>Nanosat Student Initiative Brainstorming Meeting</a:t>
            </a:r>
            <a:endParaRPr lang="en-GB" sz="16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8C92-9B35-4B51-A972-F475D5051829}" type="datetimeFigureOut">
              <a:rPr lang="en-US" smtClean="0"/>
              <a:pPr/>
              <a:t>9/3/2019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285A-03A2-44DE-9813-B101CA423B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8C92-9B35-4B51-A972-F475D5051829}" type="datetimeFigureOut">
              <a:rPr lang="en-US" smtClean="0"/>
              <a:pPr/>
              <a:t>9/3/2019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285A-03A2-44DE-9813-B101CA423B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ther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Tm="12000">
    <p:zo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158" y="304800"/>
            <a:ext cx="8230044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6977" y="1600201"/>
            <a:ext cx="4043064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476" y="1600201"/>
            <a:ext cx="4044547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8173665" y="6400800"/>
            <a:ext cx="970335" cy="457200"/>
          </a:xfrm>
        </p:spPr>
        <p:txBody>
          <a:bodyPr/>
          <a:lstStyle>
            <a:lvl1pPr>
              <a:defRPr/>
            </a:lvl1pPr>
          </a:lstStyle>
          <a:p>
            <a:fld id="{AA1AB893-F6AA-4113-A9B6-14DA5032D0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5146443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001912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8C92-9B35-4B51-A972-F475D5051829}" type="datetimeFigureOut">
              <a:rPr lang="en-US" smtClean="0"/>
              <a:pPr/>
              <a:t>9/3/2019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285A-03A2-44DE-9813-B101CA423B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8C92-9B35-4B51-A972-F475D5051829}" type="datetimeFigureOut">
              <a:rPr lang="en-US" smtClean="0"/>
              <a:pPr/>
              <a:t>9/3/2019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285A-03A2-44DE-9813-B101CA423B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8C92-9B35-4B51-A972-F475D5051829}" type="datetimeFigureOut">
              <a:rPr lang="en-US" smtClean="0"/>
              <a:pPr/>
              <a:t>9/3/2019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285A-03A2-44DE-9813-B101CA423B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8C92-9B35-4B51-A972-F475D5051829}" type="datetimeFigureOut">
              <a:rPr lang="en-US" smtClean="0"/>
              <a:pPr/>
              <a:t>9/3/2019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285A-03A2-44DE-9813-B101CA423B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8C92-9B35-4B51-A972-F475D5051829}" type="datetimeFigureOut">
              <a:rPr lang="en-US" smtClean="0"/>
              <a:pPr/>
              <a:t>9/3/2019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285A-03A2-44DE-9813-B101CA423B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8C92-9B35-4B51-A972-F475D5051829}" type="datetimeFigureOut">
              <a:rPr lang="en-US" smtClean="0"/>
              <a:pPr/>
              <a:t>9/3/2019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285A-03A2-44DE-9813-B101CA423B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8C92-9B35-4B51-A972-F475D5051829}" type="datetimeFigureOut">
              <a:rPr lang="en-US" smtClean="0"/>
              <a:pPr/>
              <a:t>9/3/2019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285A-03A2-44DE-9813-B101CA423B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48C92-9B35-4B51-A972-F475D5051829}" type="datetimeFigureOut">
              <a:rPr lang="en-US" smtClean="0"/>
              <a:pPr/>
              <a:t>9/3/2019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E285A-03A2-44DE-9813-B101CA423B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48C92-9B35-4B51-A972-F475D5051829}" type="datetimeFigureOut">
              <a:rPr lang="en-US" smtClean="0"/>
              <a:pPr/>
              <a:t>9/3/2019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E285A-03A2-44DE-9813-B101CA423B4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3" Type="http://schemas.openxmlformats.org/officeDocument/2006/relationships/image" Target="../media/image29.emf"/><Relationship Id="rId7" Type="http://schemas.openxmlformats.org/officeDocument/2006/relationships/image" Target="../media/image33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emf"/><Relationship Id="rId11" Type="http://schemas.openxmlformats.org/officeDocument/2006/relationships/hyperlink" Target="https://cernbox.cern.ch/index.php/s/8vyxln9xa8Z6n0s" TargetMode="External"/><Relationship Id="rId5" Type="http://schemas.openxmlformats.org/officeDocument/2006/relationships/image" Target="../media/image31.emf"/><Relationship Id="rId10" Type="http://schemas.openxmlformats.org/officeDocument/2006/relationships/image" Target="../media/image36.emf"/><Relationship Id="rId4" Type="http://schemas.openxmlformats.org/officeDocument/2006/relationships/image" Target="../media/image30.emf"/><Relationship Id="rId9" Type="http://schemas.openxmlformats.org/officeDocument/2006/relationships/image" Target="../media/image35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png"/><Relationship Id="rId11" Type="http://schemas.openxmlformats.org/officeDocument/2006/relationships/image" Target="../media/image46.png"/><Relationship Id="rId5" Type="http://schemas.openxmlformats.org/officeDocument/2006/relationships/image" Target="../media/image40.pn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7" Type="http://schemas.openxmlformats.org/officeDocument/2006/relationships/image" Target="../media/image52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jpe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3" Type="http://schemas.openxmlformats.org/officeDocument/2006/relationships/image" Target="../media/image48.emf"/><Relationship Id="rId7" Type="http://schemas.openxmlformats.org/officeDocument/2006/relationships/image" Target="../media/image57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6.png"/><Relationship Id="rId11" Type="http://schemas.openxmlformats.org/officeDocument/2006/relationships/image" Target="../media/image61.png"/><Relationship Id="rId5" Type="http://schemas.openxmlformats.org/officeDocument/2006/relationships/image" Target="../media/image55.png"/><Relationship Id="rId10" Type="http://schemas.openxmlformats.org/officeDocument/2006/relationships/image" Target="../media/image60.png"/><Relationship Id="rId4" Type="http://schemas.openxmlformats.org/officeDocument/2006/relationships/image" Target="../media/image54.png"/><Relationship Id="rId9" Type="http://schemas.openxmlformats.org/officeDocument/2006/relationships/image" Target="../media/image5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Relationship Id="rId9" Type="http://schemas.openxmlformats.org/officeDocument/2006/relationships/image" Target="../media/image69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image" Target="../media/image70.png"/><Relationship Id="rId7" Type="http://schemas.openxmlformats.org/officeDocument/2006/relationships/image" Target="../media/image74.png"/><Relationship Id="rId12" Type="http://schemas.openxmlformats.org/officeDocument/2006/relationships/image" Target="../media/image79.emf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3.png"/><Relationship Id="rId11" Type="http://schemas.openxmlformats.org/officeDocument/2006/relationships/image" Target="../media/image78.png"/><Relationship Id="rId5" Type="http://schemas.openxmlformats.org/officeDocument/2006/relationships/image" Target="../media/image72.png"/><Relationship Id="rId10" Type="http://schemas.openxmlformats.org/officeDocument/2006/relationships/image" Target="../media/image77.png"/><Relationship Id="rId4" Type="http://schemas.openxmlformats.org/officeDocument/2006/relationships/image" Target="../media/image71.png"/><Relationship Id="rId9" Type="http://schemas.openxmlformats.org/officeDocument/2006/relationships/image" Target="../media/image7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emf"/><Relationship Id="rId2" Type="http://schemas.openxmlformats.org/officeDocument/2006/relationships/image" Target="../media/image80.emf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emf"/><Relationship Id="rId2" Type="http://schemas.openxmlformats.org/officeDocument/2006/relationships/image" Target="../media/image82.emf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rn.ch/kt/aerospace" TargetMode="External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enrico.chesta@cern.ch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emf"/><Relationship Id="rId7" Type="http://schemas.openxmlformats.org/officeDocument/2006/relationships/image" Target="../media/image17.jpeg"/><Relationship Id="rId12" Type="http://schemas.openxmlformats.org/officeDocument/2006/relationships/image" Target="../media/image22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11" Type="http://schemas.openxmlformats.org/officeDocument/2006/relationships/image" Target="../media/image21.emf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jpg"/><Relationship Id="rId9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jpeg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0" y="5322217"/>
            <a:ext cx="313184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2400" b="1" u="sng" dirty="0" smtClean="0"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99000">
                      <a:schemeClr val="tx2">
                        <a:lumMod val="60000"/>
                        <a:lumOff val="40000"/>
                      </a:schemeClr>
                    </a:gs>
                    <a:gs pos="62000">
                      <a:schemeClr val="accent1">
                        <a:lumMod val="45000"/>
                        <a:lumOff val="55000"/>
                      </a:schemeClr>
                    </a:gs>
                    <a:gs pos="32000">
                      <a:schemeClr val="accent1">
                        <a:lumMod val="30000"/>
                        <a:lumOff val="70000"/>
                      </a:schemeClr>
                    </a:gs>
                  </a:gsLst>
                  <a:lin ang="0" scaled="1"/>
                  <a:tileRect/>
                </a:gradFill>
              </a:rPr>
              <a:t>Enrico Chesta</a:t>
            </a:r>
          </a:p>
          <a:p>
            <a:r>
              <a:rPr lang="fr-CH" b="1" dirty="0" smtClean="0"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99000">
                      <a:schemeClr val="tx2">
                        <a:lumMod val="60000"/>
                        <a:lumOff val="40000"/>
                      </a:schemeClr>
                    </a:gs>
                    <a:gs pos="62000">
                      <a:schemeClr val="accent1">
                        <a:lumMod val="45000"/>
                        <a:lumOff val="55000"/>
                      </a:schemeClr>
                    </a:gs>
                    <a:gs pos="32000">
                      <a:schemeClr val="accent1">
                        <a:lumMod val="30000"/>
                        <a:lumOff val="70000"/>
                      </a:schemeClr>
                    </a:gs>
                  </a:gsLst>
                  <a:lin ang="0" scaled="1"/>
                  <a:tileRect/>
                </a:gradFill>
              </a:rPr>
              <a:t>CERN </a:t>
            </a:r>
          </a:p>
          <a:p>
            <a:r>
              <a:rPr lang="fr-CH" b="1" dirty="0" smtClean="0"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99000">
                      <a:schemeClr val="tx2">
                        <a:lumMod val="60000"/>
                        <a:lumOff val="40000"/>
                      </a:schemeClr>
                    </a:gs>
                    <a:gs pos="62000">
                      <a:schemeClr val="accent1">
                        <a:lumMod val="45000"/>
                        <a:lumOff val="55000"/>
                      </a:schemeClr>
                    </a:gs>
                    <a:gs pos="32000">
                      <a:schemeClr val="accent1">
                        <a:lumMod val="30000"/>
                        <a:lumOff val="70000"/>
                      </a:schemeClr>
                    </a:gs>
                  </a:gsLst>
                  <a:lin ang="0" scaled="1"/>
                  <a:tileRect/>
                </a:gradFill>
              </a:rPr>
              <a:t>Knowledge Transfer Group</a:t>
            </a:r>
          </a:p>
          <a:p>
            <a:r>
              <a:rPr lang="fr-CH" b="1" dirty="0" smtClean="0"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99000">
                      <a:schemeClr val="tx2">
                        <a:lumMod val="60000"/>
                        <a:lumOff val="40000"/>
                      </a:schemeClr>
                    </a:gs>
                    <a:gs pos="62000">
                      <a:schemeClr val="accent1">
                        <a:lumMod val="45000"/>
                        <a:lumOff val="55000"/>
                      </a:schemeClr>
                    </a:gs>
                    <a:gs pos="32000">
                      <a:schemeClr val="accent1">
                        <a:lumMod val="30000"/>
                        <a:lumOff val="70000"/>
                      </a:schemeClr>
                    </a:gs>
                  </a:gsLst>
                  <a:lin ang="0" scaled="1"/>
                  <a:tileRect/>
                </a:gradFill>
              </a:rPr>
              <a:t>Aerospace Applications</a:t>
            </a:r>
          </a:p>
        </p:txBody>
      </p:sp>
      <p:sp>
        <p:nvSpPr>
          <p:cNvPr id="3" name="Rectangle 2"/>
          <p:cNvSpPr/>
          <p:nvPr/>
        </p:nvSpPr>
        <p:spPr>
          <a:xfrm>
            <a:off x="11654" y="31561"/>
            <a:ext cx="470436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2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CERN’s</a:t>
            </a:r>
            <a:r>
              <a:rPr lang="en-US" sz="5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 </a:t>
            </a:r>
          </a:p>
          <a:p>
            <a:r>
              <a:rPr lang="en-US" sz="6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Aerospace </a:t>
            </a:r>
          </a:p>
          <a:p>
            <a:r>
              <a:rPr lang="en-US" sz="6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Applications</a:t>
            </a:r>
          </a:p>
          <a:p>
            <a:r>
              <a:rPr lang="en-US" sz="60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</a:t>
            </a:r>
            <a:r>
              <a:rPr lang="en-US" sz="6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nd Small </a:t>
            </a:r>
          </a:p>
          <a:p>
            <a:r>
              <a:rPr lang="en-US" sz="6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Sat Projects</a:t>
            </a:r>
            <a:endParaRPr lang="en-US" sz="60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527376" y="5414550"/>
            <a:ext cx="56166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600" b="1" dirty="0">
                <a:solidFill>
                  <a:srgbClr val="0070C0"/>
                </a:solidFill>
              </a:rPr>
              <a:t>Nanosat Student Initiative Brainstorming </a:t>
            </a:r>
            <a:r>
              <a:rPr lang="en-GB" sz="3600" b="1" dirty="0" smtClean="0">
                <a:solidFill>
                  <a:srgbClr val="0070C0"/>
                </a:solidFill>
              </a:rPr>
              <a:t>Meeting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0633" y="932994"/>
            <a:ext cx="6275213" cy="430887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DATA ANALYTICS</a:t>
            </a:r>
            <a:endParaRPr lang="en-GB" sz="900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sz="9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CERNs knowhow and experience with ‘big data’ analysis for high energy physics and control of systems used in the LHC.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9748" y="1148438"/>
            <a:ext cx="1719113" cy="50544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9748" y="1685074"/>
            <a:ext cx="1505438" cy="52488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9748" y="2240292"/>
            <a:ext cx="1320900" cy="54432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8972" y="2804905"/>
            <a:ext cx="1359750" cy="61236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08972" y="3439542"/>
            <a:ext cx="1466588" cy="60264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08972" y="4072618"/>
            <a:ext cx="1806525" cy="52488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199259" y="4610432"/>
            <a:ext cx="1369463" cy="59292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199259" y="5235349"/>
            <a:ext cx="1359750" cy="8359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3787" y="1283982"/>
            <a:ext cx="6275214" cy="430887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HIGH VOLUME DATA MANAGEMENT &amp; STORAGE</a:t>
            </a:r>
            <a:endParaRPr lang="en-GB" sz="900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9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CERN’s unique knowhow derived from storage and worldwide distribution of vast amounts of data</a:t>
            </a:r>
            <a:endParaRPr lang="en-US" sz="12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3937" y="1629961"/>
            <a:ext cx="6278263" cy="430887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MACHINE LEARNING &amp; DEEP LEARNING</a:t>
            </a:r>
            <a:endParaRPr lang="en-GB" sz="900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sz="9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Knowhow and experience derived from early adoption of neural network techniques by particle physics community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4743" y="1983651"/>
            <a:ext cx="6287457" cy="430887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HIGH &amp; ULTRA-HIGH VACUUM SYSTEMS</a:t>
            </a:r>
            <a:endParaRPr lang="en-GB" sz="900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sz="9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Expertise in the design, construction and operation of one of the largest and most complex vacuum </a:t>
            </a:r>
            <a:r>
              <a:rPr lang="en-GB" sz="9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systems in the </a:t>
            </a:r>
            <a:r>
              <a:rPr lang="en-GB" sz="9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world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0845" y="2342636"/>
            <a:ext cx="6301355" cy="430887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CRYOGENICS</a:t>
            </a:r>
            <a:endParaRPr lang="en-GB" sz="900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9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CERN’s unique knowhow derived from 60 years of designing, installing and operating the world’s largest cryogenics installation</a:t>
            </a:r>
            <a:endParaRPr lang="en-US" sz="12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162" y="2696546"/>
            <a:ext cx="6294038" cy="438582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MANUFACTURING AND MECHANICAL PROCESSES</a:t>
            </a:r>
            <a:endParaRPr lang="en-GB" sz="900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sz="1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CERN </a:t>
            </a:r>
            <a:r>
              <a:rPr lang="en-GB" sz="10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develops manufacturing solutions for machines operating </a:t>
            </a:r>
            <a:r>
              <a:rPr lang="en-GB" sz="1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at the </a:t>
            </a:r>
            <a:r>
              <a:rPr lang="en-GB" sz="10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limits </a:t>
            </a:r>
            <a:r>
              <a:rPr lang="en-GB" sz="10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of precision, size, speed and </a:t>
            </a:r>
            <a:r>
              <a:rPr lang="en-GB" sz="10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power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0267" y="3064118"/>
            <a:ext cx="6291933" cy="438582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MATERIAL SCIENCE</a:t>
            </a:r>
            <a:endParaRPr lang="en-GB" sz="900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10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Novel fabrication methods and analysis procedures for materials operating at the extremes of precision and endurance</a:t>
            </a:r>
            <a:endParaRPr lang="en-US" sz="1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589" y="3434673"/>
            <a:ext cx="6301612" cy="430887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METROLOGY</a:t>
            </a:r>
            <a:endParaRPr lang="en-GB" sz="900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9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Unique know-how derived from </a:t>
            </a:r>
            <a:r>
              <a:rPr lang="en-US" sz="9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precise construction and operation of some of </a:t>
            </a:r>
            <a:r>
              <a:rPr lang="en-GB" sz="9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world's largest and most complex </a:t>
            </a:r>
            <a:r>
              <a:rPr lang="en-GB" sz="9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machines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0588" y="3802659"/>
            <a:ext cx="6309380" cy="430887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wrap="square" rtlCol="0">
            <a:spAutoFit/>
          </a:bodyPr>
          <a:lstStyle/>
          <a:p>
            <a:r>
              <a:rPr lang="fr-CH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OPTOELECTRONICS &amp; MICROELECTRONICS</a:t>
            </a:r>
            <a:endParaRPr lang="en-GB" sz="900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9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CERN’s unique know-how derived from years of designing, testing and </a:t>
            </a:r>
            <a:r>
              <a:rPr lang="en-US" sz="9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installing microelectronics exposed to </a:t>
            </a:r>
            <a:r>
              <a:rPr lang="en-US" sz="9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harsh environments.</a:t>
            </a:r>
            <a:endParaRPr lang="en-US" sz="9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0589" y="4149080"/>
            <a:ext cx="6301612" cy="430887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wrap="square" rtlCol="0">
            <a:spAutoFit/>
          </a:bodyPr>
          <a:lstStyle/>
          <a:p>
            <a:r>
              <a:rPr lang="fr-CH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PARTICLE TRACKING &amp; CALORIMETRY</a:t>
            </a:r>
            <a:endParaRPr lang="en-GB" sz="900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9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CERN’s unique </a:t>
            </a:r>
            <a:r>
              <a:rPr lang="en-US" sz="9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know-how </a:t>
            </a:r>
            <a:r>
              <a:rPr lang="en-US" sz="9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derived from years of designing, testing, building and operating complex detector systems.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822" y="4467644"/>
            <a:ext cx="6317146" cy="430887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wrap="square" rtlCol="0">
            <a:spAutoFit/>
          </a:bodyPr>
          <a:lstStyle/>
          <a:p>
            <a:r>
              <a:rPr lang="fr-CH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RADIATION PROTECTION &amp; MONITORING</a:t>
            </a:r>
            <a:endParaRPr lang="en-GB" sz="900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9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CERN’s unique knowhow derived from years of </a:t>
            </a:r>
            <a:r>
              <a:rPr lang="en-US" sz="9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designing, installing and operating systems to monitor level of radiations.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588" y="4850391"/>
            <a:ext cx="6301612" cy="415498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RADIO FREQUENCY TECHNOLOGY</a:t>
            </a:r>
            <a:endParaRPr lang="en-GB" sz="900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GB" sz="9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Expertise in the design, </a:t>
            </a:r>
            <a:r>
              <a:rPr lang="en-GB" sz="9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construction, </a:t>
            </a:r>
            <a:r>
              <a:rPr lang="en-GB" sz="9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maintenance and upgrade of one of the </a:t>
            </a:r>
            <a:r>
              <a:rPr lang="en-GB" sz="9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most complex operational RF </a:t>
            </a:r>
            <a:r>
              <a:rPr lang="en-GB" sz="9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systems in the </a:t>
            </a:r>
            <a:r>
              <a:rPr lang="en-GB" sz="9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world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822" y="5180731"/>
            <a:ext cx="6317146" cy="430887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ROBOTICS</a:t>
            </a:r>
            <a:endParaRPr lang="en-GB" sz="900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9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CERN’s unique knowhow in designing, building, operating robotics systems for interventions in harsh environments</a:t>
            </a:r>
            <a:endParaRPr lang="en-US" sz="12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5297" y="5518393"/>
            <a:ext cx="6316902" cy="430887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wrap="square" rtlCol="0">
            <a:spAutoFit/>
          </a:bodyPr>
          <a:lstStyle/>
          <a:p>
            <a:r>
              <a:rPr lang="fr-CH" sz="12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SENSORS</a:t>
            </a:r>
            <a:endParaRPr lang="en-GB" sz="900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9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CERN’s unique knowhow derived from years of </a:t>
            </a:r>
            <a:r>
              <a:rPr lang="en-US" sz="9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developing, using, characterizing a large amount of sensors.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015" y="5861233"/>
            <a:ext cx="6312184" cy="415498"/>
          </a:xfrm>
          <a:prstGeom prst="rect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SUPERCONDUCTING MAGNETS</a:t>
            </a:r>
            <a:endParaRPr lang="en-GB" sz="900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9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CERN’s knowhow and facilities for end-to-end design, assembly, testing and operation of superconductive magnet systems</a:t>
            </a: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79512" y="73974"/>
            <a:ext cx="2592288" cy="89661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71800" y="18270"/>
            <a:ext cx="62875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800" b="1" dirty="0" err="1" smtClean="0">
                <a:solidFill>
                  <a:srgbClr val="002060"/>
                </a:solidFill>
              </a:rPr>
              <a:t>CERN’s</a:t>
            </a:r>
            <a:r>
              <a:rPr lang="fr-CH" sz="2800" b="1" dirty="0" smtClean="0">
                <a:solidFill>
                  <a:srgbClr val="002060"/>
                </a:solidFill>
              </a:rPr>
              <a:t> Value Proposition for Aerospace</a:t>
            </a:r>
            <a:endParaRPr lang="en-GB" sz="2800" b="1" dirty="0">
              <a:solidFill>
                <a:srgbClr val="002060"/>
              </a:solidFill>
            </a:endParaRPr>
          </a:p>
        </p:txBody>
      </p:sp>
      <p:cxnSp>
        <p:nvCxnSpPr>
          <p:cNvPr id="28" name="Straight Arrow Connector 27"/>
          <p:cNvCxnSpPr>
            <a:stCxn id="8" idx="3"/>
            <a:endCxn id="20" idx="1"/>
          </p:cNvCxnSpPr>
          <p:nvPr/>
        </p:nvCxnSpPr>
        <p:spPr>
          <a:xfrm>
            <a:off x="6372200" y="1845405"/>
            <a:ext cx="837548" cy="1021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5" idx="3"/>
            <a:endCxn id="19" idx="1"/>
          </p:cNvCxnSpPr>
          <p:nvPr/>
        </p:nvCxnSpPr>
        <p:spPr>
          <a:xfrm>
            <a:off x="6365846" y="1148438"/>
            <a:ext cx="843902" cy="2527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7" idx="3"/>
          </p:cNvCxnSpPr>
          <p:nvPr/>
        </p:nvCxnSpPr>
        <p:spPr>
          <a:xfrm flipV="1">
            <a:off x="6359001" y="1499425"/>
            <a:ext cx="805287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7" idx="3"/>
          </p:cNvCxnSpPr>
          <p:nvPr/>
        </p:nvCxnSpPr>
        <p:spPr>
          <a:xfrm>
            <a:off x="6359001" y="1499426"/>
            <a:ext cx="805287" cy="3185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6" idx="3"/>
            <a:endCxn id="21" idx="1"/>
          </p:cNvCxnSpPr>
          <p:nvPr/>
        </p:nvCxnSpPr>
        <p:spPr>
          <a:xfrm>
            <a:off x="6372200" y="2199095"/>
            <a:ext cx="837548" cy="3133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18" idx="3"/>
          </p:cNvCxnSpPr>
          <p:nvPr/>
        </p:nvCxnSpPr>
        <p:spPr>
          <a:xfrm flipV="1">
            <a:off x="6372199" y="2077034"/>
            <a:ext cx="792089" cy="39919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>
            <a:stCxn id="18" idx="3"/>
            <a:endCxn id="23" idx="1"/>
          </p:cNvCxnSpPr>
          <p:nvPr/>
        </p:nvCxnSpPr>
        <p:spPr>
          <a:xfrm flipV="1">
            <a:off x="6372199" y="3740862"/>
            <a:ext cx="836773" cy="23281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6379968" y="5794946"/>
            <a:ext cx="827060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stCxn id="16" idx="3"/>
          </p:cNvCxnSpPr>
          <p:nvPr/>
        </p:nvCxnSpPr>
        <p:spPr>
          <a:xfrm flipV="1">
            <a:off x="6379968" y="2687560"/>
            <a:ext cx="784320" cy="27086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15" idx="3"/>
          </p:cNvCxnSpPr>
          <p:nvPr/>
        </p:nvCxnSpPr>
        <p:spPr>
          <a:xfrm>
            <a:off x="6372200" y="5058140"/>
            <a:ext cx="792088" cy="4602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14" idx="3"/>
          </p:cNvCxnSpPr>
          <p:nvPr/>
        </p:nvCxnSpPr>
        <p:spPr>
          <a:xfrm flipV="1">
            <a:off x="6379968" y="3710867"/>
            <a:ext cx="784320" cy="9722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13" idx="3"/>
          </p:cNvCxnSpPr>
          <p:nvPr/>
        </p:nvCxnSpPr>
        <p:spPr>
          <a:xfrm flipV="1">
            <a:off x="6372201" y="2039486"/>
            <a:ext cx="792087" cy="23250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>
            <a:stCxn id="14" idx="3"/>
            <a:endCxn id="22" idx="1"/>
          </p:cNvCxnSpPr>
          <p:nvPr/>
        </p:nvCxnSpPr>
        <p:spPr>
          <a:xfrm flipV="1">
            <a:off x="6379968" y="3111085"/>
            <a:ext cx="829004" cy="15720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14" idx="3"/>
            <a:endCxn id="25" idx="1"/>
          </p:cNvCxnSpPr>
          <p:nvPr/>
        </p:nvCxnSpPr>
        <p:spPr>
          <a:xfrm>
            <a:off x="6379968" y="4683088"/>
            <a:ext cx="819291" cy="2238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stCxn id="12" idx="3"/>
            <a:endCxn id="24" idx="1"/>
          </p:cNvCxnSpPr>
          <p:nvPr/>
        </p:nvCxnSpPr>
        <p:spPr>
          <a:xfrm>
            <a:off x="6379968" y="4018103"/>
            <a:ext cx="829004" cy="3169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stCxn id="9" idx="3"/>
          </p:cNvCxnSpPr>
          <p:nvPr/>
        </p:nvCxnSpPr>
        <p:spPr>
          <a:xfrm>
            <a:off x="6372200" y="2915837"/>
            <a:ext cx="827059" cy="12696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>
            <a:stCxn id="2" idx="3"/>
            <a:endCxn id="20" idx="1"/>
          </p:cNvCxnSpPr>
          <p:nvPr/>
        </p:nvCxnSpPr>
        <p:spPr>
          <a:xfrm flipV="1">
            <a:off x="6372200" y="1947514"/>
            <a:ext cx="837548" cy="6105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stCxn id="11" idx="3"/>
          </p:cNvCxnSpPr>
          <p:nvPr/>
        </p:nvCxnSpPr>
        <p:spPr>
          <a:xfrm>
            <a:off x="6372201" y="3650117"/>
            <a:ext cx="836771" cy="8395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>
            <a:off x="6379968" y="2661363"/>
            <a:ext cx="829004" cy="9219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>
            <a:stCxn id="10" idx="3"/>
          </p:cNvCxnSpPr>
          <p:nvPr/>
        </p:nvCxnSpPr>
        <p:spPr>
          <a:xfrm flipV="1">
            <a:off x="6372200" y="2625785"/>
            <a:ext cx="827059" cy="6576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>
            <a:stCxn id="17" idx="3"/>
          </p:cNvCxnSpPr>
          <p:nvPr/>
        </p:nvCxnSpPr>
        <p:spPr>
          <a:xfrm flipV="1">
            <a:off x="6372199" y="5058140"/>
            <a:ext cx="827060" cy="6756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6379968" y="4149080"/>
            <a:ext cx="784320" cy="12469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247915" y="498902"/>
            <a:ext cx="58690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u="sng" dirty="0">
                <a:hlinkClick r:id="rId11"/>
              </a:rPr>
              <a:t>https://cernbox.cern.ch/index.php/s/8vyxln9xa8Z6n0s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53774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19" y="188640"/>
            <a:ext cx="1779909" cy="15841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91429" y="48673"/>
            <a:ext cx="560974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3200" dirty="0" smtClean="0">
                <a:solidFill>
                  <a:srgbClr val="002060"/>
                </a:solidFill>
              </a:rPr>
              <a:t>CERN </a:t>
            </a:r>
            <a:r>
              <a:rPr lang="fr-CH" sz="3200" dirty="0" err="1" smtClean="0">
                <a:solidFill>
                  <a:srgbClr val="002060"/>
                </a:solidFill>
              </a:rPr>
              <a:t>Supported</a:t>
            </a:r>
            <a:r>
              <a:rPr lang="fr-CH" sz="3200" dirty="0" smtClean="0">
                <a:solidFill>
                  <a:srgbClr val="002060"/>
                </a:solidFill>
              </a:rPr>
              <a:t> Scientific </a:t>
            </a:r>
            <a:r>
              <a:rPr lang="fr-CH" sz="3200" dirty="0" err="1" smtClean="0">
                <a:solidFill>
                  <a:srgbClr val="002060"/>
                </a:solidFill>
              </a:rPr>
              <a:t>Experiments</a:t>
            </a:r>
            <a:r>
              <a:rPr lang="fr-CH" sz="3200" dirty="0" smtClean="0">
                <a:solidFill>
                  <a:srgbClr val="002060"/>
                </a:solidFill>
              </a:rPr>
              <a:t> in </a:t>
            </a:r>
            <a:r>
              <a:rPr lang="fr-CH" sz="3200" dirty="0" err="1" smtClean="0">
                <a:solidFill>
                  <a:srgbClr val="002060"/>
                </a:solidFill>
              </a:rPr>
              <a:t>Space</a:t>
            </a:r>
            <a:r>
              <a:rPr lang="fr-CH" sz="3200" dirty="0" smtClean="0">
                <a:solidFill>
                  <a:srgbClr val="002060"/>
                </a:solidFill>
              </a:rPr>
              <a:t> - </a:t>
            </a:r>
            <a:r>
              <a:rPr lang="fr-CH" sz="3200" dirty="0" err="1" smtClean="0">
                <a:solidFill>
                  <a:srgbClr val="002060"/>
                </a:solidFill>
              </a:rPr>
              <a:t>Examples</a:t>
            </a:r>
            <a:endParaRPr lang="en-GB" sz="32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706239" y="5775303"/>
            <a:ext cx="1164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rgbClr val="002060"/>
                </a:solidFill>
              </a:rPr>
              <a:t>EUCLID</a:t>
            </a: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77" y="3873186"/>
            <a:ext cx="1567984" cy="18815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68461" y="5754768"/>
            <a:ext cx="1770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err="1" smtClean="0">
                <a:solidFill>
                  <a:srgbClr val="002060"/>
                </a:solidFill>
              </a:rPr>
              <a:t>Nucleon</a:t>
            </a:r>
            <a:r>
              <a:rPr lang="fr-CH" dirty="0" smtClean="0">
                <a:solidFill>
                  <a:srgbClr val="002060"/>
                </a:solidFill>
              </a:rPr>
              <a:t>  </a:t>
            </a: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9200" y="3872303"/>
            <a:ext cx="2006230" cy="188158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70657" y="5794740"/>
            <a:ext cx="2853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rgbClr val="002060"/>
                </a:solidFill>
              </a:rPr>
              <a:t>CALET</a:t>
            </a: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433228" y="4119512"/>
            <a:ext cx="1898593" cy="138716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473054" y="5758549"/>
            <a:ext cx="2061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rgbClr val="002060"/>
                </a:solidFill>
              </a:rPr>
              <a:t>LISA </a:t>
            </a:r>
            <a:r>
              <a:rPr lang="fr-CH" b="1" dirty="0" err="1" smtClean="0">
                <a:solidFill>
                  <a:srgbClr val="002060"/>
                </a:solidFill>
              </a:rPr>
              <a:t>Pathfinder</a:t>
            </a: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8669" y="3873186"/>
            <a:ext cx="2034119" cy="190211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803025" y="5794740"/>
            <a:ext cx="18996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rgbClr val="002060"/>
                </a:solidFill>
              </a:rPr>
              <a:t>DAMPE</a:t>
            </a: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4277" y="1869176"/>
            <a:ext cx="2874448" cy="190588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38549" y="1863680"/>
            <a:ext cx="2158121" cy="143644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60235" y="1863680"/>
            <a:ext cx="1913170" cy="143644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014197" y="3362254"/>
            <a:ext cx="14918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b="1" dirty="0" smtClean="0">
                <a:solidFill>
                  <a:srgbClr val="002060"/>
                </a:solidFill>
              </a:rPr>
              <a:t>AMS-02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53263" y="1839208"/>
            <a:ext cx="1950401" cy="146091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2537" y="3877859"/>
            <a:ext cx="1881127" cy="1884534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322358" y="1222251"/>
            <a:ext cx="6547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 err="1" smtClean="0">
                <a:solidFill>
                  <a:srgbClr val="002060"/>
                </a:solidFill>
              </a:rPr>
              <a:t>Astroparticle</a:t>
            </a:r>
            <a:r>
              <a:rPr lang="fr-CH" sz="2400" dirty="0" smtClean="0">
                <a:solidFill>
                  <a:srgbClr val="002060"/>
                </a:solidFill>
              </a:rPr>
              <a:t> </a:t>
            </a:r>
            <a:r>
              <a:rPr lang="fr-CH" sz="2400" dirty="0" err="1" smtClean="0">
                <a:solidFill>
                  <a:srgbClr val="002060"/>
                </a:solidFill>
              </a:rPr>
              <a:t>Physics</a:t>
            </a:r>
            <a:r>
              <a:rPr lang="fr-CH" sz="2400" dirty="0" smtClean="0">
                <a:solidFill>
                  <a:srgbClr val="002060"/>
                </a:solidFill>
              </a:rPr>
              <a:t> – </a:t>
            </a:r>
            <a:r>
              <a:rPr lang="fr-CH" sz="2400" dirty="0" err="1" smtClean="0">
                <a:solidFill>
                  <a:srgbClr val="002060"/>
                </a:solidFill>
              </a:rPr>
              <a:t>Astrophysics</a:t>
            </a:r>
            <a:r>
              <a:rPr lang="fr-CH" sz="2400" dirty="0" smtClean="0">
                <a:solidFill>
                  <a:srgbClr val="002060"/>
                </a:solidFill>
              </a:rPr>
              <a:t> - </a:t>
            </a:r>
            <a:r>
              <a:rPr lang="fr-CH" sz="2400" dirty="0" err="1" smtClean="0">
                <a:solidFill>
                  <a:srgbClr val="002060"/>
                </a:solidFill>
              </a:rPr>
              <a:t>Cosmology</a:t>
            </a:r>
            <a:endParaRPr lang="en-GB" sz="2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909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564904"/>
            <a:ext cx="4531722" cy="3442367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975" y="192743"/>
            <a:ext cx="1983268" cy="135092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71800" y="241256"/>
            <a:ext cx="63367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200" dirty="0" smtClean="0">
                <a:solidFill>
                  <a:srgbClr val="002060"/>
                </a:solidFill>
              </a:rPr>
              <a:t>CELESTA – First CERN </a:t>
            </a:r>
            <a:r>
              <a:rPr lang="fr-CH" sz="3200" dirty="0" err="1" smtClean="0">
                <a:solidFill>
                  <a:srgbClr val="002060"/>
                </a:solidFill>
              </a:rPr>
              <a:t>driven</a:t>
            </a:r>
            <a:r>
              <a:rPr lang="fr-CH" sz="3200" dirty="0" smtClean="0">
                <a:solidFill>
                  <a:srgbClr val="002060"/>
                </a:solidFill>
              </a:rPr>
              <a:t> </a:t>
            </a:r>
            <a:r>
              <a:rPr lang="fr-CH" sz="3200" dirty="0" err="1" smtClean="0">
                <a:solidFill>
                  <a:srgbClr val="002060"/>
                </a:solidFill>
              </a:rPr>
              <a:t>nanosat</a:t>
            </a:r>
            <a:endParaRPr lang="en-GB" sz="3200" dirty="0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530" y="826031"/>
            <a:ext cx="4027336" cy="40273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90067" y="908720"/>
            <a:ext cx="2255813" cy="21425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1992" y="3647203"/>
            <a:ext cx="864096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rgbClr val="002060"/>
                </a:solidFill>
              </a:rPr>
              <a:t>Objectives:</a:t>
            </a:r>
          </a:p>
          <a:p>
            <a:pPr marL="285750" indent="-285750">
              <a:buFontTx/>
              <a:buChar char="-"/>
            </a:pPr>
            <a:r>
              <a:rPr lang="fr-CH" dirty="0" err="1" smtClean="0">
                <a:solidFill>
                  <a:srgbClr val="002060"/>
                </a:solidFill>
              </a:rPr>
              <a:t>Technological</a:t>
            </a:r>
            <a:endParaRPr lang="fr-CH" dirty="0" smtClean="0">
              <a:solidFill>
                <a:srgbClr val="002060"/>
              </a:solidFill>
            </a:endParaRPr>
          </a:p>
          <a:p>
            <a:pPr marL="742950" lvl="1" indent="-285750">
              <a:buFontTx/>
              <a:buChar char="-"/>
            </a:pPr>
            <a:r>
              <a:rPr lang="fr-CH" dirty="0" smtClean="0">
                <a:solidFill>
                  <a:srgbClr val="002060"/>
                </a:solidFill>
              </a:rPr>
              <a:t>SpaceRadMon </a:t>
            </a:r>
            <a:r>
              <a:rPr lang="fr-CH" dirty="0" err="1" smtClean="0">
                <a:solidFill>
                  <a:srgbClr val="002060"/>
                </a:solidFill>
              </a:rPr>
              <a:t>space</a:t>
            </a:r>
            <a:r>
              <a:rPr lang="fr-CH" dirty="0" smtClean="0">
                <a:solidFill>
                  <a:srgbClr val="002060"/>
                </a:solidFill>
              </a:rPr>
              <a:t> </a:t>
            </a:r>
            <a:r>
              <a:rPr lang="fr-CH" dirty="0" err="1" smtClean="0">
                <a:solidFill>
                  <a:srgbClr val="002060"/>
                </a:solidFill>
              </a:rPr>
              <a:t>demonstration</a:t>
            </a:r>
            <a:endParaRPr lang="fr-CH" dirty="0" smtClean="0">
              <a:solidFill>
                <a:srgbClr val="002060"/>
              </a:solidFill>
            </a:endParaRPr>
          </a:p>
          <a:p>
            <a:pPr marL="742950" lvl="1" indent="-285750">
              <a:buFontTx/>
              <a:buChar char="-"/>
            </a:pPr>
            <a:r>
              <a:rPr lang="fr-CH" dirty="0" smtClean="0">
                <a:solidFill>
                  <a:srgbClr val="002060"/>
                </a:solidFill>
              </a:rPr>
              <a:t>CHARM </a:t>
            </a:r>
            <a:r>
              <a:rPr lang="fr-CH" dirty="0" err="1" smtClean="0">
                <a:solidFill>
                  <a:srgbClr val="002060"/>
                </a:solidFill>
              </a:rPr>
              <a:t>ground</a:t>
            </a:r>
            <a:r>
              <a:rPr lang="fr-CH" dirty="0" smtClean="0">
                <a:solidFill>
                  <a:srgbClr val="002060"/>
                </a:solidFill>
              </a:rPr>
              <a:t> validation</a:t>
            </a:r>
          </a:p>
          <a:p>
            <a:pPr marL="285750" indent="-285750">
              <a:buFontTx/>
              <a:buChar char="-"/>
            </a:pPr>
            <a:r>
              <a:rPr lang="fr-CH" dirty="0" smtClean="0">
                <a:solidFill>
                  <a:srgbClr val="002060"/>
                </a:solidFill>
              </a:rPr>
              <a:t>Scientific</a:t>
            </a:r>
          </a:p>
          <a:p>
            <a:pPr marL="742950" lvl="1" indent="-285750">
              <a:buFontTx/>
              <a:buChar char="-"/>
            </a:pPr>
            <a:r>
              <a:rPr lang="fr-CH" dirty="0" smtClean="0">
                <a:solidFill>
                  <a:srgbClr val="002060"/>
                </a:solidFill>
              </a:rPr>
              <a:t>Radiation monitoring</a:t>
            </a:r>
          </a:p>
          <a:p>
            <a:pPr marL="285750" indent="-285750">
              <a:buFontTx/>
              <a:buChar char="-"/>
            </a:pPr>
            <a:r>
              <a:rPr lang="fr-CH" dirty="0" err="1" smtClean="0">
                <a:solidFill>
                  <a:srgbClr val="002060"/>
                </a:solidFill>
              </a:rPr>
              <a:t>Educational</a:t>
            </a:r>
            <a:endParaRPr lang="fr-CH" dirty="0" smtClean="0">
              <a:solidFill>
                <a:srgbClr val="002060"/>
              </a:solidFill>
            </a:endParaRPr>
          </a:p>
          <a:p>
            <a:pPr marL="742950" lvl="1" indent="-285750">
              <a:buFontTx/>
              <a:buChar char="-"/>
            </a:pPr>
            <a:r>
              <a:rPr lang="fr-CH" dirty="0" smtClean="0">
                <a:solidFill>
                  <a:srgbClr val="002060"/>
                </a:solidFill>
              </a:rPr>
              <a:t>Collaboration with </a:t>
            </a:r>
            <a:r>
              <a:rPr lang="fr-CH" dirty="0" err="1" smtClean="0">
                <a:solidFill>
                  <a:srgbClr val="002060"/>
                </a:solidFill>
              </a:rPr>
              <a:t>University</a:t>
            </a:r>
            <a:r>
              <a:rPr lang="fr-CH" dirty="0" smtClean="0">
                <a:solidFill>
                  <a:srgbClr val="002060"/>
                </a:solidFill>
              </a:rPr>
              <a:t> of Montpellier</a:t>
            </a:r>
          </a:p>
          <a:p>
            <a:pPr marL="742950" lvl="1" indent="-285750">
              <a:buFontTx/>
              <a:buChar char="-"/>
            </a:pPr>
            <a:r>
              <a:rPr lang="fr-CH" dirty="0" err="1" smtClean="0">
                <a:solidFill>
                  <a:srgbClr val="002060"/>
                </a:solidFill>
              </a:rPr>
              <a:t>Selected</a:t>
            </a:r>
            <a:r>
              <a:rPr lang="fr-CH" dirty="0" smtClean="0">
                <a:solidFill>
                  <a:srgbClr val="002060"/>
                </a:solidFill>
              </a:rPr>
              <a:t> by ESA Fly </a:t>
            </a:r>
            <a:r>
              <a:rPr lang="fr-CH" dirty="0" err="1" smtClean="0">
                <a:solidFill>
                  <a:srgbClr val="002060"/>
                </a:solidFill>
              </a:rPr>
              <a:t>Your</a:t>
            </a:r>
            <a:r>
              <a:rPr lang="fr-CH" dirty="0" smtClean="0">
                <a:solidFill>
                  <a:srgbClr val="002060"/>
                </a:solidFill>
              </a:rPr>
              <a:t> Satellite programme for </a:t>
            </a:r>
            <a:r>
              <a:rPr lang="fr-CH" dirty="0" err="1" smtClean="0">
                <a:solidFill>
                  <a:srgbClr val="002060"/>
                </a:solidFill>
              </a:rPr>
              <a:t>launch</a:t>
            </a:r>
            <a:r>
              <a:rPr lang="fr-CH" dirty="0" smtClean="0">
                <a:solidFill>
                  <a:srgbClr val="002060"/>
                </a:solidFill>
              </a:rPr>
              <a:t> in 2020 </a:t>
            </a: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3079" y="908720"/>
            <a:ext cx="2856734" cy="2142550"/>
          </a:xfrm>
          <a:prstGeom prst="rect">
            <a:avLst/>
          </a:prstGeom>
          <a:ln w="76200">
            <a:noFill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66070" y="4018546"/>
            <a:ext cx="2383743" cy="1377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479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139571"/>
            <a:ext cx="3304318" cy="114614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21071"/>
            <a:ext cx="1709737" cy="116460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19636" y="159552"/>
            <a:ext cx="373401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3200" dirty="0" err="1" smtClean="0">
                <a:solidFill>
                  <a:srgbClr val="002060"/>
                </a:solidFill>
              </a:rPr>
              <a:t>CERN’s</a:t>
            </a:r>
            <a:r>
              <a:rPr lang="fr-CH" sz="3200" dirty="0" smtClean="0">
                <a:solidFill>
                  <a:srgbClr val="002060"/>
                </a:solidFill>
              </a:rPr>
              <a:t> technologies in </a:t>
            </a:r>
            <a:r>
              <a:rPr lang="fr-CH" sz="3200" dirty="0" err="1" smtClean="0">
                <a:solidFill>
                  <a:srgbClr val="002060"/>
                </a:solidFill>
              </a:rPr>
              <a:t>small</a:t>
            </a:r>
            <a:r>
              <a:rPr lang="fr-CH" sz="3200" dirty="0" smtClean="0">
                <a:solidFill>
                  <a:srgbClr val="002060"/>
                </a:solidFill>
              </a:rPr>
              <a:t> satellites</a:t>
            </a:r>
            <a:endParaRPr lang="en-GB" sz="3200" dirty="0">
              <a:solidFill>
                <a:srgbClr val="00206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24175" y="1486053"/>
            <a:ext cx="2016224" cy="22248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80176" y="3914177"/>
            <a:ext cx="88477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err="1"/>
              <a:t>Timepix</a:t>
            </a:r>
            <a:r>
              <a:rPr lang="en-GB" dirty="0"/>
              <a:t> in-flight demonstration on </a:t>
            </a:r>
            <a:r>
              <a:rPr lang="en-GB" dirty="0" smtClean="0"/>
              <a:t>PROBA-V (SATRAM, 2013), TechDemoSat-1 (LUCID, 2014-17</a:t>
            </a:r>
            <a:r>
              <a:rPr lang="en-GB" dirty="0"/>
              <a:t>), Orion EFT-1 </a:t>
            </a:r>
            <a:r>
              <a:rPr lang="en-GB" dirty="0" smtClean="0"/>
              <a:t>(BIRD, 2014), VZLUSAT-1 </a:t>
            </a:r>
            <a:r>
              <a:rPr lang="en-GB" dirty="0"/>
              <a:t>(miniaturized X-ray telescope, 2017</a:t>
            </a:r>
            <a:r>
              <a:rPr lang="en-GB" dirty="0" smtClean="0"/>
              <a:t>), ISS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33649" y="1552066"/>
            <a:ext cx="2565440" cy="217387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0009" y="1606102"/>
            <a:ext cx="1567108" cy="122276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6200000">
            <a:off x="764682" y="4479201"/>
            <a:ext cx="1003146" cy="217348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401421" y="5109529"/>
            <a:ext cx="15345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 smtClean="0"/>
              <a:t>SpaceRadMon on NIMPH, IODA, TAUSAT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08051" y="4217307"/>
            <a:ext cx="1857792" cy="185020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196227" y="5104277"/>
            <a:ext cx="17201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EyeSat</a:t>
            </a:r>
            <a:r>
              <a:rPr lang="fr-CH" dirty="0" smtClean="0"/>
              <a:t> radiation </a:t>
            </a:r>
            <a:r>
              <a:rPr lang="fr-CH" dirty="0" err="1" smtClean="0"/>
              <a:t>characterization</a:t>
            </a:r>
            <a:r>
              <a:rPr lang="fr-CH" dirty="0" smtClean="0"/>
              <a:t> in CHARM</a:t>
            </a:r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9512" y="1821391"/>
            <a:ext cx="1916888" cy="149713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09580" y="5064369"/>
            <a:ext cx="1833909" cy="1026989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830122" y="2901955"/>
            <a:ext cx="1906881" cy="993017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84967" y="4557519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i="1" dirty="0" smtClean="0"/>
              <a:t>In </a:t>
            </a:r>
            <a:r>
              <a:rPr lang="fr-CH" b="1" i="1" dirty="0" err="1" smtClean="0"/>
              <a:t>preparation</a:t>
            </a:r>
            <a:r>
              <a:rPr lang="fr-CH" b="1" i="1" dirty="0" smtClean="0"/>
              <a:t>:</a:t>
            </a:r>
            <a:endParaRPr lang="en-GB" b="1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80176" y="3501200"/>
            <a:ext cx="4032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i="1" dirty="0" err="1" smtClean="0"/>
              <a:t>Completed</a:t>
            </a:r>
            <a:r>
              <a:rPr lang="fr-CH" b="1" i="1" dirty="0" smtClean="0"/>
              <a:t>/</a:t>
            </a:r>
            <a:r>
              <a:rPr lang="fr-CH" b="1" i="1" dirty="0" err="1" smtClean="0"/>
              <a:t>ongoing</a:t>
            </a:r>
            <a:r>
              <a:rPr lang="fr-CH" b="1" i="1" dirty="0" smtClean="0"/>
              <a:t>:</a:t>
            </a:r>
            <a:endParaRPr lang="en-GB" b="1" i="1" dirty="0"/>
          </a:p>
        </p:txBody>
      </p:sp>
    </p:spTree>
    <p:extLst>
      <p:ext uri="{BB962C8B-B14F-4D97-AF65-F5344CB8AC3E}">
        <p14:creationId xmlns:p14="http://schemas.microsoft.com/office/powerpoint/2010/main" val="16392743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875" y="200599"/>
            <a:ext cx="3158704" cy="9637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32619" y="97700"/>
            <a:ext cx="50405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200" dirty="0" smtClean="0">
                <a:solidFill>
                  <a:srgbClr val="002060"/>
                </a:solidFill>
              </a:rPr>
              <a:t>Unique Irradiation </a:t>
            </a:r>
            <a:r>
              <a:rPr lang="fr-CH" sz="3200" dirty="0" err="1" smtClean="0">
                <a:solidFill>
                  <a:srgbClr val="002060"/>
                </a:solidFill>
              </a:rPr>
              <a:t>Facilities</a:t>
            </a:r>
            <a:endParaRPr lang="en-GB" sz="3200" dirty="0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1" y="970042"/>
            <a:ext cx="2878007" cy="188326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2923402"/>
            <a:ext cx="437530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rgbClr val="002060"/>
                </a:solidFill>
              </a:rPr>
              <a:t>CHARM</a:t>
            </a:r>
            <a:endParaRPr lang="fr-CH" sz="800" dirty="0">
              <a:solidFill>
                <a:srgbClr val="002060"/>
              </a:solidFill>
            </a:endParaRPr>
          </a:p>
          <a:p>
            <a:r>
              <a:rPr lang="en-GB" sz="1600" dirty="0" smtClean="0">
                <a:solidFill>
                  <a:srgbClr val="002060"/>
                </a:solidFill>
              </a:rPr>
              <a:t>CERN </a:t>
            </a:r>
            <a:r>
              <a:rPr lang="en-GB" sz="1600" dirty="0">
                <a:solidFill>
                  <a:srgbClr val="002060"/>
                </a:solidFill>
              </a:rPr>
              <a:t>High energy </a:t>
            </a:r>
            <a:r>
              <a:rPr lang="en-GB" sz="1600" dirty="0" err="1">
                <a:solidFill>
                  <a:srgbClr val="002060"/>
                </a:solidFill>
              </a:rPr>
              <a:t>AcceleRator</a:t>
            </a:r>
            <a:r>
              <a:rPr lang="en-GB" sz="1600" dirty="0">
                <a:solidFill>
                  <a:srgbClr val="002060"/>
                </a:solidFill>
              </a:rPr>
              <a:t> Mixed field/facility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433234" y="2679672"/>
            <a:ext cx="460851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b="1" dirty="0" smtClean="0">
                <a:solidFill>
                  <a:srgbClr val="002060"/>
                </a:solidFill>
              </a:rPr>
              <a:t>VESPER</a:t>
            </a:r>
            <a:endParaRPr lang="fr-CH" sz="800" b="1" dirty="0" smtClean="0">
              <a:solidFill>
                <a:srgbClr val="002060"/>
              </a:solidFill>
            </a:endParaRPr>
          </a:p>
          <a:p>
            <a:pPr algn="r"/>
            <a:r>
              <a:rPr lang="en-GB" sz="1600" dirty="0">
                <a:solidFill>
                  <a:srgbClr val="002060"/>
                </a:solidFill>
              </a:rPr>
              <a:t>Very energetic Electron facility for Space Planetary Exploration missions in harsh Radiative environments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4872" y="1164351"/>
            <a:ext cx="3376781" cy="203908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339844" y="5459965"/>
            <a:ext cx="47333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b="1" dirty="0" smtClean="0">
                <a:solidFill>
                  <a:srgbClr val="002060"/>
                </a:solidFill>
              </a:rPr>
              <a:t>CERF</a:t>
            </a:r>
          </a:p>
          <a:p>
            <a:pPr algn="r"/>
            <a:r>
              <a:rPr lang="en-GB" dirty="0" smtClean="0">
                <a:solidFill>
                  <a:srgbClr val="002060"/>
                </a:solidFill>
              </a:rPr>
              <a:t>CERN-EU </a:t>
            </a:r>
            <a:r>
              <a:rPr lang="en-GB" dirty="0">
                <a:solidFill>
                  <a:srgbClr val="002060"/>
                </a:solidFill>
              </a:rPr>
              <a:t>high-energy reference radiation facility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88064" y="3592361"/>
            <a:ext cx="2490138" cy="186760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38039" y="1862092"/>
            <a:ext cx="1335140" cy="59746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656" y="1625646"/>
            <a:ext cx="902286" cy="102421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5799" y="3698327"/>
            <a:ext cx="3557873" cy="174011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5459965"/>
            <a:ext cx="473333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002060"/>
                </a:solidFill>
              </a:rPr>
              <a:t>SPS North Area</a:t>
            </a:r>
          </a:p>
          <a:p>
            <a:r>
              <a:rPr lang="en-GB" dirty="0" smtClean="0">
                <a:solidFill>
                  <a:srgbClr val="002060"/>
                </a:solidFill>
              </a:rPr>
              <a:t>Ultra High Energy Heavy Ions test line</a:t>
            </a: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26422" y="4324402"/>
            <a:ext cx="1113473" cy="1064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22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05752"/>
            <a:ext cx="3302014" cy="11420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3968" y="72902"/>
            <a:ext cx="48245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3200" dirty="0" smtClean="0">
                <a:solidFill>
                  <a:srgbClr val="002060"/>
                </a:solidFill>
              </a:rPr>
              <a:t>Exemples </a:t>
            </a:r>
            <a:r>
              <a:rPr lang="fr-CH" sz="3200" dirty="0" smtClean="0">
                <a:solidFill>
                  <a:srgbClr val="002060"/>
                </a:solidFill>
              </a:rPr>
              <a:t>of CERN Technologies for </a:t>
            </a:r>
            <a:r>
              <a:rPr lang="fr-CH" sz="3200" dirty="0" err="1" smtClean="0">
                <a:solidFill>
                  <a:srgbClr val="002060"/>
                </a:solidFill>
              </a:rPr>
              <a:t>Space</a:t>
            </a:r>
            <a:endParaRPr lang="en-GB" sz="3200" dirty="0">
              <a:solidFill>
                <a:srgbClr val="00206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2519" y="2865284"/>
            <a:ext cx="20882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002060"/>
                </a:solidFill>
              </a:rPr>
              <a:t>Micro-engineering and advanced material solutions </a:t>
            </a:r>
            <a:r>
              <a:rPr lang="en-GB" b="1" dirty="0">
                <a:solidFill>
                  <a:srgbClr val="002060"/>
                </a:solidFill>
              </a:rPr>
              <a:t>for thermal management </a:t>
            </a:r>
            <a:endParaRPr lang="en-GB" dirty="0">
              <a:solidFill>
                <a:srgbClr val="00206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519" y="1509300"/>
            <a:ext cx="2003656" cy="109453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0130" y="1310935"/>
            <a:ext cx="1450513" cy="126919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54777" y="1317669"/>
            <a:ext cx="1779637" cy="126919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8796" y="4411260"/>
            <a:ext cx="1149889" cy="1606897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2555776" y="2611398"/>
            <a:ext cx="40094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002060"/>
                </a:solidFill>
              </a:rPr>
              <a:t>Rad-hard electronic devices for power distribution and high speed optical links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62938" y="5430375"/>
            <a:ext cx="1804572" cy="554784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5971754" y="4637313"/>
            <a:ext cx="29286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002060"/>
                </a:solidFill>
              </a:rPr>
              <a:t>Data handling - analysis software and AI algorithms</a:t>
            </a:r>
          </a:p>
        </p:txBody>
      </p:sp>
      <p:sp>
        <p:nvSpPr>
          <p:cNvPr id="19" name="Rectangle 18"/>
          <p:cNvSpPr/>
          <p:nvPr/>
        </p:nvSpPr>
        <p:spPr>
          <a:xfrm>
            <a:off x="7013954" y="1310935"/>
            <a:ext cx="17527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002060"/>
                </a:solidFill>
              </a:rPr>
              <a:t>HTS magnets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52149" y="1711377"/>
            <a:ext cx="1818428" cy="88959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16200000">
            <a:off x="4004827" y="4828247"/>
            <a:ext cx="1783261" cy="919936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888765" y="3448214"/>
            <a:ext cx="1449750" cy="1041836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1852336" y="4568851"/>
            <a:ext cx="2498111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2060"/>
                </a:solidFill>
              </a:rPr>
              <a:t>Detector technologies based on Monolithic Active Pixel Sensors (MAPS) or Gas Electron Multipliers (GEMs) 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707904" y="3472881"/>
            <a:ext cx="34967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002060"/>
                </a:solidFill>
              </a:rPr>
              <a:t>Expertise and data-base on COTS for space and rad-</a:t>
            </a:r>
            <a:r>
              <a:rPr lang="en-GB" b="1" dirty="0" err="1" smtClean="0">
                <a:solidFill>
                  <a:srgbClr val="002060"/>
                </a:solidFill>
              </a:rPr>
              <a:t>tol</a:t>
            </a:r>
            <a:r>
              <a:rPr lang="en-GB" b="1" dirty="0" smtClean="0">
                <a:solidFill>
                  <a:srgbClr val="002060"/>
                </a:solidFill>
              </a:rPr>
              <a:t> electronics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064506" y="2823531"/>
            <a:ext cx="1835886" cy="1560834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641009" y="5440124"/>
            <a:ext cx="1442141" cy="545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16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332656"/>
            <a:ext cx="4104456" cy="579621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4048" y="1988840"/>
            <a:ext cx="3528392" cy="400470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283968" y="72902"/>
            <a:ext cx="482453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3200" dirty="0" smtClean="0">
                <a:solidFill>
                  <a:srgbClr val="002060"/>
                </a:solidFill>
              </a:rPr>
              <a:t>Exemple </a:t>
            </a:r>
            <a:r>
              <a:rPr lang="fr-CH" sz="3200" dirty="0" smtClean="0">
                <a:solidFill>
                  <a:srgbClr val="002060"/>
                </a:solidFill>
              </a:rPr>
              <a:t>of </a:t>
            </a:r>
            <a:r>
              <a:rPr lang="fr-CH" sz="3200" dirty="0" smtClean="0">
                <a:solidFill>
                  <a:srgbClr val="002060"/>
                </a:solidFill>
              </a:rPr>
              <a:t>COTS application to </a:t>
            </a:r>
            <a:r>
              <a:rPr lang="fr-CH" sz="3200" dirty="0" err="1" smtClean="0">
                <a:solidFill>
                  <a:srgbClr val="002060"/>
                </a:solidFill>
              </a:rPr>
              <a:t>Earth</a:t>
            </a:r>
            <a:r>
              <a:rPr lang="fr-CH" sz="3200" dirty="0" smtClean="0">
                <a:solidFill>
                  <a:srgbClr val="002060"/>
                </a:solidFill>
              </a:rPr>
              <a:t> Observation</a:t>
            </a:r>
            <a:endParaRPr lang="en-GB" sz="3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8168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3749"/>
            <a:ext cx="3744416" cy="60138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83968" y="72902"/>
            <a:ext cx="48245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3200" dirty="0" smtClean="0">
                <a:solidFill>
                  <a:srgbClr val="002060"/>
                </a:solidFill>
              </a:rPr>
              <a:t>Exemple </a:t>
            </a:r>
            <a:r>
              <a:rPr lang="fr-CH" sz="3200" dirty="0" smtClean="0">
                <a:solidFill>
                  <a:srgbClr val="002060"/>
                </a:solidFill>
              </a:rPr>
              <a:t>of </a:t>
            </a:r>
            <a:r>
              <a:rPr lang="fr-CH" sz="3200" dirty="0" smtClean="0">
                <a:solidFill>
                  <a:srgbClr val="002060"/>
                </a:solidFill>
              </a:rPr>
              <a:t>AI application to </a:t>
            </a:r>
            <a:r>
              <a:rPr lang="fr-CH" sz="3200" dirty="0" err="1" smtClean="0">
                <a:solidFill>
                  <a:srgbClr val="002060"/>
                </a:solidFill>
              </a:rPr>
              <a:t>Earth</a:t>
            </a:r>
            <a:r>
              <a:rPr lang="fr-CH" sz="3200" dirty="0" smtClean="0">
                <a:solidFill>
                  <a:srgbClr val="002060"/>
                </a:solidFill>
              </a:rPr>
              <a:t> Observation</a:t>
            </a:r>
            <a:endParaRPr lang="en-GB" sz="3200" dirty="0">
              <a:solidFill>
                <a:srgbClr val="00206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4215" y="1772254"/>
            <a:ext cx="4663812" cy="4255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49971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944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355976" y="2608873"/>
            <a:ext cx="439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hlinkClick r:id="rId3"/>
              </a:rPr>
              <a:t>www.cern.ch/kt/aerospace</a:t>
            </a:r>
            <a:r>
              <a:rPr lang="en-US" sz="2800" dirty="0" smtClean="0"/>
              <a:t>   </a:t>
            </a:r>
            <a:endParaRPr lang="en-GB" sz="2800" dirty="0"/>
          </a:p>
        </p:txBody>
      </p:sp>
      <p:sp>
        <p:nvSpPr>
          <p:cNvPr id="5" name="Rectangle 4"/>
          <p:cNvSpPr/>
          <p:nvPr/>
        </p:nvSpPr>
        <p:spPr>
          <a:xfrm>
            <a:off x="755576" y="615133"/>
            <a:ext cx="777686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6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a typeface="+mj-ea"/>
                <a:cs typeface="+mj-cs"/>
              </a:rPr>
              <a:t>For more </a:t>
            </a:r>
            <a:r>
              <a:rPr lang="en-US" sz="6000" b="1" dirty="0" err="1" smtClean="0">
                <a:solidFill>
                  <a:schemeClr val="accent1">
                    <a:lumMod val="60000"/>
                    <a:lumOff val="40000"/>
                  </a:schemeClr>
                </a:solidFill>
                <a:ea typeface="+mj-ea"/>
                <a:cs typeface="+mj-cs"/>
              </a:rPr>
              <a:t>informations</a:t>
            </a:r>
            <a:r>
              <a:rPr lang="en-US" sz="60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a typeface="+mj-ea"/>
                <a:cs typeface="+mj-cs"/>
              </a:rPr>
              <a:t>:</a:t>
            </a:r>
            <a:endParaRPr lang="en-GB" sz="32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64088" y="4869160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 smtClean="0">
                <a:solidFill>
                  <a:schemeClr val="accent1">
                    <a:lumMod val="60000"/>
                    <a:lumOff val="40000"/>
                  </a:schemeClr>
                </a:solidFill>
                <a:hlinkClick r:id="rId4"/>
              </a:rPr>
              <a:t>enrico.chesta@cern.ch</a:t>
            </a:r>
            <a:r>
              <a:rPr lang="fr-CH" sz="2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endParaRPr lang="en-GB" sz="2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42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88640"/>
            <a:ext cx="6939569" cy="6050756"/>
          </a:xfrm>
          <a:prstGeom prst="rect">
            <a:avLst/>
          </a:prstGeom>
        </p:spPr>
      </p:pic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2987824" y="332656"/>
            <a:ext cx="6048672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sz="3600" i="1" dirty="0" smtClean="0">
                <a:solidFill>
                  <a:srgbClr val="002060"/>
                </a:solidFill>
                <a:latin typeface="Verdana" pitchFamily="34" charset="0"/>
              </a:rPr>
              <a:t>CERN Technology Areas…</a:t>
            </a:r>
          </a:p>
        </p:txBody>
      </p:sp>
      <p:sp>
        <p:nvSpPr>
          <p:cNvPr id="7" name="Rectangle 6"/>
          <p:cNvSpPr/>
          <p:nvPr/>
        </p:nvSpPr>
        <p:spPr>
          <a:xfrm>
            <a:off x="2423790" y="5308038"/>
            <a:ext cx="674896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i="1" dirty="0" smtClean="0">
                <a:solidFill>
                  <a:srgbClr val="002060"/>
                </a:solidFill>
                <a:latin typeface="Verdana" pitchFamily="34" charset="0"/>
              </a:rPr>
              <a:t>… and key Application </a:t>
            </a:r>
            <a:r>
              <a:rPr lang="en-US" sz="3600" i="1" dirty="0">
                <a:solidFill>
                  <a:srgbClr val="002060"/>
                </a:solidFill>
                <a:latin typeface="Verdana" pitchFamily="34" charset="0"/>
              </a:rPr>
              <a:t>Fields</a:t>
            </a:r>
          </a:p>
        </p:txBody>
      </p:sp>
      <p:sp>
        <p:nvSpPr>
          <p:cNvPr id="8" name="Rectangle 7"/>
          <p:cNvSpPr/>
          <p:nvPr/>
        </p:nvSpPr>
        <p:spPr>
          <a:xfrm>
            <a:off x="5148064" y="2092137"/>
            <a:ext cx="2592288" cy="535681"/>
          </a:xfrm>
          <a:prstGeom prst="rect">
            <a:avLst/>
          </a:prstGeom>
          <a:noFill/>
          <a:ln w="603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7233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27"/>
          <a:stretch/>
        </p:blipFill>
        <p:spPr>
          <a:xfrm>
            <a:off x="5010" y="1196752"/>
            <a:ext cx="9144000" cy="45249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contourClr>
              <a:srgbClr val="FFFFFF"/>
            </a:contourClr>
          </a:sp3d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100538" y="342783"/>
            <a:ext cx="8863950" cy="421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600" i="1" dirty="0" smtClean="0">
                <a:solidFill>
                  <a:srgbClr val="002060"/>
                </a:solidFill>
                <a:latin typeface="Verdana" pitchFamily="34" charset="0"/>
              </a:rPr>
              <a:t>Very high vacuum </a:t>
            </a:r>
          </a:p>
        </p:txBody>
      </p:sp>
    </p:spTree>
    <p:extLst>
      <p:ext uri="{BB962C8B-B14F-4D97-AF65-F5344CB8AC3E}">
        <p14:creationId xmlns:p14="http://schemas.microsoft.com/office/powerpoint/2010/main" val="1595999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7326"/>
          <a:stretch/>
        </p:blipFill>
        <p:spPr>
          <a:xfrm>
            <a:off x="0" y="1196752"/>
            <a:ext cx="9144000" cy="4448015"/>
          </a:xfrm>
          <a:prstGeom prst="rect">
            <a:avLst/>
          </a:prstGeom>
        </p:spPr>
      </p:pic>
      <p:sp>
        <p:nvSpPr>
          <p:cNvPr id="4" name="Rectangle 13"/>
          <p:cNvSpPr>
            <a:spLocks noChangeArrowheads="1"/>
          </p:cNvSpPr>
          <p:nvPr/>
        </p:nvSpPr>
        <p:spPr bwMode="auto">
          <a:xfrm>
            <a:off x="100538" y="342783"/>
            <a:ext cx="8863950" cy="421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600" i="1" dirty="0" smtClean="0">
                <a:solidFill>
                  <a:srgbClr val="002060"/>
                </a:solidFill>
                <a:latin typeface="Verdana" pitchFamily="34" charset="0"/>
              </a:rPr>
              <a:t>Extreme temperatures </a:t>
            </a:r>
          </a:p>
        </p:txBody>
      </p:sp>
    </p:spTree>
    <p:extLst>
      <p:ext uri="{BB962C8B-B14F-4D97-AF65-F5344CB8AC3E}">
        <p14:creationId xmlns:p14="http://schemas.microsoft.com/office/powerpoint/2010/main" val="341122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100538" y="342783"/>
            <a:ext cx="8863950" cy="421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600" i="1" dirty="0" smtClean="0">
                <a:solidFill>
                  <a:srgbClr val="002060"/>
                </a:solidFill>
                <a:latin typeface="Verdana" pitchFamily="34" charset="0"/>
              </a:rPr>
              <a:t>Radiations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49796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035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1428" y="1361013"/>
            <a:ext cx="5742572" cy="444425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-17374" y="1361013"/>
            <a:ext cx="3418802" cy="4444251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13"/>
          <p:cNvSpPr>
            <a:spLocks noChangeArrowheads="1"/>
          </p:cNvSpPr>
          <p:nvPr/>
        </p:nvSpPr>
        <p:spPr bwMode="auto">
          <a:xfrm>
            <a:off x="100538" y="342783"/>
            <a:ext cx="8863950" cy="421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600" i="1" dirty="0" smtClean="0">
                <a:solidFill>
                  <a:srgbClr val="002060"/>
                </a:solidFill>
                <a:latin typeface="Verdana" pitchFamily="34" charset="0"/>
              </a:rPr>
              <a:t>Big data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800" y="1700808"/>
            <a:ext cx="2708659" cy="1800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9800" y="3573016"/>
            <a:ext cx="2707210" cy="180112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-214" y="5379479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bg1"/>
                </a:solidFill>
              </a:rPr>
              <a:t>Collaboration </a:t>
            </a:r>
            <a:r>
              <a:rPr lang="fr-CH" dirty="0" err="1" smtClean="0">
                <a:solidFill>
                  <a:schemeClr val="bg1"/>
                </a:solidFill>
              </a:rPr>
              <a:t>with</a:t>
            </a:r>
            <a:r>
              <a:rPr lang="fr-CH" dirty="0" smtClean="0">
                <a:solidFill>
                  <a:schemeClr val="bg1"/>
                </a:solidFill>
              </a:rPr>
              <a:t> UNITAR-UNOSAT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44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44624"/>
            <a:ext cx="6264696" cy="6128506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7092280" y="163121"/>
            <a:ext cx="1912059" cy="6011902"/>
            <a:chOff x="7185847" y="476766"/>
            <a:chExt cx="1912059" cy="6011902"/>
          </a:xfrm>
        </p:grpSpPr>
        <p:sp>
          <p:nvSpPr>
            <p:cNvPr id="12" name="Shape 120"/>
            <p:cNvSpPr/>
            <p:nvPr/>
          </p:nvSpPr>
          <p:spPr>
            <a:xfrm>
              <a:off x="7823200" y="476766"/>
              <a:ext cx="637353" cy="4534575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anchor="ctr">
              <a:spAutoFit/>
            </a:bodyPr>
            <a:lstStyle/>
            <a:p>
              <a:pPr algn="ctr"/>
              <a:r>
                <a:rPr sz="3200" b="1" dirty="0" smtClean="0">
                  <a:solidFill>
                    <a:srgbClr val="0C377B"/>
                  </a:solidFill>
                  <a:latin typeface="Arial"/>
                </a:rPr>
                <a:t>A</a:t>
              </a:r>
              <a:endParaRPr lang="fr-CH" sz="3200" b="1" dirty="0" smtClean="0">
                <a:solidFill>
                  <a:srgbClr val="0C377B"/>
                </a:solidFill>
                <a:latin typeface="Arial"/>
              </a:endParaRPr>
            </a:p>
            <a:p>
              <a:pPr algn="ctr"/>
              <a:r>
                <a:rPr lang="fr-CH" sz="3200" b="1" dirty="0" smtClean="0">
                  <a:solidFill>
                    <a:srgbClr val="0C377B"/>
                  </a:solidFill>
                  <a:latin typeface="Arial"/>
                </a:rPr>
                <a:t>E</a:t>
              </a:r>
            </a:p>
            <a:p>
              <a:pPr algn="ctr"/>
              <a:r>
                <a:rPr lang="fr-CH" sz="3200" b="1" dirty="0" smtClean="0">
                  <a:solidFill>
                    <a:srgbClr val="0C377B"/>
                  </a:solidFill>
                  <a:latin typeface="Arial"/>
                </a:rPr>
                <a:t>R</a:t>
              </a:r>
            </a:p>
            <a:p>
              <a:pPr algn="ctr"/>
              <a:r>
                <a:rPr lang="fr-CH" sz="3200" b="1" dirty="0" smtClean="0">
                  <a:solidFill>
                    <a:srgbClr val="0C377B"/>
                  </a:solidFill>
                  <a:latin typeface="Arial"/>
                </a:rPr>
                <a:t>O</a:t>
              </a:r>
            </a:p>
            <a:p>
              <a:pPr algn="ctr"/>
              <a:r>
                <a:rPr lang="fr-CH" sz="3200" b="1" dirty="0" smtClean="0">
                  <a:solidFill>
                    <a:srgbClr val="0C377B"/>
                  </a:solidFill>
                  <a:latin typeface="Arial"/>
                </a:rPr>
                <a:t>S</a:t>
              </a:r>
            </a:p>
            <a:p>
              <a:pPr algn="ctr"/>
              <a:r>
                <a:rPr lang="fr-CH" sz="3200" b="1" dirty="0" smtClean="0">
                  <a:solidFill>
                    <a:srgbClr val="0C377B"/>
                  </a:solidFill>
                  <a:latin typeface="Arial"/>
                </a:rPr>
                <a:t>P</a:t>
              </a:r>
            </a:p>
            <a:p>
              <a:pPr algn="ctr"/>
              <a:r>
                <a:rPr lang="fr-CH" sz="3200" b="1" dirty="0" smtClean="0">
                  <a:solidFill>
                    <a:srgbClr val="0C377B"/>
                  </a:solidFill>
                  <a:latin typeface="Arial"/>
                </a:rPr>
                <a:t>A</a:t>
              </a:r>
            </a:p>
            <a:p>
              <a:pPr algn="ctr"/>
              <a:r>
                <a:rPr lang="fr-CH" sz="3200" b="1" dirty="0" smtClean="0">
                  <a:solidFill>
                    <a:srgbClr val="0C377B"/>
                  </a:solidFill>
                  <a:latin typeface="Arial"/>
                </a:rPr>
                <a:t>C</a:t>
              </a:r>
            </a:p>
            <a:p>
              <a:pPr algn="ctr"/>
              <a:r>
                <a:rPr lang="fr-CH" sz="3200" b="1" dirty="0" smtClean="0">
                  <a:solidFill>
                    <a:srgbClr val="0C377B"/>
                  </a:solidFill>
                  <a:latin typeface="Arial"/>
                </a:rPr>
                <a:t>E</a:t>
              </a:r>
            </a:p>
          </p:txBody>
        </p:sp>
        <p:sp>
          <p:nvSpPr>
            <p:cNvPr id="13" name="Shape 120"/>
            <p:cNvSpPr/>
            <p:nvPr/>
          </p:nvSpPr>
          <p:spPr>
            <a:xfrm>
              <a:off x="8460553" y="476766"/>
              <a:ext cx="637353" cy="601190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anchor="ctr">
              <a:spAutoFit/>
            </a:bodyPr>
            <a:lstStyle/>
            <a:p>
              <a:pPr algn="ctr"/>
              <a:r>
                <a:rPr sz="3200" b="1" dirty="0" smtClean="0">
                  <a:solidFill>
                    <a:srgbClr val="0C377B"/>
                  </a:solidFill>
                  <a:latin typeface="Arial"/>
                </a:rPr>
                <a:t>A</a:t>
              </a:r>
              <a:endParaRPr lang="fr-CH" sz="3200" b="1" dirty="0" smtClean="0">
                <a:solidFill>
                  <a:srgbClr val="0C377B"/>
                </a:solidFill>
                <a:latin typeface="Arial"/>
              </a:endParaRPr>
            </a:p>
            <a:p>
              <a:pPr algn="ctr"/>
              <a:r>
                <a:rPr lang="fr-CH" sz="3200" b="1" dirty="0" smtClean="0">
                  <a:solidFill>
                    <a:srgbClr val="0C377B"/>
                  </a:solidFill>
                  <a:latin typeface="Arial"/>
                </a:rPr>
                <a:t>P</a:t>
              </a:r>
            </a:p>
            <a:p>
              <a:pPr algn="ctr"/>
              <a:r>
                <a:rPr lang="fr-CH" sz="3200" b="1" dirty="0" smtClean="0">
                  <a:solidFill>
                    <a:srgbClr val="0C377B"/>
                  </a:solidFill>
                  <a:latin typeface="Arial"/>
                </a:rPr>
                <a:t>P</a:t>
              </a:r>
            </a:p>
            <a:p>
              <a:pPr algn="ctr"/>
              <a:r>
                <a:rPr lang="fr-CH" sz="3200" b="1" dirty="0" smtClean="0">
                  <a:solidFill>
                    <a:srgbClr val="0C377B"/>
                  </a:solidFill>
                  <a:latin typeface="Arial"/>
                </a:rPr>
                <a:t>L</a:t>
              </a:r>
            </a:p>
            <a:p>
              <a:pPr algn="ctr"/>
              <a:r>
                <a:rPr lang="fr-CH" sz="3200" b="1" dirty="0" smtClean="0">
                  <a:solidFill>
                    <a:srgbClr val="0C377B"/>
                  </a:solidFill>
                  <a:latin typeface="Arial"/>
                </a:rPr>
                <a:t>I</a:t>
              </a:r>
            </a:p>
            <a:p>
              <a:pPr algn="ctr"/>
              <a:r>
                <a:rPr lang="fr-CH" sz="3200" b="1" dirty="0" smtClean="0">
                  <a:solidFill>
                    <a:srgbClr val="0C377B"/>
                  </a:solidFill>
                  <a:latin typeface="Arial"/>
                </a:rPr>
                <a:t>C</a:t>
              </a:r>
            </a:p>
            <a:p>
              <a:pPr algn="ctr"/>
              <a:r>
                <a:rPr lang="fr-CH" sz="3200" b="1" dirty="0" smtClean="0">
                  <a:solidFill>
                    <a:srgbClr val="0C377B"/>
                  </a:solidFill>
                  <a:latin typeface="Arial"/>
                </a:rPr>
                <a:t>A</a:t>
              </a:r>
            </a:p>
            <a:p>
              <a:pPr algn="ctr"/>
              <a:r>
                <a:rPr lang="fr-CH" sz="3200" b="1" dirty="0" smtClean="0">
                  <a:solidFill>
                    <a:srgbClr val="0C377B"/>
                  </a:solidFill>
                  <a:latin typeface="Arial"/>
                </a:rPr>
                <a:t>T</a:t>
              </a:r>
            </a:p>
            <a:p>
              <a:pPr algn="ctr"/>
              <a:r>
                <a:rPr lang="fr-CH" sz="3200" b="1" dirty="0" smtClean="0">
                  <a:solidFill>
                    <a:srgbClr val="0C377B"/>
                  </a:solidFill>
                  <a:latin typeface="Arial"/>
                </a:rPr>
                <a:t>I</a:t>
              </a:r>
            </a:p>
            <a:p>
              <a:pPr algn="ctr"/>
              <a:r>
                <a:rPr lang="fr-CH" sz="3200" b="1" dirty="0" smtClean="0">
                  <a:solidFill>
                    <a:srgbClr val="0C377B"/>
                  </a:solidFill>
                  <a:latin typeface="Arial"/>
                </a:rPr>
                <a:t>O</a:t>
              </a:r>
            </a:p>
            <a:p>
              <a:pPr algn="ctr"/>
              <a:r>
                <a:rPr lang="fr-CH" sz="3200" b="1" dirty="0" smtClean="0">
                  <a:solidFill>
                    <a:srgbClr val="0C377B"/>
                  </a:solidFill>
                  <a:latin typeface="Arial"/>
                </a:rPr>
                <a:t>N</a:t>
              </a:r>
            </a:p>
            <a:p>
              <a:pPr algn="ctr"/>
              <a:r>
                <a:rPr lang="fr-CH" sz="3200" b="1" dirty="0">
                  <a:solidFill>
                    <a:srgbClr val="0C377B"/>
                  </a:solidFill>
                  <a:latin typeface="Arial"/>
                </a:rPr>
                <a:t>S</a:t>
              </a:r>
              <a:endParaRPr lang="fr-CH" sz="3200" b="1" dirty="0" smtClean="0">
                <a:solidFill>
                  <a:srgbClr val="0C377B"/>
                </a:solidFill>
                <a:latin typeface="Arial"/>
              </a:endParaRPr>
            </a:p>
          </p:txBody>
        </p:sp>
        <p:sp>
          <p:nvSpPr>
            <p:cNvPr id="14" name="Shape 120"/>
            <p:cNvSpPr/>
            <p:nvPr/>
          </p:nvSpPr>
          <p:spPr>
            <a:xfrm>
              <a:off x="7185847" y="506501"/>
              <a:ext cx="637353" cy="207236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50800" tIns="50800" rIns="50800" bIns="50800" anchor="ctr">
              <a:spAutoFit/>
            </a:bodyPr>
            <a:lstStyle/>
            <a:p>
              <a:pPr algn="ctr"/>
              <a:r>
                <a:rPr lang="fr-CH" sz="3200" b="1" dirty="0" smtClean="0">
                  <a:solidFill>
                    <a:srgbClr val="0C377B"/>
                  </a:solidFill>
                  <a:latin typeface="Arial"/>
                </a:rPr>
                <a:t>CE</a:t>
              </a:r>
            </a:p>
            <a:p>
              <a:pPr algn="ctr"/>
              <a:r>
                <a:rPr lang="fr-CH" sz="3200" b="1" dirty="0" smtClean="0">
                  <a:solidFill>
                    <a:srgbClr val="0C377B"/>
                  </a:solidFill>
                  <a:latin typeface="Arial"/>
                </a:rPr>
                <a:t>RN</a:t>
              </a:r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4752725"/>
            <a:ext cx="1563609" cy="1412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34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5454" y="1447391"/>
            <a:ext cx="5040788" cy="47628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214491"/>
            <a:ext cx="2876128" cy="129004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090145" y="231201"/>
            <a:ext cx="48245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200" dirty="0" err="1" smtClean="0">
                <a:solidFill>
                  <a:srgbClr val="002060"/>
                </a:solidFill>
              </a:rPr>
              <a:t>Institutional</a:t>
            </a:r>
            <a:r>
              <a:rPr lang="fr-CH" sz="3200" dirty="0" smtClean="0">
                <a:solidFill>
                  <a:srgbClr val="002060"/>
                </a:solidFill>
              </a:rPr>
              <a:t> </a:t>
            </a:r>
            <a:r>
              <a:rPr lang="fr-CH" sz="3200" dirty="0" err="1" smtClean="0">
                <a:solidFill>
                  <a:srgbClr val="002060"/>
                </a:solidFill>
              </a:rPr>
              <a:t>Cooperation</a:t>
            </a:r>
            <a:r>
              <a:rPr lang="fr-CH" sz="3200" dirty="0" smtClean="0">
                <a:solidFill>
                  <a:srgbClr val="002060"/>
                </a:solidFill>
              </a:rPr>
              <a:t> </a:t>
            </a:r>
            <a:endParaRPr lang="en-GB" sz="3200" dirty="0">
              <a:solidFill>
                <a:srgbClr val="00206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553" y="2914758"/>
            <a:ext cx="1227100" cy="108333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359" y="1775562"/>
            <a:ext cx="1237604" cy="86817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687" y="4615433"/>
            <a:ext cx="2189848" cy="46131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0386" y="3253140"/>
            <a:ext cx="957570" cy="95597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20302" y="2872474"/>
            <a:ext cx="759501" cy="75950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393665" y="3998097"/>
            <a:ext cx="1036720" cy="8663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06922" y="5388168"/>
            <a:ext cx="890084" cy="726765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 flipV="1">
            <a:off x="1753244" y="1335085"/>
            <a:ext cx="6747601" cy="4653512"/>
          </a:xfrm>
          <a:prstGeom prst="line">
            <a:avLst/>
          </a:prstGeom>
          <a:ln w="31750"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19565716">
            <a:off x="6575074" y="1399494"/>
            <a:ext cx="22970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>
                <a:solidFill>
                  <a:schemeClr val="tx2"/>
                </a:solidFill>
              </a:rPr>
              <a:t>Implementation</a:t>
            </a:r>
            <a:r>
              <a:rPr lang="fr-CH" dirty="0" smtClean="0">
                <a:solidFill>
                  <a:schemeClr val="tx2"/>
                </a:solidFill>
              </a:rPr>
              <a:t> phase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rot="19552337">
            <a:off x="7067768" y="1781138"/>
            <a:ext cx="1791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>
                <a:solidFill>
                  <a:schemeClr val="tx2"/>
                </a:solidFill>
              </a:rPr>
              <a:t>Definition</a:t>
            </a:r>
            <a:r>
              <a:rPr lang="fr-CH" dirty="0" smtClean="0">
                <a:solidFill>
                  <a:schemeClr val="tx2"/>
                </a:solidFill>
              </a:rPr>
              <a:t> phase</a:t>
            </a:r>
            <a:endParaRPr lang="en-GB" dirty="0">
              <a:solidFill>
                <a:schemeClr val="tx2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126663" y="1195281"/>
            <a:ext cx="1625016" cy="67037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225226" y="5131365"/>
            <a:ext cx="1201016" cy="670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480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214491"/>
            <a:ext cx="2876128" cy="129004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427984" y="118877"/>
            <a:ext cx="432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3200" dirty="0" smtClean="0">
                <a:solidFill>
                  <a:srgbClr val="002060"/>
                </a:solidFill>
              </a:rPr>
              <a:t>CERN-ESA </a:t>
            </a:r>
            <a:r>
              <a:rPr lang="fr-CH" sz="3200" dirty="0" err="1" smtClean="0">
                <a:solidFill>
                  <a:srgbClr val="002060"/>
                </a:solidFill>
              </a:rPr>
              <a:t>Cooperation</a:t>
            </a:r>
            <a:endParaRPr lang="en-GB" sz="3200" dirty="0">
              <a:solidFill>
                <a:srgbClr val="00206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9512" y="1571621"/>
            <a:ext cx="5183249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chemeClr val="tx2"/>
                </a:solidFill>
              </a:rPr>
              <a:t>Geneva, 28/03/14</a:t>
            </a:r>
          </a:p>
          <a:p>
            <a:r>
              <a:rPr lang="en-GB" b="1" dirty="0" smtClean="0">
                <a:solidFill>
                  <a:schemeClr val="tx2"/>
                </a:solidFill>
              </a:rPr>
              <a:t>Signature of CERN-ESA </a:t>
            </a:r>
            <a:r>
              <a:rPr lang="en-GB" b="1" dirty="0">
                <a:solidFill>
                  <a:schemeClr val="tx2"/>
                </a:solidFill>
              </a:rPr>
              <a:t>c</a:t>
            </a:r>
            <a:r>
              <a:rPr lang="en-GB" b="1" dirty="0" smtClean="0">
                <a:solidFill>
                  <a:schemeClr val="tx2"/>
                </a:solidFill>
              </a:rPr>
              <a:t>o-operation agreement:</a:t>
            </a:r>
          </a:p>
          <a:p>
            <a:endParaRPr lang="en-GB" sz="800" b="1" dirty="0" smtClean="0">
              <a:solidFill>
                <a:schemeClr val="tx2"/>
              </a:solidFill>
            </a:endParaRPr>
          </a:p>
          <a:p>
            <a:r>
              <a:rPr lang="en-GB" dirty="0" smtClean="0">
                <a:solidFill>
                  <a:schemeClr val="tx2"/>
                </a:solidFill>
              </a:rPr>
              <a:t> “CERN </a:t>
            </a:r>
            <a:r>
              <a:rPr lang="en-GB" dirty="0">
                <a:solidFill>
                  <a:schemeClr val="tx2"/>
                </a:solidFill>
              </a:rPr>
              <a:t>and ESA have common roots and share a long history of pioneering research work in their respective </a:t>
            </a:r>
            <a:r>
              <a:rPr lang="en-GB" dirty="0" smtClean="0">
                <a:solidFill>
                  <a:schemeClr val="tx2"/>
                </a:solidFill>
              </a:rPr>
              <a:t>fields. This </a:t>
            </a:r>
            <a:r>
              <a:rPr lang="en-GB" dirty="0">
                <a:solidFill>
                  <a:schemeClr val="tx2"/>
                </a:solidFill>
              </a:rPr>
              <a:t>new cooperation agreement will foster synergies between the expertise, know-how and facilities available in the two Organizations</a:t>
            </a:r>
            <a:r>
              <a:rPr lang="en-GB" dirty="0" smtClean="0">
                <a:solidFill>
                  <a:schemeClr val="tx2"/>
                </a:solidFill>
              </a:rPr>
              <a:t>.”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3756835"/>
            <a:ext cx="2107328" cy="168374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1055" y="1268760"/>
            <a:ext cx="3459681" cy="273630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401837" y="4221088"/>
            <a:ext cx="468052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fr-CH" dirty="0" smtClean="0">
                <a:solidFill>
                  <a:schemeClr val="tx2"/>
                </a:solidFill>
              </a:rPr>
              <a:t>12 </a:t>
            </a:r>
            <a:r>
              <a:rPr lang="fr-CH" dirty="0" err="1" smtClean="0">
                <a:solidFill>
                  <a:schemeClr val="tx2"/>
                </a:solidFill>
              </a:rPr>
              <a:t>identified</a:t>
            </a:r>
            <a:r>
              <a:rPr lang="fr-CH" dirty="0" smtClean="0">
                <a:solidFill>
                  <a:schemeClr val="tx2"/>
                </a:solidFill>
              </a:rPr>
              <a:t> technology </a:t>
            </a:r>
            <a:r>
              <a:rPr lang="fr-CH" dirty="0">
                <a:solidFill>
                  <a:schemeClr val="tx2"/>
                </a:solidFill>
              </a:rPr>
              <a:t>areas </a:t>
            </a:r>
            <a:r>
              <a:rPr lang="fr-CH" dirty="0" err="1" smtClean="0">
                <a:solidFill>
                  <a:schemeClr val="tx2"/>
                </a:solidFill>
              </a:rPr>
              <a:t>under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r>
              <a:rPr lang="fr-CH" dirty="0" err="1" smtClean="0">
                <a:solidFill>
                  <a:schemeClr val="tx2"/>
                </a:solidFill>
              </a:rPr>
              <a:t>assessment</a:t>
            </a:r>
            <a:r>
              <a:rPr lang="fr-CH" dirty="0" smtClean="0">
                <a:solidFill>
                  <a:schemeClr val="tx2"/>
                </a:solidFill>
              </a:rPr>
              <a:t> to </a:t>
            </a:r>
            <a:r>
              <a:rPr lang="fr-CH" dirty="0" err="1" smtClean="0">
                <a:solidFill>
                  <a:schemeClr val="tx2"/>
                </a:solidFill>
              </a:rPr>
              <a:t>identify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r>
              <a:rPr lang="fr-CH" dirty="0" err="1" smtClean="0">
                <a:solidFill>
                  <a:schemeClr val="tx2"/>
                </a:solidFill>
              </a:rPr>
              <a:t>bilateral</a:t>
            </a:r>
            <a:r>
              <a:rPr lang="fr-CH" dirty="0" smtClean="0">
                <a:solidFill>
                  <a:schemeClr val="tx2"/>
                </a:solidFill>
              </a:rPr>
              <a:t> collaborative </a:t>
            </a:r>
            <a:r>
              <a:rPr lang="fr-CH" dirty="0" err="1" smtClean="0">
                <a:solidFill>
                  <a:schemeClr val="tx2"/>
                </a:solidFill>
              </a:rPr>
              <a:t>projects</a:t>
            </a:r>
            <a:endParaRPr lang="fr-CH" dirty="0" smtClean="0">
              <a:solidFill>
                <a:schemeClr val="tx2"/>
              </a:solidFill>
            </a:endParaRPr>
          </a:p>
          <a:p>
            <a:pPr marL="285750" indent="-285750">
              <a:buFontTx/>
              <a:buChar char="-"/>
            </a:pPr>
            <a:r>
              <a:rPr lang="fr-CH" dirty="0" err="1">
                <a:solidFill>
                  <a:schemeClr val="tx2"/>
                </a:solidFill>
              </a:rPr>
              <a:t>I</a:t>
            </a:r>
            <a:r>
              <a:rPr lang="fr-CH" dirty="0" err="1" smtClean="0">
                <a:solidFill>
                  <a:schemeClr val="tx2"/>
                </a:solidFill>
              </a:rPr>
              <a:t>mplementing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r>
              <a:rPr lang="fr-CH" dirty="0" err="1" smtClean="0">
                <a:solidFill>
                  <a:schemeClr val="tx2"/>
                </a:solidFill>
              </a:rPr>
              <a:t>protocol</a:t>
            </a:r>
            <a:r>
              <a:rPr lang="fr-CH" dirty="0" smtClean="0">
                <a:solidFill>
                  <a:schemeClr val="tx2"/>
                </a:solidFill>
              </a:rPr>
              <a:t> </a:t>
            </a:r>
            <a:r>
              <a:rPr lang="fr-CH" dirty="0" err="1" smtClean="0">
                <a:solidFill>
                  <a:schemeClr val="tx2"/>
                </a:solidFill>
              </a:rPr>
              <a:t>signed</a:t>
            </a:r>
            <a:r>
              <a:rPr lang="fr-CH" dirty="0" smtClean="0">
                <a:solidFill>
                  <a:schemeClr val="tx2"/>
                </a:solidFill>
              </a:rPr>
              <a:t> on 11/07/19 in the </a:t>
            </a:r>
            <a:r>
              <a:rPr lang="fr-CH" dirty="0" err="1" smtClean="0">
                <a:solidFill>
                  <a:schemeClr val="tx2"/>
                </a:solidFill>
              </a:rPr>
              <a:t>field</a:t>
            </a:r>
            <a:r>
              <a:rPr lang="fr-CH" dirty="0" smtClean="0">
                <a:solidFill>
                  <a:schemeClr val="tx2"/>
                </a:solidFill>
              </a:rPr>
              <a:t> of «</a:t>
            </a:r>
            <a:r>
              <a:rPr lang="fr-FR" dirty="0" smtClean="0">
                <a:solidFill>
                  <a:schemeClr val="tx2"/>
                </a:solidFill>
              </a:rPr>
              <a:t>Radiation </a:t>
            </a:r>
            <a:r>
              <a:rPr lang="fr-FR" dirty="0" err="1">
                <a:solidFill>
                  <a:schemeClr val="tx2"/>
                </a:solidFill>
              </a:rPr>
              <a:t>Environments</a:t>
            </a:r>
            <a:r>
              <a:rPr lang="fr-FR" dirty="0">
                <a:solidFill>
                  <a:schemeClr val="tx2"/>
                </a:solidFill>
              </a:rPr>
              <a:t>, Technologies and </a:t>
            </a:r>
            <a:r>
              <a:rPr lang="fr-FR" dirty="0" err="1" smtClean="0">
                <a:solidFill>
                  <a:schemeClr val="tx2"/>
                </a:solidFill>
              </a:rPr>
              <a:t>Facilities</a:t>
            </a:r>
            <a:r>
              <a:rPr lang="fr-FR" dirty="0" smtClean="0">
                <a:solidFill>
                  <a:schemeClr val="tx2"/>
                </a:solidFill>
              </a:rPr>
              <a:t> » - 7 </a:t>
            </a:r>
            <a:r>
              <a:rPr lang="fr-FR" dirty="0" err="1" smtClean="0">
                <a:solidFill>
                  <a:schemeClr val="tx2"/>
                </a:solidFill>
              </a:rPr>
              <a:t>specific</a:t>
            </a:r>
            <a:r>
              <a:rPr lang="fr-FR" dirty="0" smtClean="0">
                <a:solidFill>
                  <a:schemeClr val="tx2"/>
                </a:solidFill>
              </a:rPr>
              <a:t> </a:t>
            </a:r>
            <a:r>
              <a:rPr lang="fr-FR" dirty="0" err="1" smtClean="0">
                <a:solidFill>
                  <a:schemeClr val="tx2"/>
                </a:solidFill>
              </a:rPr>
              <a:t>projects</a:t>
            </a:r>
            <a:endParaRPr lang="fr-FR" dirty="0" smtClean="0">
              <a:solidFill>
                <a:schemeClr val="tx2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10052" y="873636"/>
            <a:ext cx="793976" cy="79024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04028" y="824288"/>
            <a:ext cx="1101227" cy="88894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4511829"/>
            <a:ext cx="2232247" cy="1595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73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11952</TotalTime>
  <Words>1243</Words>
  <Application>Microsoft Office PowerPoint</Application>
  <PresentationFormat>On-screen Show (4:3)</PresentationFormat>
  <Paragraphs>155</Paragraphs>
  <Slides>18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Times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echesta</dc:creator>
  <cp:lastModifiedBy>Enrico Chesta</cp:lastModifiedBy>
  <cp:revision>439</cp:revision>
  <cp:lastPrinted>2019-07-12T08:04:45Z</cp:lastPrinted>
  <dcterms:created xsi:type="dcterms:W3CDTF">2010-12-02T23:31:54Z</dcterms:created>
  <dcterms:modified xsi:type="dcterms:W3CDTF">2019-09-03T07:43:12Z</dcterms:modified>
</cp:coreProperties>
</file>