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8" r:id="rId2"/>
    <p:sldId id="266" r:id="rId3"/>
    <p:sldId id="267" r:id="rId4"/>
    <p:sldId id="271" r:id="rId5"/>
    <p:sldId id="272" r:id="rId6"/>
    <p:sldId id="268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73333" autoAdjust="0"/>
  </p:normalViewPr>
  <p:slideViewPr>
    <p:cSldViewPr snapToGrid="0">
      <p:cViewPr varScale="1">
        <p:scale>
          <a:sx n="83" d="100"/>
          <a:sy n="83" d="100"/>
        </p:scale>
        <p:origin x="8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13D7A-4756-4A53-83F2-B8E13DFC9CCD}" type="datetimeFigureOut">
              <a:rPr lang="en-US" smtClean="0"/>
              <a:t>12-11-19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31533-628E-42E2-A1D5-EAF5AE0D4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33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31533-628E-42E2-A1D5-EAF5AE0D4A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72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31533-628E-42E2-A1D5-EAF5AE0D4AC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45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31533-628E-42E2-A1D5-EAF5AE0D4AC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01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31533-628E-42E2-A1D5-EAF5AE0D4AC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90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31533-628E-42E2-A1D5-EAF5AE0D4AC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71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31533-628E-42E2-A1D5-EAF5AE0D4AC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31533-628E-42E2-A1D5-EAF5AE0D4AC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19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76518" y="6483361"/>
            <a:ext cx="1130304" cy="2977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12-11-19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6396" y="6480334"/>
            <a:ext cx="6014554" cy="297701"/>
          </a:xfrm>
          <a:prstGeom prst="rect">
            <a:avLst/>
          </a:prstGeom>
        </p:spPr>
        <p:txBody>
          <a:bodyPr/>
          <a:lstStyle>
            <a:lvl1pPr algn="ctr">
              <a:defRPr sz="1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8817" y="6486389"/>
            <a:ext cx="797193" cy="29164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algn="r"/>
            <a:fld id="{384C80BB-86C7-49E9-A38E-DB81EA8A89D7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006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12-11-19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84C80BB-86C7-49E9-A38E-DB81EA8A8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12-11-19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84C80BB-86C7-49E9-A38E-DB81EA8A8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26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12-11-19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384C80BB-86C7-49E9-A38E-DB81EA8A89D7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48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6250"/>
          </a:xfrm>
        </p:spPr>
        <p:txBody>
          <a:bodyPr>
            <a:normAutofit/>
          </a:bodyPr>
          <a:lstStyle>
            <a:lvl1pPr algn="ctr">
              <a:defRPr sz="3600" b="0">
                <a:latin typeface="Arial Rounded MT Bold" panose="020F07040305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17356"/>
            <a:ext cx="7886700" cy="4859607"/>
          </a:xfrm>
        </p:spPr>
        <p:txBody>
          <a:bodyPr>
            <a:normAutofit/>
          </a:bodyPr>
          <a:lstStyle>
            <a:lvl1pPr>
              <a:defRPr sz="2400">
                <a:latin typeface="Arial Rounded MT Bold" panose="020F0704030504030204" pitchFamily="34" charset="0"/>
              </a:defRPr>
            </a:lvl1pPr>
            <a:lvl2pPr>
              <a:defRPr sz="2000">
                <a:latin typeface="Arial Rounded MT Bold" panose="020F0704030504030204" pitchFamily="34" charset="0"/>
              </a:defRPr>
            </a:lvl2pPr>
            <a:lvl3pPr>
              <a:defRPr sz="1800">
                <a:latin typeface="Arial Rounded MT Bold" panose="020F0704030504030204" pitchFamily="34" charset="0"/>
              </a:defRPr>
            </a:lvl3pPr>
            <a:lvl4pPr>
              <a:defRPr sz="1600">
                <a:latin typeface="Arial Rounded MT Bold" panose="020F0704030504030204" pitchFamily="34" charset="0"/>
              </a:defRPr>
            </a:lvl4pPr>
            <a:lvl5pPr>
              <a:defRPr sz="1600">
                <a:latin typeface="Arial Rounded MT Bold" panose="020F070403050403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76518" y="6483361"/>
            <a:ext cx="1130304" cy="2977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12-11-19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6396" y="6480334"/>
            <a:ext cx="6014554" cy="297701"/>
          </a:xfrm>
          <a:prstGeom prst="rect">
            <a:avLst/>
          </a:prstGeom>
        </p:spPr>
        <p:txBody>
          <a:bodyPr/>
          <a:lstStyle>
            <a:lvl1pPr algn="ctr">
              <a:defRPr sz="1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8817" y="6486389"/>
            <a:ext cx="797193" cy="29164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algn="r"/>
            <a:fld id="{384C80BB-86C7-49E9-A38E-DB81EA8A89D7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41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176518" y="6483361"/>
            <a:ext cx="1130304" cy="2977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12-11-19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6396" y="6480334"/>
            <a:ext cx="6014554" cy="297701"/>
          </a:xfrm>
          <a:prstGeom prst="rect">
            <a:avLst/>
          </a:prstGeom>
        </p:spPr>
        <p:txBody>
          <a:bodyPr/>
          <a:lstStyle>
            <a:lvl1pPr algn="ctr">
              <a:defRPr sz="1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8817" y="6486389"/>
            <a:ext cx="797193" cy="29164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algn="r"/>
            <a:fld id="{384C80BB-86C7-49E9-A38E-DB81EA8A89D7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762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40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12-11-19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84C80BB-86C7-49E9-A38E-DB81EA8A8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12-11-19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84C80BB-86C7-49E9-A38E-DB81EA8A8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36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12-11-19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84C80BB-86C7-49E9-A38E-DB81EA8A8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7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12-11-19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84C80BB-86C7-49E9-A38E-DB81EA8A8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51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12-11-19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84C80BB-86C7-49E9-A38E-DB81EA8A8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90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1105"/>
            <a:ext cx="9144000" cy="307777"/>
          </a:xfrm>
          <a:prstGeom prst="rect">
            <a:avLst/>
          </a:prstGeom>
          <a:gradFill flip="none" rotWithShape="1">
            <a:gsLst>
              <a:gs pos="8648">
                <a:schemeClr val="accent1">
                  <a:lumMod val="20000"/>
                  <a:lumOff val="80000"/>
                </a:schemeClr>
              </a:gs>
              <a:gs pos="0">
                <a:schemeClr val="bg1"/>
              </a:gs>
              <a:gs pos="19000">
                <a:schemeClr val="accent1">
                  <a:lumMod val="40000"/>
                  <a:lumOff val="60000"/>
                </a:schemeClr>
              </a:gs>
              <a:gs pos="30000">
                <a:schemeClr val="accent1">
                  <a:lumMod val="60000"/>
                  <a:lumOff val="40000"/>
                </a:schemeClr>
              </a:gs>
              <a:gs pos="73000">
                <a:schemeClr val="accent1">
                  <a:lumMod val="60000"/>
                  <a:lumOff val="40000"/>
                </a:schemeClr>
              </a:gs>
              <a:gs pos="82000">
                <a:schemeClr val="accent1">
                  <a:lumMod val="40000"/>
                  <a:lumOff val="60000"/>
                </a:schemeClr>
              </a:gs>
              <a:gs pos="90000">
                <a:schemeClr val="accent1">
                  <a:lumMod val="20000"/>
                  <a:lumOff val="80000"/>
                </a:schemeClr>
              </a:gs>
              <a:gs pos="97000">
                <a:schemeClr val="bg1"/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“Gravitational Wave Probes of Fundamental Physics,” 11-13 November 2019 </a:t>
            </a:r>
            <a:r>
              <a:rPr lang="en-US" sz="1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Amsterdam, The Netherlands</a:t>
            </a:r>
            <a:endParaRPr lang="en-US" sz="1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76518" y="6483361"/>
            <a:ext cx="1130304" cy="2977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12-11-19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6396" y="6480334"/>
            <a:ext cx="6014554" cy="297701"/>
          </a:xfrm>
          <a:prstGeom prst="rect">
            <a:avLst/>
          </a:prstGeom>
        </p:spPr>
        <p:txBody>
          <a:bodyPr/>
          <a:lstStyle>
            <a:lvl1pPr algn="ctr">
              <a:defRPr sz="1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8817" y="6486389"/>
            <a:ext cx="797193" cy="29164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algn="r"/>
            <a:fld id="{384C80BB-86C7-49E9-A38E-DB81EA8A89D7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928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50.png"/><Relationship Id="rId10" Type="http://schemas.openxmlformats.org/officeDocument/2006/relationships/image" Target="../media/image90.png"/><Relationship Id="rId9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m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tmp"/><Relationship Id="rId12" Type="http://schemas.openxmlformats.org/officeDocument/2006/relationships/image" Target="../media/image1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0.tmp"/><Relationship Id="rId10" Type="http://schemas.openxmlformats.org/officeDocument/2006/relationships/image" Target="../media/image16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014" y="5001540"/>
            <a:ext cx="2025971" cy="1062295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143000" y="3314700"/>
            <a:ext cx="6858000" cy="13891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/>
              <a:t>J</a:t>
            </a:r>
            <a:r>
              <a:rPr lang="de-DE" sz="2400" dirty="0" smtClean="0"/>
              <a:t>ü</a:t>
            </a:r>
            <a:r>
              <a:rPr lang="en-US" sz="2400" dirty="0" err="1" smtClean="0"/>
              <a:t>rgen</a:t>
            </a:r>
            <a:r>
              <a:rPr lang="en-US" sz="2400" dirty="0" smtClean="0"/>
              <a:t> </a:t>
            </a:r>
            <a:r>
              <a:rPr lang="en-US" sz="2400" dirty="0" err="1" smtClean="0"/>
              <a:t>Berges</a:t>
            </a:r>
            <a:r>
              <a:rPr lang="en-US" sz="2400" dirty="0" smtClean="0"/>
              <a:t>, </a:t>
            </a:r>
            <a:r>
              <a:rPr lang="en-US" sz="2400" u="sng" dirty="0" err="1" smtClean="0"/>
              <a:t>Aleksandr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Chatrchyan</a:t>
            </a:r>
            <a:r>
              <a:rPr lang="en-US" sz="2400" dirty="0" smtClean="0"/>
              <a:t>, </a:t>
            </a:r>
            <a:r>
              <a:rPr lang="en-US" sz="2400" dirty="0" err="1" smtClean="0"/>
              <a:t>Joerg</a:t>
            </a:r>
            <a:r>
              <a:rPr lang="en-US" sz="2400" dirty="0" smtClean="0"/>
              <a:t> J</a:t>
            </a:r>
            <a:r>
              <a:rPr lang="de-DE" sz="2400" dirty="0" err="1" smtClean="0"/>
              <a:t>aeckel</a:t>
            </a:r>
            <a:endParaRPr lang="en-US" sz="2400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600" i="1" dirty="0" smtClean="0"/>
              <a:t>Institute for Theoretical Physics, Heidelberg University, Germany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US" sz="1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500" i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Based on: </a:t>
            </a:r>
            <a:r>
              <a:rPr lang="en-US" sz="1500" i="1" dirty="0" smtClean="0"/>
              <a:t>JCAP 1908 (2019) 020, </a:t>
            </a:r>
            <a:r>
              <a:rPr lang="en-US" sz="1500" i="1" dirty="0"/>
              <a:t>in preparation</a:t>
            </a:r>
            <a:endParaRPr lang="en-US" sz="1500" i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en-US" sz="1600" i="1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577614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Arial Rounded MT Bold" panose="020F0704030504030204" pitchFamily="34" charset="0"/>
              </a:rPr>
              <a:t>Gravity waves from ALP dark matter fragmentation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56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Axion</a:t>
            </a:r>
            <a:r>
              <a:rPr lang="en-US" dirty="0" smtClean="0"/>
              <a:t>-like particle dark matter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292643"/>
                <a:ext cx="7886700" cy="5058730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Axion-like particles (ALP)</a:t>
                </a:r>
              </a:p>
              <a:p>
                <a:pPr lvl="1"/>
                <a:r>
                  <a:rPr lang="en-US" sz="1800" dirty="0" smtClean="0"/>
                  <a:t>Pseudo-Goldstone </a:t>
                </a:r>
                <a:r>
                  <a:rPr lang="en-US" sz="1800" dirty="0"/>
                  <a:t>bosons &amp; string </a:t>
                </a:r>
                <a:r>
                  <a:rPr lang="en-US" sz="1800" dirty="0" smtClean="0"/>
                  <a:t>theory </a:t>
                </a:r>
                <a:r>
                  <a:rPr lang="en-US" sz="1800" dirty="0" err="1" smtClean="0"/>
                  <a:t>axions</a:t>
                </a:r>
                <a:endParaRPr lang="en-US" sz="1800" dirty="0"/>
              </a:p>
              <a:p>
                <a:pPr marL="457200" lvl="1" indent="0">
                  <a:buNone/>
                </a:pPr>
                <a:endParaRPr lang="en-US" sz="1800" dirty="0" smtClean="0"/>
              </a:p>
              <a:p>
                <a:pPr marL="457200" lvl="1" indent="0">
                  <a:buNone/>
                </a:pPr>
                <a:endParaRPr lang="en-US" sz="1800" dirty="0"/>
              </a:p>
              <a:p>
                <a:r>
                  <a:rPr lang="en-US" sz="2000" dirty="0" smtClean="0"/>
                  <a:t>Vacuum misalignment mechanism</a:t>
                </a:r>
              </a:p>
              <a:p>
                <a:pPr lvl="1"/>
                <a:r>
                  <a:rPr lang="en-US" sz="1800" dirty="0" smtClean="0"/>
                  <a:t>ALPs produced in the form of a coherently oscillating field</a:t>
                </a:r>
              </a:p>
              <a:p>
                <a:pPr marL="457200" lvl="1" indent="0">
                  <a:buNone/>
                </a:pPr>
                <a:endParaRPr lang="en-US" sz="1800" dirty="0" smtClean="0"/>
              </a:p>
              <a:p>
                <a:pPr marL="457200" lvl="1" indent="0">
                  <a:buNone/>
                </a:pPr>
                <a:endParaRPr lang="en-US" sz="1800" dirty="0" smtClean="0"/>
              </a:p>
              <a:p>
                <a:r>
                  <a:rPr lang="en-US" sz="2000" dirty="0" smtClean="0"/>
                  <a:t>The potential of ALPs: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unc>
                          <m:func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f>
                              <m:f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den>
                            </m:f>
                          </m:e>
                        </m:func>
                      </m:e>
                    </m:d>
                  </m:oMath>
                </a14:m>
                <a:endParaRPr lang="en-US" sz="1800" dirty="0"/>
              </a:p>
              <a:p>
                <a:pPr lvl="1"/>
                <a:endParaRPr lang="en-US" sz="1800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  <a:p>
                <a:r>
                  <a:rPr lang="en-US" sz="2000" dirty="0" smtClean="0"/>
                  <a:t>Large displacements,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en-US" sz="2000" dirty="0" smtClean="0"/>
                  <a:t>, lead to non-perturbative dynamics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292643"/>
                <a:ext cx="7886700" cy="5058730"/>
              </a:xfrm>
              <a:blipFill>
                <a:blip r:embed="rId3"/>
                <a:stretch>
                  <a:fillRect l="-696" t="-1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 rot="5400000">
            <a:off x="5087679" y="3928728"/>
            <a:ext cx="212651" cy="1307805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93066" y="4817917"/>
            <a:ext cx="2401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Discrete shift symmetry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570922" y="4444408"/>
            <a:ext cx="478464" cy="373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49386" y="466886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Monodromy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934362" y="3903088"/>
                <a:ext cx="636560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4362" y="3903088"/>
                <a:ext cx="636560" cy="553998"/>
              </a:xfrm>
              <a:prstGeom prst="rect">
                <a:avLst/>
              </a:prstGeom>
              <a:blipFill>
                <a:blip r:embed="rId4"/>
                <a:stretch>
                  <a:fillRect r="-2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2307673" y="5861929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300" dirty="0" err="1">
                <a:solidFill>
                  <a:srgbClr val="0070C0"/>
                </a:solidFill>
              </a:rPr>
              <a:t>Berges</a:t>
            </a:r>
            <a:r>
              <a:rPr lang="en-US" sz="1300" dirty="0">
                <a:solidFill>
                  <a:srgbClr val="0070C0"/>
                </a:solidFill>
              </a:rPr>
              <a:t>, </a:t>
            </a:r>
            <a:r>
              <a:rPr lang="en-US" sz="1300" dirty="0" err="1">
                <a:solidFill>
                  <a:srgbClr val="0070C0"/>
                </a:solidFill>
              </a:rPr>
              <a:t>Chatrchyan</a:t>
            </a:r>
            <a:r>
              <a:rPr lang="en-US" sz="1300" dirty="0">
                <a:solidFill>
                  <a:srgbClr val="0070C0"/>
                </a:solidFill>
              </a:rPr>
              <a:t>, </a:t>
            </a:r>
            <a:r>
              <a:rPr lang="en-US" sz="1300" dirty="0" err="1">
                <a:solidFill>
                  <a:srgbClr val="0070C0"/>
                </a:solidFill>
              </a:rPr>
              <a:t>Jaeckel</a:t>
            </a:r>
            <a:endParaRPr lang="en-US" sz="1300" dirty="0">
              <a:solidFill>
                <a:srgbClr val="0070C0"/>
              </a:solidFill>
            </a:endParaRPr>
          </a:p>
          <a:p>
            <a:pPr algn="ctr"/>
            <a:r>
              <a:rPr lang="en-US" sz="1300" dirty="0" smtClean="0">
                <a:solidFill>
                  <a:srgbClr val="0070C0"/>
                </a:solidFill>
              </a:rPr>
              <a:t>JCAP 1908 (2019) 020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69849" y="5019499"/>
            <a:ext cx="1710726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300" dirty="0" smtClean="0">
                <a:solidFill>
                  <a:srgbClr val="0070C0"/>
                </a:solidFill>
              </a:rPr>
              <a:t>Silverstein, </a:t>
            </a:r>
            <a:r>
              <a:rPr lang="en-US" sz="1300" dirty="0" err="1" smtClean="0">
                <a:solidFill>
                  <a:srgbClr val="0070C0"/>
                </a:solidFill>
              </a:rPr>
              <a:t>Westphal</a:t>
            </a:r>
            <a:endParaRPr lang="en-US" sz="1300" dirty="0" smtClean="0">
              <a:solidFill>
                <a:srgbClr val="0070C0"/>
              </a:solidFill>
            </a:endParaRPr>
          </a:p>
          <a:p>
            <a:pPr algn="ctr"/>
            <a:r>
              <a:rPr lang="en-US" sz="1300" dirty="0" smtClean="0">
                <a:solidFill>
                  <a:srgbClr val="0070C0"/>
                </a:solidFill>
              </a:rPr>
              <a:t>PRD 78 (2008) 106003</a:t>
            </a:r>
            <a:endParaRPr lang="en-US" sz="1300" dirty="0">
              <a:solidFill>
                <a:srgbClr val="0070C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725883" y="1693780"/>
            <a:ext cx="199865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b="1" dirty="0">
                <a:solidFill>
                  <a:srgbClr val="0070C0"/>
                </a:solidFill>
              </a:rPr>
              <a:t>Arias et al.</a:t>
            </a:r>
          </a:p>
          <a:p>
            <a:pPr algn="ctr"/>
            <a:r>
              <a:rPr lang="en-US" sz="1300" dirty="0">
                <a:solidFill>
                  <a:srgbClr val="0070C0"/>
                </a:solidFill>
              </a:rPr>
              <a:t>JCAP 1206 (2012) 013</a:t>
            </a:r>
          </a:p>
        </p:txBody>
      </p:sp>
    </p:spTree>
    <p:extLst>
      <p:ext uri="{BB962C8B-B14F-4D97-AF65-F5344CB8AC3E}">
        <p14:creationId xmlns:p14="http://schemas.microsoft.com/office/powerpoint/2010/main" val="99909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6" grpId="0"/>
      <p:bldP spid="11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the dynamics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76518" y="1212854"/>
            <a:ext cx="2380910" cy="244718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00" dirty="0" smtClean="0">
                <a:latin typeface="Arial Rounded MT Bold" panose="020F0704030504030204" pitchFamily="34" charset="0"/>
              </a:rPr>
              <a:t>1. Vacuum misalignment</a:t>
            </a:r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</p:txBody>
      </p:sp>
      <p:pic>
        <p:nvPicPr>
          <p:cNvPr id="36" name="Picture 35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8" y="1782336"/>
            <a:ext cx="2284369" cy="1318632"/>
          </a:xfrm>
          <a:prstGeom prst="rect">
            <a:avLst/>
          </a:prstGeom>
        </p:spPr>
      </p:pic>
      <p:sp>
        <p:nvSpPr>
          <p:cNvPr id="53" name="Flowchart: Connector 52"/>
          <p:cNvSpPr/>
          <p:nvPr/>
        </p:nvSpPr>
        <p:spPr>
          <a:xfrm>
            <a:off x="379066" y="1873532"/>
            <a:ext cx="139960" cy="125963"/>
          </a:xfrm>
          <a:prstGeom prst="flowChartConnector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403016" y="2198187"/>
            <a:ext cx="15" cy="82848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762824" y="3168781"/>
                <a:ext cx="233975" cy="207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824" y="3168781"/>
                <a:ext cx="233975" cy="207749"/>
              </a:xfrm>
              <a:prstGeom prst="rect">
                <a:avLst/>
              </a:prstGeom>
              <a:blipFill>
                <a:blip r:embed="rId5"/>
                <a:stretch>
                  <a:fillRect l="-25641" r="-2564" b="-3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Arrow Connector 55"/>
          <p:cNvCxnSpPr/>
          <p:nvPr/>
        </p:nvCxnSpPr>
        <p:spPr>
          <a:xfrm flipV="1">
            <a:off x="403016" y="3168781"/>
            <a:ext cx="953592" cy="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616187" y="1212854"/>
            <a:ext cx="2380910" cy="244718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00" dirty="0">
                <a:latin typeface="Arial Rounded MT Bold" panose="020F0704030504030204" pitchFamily="34" charset="0"/>
              </a:rPr>
              <a:t>2</a:t>
            </a:r>
            <a:r>
              <a:rPr lang="en-US" sz="1300" dirty="0" smtClean="0">
                <a:latin typeface="Arial Rounded MT Bold" panose="020F0704030504030204" pitchFamily="34" charset="0"/>
              </a:rPr>
              <a:t>. Coherent oscillations</a:t>
            </a:r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</p:txBody>
      </p:sp>
      <p:pic>
        <p:nvPicPr>
          <p:cNvPr id="58" name="Picture 57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457" y="1782336"/>
            <a:ext cx="2284369" cy="1318632"/>
          </a:xfrm>
          <a:prstGeom prst="rect">
            <a:avLst/>
          </a:prstGeom>
        </p:spPr>
      </p:pic>
      <p:sp>
        <p:nvSpPr>
          <p:cNvPr id="59" name="Flowchart: Connector 58"/>
          <p:cNvSpPr/>
          <p:nvPr/>
        </p:nvSpPr>
        <p:spPr>
          <a:xfrm>
            <a:off x="3933034" y="2058075"/>
            <a:ext cx="139960" cy="125963"/>
          </a:xfrm>
          <a:prstGeom prst="flowChartConnector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Flowchart: Connector 59"/>
          <p:cNvSpPr/>
          <p:nvPr/>
        </p:nvSpPr>
        <p:spPr>
          <a:xfrm>
            <a:off x="3831677" y="1883181"/>
            <a:ext cx="139960" cy="125963"/>
          </a:xfrm>
          <a:prstGeom prst="flowChartConnector">
            <a:avLst/>
          </a:prstGeom>
          <a:solidFill>
            <a:srgbClr val="FF0000">
              <a:alpha val="3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Right Arrow 60"/>
          <p:cNvSpPr/>
          <p:nvPr/>
        </p:nvSpPr>
        <p:spPr>
          <a:xfrm rot="3317723">
            <a:off x="4030156" y="2264510"/>
            <a:ext cx="226717" cy="109732"/>
          </a:xfrm>
          <a:prstGeom prst="rightArrow">
            <a:avLst/>
          </a:prstGeom>
          <a:noFill/>
          <a:ln w="158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urved Up Arrow 61"/>
          <p:cNvSpPr/>
          <p:nvPr/>
        </p:nvSpPr>
        <p:spPr>
          <a:xfrm>
            <a:off x="4646858" y="2792344"/>
            <a:ext cx="318199" cy="141028"/>
          </a:xfrm>
          <a:prstGeom prst="curvedUpArrow">
            <a:avLst/>
          </a:prstGeom>
          <a:noFill/>
          <a:ln w="158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>
            <a:off x="2643611" y="2263362"/>
            <a:ext cx="914400" cy="345060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/>
              <p:cNvSpPr/>
              <p:nvPr/>
            </p:nvSpPr>
            <p:spPr>
              <a:xfrm>
                <a:off x="2564374" y="2652688"/>
                <a:ext cx="1091516" cy="434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300" i="1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sz="13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3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300" i="0">
                                  <a:latin typeface="Cambria Math" panose="02040503050406030204" pitchFamily="18" charset="0"/>
                                </a:rPr>
                                <m:t>initial</m:t>
                              </m:r>
                            </m:sub>
                          </m:sSub>
                        </m:num>
                        <m:den>
                          <m:r>
                            <a:rPr lang="en-US" sz="1300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sz="1300" dirty="0"/>
              </a:p>
            </p:txBody>
          </p:sp>
        </mc:Choice>
        <mc:Fallback xmlns=""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374" y="2652688"/>
                <a:ext cx="1091516" cy="4349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376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53" grpId="0" animBg="1"/>
      <p:bldP spid="55" grpId="0"/>
      <p:bldP spid="57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6585100" y="1327401"/>
            <a:ext cx="2380910" cy="48560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latin typeface="Arial Rounded MT Bold" panose="020F0704030504030204" pitchFamily="34" charset="0"/>
              </a:rPr>
              <a:t>3. Fragmentation of the ALP field</a:t>
            </a:r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endParaRPr lang="en-US" dirty="0" smtClean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endParaRPr lang="en-US" sz="1100" dirty="0" smtClean="0"/>
          </a:p>
          <a:p>
            <a:pPr algn="ctr"/>
            <a:endParaRPr lang="en-US" sz="1100" dirty="0" smtClean="0"/>
          </a:p>
          <a:p>
            <a:pPr algn="ctr"/>
            <a:endParaRPr lang="en-US" sz="1100" dirty="0"/>
          </a:p>
          <a:p>
            <a:pPr algn="ctr"/>
            <a:r>
              <a:rPr lang="en-US" sz="1300" b="1" dirty="0" smtClean="0"/>
              <a:t>Emission of gravity waves</a:t>
            </a:r>
          </a:p>
          <a:p>
            <a:pPr algn="ctr"/>
            <a:endParaRPr lang="en-US" sz="1300" b="1" dirty="0" smtClean="0"/>
          </a:p>
          <a:p>
            <a:pPr algn="ctr"/>
            <a:endParaRPr lang="en-US" sz="1300" b="1" dirty="0"/>
          </a:p>
          <a:p>
            <a:pPr algn="ctr"/>
            <a:endParaRPr lang="en-US" sz="13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6518" y="1212854"/>
            <a:ext cx="2380910" cy="244718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00" dirty="0" smtClean="0">
                <a:latin typeface="Arial Rounded MT Bold" panose="020F0704030504030204" pitchFamily="34" charset="0"/>
              </a:rPr>
              <a:t>1. Vacuum misalignment</a:t>
            </a:r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the dynamics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8" y="1782336"/>
            <a:ext cx="2284369" cy="1318632"/>
          </a:xfrm>
          <a:prstGeom prst="rect">
            <a:avLst/>
          </a:prstGeom>
        </p:spPr>
      </p:pic>
      <p:sp>
        <p:nvSpPr>
          <p:cNvPr id="18" name="Flowchart: Connector 17"/>
          <p:cNvSpPr/>
          <p:nvPr/>
        </p:nvSpPr>
        <p:spPr>
          <a:xfrm>
            <a:off x="379066" y="1873532"/>
            <a:ext cx="139960" cy="125963"/>
          </a:xfrm>
          <a:prstGeom prst="flowChartConnector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403016" y="2198187"/>
            <a:ext cx="15" cy="82848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62824" y="3168781"/>
                <a:ext cx="233975" cy="207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824" y="3168781"/>
                <a:ext cx="233975" cy="207749"/>
              </a:xfrm>
              <a:prstGeom prst="rect">
                <a:avLst/>
              </a:prstGeom>
              <a:blipFill>
                <a:blip r:embed="rId5"/>
                <a:stretch>
                  <a:fillRect l="-25641" r="-2564" b="-3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/>
          <p:nvPr/>
        </p:nvCxnSpPr>
        <p:spPr>
          <a:xfrm flipV="1">
            <a:off x="403016" y="3168781"/>
            <a:ext cx="953592" cy="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616187" y="1212854"/>
            <a:ext cx="2380910" cy="244718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00" dirty="0">
                <a:latin typeface="Arial Rounded MT Bold" panose="020F0704030504030204" pitchFamily="34" charset="0"/>
              </a:rPr>
              <a:t>2</a:t>
            </a:r>
            <a:r>
              <a:rPr lang="en-US" sz="1300" dirty="0" smtClean="0">
                <a:latin typeface="Arial Rounded MT Bold" panose="020F0704030504030204" pitchFamily="34" charset="0"/>
              </a:rPr>
              <a:t>. Coherent oscillations</a:t>
            </a:r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</p:txBody>
      </p:sp>
      <p:pic>
        <p:nvPicPr>
          <p:cNvPr id="29" name="Picture 28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457" y="1782336"/>
            <a:ext cx="2284369" cy="1318632"/>
          </a:xfrm>
          <a:prstGeom prst="rect">
            <a:avLst/>
          </a:prstGeom>
        </p:spPr>
      </p:pic>
      <p:sp>
        <p:nvSpPr>
          <p:cNvPr id="34" name="Flowchart: Connector 33"/>
          <p:cNvSpPr/>
          <p:nvPr/>
        </p:nvSpPr>
        <p:spPr>
          <a:xfrm>
            <a:off x="3933034" y="2058075"/>
            <a:ext cx="139960" cy="125963"/>
          </a:xfrm>
          <a:prstGeom prst="flowChartConnector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Flowchart: Connector 36"/>
          <p:cNvSpPr/>
          <p:nvPr/>
        </p:nvSpPr>
        <p:spPr>
          <a:xfrm>
            <a:off x="3831677" y="1883181"/>
            <a:ext cx="139960" cy="125963"/>
          </a:xfrm>
          <a:prstGeom prst="flowChartConnector">
            <a:avLst/>
          </a:prstGeom>
          <a:solidFill>
            <a:srgbClr val="FF0000">
              <a:alpha val="3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ight Arrow 37"/>
          <p:cNvSpPr/>
          <p:nvPr/>
        </p:nvSpPr>
        <p:spPr>
          <a:xfrm rot="3317723">
            <a:off x="4030156" y="2264510"/>
            <a:ext cx="226717" cy="109732"/>
          </a:xfrm>
          <a:prstGeom prst="rightArrow">
            <a:avLst/>
          </a:prstGeom>
          <a:noFill/>
          <a:ln w="158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urved Up Arrow 38"/>
          <p:cNvSpPr/>
          <p:nvPr/>
        </p:nvSpPr>
        <p:spPr>
          <a:xfrm>
            <a:off x="4646858" y="2792344"/>
            <a:ext cx="318199" cy="141028"/>
          </a:xfrm>
          <a:prstGeom prst="curvedUpArrow">
            <a:avLst/>
          </a:prstGeom>
          <a:noFill/>
          <a:ln w="158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6595579" y="2175814"/>
                <a:ext cx="2385974" cy="4100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dirty="0" smtClean="0"/>
                  <a:t>Density contrast: </a:t>
                </a:r>
                <a14:m>
                  <m:oMath xmlns:m="http://schemas.openxmlformats.org/officeDocument/2006/math">
                    <m:r>
                      <a:rPr lang="en-US" sz="1300" b="0" i="1" smtClean="0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1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3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</m:d>
                    <m:r>
                      <a:rPr lang="en-US" sz="13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3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300" i="1">
                            <a:latin typeface="Cambria Math" panose="02040503050406030204" pitchFamily="18" charset="0"/>
                          </a:rPr>
                          <m:t>𝜌</m:t>
                        </m:r>
                        <m:r>
                          <a:rPr lang="en-US" sz="13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300" b="1" i="0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n-US" sz="1300" i="1">
                            <a:latin typeface="Cambria Math" panose="02040503050406030204" pitchFamily="18" charset="0"/>
                          </a:rPr>
                          <m:t>)−</m:t>
                        </m:r>
                        <m:sSub>
                          <m:sSubPr>
                            <m:ctrlPr>
                              <a:rPr lang="en-US" sz="1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3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3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3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3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sz="13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5579" y="2175814"/>
                <a:ext cx="2385974" cy="410049"/>
              </a:xfrm>
              <a:prstGeom prst="rect">
                <a:avLst/>
              </a:prstGeom>
              <a:blipFill>
                <a:blip r:embed="rId6"/>
                <a:stretch>
                  <a:fillRect l="-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 descr="Screen Clippi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37578">
            <a:off x="8165930" y="4319331"/>
            <a:ext cx="216535" cy="643044"/>
          </a:xfrm>
          <a:prstGeom prst="rect">
            <a:avLst/>
          </a:prstGeom>
        </p:spPr>
      </p:pic>
      <p:pic>
        <p:nvPicPr>
          <p:cNvPr id="44" name="Picture 43" descr="Screen Clippi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29121">
            <a:off x="7906306" y="4516892"/>
            <a:ext cx="216535" cy="643044"/>
          </a:xfrm>
          <a:prstGeom prst="rect">
            <a:avLst/>
          </a:prstGeom>
        </p:spPr>
      </p:pic>
      <p:pic>
        <p:nvPicPr>
          <p:cNvPr id="45" name="Picture 44" descr="Screen Clippi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17089">
            <a:off x="7488165" y="4364875"/>
            <a:ext cx="216535" cy="643044"/>
          </a:xfrm>
          <a:prstGeom prst="rect">
            <a:avLst/>
          </a:prstGeom>
        </p:spPr>
      </p:pic>
      <p:pic>
        <p:nvPicPr>
          <p:cNvPr id="46" name="Picture 45" descr="Screen Clippi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80748">
            <a:off x="7120740" y="4399586"/>
            <a:ext cx="216535" cy="6430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678992" y="4942381"/>
                <a:ext cx="2318106" cy="115776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1300" dirty="0" smtClean="0">
                    <a:latin typeface="Arial Rounded MT Bold" panose="020F0704030504030204" pitchFamily="34" charset="0"/>
                  </a:rPr>
                  <a:t>4. Ultra-relativistic </a:t>
                </a:r>
                <a:r>
                  <a:rPr lang="en-US" sz="1300" dirty="0">
                    <a:latin typeface="Arial Rounded MT Bold" panose="020F0704030504030204" pitchFamily="34" charset="0"/>
                  </a:rPr>
                  <a:t>phase</a:t>
                </a:r>
              </a:p>
              <a:p>
                <a:pPr algn="ctr"/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:r>
                  <a:rPr lang="en-US" sz="1300" dirty="0" smtClean="0"/>
                  <a:t>Energy dilutes as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300" i="1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sz="13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3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1300" i="1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sz="1300" dirty="0" smtClean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8992" y="4942381"/>
                <a:ext cx="2318106" cy="1157764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/>
          <p:cNvSpPr txBox="1"/>
          <p:nvPr/>
        </p:nvSpPr>
        <p:spPr>
          <a:xfrm>
            <a:off x="245226" y="4942381"/>
            <a:ext cx="2243491" cy="120884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300" dirty="0" smtClean="0">
                <a:latin typeface="Arial Rounded MT Bold" panose="020F0704030504030204" pitchFamily="34" charset="0"/>
              </a:rPr>
              <a:t>5. Non-relativistic phase</a:t>
            </a:r>
          </a:p>
          <a:p>
            <a:pPr algn="ctr"/>
            <a:endParaRPr lang="en-US" sz="1300" dirty="0">
              <a:latin typeface="Arial Rounded MT Bold" panose="020F0704030504030204" pitchFamily="34" charset="0"/>
            </a:endParaRPr>
          </a:p>
          <a:p>
            <a:pPr algn="ctr"/>
            <a:endParaRPr lang="en-US" sz="1300" dirty="0"/>
          </a:p>
          <a:p>
            <a:pPr algn="ctr"/>
            <a:endParaRPr lang="en-US" sz="1300" dirty="0" smtClean="0"/>
          </a:p>
          <a:p>
            <a:pPr algn="ctr"/>
            <a:r>
              <a:rPr lang="en-US" sz="1300" dirty="0" smtClean="0"/>
              <a:t>Warm dark matter</a:t>
            </a:r>
            <a:endParaRPr lang="en-US" sz="1300" dirty="0"/>
          </a:p>
        </p:txBody>
      </p:sp>
      <p:sp>
        <p:nvSpPr>
          <p:cNvPr id="49" name="Right Arrow 48"/>
          <p:cNvSpPr/>
          <p:nvPr/>
        </p:nvSpPr>
        <p:spPr>
          <a:xfrm>
            <a:off x="2643611" y="2263362"/>
            <a:ext cx="914400" cy="345060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49"/>
          <p:cNvSpPr/>
          <p:nvPr/>
        </p:nvSpPr>
        <p:spPr>
          <a:xfrm rot="10800000">
            <a:off x="2607399" y="5425349"/>
            <a:ext cx="914400" cy="345060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 rot="1657014">
            <a:off x="6001447" y="2392274"/>
            <a:ext cx="592143" cy="215661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rot="9101191">
            <a:off x="5980808" y="5429328"/>
            <a:ext cx="592143" cy="215661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013" y="2558709"/>
            <a:ext cx="2209516" cy="1842463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8476018" y="2589703"/>
            <a:ext cx="206478" cy="1703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564374" y="2652688"/>
                <a:ext cx="1091516" cy="434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300" i="1">
                          <a:latin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sz="13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3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300" i="0">
                                  <a:latin typeface="Cambria Math" panose="02040503050406030204" pitchFamily="18" charset="0"/>
                                </a:rPr>
                                <m:t>initial</m:t>
                              </m:r>
                            </m:sub>
                          </m:sSub>
                        </m:num>
                        <m:den>
                          <m:r>
                            <a:rPr lang="en-US" sz="1300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sz="13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374" y="2652688"/>
                <a:ext cx="1091516" cy="43499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36290" y="5081124"/>
                <a:ext cx="755142" cy="2000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300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1300" b="0" i="1" smtClean="0"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en-US" sz="1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300" b="0" i="0" smtClean="0">
                              <a:latin typeface="Cambria Math" panose="02040503050406030204" pitchFamily="18" charset="0"/>
                            </a:rPr>
                            <m:t>final</m:t>
                          </m:r>
                        </m:sub>
                      </m:sSub>
                    </m:oMath>
                  </m:oMathPara>
                </a14:m>
                <a:endParaRPr lang="en-US" sz="13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290" y="5081124"/>
                <a:ext cx="755142" cy="200055"/>
              </a:xfrm>
              <a:prstGeom prst="rect">
                <a:avLst/>
              </a:prstGeom>
              <a:blipFill>
                <a:blip r:embed="rId11"/>
                <a:stretch>
                  <a:fillRect l="-4839" r="-1613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/>
          <p:cNvSpPr txBox="1"/>
          <p:nvPr/>
        </p:nvSpPr>
        <p:spPr>
          <a:xfrm>
            <a:off x="6532904" y="5524459"/>
            <a:ext cx="2511330" cy="692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accent1">
                    <a:lumMod val="75000"/>
                  </a:schemeClr>
                </a:solidFill>
              </a:rPr>
              <a:t> Amin et al, JCAP 1012 (2010) 001,</a:t>
            </a:r>
          </a:p>
          <a:p>
            <a:pPr algn="ctr"/>
            <a:r>
              <a:rPr lang="en-US" sz="1300" dirty="0" err="1" smtClean="0">
                <a:solidFill>
                  <a:srgbClr val="0070C0"/>
                </a:solidFill>
              </a:rPr>
              <a:t>Kusenko</a:t>
            </a:r>
            <a:r>
              <a:rPr lang="en-US" sz="1300" dirty="0" smtClean="0">
                <a:solidFill>
                  <a:srgbClr val="0070C0"/>
                </a:solidFill>
              </a:rPr>
              <a:t>, </a:t>
            </a:r>
            <a:r>
              <a:rPr lang="en-US" sz="1300" dirty="0" err="1" smtClean="0">
                <a:solidFill>
                  <a:srgbClr val="0070C0"/>
                </a:solidFill>
              </a:rPr>
              <a:t>Mazumdar</a:t>
            </a:r>
            <a:endParaRPr lang="en-US" sz="1300" dirty="0" smtClean="0">
              <a:solidFill>
                <a:srgbClr val="0070C0"/>
              </a:solidFill>
            </a:endParaRPr>
          </a:p>
          <a:p>
            <a:pPr algn="ctr"/>
            <a:r>
              <a:rPr lang="en-US" sz="1300" dirty="0" smtClean="0">
                <a:solidFill>
                  <a:srgbClr val="0070C0"/>
                </a:solidFill>
              </a:rPr>
              <a:t>PRL 101 (2008) 211301</a:t>
            </a:r>
            <a:endParaRPr lang="en-US" sz="13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52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15" grpId="0" animBg="1"/>
      <p:bldP spid="18" grpId="0" animBg="1"/>
      <p:bldP spid="20" grpId="0"/>
      <p:bldP spid="28" grpId="0" animBg="1"/>
      <p:bldP spid="34" grpId="0" animBg="1"/>
      <p:bldP spid="37" grpId="0" animBg="1"/>
      <p:bldP spid="38" grpId="0" animBg="1"/>
      <p:bldP spid="39" grpId="0" animBg="1"/>
      <p:bldP spid="41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42" grpId="0" animBg="1"/>
      <p:bldP spid="8" grpId="0"/>
      <p:bldP spid="9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Stochastic GW background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317356"/>
                <a:ext cx="7886700" cy="5074566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Usually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initial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final</m:t>
                        </m:r>
                      </m:sub>
                    </m:sSub>
                  </m:oMath>
                </a14:m>
                <a:r>
                  <a:rPr lang="en-US" sz="1800" dirty="0" smtClean="0"/>
                  <a:t> and the GW signal is weak.</a:t>
                </a:r>
              </a:p>
              <a:p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317356"/>
                <a:ext cx="7886700" cy="5074566"/>
              </a:xfrm>
              <a:blipFill>
                <a:blip r:embed="rId3"/>
                <a:stretch>
                  <a:fillRect l="-464" t="-1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485" y="2916054"/>
            <a:ext cx="5273567" cy="351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43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240" y="2912808"/>
            <a:ext cx="5273567" cy="35118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Stochastic GW background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317356"/>
                <a:ext cx="7886700" cy="5074566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Usually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initial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final</m:t>
                        </m:r>
                      </m:sub>
                    </m:sSub>
                  </m:oMath>
                </a14:m>
                <a:r>
                  <a:rPr lang="en-US" sz="1800" dirty="0"/>
                  <a:t> and the GW signal is weak.</a:t>
                </a:r>
              </a:p>
              <a:p>
                <a:endParaRPr lang="en-US" sz="1800" dirty="0"/>
              </a:p>
              <a:p>
                <a:r>
                  <a:rPr lang="en-US" sz="1800" dirty="0" smtClean="0"/>
                  <a:t>If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final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initial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/>
                  <a:t> is very </a:t>
                </a:r>
                <a:r>
                  <a:rPr lang="en-US" sz="1800" dirty="0" smtClean="0"/>
                  <a:t>small, signal is stronger.</a:t>
                </a:r>
                <a:endParaRPr lang="en-US" sz="1800" dirty="0"/>
              </a:p>
              <a:p>
                <a:pPr marL="0" indent="0">
                  <a:buNone/>
                </a:pPr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</a:rPr>
                  <a:t>E.g</a:t>
                </a:r>
                <a:r>
                  <a:rPr lang="en-US" sz="1400" dirty="0">
                    <a:solidFill>
                      <a:schemeClr val="bg2">
                        <a:lumMod val="50000"/>
                      </a:schemeClr>
                    </a:solidFill>
                  </a:rPr>
                  <a:t>. in the case of a double cosine </a:t>
                </a:r>
              </a:p>
              <a:p>
                <a:pPr lvl="1"/>
                <a:endParaRPr lang="en-US" sz="1400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pPr marL="457200" lvl="1" indent="0">
                  <a:buNone/>
                </a:pPr>
                <a:endParaRPr lang="en-US" sz="1400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</a:rPr>
                  <a:t>or </a:t>
                </a:r>
                <a:r>
                  <a:rPr lang="en-US" sz="1400" dirty="0">
                    <a:solidFill>
                      <a:schemeClr val="bg2">
                        <a:lumMod val="50000"/>
                      </a:schemeClr>
                    </a:solidFill>
                  </a:rPr>
                  <a:t>of an inverted cosine</a:t>
                </a:r>
              </a:p>
              <a:p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r>
                  <a:rPr lang="en-US" sz="1800" dirty="0" smtClean="0"/>
                  <a:t>Similar mechanism</a:t>
                </a:r>
              </a:p>
              <a:p>
                <a:endParaRPr lang="en-US" sz="1800" dirty="0"/>
              </a:p>
              <a:p>
                <a:endParaRPr lang="en-US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317356"/>
                <a:ext cx="7886700" cy="5074566"/>
              </a:xfrm>
              <a:blipFill>
                <a:blip r:embed="rId6"/>
                <a:stretch>
                  <a:fillRect l="-464" t="-1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485" y="2916054"/>
            <a:ext cx="5273567" cy="3511898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529" y="2916626"/>
            <a:ext cx="5271160" cy="35077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527300" y="2681976"/>
                <a:ext cx="793935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5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5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7300" y="2681976"/>
                <a:ext cx="793935" cy="230832"/>
              </a:xfrm>
              <a:prstGeom prst="rect">
                <a:avLst/>
              </a:prstGeom>
              <a:blipFill>
                <a:blip r:embed="rId8"/>
                <a:stretch>
                  <a:fillRect l="-3077" r="-1538"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284109" y="2123182"/>
                <a:ext cx="793935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5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sz="15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4109" y="2123182"/>
                <a:ext cx="793935" cy="230832"/>
              </a:xfrm>
              <a:prstGeom prst="rect">
                <a:avLst/>
              </a:prstGeom>
              <a:blipFill>
                <a:blip r:embed="rId9"/>
                <a:stretch>
                  <a:fillRect l="-3077" r="-2308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081672" y="1678284"/>
                <a:ext cx="793935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5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5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sz="1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1672" y="1678284"/>
                <a:ext cx="793935" cy="230832"/>
              </a:xfrm>
              <a:prstGeom prst="rect">
                <a:avLst/>
              </a:prstGeom>
              <a:blipFill>
                <a:blip r:embed="rId10"/>
                <a:stretch>
                  <a:fillRect l="-3077" r="-2308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>
            <a:off x="5839232" y="2881519"/>
            <a:ext cx="80022" cy="493678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2"/>
          </p:cNvCxnSpPr>
          <p:nvPr/>
        </p:nvCxnSpPr>
        <p:spPr>
          <a:xfrm>
            <a:off x="6681077" y="2354014"/>
            <a:ext cx="80022" cy="105501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558202" y="1875289"/>
            <a:ext cx="80022" cy="149990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722999" y="2681976"/>
            <a:ext cx="210729" cy="103973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437886" y="2109296"/>
                <a:ext cx="1681750" cy="510778"/>
              </a:xfrm>
              <a:prstGeom prst="wedgeRoundRectCallou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5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5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5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m:rPr>
                          <m:sty m:val="p"/>
                        </m:rPr>
                        <a:rPr lang="en-US" sz="15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en-US" sz="1500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5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final</m:t>
                          </m:r>
                        </m:sub>
                      </m:sSub>
                      <m:r>
                        <a:rPr lang="en-US" sz="15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5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5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−16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5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en-US" sz="1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886" y="2109296"/>
                <a:ext cx="1681750" cy="510778"/>
              </a:xfrm>
              <a:prstGeom prst="wedgeRoundRectCallou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74" y="2921402"/>
            <a:ext cx="3450623" cy="28043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95" y="3661636"/>
            <a:ext cx="2323830" cy="30381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992537" y="4745644"/>
            <a:ext cx="190454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Machado et al</a:t>
            </a:r>
          </a:p>
          <a:p>
            <a:pPr algn="ctr"/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JHEP 1901 (2019) 053</a:t>
            </a:r>
          </a:p>
        </p:txBody>
      </p:sp>
    </p:spTree>
    <p:extLst>
      <p:ext uri="{BB962C8B-B14F-4D97-AF65-F5344CB8AC3E}">
        <p14:creationId xmlns:p14="http://schemas.microsoft.com/office/powerpoint/2010/main" val="130478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23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Aleksandr Chatrchyan, "Gravity waves from ALP dark matter fragmentation"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1070975"/>
            <a:ext cx="7886700" cy="7662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Thank you for your attention!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" contrast="-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889" y="3027456"/>
            <a:ext cx="2826145" cy="226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6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5"/>
  <p:tag name="ORIGINALWIDTH" val="2759.25"/>
  <p:tag name="LATEXADDIN" val="\documentclass{article}&#10;\usepackage{amsmath}&#10;\pagestyle{empty}&#10;\begin{document}&#10;&#10;$U(\phi) = \frac{1}{2}m^2 \phi^2  + \Lambda^4 \Bigl(1-\cos\frac{\phi}{f} \Bigr)  + r \Lambda^4 \Bigl(1-\cos \frac{2\phi}{f} \Bigr)$&#10;&#10;&#10;\end{document}"/>
  <p:tag name="IGUANATEXSIZE" val="20"/>
  <p:tag name="IGUANATEXCURSOR" val="21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5"/>
  <p:tag name="ORIGINALWIDTH" val="1715.25"/>
  <p:tag name="LATEXADDIN" val="\documentclass{article}&#10;\usepackage{amsmath}&#10;\pagestyle{empty}&#10;\begin{document}&#10;&#10;$U(\phi) = \frac{1}{2}m^2 \phi^2  - \Lambda^4 \Bigl(1-\cos\frac{\phi}{f} \Bigr)$&#10;&#10;&#10;\end{document}"/>
  <p:tag name="IGUANATEXSIZE" val="18"/>
  <p:tag name="IGUANATEXCURSOR" val="8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2852</TotalTime>
  <Words>319</Words>
  <Application>Microsoft Office PowerPoint</Application>
  <PresentationFormat>On-screen Show (4:3)</PresentationFormat>
  <Paragraphs>125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Rounded MT Bold</vt:lpstr>
      <vt:lpstr>Calibri</vt:lpstr>
      <vt:lpstr>Calibri Light</vt:lpstr>
      <vt:lpstr>Cambria Math</vt:lpstr>
      <vt:lpstr>Office Theme</vt:lpstr>
      <vt:lpstr>PowerPoint Presentation</vt:lpstr>
      <vt:lpstr>Axion-like particle dark matter</vt:lpstr>
      <vt:lpstr>Outline of the dynamics</vt:lpstr>
      <vt:lpstr>Outline of the dynamics</vt:lpstr>
      <vt:lpstr>Stochastic GW background</vt:lpstr>
      <vt:lpstr>Stochastic GW background</vt:lpstr>
      <vt:lpstr>Thank you for your attention!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</dc:creator>
  <cp:lastModifiedBy>Alex</cp:lastModifiedBy>
  <cp:revision>124</cp:revision>
  <dcterms:created xsi:type="dcterms:W3CDTF">2019-11-06T11:01:38Z</dcterms:created>
  <dcterms:modified xsi:type="dcterms:W3CDTF">2019-11-12T09:40:20Z</dcterms:modified>
</cp:coreProperties>
</file>