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86" r:id="rId3"/>
    <p:sldId id="300" r:id="rId4"/>
    <p:sldId id="276" r:id="rId5"/>
    <p:sldId id="277" r:id="rId6"/>
    <p:sldId id="278" r:id="rId7"/>
    <p:sldId id="288" r:id="rId8"/>
    <p:sldId id="292" r:id="rId9"/>
    <p:sldId id="289" r:id="rId10"/>
    <p:sldId id="290" r:id="rId11"/>
    <p:sldId id="291" r:id="rId12"/>
    <p:sldId id="295" r:id="rId13"/>
    <p:sldId id="296" r:id="rId14"/>
    <p:sldId id="297" r:id="rId15"/>
    <p:sldId id="301" r:id="rId16"/>
    <p:sldId id="293" r:id="rId17"/>
    <p:sldId id="287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  <a:srgbClr val="0000FF"/>
    <a:srgbClr val="33CC33"/>
    <a:srgbClr val="54D7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14" autoAdjust="0"/>
    <p:restoredTop sz="94660"/>
  </p:normalViewPr>
  <p:slideViewPr>
    <p:cSldViewPr snapToGrid="0">
      <p:cViewPr varScale="1">
        <p:scale>
          <a:sx n="155" d="100"/>
          <a:sy n="155" d="100"/>
        </p:scale>
        <p:origin x="420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9A8F8F-6C0B-4D28-806D-7B463A41FA66}" type="doc">
      <dgm:prSet loTypeId="urn:microsoft.com/office/officeart/2005/8/layout/h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EA07835A-869D-4BA0-9227-9DA611BC92D0}">
      <dgm:prSet phldrT="[Text]"/>
      <dgm:spPr/>
      <dgm:t>
        <a:bodyPr/>
        <a:lstStyle/>
        <a:p>
          <a:r>
            <a:rPr lang="en-US" dirty="0" smtClean="0"/>
            <a:t>Space</a:t>
          </a:r>
          <a:endParaRPr lang="en-US" dirty="0"/>
        </a:p>
      </dgm:t>
    </dgm:pt>
    <dgm:pt modelId="{90BDD48A-B544-4845-B4EE-AAD7293063CA}" type="parTrans" cxnId="{154B4E10-0C89-4EB5-9B8A-ADE04F5A785D}">
      <dgm:prSet/>
      <dgm:spPr/>
      <dgm:t>
        <a:bodyPr/>
        <a:lstStyle/>
        <a:p>
          <a:endParaRPr lang="en-US"/>
        </a:p>
      </dgm:t>
    </dgm:pt>
    <dgm:pt modelId="{21C3F31A-8BE9-410C-A9BB-E5D7C02CC16F}" type="sibTrans" cxnId="{154B4E10-0C89-4EB5-9B8A-ADE04F5A785D}">
      <dgm:prSet/>
      <dgm:spPr/>
      <dgm:t>
        <a:bodyPr/>
        <a:lstStyle/>
        <a:p>
          <a:endParaRPr lang="en-US"/>
        </a:p>
      </dgm:t>
    </dgm:pt>
    <dgm:pt modelId="{F97F4BA8-0BD4-4D83-BF23-A19C15B116B4}">
      <dgm:prSet phldrT="[Text]"/>
      <dgm:spPr/>
      <dgm:t>
        <a:bodyPr/>
        <a:lstStyle/>
        <a:p>
          <a:r>
            <a:rPr lang="en-US" dirty="0" smtClean="0"/>
            <a:t>Limited in-situ testing</a:t>
          </a:r>
          <a:endParaRPr lang="en-US" dirty="0"/>
        </a:p>
      </dgm:t>
    </dgm:pt>
    <dgm:pt modelId="{5749E48C-E47E-4CB1-86E6-CDC7767067A7}" type="parTrans" cxnId="{1B53D912-59BD-4AAD-9E6A-A66ADC2AB79E}">
      <dgm:prSet/>
      <dgm:spPr/>
      <dgm:t>
        <a:bodyPr/>
        <a:lstStyle/>
        <a:p>
          <a:endParaRPr lang="en-US"/>
        </a:p>
      </dgm:t>
    </dgm:pt>
    <dgm:pt modelId="{5F908510-5AF0-4C7F-AA36-01E8DF6DA13E}" type="sibTrans" cxnId="{1B53D912-59BD-4AAD-9E6A-A66ADC2AB79E}">
      <dgm:prSet/>
      <dgm:spPr/>
      <dgm:t>
        <a:bodyPr/>
        <a:lstStyle/>
        <a:p>
          <a:endParaRPr lang="en-US"/>
        </a:p>
      </dgm:t>
    </dgm:pt>
    <dgm:pt modelId="{3F75177B-782A-41AD-999B-14F52F93E9CC}">
      <dgm:prSet phldrT="[Text]"/>
      <dgm:spPr/>
      <dgm:t>
        <a:bodyPr/>
        <a:lstStyle/>
        <a:p>
          <a:r>
            <a:rPr lang="en-US" dirty="0" smtClean="0"/>
            <a:t>Dedicated to commercial boards/subsystems</a:t>
          </a:r>
          <a:endParaRPr lang="en-US" dirty="0"/>
        </a:p>
      </dgm:t>
    </dgm:pt>
    <dgm:pt modelId="{2DDB62AC-7760-4348-8DC4-D2A6D1C8A715}" type="parTrans" cxnId="{15B7F12C-8E9E-4801-B439-87DEBB933985}">
      <dgm:prSet/>
      <dgm:spPr/>
      <dgm:t>
        <a:bodyPr/>
        <a:lstStyle/>
        <a:p>
          <a:endParaRPr lang="en-US"/>
        </a:p>
      </dgm:t>
    </dgm:pt>
    <dgm:pt modelId="{716A0BCA-EDBE-44EA-866A-16167F3C13A5}" type="sibTrans" cxnId="{15B7F12C-8E9E-4801-B439-87DEBB933985}">
      <dgm:prSet/>
      <dgm:spPr/>
      <dgm:t>
        <a:bodyPr/>
        <a:lstStyle/>
        <a:p>
          <a:endParaRPr lang="en-US"/>
        </a:p>
      </dgm:t>
    </dgm:pt>
    <dgm:pt modelId="{0907B75F-37F7-4437-8155-E8F734D0D05B}">
      <dgm:prSet phldrT="[Text]"/>
      <dgm:spPr/>
      <dgm:t>
        <a:bodyPr/>
        <a:lstStyle/>
        <a:p>
          <a:r>
            <a:rPr lang="en-US" dirty="0" smtClean="0"/>
            <a:t>Accelerator</a:t>
          </a:r>
          <a:endParaRPr lang="en-US" dirty="0"/>
        </a:p>
      </dgm:t>
    </dgm:pt>
    <dgm:pt modelId="{0B51273C-1370-493A-8BC7-37BB22C22411}" type="parTrans" cxnId="{C07B6C65-B29F-4DCE-B19E-2EBC17A2593B}">
      <dgm:prSet/>
      <dgm:spPr/>
      <dgm:t>
        <a:bodyPr/>
        <a:lstStyle/>
        <a:p>
          <a:endParaRPr lang="en-US"/>
        </a:p>
      </dgm:t>
    </dgm:pt>
    <dgm:pt modelId="{79398E4B-87F2-4246-A96F-9C38BA60189A}" type="sibTrans" cxnId="{C07B6C65-B29F-4DCE-B19E-2EBC17A2593B}">
      <dgm:prSet/>
      <dgm:spPr/>
      <dgm:t>
        <a:bodyPr/>
        <a:lstStyle/>
        <a:p>
          <a:endParaRPr lang="en-US"/>
        </a:p>
      </dgm:t>
    </dgm:pt>
    <dgm:pt modelId="{998D2397-D749-4B46-87CD-0AD7B91D966B}">
      <dgm:prSet phldrT="[Text]"/>
      <dgm:spPr/>
      <dgm:t>
        <a:bodyPr/>
        <a:lstStyle/>
        <a:p>
          <a:r>
            <a:rPr lang="en-US" dirty="0" smtClean="0"/>
            <a:t>Implemented in the RHA process for accelerator equipment at CERN</a:t>
          </a:r>
          <a:endParaRPr lang="en-US" dirty="0"/>
        </a:p>
      </dgm:t>
    </dgm:pt>
    <dgm:pt modelId="{31E65195-FABB-4203-835A-3F8ECAA502BB}" type="parTrans" cxnId="{83BA0D30-B82D-4F18-9908-4E040E820E06}">
      <dgm:prSet/>
      <dgm:spPr/>
      <dgm:t>
        <a:bodyPr/>
        <a:lstStyle/>
        <a:p>
          <a:endParaRPr lang="en-US"/>
        </a:p>
      </dgm:t>
    </dgm:pt>
    <dgm:pt modelId="{546D7147-51F4-46C7-B3F0-6E85E13F2EC6}" type="sibTrans" cxnId="{83BA0D30-B82D-4F18-9908-4E040E820E06}">
      <dgm:prSet/>
      <dgm:spPr/>
      <dgm:t>
        <a:bodyPr/>
        <a:lstStyle/>
        <a:p>
          <a:endParaRPr lang="en-US"/>
        </a:p>
      </dgm:t>
    </dgm:pt>
    <dgm:pt modelId="{68FCC1D8-71D6-4211-AC7F-A817F413AE82}">
      <dgm:prSet phldrT="[Text]"/>
      <dgm:spPr/>
      <dgm:t>
        <a:bodyPr/>
        <a:lstStyle/>
        <a:p>
          <a:r>
            <a:rPr lang="en-US" dirty="0" smtClean="0"/>
            <a:t>Ground and avionics</a:t>
          </a:r>
          <a:endParaRPr lang="en-US" dirty="0"/>
        </a:p>
      </dgm:t>
    </dgm:pt>
    <dgm:pt modelId="{D40778D7-367B-489E-A876-413B3149B601}" type="parTrans" cxnId="{CEA12CC0-7913-4387-963A-96FB3B0E55DE}">
      <dgm:prSet/>
      <dgm:spPr/>
      <dgm:t>
        <a:bodyPr/>
        <a:lstStyle/>
        <a:p>
          <a:endParaRPr lang="en-US"/>
        </a:p>
      </dgm:t>
    </dgm:pt>
    <dgm:pt modelId="{C986801C-C9E9-40B9-A7C8-4A0CB217CA0C}" type="sibTrans" cxnId="{CEA12CC0-7913-4387-963A-96FB3B0E55DE}">
      <dgm:prSet/>
      <dgm:spPr/>
      <dgm:t>
        <a:bodyPr/>
        <a:lstStyle/>
        <a:p>
          <a:endParaRPr lang="en-US"/>
        </a:p>
      </dgm:t>
    </dgm:pt>
    <dgm:pt modelId="{9432DFEA-2B00-4FCD-84B9-29732F4C2149}">
      <dgm:prSet phldrT="[Text]"/>
      <dgm:spPr/>
      <dgm:t>
        <a:bodyPr/>
        <a:lstStyle/>
        <a:p>
          <a:r>
            <a:rPr lang="en-US" dirty="0" smtClean="0"/>
            <a:t>Test of specific applications</a:t>
          </a:r>
          <a:endParaRPr lang="en-US" dirty="0"/>
        </a:p>
      </dgm:t>
    </dgm:pt>
    <dgm:pt modelId="{833DF0CB-AFF7-4113-A532-4667C76CF913}" type="parTrans" cxnId="{99B7B49C-E9DE-41E8-9B48-2E7271E35003}">
      <dgm:prSet/>
      <dgm:spPr/>
      <dgm:t>
        <a:bodyPr/>
        <a:lstStyle/>
        <a:p>
          <a:endParaRPr lang="en-US"/>
        </a:p>
      </dgm:t>
    </dgm:pt>
    <dgm:pt modelId="{4C316E16-C6F1-4A70-AD86-3EC6EFAF1CC2}" type="sibTrans" cxnId="{99B7B49C-E9DE-41E8-9B48-2E7271E35003}">
      <dgm:prSet/>
      <dgm:spPr/>
      <dgm:t>
        <a:bodyPr/>
        <a:lstStyle/>
        <a:p>
          <a:endParaRPr lang="en-US"/>
        </a:p>
      </dgm:t>
    </dgm:pt>
    <dgm:pt modelId="{DC388770-91DA-43F1-880B-6950216E9848}">
      <dgm:prSet phldrT="[Text]"/>
      <dgm:spPr/>
      <dgm:t>
        <a:bodyPr/>
        <a:lstStyle/>
        <a:p>
          <a:r>
            <a:rPr lang="en-US" dirty="0" smtClean="0"/>
            <a:t>Guidelines</a:t>
          </a:r>
          <a:endParaRPr lang="en-US" dirty="0"/>
        </a:p>
      </dgm:t>
    </dgm:pt>
    <dgm:pt modelId="{808A7807-E8BF-4504-A618-12BB272F0DC6}" type="parTrans" cxnId="{42FA558E-09AD-4109-83CB-876BF89DEAC5}">
      <dgm:prSet/>
      <dgm:spPr/>
      <dgm:t>
        <a:bodyPr/>
        <a:lstStyle/>
        <a:p>
          <a:endParaRPr lang="en-US"/>
        </a:p>
      </dgm:t>
    </dgm:pt>
    <dgm:pt modelId="{BC0B21D2-A937-44E9-B391-5797CBD8AFBF}" type="sibTrans" cxnId="{42FA558E-09AD-4109-83CB-876BF89DEAC5}">
      <dgm:prSet/>
      <dgm:spPr/>
      <dgm:t>
        <a:bodyPr/>
        <a:lstStyle/>
        <a:p>
          <a:endParaRPr lang="en-US"/>
        </a:p>
      </dgm:t>
    </dgm:pt>
    <dgm:pt modelId="{782896A5-1F7E-4D55-BCF7-AA1A7ADC4E2D}">
      <dgm:prSet/>
      <dgm:spPr/>
      <dgm:t>
        <a:bodyPr/>
        <a:lstStyle/>
        <a:p>
          <a:r>
            <a:rPr lang="en-US" dirty="0" smtClean="0"/>
            <a:t>Dedicated to high reliability electronics</a:t>
          </a:r>
          <a:endParaRPr lang="en-US" dirty="0"/>
        </a:p>
      </dgm:t>
    </dgm:pt>
    <dgm:pt modelId="{179B6774-2811-436E-8823-98ED2FC870AD}" type="parTrans" cxnId="{61322A87-7B49-4534-9D15-52EB53EB1888}">
      <dgm:prSet/>
      <dgm:spPr/>
      <dgm:t>
        <a:bodyPr/>
        <a:lstStyle/>
        <a:p>
          <a:endParaRPr lang="en-US"/>
        </a:p>
      </dgm:t>
    </dgm:pt>
    <dgm:pt modelId="{D4D4CCB0-E725-450F-B128-E0B37A929FB8}" type="sibTrans" cxnId="{61322A87-7B49-4534-9D15-52EB53EB1888}">
      <dgm:prSet/>
      <dgm:spPr/>
      <dgm:t>
        <a:bodyPr/>
        <a:lstStyle/>
        <a:p>
          <a:endParaRPr lang="en-US"/>
        </a:p>
      </dgm:t>
    </dgm:pt>
    <dgm:pt modelId="{E8EC36E4-AA13-4C65-920F-1017DAFDA2A7}" type="pres">
      <dgm:prSet presAssocID="{F89A8F8F-6C0B-4D28-806D-7B463A41FA6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A1EDACE-B001-4607-B43F-D29329580BB0}" type="pres">
      <dgm:prSet presAssocID="{EA07835A-869D-4BA0-9227-9DA611BC92D0}" presName="composite" presStyleCnt="0"/>
      <dgm:spPr/>
    </dgm:pt>
    <dgm:pt modelId="{FCCE4348-E05B-48DB-9B12-AECA98D36936}" type="pres">
      <dgm:prSet presAssocID="{EA07835A-869D-4BA0-9227-9DA611BC92D0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64BA5A-D00A-47ED-A5B2-0E1D0084F4FE}" type="pres">
      <dgm:prSet presAssocID="{EA07835A-869D-4BA0-9227-9DA611BC92D0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FB2472-BA7D-4421-B77F-424DCB009DB8}" type="pres">
      <dgm:prSet presAssocID="{21C3F31A-8BE9-410C-A9BB-E5D7C02CC16F}" presName="space" presStyleCnt="0"/>
      <dgm:spPr/>
    </dgm:pt>
    <dgm:pt modelId="{F7A7E524-873B-481D-9AED-3BF70E0B848D}" type="pres">
      <dgm:prSet presAssocID="{0907B75F-37F7-4437-8155-E8F734D0D05B}" presName="composite" presStyleCnt="0"/>
      <dgm:spPr/>
    </dgm:pt>
    <dgm:pt modelId="{F019922F-255E-488E-9E47-4C5BBB1A8288}" type="pres">
      <dgm:prSet presAssocID="{0907B75F-37F7-4437-8155-E8F734D0D05B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20C25D-3583-4F95-8AF0-D3A203062B88}" type="pres">
      <dgm:prSet presAssocID="{0907B75F-37F7-4437-8155-E8F734D0D05B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DF1287-6EF4-4779-8769-032650EA803B}" type="pres">
      <dgm:prSet presAssocID="{79398E4B-87F2-4246-A96F-9C38BA60189A}" presName="space" presStyleCnt="0"/>
      <dgm:spPr/>
    </dgm:pt>
    <dgm:pt modelId="{472AFF0A-9C8D-4404-A08C-A32ADB4B5680}" type="pres">
      <dgm:prSet presAssocID="{68FCC1D8-71D6-4211-AC7F-A817F413AE82}" presName="composite" presStyleCnt="0"/>
      <dgm:spPr/>
    </dgm:pt>
    <dgm:pt modelId="{18D53E29-F09F-4671-862D-A4FA2CBF4049}" type="pres">
      <dgm:prSet presAssocID="{68FCC1D8-71D6-4211-AC7F-A817F413AE82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88CAFE-96FB-4B82-96E9-A39E31AD05B9}" type="pres">
      <dgm:prSet presAssocID="{68FCC1D8-71D6-4211-AC7F-A817F413AE82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B53D912-59BD-4AAD-9E6A-A66ADC2AB79E}" srcId="{EA07835A-869D-4BA0-9227-9DA611BC92D0}" destId="{F97F4BA8-0BD4-4D83-BF23-A19C15B116B4}" srcOrd="0" destOrd="0" parTransId="{5749E48C-E47E-4CB1-86E6-CDC7767067A7}" sibTransId="{5F908510-5AF0-4C7F-AA36-01E8DF6DA13E}"/>
    <dgm:cxn modelId="{C07B6C65-B29F-4DCE-B19E-2EBC17A2593B}" srcId="{F89A8F8F-6C0B-4D28-806D-7B463A41FA66}" destId="{0907B75F-37F7-4437-8155-E8F734D0D05B}" srcOrd="1" destOrd="0" parTransId="{0B51273C-1370-493A-8BC7-37BB22C22411}" sibTransId="{79398E4B-87F2-4246-A96F-9C38BA60189A}"/>
    <dgm:cxn modelId="{81E29428-3107-455B-93EA-5BE722DA5101}" type="presOf" srcId="{68FCC1D8-71D6-4211-AC7F-A817F413AE82}" destId="{18D53E29-F09F-4671-862D-A4FA2CBF4049}" srcOrd="0" destOrd="0" presId="urn:microsoft.com/office/officeart/2005/8/layout/hList1"/>
    <dgm:cxn modelId="{CEA12CC0-7913-4387-963A-96FB3B0E55DE}" srcId="{F89A8F8F-6C0B-4D28-806D-7B463A41FA66}" destId="{68FCC1D8-71D6-4211-AC7F-A817F413AE82}" srcOrd="2" destOrd="0" parTransId="{D40778D7-367B-489E-A876-413B3149B601}" sibTransId="{C986801C-C9E9-40B9-A7C8-4A0CB217CA0C}"/>
    <dgm:cxn modelId="{1FD1D3B6-61D5-4B29-A1B2-808B64C2BACA}" type="presOf" srcId="{F97F4BA8-0BD4-4D83-BF23-A19C15B116B4}" destId="{6D64BA5A-D00A-47ED-A5B2-0E1D0084F4FE}" srcOrd="0" destOrd="0" presId="urn:microsoft.com/office/officeart/2005/8/layout/hList1"/>
    <dgm:cxn modelId="{FFB512F4-8AAE-4857-BB2E-1342050976D5}" type="presOf" srcId="{3F75177B-782A-41AD-999B-14F52F93E9CC}" destId="{6D64BA5A-D00A-47ED-A5B2-0E1D0084F4FE}" srcOrd="0" destOrd="1" presId="urn:microsoft.com/office/officeart/2005/8/layout/hList1"/>
    <dgm:cxn modelId="{AC7494BD-FB57-4553-BE68-700D85EF5A67}" type="presOf" srcId="{782896A5-1F7E-4D55-BCF7-AA1A7ADC4E2D}" destId="{5E88CAFE-96FB-4B82-96E9-A39E31AD05B9}" srcOrd="0" destOrd="1" presId="urn:microsoft.com/office/officeart/2005/8/layout/hList1"/>
    <dgm:cxn modelId="{42FA558E-09AD-4109-83CB-876BF89DEAC5}" srcId="{0907B75F-37F7-4437-8155-E8F734D0D05B}" destId="{DC388770-91DA-43F1-880B-6950216E9848}" srcOrd="1" destOrd="0" parTransId="{808A7807-E8BF-4504-A618-12BB272F0DC6}" sibTransId="{BC0B21D2-A937-44E9-B391-5797CBD8AFBF}"/>
    <dgm:cxn modelId="{83BA0D30-B82D-4F18-9908-4E040E820E06}" srcId="{0907B75F-37F7-4437-8155-E8F734D0D05B}" destId="{998D2397-D749-4B46-87CD-0AD7B91D966B}" srcOrd="0" destOrd="0" parTransId="{31E65195-FABB-4203-835A-3F8ECAA502BB}" sibTransId="{546D7147-51F4-46C7-B3F0-6E85E13F2EC6}"/>
    <dgm:cxn modelId="{C7145447-6C10-463E-9D74-001CDF8A4AF9}" type="presOf" srcId="{DC388770-91DA-43F1-880B-6950216E9848}" destId="{BA20C25D-3583-4F95-8AF0-D3A203062B88}" srcOrd="0" destOrd="1" presId="urn:microsoft.com/office/officeart/2005/8/layout/hList1"/>
    <dgm:cxn modelId="{30719A61-1000-4031-B1AC-B98263DD8B3A}" type="presOf" srcId="{998D2397-D749-4B46-87CD-0AD7B91D966B}" destId="{BA20C25D-3583-4F95-8AF0-D3A203062B88}" srcOrd="0" destOrd="0" presId="urn:microsoft.com/office/officeart/2005/8/layout/hList1"/>
    <dgm:cxn modelId="{32F97309-17F9-4A4E-B8D3-46A72BF7C74D}" type="presOf" srcId="{9432DFEA-2B00-4FCD-84B9-29732F4C2149}" destId="{5E88CAFE-96FB-4B82-96E9-A39E31AD05B9}" srcOrd="0" destOrd="0" presId="urn:microsoft.com/office/officeart/2005/8/layout/hList1"/>
    <dgm:cxn modelId="{B5D938D1-5F8F-4720-B712-7AAC579233DF}" type="presOf" srcId="{F89A8F8F-6C0B-4D28-806D-7B463A41FA66}" destId="{E8EC36E4-AA13-4C65-920F-1017DAFDA2A7}" srcOrd="0" destOrd="0" presId="urn:microsoft.com/office/officeart/2005/8/layout/hList1"/>
    <dgm:cxn modelId="{61322A87-7B49-4534-9D15-52EB53EB1888}" srcId="{68FCC1D8-71D6-4211-AC7F-A817F413AE82}" destId="{782896A5-1F7E-4D55-BCF7-AA1A7ADC4E2D}" srcOrd="1" destOrd="0" parTransId="{179B6774-2811-436E-8823-98ED2FC870AD}" sibTransId="{D4D4CCB0-E725-450F-B128-E0B37A929FB8}"/>
    <dgm:cxn modelId="{154B4E10-0C89-4EB5-9B8A-ADE04F5A785D}" srcId="{F89A8F8F-6C0B-4D28-806D-7B463A41FA66}" destId="{EA07835A-869D-4BA0-9227-9DA611BC92D0}" srcOrd="0" destOrd="0" parTransId="{90BDD48A-B544-4845-B4EE-AAD7293063CA}" sibTransId="{21C3F31A-8BE9-410C-A9BB-E5D7C02CC16F}"/>
    <dgm:cxn modelId="{99B7B49C-E9DE-41E8-9B48-2E7271E35003}" srcId="{68FCC1D8-71D6-4211-AC7F-A817F413AE82}" destId="{9432DFEA-2B00-4FCD-84B9-29732F4C2149}" srcOrd="0" destOrd="0" parTransId="{833DF0CB-AFF7-4113-A532-4667C76CF913}" sibTransId="{4C316E16-C6F1-4A70-AD86-3EC6EFAF1CC2}"/>
    <dgm:cxn modelId="{61E91561-25A9-423F-BD1A-4A748C0BF329}" type="presOf" srcId="{0907B75F-37F7-4437-8155-E8F734D0D05B}" destId="{F019922F-255E-488E-9E47-4C5BBB1A8288}" srcOrd="0" destOrd="0" presId="urn:microsoft.com/office/officeart/2005/8/layout/hList1"/>
    <dgm:cxn modelId="{15B7F12C-8E9E-4801-B439-87DEBB933985}" srcId="{EA07835A-869D-4BA0-9227-9DA611BC92D0}" destId="{3F75177B-782A-41AD-999B-14F52F93E9CC}" srcOrd="1" destOrd="0" parTransId="{2DDB62AC-7760-4348-8DC4-D2A6D1C8A715}" sibTransId="{716A0BCA-EDBE-44EA-866A-16167F3C13A5}"/>
    <dgm:cxn modelId="{CEDF2663-3742-4C56-AE8D-1F486640893E}" type="presOf" srcId="{EA07835A-869D-4BA0-9227-9DA611BC92D0}" destId="{FCCE4348-E05B-48DB-9B12-AECA98D36936}" srcOrd="0" destOrd="0" presId="urn:microsoft.com/office/officeart/2005/8/layout/hList1"/>
    <dgm:cxn modelId="{2EBBB281-374A-4233-8026-5D4B63F5C2E0}" type="presParOf" srcId="{E8EC36E4-AA13-4C65-920F-1017DAFDA2A7}" destId="{3A1EDACE-B001-4607-B43F-D29329580BB0}" srcOrd="0" destOrd="0" presId="urn:microsoft.com/office/officeart/2005/8/layout/hList1"/>
    <dgm:cxn modelId="{D0B0BF62-4DDA-4D6A-A158-F1448664DFF7}" type="presParOf" srcId="{3A1EDACE-B001-4607-B43F-D29329580BB0}" destId="{FCCE4348-E05B-48DB-9B12-AECA98D36936}" srcOrd="0" destOrd="0" presId="urn:microsoft.com/office/officeart/2005/8/layout/hList1"/>
    <dgm:cxn modelId="{DD2A5E97-C01D-4168-95D4-4C576AB9A159}" type="presParOf" srcId="{3A1EDACE-B001-4607-B43F-D29329580BB0}" destId="{6D64BA5A-D00A-47ED-A5B2-0E1D0084F4FE}" srcOrd="1" destOrd="0" presId="urn:microsoft.com/office/officeart/2005/8/layout/hList1"/>
    <dgm:cxn modelId="{85A7734B-C7F4-4C2E-AF8A-0B6AC46EC83E}" type="presParOf" srcId="{E8EC36E4-AA13-4C65-920F-1017DAFDA2A7}" destId="{88FB2472-BA7D-4421-B77F-424DCB009DB8}" srcOrd="1" destOrd="0" presId="urn:microsoft.com/office/officeart/2005/8/layout/hList1"/>
    <dgm:cxn modelId="{9CD94A08-B98D-42C4-805B-DE7030672A51}" type="presParOf" srcId="{E8EC36E4-AA13-4C65-920F-1017DAFDA2A7}" destId="{F7A7E524-873B-481D-9AED-3BF70E0B848D}" srcOrd="2" destOrd="0" presId="urn:microsoft.com/office/officeart/2005/8/layout/hList1"/>
    <dgm:cxn modelId="{360DDA86-6683-4365-ADAE-FA9883217602}" type="presParOf" srcId="{F7A7E524-873B-481D-9AED-3BF70E0B848D}" destId="{F019922F-255E-488E-9E47-4C5BBB1A8288}" srcOrd="0" destOrd="0" presId="urn:microsoft.com/office/officeart/2005/8/layout/hList1"/>
    <dgm:cxn modelId="{4945FD20-3D7C-43AF-BF48-04AA543B9F15}" type="presParOf" srcId="{F7A7E524-873B-481D-9AED-3BF70E0B848D}" destId="{BA20C25D-3583-4F95-8AF0-D3A203062B88}" srcOrd="1" destOrd="0" presId="urn:microsoft.com/office/officeart/2005/8/layout/hList1"/>
    <dgm:cxn modelId="{72905496-BBB8-40A8-80FC-A875326D9988}" type="presParOf" srcId="{E8EC36E4-AA13-4C65-920F-1017DAFDA2A7}" destId="{9DDF1287-6EF4-4779-8769-032650EA803B}" srcOrd="3" destOrd="0" presId="urn:microsoft.com/office/officeart/2005/8/layout/hList1"/>
    <dgm:cxn modelId="{AB782074-FA69-425E-9EAD-B27A42DAD69C}" type="presParOf" srcId="{E8EC36E4-AA13-4C65-920F-1017DAFDA2A7}" destId="{472AFF0A-9C8D-4404-A08C-A32ADB4B5680}" srcOrd="4" destOrd="0" presId="urn:microsoft.com/office/officeart/2005/8/layout/hList1"/>
    <dgm:cxn modelId="{89972F2E-64C7-4FB1-9736-477522F8EE88}" type="presParOf" srcId="{472AFF0A-9C8D-4404-A08C-A32ADB4B5680}" destId="{18D53E29-F09F-4671-862D-A4FA2CBF4049}" srcOrd="0" destOrd="0" presId="urn:microsoft.com/office/officeart/2005/8/layout/hList1"/>
    <dgm:cxn modelId="{3DD165A0-9201-48E8-8C8E-0B5734C57F91}" type="presParOf" srcId="{472AFF0A-9C8D-4404-A08C-A32ADB4B5680}" destId="{5E88CAFE-96FB-4B82-96E9-A39E31AD05B9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F5FB2FF-C818-4CE3-90FB-7DDEBBD4FCA7}" type="doc">
      <dgm:prSet loTypeId="urn:microsoft.com/office/officeart/2005/8/layout/hList1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F1C82042-3ACB-4D8E-B05C-38BB745121BA}">
      <dgm:prSet phldrT="[Text]"/>
      <dgm:spPr/>
      <dgm:t>
        <a:bodyPr/>
        <a:lstStyle/>
        <a:p>
          <a:r>
            <a:rPr lang="en-US" dirty="0" smtClean="0"/>
            <a:t>Global on the system</a:t>
          </a:r>
          <a:endParaRPr lang="en-US" dirty="0"/>
        </a:p>
      </dgm:t>
    </dgm:pt>
    <dgm:pt modelId="{295BB00A-5720-4E62-A645-88B6103E7AB5}" type="parTrans" cxnId="{CA17989D-A114-4FF5-87A2-943FC4BBF361}">
      <dgm:prSet/>
      <dgm:spPr/>
      <dgm:t>
        <a:bodyPr/>
        <a:lstStyle/>
        <a:p>
          <a:endParaRPr lang="en-US"/>
        </a:p>
      </dgm:t>
    </dgm:pt>
    <dgm:pt modelId="{12E6EBEB-FA8E-46F9-8563-843A2929AB07}" type="sibTrans" cxnId="{CA17989D-A114-4FF5-87A2-943FC4BBF361}">
      <dgm:prSet/>
      <dgm:spPr/>
      <dgm:t>
        <a:bodyPr/>
        <a:lstStyle/>
        <a:p>
          <a:endParaRPr lang="en-US"/>
        </a:p>
      </dgm:t>
    </dgm:pt>
    <dgm:pt modelId="{09B970D4-A984-4277-B11F-E35BB01198E3}">
      <dgm:prSet phldrT="[Text]" custT="1"/>
      <dgm:spPr/>
      <dgm:t>
        <a:bodyPr/>
        <a:lstStyle/>
        <a:p>
          <a:r>
            <a:rPr lang="en-US" sz="1900" dirty="0" smtClean="0"/>
            <a:t>Irradiation of full system</a:t>
          </a:r>
          <a:endParaRPr lang="en-US" sz="1900" dirty="0"/>
        </a:p>
      </dgm:t>
    </dgm:pt>
    <dgm:pt modelId="{5A406B46-2E3E-4191-9FCB-75C8DB1D5916}" type="parTrans" cxnId="{03FE34B8-B321-44FB-AAC6-26069408B28C}">
      <dgm:prSet/>
      <dgm:spPr/>
      <dgm:t>
        <a:bodyPr/>
        <a:lstStyle/>
        <a:p>
          <a:endParaRPr lang="en-US"/>
        </a:p>
      </dgm:t>
    </dgm:pt>
    <dgm:pt modelId="{78D2760B-87A5-44A2-A0D8-DECC81E8D2E9}" type="sibTrans" cxnId="{03FE34B8-B321-44FB-AAC6-26069408B28C}">
      <dgm:prSet/>
      <dgm:spPr/>
      <dgm:t>
        <a:bodyPr/>
        <a:lstStyle/>
        <a:p>
          <a:endParaRPr lang="en-US"/>
        </a:p>
      </dgm:t>
    </dgm:pt>
    <dgm:pt modelId="{0245ABC5-879C-4CA1-BC07-9AAA39C5D385}">
      <dgm:prSet phldrT="[Text]"/>
      <dgm:spPr/>
      <dgm:t>
        <a:bodyPr/>
        <a:lstStyle/>
        <a:p>
          <a:r>
            <a:rPr lang="en-US" dirty="0" smtClean="0"/>
            <a:t>Targeted on components</a:t>
          </a:r>
          <a:endParaRPr lang="en-US" dirty="0"/>
        </a:p>
      </dgm:t>
    </dgm:pt>
    <dgm:pt modelId="{68A48999-C729-4EA1-A2D6-87EC8731F704}" type="parTrans" cxnId="{67353A1F-E477-45CA-BF30-2F7294D56302}">
      <dgm:prSet/>
      <dgm:spPr/>
      <dgm:t>
        <a:bodyPr/>
        <a:lstStyle/>
        <a:p>
          <a:endParaRPr lang="en-US"/>
        </a:p>
      </dgm:t>
    </dgm:pt>
    <dgm:pt modelId="{7ECEF14D-4C35-4513-A479-66123F08A6D0}" type="sibTrans" cxnId="{67353A1F-E477-45CA-BF30-2F7294D56302}">
      <dgm:prSet/>
      <dgm:spPr/>
      <dgm:t>
        <a:bodyPr/>
        <a:lstStyle/>
        <a:p>
          <a:endParaRPr lang="en-US"/>
        </a:p>
      </dgm:t>
    </dgm:pt>
    <dgm:pt modelId="{06EDAAAA-6176-467C-926A-7410BEF32544}">
      <dgm:prSet phldrT="[Text]" custT="1"/>
      <dgm:spPr/>
      <dgm:t>
        <a:bodyPr/>
        <a:lstStyle/>
        <a:p>
          <a:r>
            <a:rPr lang="en-US" sz="1900" dirty="0" smtClean="0"/>
            <a:t>Focus on only one component to check effects on system functionality</a:t>
          </a:r>
          <a:endParaRPr lang="en-US" sz="1900" dirty="0"/>
        </a:p>
      </dgm:t>
    </dgm:pt>
    <dgm:pt modelId="{32401576-D48C-451F-B79D-4235AAC6B9C8}" type="parTrans" cxnId="{7AC17E82-9B36-4AA6-96E3-82519E4A5AA1}">
      <dgm:prSet/>
      <dgm:spPr/>
      <dgm:t>
        <a:bodyPr/>
        <a:lstStyle/>
        <a:p>
          <a:endParaRPr lang="en-US"/>
        </a:p>
      </dgm:t>
    </dgm:pt>
    <dgm:pt modelId="{A4CC885E-F3E3-41DF-883B-E275293C20BB}" type="sibTrans" cxnId="{7AC17E82-9B36-4AA6-96E3-82519E4A5AA1}">
      <dgm:prSet/>
      <dgm:spPr/>
      <dgm:t>
        <a:bodyPr/>
        <a:lstStyle/>
        <a:p>
          <a:endParaRPr lang="en-US"/>
        </a:p>
      </dgm:t>
    </dgm:pt>
    <dgm:pt modelId="{16ACACCD-3552-43DA-BBF6-761C24ACE1DA}">
      <dgm:prSet phldrT="[Text]" custT="1"/>
      <dgm:spPr/>
      <dgm:t>
        <a:bodyPr/>
        <a:lstStyle/>
        <a:p>
          <a:r>
            <a:rPr lang="en-US" sz="1900" dirty="0" smtClean="0"/>
            <a:t>Synergistic effects</a:t>
          </a:r>
          <a:endParaRPr lang="en-US" sz="1900" dirty="0"/>
        </a:p>
      </dgm:t>
    </dgm:pt>
    <dgm:pt modelId="{A71AEA07-18E0-4475-92A6-454E83AF8133}" type="parTrans" cxnId="{3F102D69-58EA-4DBA-8FF6-A5C999F75D9B}">
      <dgm:prSet/>
      <dgm:spPr/>
      <dgm:t>
        <a:bodyPr/>
        <a:lstStyle/>
        <a:p>
          <a:endParaRPr lang="en-US"/>
        </a:p>
      </dgm:t>
    </dgm:pt>
    <dgm:pt modelId="{12650DD9-57DD-464B-8BA6-246E2FAB6735}" type="sibTrans" cxnId="{3F102D69-58EA-4DBA-8FF6-A5C999F75D9B}">
      <dgm:prSet/>
      <dgm:spPr/>
      <dgm:t>
        <a:bodyPr/>
        <a:lstStyle/>
        <a:p>
          <a:endParaRPr lang="en-US"/>
        </a:p>
      </dgm:t>
    </dgm:pt>
    <dgm:pt modelId="{D9D2FEAD-2E7C-4BD4-A023-B55E99B7EC14}">
      <dgm:prSet phldrT="[Text]" custT="1"/>
      <dgm:spPr/>
      <dgm:t>
        <a:bodyPr/>
        <a:lstStyle/>
        <a:p>
          <a:r>
            <a:rPr lang="en-US" sz="1900" dirty="0" smtClean="0"/>
            <a:t>Radiation source provides TID, DD and SEE</a:t>
          </a:r>
          <a:endParaRPr lang="en-US" sz="1900" dirty="0"/>
        </a:p>
      </dgm:t>
    </dgm:pt>
    <dgm:pt modelId="{DE8D75A0-E6FB-438E-8F24-406E8565674F}" type="parTrans" cxnId="{BBED6066-61B4-47C3-AE26-9E4E3A616D5E}">
      <dgm:prSet/>
      <dgm:spPr/>
      <dgm:t>
        <a:bodyPr/>
        <a:lstStyle/>
        <a:p>
          <a:endParaRPr lang="en-US"/>
        </a:p>
      </dgm:t>
    </dgm:pt>
    <dgm:pt modelId="{8BEEBBA1-BFD3-4799-B0B7-E3AE67B340C6}" type="sibTrans" cxnId="{BBED6066-61B4-47C3-AE26-9E4E3A616D5E}">
      <dgm:prSet/>
      <dgm:spPr/>
      <dgm:t>
        <a:bodyPr/>
        <a:lstStyle/>
        <a:p>
          <a:endParaRPr lang="en-US"/>
        </a:p>
      </dgm:t>
    </dgm:pt>
    <dgm:pt modelId="{49076C9C-74BC-428E-9503-CBB58B40D286}">
      <dgm:prSet phldrT="[Text]" custT="1"/>
      <dgm:spPr/>
      <dgm:t>
        <a:bodyPr/>
        <a:lstStyle/>
        <a:p>
          <a:r>
            <a:rPr lang="en-US" sz="1900" dirty="0" smtClean="0"/>
            <a:t>CHARM</a:t>
          </a:r>
          <a:endParaRPr lang="en-US" sz="1900" dirty="0"/>
        </a:p>
      </dgm:t>
    </dgm:pt>
    <dgm:pt modelId="{6C63A611-6062-4D82-995E-F0157B0AB7CE}" type="parTrans" cxnId="{C9D23DC6-A963-45F5-B59C-951E42FD9272}">
      <dgm:prSet/>
      <dgm:spPr/>
      <dgm:t>
        <a:bodyPr/>
        <a:lstStyle/>
        <a:p>
          <a:endParaRPr lang="en-US"/>
        </a:p>
      </dgm:t>
    </dgm:pt>
    <dgm:pt modelId="{955E4C8B-6D6A-437A-BC2E-D59DE29DDB3E}" type="sibTrans" cxnId="{C9D23DC6-A963-45F5-B59C-951E42FD9272}">
      <dgm:prSet/>
      <dgm:spPr/>
      <dgm:t>
        <a:bodyPr/>
        <a:lstStyle/>
        <a:p>
          <a:endParaRPr lang="en-US"/>
        </a:p>
      </dgm:t>
    </dgm:pt>
    <dgm:pt modelId="{40DDCE98-2488-4B18-A5DB-C52AE004DB40}">
      <dgm:prSet phldrT="[Text]" custT="1"/>
      <dgm:spPr/>
      <dgm:t>
        <a:bodyPr/>
        <a:lstStyle/>
        <a:p>
          <a:r>
            <a:rPr lang="en-US" sz="1900" dirty="0" smtClean="0"/>
            <a:t>High energy protons</a:t>
          </a:r>
          <a:endParaRPr lang="en-US" sz="1900" dirty="0"/>
        </a:p>
      </dgm:t>
    </dgm:pt>
    <dgm:pt modelId="{38A20DBE-3FA5-4E45-9820-B78A4143C2B7}" type="parTrans" cxnId="{371FDB6F-A20D-4A6B-A6FA-1A396339E29A}">
      <dgm:prSet/>
      <dgm:spPr/>
      <dgm:t>
        <a:bodyPr/>
        <a:lstStyle/>
        <a:p>
          <a:endParaRPr lang="en-US"/>
        </a:p>
      </dgm:t>
    </dgm:pt>
    <dgm:pt modelId="{ABC604ED-05FD-4DA9-8105-515771BA43EA}" type="sibTrans" cxnId="{371FDB6F-A20D-4A6B-A6FA-1A396339E29A}">
      <dgm:prSet/>
      <dgm:spPr/>
      <dgm:t>
        <a:bodyPr/>
        <a:lstStyle/>
        <a:p>
          <a:endParaRPr lang="en-US"/>
        </a:p>
      </dgm:t>
    </dgm:pt>
    <dgm:pt modelId="{D4AA3374-E27B-4951-9E0B-EADAF3858A78}">
      <dgm:prSet phldrT="[Text]" custT="1"/>
      <dgm:spPr/>
      <dgm:t>
        <a:bodyPr/>
        <a:lstStyle/>
        <a:p>
          <a:r>
            <a:rPr lang="en-US" sz="1900" dirty="0" smtClean="0"/>
            <a:t>Isolate TID from SEE (or DD)</a:t>
          </a:r>
          <a:endParaRPr lang="en-US" sz="1900" dirty="0"/>
        </a:p>
      </dgm:t>
    </dgm:pt>
    <dgm:pt modelId="{A4B71EA4-0566-456D-A5AB-6FB1FF3211A8}" type="parTrans" cxnId="{640D5844-E4D2-4CFA-AA0B-7A324FD35361}">
      <dgm:prSet/>
      <dgm:spPr/>
      <dgm:t>
        <a:bodyPr/>
        <a:lstStyle/>
        <a:p>
          <a:endParaRPr lang="en-US"/>
        </a:p>
      </dgm:t>
    </dgm:pt>
    <dgm:pt modelId="{54857429-0FB4-419B-987B-1E0B1F03C582}" type="sibTrans" cxnId="{640D5844-E4D2-4CFA-AA0B-7A324FD35361}">
      <dgm:prSet/>
      <dgm:spPr/>
      <dgm:t>
        <a:bodyPr/>
        <a:lstStyle/>
        <a:p>
          <a:endParaRPr lang="en-US"/>
        </a:p>
      </dgm:t>
    </dgm:pt>
    <dgm:pt modelId="{36634FE0-5258-4F25-883D-BBEACAB93444}">
      <dgm:prSet phldrT="[Text]" custT="1"/>
      <dgm:spPr/>
      <dgm:t>
        <a:bodyPr/>
        <a:lstStyle/>
        <a:p>
          <a:r>
            <a:rPr lang="en-US" sz="1900" dirty="0" smtClean="0"/>
            <a:t>Individual radiation sources</a:t>
          </a:r>
          <a:endParaRPr lang="en-US" sz="1900" dirty="0"/>
        </a:p>
      </dgm:t>
    </dgm:pt>
    <dgm:pt modelId="{121BB4FF-C5C2-49CA-9E12-40AF2861FD2E}" type="parTrans" cxnId="{D49AD282-798F-4887-AEE5-5A8373A56FEC}">
      <dgm:prSet/>
      <dgm:spPr/>
      <dgm:t>
        <a:bodyPr/>
        <a:lstStyle/>
        <a:p>
          <a:endParaRPr lang="en-US"/>
        </a:p>
      </dgm:t>
    </dgm:pt>
    <dgm:pt modelId="{22205DA6-53D5-41F8-9CE7-0DC81EB79A82}" type="sibTrans" cxnId="{D49AD282-798F-4887-AEE5-5A8373A56FEC}">
      <dgm:prSet/>
      <dgm:spPr/>
      <dgm:t>
        <a:bodyPr/>
        <a:lstStyle/>
        <a:p>
          <a:endParaRPr lang="en-US"/>
        </a:p>
      </dgm:t>
    </dgm:pt>
    <dgm:pt modelId="{5F9A0783-DC30-4243-803C-B388B9ECA59C}">
      <dgm:prSet phldrT="[Text]" custT="1"/>
      <dgm:spPr/>
      <dgm:t>
        <a:bodyPr/>
        <a:lstStyle/>
        <a:p>
          <a:r>
            <a:rPr lang="en-US" sz="1900" dirty="0" smtClean="0"/>
            <a:t>Co-60 + Spallation neutrons</a:t>
          </a:r>
          <a:endParaRPr lang="en-US" sz="1900" dirty="0"/>
        </a:p>
      </dgm:t>
    </dgm:pt>
    <dgm:pt modelId="{E53F2E77-C7AF-4EDE-8B16-225E1AD56166}" type="parTrans" cxnId="{E85B57DF-C047-4DC9-82AF-E7E170BD8330}">
      <dgm:prSet/>
      <dgm:spPr/>
      <dgm:t>
        <a:bodyPr/>
        <a:lstStyle/>
        <a:p>
          <a:endParaRPr lang="en-US"/>
        </a:p>
      </dgm:t>
    </dgm:pt>
    <dgm:pt modelId="{5A2AD9E5-D73A-4D9D-A692-CC346CDAB332}" type="sibTrans" cxnId="{E85B57DF-C047-4DC9-82AF-E7E170BD8330}">
      <dgm:prSet/>
      <dgm:spPr/>
      <dgm:t>
        <a:bodyPr/>
        <a:lstStyle/>
        <a:p>
          <a:endParaRPr lang="en-US"/>
        </a:p>
      </dgm:t>
    </dgm:pt>
    <dgm:pt modelId="{C9098E9B-7F53-4964-AB81-93E4E0C6F08C}">
      <dgm:prSet phldrT="[Text]" custT="1"/>
      <dgm:spPr/>
      <dgm:t>
        <a:bodyPr/>
        <a:lstStyle/>
        <a:p>
          <a:r>
            <a:rPr lang="en-US" sz="1900" dirty="0" smtClean="0"/>
            <a:t>Co-60 + Very high energy heavy ions (usually rather low LET)</a:t>
          </a:r>
          <a:endParaRPr lang="en-US" sz="1900" dirty="0"/>
        </a:p>
      </dgm:t>
    </dgm:pt>
    <dgm:pt modelId="{55249F94-060D-4576-8237-F2C026F92674}" type="parTrans" cxnId="{9BFC064E-2417-4A60-A886-C1758D817D65}">
      <dgm:prSet/>
      <dgm:spPr/>
      <dgm:t>
        <a:bodyPr/>
        <a:lstStyle/>
        <a:p>
          <a:endParaRPr lang="en-US"/>
        </a:p>
      </dgm:t>
    </dgm:pt>
    <dgm:pt modelId="{F3E0FFBD-D38A-4B59-94BB-3702353FF874}" type="sibTrans" cxnId="{9BFC064E-2417-4A60-A886-C1758D817D65}">
      <dgm:prSet/>
      <dgm:spPr/>
      <dgm:t>
        <a:bodyPr/>
        <a:lstStyle/>
        <a:p>
          <a:endParaRPr lang="en-US"/>
        </a:p>
      </dgm:t>
    </dgm:pt>
    <dgm:pt modelId="{1F1945D5-688F-43D6-BD1E-82D82A43137B}">
      <dgm:prSet phldrT="[Text]" custT="1"/>
      <dgm:spPr/>
      <dgm:t>
        <a:bodyPr/>
        <a:lstStyle/>
        <a:p>
          <a:r>
            <a:rPr lang="en-US" sz="1900" dirty="0" smtClean="0"/>
            <a:t>Fault injection schemes</a:t>
          </a:r>
          <a:endParaRPr lang="en-US" sz="1900" dirty="0"/>
        </a:p>
      </dgm:t>
    </dgm:pt>
    <dgm:pt modelId="{3F4CDB26-8F0B-445C-B831-1F4C094AB468}" type="parTrans" cxnId="{07023537-932E-4EED-B0E6-52ECE462BC1D}">
      <dgm:prSet/>
      <dgm:spPr/>
      <dgm:t>
        <a:bodyPr/>
        <a:lstStyle/>
        <a:p>
          <a:endParaRPr lang="en-US"/>
        </a:p>
      </dgm:t>
    </dgm:pt>
    <dgm:pt modelId="{125AA8E9-B6EE-4AF5-B5EB-C4AA771B44C3}" type="sibTrans" cxnId="{07023537-932E-4EED-B0E6-52ECE462BC1D}">
      <dgm:prSet/>
      <dgm:spPr/>
      <dgm:t>
        <a:bodyPr/>
        <a:lstStyle/>
        <a:p>
          <a:endParaRPr lang="en-US"/>
        </a:p>
      </dgm:t>
    </dgm:pt>
    <dgm:pt modelId="{719D214C-85FD-4CCA-A14C-2BBE8266244F}">
      <dgm:prSet phldrT="[Text]" custT="1"/>
      <dgm:spPr/>
      <dgm:t>
        <a:bodyPr/>
        <a:lstStyle/>
        <a:p>
          <a:r>
            <a:rPr lang="en-US" sz="1900" dirty="0" smtClean="0"/>
            <a:t>Only effects (and user-biased), no rate for application</a:t>
          </a:r>
          <a:endParaRPr lang="en-US" sz="1900" dirty="0"/>
        </a:p>
      </dgm:t>
    </dgm:pt>
    <dgm:pt modelId="{49ABBCA6-A2DB-4D3A-A31B-4589A5EB63C6}" type="parTrans" cxnId="{9FF3319C-7898-4C63-AC8D-908D4CE70B79}">
      <dgm:prSet/>
      <dgm:spPr/>
      <dgm:t>
        <a:bodyPr/>
        <a:lstStyle/>
        <a:p>
          <a:endParaRPr lang="en-US"/>
        </a:p>
      </dgm:t>
    </dgm:pt>
    <dgm:pt modelId="{FBB11B39-E6FB-4649-805A-523CBC8DDDE2}" type="sibTrans" cxnId="{9FF3319C-7898-4C63-AC8D-908D4CE70B79}">
      <dgm:prSet/>
      <dgm:spPr/>
      <dgm:t>
        <a:bodyPr/>
        <a:lstStyle/>
        <a:p>
          <a:endParaRPr lang="en-US"/>
        </a:p>
      </dgm:t>
    </dgm:pt>
    <dgm:pt modelId="{E5EDE9FF-9BF3-4089-AF0E-6B3D468BC11B}">
      <dgm:prSet phldrT="[Text]" custT="1"/>
      <dgm:spPr/>
      <dgm:t>
        <a:bodyPr/>
        <a:lstStyle/>
        <a:p>
          <a:r>
            <a:rPr lang="en-US" sz="1900" dirty="0" smtClean="0"/>
            <a:t>Laser testing</a:t>
          </a:r>
          <a:endParaRPr lang="en-US" sz="1900" dirty="0"/>
        </a:p>
      </dgm:t>
    </dgm:pt>
    <dgm:pt modelId="{DEE1FE63-AED0-48DD-8A4C-9AB853B91A13}" type="parTrans" cxnId="{440BEB43-4140-482E-AF4F-6DF33169416C}">
      <dgm:prSet/>
      <dgm:spPr/>
      <dgm:t>
        <a:bodyPr/>
        <a:lstStyle/>
        <a:p>
          <a:endParaRPr lang="en-US"/>
        </a:p>
      </dgm:t>
    </dgm:pt>
    <dgm:pt modelId="{A2965D5B-4FBC-4742-BD40-28FB380C62C0}" type="sibTrans" cxnId="{440BEB43-4140-482E-AF4F-6DF33169416C}">
      <dgm:prSet/>
      <dgm:spPr/>
      <dgm:t>
        <a:bodyPr/>
        <a:lstStyle/>
        <a:p>
          <a:endParaRPr lang="en-US"/>
        </a:p>
      </dgm:t>
    </dgm:pt>
    <dgm:pt modelId="{44DB143E-9BF0-4A53-B70F-A8E1198A7220}">
      <dgm:prSet phldrT="[Text]" custT="1"/>
      <dgm:spPr/>
      <dgm:t>
        <a:bodyPr/>
        <a:lstStyle/>
        <a:p>
          <a:r>
            <a:rPr lang="en-US" sz="1900" dirty="0" smtClean="0"/>
            <a:t>Only effects, no rate for application</a:t>
          </a:r>
          <a:endParaRPr lang="en-US" sz="1900" dirty="0"/>
        </a:p>
      </dgm:t>
    </dgm:pt>
    <dgm:pt modelId="{AD00B33C-4BC8-4CE7-AC85-98DD6BC80923}" type="parTrans" cxnId="{6B45E7E1-B256-4448-84EA-1D40DCFDA16C}">
      <dgm:prSet/>
      <dgm:spPr/>
      <dgm:t>
        <a:bodyPr/>
        <a:lstStyle/>
        <a:p>
          <a:endParaRPr lang="en-US"/>
        </a:p>
      </dgm:t>
    </dgm:pt>
    <dgm:pt modelId="{523C5347-F547-4AF6-A5CE-864299195DEE}" type="sibTrans" cxnId="{6B45E7E1-B256-4448-84EA-1D40DCFDA16C}">
      <dgm:prSet/>
      <dgm:spPr/>
      <dgm:t>
        <a:bodyPr/>
        <a:lstStyle/>
        <a:p>
          <a:endParaRPr lang="en-US"/>
        </a:p>
      </dgm:t>
    </dgm:pt>
    <dgm:pt modelId="{3DC2F0E5-F41B-40EC-A927-FE34C24EC71B}">
      <dgm:prSet phldrT="[Text]" custT="1"/>
      <dgm:spPr/>
      <dgm:t>
        <a:bodyPr/>
        <a:lstStyle/>
        <a:p>
          <a:r>
            <a:rPr lang="en-US" sz="1900" dirty="0" smtClean="0"/>
            <a:t>Heavy ion testing</a:t>
          </a:r>
          <a:endParaRPr lang="en-US" sz="1900" dirty="0"/>
        </a:p>
      </dgm:t>
    </dgm:pt>
    <dgm:pt modelId="{FD280BE8-7B6D-4E0C-91C3-8DB32E7F6CC8}" type="parTrans" cxnId="{49FFC127-DCCF-4264-A0F2-13ABB146A539}">
      <dgm:prSet/>
      <dgm:spPr/>
      <dgm:t>
        <a:bodyPr/>
        <a:lstStyle/>
        <a:p>
          <a:endParaRPr lang="en-US"/>
        </a:p>
      </dgm:t>
    </dgm:pt>
    <dgm:pt modelId="{001103D2-5427-418B-864A-FFEB20DDFC0E}" type="sibTrans" cxnId="{49FFC127-DCCF-4264-A0F2-13ABB146A539}">
      <dgm:prSet/>
      <dgm:spPr/>
      <dgm:t>
        <a:bodyPr/>
        <a:lstStyle/>
        <a:p>
          <a:endParaRPr lang="en-US"/>
        </a:p>
      </dgm:t>
    </dgm:pt>
    <dgm:pt modelId="{2F0C6D1A-A345-4157-A778-AEF778E16F48}">
      <dgm:prSet phldrT="[Text]" custT="1"/>
      <dgm:spPr/>
      <dgm:t>
        <a:bodyPr/>
        <a:lstStyle/>
        <a:p>
          <a:r>
            <a:rPr lang="en-US" sz="1900" dirty="0" smtClean="0"/>
            <a:t>Effects and rate as a function of LET</a:t>
          </a:r>
          <a:endParaRPr lang="en-US" sz="1900" dirty="0"/>
        </a:p>
      </dgm:t>
    </dgm:pt>
    <dgm:pt modelId="{2287A64C-D6B6-4E94-997F-7DF69AC100C9}" type="parTrans" cxnId="{942189A1-8C6F-42E6-828B-EA23D9B68683}">
      <dgm:prSet/>
      <dgm:spPr/>
      <dgm:t>
        <a:bodyPr/>
        <a:lstStyle/>
        <a:p>
          <a:endParaRPr lang="en-US"/>
        </a:p>
      </dgm:t>
    </dgm:pt>
    <dgm:pt modelId="{FDBA55A8-5FAA-4559-837E-828BEA15926F}" type="sibTrans" cxnId="{942189A1-8C6F-42E6-828B-EA23D9B68683}">
      <dgm:prSet/>
      <dgm:spPr/>
      <dgm:t>
        <a:bodyPr/>
        <a:lstStyle/>
        <a:p>
          <a:endParaRPr lang="en-US"/>
        </a:p>
      </dgm:t>
    </dgm:pt>
    <dgm:pt modelId="{00999576-F212-4059-8A08-14C8E2B495D2}" type="pres">
      <dgm:prSet presAssocID="{2F5FB2FF-C818-4CE3-90FB-7DDEBBD4FCA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550B4B0-80C7-46AB-AFF0-C41CD0B4FF5C}" type="pres">
      <dgm:prSet presAssocID="{F1C82042-3ACB-4D8E-B05C-38BB745121BA}" presName="composite" presStyleCnt="0"/>
      <dgm:spPr/>
    </dgm:pt>
    <dgm:pt modelId="{9BF0CD3E-3F6C-4946-AC9F-AB946B7F08D6}" type="pres">
      <dgm:prSet presAssocID="{F1C82042-3ACB-4D8E-B05C-38BB745121BA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6B99EA-CA8C-483F-B134-CCB2DD34A675}" type="pres">
      <dgm:prSet presAssocID="{F1C82042-3ACB-4D8E-B05C-38BB745121BA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C54E33-6AF2-442F-B0D9-70F72CA611D7}" type="pres">
      <dgm:prSet presAssocID="{12E6EBEB-FA8E-46F9-8563-843A2929AB07}" presName="space" presStyleCnt="0"/>
      <dgm:spPr/>
    </dgm:pt>
    <dgm:pt modelId="{2A54F36A-1548-408C-969A-F0C756E110F3}" type="pres">
      <dgm:prSet presAssocID="{0245ABC5-879C-4CA1-BC07-9AAA39C5D385}" presName="composite" presStyleCnt="0"/>
      <dgm:spPr/>
    </dgm:pt>
    <dgm:pt modelId="{A159F19F-EC5F-41D7-A589-C8FDEBA4FB2E}" type="pres">
      <dgm:prSet presAssocID="{0245ABC5-879C-4CA1-BC07-9AAA39C5D385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123FB2-23A6-49E8-91E6-31E00BCF5495}" type="pres">
      <dgm:prSet presAssocID="{0245ABC5-879C-4CA1-BC07-9AAA39C5D385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BFC064E-2417-4A60-A886-C1758D817D65}" srcId="{36634FE0-5258-4F25-883D-BBEACAB93444}" destId="{C9098E9B-7F53-4964-AB81-93E4E0C6F08C}" srcOrd="1" destOrd="0" parTransId="{55249F94-060D-4576-8237-F2C026F92674}" sibTransId="{F3E0FFBD-D38A-4B59-94BB-3702353FF874}"/>
    <dgm:cxn modelId="{29BAA7F9-F411-4D8E-A72E-B16A597B3236}" type="presOf" srcId="{3DC2F0E5-F41B-40EC-A927-FE34C24EC71B}" destId="{1B123FB2-23A6-49E8-91E6-31E00BCF5495}" srcOrd="0" destOrd="5" presId="urn:microsoft.com/office/officeart/2005/8/layout/hList1"/>
    <dgm:cxn modelId="{9FF3319C-7898-4C63-AC8D-908D4CE70B79}" srcId="{1F1945D5-688F-43D6-BD1E-82D82A43137B}" destId="{719D214C-85FD-4CCA-A14C-2BBE8266244F}" srcOrd="0" destOrd="0" parTransId="{49ABBCA6-A2DB-4D3A-A31B-4589A5EB63C6}" sibTransId="{FBB11B39-E6FB-4649-805A-523CBC8DDDE2}"/>
    <dgm:cxn modelId="{E85B57DF-C047-4DC9-82AF-E7E170BD8330}" srcId="{36634FE0-5258-4F25-883D-BBEACAB93444}" destId="{5F9A0783-DC30-4243-803C-B388B9ECA59C}" srcOrd="0" destOrd="0" parTransId="{E53F2E77-C7AF-4EDE-8B16-225E1AD56166}" sibTransId="{5A2AD9E5-D73A-4D9D-A692-CC346CDAB332}"/>
    <dgm:cxn modelId="{AFA20180-AE6E-491B-A189-B2E55A9EE16B}" type="presOf" srcId="{D9D2FEAD-2E7C-4BD4-A023-B55E99B7EC14}" destId="{E76B99EA-CA8C-483F-B134-CCB2DD34A675}" srcOrd="0" destOrd="2" presId="urn:microsoft.com/office/officeart/2005/8/layout/hList1"/>
    <dgm:cxn modelId="{CA17989D-A114-4FF5-87A2-943FC4BBF361}" srcId="{2F5FB2FF-C818-4CE3-90FB-7DDEBBD4FCA7}" destId="{F1C82042-3ACB-4D8E-B05C-38BB745121BA}" srcOrd="0" destOrd="0" parTransId="{295BB00A-5720-4E62-A645-88B6103E7AB5}" sibTransId="{12E6EBEB-FA8E-46F9-8563-843A2929AB07}"/>
    <dgm:cxn modelId="{03FE34B8-B321-44FB-AAC6-26069408B28C}" srcId="{F1C82042-3ACB-4D8E-B05C-38BB745121BA}" destId="{09B970D4-A984-4277-B11F-E35BB01198E3}" srcOrd="0" destOrd="0" parTransId="{5A406B46-2E3E-4191-9FCB-75C8DB1D5916}" sibTransId="{78D2760B-87A5-44A2-A0D8-DECC81E8D2E9}"/>
    <dgm:cxn modelId="{440BEB43-4140-482E-AF4F-6DF33169416C}" srcId="{06EDAAAA-6176-467C-926A-7410BEF32544}" destId="{E5EDE9FF-9BF3-4089-AF0E-6B3D468BC11B}" srcOrd="1" destOrd="0" parTransId="{DEE1FE63-AED0-48DD-8A4C-9AB853B91A13}" sibTransId="{A2965D5B-4FBC-4742-BD40-28FB380C62C0}"/>
    <dgm:cxn modelId="{DA224B62-883B-4899-82E8-FD3D78BEA785}" type="presOf" srcId="{C9098E9B-7F53-4964-AB81-93E4E0C6F08C}" destId="{E76B99EA-CA8C-483F-B134-CCB2DD34A675}" srcOrd="0" destOrd="8" presId="urn:microsoft.com/office/officeart/2005/8/layout/hList1"/>
    <dgm:cxn modelId="{6A3FF0C1-AB79-4260-B7D9-BD3DB7D10E6F}" type="presOf" srcId="{44DB143E-9BF0-4A53-B70F-A8E1198A7220}" destId="{1B123FB2-23A6-49E8-91E6-31E00BCF5495}" srcOrd="0" destOrd="4" presId="urn:microsoft.com/office/officeart/2005/8/layout/hList1"/>
    <dgm:cxn modelId="{1F46A2D2-4B44-491C-A8ED-8E335F1FC23A}" type="presOf" srcId="{16ACACCD-3552-43DA-BBF6-761C24ACE1DA}" destId="{E76B99EA-CA8C-483F-B134-CCB2DD34A675}" srcOrd="0" destOrd="1" presId="urn:microsoft.com/office/officeart/2005/8/layout/hList1"/>
    <dgm:cxn modelId="{BBED6066-61B4-47C3-AE26-9E4E3A616D5E}" srcId="{16ACACCD-3552-43DA-BBF6-761C24ACE1DA}" destId="{D9D2FEAD-2E7C-4BD4-A023-B55E99B7EC14}" srcOrd="0" destOrd="0" parTransId="{DE8D75A0-E6FB-438E-8F24-406E8565674F}" sibTransId="{8BEEBBA1-BFD3-4799-B0B7-E3AE67B340C6}"/>
    <dgm:cxn modelId="{BD4B3578-0B71-48F7-A402-FF8F4CFAB572}" type="presOf" srcId="{E5EDE9FF-9BF3-4089-AF0E-6B3D468BC11B}" destId="{1B123FB2-23A6-49E8-91E6-31E00BCF5495}" srcOrd="0" destOrd="3" presId="urn:microsoft.com/office/officeart/2005/8/layout/hList1"/>
    <dgm:cxn modelId="{DAEEA05F-0F25-4908-8E48-819697759C2B}" type="presOf" srcId="{06EDAAAA-6176-467C-926A-7410BEF32544}" destId="{1B123FB2-23A6-49E8-91E6-31E00BCF5495}" srcOrd="0" destOrd="0" presId="urn:microsoft.com/office/officeart/2005/8/layout/hList1"/>
    <dgm:cxn modelId="{C5EE5FCB-0707-4DA8-B1BD-295316B5A01A}" type="presOf" srcId="{40DDCE98-2488-4B18-A5DB-C52AE004DB40}" destId="{E76B99EA-CA8C-483F-B134-CCB2DD34A675}" srcOrd="0" destOrd="4" presId="urn:microsoft.com/office/officeart/2005/8/layout/hList1"/>
    <dgm:cxn modelId="{6B45E7E1-B256-4448-84EA-1D40DCFDA16C}" srcId="{E5EDE9FF-9BF3-4089-AF0E-6B3D468BC11B}" destId="{44DB143E-9BF0-4A53-B70F-A8E1198A7220}" srcOrd="0" destOrd="0" parTransId="{AD00B33C-4BC8-4CE7-AC85-98DD6BC80923}" sibTransId="{523C5347-F547-4AF6-A5CE-864299195DEE}"/>
    <dgm:cxn modelId="{EC697987-FD1B-4B87-8717-DE5B87C04E89}" type="presOf" srcId="{2F5FB2FF-C818-4CE3-90FB-7DDEBBD4FCA7}" destId="{00999576-F212-4059-8A08-14C8E2B495D2}" srcOrd="0" destOrd="0" presId="urn:microsoft.com/office/officeart/2005/8/layout/hList1"/>
    <dgm:cxn modelId="{371FDB6F-A20D-4A6B-A6FA-1A396339E29A}" srcId="{D9D2FEAD-2E7C-4BD4-A023-B55E99B7EC14}" destId="{40DDCE98-2488-4B18-A5DB-C52AE004DB40}" srcOrd="1" destOrd="0" parTransId="{38A20DBE-3FA5-4E45-9820-B78A4143C2B7}" sibTransId="{ABC604ED-05FD-4DA9-8105-515771BA43EA}"/>
    <dgm:cxn modelId="{86A31446-A57C-4E46-8CCC-BEC50F965C12}" type="presOf" srcId="{719D214C-85FD-4CCA-A14C-2BBE8266244F}" destId="{1B123FB2-23A6-49E8-91E6-31E00BCF5495}" srcOrd="0" destOrd="2" presId="urn:microsoft.com/office/officeart/2005/8/layout/hList1"/>
    <dgm:cxn modelId="{8FF1A40B-7DA4-4F9E-AC48-F0341CAE2CBB}" type="presOf" srcId="{1F1945D5-688F-43D6-BD1E-82D82A43137B}" destId="{1B123FB2-23A6-49E8-91E6-31E00BCF5495}" srcOrd="0" destOrd="1" presId="urn:microsoft.com/office/officeart/2005/8/layout/hList1"/>
    <dgm:cxn modelId="{640D5844-E4D2-4CFA-AA0B-7A324FD35361}" srcId="{09B970D4-A984-4277-B11F-E35BB01198E3}" destId="{D4AA3374-E27B-4951-9E0B-EADAF3858A78}" srcOrd="1" destOrd="0" parTransId="{A4B71EA4-0566-456D-A5AB-6FB1FF3211A8}" sibTransId="{54857429-0FB4-419B-987B-1E0B1F03C582}"/>
    <dgm:cxn modelId="{942189A1-8C6F-42E6-828B-EA23D9B68683}" srcId="{3DC2F0E5-F41B-40EC-A927-FE34C24EC71B}" destId="{2F0C6D1A-A345-4157-A778-AEF778E16F48}" srcOrd="0" destOrd="0" parTransId="{2287A64C-D6B6-4E94-997F-7DF69AC100C9}" sibTransId="{FDBA55A8-5FAA-4559-837E-828BEA15926F}"/>
    <dgm:cxn modelId="{59906602-842B-408F-B6FE-75BB45E62B54}" type="presOf" srcId="{0245ABC5-879C-4CA1-BC07-9AAA39C5D385}" destId="{A159F19F-EC5F-41D7-A589-C8FDEBA4FB2E}" srcOrd="0" destOrd="0" presId="urn:microsoft.com/office/officeart/2005/8/layout/hList1"/>
    <dgm:cxn modelId="{8F9EAF51-C54C-46AA-807B-E8D130A7D095}" type="presOf" srcId="{09B970D4-A984-4277-B11F-E35BB01198E3}" destId="{E76B99EA-CA8C-483F-B134-CCB2DD34A675}" srcOrd="0" destOrd="0" presId="urn:microsoft.com/office/officeart/2005/8/layout/hList1"/>
    <dgm:cxn modelId="{07023537-932E-4EED-B0E6-52ECE462BC1D}" srcId="{06EDAAAA-6176-467C-926A-7410BEF32544}" destId="{1F1945D5-688F-43D6-BD1E-82D82A43137B}" srcOrd="0" destOrd="0" parTransId="{3F4CDB26-8F0B-445C-B831-1F4C094AB468}" sibTransId="{125AA8E9-B6EE-4AF5-B5EB-C4AA771B44C3}"/>
    <dgm:cxn modelId="{D49AD282-798F-4887-AEE5-5A8373A56FEC}" srcId="{D4AA3374-E27B-4951-9E0B-EADAF3858A78}" destId="{36634FE0-5258-4F25-883D-BBEACAB93444}" srcOrd="0" destOrd="0" parTransId="{121BB4FF-C5C2-49CA-9E12-40AF2861FD2E}" sibTransId="{22205DA6-53D5-41F8-9CE7-0DC81EB79A82}"/>
    <dgm:cxn modelId="{A122B0E0-1249-4D11-BFB2-2BBDFEC0C371}" type="presOf" srcId="{5F9A0783-DC30-4243-803C-B388B9ECA59C}" destId="{E76B99EA-CA8C-483F-B134-CCB2DD34A675}" srcOrd="0" destOrd="7" presId="urn:microsoft.com/office/officeart/2005/8/layout/hList1"/>
    <dgm:cxn modelId="{DB516A58-6F67-4E86-8582-B5B2AAE27BE1}" type="presOf" srcId="{36634FE0-5258-4F25-883D-BBEACAB93444}" destId="{E76B99EA-CA8C-483F-B134-CCB2DD34A675}" srcOrd="0" destOrd="6" presId="urn:microsoft.com/office/officeart/2005/8/layout/hList1"/>
    <dgm:cxn modelId="{C9D23DC6-A963-45F5-B59C-951E42FD9272}" srcId="{D9D2FEAD-2E7C-4BD4-A023-B55E99B7EC14}" destId="{49076C9C-74BC-428E-9503-CBB58B40D286}" srcOrd="0" destOrd="0" parTransId="{6C63A611-6062-4D82-995E-F0157B0AB7CE}" sibTransId="{955E4C8B-6D6A-437A-BC2E-D59DE29DDB3E}"/>
    <dgm:cxn modelId="{49FFC127-DCCF-4264-A0F2-13ABB146A539}" srcId="{06EDAAAA-6176-467C-926A-7410BEF32544}" destId="{3DC2F0E5-F41B-40EC-A927-FE34C24EC71B}" srcOrd="2" destOrd="0" parTransId="{FD280BE8-7B6D-4E0C-91C3-8DB32E7F6CC8}" sibTransId="{001103D2-5427-418B-864A-FFEB20DDFC0E}"/>
    <dgm:cxn modelId="{49D74E40-3506-4C98-AC29-BAB7CC964104}" type="presOf" srcId="{2F0C6D1A-A345-4157-A778-AEF778E16F48}" destId="{1B123FB2-23A6-49E8-91E6-31E00BCF5495}" srcOrd="0" destOrd="6" presId="urn:microsoft.com/office/officeart/2005/8/layout/hList1"/>
    <dgm:cxn modelId="{C913805F-8D7C-4D7B-B101-D27F1436F989}" type="presOf" srcId="{D4AA3374-E27B-4951-9E0B-EADAF3858A78}" destId="{E76B99EA-CA8C-483F-B134-CCB2DD34A675}" srcOrd="0" destOrd="5" presId="urn:microsoft.com/office/officeart/2005/8/layout/hList1"/>
    <dgm:cxn modelId="{74EAFE1C-FDBC-4FF0-AD85-5362FA95121C}" type="presOf" srcId="{F1C82042-3ACB-4D8E-B05C-38BB745121BA}" destId="{9BF0CD3E-3F6C-4946-AC9F-AB946B7F08D6}" srcOrd="0" destOrd="0" presId="urn:microsoft.com/office/officeart/2005/8/layout/hList1"/>
    <dgm:cxn modelId="{3F102D69-58EA-4DBA-8FF6-A5C999F75D9B}" srcId="{09B970D4-A984-4277-B11F-E35BB01198E3}" destId="{16ACACCD-3552-43DA-BBF6-761C24ACE1DA}" srcOrd="0" destOrd="0" parTransId="{A71AEA07-18E0-4475-92A6-454E83AF8133}" sibTransId="{12650DD9-57DD-464B-8BA6-246E2FAB6735}"/>
    <dgm:cxn modelId="{67353A1F-E477-45CA-BF30-2F7294D56302}" srcId="{2F5FB2FF-C818-4CE3-90FB-7DDEBBD4FCA7}" destId="{0245ABC5-879C-4CA1-BC07-9AAA39C5D385}" srcOrd="1" destOrd="0" parTransId="{68A48999-C729-4EA1-A2D6-87EC8731F704}" sibTransId="{7ECEF14D-4C35-4513-A479-66123F08A6D0}"/>
    <dgm:cxn modelId="{7AC17E82-9B36-4AA6-96E3-82519E4A5AA1}" srcId="{0245ABC5-879C-4CA1-BC07-9AAA39C5D385}" destId="{06EDAAAA-6176-467C-926A-7410BEF32544}" srcOrd="0" destOrd="0" parTransId="{32401576-D48C-451F-B79D-4235AAC6B9C8}" sibTransId="{A4CC885E-F3E3-41DF-883B-E275293C20BB}"/>
    <dgm:cxn modelId="{C394A215-1618-48B7-B8FC-2E2933D73D28}" type="presOf" srcId="{49076C9C-74BC-428E-9503-CBB58B40D286}" destId="{E76B99EA-CA8C-483F-B134-CCB2DD34A675}" srcOrd="0" destOrd="3" presId="urn:microsoft.com/office/officeart/2005/8/layout/hList1"/>
    <dgm:cxn modelId="{B75C2491-09C1-4F58-9D97-C068B93BDF8D}" type="presParOf" srcId="{00999576-F212-4059-8A08-14C8E2B495D2}" destId="{B550B4B0-80C7-46AB-AFF0-C41CD0B4FF5C}" srcOrd="0" destOrd="0" presId="urn:microsoft.com/office/officeart/2005/8/layout/hList1"/>
    <dgm:cxn modelId="{46C1A09A-618D-4C8E-83DD-5816D7E376A5}" type="presParOf" srcId="{B550B4B0-80C7-46AB-AFF0-C41CD0B4FF5C}" destId="{9BF0CD3E-3F6C-4946-AC9F-AB946B7F08D6}" srcOrd="0" destOrd="0" presId="urn:microsoft.com/office/officeart/2005/8/layout/hList1"/>
    <dgm:cxn modelId="{B6A6D682-8926-42E9-8A1E-6F106D3A16D1}" type="presParOf" srcId="{B550B4B0-80C7-46AB-AFF0-C41CD0B4FF5C}" destId="{E76B99EA-CA8C-483F-B134-CCB2DD34A675}" srcOrd="1" destOrd="0" presId="urn:microsoft.com/office/officeart/2005/8/layout/hList1"/>
    <dgm:cxn modelId="{E8F94DCD-CC79-4FCF-9899-2B923A821C47}" type="presParOf" srcId="{00999576-F212-4059-8A08-14C8E2B495D2}" destId="{5AC54E33-6AF2-442F-B0D9-70F72CA611D7}" srcOrd="1" destOrd="0" presId="urn:microsoft.com/office/officeart/2005/8/layout/hList1"/>
    <dgm:cxn modelId="{158032CC-C304-467D-9E9D-4DEFA391790F}" type="presParOf" srcId="{00999576-F212-4059-8A08-14C8E2B495D2}" destId="{2A54F36A-1548-408C-969A-F0C756E110F3}" srcOrd="2" destOrd="0" presId="urn:microsoft.com/office/officeart/2005/8/layout/hList1"/>
    <dgm:cxn modelId="{C3560B7E-1C9B-4F35-9EAC-759C0B41B046}" type="presParOf" srcId="{2A54F36A-1548-408C-969A-F0C756E110F3}" destId="{A159F19F-EC5F-41D7-A589-C8FDEBA4FB2E}" srcOrd="0" destOrd="0" presId="urn:microsoft.com/office/officeart/2005/8/layout/hList1"/>
    <dgm:cxn modelId="{63033DC0-5FF5-452F-92DA-8121539B91D9}" type="presParOf" srcId="{2A54F36A-1548-408C-969A-F0C756E110F3}" destId="{1B123FB2-23A6-49E8-91E6-31E00BCF549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F5FB2FF-C818-4CE3-90FB-7DDEBBD4FCA7}" type="doc">
      <dgm:prSet loTypeId="urn:microsoft.com/office/officeart/2005/8/layout/hList1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F1C82042-3ACB-4D8E-B05C-38BB745121BA}">
      <dgm:prSet phldrT="[Text]" custT="1"/>
      <dgm:spPr/>
      <dgm:t>
        <a:bodyPr/>
        <a:lstStyle/>
        <a:p>
          <a:r>
            <a:rPr lang="en-US" sz="2300" dirty="0" smtClean="0"/>
            <a:t>Global on the system</a:t>
          </a:r>
          <a:endParaRPr lang="en-US" sz="2300" dirty="0"/>
        </a:p>
      </dgm:t>
    </dgm:pt>
    <dgm:pt modelId="{295BB00A-5720-4E62-A645-88B6103E7AB5}" type="parTrans" cxnId="{CA17989D-A114-4FF5-87A2-943FC4BBF361}">
      <dgm:prSet/>
      <dgm:spPr/>
      <dgm:t>
        <a:bodyPr/>
        <a:lstStyle/>
        <a:p>
          <a:endParaRPr lang="en-US"/>
        </a:p>
      </dgm:t>
    </dgm:pt>
    <dgm:pt modelId="{12E6EBEB-FA8E-46F9-8563-843A2929AB07}" type="sibTrans" cxnId="{CA17989D-A114-4FF5-87A2-943FC4BBF361}">
      <dgm:prSet/>
      <dgm:spPr/>
      <dgm:t>
        <a:bodyPr/>
        <a:lstStyle/>
        <a:p>
          <a:endParaRPr lang="en-US"/>
        </a:p>
      </dgm:t>
    </dgm:pt>
    <dgm:pt modelId="{09B970D4-A984-4277-B11F-E35BB01198E3}">
      <dgm:prSet phldrT="[Text]" custT="1"/>
      <dgm:spPr/>
      <dgm:t>
        <a:bodyPr/>
        <a:lstStyle/>
        <a:p>
          <a:r>
            <a:rPr lang="en-US" sz="1800" dirty="0" smtClean="0"/>
            <a:t>Only high penetration beams</a:t>
          </a:r>
          <a:endParaRPr lang="en-US" sz="1800" dirty="0"/>
        </a:p>
      </dgm:t>
    </dgm:pt>
    <dgm:pt modelId="{5A406B46-2E3E-4191-9FCB-75C8DB1D5916}" type="parTrans" cxnId="{03FE34B8-B321-44FB-AAC6-26069408B28C}">
      <dgm:prSet/>
      <dgm:spPr/>
      <dgm:t>
        <a:bodyPr/>
        <a:lstStyle/>
        <a:p>
          <a:endParaRPr lang="en-US"/>
        </a:p>
      </dgm:t>
    </dgm:pt>
    <dgm:pt modelId="{78D2760B-87A5-44A2-A0D8-DECC81E8D2E9}" type="sibTrans" cxnId="{03FE34B8-B321-44FB-AAC6-26069408B28C}">
      <dgm:prSet/>
      <dgm:spPr/>
      <dgm:t>
        <a:bodyPr/>
        <a:lstStyle/>
        <a:p>
          <a:endParaRPr lang="en-US"/>
        </a:p>
      </dgm:t>
    </dgm:pt>
    <dgm:pt modelId="{0245ABC5-879C-4CA1-BC07-9AAA39C5D385}">
      <dgm:prSet phldrT="[Text]" custT="1"/>
      <dgm:spPr/>
      <dgm:t>
        <a:bodyPr/>
        <a:lstStyle/>
        <a:p>
          <a:r>
            <a:rPr lang="en-US" sz="2300" dirty="0" smtClean="0"/>
            <a:t>Targeted on components</a:t>
          </a:r>
          <a:endParaRPr lang="en-US" sz="2300" dirty="0"/>
        </a:p>
      </dgm:t>
    </dgm:pt>
    <dgm:pt modelId="{68A48999-C729-4EA1-A2D6-87EC8731F704}" type="parTrans" cxnId="{67353A1F-E477-45CA-BF30-2F7294D56302}">
      <dgm:prSet/>
      <dgm:spPr/>
      <dgm:t>
        <a:bodyPr/>
        <a:lstStyle/>
        <a:p>
          <a:endParaRPr lang="en-US"/>
        </a:p>
      </dgm:t>
    </dgm:pt>
    <dgm:pt modelId="{7ECEF14D-4C35-4513-A479-66123F08A6D0}" type="sibTrans" cxnId="{67353A1F-E477-45CA-BF30-2F7294D56302}">
      <dgm:prSet/>
      <dgm:spPr/>
      <dgm:t>
        <a:bodyPr/>
        <a:lstStyle/>
        <a:p>
          <a:endParaRPr lang="en-US"/>
        </a:p>
      </dgm:t>
    </dgm:pt>
    <dgm:pt modelId="{06EDAAAA-6176-467C-926A-7410BEF32544}">
      <dgm:prSet phldrT="[Text]" custT="1"/>
      <dgm:spPr/>
      <dgm:t>
        <a:bodyPr/>
        <a:lstStyle/>
        <a:p>
          <a:r>
            <a:rPr lang="en-US" sz="1800" dirty="0" smtClean="0"/>
            <a:t>Multiple ion strikes are rare in application</a:t>
          </a:r>
          <a:endParaRPr lang="en-US" sz="1800" dirty="0"/>
        </a:p>
      </dgm:t>
    </dgm:pt>
    <dgm:pt modelId="{32401576-D48C-451F-B79D-4235AAC6B9C8}" type="parTrans" cxnId="{7AC17E82-9B36-4AA6-96E3-82519E4A5AA1}">
      <dgm:prSet/>
      <dgm:spPr/>
      <dgm:t>
        <a:bodyPr/>
        <a:lstStyle/>
        <a:p>
          <a:endParaRPr lang="en-US"/>
        </a:p>
      </dgm:t>
    </dgm:pt>
    <dgm:pt modelId="{A4CC885E-F3E3-41DF-883B-E275293C20BB}" type="sibTrans" cxnId="{7AC17E82-9B36-4AA6-96E3-82519E4A5AA1}">
      <dgm:prSet/>
      <dgm:spPr/>
      <dgm:t>
        <a:bodyPr/>
        <a:lstStyle/>
        <a:p>
          <a:endParaRPr lang="en-US"/>
        </a:p>
      </dgm:t>
    </dgm:pt>
    <dgm:pt modelId="{D6797A9F-6EAF-4F66-8ED3-020A061FFBA4}">
      <dgm:prSet phldrT="[Text]" custT="1"/>
      <dgm:spPr/>
      <dgm:t>
        <a:bodyPr/>
        <a:lstStyle/>
        <a:p>
          <a:r>
            <a:rPr lang="en-US" sz="1800" dirty="0" smtClean="0"/>
            <a:t>Beam field homogeneity needed</a:t>
          </a:r>
          <a:endParaRPr lang="en-US" sz="1800" dirty="0"/>
        </a:p>
      </dgm:t>
    </dgm:pt>
    <dgm:pt modelId="{3C34F36A-C01D-4C01-A911-3BD2C0F9AB87}" type="parTrans" cxnId="{D9AE7377-7BE5-4683-917A-7B1514555857}">
      <dgm:prSet/>
      <dgm:spPr/>
      <dgm:t>
        <a:bodyPr/>
        <a:lstStyle/>
        <a:p>
          <a:endParaRPr lang="en-US"/>
        </a:p>
      </dgm:t>
    </dgm:pt>
    <dgm:pt modelId="{78F7F2C3-1E12-4DA3-935A-8F3735B7F6E0}" type="sibTrans" cxnId="{D9AE7377-7BE5-4683-917A-7B1514555857}">
      <dgm:prSet/>
      <dgm:spPr/>
      <dgm:t>
        <a:bodyPr/>
        <a:lstStyle/>
        <a:p>
          <a:endParaRPr lang="en-US"/>
        </a:p>
      </dgm:t>
    </dgm:pt>
    <dgm:pt modelId="{FE72D280-9F8B-405A-A4C5-823F699413FD}">
      <dgm:prSet phldrT="[Text]" custT="1"/>
      <dgm:spPr/>
      <dgm:t>
        <a:bodyPr/>
        <a:lstStyle/>
        <a:p>
          <a:r>
            <a:rPr lang="en-US" sz="1800" dirty="0" smtClean="0"/>
            <a:t>Reduced beam time cost</a:t>
          </a:r>
          <a:endParaRPr lang="en-US" sz="1800" dirty="0"/>
        </a:p>
      </dgm:t>
    </dgm:pt>
    <dgm:pt modelId="{ED0C070D-2DB9-45C8-805A-0744E553662D}" type="parTrans" cxnId="{BC98D8BE-A69E-4A54-B26D-F9B898633F07}">
      <dgm:prSet/>
      <dgm:spPr/>
      <dgm:t>
        <a:bodyPr/>
        <a:lstStyle/>
        <a:p>
          <a:endParaRPr lang="en-US"/>
        </a:p>
      </dgm:t>
    </dgm:pt>
    <dgm:pt modelId="{036A3A56-041E-43AE-BF29-1D0941E42098}" type="sibTrans" cxnId="{BC98D8BE-A69E-4A54-B26D-F9B898633F07}">
      <dgm:prSet/>
      <dgm:spPr/>
      <dgm:t>
        <a:bodyPr/>
        <a:lstStyle/>
        <a:p>
          <a:endParaRPr lang="en-US"/>
        </a:p>
      </dgm:t>
    </dgm:pt>
    <dgm:pt modelId="{9D72A843-36BE-4922-B660-10F80967AC1A}">
      <dgm:prSet phldrT="[Text]" custT="1"/>
      <dgm:spPr/>
      <dgm:t>
        <a:bodyPr/>
        <a:lstStyle/>
        <a:p>
          <a:r>
            <a:rPr lang="en-US" sz="1800" dirty="0" smtClean="0"/>
            <a:t>Reduced sample preparation cost</a:t>
          </a:r>
          <a:endParaRPr lang="en-US" sz="1800" dirty="0"/>
        </a:p>
      </dgm:t>
    </dgm:pt>
    <dgm:pt modelId="{B48EED8E-CA90-4C72-A521-D921C02400CA}" type="parTrans" cxnId="{0808E3F9-5C70-418E-B0F7-5B3AAA769153}">
      <dgm:prSet/>
      <dgm:spPr/>
      <dgm:t>
        <a:bodyPr/>
        <a:lstStyle/>
        <a:p>
          <a:endParaRPr lang="en-US"/>
        </a:p>
      </dgm:t>
    </dgm:pt>
    <dgm:pt modelId="{91912549-27E6-4707-8F21-DB72005A7F6C}" type="sibTrans" cxnId="{0808E3F9-5C70-418E-B0F7-5B3AAA769153}">
      <dgm:prSet/>
      <dgm:spPr/>
      <dgm:t>
        <a:bodyPr/>
        <a:lstStyle/>
        <a:p>
          <a:endParaRPr lang="en-US"/>
        </a:p>
      </dgm:t>
    </dgm:pt>
    <dgm:pt modelId="{F473D6AB-E46C-4B38-9C32-4AAB324FBD9B}">
      <dgm:prSet phldrT="[Text]" custT="1"/>
      <dgm:spPr/>
      <dgm:t>
        <a:bodyPr/>
        <a:lstStyle/>
        <a:p>
          <a:r>
            <a:rPr lang="en-US" sz="1800" dirty="0" smtClean="0"/>
            <a:t>Global functionality monitoring and rates</a:t>
          </a:r>
          <a:endParaRPr lang="en-US" sz="1800" dirty="0"/>
        </a:p>
      </dgm:t>
    </dgm:pt>
    <dgm:pt modelId="{5CE6EC48-9674-4E65-B6C3-37E7FB15147C}" type="parTrans" cxnId="{F813030F-A403-4949-AA9A-AD616A3441A9}">
      <dgm:prSet/>
      <dgm:spPr/>
      <dgm:t>
        <a:bodyPr/>
        <a:lstStyle/>
        <a:p>
          <a:endParaRPr lang="en-US"/>
        </a:p>
      </dgm:t>
    </dgm:pt>
    <dgm:pt modelId="{F7302B55-9706-4565-9EF7-0F527E42A44D}" type="sibTrans" cxnId="{F813030F-A403-4949-AA9A-AD616A3441A9}">
      <dgm:prSet/>
      <dgm:spPr/>
      <dgm:t>
        <a:bodyPr/>
        <a:lstStyle/>
        <a:p>
          <a:endParaRPr lang="en-US"/>
        </a:p>
      </dgm:t>
    </dgm:pt>
    <dgm:pt modelId="{6F4564F7-F7D3-4122-AF5C-58E9FFD24D9B}">
      <dgm:prSet phldrT="[Text]" custT="1"/>
      <dgm:spPr/>
      <dgm:t>
        <a:bodyPr/>
        <a:lstStyle/>
        <a:p>
          <a:r>
            <a:rPr lang="en-US" sz="1800" dirty="0" smtClean="0"/>
            <a:t>May not be cheaper than individual component testing</a:t>
          </a:r>
          <a:endParaRPr lang="en-US" sz="1800" dirty="0"/>
        </a:p>
      </dgm:t>
    </dgm:pt>
    <dgm:pt modelId="{A70FAB4C-61A3-48B4-840B-A8003B56C0F4}" type="parTrans" cxnId="{B35AC69A-92B0-4D56-8236-8678B1E3D778}">
      <dgm:prSet/>
      <dgm:spPr/>
      <dgm:t>
        <a:bodyPr/>
        <a:lstStyle/>
        <a:p>
          <a:endParaRPr lang="en-US"/>
        </a:p>
      </dgm:t>
    </dgm:pt>
    <dgm:pt modelId="{7E455CDB-B01E-4C81-A474-29C9F4B311DC}" type="sibTrans" cxnId="{B35AC69A-92B0-4D56-8236-8678B1E3D778}">
      <dgm:prSet/>
      <dgm:spPr/>
      <dgm:t>
        <a:bodyPr/>
        <a:lstStyle/>
        <a:p>
          <a:endParaRPr lang="en-US"/>
        </a:p>
      </dgm:t>
    </dgm:pt>
    <dgm:pt modelId="{D28F20DA-D7C4-48EC-92D1-789E97928295}">
      <dgm:prSet phldrT="[Text]" custT="1"/>
      <dgm:spPr/>
      <dgm:t>
        <a:bodyPr/>
        <a:lstStyle/>
        <a:p>
          <a:r>
            <a:rPr lang="en-US" sz="1800" dirty="0" smtClean="0"/>
            <a:t>Test planning may be very elaborate</a:t>
          </a:r>
          <a:endParaRPr lang="en-US" sz="1800" dirty="0"/>
        </a:p>
      </dgm:t>
    </dgm:pt>
    <dgm:pt modelId="{DA7D592F-988B-488C-ABC0-DEB7D2089FC8}" type="parTrans" cxnId="{A95715D5-C3FF-4E8F-968A-4C725B33497E}">
      <dgm:prSet/>
      <dgm:spPr/>
      <dgm:t>
        <a:bodyPr/>
        <a:lstStyle/>
        <a:p>
          <a:endParaRPr lang="en-US"/>
        </a:p>
      </dgm:t>
    </dgm:pt>
    <dgm:pt modelId="{A50E6C90-236C-4D58-9662-D3DE92FF2685}" type="sibTrans" cxnId="{A95715D5-C3FF-4E8F-968A-4C725B33497E}">
      <dgm:prSet/>
      <dgm:spPr/>
      <dgm:t>
        <a:bodyPr/>
        <a:lstStyle/>
        <a:p>
          <a:endParaRPr lang="en-US"/>
        </a:p>
      </dgm:t>
    </dgm:pt>
    <dgm:pt modelId="{E1A9A599-F41E-4899-9DF6-FD6AE9B4E392}">
      <dgm:prSet phldrT="[Text]" custT="1"/>
      <dgm:spPr/>
      <dgm:t>
        <a:bodyPr/>
        <a:lstStyle/>
        <a:p>
          <a:r>
            <a:rPr lang="en-US" sz="1800" dirty="0" smtClean="0"/>
            <a:t>No global functionality rates</a:t>
          </a:r>
          <a:endParaRPr lang="en-US" sz="1800" dirty="0"/>
        </a:p>
      </dgm:t>
    </dgm:pt>
    <dgm:pt modelId="{448FD478-BF30-4534-8107-53E50888A8DF}" type="parTrans" cxnId="{FF7F6773-2EF2-4DB2-8449-365F575C4D65}">
      <dgm:prSet/>
      <dgm:spPr/>
      <dgm:t>
        <a:bodyPr/>
        <a:lstStyle/>
        <a:p>
          <a:endParaRPr lang="en-US"/>
        </a:p>
      </dgm:t>
    </dgm:pt>
    <dgm:pt modelId="{8976AE63-FF64-4020-9237-D43F9562865A}" type="sibTrans" cxnId="{FF7F6773-2EF2-4DB2-8449-365F575C4D65}">
      <dgm:prSet/>
      <dgm:spPr/>
      <dgm:t>
        <a:bodyPr/>
        <a:lstStyle/>
        <a:p>
          <a:endParaRPr lang="en-US"/>
        </a:p>
      </dgm:t>
    </dgm:pt>
    <dgm:pt modelId="{095171C4-CC9C-4ED3-8B48-9B81351CC865}">
      <dgm:prSet phldrT="[Text]" custT="1"/>
      <dgm:spPr/>
      <dgm:t>
        <a:bodyPr/>
        <a:lstStyle/>
        <a:p>
          <a:r>
            <a:rPr lang="en-US" sz="1800" dirty="0" smtClean="0"/>
            <a:t>Still needs sample </a:t>
          </a:r>
          <a:r>
            <a:rPr lang="en-US" sz="1800" dirty="0" err="1" smtClean="0"/>
            <a:t>decapping</a:t>
          </a:r>
          <a:endParaRPr lang="en-US" sz="1800" dirty="0"/>
        </a:p>
      </dgm:t>
    </dgm:pt>
    <dgm:pt modelId="{0472EF5E-CF64-494B-BA1D-2B8C0E78D186}" type="parTrans" cxnId="{DDA194DC-7583-4290-8B3F-EBEC1D0DF197}">
      <dgm:prSet/>
      <dgm:spPr/>
      <dgm:t>
        <a:bodyPr/>
        <a:lstStyle/>
        <a:p>
          <a:endParaRPr lang="en-US"/>
        </a:p>
      </dgm:t>
    </dgm:pt>
    <dgm:pt modelId="{7EE57DB5-E194-4C5D-8AD9-BF1E103ECBC2}" type="sibTrans" cxnId="{DDA194DC-7583-4290-8B3F-EBEC1D0DF197}">
      <dgm:prSet/>
      <dgm:spPr/>
      <dgm:t>
        <a:bodyPr/>
        <a:lstStyle/>
        <a:p>
          <a:endParaRPr lang="en-US"/>
        </a:p>
      </dgm:t>
    </dgm:pt>
    <dgm:pt modelId="{00999576-F212-4059-8A08-14C8E2B495D2}" type="pres">
      <dgm:prSet presAssocID="{2F5FB2FF-C818-4CE3-90FB-7DDEBBD4FCA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550B4B0-80C7-46AB-AFF0-C41CD0B4FF5C}" type="pres">
      <dgm:prSet presAssocID="{F1C82042-3ACB-4D8E-B05C-38BB745121BA}" presName="composite" presStyleCnt="0"/>
      <dgm:spPr/>
    </dgm:pt>
    <dgm:pt modelId="{9BF0CD3E-3F6C-4946-AC9F-AB946B7F08D6}" type="pres">
      <dgm:prSet presAssocID="{F1C82042-3ACB-4D8E-B05C-38BB745121BA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6B99EA-CA8C-483F-B134-CCB2DD34A675}" type="pres">
      <dgm:prSet presAssocID="{F1C82042-3ACB-4D8E-B05C-38BB745121BA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C54E33-6AF2-442F-B0D9-70F72CA611D7}" type="pres">
      <dgm:prSet presAssocID="{12E6EBEB-FA8E-46F9-8563-843A2929AB07}" presName="space" presStyleCnt="0"/>
      <dgm:spPr/>
    </dgm:pt>
    <dgm:pt modelId="{2A54F36A-1548-408C-969A-F0C756E110F3}" type="pres">
      <dgm:prSet presAssocID="{0245ABC5-879C-4CA1-BC07-9AAA39C5D385}" presName="composite" presStyleCnt="0"/>
      <dgm:spPr/>
    </dgm:pt>
    <dgm:pt modelId="{A159F19F-EC5F-41D7-A589-C8FDEBA4FB2E}" type="pres">
      <dgm:prSet presAssocID="{0245ABC5-879C-4CA1-BC07-9AAA39C5D385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123FB2-23A6-49E8-91E6-31E00BCF5495}" type="pres">
      <dgm:prSet presAssocID="{0245ABC5-879C-4CA1-BC07-9AAA39C5D385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2AD75BA-1BEE-44CF-9885-EC6180FA3EA7}" type="presOf" srcId="{D28F20DA-D7C4-48EC-92D1-789E97928295}" destId="{1B123FB2-23A6-49E8-91E6-31E00BCF5495}" srcOrd="0" destOrd="3" presId="urn:microsoft.com/office/officeart/2005/8/layout/hList1"/>
    <dgm:cxn modelId="{67353A1F-E477-45CA-BF30-2F7294D56302}" srcId="{2F5FB2FF-C818-4CE3-90FB-7DDEBBD4FCA7}" destId="{0245ABC5-879C-4CA1-BC07-9AAA39C5D385}" srcOrd="1" destOrd="0" parTransId="{68A48999-C729-4EA1-A2D6-87EC8731F704}" sibTransId="{7ECEF14D-4C35-4513-A479-66123F08A6D0}"/>
    <dgm:cxn modelId="{2FB43051-2A57-49E8-90A6-5DE17C0B2914}" type="presOf" srcId="{D6797A9F-6EAF-4F66-8ED3-020A061FFBA4}" destId="{E76B99EA-CA8C-483F-B134-CCB2DD34A675}" srcOrd="0" destOrd="1" presId="urn:microsoft.com/office/officeart/2005/8/layout/hList1"/>
    <dgm:cxn modelId="{CF52B096-FE13-4FAE-9510-286CC1552D2E}" type="presOf" srcId="{E1A9A599-F41E-4899-9DF6-FD6AE9B4E392}" destId="{1B123FB2-23A6-49E8-91E6-31E00BCF5495}" srcOrd="0" destOrd="4" presId="urn:microsoft.com/office/officeart/2005/8/layout/hList1"/>
    <dgm:cxn modelId="{A0C275AB-9CDC-48B5-A0FA-8B7A734CAF51}" type="presOf" srcId="{F473D6AB-E46C-4B38-9C32-4AAB324FBD9B}" destId="{E76B99EA-CA8C-483F-B134-CCB2DD34A675}" srcOrd="0" destOrd="4" presId="urn:microsoft.com/office/officeart/2005/8/layout/hList1"/>
    <dgm:cxn modelId="{DDA194DC-7583-4290-8B3F-EBEC1D0DF197}" srcId="{0245ABC5-879C-4CA1-BC07-9AAA39C5D385}" destId="{095171C4-CC9C-4ED3-8B48-9B81351CC865}" srcOrd="2" destOrd="0" parTransId="{0472EF5E-CF64-494B-BA1D-2B8C0E78D186}" sibTransId="{7EE57DB5-E194-4C5D-8AD9-BF1E103ECBC2}"/>
    <dgm:cxn modelId="{B98C01A5-5405-4836-ADE2-73ED179208EC}" type="presOf" srcId="{095171C4-CC9C-4ED3-8B48-9B81351CC865}" destId="{1B123FB2-23A6-49E8-91E6-31E00BCF5495}" srcOrd="0" destOrd="2" presId="urn:microsoft.com/office/officeart/2005/8/layout/hList1"/>
    <dgm:cxn modelId="{BC98D8BE-A69E-4A54-B26D-F9B898633F07}" srcId="{F1C82042-3ACB-4D8E-B05C-38BB745121BA}" destId="{FE72D280-9F8B-405A-A4C5-823F699413FD}" srcOrd="2" destOrd="0" parTransId="{ED0C070D-2DB9-45C8-805A-0744E553662D}" sibTransId="{036A3A56-041E-43AE-BF29-1D0941E42098}"/>
    <dgm:cxn modelId="{FF7F6773-2EF2-4DB2-8449-365F575C4D65}" srcId="{0245ABC5-879C-4CA1-BC07-9AAA39C5D385}" destId="{E1A9A599-F41E-4899-9DF6-FD6AE9B4E392}" srcOrd="4" destOrd="0" parTransId="{448FD478-BF30-4534-8107-53E50888A8DF}" sibTransId="{8976AE63-FF64-4020-9237-D43F9562865A}"/>
    <dgm:cxn modelId="{0808E3F9-5C70-418E-B0F7-5B3AAA769153}" srcId="{F1C82042-3ACB-4D8E-B05C-38BB745121BA}" destId="{9D72A843-36BE-4922-B660-10F80967AC1A}" srcOrd="3" destOrd="0" parTransId="{B48EED8E-CA90-4C72-A521-D921C02400CA}" sibTransId="{91912549-27E6-4707-8F21-DB72005A7F6C}"/>
    <dgm:cxn modelId="{EC697987-FD1B-4B87-8717-DE5B87C04E89}" type="presOf" srcId="{2F5FB2FF-C818-4CE3-90FB-7DDEBBD4FCA7}" destId="{00999576-F212-4059-8A08-14C8E2B495D2}" srcOrd="0" destOrd="0" presId="urn:microsoft.com/office/officeart/2005/8/layout/hList1"/>
    <dgm:cxn modelId="{8F9EAF51-C54C-46AA-807B-E8D130A7D095}" type="presOf" srcId="{09B970D4-A984-4277-B11F-E35BB01198E3}" destId="{E76B99EA-CA8C-483F-B134-CCB2DD34A675}" srcOrd="0" destOrd="0" presId="urn:microsoft.com/office/officeart/2005/8/layout/hList1"/>
    <dgm:cxn modelId="{B3C79BC5-09B2-4AAF-877E-BFD53D918BAC}" type="presOf" srcId="{6F4564F7-F7D3-4122-AF5C-58E9FFD24D9B}" destId="{1B123FB2-23A6-49E8-91E6-31E00BCF5495}" srcOrd="0" destOrd="1" presId="urn:microsoft.com/office/officeart/2005/8/layout/hList1"/>
    <dgm:cxn modelId="{74EAFE1C-FDBC-4FF0-AD85-5362FA95121C}" type="presOf" srcId="{F1C82042-3ACB-4D8E-B05C-38BB745121BA}" destId="{9BF0CD3E-3F6C-4946-AC9F-AB946B7F08D6}" srcOrd="0" destOrd="0" presId="urn:microsoft.com/office/officeart/2005/8/layout/hList1"/>
    <dgm:cxn modelId="{03FE34B8-B321-44FB-AAC6-26069408B28C}" srcId="{F1C82042-3ACB-4D8E-B05C-38BB745121BA}" destId="{09B970D4-A984-4277-B11F-E35BB01198E3}" srcOrd="0" destOrd="0" parTransId="{5A406B46-2E3E-4191-9FCB-75C8DB1D5916}" sibTransId="{78D2760B-87A5-44A2-A0D8-DECC81E8D2E9}"/>
    <dgm:cxn modelId="{59906602-842B-408F-B6FE-75BB45E62B54}" type="presOf" srcId="{0245ABC5-879C-4CA1-BC07-9AAA39C5D385}" destId="{A159F19F-EC5F-41D7-A589-C8FDEBA4FB2E}" srcOrd="0" destOrd="0" presId="urn:microsoft.com/office/officeart/2005/8/layout/hList1"/>
    <dgm:cxn modelId="{F813030F-A403-4949-AA9A-AD616A3441A9}" srcId="{F1C82042-3ACB-4D8E-B05C-38BB745121BA}" destId="{F473D6AB-E46C-4B38-9C32-4AAB324FBD9B}" srcOrd="4" destOrd="0" parTransId="{5CE6EC48-9674-4E65-B6C3-37E7FB15147C}" sibTransId="{F7302B55-9706-4565-9EF7-0F527E42A44D}"/>
    <dgm:cxn modelId="{B35AC69A-92B0-4D56-8236-8678B1E3D778}" srcId="{0245ABC5-879C-4CA1-BC07-9AAA39C5D385}" destId="{6F4564F7-F7D3-4122-AF5C-58E9FFD24D9B}" srcOrd="1" destOrd="0" parTransId="{A70FAB4C-61A3-48B4-840B-A8003B56C0F4}" sibTransId="{7E455CDB-B01E-4C81-A474-29C9F4B311DC}"/>
    <dgm:cxn modelId="{DAEEA05F-0F25-4908-8E48-819697759C2B}" type="presOf" srcId="{06EDAAAA-6176-467C-926A-7410BEF32544}" destId="{1B123FB2-23A6-49E8-91E6-31E00BCF5495}" srcOrd="0" destOrd="0" presId="urn:microsoft.com/office/officeart/2005/8/layout/hList1"/>
    <dgm:cxn modelId="{F1D35D37-1B8B-476B-9F7B-FC58A8AAF696}" type="presOf" srcId="{9D72A843-36BE-4922-B660-10F80967AC1A}" destId="{E76B99EA-CA8C-483F-B134-CCB2DD34A675}" srcOrd="0" destOrd="3" presId="urn:microsoft.com/office/officeart/2005/8/layout/hList1"/>
    <dgm:cxn modelId="{CA17989D-A114-4FF5-87A2-943FC4BBF361}" srcId="{2F5FB2FF-C818-4CE3-90FB-7DDEBBD4FCA7}" destId="{F1C82042-3ACB-4D8E-B05C-38BB745121BA}" srcOrd="0" destOrd="0" parTransId="{295BB00A-5720-4E62-A645-88B6103E7AB5}" sibTransId="{12E6EBEB-FA8E-46F9-8563-843A2929AB07}"/>
    <dgm:cxn modelId="{A95715D5-C3FF-4E8F-968A-4C725B33497E}" srcId="{0245ABC5-879C-4CA1-BC07-9AAA39C5D385}" destId="{D28F20DA-D7C4-48EC-92D1-789E97928295}" srcOrd="3" destOrd="0" parTransId="{DA7D592F-988B-488C-ABC0-DEB7D2089FC8}" sibTransId="{A50E6C90-236C-4D58-9662-D3DE92FF2685}"/>
    <dgm:cxn modelId="{D9AE7377-7BE5-4683-917A-7B1514555857}" srcId="{F1C82042-3ACB-4D8E-B05C-38BB745121BA}" destId="{D6797A9F-6EAF-4F66-8ED3-020A061FFBA4}" srcOrd="1" destOrd="0" parTransId="{3C34F36A-C01D-4C01-A911-3BD2C0F9AB87}" sibTransId="{78F7F2C3-1E12-4DA3-935A-8F3735B7F6E0}"/>
    <dgm:cxn modelId="{7AC17E82-9B36-4AA6-96E3-82519E4A5AA1}" srcId="{0245ABC5-879C-4CA1-BC07-9AAA39C5D385}" destId="{06EDAAAA-6176-467C-926A-7410BEF32544}" srcOrd="0" destOrd="0" parTransId="{32401576-D48C-451F-B79D-4235AAC6B9C8}" sibTransId="{A4CC885E-F3E3-41DF-883B-E275293C20BB}"/>
    <dgm:cxn modelId="{44B84667-FF23-4CE2-BBC4-0635766060AD}" type="presOf" srcId="{FE72D280-9F8B-405A-A4C5-823F699413FD}" destId="{E76B99EA-CA8C-483F-B134-CCB2DD34A675}" srcOrd="0" destOrd="2" presId="urn:microsoft.com/office/officeart/2005/8/layout/hList1"/>
    <dgm:cxn modelId="{B75C2491-09C1-4F58-9D97-C068B93BDF8D}" type="presParOf" srcId="{00999576-F212-4059-8A08-14C8E2B495D2}" destId="{B550B4B0-80C7-46AB-AFF0-C41CD0B4FF5C}" srcOrd="0" destOrd="0" presId="urn:microsoft.com/office/officeart/2005/8/layout/hList1"/>
    <dgm:cxn modelId="{46C1A09A-618D-4C8E-83DD-5816D7E376A5}" type="presParOf" srcId="{B550B4B0-80C7-46AB-AFF0-C41CD0B4FF5C}" destId="{9BF0CD3E-3F6C-4946-AC9F-AB946B7F08D6}" srcOrd="0" destOrd="0" presId="urn:microsoft.com/office/officeart/2005/8/layout/hList1"/>
    <dgm:cxn modelId="{B6A6D682-8926-42E9-8A1E-6F106D3A16D1}" type="presParOf" srcId="{B550B4B0-80C7-46AB-AFF0-C41CD0B4FF5C}" destId="{E76B99EA-CA8C-483F-B134-CCB2DD34A675}" srcOrd="1" destOrd="0" presId="urn:microsoft.com/office/officeart/2005/8/layout/hList1"/>
    <dgm:cxn modelId="{E8F94DCD-CC79-4FCF-9899-2B923A821C47}" type="presParOf" srcId="{00999576-F212-4059-8A08-14C8E2B495D2}" destId="{5AC54E33-6AF2-442F-B0D9-70F72CA611D7}" srcOrd="1" destOrd="0" presId="urn:microsoft.com/office/officeart/2005/8/layout/hList1"/>
    <dgm:cxn modelId="{158032CC-C304-467D-9E9D-4DEFA391790F}" type="presParOf" srcId="{00999576-F212-4059-8A08-14C8E2B495D2}" destId="{2A54F36A-1548-408C-969A-F0C756E110F3}" srcOrd="2" destOrd="0" presId="urn:microsoft.com/office/officeart/2005/8/layout/hList1"/>
    <dgm:cxn modelId="{C3560B7E-1C9B-4F35-9EAC-759C0B41B046}" type="presParOf" srcId="{2A54F36A-1548-408C-969A-F0C756E110F3}" destId="{A159F19F-EC5F-41D7-A589-C8FDEBA4FB2E}" srcOrd="0" destOrd="0" presId="urn:microsoft.com/office/officeart/2005/8/layout/hList1"/>
    <dgm:cxn modelId="{63033DC0-5FF5-452F-92DA-8121539B91D9}" type="presParOf" srcId="{2A54F36A-1548-408C-969A-F0C756E110F3}" destId="{1B123FB2-23A6-49E8-91E6-31E00BCF549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CE4348-E05B-48DB-9B12-AECA98D36936}">
      <dsp:nvSpPr>
        <dsp:cNvPr id="0" name=""/>
        <dsp:cNvSpPr/>
      </dsp:nvSpPr>
      <dsp:spPr>
        <a:xfrm>
          <a:off x="2455" y="656412"/>
          <a:ext cx="2393881" cy="54720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Space</a:t>
          </a:r>
          <a:endParaRPr lang="en-US" sz="1900" kern="1200" dirty="0"/>
        </a:p>
      </dsp:txBody>
      <dsp:txXfrm>
        <a:off x="2455" y="656412"/>
        <a:ext cx="2393881" cy="547200"/>
      </dsp:txXfrm>
    </dsp:sp>
    <dsp:sp modelId="{6D64BA5A-D00A-47ED-A5B2-0E1D0084F4FE}">
      <dsp:nvSpPr>
        <dsp:cNvPr id="0" name=""/>
        <dsp:cNvSpPr/>
      </dsp:nvSpPr>
      <dsp:spPr>
        <a:xfrm>
          <a:off x="2455" y="1203612"/>
          <a:ext cx="2393881" cy="1642882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Limited in-situ testing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Dedicated to commercial boards/subsystems</a:t>
          </a:r>
          <a:endParaRPr lang="en-US" sz="1900" kern="1200" dirty="0"/>
        </a:p>
      </dsp:txBody>
      <dsp:txXfrm>
        <a:off x="2455" y="1203612"/>
        <a:ext cx="2393881" cy="1642882"/>
      </dsp:txXfrm>
    </dsp:sp>
    <dsp:sp modelId="{F019922F-255E-488E-9E47-4C5BBB1A8288}">
      <dsp:nvSpPr>
        <dsp:cNvPr id="0" name=""/>
        <dsp:cNvSpPr/>
      </dsp:nvSpPr>
      <dsp:spPr>
        <a:xfrm>
          <a:off x="2731480" y="656412"/>
          <a:ext cx="2393881" cy="547200"/>
        </a:xfrm>
        <a:prstGeom prst="rect">
          <a:avLst/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accent5">
              <a:hueOff val="-3676672"/>
              <a:satOff val="-5114"/>
              <a:lumOff val="-19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Accelerator</a:t>
          </a:r>
          <a:endParaRPr lang="en-US" sz="1900" kern="1200" dirty="0"/>
        </a:p>
      </dsp:txBody>
      <dsp:txXfrm>
        <a:off x="2731480" y="656412"/>
        <a:ext cx="2393881" cy="547200"/>
      </dsp:txXfrm>
    </dsp:sp>
    <dsp:sp modelId="{BA20C25D-3583-4F95-8AF0-D3A203062B88}">
      <dsp:nvSpPr>
        <dsp:cNvPr id="0" name=""/>
        <dsp:cNvSpPr/>
      </dsp:nvSpPr>
      <dsp:spPr>
        <a:xfrm>
          <a:off x="2731480" y="1203612"/>
          <a:ext cx="2393881" cy="1642882"/>
        </a:xfrm>
        <a:prstGeom prst="rect">
          <a:avLst/>
        </a:prstGeom>
        <a:solidFill>
          <a:schemeClr val="accent5">
            <a:tint val="40000"/>
            <a:alpha val="90000"/>
            <a:hueOff val="-3695877"/>
            <a:satOff val="-6408"/>
            <a:lumOff val="-644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3695877"/>
              <a:satOff val="-6408"/>
              <a:lumOff val="-64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Implemented in the RHA process for accelerator equipment at CERN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Guidelines</a:t>
          </a:r>
          <a:endParaRPr lang="en-US" sz="1900" kern="1200" dirty="0"/>
        </a:p>
      </dsp:txBody>
      <dsp:txXfrm>
        <a:off x="2731480" y="1203612"/>
        <a:ext cx="2393881" cy="1642882"/>
      </dsp:txXfrm>
    </dsp:sp>
    <dsp:sp modelId="{18D53E29-F09F-4671-862D-A4FA2CBF4049}">
      <dsp:nvSpPr>
        <dsp:cNvPr id="0" name=""/>
        <dsp:cNvSpPr/>
      </dsp:nvSpPr>
      <dsp:spPr>
        <a:xfrm>
          <a:off x="5460505" y="656412"/>
          <a:ext cx="2393881" cy="547200"/>
        </a:xfrm>
        <a:prstGeom prst="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Ground and avionics</a:t>
          </a:r>
          <a:endParaRPr lang="en-US" sz="1900" kern="1200" dirty="0"/>
        </a:p>
      </dsp:txBody>
      <dsp:txXfrm>
        <a:off x="5460505" y="656412"/>
        <a:ext cx="2393881" cy="547200"/>
      </dsp:txXfrm>
    </dsp:sp>
    <dsp:sp modelId="{5E88CAFE-96FB-4B82-96E9-A39E31AD05B9}">
      <dsp:nvSpPr>
        <dsp:cNvPr id="0" name=""/>
        <dsp:cNvSpPr/>
      </dsp:nvSpPr>
      <dsp:spPr>
        <a:xfrm>
          <a:off x="5460505" y="1203612"/>
          <a:ext cx="2393881" cy="1642882"/>
        </a:xfrm>
        <a:prstGeom prst="rect">
          <a:avLst/>
        </a:prstGeom>
        <a:solidFill>
          <a:schemeClr val="accent5">
            <a:tint val="40000"/>
            <a:alpha val="90000"/>
            <a:hueOff val="-7391755"/>
            <a:satOff val="-12816"/>
            <a:lumOff val="-1289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7391755"/>
              <a:satOff val="-12816"/>
              <a:lumOff val="-128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Test of specific applications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Dedicated to high reliability electronics</a:t>
          </a:r>
          <a:endParaRPr lang="en-US" sz="1900" kern="1200" dirty="0"/>
        </a:p>
      </dsp:txBody>
      <dsp:txXfrm>
        <a:off x="5460505" y="1203612"/>
        <a:ext cx="2393881" cy="16428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F0CD3E-3F6C-4946-AC9F-AB946B7F08D6}">
      <dsp:nvSpPr>
        <dsp:cNvPr id="0" name=""/>
        <dsp:cNvSpPr/>
      </dsp:nvSpPr>
      <dsp:spPr>
        <a:xfrm>
          <a:off x="51" y="13766"/>
          <a:ext cx="4885423" cy="66240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Global on the system</a:t>
          </a:r>
          <a:endParaRPr lang="en-US" sz="2300" kern="1200" dirty="0"/>
        </a:p>
      </dsp:txBody>
      <dsp:txXfrm>
        <a:off x="51" y="13766"/>
        <a:ext cx="4885423" cy="662400"/>
      </dsp:txXfrm>
    </dsp:sp>
    <dsp:sp modelId="{E76B99EA-CA8C-483F-B134-CCB2DD34A675}">
      <dsp:nvSpPr>
        <dsp:cNvPr id="0" name=""/>
        <dsp:cNvSpPr/>
      </dsp:nvSpPr>
      <dsp:spPr>
        <a:xfrm>
          <a:off x="51" y="676166"/>
          <a:ext cx="4885423" cy="3535560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Irradiation of full system</a:t>
          </a:r>
          <a:endParaRPr lang="en-US" sz="1900" kern="1200" dirty="0"/>
        </a:p>
        <a:p>
          <a:pPr marL="342900" lvl="2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Synergistic effects</a:t>
          </a:r>
          <a:endParaRPr lang="en-US" sz="1900" kern="1200" dirty="0"/>
        </a:p>
        <a:p>
          <a:pPr marL="514350" lvl="3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Radiation source provides TID, DD and SEE</a:t>
          </a:r>
          <a:endParaRPr lang="en-US" sz="1900" kern="1200" dirty="0"/>
        </a:p>
        <a:p>
          <a:pPr marL="685800" lvl="4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CHARM</a:t>
          </a:r>
          <a:endParaRPr lang="en-US" sz="1900" kern="1200" dirty="0"/>
        </a:p>
        <a:p>
          <a:pPr marL="685800" lvl="4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High energy protons</a:t>
          </a:r>
          <a:endParaRPr lang="en-US" sz="1900" kern="1200" dirty="0"/>
        </a:p>
        <a:p>
          <a:pPr marL="342900" lvl="2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Isolate TID from SEE (or DD)</a:t>
          </a:r>
          <a:endParaRPr lang="en-US" sz="1900" kern="1200" dirty="0"/>
        </a:p>
        <a:p>
          <a:pPr marL="514350" lvl="3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Individual radiation sources</a:t>
          </a:r>
          <a:endParaRPr lang="en-US" sz="1900" kern="1200" dirty="0"/>
        </a:p>
        <a:p>
          <a:pPr marL="685800" lvl="4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Co-60 + Spallation neutrons</a:t>
          </a:r>
          <a:endParaRPr lang="en-US" sz="1900" kern="1200" dirty="0"/>
        </a:p>
        <a:p>
          <a:pPr marL="685800" lvl="4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Co-60 + Very high energy heavy ions (usually rather low LET)</a:t>
          </a:r>
          <a:endParaRPr lang="en-US" sz="1900" kern="1200" dirty="0"/>
        </a:p>
      </dsp:txBody>
      <dsp:txXfrm>
        <a:off x="51" y="676166"/>
        <a:ext cx="4885423" cy="3535560"/>
      </dsp:txXfrm>
    </dsp:sp>
    <dsp:sp modelId="{A159F19F-EC5F-41D7-A589-C8FDEBA4FB2E}">
      <dsp:nvSpPr>
        <dsp:cNvPr id="0" name=""/>
        <dsp:cNvSpPr/>
      </dsp:nvSpPr>
      <dsp:spPr>
        <a:xfrm>
          <a:off x="5569433" y="13766"/>
          <a:ext cx="4885423" cy="662400"/>
        </a:xfrm>
        <a:prstGeom prst="rect">
          <a:avLst/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10395692"/>
                <a:satOff val="-47968"/>
                <a:lumOff val="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Targeted on components</a:t>
          </a:r>
          <a:endParaRPr lang="en-US" sz="2300" kern="1200" dirty="0"/>
        </a:p>
      </dsp:txBody>
      <dsp:txXfrm>
        <a:off x="5569433" y="13766"/>
        <a:ext cx="4885423" cy="662400"/>
      </dsp:txXfrm>
    </dsp:sp>
    <dsp:sp modelId="{1B123FB2-23A6-49E8-91E6-31E00BCF5495}">
      <dsp:nvSpPr>
        <dsp:cNvPr id="0" name=""/>
        <dsp:cNvSpPr/>
      </dsp:nvSpPr>
      <dsp:spPr>
        <a:xfrm>
          <a:off x="5569433" y="676166"/>
          <a:ext cx="4885423" cy="3535560"/>
        </a:xfrm>
        <a:prstGeom prst="rect">
          <a:avLst/>
        </a:prstGeom>
        <a:solidFill>
          <a:schemeClr val="accent4">
            <a:tint val="40000"/>
            <a:alpha val="90000"/>
            <a:hueOff val="11513918"/>
            <a:satOff val="-61261"/>
            <a:lumOff val="-3490"/>
            <a:alphaOff val="0"/>
          </a:schemeClr>
        </a:solidFill>
        <a:ln w="6350" cap="flat" cmpd="sng" algn="ctr">
          <a:solidFill>
            <a:schemeClr val="accent4">
              <a:tint val="40000"/>
              <a:alpha val="90000"/>
              <a:hueOff val="11513918"/>
              <a:satOff val="-61261"/>
              <a:lumOff val="-349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Focus on only one component to check effects on system functionality</a:t>
          </a:r>
          <a:endParaRPr lang="en-US" sz="1900" kern="1200" dirty="0"/>
        </a:p>
        <a:p>
          <a:pPr marL="342900" lvl="2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Fault injection schemes</a:t>
          </a:r>
          <a:endParaRPr lang="en-US" sz="1900" kern="1200" dirty="0"/>
        </a:p>
        <a:p>
          <a:pPr marL="514350" lvl="3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Only effects (and user-biased), no rate for application</a:t>
          </a:r>
          <a:endParaRPr lang="en-US" sz="1900" kern="1200" dirty="0"/>
        </a:p>
        <a:p>
          <a:pPr marL="342900" lvl="2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Laser testing</a:t>
          </a:r>
          <a:endParaRPr lang="en-US" sz="1900" kern="1200" dirty="0"/>
        </a:p>
        <a:p>
          <a:pPr marL="514350" lvl="3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Only effects, no rate for application</a:t>
          </a:r>
          <a:endParaRPr lang="en-US" sz="1900" kern="1200" dirty="0"/>
        </a:p>
        <a:p>
          <a:pPr marL="342900" lvl="2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Heavy ion testing</a:t>
          </a:r>
          <a:endParaRPr lang="en-US" sz="1900" kern="1200" dirty="0"/>
        </a:p>
        <a:p>
          <a:pPr marL="514350" lvl="3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Effects and rate as a function of LET</a:t>
          </a:r>
          <a:endParaRPr lang="en-US" sz="1900" kern="1200" dirty="0"/>
        </a:p>
      </dsp:txBody>
      <dsp:txXfrm>
        <a:off x="5569433" y="676166"/>
        <a:ext cx="4885423" cy="353556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F0CD3E-3F6C-4946-AC9F-AB946B7F08D6}">
      <dsp:nvSpPr>
        <dsp:cNvPr id="0" name=""/>
        <dsp:cNvSpPr/>
      </dsp:nvSpPr>
      <dsp:spPr>
        <a:xfrm>
          <a:off x="51" y="11162"/>
          <a:ext cx="4885423" cy="66240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Global on the system</a:t>
          </a:r>
          <a:endParaRPr lang="en-US" sz="2300" kern="1200" dirty="0"/>
        </a:p>
      </dsp:txBody>
      <dsp:txXfrm>
        <a:off x="51" y="11162"/>
        <a:ext cx="4885423" cy="662400"/>
      </dsp:txXfrm>
    </dsp:sp>
    <dsp:sp modelId="{E76B99EA-CA8C-483F-B134-CCB2DD34A675}">
      <dsp:nvSpPr>
        <dsp:cNvPr id="0" name=""/>
        <dsp:cNvSpPr/>
      </dsp:nvSpPr>
      <dsp:spPr>
        <a:xfrm>
          <a:off x="51" y="673562"/>
          <a:ext cx="4885423" cy="1934495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Only high penetration beams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Beam field homogeneity needed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Reduced beam time cost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Reduced sample preparation cost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Global functionality monitoring and rates</a:t>
          </a:r>
          <a:endParaRPr lang="en-US" sz="1800" kern="1200" dirty="0"/>
        </a:p>
      </dsp:txBody>
      <dsp:txXfrm>
        <a:off x="51" y="673562"/>
        <a:ext cx="4885423" cy="1934495"/>
      </dsp:txXfrm>
    </dsp:sp>
    <dsp:sp modelId="{A159F19F-EC5F-41D7-A589-C8FDEBA4FB2E}">
      <dsp:nvSpPr>
        <dsp:cNvPr id="0" name=""/>
        <dsp:cNvSpPr/>
      </dsp:nvSpPr>
      <dsp:spPr>
        <a:xfrm>
          <a:off x="5569433" y="11162"/>
          <a:ext cx="4885423" cy="662400"/>
        </a:xfrm>
        <a:prstGeom prst="rect">
          <a:avLst/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10395692"/>
                <a:satOff val="-47968"/>
                <a:lumOff val="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Targeted on components</a:t>
          </a:r>
          <a:endParaRPr lang="en-US" sz="2300" kern="1200" dirty="0"/>
        </a:p>
      </dsp:txBody>
      <dsp:txXfrm>
        <a:off x="5569433" y="11162"/>
        <a:ext cx="4885423" cy="662400"/>
      </dsp:txXfrm>
    </dsp:sp>
    <dsp:sp modelId="{1B123FB2-23A6-49E8-91E6-31E00BCF5495}">
      <dsp:nvSpPr>
        <dsp:cNvPr id="0" name=""/>
        <dsp:cNvSpPr/>
      </dsp:nvSpPr>
      <dsp:spPr>
        <a:xfrm>
          <a:off x="5569433" y="673562"/>
          <a:ext cx="4885423" cy="1934495"/>
        </a:xfrm>
        <a:prstGeom prst="rect">
          <a:avLst/>
        </a:prstGeom>
        <a:solidFill>
          <a:schemeClr val="accent4">
            <a:tint val="40000"/>
            <a:alpha val="90000"/>
            <a:hueOff val="11513918"/>
            <a:satOff val="-61261"/>
            <a:lumOff val="-3490"/>
            <a:alphaOff val="0"/>
          </a:schemeClr>
        </a:solidFill>
        <a:ln w="6350" cap="flat" cmpd="sng" algn="ctr">
          <a:solidFill>
            <a:schemeClr val="accent4">
              <a:tint val="40000"/>
              <a:alpha val="90000"/>
              <a:hueOff val="11513918"/>
              <a:satOff val="-61261"/>
              <a:lumOff val="-349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Multiple ion strikes are rare in application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May not be cheaper than individual component testing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Still needs sample </a:t>
          </a:r>
          <a:r>
            <a:rPr lang="en-US" sz="1800" kern="1200" dirty="0" err="1" smtClean="0"/>
            <a:t>decapping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Test planning may be very elaborate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No global functionality rates</a:t>
          </a:r>
          <a:endParaRPr lang="en-US" sz="1800" kern="1200" dirty="0"/>
        </a:p>
      </dsp:txBody>
      <dsp:txXfrm>
        <a:off x="5569433" y="673562"/>
        <a:ext cx="4885423" cy="19344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7B0C79-9DA2-4496-8D3C-22851B83FC59}" type="datetimeFigureOut">
              <a:rPr lang="en-GB" smtClean="0"/>
              <a:t>11/11/2019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B1571A-E05F-45AF-B59A-CD42651F5B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481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259C8-2840-4398-83CC-DC79BAF704AC}" type="datetime1">
              <a:rPr lang="en-GB" smtClean="0"/>
              <a:t>11/11/2019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39F-69C8-41A8-A105-554A096299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7189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9CDBB-60E9-4F1B-B983-63447360C28E}" type="datetime1">
              <a:rPr lang="en-GB" smtClean="0"/>
              <a:t>11/11/2019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39F-69C8-41A8-A105-554A096299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35270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CC462-3FE9-47AC-AAFA-AE45F4848C17}" type="datetime1">
              <a:rPr lang="en-GB" smtClean="0"/>
              <a:t>11/11/2019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39F-69C8-41A8-A105-554A096299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1873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46F1-DFD6-4A8E-83E6-1C24E61834FD}" type="datetime1">
              <a:rPr lang="en-GB" smtClean="0"/>
              <a:t>11/11/2019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39F-69C8-41A8-A105-554A096299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0825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D0127-3D16-4EAC-B366-30F55CC91E39}" type="datetime1">
              <a:rPr lang="en-GB" smtClean="0"/>
              <a:t>11/11/2019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39F-69C8-41A8-A105-554A096299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9471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95887-E676-4054-9A5E-2EF32940D53B}" type="datetime1">
              <a:rPr lang="en-GB" smtClean="0"/>
              <a:t>11/11/2019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39F-69C8-41A8-A105-554A096299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3703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5407B-7273-4DC2-8CCF-C4A75627EFA8}" type="datetime1">
              <a:rPr lang="en-GB" smtClean="0"/>
              <a:t>11/11/2019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39F-69C8-41A8-A105-554A096299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864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82203-4648-4F84-A704-DCD49C813DB5}" type="datetime1">
              <a:rPr lang="en-GB" smtClean="0"/>
              <a:t>11/11/2019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39F-69C8-41A8-A105-554A096299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9763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20EAC-6596-42BD-97DB-9298C034A9B3}" type="datetime1">
              <a:rPr lang="en-GB" smtClean="0"/>
              <a:t>11/11/2019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39F-69C8-41A8-A105-554A096299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9656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86487-8FFA-4C82-AC38-D75CE0FAD558}" type="datetime1">
              <a:rPr lang="en-GB" smtClean="0"/>
              <a:t>11/11/2019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39F-69C8-41A8-A105-554A096299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3415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37FFC-BC32-4098-AA00-E9E45FBDE058}" type="datetime1">
              <a:rPr lang="en-GB" smtClean="0"/>
              <a:t>11/11/2019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39F-69C8-41A8-A105-554A096299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9053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030794-93EB-418E-9A6E-240A0411BEDE}" type="datetime1">
              <a:rPr lang="en-GB" smtClean="0"/>
              <a:t>11/11/2019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57F39F-69C8-41A8-A105-554A096299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4113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jpg"/><Relationship Id="rId7" Type="http://schemas.openxmlformats.org/officeDocument/2006/relationships/diagramColors" Target="../diagrams/colors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6.jpg"/><Relationship Id="rId5" Type="http://schemas.openxmlformats.org/officeDocument/2006/relationships/diagramLayout" Target="../diagrams/layout1.xml"/><Relationship Id="rId10" Type="http://schemas.openxmlformats.org/officeDocument/2006/relationships/image" Target="../media/image5.jpeg"/><Relationship Id="rId4" Type="http://schemas.openxmlformats.org/officeDocument/2006/relationships/diagramData" Target="../diagrams/data1.xml"/><Relationship Id="rId9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3.jpg"/><Relationship Id="rId7" Type="http://schemas.openxmlformats.org/officeDocument/2006/relationships/diagramColors" Target="../diagrams/colors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3.jpg"/><Relationship Id="rId7" Type="http://schemas.openxmlformats.org/officeDocument/2006/relationships/diagramColors" Target="../diagrams/colors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2100" y="850557"/>
            <a:ext cx="11843951" cy="2026508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432486" y="1586812"/>
            <a:ext cx="1117668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solidFill>
                  <a:schemeClr val="bg1"/>
                </a:solidFill>
              </a:rPr>
              <a:t>System level testing status in the radiation effects community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42098" y="2805549"/>
            <a:ext cx="11843951" cy="1657864"/>
          </a:xfrm>
          <a:prstGeom prst="rect">
            <a:avLst/>
          </a:prstGeom>
          <a:solidFill>
            <a:srgbClr val="009999"/>
          </a:soli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420124" y="3342093"/>
            <a:ext cx="112878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A. Coronetti</a:t>
            </a:r>
            <a:endParaRPr lang="en-US" dirty="0">
              <a:solidFill>
                <a:schemeClr val="bg1"/>
              </a:solidFill>
            </a:endParaRPr>
          </a:p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CERN, 1211 Geneva, Switzerland</a:t>
            </a:r>
          </a:p>
        </p:txBody>
      </p:sp>
      <p:sp>
        <p:nvSpPr>
          <p:cNvPr id="8" name="Rectangle 7"/>
          <p:cNvSpPr/>
          <p:nvPr/>
        </p:nvSpPr>
        <p:spPr>
          <a:xfrm>
            <a:off x="142099" y="4391896"/>
            <a:ext cx="11843951" cy="1162466"/>
          </a:xfrm>
          <a:prstGeom prst="rect">
            <a:avLst/>
          </a:prstGeom>
          <a:solidFill>
            <a:srgbClr val="54D7D4"/>
          </a:soli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71847" y="4609945"/>
            <a:ext cx="113373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RADSAGA System Level Test Review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November 12</a:t>
            </a:r>
            <a:r>
              <a:rPr lang="en-US" baseline="30000" dirty="0" smtClean="0">
                <a:solidFill>
                  <a:schemeClr val="bg1"/>
                </a:solidFill>
              </a:rPr>
              <a:t>th</a:t>
            </a:r>
            <a:r>
              <a:rPr lang="en-US" dirty="0" smtClean="0">
                <a:solidFill>
                  <a:schemeClr val="bg1"/>
                </a:solidFill>
              </a:rPr>
              <a:t>, 2019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847" y="5635632"/>
            <a:ext cx="943404" cy="103681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958306" y="6358994"/>
            <a:ext cx="364056" cy="24280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2135" y="5635632"/>
            <a:ext cx="949294" cy="93030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322362" y="6358994"/>
            <a:ext cx="947834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dirty="0" smtClean="0"/>
              <a:t>RADSAGA is a project funded by the European Union’s Horizon 2020 research and innovation </a:t>
            </a:r>
            <a:r>
              <a:rPr lang="en-US" sz="1000" dirty="0" err="1" smtClean="0"/>
              <a:t>programme</a:t>
            </a:r>
            <a:r>
              <a:rPr lang="en-US" sz="1000" dirty="0" smtClean="0"/>
              <a:t> under the MSC agreement no. 721624.</a:t>
            </a:r>
          </a:p>
          <a:p>
            <a:endParaRPr lang="en-GB" sz="1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93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1349677" y="6098055"/>
            <a:ext cx="667264" cy="667265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72991" y="699250"/>
            <a:ext cx="11843951" cy="885568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172990" y="78726"/>
            <a:ext cx="11843951" cy="664329"/>
          </a:xfrm>
          <a:prstGeom prst="rect">
            <a:avLst/>
          </a:prstGeom>
          <a:solidFill>
            <a:srgbClr val="009999"/>
          </a:soli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311815" y="6098056"/>
            <a:ext cx="10037862" cy="667265"/>
          </a:xfrm>
          <a:prstGeom prst="rect">
            <a:avLst/>
          </a:prstGeom>
          <a:solidFill>
            <a:srgbClr val="54D7D4"/>
          </a:soli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544596" y="6270108"/>
            <a:ext cx="918724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solidFill>
                  <a:schemeClr val="bg1"/>
                </a:solidFill>
              </a:rPr>
              <a:t>RADSAGA System Level Test Review</a:t>
            </a:r>
            <a:endParaRPr lang="en-GB" sz="1500" dirty="0">
              <a:solidFill>
                <a:schemeClr val="bg1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1278630" y="6249124"/>
            <a:ext cx="556054" cy="365125"/>
          </a:xfrm>
        </p:spPr>
        <p:txBody>
          <a:bodyPr/>
          <a:lstStyle/>
          <a:p>
            <a:fld id="{FE57F39F-69C8-41A8-A105-554A096299EF}" type="slidenum">
              <a:rPr lang="en-GB" sz="1500" smtClean="0">
                <a:solidFill>
                  <a:schemeClr val="bg1"/>
                </a:solidFill>
              </a:rPr>
              <a:t>10</a:t>
            </a:fld>
            <a:endParaRPr lang="en-GB" sz="1500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550" y="6225601"/>
            <a:ext cx="406586" cy="44684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473" y="6249127"/>
            <a:ext cx="425005" cy="41650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88092" y="879727"/>
            <a:ext cx="852616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>
                <a:solidFill>
                  <a:schemeClr val="bg1"/>
                </a:solidFill>
              </a:rPr>
              <a:t>Existing Guidelines</a:t>
            </a:r>
            <a:endParaRPr lang="en-GB" sz="25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4911" y="1713630"/>
            <a:ext cx="836603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Qualification of Electronics Components for a Radiation environment when standards do not exist (</a:t>
            </a:r>
            <a:r>
              <a:rPr lang="en-US" dirty="0" err="1" smtClean="0"/>
              <a:t>Uznanski</a:t>
            </a:r>
            <a:r>
              <a:rPr lang="en-US" dirty="0" smtClean="0"/>
              <a:t>, 2017)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9999"/>
                </a:solidFill>
              </a:rPr>
              <a:t>Design and validation process </a:t>
            </a:r>
            <a:r>
              <a:rPr lang="en-US" dirty="0" smtClean="0"/>
              <a:t>applied to the </a:t>
            </a:r>
            <a:r>
              <a:rPr lang="en-US" dirty="0" err="1" smtClean="0"/>
              <a:t>FGCLite</a:t>
            </a:r>
            <a:r>
              <a:rPr lang="en-US" dirty="0" smtClean="0"/>
              <a:t> and extended to other accelerator equipment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r>
              <a:rPr lang="en-US" sz="1400" dirty="0"/>
              <a:t>A</a:t>
            </a:r>
            <a:r>
              <a:rPr lang="en-US" sz="1400" dirty="0" smtClean="0"/>
              <a:t>dd whether I have radiation data for these parts from someone</a:t>
            </a:r>
          </a:p>
          <a:p>
            <a:r>
              <a:rPr lang="en-US" sz="1400" dirty="0" smtClean="0"/>
              <a:t>else at component level or that was recovered through system level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48729" y="229121"/>
            <a:ext cx="1117668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dirty="0" smtClean="0">
                <a:solidFill>
                  <a:schemeClr val="bg1"/>
                </a:solidFill>
              </a:rPr>
              <a:t>System level testing status in the radiation effects community</a:t>
            </a:r>
            <a:endParaRPr lang="en-GB" sz="1500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37866" y="1602638"/>
            <a:ext cx="3077540" cy="411656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4911" y="3244520"/>
            <a:ext cx="3666492" cy="203871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72493" y="3256024"/>
            <a:ext cx="3785735" cy="2015709"/>
          </a:xfrm>
          <a:prstGeom prst="rect">
            <a:avLst/>
          </a:prstGeom>
        </p:spPr>
      </p:pic>
      <p:sp>
        <p:nvSpPr>
          <p:cNvPr id="19" name="Right Arrow 18"/>
          <p:cNvSpPr/>
          <p:nvPr/>
        </p:nvSpPr>
        <p:spPr>
          <a:xfrm>
            <a:off x="4229080" y="4118686"/>
            <a:ext cx="475736" cy="2903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Down Arrow 2"/>
          <p:cNvSpPr/>
          <p:nvPr/>
        </p:nvSpPr>
        <p:spPr>
          <a:xfrm flipV="1">
            <a:off x="2168611" y="5283237"/>
            <a:ext cx="265670" cy="25258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5475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1349677" y="6098055"/>
            <a:ext cx="667264" cy="667265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72991" y="699250"/>
            <a:ext cx="11843951" cy="885568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172990" y="78726"/>
            <a:ext cx="11843951" cy="664329"/>
          </a:xfrm>
          <a:prstGeom prst="rect">
            <a:avLst/>
          </a:prstGeom>
          <a:solidFill>
            <a:srgbClr val="009999"/>
          </a:soli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311815" y="6098056"/>
            <a:ext cx="10037862" cy="667265"/>
          </a:xfrm>
          <a:prstGeom prst="rect">
            <a:avLst/>
          </a:prstGeom>
          <a:solidFill>
            <a:srgbClr val="54D7D4"/>
          </a:soli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544596" y="6270108"/>
            <a:ext cx="918724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solidFill>
                  <a:schemeClr val="bg1"/>
                </a:solidFill>
              </a:rPr>
              <a:t>RADSAGA System Level Test Review</a:t>
            </a:r>
            <a:endParaRPr lang="en-GB" sz="1500" dirty="0">
              <a:solidFill>
                <a:schemeClr val="bg1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1278630" y="6249124"/>
            <a:ext cx="556054" cy="365125"/>
          </a:xfrm>
        </p:spPr>
        <p:txBody>
          <a:bodyPr/>
          <a:lstStyle/>
          <a:p>
            <a:fld id="{FE57F39F-69C8-41A8-A105-554A096299EF}" type="slidenum">
              <a:rPr lang="en-GB" sz="1500" smtClean="0">
                <a:solidFill>
                  <a:schemeClr val="bg1"/>
                </a:solidFill>
              </a:rPr>
              <a:t>11</a:t>
            </a:fld>
            <a:endParaRPr lang="en-GB" sz="1500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550" y="6225601"/>
            <a:ext cx="406586" cy="44684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473" y="6249127"/>
            <a:ext cx="425005" cy="41650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88092" y="879727"/>
            <a:ext cx="852616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>
                <a:solidFill>
                  <a:schemeClr val="bg1"/>
                </a:solidFill>
              </a:rPr>
              <a:t>Existing Guidelines</a:t>
            </a:r>
            <a:endParaRPr lang="en-GB" sz="25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67108" y="1874268"/>
            <a:ext cx="577111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Guidelines for the Radiation Hardness Assurance for CERN accelerators equipment (</a:t>
            </a:r>
            <a:r>
              <a:rPr lang="en-US" dirty="0" err="1" smtClean="0"/>
              <a:t>Danzeca</a:t>
            </a:r>
            <a:r>
              <a:rPr lang="en-US" dirty="0" smtClean="0"/>
              <a:t>, CERN internal)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Very first inclusion of </a:t>
            </a:r>
            <a:r>
              <a:rPr lang="en-US" b="1" dirty="0" smtClean="0">
                <a:solidFill>
                  <a:srgbClr val="009999"/>
                </a:solidFill>
              </a:rPr>
              <a:t>system level testing </a:t>
            </a:r>
            <a:r>
              <a:rPr lang="en-US" dirty="0" smtClean="0"/>
              <a:t>within the design process and </a:t>
            </a:r>
            <a:r>
              <a:rPr lang="en-US" b="1" dirty="0" smtClean="0">
                <a:solidFill>
                  <a:srgbClr val="009999"/>
                </a:solidFill>
              </a:rPr>
              <a:t>validation of a system </a:t>
            </a:r>
            <a:r>
              <a:rPr lang="en-US" dirty="0" smtClean="0"/>
              <a:t>to replace system modelling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First </a:t>
            </a:r>
            <a:r>
              <a:rPr lang="en-US" b="1" dirty="0" smtClean="0">
                <a:solidFill>
                  <a:srgbClr val="009999"/>
                </a:solidFill>
              </a:rPr>
              <a:t>classification</a:t>
            </a:r>
            <a:r>
              <a:rPr lang="en-US" dirty="0" smtClean="0"/>
              <a:t> of failure modes at system level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Procedure to identify failure modes based on SEE</a:t>
            </a:r>
            <a:r>
              <a:rPr lang="en-US" dirty="0"/>
              <a:t> </a:t>
            </a:r>
            <a:r>
              <a:rPr lang="en-US" dirty="0" smtClean="0"/>
              <a:t>or TID/TNID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Defines the required protocol to be followed for radiation testing at CHARM.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48729" y="229121"/>
            <a:ext cx="1117668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dirty="0" smtClean="0">
                <a:solidFill>
                  <a:schemeClr val="bg1"/>
                </a:solidFill>
              </a:rPr>
              <a:t>System level testing status in the radiation effects community</a:t>
            </a:r>
            <a:endParaRPr lang="en-GB" sz="1500" dirty="0">
              <a:solidFill>
                <a:schemeClr val="bg1"/>
              </a:solidFill>
            </a:endParaRPr>
          </a:p>
        </p:txBody>
      </p:sp>
      <p:pic>
        <p:nvPicPr>
          <p:cNvPr id="20" name="Picture 19"/>
          <p:cNvPicPr/>
          <p:nvPr/>
        </p:nvPicPr>
        <p:blipFill rotWithShape="1">
          <a:blip r:embed="rId4"/>
          <a:srcRect t="8508" r="26612" b="35710"/>
          <a:stretch/>
        </p:blipFill>
        <p:spPr bwMode="auto">
          <a:xfrm>
            <a:off x="6270435" y="2449679"/>
            <a:ext cx="5554980" cy="23749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3052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1349677" y="6098055"/>
            <a:ext cx="667264" cy="667265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72991" y="699250"/>
            <a:ext cx="11843951" cy="885568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172990" y="78726"/>
            <a:ext cx="11843951" cy="664329"/>
          </a:xfrm>
          <a:prstGeom prst="rect">
            <a:avLst/>
          </a:prstGeom>
          <a:solidFill>
            <a:srgbClr val="009999"/>
          </a:soli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311815" y="6098056"/>
            <a:ext cx="10037862" cy="667265"/>
          </a:xfrm>
          <a:prstGeom prst="rect">
            <a:avLst/>
          </a:prstGeom>
          <a:solidFill>
            <a:srgbClr val="54D7D4"/>
          </a:soli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544596" y="6270108"/>
            <a:ext cx="918724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solidFill>
                  <a:schemeClr val="bg1"/>
                </a:solidFill>
              </a:rPr>
              <a:t>RADSAGA System Level Test Review</a:t>
            </a:r>
            <a:endParaRPr lang="en-GB" sz="1500" dirty="0">
              <a:solidFill>
                <a:schemeClr val="bg1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1278630" y="6249124"/>
            <a:ext cx="556054" cy="365125"/>
          </a:xfrm>
        </p:spPr>
        <p:txBody>
          <a:bodyPr/>
          <a:lstStyle/>
          <a:p>
            <a:fld id="{FE57F39F-69C8-41A8-A105-554A096299EF}" type="slidenum">
              <a:rPr lang="en-GB" sz="1500" smtClean="0">
                <a:solidFill>
                  <a:schemeClr val="bg1"/>
                </a:solidFill>
              </a:rPr>
              <a:t>12</a:t>
            </a:fld>
            <a:endParaRPr lang="en-GB" sz="1500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550" y="6225601"/>
            <a:ext cx="406586" cy="44684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473" y="6249127"/>
            <a:ext cx="425005" cy="41650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88092" y="879727"/>
            <a:ext cx="852616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solidFill>
                  <a:schemeClr val="bg1"/>
                </a:solidFill>
              </a:rPr>
              <a:t>W</a:t>
            </a:r>
            <a:r>
              <a:rPr lang="en-US" sz="2500" dirty="0" smtClean="0">
                <a:solidFill>
                  <a:schemeClr val="bg1"/>
                </a:solidFill>
              </a:rPr>
              <a:t>ithin the community</a:t>
            </a:r>
            <a:endParaRPr lang="en-GB" sz="25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54405" y="1926202"/>
            <a:ext cx="1099801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Radiation effects engineers have been doing board/module/sub-system/system level testing over the last 20 years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There’s currently no session in conferences for radiation effects at system level and some publications may fall out of scope within TNS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There’s very poor documentation in literature of such tests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Tested applications may be </a:t>
            </a:r>
            <a:r>
              <a:rPr lang="en-US" b="1" dirty="0" smtClean="0">
                <a:solidFill>
                  <a:srgbClr val="009999"/>
                </a:solidFill>
              </a:rPr>
              <a:t>IPs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9999"/>
                </a:solidFill>
              </a:rPr>
              <a:t>Confidentiality</a:t>
            </a:r>
            <a:r>
              <a:rPr lang="en-US" dirty="0" smtClean="0"/>
              <a:t> needed for parts used within the system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9999"/>
                </a:solidFill>
              </a:rPr>
              <a:t>Lack of standardization on how system level data shall be reported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e.g</a:t>
            </a:r>
            <a:r>
              <a:rPr lang="en-US" dirty="0" smtClean="0"/>
              <a:t> will the test report of a commercial PCB contain all the information that are needed if someone wants to buy and use the same PCB?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48729" y="229121"/>
            <a:ext cx="1117668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dirty="0" smtClean="0">
                <a:solidFill>
                  <a:schemeClr val="bg1"/>
                </a:solidFill>
              </a:rPr>
              <a:t>System level testing status in the radiation effects community</a:t>
            </a:r>
            <a:endParaRPr lang="en-GB" sz="1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16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1349677" y="6098055"/>
            <a:ext cx="667264" cy="667265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72991" y="699250"/>
            <a:ext cx="11843951" cy="885568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172990" y="78726"/>
            <a:ext cx="11843951" cy="664329"/>
          </a:xfrm>
          <a:prstGeom prst="rect">
            <a:avLst/>
          </a:prstGeom>
          <a:solidFill>
            <a:srgbClr val="009999"/>
          </a:soli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311815" y="6098056"/>
            <a:ext cx="10037862" cy="667265"/>
          </a:xfrm>
          <a:prstGeom prst="rect">
            <a:avLst/>
          </a:prstGeom>
          <a:solidFill>
            <a:srgbClr val="54D7D4"/>
          </a:soli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544596" y="6270108"/>
            <a:ext cx="918724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solidFill>
                  <a:schemeClr val="bg1"/>
                </a:solidFill>
              </a:rPr>
              <a:t>RADSAGA System Level Test Review</a:t>
            </a:r>
            <a:endParaRPr lang="en-GB" sz="1500" dirty="0">
              <a:solidFill>
                <a:schemeClr val="bg1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1278630" y="6249124"/>
            <a:ext cx="556054" cy="365125"/>
          </a:xfrm>
        </p:spPr>
        <p:txBody>
          <a:bodyPr/>
          <a:lstStyle/>
          <a:p>
            <a:fld id="{FE57F39F-69C8-41A8-A105-554A096299EF}" type="slidenum">
              <a:rPr lang="en-GB" sz="1500" smtClean="0">
                <a:solidFill>
                  <a:schemeClr val="bg1"/>
                </a:solidFill>
              </a:rPr>
              <a:t>13</a:t>
            </a:fld>
            <a:endParaRPr lang="en-GB" sz="1500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550" y="6225601"/>
            <a:ext cx="406586" cy="44684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473" y="6249127"/>
            <a:ext cx="425005" cy="41650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88092" y="879727"/>
            <a:ext cx="852616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solidFill>
                  <a:schemeClr val="bg1"/>
                </a:solidFill>
              </a:rPr>
              <a:t>W</a:t>
            </a:r>
            <a:r>
              <a:rPr lang="en-US" sz="2500" dirty="0" smtClean="0">
                <a:solidFill>
                  <a:schemeClr val="bg1"/>
                </a:solidFill>
              </a:rPr>
              <a:t>ithin the community</a:t>
            </a:r>
            <a:endParaRPr lang="en-GB" sz="25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67108" y="1874268"/>
            <a:ext cx="578037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Double-sided board testing of a data acquisition unit at NSRL (De </a:t>
            </a:r>
            <a:r>
              <a:rPr lang="en-US" dirty="0" err="1" smtClean="0"/>
              <a:t>Bibikoff</a:t>
            </a:r>
            <a:r>
              <a:rPr lang="en-US" dirty="0" smtClean="0"/>
              <a:t>, 2019)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Presented at </a:t>
            </a:r>
            <a:r>
              <a:rPr lang="en-US" b="1" dirty="0" smtClean="0">
                <a:solidFill>
                  <a:srgbClr val="009999"/>
                </a:solidFill>
              </a:rPr>
              <a:t>RADECS</a:t>
            </a:r>
            <a:r>
              <a:rPr lang="en-US" dirty="0" smtClean="0"/>
              <a:t> 2019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9999"/>
                </a:solidFill>
              </a:rPr>
              <a:t>Board modelling </a:t>
            </a:r>
            <a:r>
              <a:rPr lang="en-US" dirty="0" smtClean="0"/>
              <a:t>with TRIM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Required beam energies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Selection of ions for targeted LETs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Perform </a:t>
            </a:r>
            <a:r>
              <a:rPr lang="en-US" b="1" dirty="0" smtClean="0">
                <a:solidFill>
                  <a:srgbClr val="009999"/>
                </a:solidFill>
              </a:rPr>
              <a:t>SEL measurements</a:t>
            </a:r>
            <a:r>
              <a:rPr lang="en-US" dirty="0" smtClean="0"/>
              <a:t> with new techniques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48729" y="229121"/>
            <a:ext cx="1117668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dirty="0" smtClean="0">
                <a:solidFill>
                  <a:schemeClr val="bg1"/>
                </a:solidFill>
              </a:rPr>
              <a:t>System level testing status in the radiation effects community</a:t>
            </a:r>
            <a:endParaRPr lang="en-GB" sz="1500" dirty="0">
              <a:solidFill>
                <a:schemeClr val="bg1"/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172990" y="4182592"/>
            <a:ext cx="5496727" cy="1888268"/>
            <a:chOff x="263550" y="3826243"/>
            <a:chExt cx="5496727" cy="1888268"/>
          </a:xfrm>
        </p:grpSpPr>
        <p:sp>
          <p:nvSpPr>
            <p:cNvPr id="6" name="TextBox 5"/>
            <p:cNvSpPr txBox="1"/>
            <p:nvPr/>
          </p:nvSpPr>
          <p:spPr>
            <a:xfrm>
              <a:off x="2714337" y="5191291"/>
              <a:ext cx="30459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Going through achievable when</a:t>
              </a:r>
            </a:p>
            <a:p>
              <a:pPr algn="ctr"/>
              <a:r>
                <a:rPr lang="en-US" sz="1400" dirty="0" smtClean="0"/>
                <a:t>LET &lt; 15 MeV.cm</a:t>
              </a:r>
              <a:r>
                <a:rPr lang="en-US" sz="1400" baseline="30000" dirty="0" smtClean="0"/>
                <a:t>2</a:t>
              </a:r>
              <a:r>
                <a:rPr lang="en-US" sz="1400" dirty="0" smtClean="0"/>
                <a:t>/mg</a:t>
              </a:r>
              <a:endParaRPr lang="en-GB" sz="1400" dirty="0"/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263550" y="3826243"/>
              <a:ext cx="5383488" cy="1888268"/>
              <a:chOff x="263550" y="3826243"/>
              <a:chExt cx="5383488" cy="1888268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 rotWithShape="1">
              <a:blip r:embed="rId4"/>
              <a:srcRect t="1" b="1554"/>
              <a:stretch/>
            </p:blipFill>
            <p:spPr>
              <a:xfrm>
                <a:off x="263550" y="3826243"/>
                <a:ext cx="5383488" cy="1377179"/>
              </a:xfrm>
              <a:prstGeom prst="rect">
                <a:avLst/>
              </a:prstGeom>
            </p:spPr>
          </p:pic>
          <p:sp>
            <p:nvSpPr>
              <p:cNvPr id="17" name="TextBox 16"/>
              <p:cNvSpPr txBox="1"/>
              <p:nvPr/>
            </p:nvSpPr>
            <p:spPr>
              <a:xfrm>
                <a:off x="554225" y="5191291"/>
                <a:ext cx="240106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/>
                  <a:t>Double irradiation necessary for LET </a:t>
                </a:r>
                <a:r>
                  <a:rPr lang="en-US" sz="1400" dirty="0"/>
                  <a:t>&gt;</a:t>
                </a:r>
                <a:r>
                  <a:rPr lang="en-US" sz="1400" dirty="0" smtClean="0"/>
                  <a:t> 15 MeV.cm</a:t>
                </a:r>
                <a:r>
                  <a:rPr lang="en-US" sz="1400" baseline="30000" dirty="0" smtClean="0"/>
                  <a:t>2</a:t>
                </a:r>
                <a:r>
                  <a:rPr lang="en-US" sz="1400" dirty="0" smtClean="0"/>
                  <a:t>/mg</a:t>
                </a:r>
                <a:endParaRPr lang="en-GB" sz="1400" dirty="0"/>
              </a:p>
            </p:txBody>
          </p:sp>
        </p:grpSp>
      </p:grpSp>
      <p:sp>
        <p:nvSpPr>
          <p:cNvPr id="7" name="TextBox 6"/>
          <p:cNvSpPr txBox="1"/>
          <p:nvPr/>
        </p:nvSpPr>
        <p:spPr>
          <a:xfrm>
            <a:off x="5993026" y="4756722"/>
            <a:ext cx="57767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Higher energies can reduce energy gaps due to the Bragg peak among consecutive components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Ion beam fragmentation increases with energy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33984" y="2107881"/>
            <a:ext cx="5505191" cy="2008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960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1349677" y="6098055"/>
            <a:ext cx="667264" cy="667265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72991" y="699250"/>
            <a:ext cx="11843951" cy="885568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172990" y="78726"/>
            <a:ext cx="11843951" cy="664329"/>
          </a:xfrm>
          <a:prstGeom prst="rect">
            <a:avLst/>
          </a:prstGeom>
          <a:solidFill>
            <a:srgbClr val="009999"/>
          </a:soli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311815" y="6098056"/>
            <a:ext cx="10037862" cy="667265"/>
          </a:xfrm>
          <a:prstGeom prst="rect">
            <a:avLst/>
          </a:prstGeom>
          <a:solidFill>
            <a:srgbClr val="54D7D4"/>
          </a:soli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544596" y="6270108"/>
            <a:ext cx="918724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solidFill>
                  <a:schemeClr val="bg1"/>
                </a:solidFill>
              </a:rPr>
              <a:t>RADSAGA System Level Test Review</a:t>
            </a:r>
            <a:endParaRPr lang="en-GB" sz="1500" dirty="0">
              <a:solidFill>
                <a:schemeClr val="bg1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1278630" y="6249124"/>
            <a:ext cx="556054" cy="365125"/>
          </a:xfrm>
        </p:spPr>
        <p:txBody>
          <a:bodyPr/>
          <a:lstStyle/>
          <a:p>
            <a:fld id="{FE57F39F-69C8-41A8-A105-554A096299EF}" type="slidenum">
              <a:rPr lang="en-GB" sz="1500" smtClean="0">
                <a:solidFill>
                  <a:schemeClr val="bg1"/>
                </a:solidFill>
              </a:rPr>
              <a:t>14</a:t>
            </a:fld>
            <a:endParaRPr lang="en-GB" sz="1500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550" y="6225601"/>
            <a:ext cx="406586" cy="44684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473" y="6249127"/>
            <a:ext cx="425005" cy="41650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88092" y="879727"/>
            <a:ext cx="852616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solidFill>
                  <a:schemeClr val="bg1"/>
                </a:solidFill>
              </a:rPr>
              <a:t>W</a:t>
            </a:r>
            <a:r>
              <a:rPr lang="en-US" sz="2500" dirty="0" smtClean="0">
                <a:solidFill>
                  <a:schemeClr val="bg1"/>
                </a:solidFill>
              </a:rPr>
              <a:t>ithin the community</a:t>
            </a:r>
            <a:endParaRPr lang="en-GB" sz="25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67108" y="1874268"/>
            <a:ext cx="578037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GEFE – Gigabit Transceiver based Expandable Front-End (CERN BE-BI)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FPGA-based rad-</a:t>
            </a:r>
            <a:r>
              <a:rPr lang="en-US" dirty="0" err="1" smtClean="0"/>
              <a:t>tol</a:t>
            </a:r>
            <a:r>
              <a:rPr lang="en-US" dirty="0" smtClean="0"/>
              <a:t> card for </a:t>
            </a:r>
            <a:r>
              <a:rPr lang="en-US" b="1" dirty="0" smtClean="0">
                <a:solidFill>
                  <a:srgbClr val="009999"/>
                </a:solidFill>
              </a:rPr>
              <a:t>multi-purpose applications</a:t>
            </a:r>
            <a:r>
              <a:rPr lang="en-US" dirty="0" smtClean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Fast data acquisition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Slow control installed in the beamline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Used in other systems according to user’s needs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Card qualification at </a:t>
            </a:r>
            <a:r>
              <a:rPr lang="en-US" b="1" dirty="0" smtClean="0">
                <a:solidFill>
                  <a:srgbClr val="009999"/>
                </a:solidFill>
              </a:rPr>
              <a:t>CHARM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Based on </a:t>
            </a:r>
            <a:r>
              <a:rPr lang="en-US" b="1" dirty="0" smtClean="0">
                <a:solidFill>
                  <a:srgbClr val="009999"/>
                </a:solidFill>
              </a:rPr>
              <a:t>simplest functionality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Use of </a:t>
            </a:r>
            <a:r>
              <a:rPr lang="en-US" b="1" dirty="0" smtClean="0">
                <a:solidFill>
                  <a:srgbClr val="009999"/>
                </a:solidFill>
              </a:rPr>
              <a:t>architecture</a:t>
            </a:r>
            <a:r>
              <a:rPr lang="en-US" dirty="0" smtClean="0"/>
              <a:t> structure that will likely be replicated by users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Will be tested at CHARM in the various systems that will make use of it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48729" y="229121"/>
            <a:ext cx="1117668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dirty="0" smtClean="0">
                <a:solidFill>
                  <a:schemeClr val="bg1"/>
                </a:solidFill>
              </a:rPr>
              <a:t>System level testing status in the radiation effects community</a:t>
            </a:r>
            <a:endParaRPr lang="en-GB" sz="1500" dirty="0">
              <a:solidFill>
                <a:schemeClr val="bg1"/>
              </a:solidFill>
            </a:endParaRPr>
          </a:p>
        </p:txBody>
      </p:sp>
      <p:pic>
        <p:nvPicPr>
          <p:cNvPr id="20" name="Picture 19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9184" y="1810879"/>
            <a:ext cx="4930140" cy="30524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0209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1349677" y="6098055"/>
            <a:ext cx="667264" cy="667265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72991" y="699250"/>
            <a:ext cx="11843951" cy="885568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172990" y="78726"/>
            <a:ext cx="11843951" cy="664329"/>
          </a:xfrm>
          <a:prstGeom prst="rect">
            <a:avLst/>
          </a:prstGeom>
          <a:solidFill>
            <a:srgbClr val="009999"/>
          </a:soli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311815" y="6098056"/>
            <a:ext cx="10037862" cy="667265"/>
          </a:xfrm>
          <a:prstGeom prst="rect">
            <a:avLst/>
          </a:prstGeom>
          <a:solidFill>
            <a:srgbClr val="54D7D4"/>
          </a:soli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544596" y="6270108"/>
            <a:ext cx="918724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solidFill>
                  <a:schemeClr val="bg1"/>
                </a:solidFill>
              </a:rPr>
              <a:t>RADSAGA System Level Test Review</a:t>
            </a:r>
            <a:endParaRPr lang="en-GB" sz="1500" dirty="0">
              <a:solidFill>
                <a:schemeClr val="bg1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1278630" y="6249124"/>
            <a:ext cx="556054" cy="365125"/>
          </a:xfrm>
        </p:spPr>
        <p:txBody>
          <a:bodyPr/>
          <a:lstStyle/>
          <a:p>
            <a:fld id="{FE57F39F-69C8-41A8-A105-554A096299EF}" type="slidenum">
              <a:rPr lang="en-GB" sz="1500" smtClean="0">
                <a:solidFill>
                  <a:schemeClr val="bg1"/>
                </a:solidFill>
              </a:rPr>
              <a:t>15</a:t>
            </a:fld>
            <a:endParaRPr lang="en-GB" sz="1500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550" y="6225601"/>
            <a:ext cx="406586" cy="44684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473" y="6249127"/>
            <a:ext cx="425005" cy="41650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88092" y="879727"/>
            <a:ext cx="852616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solidFill>
                  <a:schemeClr val="bg1"/>
                </a:solidFill>
              </a:rPr>
              <a:t>W</a:t>
            </a:r>
            <a:r>
              <a:rPr lang="en-US" sz="2500" dirty="0" smtClean="0">
                <a:solidFill>
                  <a:schemeClr val="bg1"/>
                </a:solidFill>
              </a:rPr>
              <a:t>ithin the community</a:t>
            </a:r>
            <a:endParaRPr lang="en-GB" sz="25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67108" y="1874268"/>
            <a:ext cx="610165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CELESTA (Secondo, 2018)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First example of </a:t>
            </a:r>
            <a:r>
              <a:rPr lang="en-US" b="1" dirty="0" smtClean="0">
                <a:solidFill>
                  <a:srgbClr val="009999"/>
                </a:solidFill>
              </a:rPr>
              <a:t>full satellite </a:t>
            </a:r>
            <a:r>
              <a:rPr lang="en-US" dirty="0" smtClean="0"/>
              <a:t>tested at CHARM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Payload is a space version of the CERN Radiation Monitor (self-monitoring of the beam flux)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Test at </a:t>
            </a:r>
            <a:r>
              <a:rPr lang="en-US" b="1" dirty="0" smtClean="0">
                <a:solidFill>
                  <a:srgbClr val="009999"/>
                </a:solidFill>
              </a:rPr>
              <a:t>different fluxes and dose rates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Observed </a:t>
            </a:r>
            <a:r>
              <a:rPr lang="en-US" b="1" dirty="0" smtClean="0">
                <a:solidFill>
                  <a:srgbClr val="009999"/>
                </a:solidFill>
              </a:rPr>
              <a:t>same degradation of SEL cross section </a:t>
            </a:r>
            <a:r>
              <a:rPr lang="en-US" dirty="0" smtClean="0"/>
              <a:t>measurements as it was observed during component level testing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first test outcome was actually </a:t>
            </a:r>
            <a:r>
              <a:rPr lang="en-US" b="1" dirty="0" smtClean="0">
                <a:solidFill>
                  <a:srgbClr val="009999"/>
                </a:solidFill>
              </a:rPr>
              <a:t>‘fail’</a:t>
            </a:r>
            <a:r>
              <a:rPr lang="en-US" dirty="0" smtClean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</a:t>
            </a:r>
            <a:r>
              <a:rPr lang="en-US" dirty="0" smtClean="0"/>
              <a:t>ommunication to the payload was lost at 140 </a:t>
            </a:r>
            <a:r>
              <a:rPr lang="en-US" dirty="0" err="1" smtClean="0"/>
              <a:t>Gy</a:t>
            </a:r>
            <a:r>
              <a:rPr lang="en-US" dirty="0" smtClean="0"/>
              <a:t>(Si)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Root cause was identified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Mitigation was applied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48729" y="229121"/>
            <a:ext cx="1117668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dirty="0" smtClean="0">
                <a:solidFill>
                  <a:schemeClr val="bg1"/>
                </a:solidFill>
              </a:rPr>
              <a:t>System level testing status in the radiation effects community</a:t>
            </a:r>
            <a:endParaRPr lang="en-GB" sz="1500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7295" y="1524740"/>
            <a:ext cx="3362028" cy="272031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13748" y="4184974"/>
            <a:ext cx="5001011" cy="1892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98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1349677" y="6098055"/>
            <a:ext cx="667264" cy="667265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72991" y="699250"/>
            <a:ext cx="11843951" cy="885568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172990" y="78726"/>
            <a:ext cx="11843951" cy="664329"/>
          </a:xfrm>
          <a:prstGeom prst="rect">
            <a:avLst/>
          </a:prstGeom>
          <a:solidFill>
            <a:srgbClr val="009999"/>
          </a:soli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311815" y="6098056"/>
            <a:ext cx="10037862" cy="667265"/>
          </a:xfrm>
          <a:prstGeom prst="rect">
            <a:avLst/>
          </a:prstGeom>
          <a:solidFill>
            <a:srgbClr val="54D7D4"/>
          </a:soli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544596" y="6270108"/>
            <a:ext cx="918724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solidFill>
                  <a:schemeClr val="bg1"/>
                </a:solidFill>
              </a:rPr>
              <a:t>RADSAGA System Level Test Review</a:t>
            </a:r>
            <a:endParaRPr lang="en-GB" sz="1500" dirty="0">
              <a:solidFill>
                <a:schemeClr val="bg1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1278630" y="6249124"/>
            <a:ext cx="556054" cy="365125"/>
          </a:xfrm>
        </p:spPr>
        <p:txBody>
          <a:bodyPr/>
          <a:lstStyle/>
          <a:p>
            <a:fld id="{FE57F39F-69C8-41A8-A105-554A096299EF}" type="slidenum">
              <a:rPr lang="en-GB" sz="1500" smtClean="0">
                <a:solidFill>
                  <a:schemeClr val="bg1"/>
                </a:solidFill>
              </a:rPr>
              <a:t>16</a:t>
            </a:fld>
            <a:endParaRPr lang="en-GB" sz="1500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550" y="6225601"/>
            <a:ext cx="406586" cy="44684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473" y="6249127"/>
            <a:ext cx="425005" cy="41650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88092" y="879727"/>
            <a:ext cx="852616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>
                <a:solidFill>
                  <a:schemeClr val="bg1"/>
                </a:solidFill>
              </a:rPr>
              <a:t>Objections to system level testing</a:t>
            </a:r>
            <a:endParaRPr lang="en-GB" sz="25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70136" y="1678690"/>
            <a:ext cx="1067954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With respect to no testing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It is </a:t>
            </a:r>
            <a:r>
              <a:rPr lang="en-US" b="1" dirty="0" smtClean="0">
                <a:solidFill>
                  <a:srgbClr val="009999"/>
                </a:solidFill>
              </a:rPr>
              <a:t>expensive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I don’t know how to do it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It’s </a:t>
            </a:r>
            <a:r>
              <a:rPr lang="en-US" b="1" dirty="0" smtClean="0">
                <a:solidFill>
                  <a:srgbClr val="009999"/>
                </a:solidFill>
              </a:rPr>
              <a:t>not recognized by certification institutes </a:t>
            </a:r>
            <a:r>
              <a:rPr lang="en-US" dirty="0" smtClean="0"/>
              <a:t>as a way to perform RHA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It is done only for </a:t>
            </a:r>
            <a:r>
              <a:rPr lang="en-US" b="1" dirty="0" smtClean="0">
                <a:solidFill>
                  <a:srgbClr val="009999"/>
                </a:solidFill>
              </a:rPr>
              <a:t>in-house developments</a:t>
            </a:r>
          </a:p>
          <a:p>
            <a:endParaRPr lang="en-US" dirty="0"/>
          </a:p>
          <a:p>
            <a:r>
              <a:rPr lang="en-US" dirty="0" smtClean="0"/>
              <a:t>With respect to replacing component level testing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It is a </a:t>
            </a:r>
            <a:r>
              <a:rPr lang="en-US" b="1" dirty="0" smtClean="0">
                <a:solidFill>
                  <a:srgbClr val="009999"/>
                </a:solidFill>
              </a:rPr>
              <a:t>pass/fail</a:t>
            </a:r>
            <a:r>
              <a:rPr lang="en-US" dirty="0" smtClean="0"/>
              <a:t> test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Not clear what to do if the outcome is ‘fail’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9999"/>
                </a:solidFill>
              </a:rPr>
              <a:t>Lack of observability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I may not understand what went wrong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9999"/>
                </a:solidFill>
              </a:rPr>
              <a:t>Worst Case Analysis </a:t>
            </a:r>
            <a:r>
              <a:rPr lang="en-US" dirty="0" smtClean="0"/>
              <a:t>for TID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Cannot be performed without individual component level testing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9999"/>
                </a:solidFill>
              </a:rPr>
              <a:t>Data portability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I have to start over even if I use same components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Limited </a:t>
            </a:r>
            <a:r>
              <a:rPr lang="en-US" b="1" dirty="0" smtClean="0">
                <a:solidFill>
                  <a:srgbClr val="009999"/>
                </a:solidFill>
              </a:rPr>
              <a:t>level of confidence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48729" y="229121"/>
            <a:ext cx="1117668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dirty="0" smtClean="0">
                <a:solidFill>
                  <a:schemeClr val="bg1"/>
                </a:solidFill>
              </a:rPr>
              <a:t>System level testing status in the radiation effects community</a:t>
            </a:r>
            <a:endParaRPr lang="en-GB" sz="1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314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2100" y="850557"/>
            <a:ext cx="11843951" cy="2026508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432486" y="1586812"/>
            <a:ext cx="1117668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solidFill>
                  <a:schemeClr val="bg1"/>
                </a:solidFill>
              </a:rPr>
              <a:t>System level testing status in the radiation effects community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42098" y="2805549"/>
            <a:ext cx="11843951" cy="1657864"/>
          </a:xfrm>
          <a:prstGeom prst="rect">
            <a:avLst/>
          </a:prstGeom>
          <a:solidFill>
            <a:srgbClr val="009999"/>
          </a:soli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420124" y="3342093"/>
            <a:ext cx="112878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A. Coronetti</a:t>
            </a:r>
            <a:endParaRPr lang="en-US" dirty="0">
              <a:solidFill>
                <a:schemeClr val="bg1"/>
              </a:solidFill>
            </a:endParaRPr>
          </a:p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CERN, 1211 Geneva, Switzerland</a:t>
            </a:r>
          </a:p>
        </p:txBody>
      </p:sp>
      <p:sp>
        <p:nvSpPr>
          <p:cNvPr id="8" name="Rectangle 7"/>
          <p:cNvSpPr/>
          <p:nvPr/>
        </p:nvSpPr>
        <p:spPr>
          <a:xfrm>
            <a:off x="142099" y="4391896"/>
            <a:ext cx="11843951" cy="1162466"/>
          </a:xfrm>
          <a:prstGeom prst="rect">
            <a:avLst/>
          </a:prstGeom>
          <a:solidFill>
            <a:srgbClr val="54D7D4"/>
          </a:soli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71847" y="4609945"/>
            <a:ext cx="113373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RADSAGA System Level Test Review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November 12</a:t>
            </a:r>
            <a:r>
              <a:rPr lang="en-US" baseline="30000" dirty="0" smtClean="0">
                <a:solidFill>
                  <a:schemeClr val="bg1"/>
                </a:solidFill>
              </a:rPr>
              <a:t>th</a:t>
            </a:r>
            <a:r>
              <a:rPr lang="en-US" dirty="0" smtClean="0">
                <a:solidFill>
                  <a:schemeClr val="bg1"/>
                </a:solidFill>
              </a:rPr>
              <a:t>, 2019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847" y="5635632"/>
            <a:ext cx="943404" cy="103681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958306" y="6358994"/>
            <a:ext cx="364056" cy="24280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2135" y="5635632"/>
            <a:ext cx="949294" cy="93030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322362" y="6358994"/>
            <a:ext cx="947834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dirty="0" smtClean="0"/>
              <a:t>RADSAGA is a project funded by the European Union’s Horizon 2020 research and innovation </a:t>
            </a:r>
            <a:r>
              <a:rPr lang="en-US" sz="1000" dirty="0" err="1" smtClean="0"/>
              <a:t>programme</a:t>
            </a:r>
            <a:r>
              <a:rPr lang="en-US" sz="1000" dirty="0" smtClean="0"/>
              <a:t> under the MSC agreement no. 721624.</a:t>
            </a:r>
          </a:p>
          <a:p>
            <a:endParaRPr lang="en-GB" sz="1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3675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1349677" y="6098055"/>
            <a:ext cx="667264" cy="667265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72991" y="699250"/>
            <a:ext cx="11843951" cy="885568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172992" y="78726"/>
            <a:ext cx="11843950" cy="664329"/>
          </a:xfrm>
          <a:prstGeom prst="rect">
            <a:avLst/>
          </a:prstGeom>
          <a:solidFill>
            <a:srgbClr val="009999"/>
          </a:soli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488092" y="879727"/>
            <a:ext cx="852616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>
                <a:solidFill>
                  <a:schemeClr val="bg1"/>
                </a:solidFill>
              </a:rPr>
              <a:t>Some definitions</a:t>
            </a:r>
            <a:endParaRPr lang="en-GB" sz="2500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11815" y="6098056"/>
            <a:ext cx="10037862" cy="667265"/>
          </a:xfrm>
          <a:prstGeom prst="rect">
            <a:avLst/>
          </a:prstGeom>
          <a:solidFill>
            <a:srgbClr val="54D7D4"/>
          </a:soli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544596" y="6270108"/>
            <a:ext cx="918724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solidFill>
                  <a:schemeClr val="bg1"/>
                </a:solidFill>
              </a:rPr>
              <a:t>RADECS EAQMCS, October 28</a:t>
            </a:r>
            <a:r>
              <a:rPr lang="en-US" sz="1500" baseline="30000" dirty="0" smtClean="0">
                <a:solidFill>
                  <a:schemeClr val="bg1"/>
                </a:solidFill>
              </a:rPr>
              <a:t>th</a:t>
            </a:r>
            <a:r>
              <a:rPr lang="en-US" sz="1500" dirty="0" smtClean="0">
                <a:solidFill>
                  <a:schemeClr val="bg1"/>
                </a:solidFill>
              </a:rPr>
              <a:t>, 2019</a:t>
            </a:r>
            <a:endParaRPr lang="en-GB" sz="1500" dirty="0">
              <a:solidFill>
                <a:schemeClr val="bg1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1278630" y="6249124"/>
            <a:ext cx="556054" cy="365125"/>
          </a:xfrm>
        </p:spPr>
        <p:txBody>
          <a:bodyPr/>
          <a:lstStyle/>
          <a:p>
            <a:fld id="{FE57F39F-69C8-41A8-A105-554A096299EF}" type="slidenum">
              <a:rPr lang="en-GB" sz="1500" smtClean="0">
                <a:solidFill>
                  <a:schemeClr val="bg1"/>
                </a:solidFill>
              </a:rPr>
              <a:t>2</a:t>
            </a:fld>
            <a:endParaRPr lang="en-GB" sz="1500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550" y="6225601"/>
            <a:ext cx="406586" cy="44684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473" y="6249127"/>
            <a:ext cx="425005" cy="41650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69291" y="1828827"/>
            <a:ext cx="1115612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the context of radiation hardness assurance a system shall be considered as any assembly of two or more devices: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which concur to deliver a functionality that none of them can deliver by itself;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</a:t>
            </a:r>
            <a:r>
              <a:rPr lang="en-US" dirty="0" smtClean="0"/>
              <a:t>or which at least one of the devices is sensitive to radiation effects which can impact the functioning of at least one other device or the assembly as a whole.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b="1" dirty="0" smtClean="0">
                <a:solidFill>
                  <a:srgbClr val="009999"/>
                </a:solidFill>
              </a:rPr>
              <a:t>Custom-built</a:t>
            </a:r>
            <a:r>
              <a:rPr lang="en-US" dirty="0" smtClean="0"/>
              <a:t> system based on COTS parts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Designed by the end user with direct control on features such as part selection and traceability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Radiation-based design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b="1" dirty="0" smtClean="0">
                <a:solidFill>
                  <a:srgbClr val="009999"/>
                </a:solidFill>
              </a:rPr>
              <a:t>Fully commercial (COTS)</a:t>
            </a:r>
            <a:r>
              <a:rPr lang="en-US" dirty="0" smtClean="0"/>
              <a:t>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System bought off-the-shelf with no control on part selection and traceability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No architecture/schematics available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Not radiation-based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E.g. </a:t>
            </a:r>
            <a:r>
              <a:rPr lang="en-US" dirty="0" err="1" smtClean="0"/>
              <a:t>SoC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48729" y="229121"/>
            <a:ext cx="1117668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dirty="0" smtClean="0">
                <a:solidFill>
                  <a:schemeClr val="bg1"/>
                </a:solidFill>
              </a:rPr>
              <a:t>System level testing status in the radiation effects community</a:t>
            </a:r>
            <a:endParaRPr lang="en-GB" sz="1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261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1349677" y="6098055"/>
            <a:ext cx="667264" cy="667265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72991" y="699250"/>
            <a:ext cx="11843951" cy="885568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172990" y="78726"/>
            <a:ext cx="11843951" cy="664329"/>
          </a:xfrm>
          <a:prstGeom prst="rect">
            <a:avLst/>
          </a:prstGeom>
          <a:solidFill>
            <a:srgbClr val="009999"/>
          </a:soli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48729" y="229121"/>
            <a:ext cx="1117668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dirty="0" smtClean="0">
                <a:solidFill>
                  <a:schemeClr val="bg1"/>
                </a:solidFill>
              </a:rPr>
              <a:t>System level testing status in the radiation effects community</a:t>
            </a:r>
            <a:endParaRPr lang="en-GB" sz="15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8092" y="879727"/>
            <a:ext cx="852616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>
                <a:solidFill>
                  <a:schemeClr val="bg1"/>
                </a:solidFill>
              </a:rPr>
              <a:t>Application areas</a:t>
            </a:r>
            <a:endParaRPr lang="en-GB" sz="2500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11815" y="6098056"/>
            <a:ext cx="10037862" cy="667265"/>
          </a:xfrm>
          <a:prstGeom prst="rect">
            <a:avLst/>
          </a:prstGeom>
          <a:solidFill>
            <a:srgbClr val="54D7D4"/>
          </a:soli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544596" y="6270108"/>
            <a:ext cx="918724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solidFill>
                  <a:schemeClr val="bg1"/>
                </a:solidFill>
              </a:rPr>
              <a:t>RADSAGA System Level Test Review</a:t>
            </a:r>
            <a:endParaRPr lang="en-GB" sz="1500" dirty="0">
              <a:solidFill>
                <a:schemeClr val="bg1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1278630" y="6249124"/>
            <a:ext cx="556054" cy="365125"/>
          </a:xfrm>
        </p:spPr>
        <p:txBody>
          <a:bodyPr/>
          <a:lstStyle/>
          <a:p>
            <a:fld id="{FE57F39F-69C8-41A8-A105-554A096299EF}" type="slidenum">
              <a:rPr lang="en-GB" sz="1500" smtClean="0">
                <a:solidFill>
                  <a:schemeClr val="bg1"/>
                </a:solidFill>
              </a:rPr>
              <a:t>3</a:t>
            </a:fld>
            <a:endParaRPr lang="en-GB" sz="1500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550" y="6225601"/>
            <a:ext cx="406586" cy="44684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473" y="6249127"/>
            <a:ext cx="425005" cy="41650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70136" y="1782548"/>
            <a:ext cx="11000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People in the community are using system level testing</a:t>
            </a:r>
          </a:p>
        </p:txBody>
      </p:sp>
      <p:graphicFrame>
        <p:nvGraphicFramePr>
          <p:cNvPr id="17" name="Diagram 16"/>
          <p:cNvGraphicFramePr/>
          <p:nvPr>
            <p:extLst>
              <p:ext uri="{D42A27DB-BD31-4B8C-83A1-F6EECF244321}">
                <p14:modId xmlns:p14="http://schemas.microsoft.com/office/powerpoint/2010/main" val="2393051659"/>
              </p:ext>
            </p:extLst>
          </p:nvPr>
        </p:nvGraphicFramePr>
        <p:xfrm>
          <a:off x="778473" y="2107058"/>
          <a:ext cx="7856843" cy="3502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5" name="Picture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8312" y="1567037"/>
            <a:ext cx="2147103" cy="143263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8312" y="3084870"/>
            <a:ext cx="2181731" cy="147266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8312" y="4643567"/>
            <a:ext cx="2181731" cy="1454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74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1349677" y="6098055"/>
            <a:ext cx="667264" cy="667265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72991" y="699250"/>
            <a:ext cx="11843951" cy="885568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172990" y="78726"/>
            <a:ext cx="11843951" cy="664329"/>
          </a:xfrm>
          <a:prstGeom prst="rect">
            <a:avLst/>
          </a:prstGeom>
          <a:solidFill>
            <a:srgbClr val="009999"/>
          </a:soli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311815" y="6098056"/>
            <a:ext cx="10037862" cy="667265"/>
          </a:xfrm>
          <a:prstGeom prst="rect">
            <a:avLst/>
          </a:prstGeom>
          <a:solidFill>
            <a:srgbClr val="54D7D4"/>
          </a:soli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544596" y="6270108"/>
            <a:ext cx="918724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solidFill>
                  <a:schemeClr val="bg1"/>
                </a:solidFill>
              </a:rPr>
              <a:t>RADSAGA System Level Test Review</a:t>
            </a:r>
            <a:endParaRPr lang="en-GB" sz="1500" dirty="0">
              <a:solidFill>
                <a:schemeClr val="bg1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1278630" y="6249124"/>
            <a:ext cx="556054" cy="365125"/>
          </a:xfrm>
        </p:spPr>
        <p:txBody>
          <a:bodyPr/>
          <a:lstStyle/>
          <a:p>
            <a:fld id="{FE57F39F-69C8-41A8-A105-554A096299EF}" type="slidenum">
              <a:rPr lang="en-GB" sz="1500" smtClean="0">
                <a:solidFill>
                  <a:schemeClr val="bg1"/>
                </a:solidFill>
              </a:rPr>
              <a:t>4</a:t>
            </a:fld>
            <a:endParaRPr lang="en-GB" sz="1500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550" y="6225601"/>
            <a:ext cx="406586" cy="44684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473" y="6249127"/>
            <a:ext cx="425005" cy="41650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88092" y="879727"/>
            <a:ext cx="852616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>
                <a:solidFill>
                  <a:schemeClr val="bg1"/>
                </a:solidFill>
              </a:rPr>
              <a:t>System Level Testing as a Tool</a:t>
            </a:r>
            <a:endParaRPr lang="en-GB" sz="2500" dirty="0">
              <a:solidFill>
                <a:schemeClr val="bg1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374483" y="1590599"/>
            <a:ext cx="11200533" cy="2482942"/>
            <a:chOff x="446903" y="1486176"/>
            <a:chExt cx="11200533" cy="2482942"/>
          </a:xfrm>
        </p:grpSpPr>
        <p:grpSp>
          <p:nvGrpSpPr>
            <p:cNvPr id="18" name="Group 17"/>
            <p:cNvGrpSpPr/>
            <p:nvPr/>
          </p:nvGrpSpPr>
          <p:grpSpPr>
            <a:xfrm>
              <a:off x="446903" y="1890583"/>
              <a:ext cx="11134468" cy="2078535"/>
              <a:chOff x="446903" y="1890583"/>
              <a:chExt cx="11134468" cy="2078535"/>
            </a:xfrm>
          </p:grpSpPr>
          <p:sp>
            <p:nvSpPr>
              <p:cNvPr id="20" name="TextBox 19"/>
              <p:cNvSpPr txBox="1"/>
              <p:nvPr/>
            </p:nvSpPr>
            <p:spPr>
              <a:xfrm>
                <a:off x="446903" y="3599786"/>
                <a:ext cx="180408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Risk Acceptance</a:t>
                </a:r>
                <a:endParaRPr lang="en-GB" dirty="0"/>
              </a:p>
            </p:txBody>
          </p:sp>
          <p:grpSp>
            <p:nvGrpSpPr>
              <p:cNvPr id="21" name="Group 20"/>
              <p:cNvGrpSpPr/>
              <p:nvPr/>
            </p:nvGrpSpPr>
            <p:grpSpPr>
              <a:xfrm>
                <a:off x="493357" y="1890583"/>
                <a:ext cx="11088014" cy="1612558"/>
                <a:chOff x="493357" y="1890583"/>
                <a:chExt cx="11088014" cy="1612558"/>
              </a:xfrm>
            </p:grpSpPr>
            <p:grpSp>
              <p:nvGrpSpPr>
                <p:cNvPr id="22" name="Group 21"/>
                <p:cNvGrpSpPr/>
                <p:nvPr/>
              </p:nvGrpSpPr>
              <p:grpSpPr>
                <a:xfrm>
                  <a:off x="493357" y="1890583"/>
                  <a:ext cx="11088014" cy="1612558"/>
                  <a:chOff x="493357" y="1890583"/>
                  <a:chExt cx="11088014" cy="1612558"/>
                </a:xfrm>
              </p:grpSpPr>
              <p:grpSp>
                <p:nvGrpSpPr>
                  <p:cNvPr id="24" name="Group 23"/>
                  <p:cNvGrpSpPr/>
                  <p:nvPr/>
                </p:nvGrpSpPr>
                <p:grpSpPr>
                  <a:xfrm>
                    <a:off x="493357" y="1890583"/>
                    <a:ext cx="11041676" cy="1612558"/>
                    <a:chOff x="493357" y="1890583"/>
                    <a:chExt cx="11041676" cy="1612558"/>
                  </a:xfrm>
                </p:grpSpPr>
                <p:grpSp>
                  <p:nvGrpSpPr>
                    <p:cNvPr id="26" name="Group 25"/>
                    <p:cNvGrpSpPr/>
                    <p:nvPr/>
                  </p:nvGrpSpPr>
                  <p:grpSpPr>
                    <a:xfrm>
                      <a:off x="493357" y="1890583"/>
                      <a:ext cx="11041676" cy="1612558"/>
                      <a:chOff x="493357" y="1890583"/>
                      <a:chExt cx="11041676" cy="1612558"/>
                    </a:xfrm>
                  </p:grpSpPr>
                  <p:grpSp>
                    <p:nvGrpSpPr>
                      <p:cNvPr id="28" name="Group 27"/>
                      <p:cNvGrpSpPr/>
                      <p:nvPr/>
                    </p:nvGrpSpPr>
                    <p:grpSpPr>
                      <a:xfrm>
                        <a:off x="543697" y="1890583"/>
                        <a:ext cx="10991336" cy="1612558"/>
                        <a:chOff x="543697" y="1890583"/>
                        <a:chExt cx="10991336" cy="1612558"/>
                      </a:xfrm>
                    </p:grpSpPr>
                    <p:grpSp>
                      <p:nvGrpSpPr>
                        <p:cNvPr id="30" name="Group 29"/>
                        <p:cNvGrpSpPr/>
                        <p:nvPr/>
                      </p:nvGrpSpPr>
                      <p:grpSpPr>
                        <a:xfrm>
                          <a:off x="543697" y="1890583"/>
                          <a:ext cx="10991336" cy="1612558"/>
                          <a:chOff x="543697" y="1890583"/>
                          <a:chExt cx="10991336" cy="1612558"/>
                        </a:xfrm>
                      </p:grpSpPr>
                      <p:sp>
                        <p:nvSpPr>
                          <p:cNvPr id="32" name="Rectangle 31"/>
                          <p:cNvSpPr/>
                          <p:nvPr/>
                        </p:nvSpPr>
                        <p:spPr>
                          <a:xfrm>
                            <a:off x="543697" y="1890584"/>
                            <a:ext cx="1822623" cy="1612557"/>
                          </a:xfrm>
                          <a:prstGeom prst="rect">
                            <a:avLst/>
                          </a:prstGeom>
                        </p:spPr>
                        <p:style>
                          <a:lnRef idx="2">
                            <a:schemeClr val="accent2">
                              <a:shade val="50000"/>
                            </a:schemeClr>
                          </a:lnRef>
                          <a:fillRef idx="1">
                            <a:schemeClr val="accent2"/>
                          </a:fillRef>
                          <a:effectRef idx="0">
                            <a:schemeClr val="accent2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grpSp>
                        <p:nvGrpSpPr>
                          <p:cNvPr id="33" name="Group 32"/>
                          <p:cNvGrpSpPr/>
                          <p:nvPr/>
                        </p:nvGrpSpPr>
                        <p:grpSpPr>
                          <a:xfrm>
                            <a:off x="543697" y="1890583"/>
                            <a:ext cx="10991336" cy="1612557"/>
                            <a:chOff x="543697" y="1890583"/>
                            <a:chExt cx="10991336" cy="1612557"/>
                          </a:xfrm>
                        </p:grpSpPr>
                        <p:sp>
                          <p:nvSpPr>
                            <p:cNvPr id="34" name="Rectangle 33"/>
                            <p:cNvSpPr/>
                            <p:nvPr/>
                          </p:nvSpPr>
                          <p:spPr>
                            <a:xfrm>
                              <a:off x="2366320" y="1890583"/>
                              <a:ext cx="9168713" cy="1612557"/>
                            </a:xfrm>
                            <a:prstGeom prst="rect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rgbClr val="00B050"/>
                                </a:gs>
                                <a:gs pos="48000">
                                  <a:schemeClr val="accent6">
                                    <a:lumMod val="60000"/>
                                    <a:lumOff val="40000"/>
                                  </a:schemeClr>
                                </a:gs>
                                <a:gs pos="100000">
                                  <a:schemeClr val="accent4"/>
                                </a:gs>
                              </a:gsLst>
                              <a:lin ang="10800000" scaled="1"/>
                              <a:tileRect/>
                            </a:gradFill>
                          </p:spPr>
                          <p:style>
                            <a:lnRef idx="2">
                              <a:schemeClr val="accent6">
                                <a:shade val="50000"/>
                              </a:schemeClr>
                            </a:lnRef>
                            <a:fillRef idx="1">
                              <a:schemeClr val="accent6"/>
                            </a:fillRef>
                            <a:effectRef idx="0">
                              <a:schemeClr val="accent6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cxnSp>
                          <p:nvCxnSpPr>
                            <p:cNvPr id="35" name="Straight Arrow Connector 34"/>
                            <p:cNvCxnSpPr/>
                            <p:nvPr/>
                          </p:nvCxnSpPr>
                          <p:spPr>
                            <a:xfrm>
                              <a:off x="543697" y="1890583"/>
                              <a:ext cx="10991335" cy="0"/>
                            </a:xfrm>
                            <a:prstGeom prst="straightConnector1">
                              <a:avLst/>
                            </a:prstGeom>
                            <a:ln w="57150">
                              <a:solidFill>
                                <a:schemeClr val="tx1"/>
                              </a:solidFill>
                              <a:tailEnd type="triangle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</p:grpSp>
                    <p:sp>
                      <p:nvSpPr>
                        <p:cNvPr id="31" name="TextBox 30"/>
                        <p:cNvSpPr txBox="1"/>
                        <p:nvPr/>
                      </p:nvSpPr>
                      <p:spPr>
                        <a:xfrm>
                          <a:off x="2838306" y="2364933"/>
                          <a:ext cx="2508288" cy="646331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US" dirty="0" smtClean="0"/>
                            <a:t>System level testing only</a:t>
                          </a:r>
                        </a:p>
                        <a:p>
                          <a:pPr algn="ctr"/>
                          <a:r>
                            <a:rPr lang="en-US" dirty="0" smtClean="0"/>
                            <a:t>Restricted dataset</a:t>
                          </a:r>
                        </a:p>
                      </p:txBody>
                    </p:sp>
                  </p:grpSp>
                  <p:sp>
                    <p:nvSpPr>
                      <p:cNvPr id="29" name="TextBox 28"/>
                      <p:cNvSpPr txBox="1"/>
                      <p:nvPr/>
                    </p:nvSpPr>
                    <p:spPr>
                      <a:xfrm>
                        <a:off x="493357" y="2375988"/>
                        <a:ext cx="1923301" cy="646331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US" dirty="0" smtClean="0"/>
                          <a:t>No testing</a:t>
                        </a:r>
                        <a:endParaRPr lang="en-US" dirty="0"/>
                      </a:p>
                      <a:p>
                        <a:pPr algn="ctr"/>
                        <a:r>
                          <a:rPr lang="en-US" dirty="0" smtClean="0"/>
                          <a:t>No radiation data</a:t>
                        </a:r>
                        <a:endParaRPr lang="en-GB" dirty="0"/>
                      </a:p>
                    </p:txBody>
                  </p:sp>
                </p:grpSp>
                <p:sp>
                  <p:nvSpPr>
                    <p:cNvPr id="27" name="TextBox 26"/>
                    <p:cNvSpPr txBox="1"/>
                    <p:nvPr/>
                  </p:nvSpPr>
                  <p:spPr>
                    <a:xfrm>
                      <a:off x="5756561" y="2226433"/>
                      <a:ext cx="2508288" cy="92333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dirty="0" smtClean="0"/>
                        <a:t>Component level testing + system analysis Extensive dataset</a:t>
                      </a:r>
                      <a:endParaRPr lang="en-GB" dirty="0"/>
                    </a:p>
                  </p:txBody>
                </p:sp>
              </p:grpSp>
              <p:sp>
                <p:nvSpPr>
                  <p:cNvPr id="25" name="TextBox 24"/>
                  <p:cNvSpPr txBox="1"/>
                  <p:nvPr/>
                </p:nvSpPr>
                <p:spPr>
                  <a:xfrm>
                    <a:off x="8523074" y="2087935"/>
                    <a:ext cx="3058297" cy="120032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dirty="0" smtClean="0"/>
                      <a:t>Component level testing </a:t>
                    </a:r>
                  </a:p>
                  <a:p>
                    <a:pPr algn="ctr"/>
                    <a:r>
                      <a:rPr lang="en-US" dirty="0" smtClean="0"/>
                      <a:t>+ system analysis </a:t>
                    </a:r>
                  </a:p>
                  <a:p>
                    <a:pPr algn="ctr"/>
                    <a:r>
                      <a:rPr lang="en-US" dirty="0" smtClean="0"/>
                      <a:t>+ system level testing</a:t>
                    </a:r>
                  </a:p>
                  <a:p>
                    <a:pPr algn="ctr"/>
                    <a:r>
                      <a:rPr lang="en-US" dirty="0" smtClean="0"/>
                      <a:t>Full picture</a:t>
                    </a:r>
                    <a:endParaRPr lang="en-GB" dirty="0"/>
                  </a:p>
                </p:txBody>
              </p:sp>
            </p:grpSp>
            <p:cxnSp>
              <p:nvCxnSpPr>
                <p:cNvPr id="23" name="Straight Arrow Connector 22"/>
                <p:cNvCxnSpPr/>
                <p:nvPr/>
              </p:nvCxnSpPr>
              <p:spPr>
                <a:xfrm flipH="1">
                  <a:off x="543697" y="3503141"/>
                  <a:ext cx="10991335" cy="0"/>
                </a:xfrm>
                <a:prstGeom prst="straightConnector1">
                  <a:avLst/>
                </a:prstGeom>
                <a:ln w="5715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9" name="TextBox 18"/>
            <p:cNvSpPr txBox="1"/>
            <p:nvPr/>
          </p:nvSpPr>
          <p:spPr>
            <a:xfrm>
              <a:off x="9843350" y="1486176"/>
              <a:ext cx="18040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Increasing Cost</a:t>
              </a:r>
              <a:endParaRPr lang="en-GB" dirty="0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657745" y="3779707"/>
            <a:ext cx="5159196" cy="2003036"/>
            <a:chOff x="670136" y="3661164"/>
            <a:chExt cx="5159196" cy="2003036"/>
          </a:xfrm>
        </p:grpSpPr>
        <p:sp>
          <p:nvSpPr>
            <p:cNvPr id="56" name="Down Arrow 55"/>
            <p:cNvSpPr/>
            <p:nvPr/>
          </p:nvSpPr>
          <p:spPr>
            <a:xfrm>
              <a:off x="3797643" y="3661164"/>
              <a:ext cx="469557" cy="488091"/>
            </a:xfrm>
            <a:prstGeom prst="downArrow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670136" y="4259598"/>
              <a:ext cx="5159196" cy="1404602"/>
              <a:chOff x="670136" y="4259598"/>
              <a:chExt cx="5159196" cy="1404602"/>
            </a:xfrm>
          </p:grpSpPr>
          <p:sp>
            <p:nvSpPr>
              <p:cNvPr id="58" name="Rounded Rectangle 57"/>
              <p:cNvSpPr/>
              <p:nvPr/>
            </p:nvSpPr>
            <p:spPr>
              <a:xfrm>
                <a:off x="670136" y="4259598"/>
                <a:ext cx="5026396" cy="1404602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790864" y="4328938"/>
                <a:ext cx="5038468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solidFill>
                      <a:schemeClr val="bg1"/>
                    </a:solidFill>
                  </a:rPr>
                  <a:t>Better assurance than no testing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solidFill>
                      <a:schemeClr val="bg1"/>
                    </a:solidFill>
                  </a:rPr>
                  <a:t>May replace some component level testing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solidFill>
                      <a:schemeClr val="bg1"/>
                    </a:solidFill>
                  </a:rPr>
                  <a:t>Too many devices to be characterized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solidFill>
                      <a:schemeClr val="bg1"/>
                    </a:solidFill>
                  </a:rPr>
                  <a:t>Test real application, not user-defined stimuli</a:t>
                </a:r>
              </a:p>
            </p:txBody>
          </p:sp>
        </p:grpSp>
      </p:grpSp>
      <p:grpSp>
        <p:nvGrpSpPr>
          <p:cNvPr id="60" name="Group 59"/>
          <p:cNvGrpSpPr/>
          <p:nvPr/>
        </p:nvGrpSpPr>
        <p:grpSpPr>
          <a:xfrm>
            <a:off x="6056531" y="3754827"/>
            <a:ext cx="5406081" cy="2039576"/>
            <a:chOff x="6039364" y="3624624"/>
            <a:chExt cx="5406081" cy="2039576"/>
          </a:xfrm>
        </p:grpSpPr>
        <p:sp>
          <p:nvSpPr>
            <p:cNvPr id="61" name="Down Arrow 60"/>
            <p:cNvSpPr/>
            <p:nvPr/>
          </p:nvSpPr>
          <p:spPr>
            <a:xfrm>
              <a:off x="9805086" y="3624624"/>
              <a:ext cx="469557" cy="488091"/>
            </a:xfrm>
            <a:prstGeom prst="downArrow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62" name="Group 61"/>
            <p:cNvGrpSpPr/>
            <p:nvPr/>
          </p:nvGrpSpPr>
          <p:grpSpPr>
            <a:xfrm>
              <a:off x="6039364" y="4224613"/>
              <a:ext cx="5406081" cy="1439587"/>
              <a:chOff x="6039364" y="4224613"/>
              <a:chExt cx="5406081" cy="1439587"/>
            </a:xfrm>
          </p:grpSpPr>
          <p:sp>
            <p:nvSpPr>
              <p:cNvPr id="63" name="Rounded Rectangle 62"/>
              <p:cNvSpPr/>
              <p:nvPr/>
            </p:nvSpPr>
            <p:spPr>
              <a:xfrm>
                <a:off x="6039364" y="4224613"/>
                <a:ext cx="5406081" cy="1439587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6223170" y="4274876"/>
                <a:ext cx="5038468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solidFill>
                      <a:schemeClr val="bg1"/>
                    </a:solidFill>
                  </a:rPr>
                  <a:t>In synergy with standard component testing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solidFill>
                      <a:schemeClr val="bg1"/>
                    </a:solidFill>
                  </a:rPr>
                  <a:t>Complex systems: not easy to identify all failure modes from system analysis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solidFill>
                      <a:schemeClr val="bg1"/>
                    </a:solidFill>
                  </a:rPr>
                  <a:t>Many systems: higher likelihood of rare events</a:t>
                </a:r>
              </a:p>
            </p:txBody>
          </p:sp>
        </p:grpSp>
      </p:grpSp>
      <p:sp>
        <p:nvSpPr>
          <p:cNvPr id="41" name="TextBox 40"/>
          <p:cNvSpPr txBox="1"/>
          <p:nvPr/>
        </p:nvSpPr>
        <p:spPr>
          <a:xfrm>
            <a:off x="648729" y="229121"/>
            <a:ext cx="1117668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dirty="0" smtClean="0">
                <a:solidFill>
                  <a:schemeClr val="bg1"/>
                </a:solidFill>
              </a:rPr>
              <a:t>System level testing status in the radiation effects community</a:t>
            </a:r>
            <a:endParaRPr lang="en-GB" sz="1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062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1349677" y="6098055"/>
            <a:ext cx="667264" cy="667265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72991" y="699250"/>
            <a:ext cx="11843951" cy="885568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172990" y="78726"/>
            <a:ext cx="11843951" cy="664329"/>
          </a:xfrm>
          <a:prstGeom prst="rect">
            <a:avLst/>
          </a:prstGeom>
          <a:solidFill>
            <a:srgbClr val="009999"/>
          </a:soli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311815" y="6098056"/>
            <a:ext cx="10037862" cy="667265"/>
          </a:xfrm>
          <a:prstGeom prst="rect">
            <a:avLst/>
          </a:prstGeom>
          <a:solidFill>
            <a:srgbClr val="54D7D4"/>
          </a:soli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544596" y="6270108"/>
            <a:ext cx="918724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solidFill>
                  <a:schemeClr val="bg1"/>
                </a:solidFill>
              </a:rPr>
              <a:t>RADSAGA System Level Test Review</a:t>
            </a:r>
            <a:endParaRPr lang="en-GB" sz="1500" dirty="0">
              <a:solidFill>
                <a:schemeClr val="bg1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1278630" y="6249124"/>
            <a:ext cx="556054" cy="365125"/>
          </a:xfrm>
        </p:spPr>
        <p:txBody>
          <a:bodyPr/>
          <a:lstStyle/>
          <a:p>
            <a:fld id="{FE57F39F-69C8-41A8-A105-554A096299EF}" type="slidenum">
              <a:rPr lang="en-GB" sz="1500" smtClean="0">
                <a:solidFill>
                  <a:schemeClr val="bg1"/>
                </a:solidFill>
              </a:rPr>
              <a:t>5</a:t>
            </a:fld>
            <a:endParaRPr lang="en-GB" sz="1500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550" y="6225601"/>
            <a:ext cx="406586" cy="44684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473" y="6249127"/>
            <a:ext cx="425005" cy="41650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88092" y="879727"/>
            <a:ext cx="852616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>
                <a:solidFill>
                  <a:schemeClr val="bg1"/>
                </a:solidFill>
              </a:rPr>
              <a:t>System Level Test Types</a:t>
            </a:r>
            <a:endParaRPr lang="en-GB" sz="2500" dirty="0">
              <a:solidFill>
                <a:schemeClr val="bg1"/>
              </a:solidFill>
            </a:endParaRPr>
          </a:p>
        </p:txBody>
      </p:sp>
      <p:graphicFrame>
        <p:nvGraphicFramePr>
          <p:cNvPr id="19" name="Diagram 18"/>
          <p:cNvGraphicFramePr/>
          <p:nvPr>
            <p:extLst>
              <p:ext uri="{D42A27DB-BD31-4B8C-83A1-F6EECF244321}">
                <p14:modId xmlns:p14="http://schemas.microsoft.com/office/powerpoint/2010/main" val="1705213023"/>
              </p:ext>
            </p:extLst>
          </p:nvPr>
        </p:nvGraphicFramePr>
        <p:xfrm>
          <a:off x="823722" y="1721490"/>
          <a:ext cx="10454908" cy="42254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648729" y="229121"/>
            <a:ext cx="1117668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dirty="0" smtClean="0">
                <a:solidFill>
                  <a:schemeClr val="bg1"/>
                </a:solidFill>
              </a:rPr>
              <a:t>System level testing status in the radiation effects community</a:t>
            </a:r>
            <a:endParaRPr lang="en-GB" sz="1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805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1349677" y="6098055"/>
            <a:ext cx="667264" cy="667265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72991" y="699250"/>
            <a:ext cx="11843951" cy="885568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172990" y="78726"/>
            <a:ext cx="11843951" cy="664329"/>
          </a:xfrm>
          <a:prstGeom prst="rect">
            <a:avLst/>
          </a:prstGeom>
          <a:solidFill>
            <a:srgbClr val="009999"/>
          </a:soli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311815" y="6098056"/>
            <a:ext cx="10037862" cy="667265"/>
          </a:xfrm>
          <a:prstGeom prst="rect">
            <a:avLst/>
          </a:prstGeom>
          <a:solidFill>
            <a:srgbClr val="54D7D4"/>
          </a:soli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544596" y="6270108"/>
            <a:ext cx="918724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solidFill>
                  <a:schemeClr val="bg1"/>
                </a:solidFill>
              </a:rPr>
              <a:t>RADSAGA System Level Test Review</a:t>
            </a:r>
            <a:endParaRPr lang="en-GB" sz="1500" dirty="0">
              <a:solidFill>
                <a:schemeClr val="bg1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1278630" y="6249124"/>
            <a:ext cx="556054" cy="365125"/>
          </a:xfrm>
        </p:spPr>
        <p:txBody>
          <a:bodyPr/>
          <a:lstStyle/>
          <a:p>
            <a:fld id="{FE57F39F-69C8-41A8-A105-554A096299EF}" type="slidenum">
              <a:rPr lang="en-GB" sz="1500" smtClean="0">
                <a:solidFill>
                  <a:schemeClr val="bg1"/>
                </a:solidFill>
              </a:rPr>
              <a:t>6</a:t>
            </a:fld>
            <a:endParaRPr lang="en-GB" sz="1500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550" y="6225601"/>
            <a:ext cx="406586" cy="44684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473" y="6249127"/>
            <a:ext cx="425005" cy="41650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88092" y="879727"/>
            <a:ext cx="852616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smtClean="0">
                <a:solidFill>
                  <a:schemeClr val="bg1"/>
                </a:solidFill>
              </a:rPr>
              <a:t>System Level Test Types</a:t>
            </a:r>
            <a:endParaRPr lang="en-GB" sz="2500" dirty="0">
              <a:solidFill>
                <a:schemeClr val="bg1"/>
              </a:solidFill>
            </a:endParaRPr>
          </a:p>
        </p:txBody>
      </p:sp>
      <p:graphicFrame>
        <p:nvGraphicFramePr>
          <p:cNvPr id="16" name="Diagram 15"/>
          <p:cNvGraphicFramePr/>
          <p:nvPr>
            <p:extLst>
              <p:ext uri="{D42A27DB-BD31-4B8C-83A1-F6EECF244321}">
                <p14:modId xmlns:p14="http://schemas.microsoft.com/office/powerpoint/2010/main" val="2619636823"/>
              </p:ext>
            </p:extLst>
          </p:nvPr>
        </p:nvGraphicFramePr>
        <p:xfrm>
          <a:off x="823722" y="1745122"/>
          <a:ext cx="10454908" cy="26192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7" name="Rectangle 16"/>
          <p:cNvSpPr/>
          <p:nvPr/>
        </p:nvSpPr>
        <p:spPr>
          <a:xfrm>
            <a:off x="823722" y="4739981"/>
            <a:ext cx="10454908" cy="98243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883025" y="4778106"/>
            <a:ext cx="10096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Verification of mitigations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Get information on failure modes features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Assess need for additional mitigations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648729" y="229121"/>
            <a:ext cx="1117668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dirty="0" smtClean="0">
                <a:solidFill>
                  <a:schemeClr val="bg1"/>
                </a:solidFill>
              </a:rPr>
              <a:t>System level testing status in the radiation effects community</a:t>
            </a:r>
            <a:endParaRPr lang="en-GB" sz="1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472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1349677" y="6098055"/>
            <a:ext cx="667264" cy="667265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72991" y="699250"/>
            <a:ext cx="11843951" cy="885568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172990" y="78726"/>
            <a:ext cx="11843951" cy="664329"/>
          </a:xfrm>
          <a:prstGeom prst="rect">
            <a:avLst/>
          </a:prstGeom>
          <a:solidFill>
            <a:srgbClr val="009999"/>
          </a:soli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311815" y="6098056"/>
            <a:ext cx="10037862" cy="667265"/>
          </a:xfrm>
          <a:prstGeom prst="rect">
            <a:avLst/>
          </a:prstGeom>
          <a:solidFill>
            <a:srgbClr val="54D7D4"/>
          </a:soli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544596" y="6270108"/>
            <a:ext cx="918724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solidFill>
                  <a:schemeClr val="bg1"/>
                </a:solidFill>
              </a:rPr>
              <a:t>RADSAGA System Level Test Review</a:t>
            </a:r>
            <a:endParaRPr lang="en-GB" sz="1500" dirty="0">
              <a:solidFill>
                <a:schemeClr val="bg1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1278630" y="6249124"/>
            <a:ext cx="556054" cy="365125"/>
          </a:xfrm>
        </p:spPr>
        <p:txBody>
          <a:bodyPr/>
          <a:lstStyle/>
          <a:p>
            <a:fld id="{FE57F39F-69C8-41A8-A105-554A096299EF}" type="slidenum">
              <a:rPr lang="en-GB" sz="1500" smtClean="0">
                <a:solidFill>
                  <a:schemeClr val="bg1"/>
                </a:solidFill>
              </a:rPr>
              <a:t>7</a:t>
            </a:fld>
            <a:endParaRPr lang="en-GB" sz="1500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550" y="6225601"/>
            <a:ext cx="406586" cy="44684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473" y="6249127"/>
            <a:ext cx="425005" cy="41650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88092" y="879727"/>
            <a:ext cx="852616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>
                <a:solidFill>
                  <a:schemeClr val="bg1"/>
                </a:solidFill>
              </a:rPr>
              <a:t>Promising radiation testing methodologies</a:t>
            </a:r>
            <a:endParaRPr lang="en-GB" sz="25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8729" y="229121"/>
            <a:ext cx="1117668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dirty="0" smtClean="0">
                <a:solidFill>
                  <a:schemeClr val="bg1"/>
                </a:solidFill>
              </a:rPr>
              <a:t>System level testing status in the radiation effects community</a:t>
            </a:r>
            <a:endParaRPr lang="en-GB" sz="15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3951" y="1668162"/>
            <a:ext cx="11411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Survey from the RADECS Emerging Assurance Qualification Methods for Commercial Systems Modeling and Experiments, Pasadena, CA, October 28-29, 2019</a:t>
            </a:r>
            <a:endParaRPr lang="en-GB" dirty="0"/>
          </a:p>
        </p:txBody>
      </p:sp>
      <p:grpSp>
        <p:nvGrpSpPr>
          <p:cNvPr id="31" name="Group 30"/>
          <p:cNvGrpSpPr/>
          <p:nvPr/>
        </p:nvGrpSpPr>
        <p:grpSpPr>
          <a:xfrm>
            <a:off x="2008847" y="2610665"/>
            <a:ext cx="7294606" cy="3076298"/>
            <a:chOff x="1995616" y="2543345"/>
            <a:chExt cx="7294606" cy="3076298"/>
          </a:xfrm>
        </p:grpSpPr>
        <p:sp>
          <p:nvSpPr>
            <p:cNvPr id="20" name="Rounded Rectangle 19"/>
            <p:cNvSpPr/>
            <p:nvPr/>
          </p:nvSpPr>
          <p:spPr>
            <a:xfrm>
              <a:off x="1995616" y="2543345"/>
              <a:ext cx="3373395" cy="1328812"/>
            </a:xfrm>
            <a:prstGeom prst="roundRect">
              <a:avLst/>
            </a:prstGeom>
            <a:solidFill>
              <a:srgbClr val="009999"/>
            </a:solidFill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5848865" y="2576397"/>
              <a:ext cx="3373395" cy="1328812"/>
            </a:xfrm>
            <a:prstGeom prst="roundRect">
              <a:avLst/>
            </a:prstGeom>
            <a:solidFill>
              <a:srgbClr val="54D7D4"/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1995616" y="4290831"/>
              <a:ext cx="3373395" cy="1328812"/>
            </a:xfrm>
            <a:prstGeom prst="roundRect">
              <a:avLst/>
            </a:prstGeom>
            <a:solidFill>
              <a:srgbClr val="33CC33"/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5916827" y="4288299"/>
              <a:ext cx="3373395" cy="1328812"/>
            </a:xfrm>
            <a:prstGeom prst="roundRect">
              <a:avLst/>
            </a:prstGeom>
            <a:solidFill>
              <a:srgbClr val="0000FF"/>
            </a:solidFill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6855940" y="3056137"/>
            <a:ext cx="2977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Laser testing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316891" y="4629539"/>
            <a:ext cx="27308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High energy heavy ions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(e.g. NSRL)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138220" y="4629539"/>
            <a:ext cx="29779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Use of radiation sources from hospitals and academia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131540" y="2919672"/>
            <a:ext cx="29779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Test while you fly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(directly on </a:t>
            </a:r>
            <a:r>
              <a:rPr lang="en-US" dirty="0" err="1" smtClean="0">
                <a:solidFill>
                  <a:schemeClr val="bg1"/>
                </a:solidFill>
              </a:rPr>
              <a:t>spacecrafts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990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1349677" y="6098055"/>
            <a:ext cx="667264" cy="667265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72991" y="699250"/>
            <a:ext cx="11843951" cy="885568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172990" y="78726"/>
            <a:ext cx="11843951" cy="664329"/>
          </a:xfrm>
          <a:prstGeom prst="rect">
            <a:avLst/>
          </a:prstGeom>
          <a:solidFill>
            <a:srgbClr val="009999"/>
          </a:soli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311815" y="6098056"/>
            <a:ext cx="10037862" cy="667265"/>
          </a:xfrm>
          <a:prstGeom prst="rect">
            <a:avLst/>
          </a:prstGeom>
          <a:solidFill>
            <a:srgbClr val="54D7D4"/>
          </a:soli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544596" y="6270108"/>
            <a:ext cx="918724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solidFill>
                  <a:schemeClr val="bg1"/>
                </a:solidFill>
              </a:rPr>
              <a:t>RADSAGA System Level Test Review</a:t>
            </a:r>
            <a:endParaRPr lang="en-GB" sz="1500" dirty="0">
              <a:solidFill>
                <a:schemeClr val="bg1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1278630" y="6249124"/>
            <a:ext cx="556054" cy="365125"/>
          </a:xfrm>
        </p:spPr>
        <p:txBody>
          <a:bodyPr/>
          <a:lstStyle/>
          <a:p>
            <a:fld id="{FE57F39F-69C8-41A8-A105-554A096299EF}" type="slidenum">
              <a:rPr lang="en-GB" sz="1500" smtClean="0">
                <a:solidFill>
                  <a:schemeClr val="bg1"/>
                </a:solidFill>
              </a:rPr>
              <a:t>8</a:t>
            </a:fld>
            <a:endParaRPr lang="en-GB" sz="1500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550" y="6225601"/>
            <a:ext cx="406586" cy="44684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473" y="6249127"/>
            <a:ext cx="425005" cy="41650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88092" y="879727"/>
            <a:ext cx="852616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>
                <a:solidFill>
                  <a:schemeClr val="bg1"/>
                </a:solidFill>
              </a:rPr>
              <a:t>Existing Guidelines</a:t>
            </a:r>
            <a:endParaRPr lang="en-GB" sz="25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01596" y="1668162"/>
            <a:ext cx="594360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Board level proton testing book of knowledge for NASA electronics parts and packages program (</a:t>
            </a:r>
            <a:r>
              <a:rPr lang="en-US" dirty="0" err="1" smtClean="0"/>
              <a:t>Guertin</a:t>
            </a:r>
            <a:r>
              <a:rPr lang="en-US" dirty="0" smtClean="0"/>
              <a:t>, 2017)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Example application: </a:t>
            </a:r>
            <a:r>
              <a:rPr lang="en-US" b="1" dirty="0" smtClean="0">
                <a:solidFill>
                  <a:srgbClr val="009999"/>
                </a:solidFill>
              </a:rPr>
              <a:t>non-critical</a:t>
            </a:r>
            <a:r>
              <a:rPr lang="en-US" dirty="0" smtClean="0"/>
              <a:t> electronic equipment for the </a:t>
            </a:r>
            <a:r>
              <a:rPr lang="en-US" b="1" dirty="0" smtClean="0">
                <a:solidFill>
                  <a:srgbClr val="009999"/>
                </a:solidFill>
              </a:rPr>
              <a:t>ISS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Test with higher energy to </a:t>
            </a:r>
            <a:r>
              <a:rPr lang="en-US" b="1" dirty="0" smtClean="0">
                <a:solidFill>
                  <a:srgbClr val="009999"/>
                </a:solidFill>
              </a:rPr>
              <a:t>limit TID </a:t>
            </a:r>
            <a:r>
              <a:rPr lang="en-US" dirty="0" smtClean="0"/>
              <a:t>(200 MeV)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9999"/>
                </a:solidFill>
              </a:rPr>
              <a:t>Good</a:t>
            </a:r>
            <a:r>
              <a:rPr lang="en-US" dirty="0" smtClean="0"/>
              <a:t> estimator for </a:t>
            </a:r>
            <a:r>
              <a:rPr lang="en-US" b="1" dirty="0" smtClean="0">
                <a:solidFill>
                  <a:srgbClr val="009999"/>
                </a:solidFill>
              </a:rPr>
              <a:t>soft errors</a:t>
            </a:r>
            <a:r>
              <a:rPr lang="en-US" dirty="0" smtClean="0"/>
              <a:t>, but very poor for destructive events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It provides only a quite </a:t>
            </a:r>
            <a:r>
              <a:rPr lang="en-US" b="1" dirty="0" smtClean="0">
                <a:solidFill>
                  <a:srgbClr val="009999"/>
                </a:solidFill>
              </a:rPr>
              <a:t>large upper bound </a:t>
            </a:r>
            <a:r>
              <a:rPr lang="en-US" dirty="0" smtClean="0"/>
              <a:t>to failure rate prediction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Untested board upper bound 0.1 failure/board-day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err="1" smtClean="0"/>
              <a:t>Fluence</a:t>
            </a:r>
            <a:r>
              <a:rPr lang="en-US" sz="1400" dirty="0" smtClean="0"/>
              <a:t> of 10</a:t>
            </a:r>
            <a:r>
              <a:rPr lang="en-US" sz="1400" baseline="30000" dirty="0" smtClean="0"/>
              <a:t>10 </a:t>
            </a:r>
            <a:r>
              <a:rPr lang="en-US" sz="1400" dirty="0" smtClean="0"/>
              <a:t>p/cm</a:t>
            </a:r>
            <a:r>
              <a:rPr lang="en-US" sz="1400" baseline="30000" dirty="0" smtClean="0"/>
              <a:t>2</a:t>
            </a:r>
            <a:r>
              <a:rPr lang="en-US" sz="1400" dirty="0" smtClean="0"/>
              <a:t> 0.01 failure/board-day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err="1" smtClean="0"/>
              <a:t>Fluence</a:t>
            </a:r>
            <a:r>
              <a:rPr lang="en-US" sz="1400" dirty="0" smtClean="0"/>
              <a:t> of 10</a:t>
            </a:r>
            <a:r>
              <a:rPr lang="en-US" sz="1400" baseline="30000" dirty="0" smtClean="0"/>
              <a:t>11 </a:t>
            </a:r>
            <a:r>
              <a:rPr lang="en-US" sz="1400" dirty="0"/>
              <a:t>p/cm</a:t>
            </a:r>
            <a:r>
              <a:rPr lang="en-US" sz="1400" baseline="30000" dirty="0"/>
              <a:t>2</a:t>
            </a:r>
            <a:r>
              <a:rPr lang="en-US" sz="1400" dirty="0"/>
              <a:t> </a:t>
            </a:r>
            <a:r>
              <a:rPr lang="en-US" sz="1400" dirty="0" smtClean="0"/>
              <a:t>0.003 failure/board-day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Estimated to </a:t>
            </a:r>
            <a:r>
              <a:rPr lang="en-US" b="1" dirty="0" smtClean="0">
                <a:solidFill>
                  <a:srgbClr val="009999"/>
                </a:solidFill>
              </a:rPr>
              <a:t>cost 10 times less</a:t>
            </a:r>
            <a:r>
              <a:rPr lang="en-US" dirty="0" smtClean="0"/>
              <a:t> than individual device testing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17816" y="1668162"/>
            <a:ext cx="5216868" cy="367613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006281" y="5430745"/>
            <a:ext cx="47079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 smtClean="0"/>
              <a:t>Energy deposition and SEU rates for ISS orbit and proton testing. Good agreement for energy depositions in the 1-10 MeV range. The region above the proton testing cutoff brings a marginal contribution.</a:t>
            </a:r>
            <a:endParaRPr lang="en-GB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648729" y="229121"/>
            <a:ext cx="1117668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dirty="0" smtClean="0">
                <a:solidFill>
                  <a:schemeClr val="bg1"/>
                </a:solidFill>
              </a:rPr>
              <a:t>System level testing status in the radiation effects community</a:t>
            </a:r>
            <a:endParaRPr lang="en-GB" sz="1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547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1349677" y="6098055"/>
            <a:ext cx="667264" cy="667265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72991" y="699250"/>
            <a:ext cx="11843951" cy="885568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172990" y="78726"/>
            <a:ext cx="11843951" cy="664329"/>
          </a:xfrm>
          <a:prstGeom prst="rect">
            <a:avLst/>
          </a:prstGeom>
          <a:solidFill>
            <a:srgbClr val="009999"/>
          </a:soli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311815" y="6098056"/>
            <a:ext cx="10037862" cy="667265"/>
          </a:xfrm>
          <a:prstGeom prst="rect">
            <a:avLst/>
          </a:prstGeom>
          <a:solidFill>
            <a:srgbClr val="54D7D4"/>
          </a:solidFill>
          <a:ln>
            <a:noFill/>
          </a:ln>
          <a:effectLst>
            <a:softEdge rad="1270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544596" y="6270108"/>
            <a:ext cx="918724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solidFill>
                  <a:schemeClr val="bg1"/>
                </a:solidFill>
              </a:rPr>
              <a:t>RADSAGA System Level Test Review</a:t>
            </a:r>
            <a:endParaRPr lang="en-GB" sz="1500" dirty="0">
              <a:solidFill>
                <a:schemeClr val="bg1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1278630" y="6249124"/>
            <a:ext cx="556054" cy="365125"/>
          </a:xfrm>
        </p:spPr>
        <p:txBody>
          <a:bodyPr/>
          <a:lstStyle/>
          <a:p>
            <a:fld id="{FE57F39F-69C8-41A8-A105-554A096299EF}" type="slidenum">
              <a:rPr lang="en-GB" sz="1500" smtClean="0">
                <a:solidFill>
                  <a:schemeClr val="bg1"/>
                </a:solidFill>
              </a:rPr>
              <a:t>9</a:t>
            </a:fld>
            <a:endParaRPr lang="en-GB" sz="1500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550" y="6225601"/>
            <a:ext cx="406586" cy="44684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473" y="6249127"/>
            <a:ext cx="425005" cy="41650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88092" y="879727"/>
            <a:ext cx="852616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>
                <a:solidFill>
                  <a:schemeClr val="bg1"/>
                </a:solidFill>
              </a:rPr>
              <a:t>Existing Guidelines</a:t>
            </a:r>
            <a:endParaRPr lang="en-GB" sz="25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01595" y="1668162"/>
            <a:ext cx="556671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Guideline for ground radiation testing of microprocessors in the space radiation environment (</a:t>
            </a:r>
            <a:r>
              <a:rPr lang="en-US" dirty="0" err="1" smtClean="0"/>
              <a:t>Irom</a:t>
            </a:r>
            <a:r>
              <a:rPr lang="en-US" dirty="0" smtClean="0"/>
              <a:t>, 2008)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First good example of testing </a:t>
            </a:r>
            <a:r>
              <a:rPr lang="en-US" b="1" dirty="0" smtClean="0">
                <a:solidFill>
                  <a:srgbClr val="009999"/>
                </a:solidFill>
              </a:rPr>
              <a:t>complex devices </a:t>
            </a:r>
            <a:r>
              <a:rPr lang="en-US" dirty="0" smtClean="0"/>
              <a:t>whose findings can be extended to digital systems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Provides different test schemes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Provide a </a:t>
            </a:r>
            <a:r>
              <a:rPr lang="en-US" b="1" dirty="0" smtClean="0">
                <a:solidFill>
                  <a:srgbClr val="009999"/>
                </a:solidFill>
              </a:rPr>
              <a:t>list of sub-components </a:t>
            </a:r>
            <a:r>
              <a:rPr lang="en-US" dirty="0" smtClean="0"/>
              <a:t>that have to be tested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Registers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Cache memory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Operational SW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Program hangs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Reports on </a:t>
            </a:r>
            <a:r>
              <a:rPr lang="en-US" b="1" dirty="0" smtClean="0">
                <a:solidFill>
                  <a:srgbClr val="009999"/>
                </a:solidFill>
              </a:rPr>
              <a:t>orders of magnitude </a:t>
            </a:r>
            <a:r>
              <a:rPr lang="en-US" dirty="0" smtClean="0"/>
              <a:t>variations in the functional SEFI </a:t>
            </a:r>
            <a:r>
              <a:rPr lang="en-US" b="1" dirty="0" smtClean="0">
                <a:solidFill>
                  <a:srgbClr val="009999"/>
                </a:solidFill>
              </a:rPr>
              <a:t>cross section</a:t>
            </a:r>
            <a:r>
              <a:rPr lang="en-US" dirty="0" smtClean="0"/>
              <a:t> as a function of </a:t>
            </a:r>
            <a:r>
              <a:rPr lang="en-US" b="1" dirty="0" smtClean="0">
                <a:solidFill>
                  <a:srgbClr val="009999"/>
                </a:solidFill>
              </a:rPr>
              <a:t>firmware and software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pic>
        <p:nvPicPr>
          <p:cNvPr id="16" name="Picture 1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7072" y="1808413"/>
            <a:ext cx="5731510" cy="238252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48729" y="229121"/>
            <a:ext cx="1117668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dirty="0" smtClean="0">
                <a:solidFill>
                  <a:schemeClr val="bg1"/>
                </a:solidFill>
              </a:rPr>
              <a:t>System level testing status in the radiation effects community</a:t>
            </a:r>
            <a:endParaRPr lang="en-GB" sz="15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32838" y="4454611"/>
            <a:ext cx="55543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Other works: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FPGA Single Event Effect Radiation Testing (Berg, 2012)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SoC</a:t>
            </a:r>
            <a:r>
              <a:rPr lang="en-US" dirty="0" smtClean="0"/>
              <a:t> Single Event Effect Testing Guideline development (</a:t>
            </a:r>
            <a:r>
              <a:rPr lang="en-US" dirty="0" err="1" smtClean="0"/>
              <a:t>Guertin</a:t>
            </a:r>
            <a:r>
              <a:rPr lang="en-US" dirty="0" smtClean="0"/>
              <a:t>, 2013)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3485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11981</TotalTime>
  <Words>1600</Words>
  <Application>Microsoft Office PowerPoint</Application>
  <PresentationFormat>Widescreen</PresentationFormat>
  <Paragraphs>255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Coronetti</dc:creator>
  <cp:lastModifiedBy>Andrea Coronetti</cp:lastModifiedBy>
  <cp:revision>374</cp:revision>
  <dcterms:created xsi:type="dcterms:W3CDTF">2019-08-29T08:09:01Z</dcterms:created>
  <dcterms:modified xsi:type="dcterms:W3CDTF">2019-11-11T16:06:52Z</dcterms:modified>
</cp:coreProperties>
</file>