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9"/>
  </p:notesMasterIdLst>
  <p:handoutMasterIdLst>
    <p:handoutMasterId r:id="rId30"/>
  </p:handoutMasterIdLst>
  <p:sldIdLst>
    <p:sldId id="256" r:id="rId2"/>
    <p:sldId id="263" r:id="rId3"/>
    <p:sldId id="272" r:id="rId4"/>
    <p:sldId id="271" r:id="rId5"/>
    <p:sldId id="264" r:id="rId6"/>
    <p:sldId id="267" r:id="rId7"/>
    <p:sldId id="265" r:id="rId8"/>
    <p:sldId id="285" r:id="rId9"/>
    <p:sldId id="286" r:id="rId10"/>
    <p:sldId id="287" r:id="rId11"/>
    <p:sldId id="275" r:id="rId12"/>
    <p:sldId id="277" r:id="rId13"/>
    <p:sldId id="276" r:id="rId14"/>
    <p:sldId id="269" r:id="rId15"/>
    <p:sldId id="268" r:id="rId16"/>
    <p:sldId id="280" r:id="rId17"/>
    <p:sldId id="278" r:id="rId18"/>
    <p:sldId id="291" r:id="rId19"/>
    <p:sldId id="270" r:id="rId20"/>
    <p:sldId id="288" r:id="rId21"/>
    <p:sldId id="289" r:id="rId22"/>
    <p:sldId id="293" r:id="rId23"/>
    <p:sldId id="273" r:id="rId24"/>
    <p:sldId id="284" r:id="rId25"/>
    <p:sldId id="283" r:id="rId26"/>
    <p:sldId id="292" r:id="rId27"/>
    <p:sldId id="294" r:id="rId28"/>
  </p:sldIdLst>
  <p:sldSz cx="12192000" cy="6858000"/>
  <p:notesSz cx="6799263" cy="99298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omasz RAJKOWSKI" initials="TR" lastIdx="9" clrIdx="0">
    <p:extLst>
      <p:ext uri="{19B8F6BF-5375-455C-9EA6-DF929625EA0E}">
        <p15:presenceInfo xmlns:p15="http://schemas.microsoft.com/office/powerpoint/2012/main" userId="S-1-5-21-1033691072-1355163796-1137082915-564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72" autoAdjust="0"/>
    <p:restoredTop sz="94660"/>
  </p:normalViewPr>
  <p:slideViewPr>
    <p:cSldViewPr snapToGrid="0">
      <p:cViewPr varScale="1">
        <p:scale>
          <a:sx n="77" d="100"/>
          <a:sy n="77" d="100"/>
        </p:scale>
        <p:origin x="21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B1AAD8-9683-4BEE-A95F-3AD1EA6BC622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174F38-8627-40C0-969D-FEEE80A17D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4664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A6C829-4931-4A94-A100-2D5E97A555DD}" type="datetimeFigureOut">
              <a:rPr lang="en-GB" smtClean="0"/>
              <a:t>12/11/2019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4713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927" y="4778722"/>
            <a:ext cx="543941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40B3A8-AA61-4443-9954-5FD4FCF098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73594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BECE2-6AED-49A3-B57B-E581AA6D6BA3}" type="datetime1">
              <a:rPr lang="en-GB" smtClean="0"/>
              <a:t>12/11/2019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50BE-75DF-4DAF-8BB5-3841B3A338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5091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5B17-A4B9-4C55-B1FD-10CB3FB2FE7D}" type="datetime1">
              <a:rPr lang="en-GB" smtClean="0"/>
              <a:t>12/11/2019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50BE-75DF-4DAF-8BB5-3841B3A338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2387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9C490-E627-42F2-846D-816A5504D53A}" type="datetime1">
              <a:rPr lang="en-GB" smtClean="0"/>
              <a:t>12/11/2019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50BE-75DF-4DAF-8BB5-3841B3A338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9811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3BCCA-10C3-4DED-A636-4902E88B98EE}" type="datetime1">
              <a:rPr lang="en-GB" smtClean="0"/>
              <a:t>12/11/2019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50BE-75DF-4DAF-8BB5-3841B3A338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09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A4F3C-D8B5-4B0C-9BB0-5CADC5ADE11D}" type="datetime1">
              <a:rPr lang="en-GB" smtClean="0"/>
              <a:t>12/11/2019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50BE-75DF-4DAF-8BB5-3841B3A338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9074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3BB41-9693-4D59-A602-2F2F9BEDEB8F}" type="datetime1">
              <a:rPr lang="en-GB" smtClean="0"/>
              <a:t>12/11/2019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50BE-75DF-4DAF-8BB5-3841B3A338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5886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62B67-D614-4BF9-AC58-9A4967560920}" type="datetime1">
              <a:rPr lang="en-GB" smtClean="0"/>
              <a:t>12/11/2019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50BE-75DF-4DAF-8BB5-3841B3A338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713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455CB-69E7-4B29-94E4-EE2A1F0044B7}" type="datetime1">
              <a:rPr lang="en-GB" smtClean="0"/>
              <a:t>12/11/2019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50BE-75DF-4DAF-8BB5-3841B3A338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9522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BCF8C-C304-4125-8420-8F59F1D57098}" type="datetime1">
              <a:rPr lang="en-GB" smtClean="0"/>
              <a:t>12/11/2019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50BE-75DF-4DAF-8BB5-3841B3A338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1116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AF271-3BBE-4A90-96B7-EB257CB14925}" type="datetime1">
              <a:rPr lang="en-GB" smtClean="0"/>
              <a:t>12/11/2019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50BE-75DF-4DAF-8BB5-3841B3A338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0794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99580-B7BA-48F5-959C-DC78E2A4D2F8}" type="datetime1">
              <a:rPr lang="en-GB" smtClean="0"/>
              <a:t>12/11/2019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50BE-75DF-4DAF-8BB5-3841B3A338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935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B83B34-0811-4B26-B25F-C3D88228A778}" type="datetime1">
              <a:rPr lang="en-GB" smtClean="0"/>
              <a:t>12/11/2019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C50BE-75DF-4DAF-8BB5-3841B3A338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9463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wmf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399307" y="3311375"/>
            <a:ext cx="95596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/>
              <a:t>RADSAGA System Level Testing Review</a:t>
            </a:r>
            <a:endParaRPr lang="en-GB" sz="3000" dirty="0"/>
          </a:p>
        </p:txBody>
      </p:sp>
      <p:sp>
        <p:nvSpPr>
          <p:cNvPr id="6" name="TextBox 5"/>
          <p:cNvSpPr txBox="1"/>
          <p:nvPr/>
        </p:nvSpPr>
        <p:spPr>
          <a:xfrm>
            <a:off x="1711033" y="4788703"/>
            <a:ext cx="87936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/>
              <a:t>ESR12: Review of System-in-Package Point-of-Load converter</a:t>
            </a:r>
            <a:br>
              <a:rPr lang="pl-PL" sz="2400" dirty="0"/>
            </a:br>
            <a:r>
              <a:rPr lang="pl-PL" sz="2400" dirty="0"/>
              <a:t>system level tests and qualification attempts</a:t>
            </a:r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3795154" y="3865373"/>
            <a:ext cx="4506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Work Packages 3 and 4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4941" y="255795"/>
            <a:ext cx="1277885" cy="852284"/>
          </a:xfrm>
          <a:prstGeom prst="rect">
            <a:avLst/>
          </a:prstGeom>
        </p:spPr>
      </p:pic>
      <p:pic>
        <p:nvPicPr>
          <p:cNvPr id="8" name="Obraz 8">
            <a:extLst>
              <a:ext uri="{FF2B5EF4-FFF2-40B4-BE49-F238E27FC236}">
                <a16:creationId xmlns:a16="http://schemas.microsoft.com/office/drawing/2014/main" id="{FD9FC60E-F843-4122-BD44-A6530E0316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629" y="305992"/>
            <a:ext cx="1461734" cy="751890"/>
          </a:xfrm>
          <a:prstGeom prst="rect">
            <a:avLst/>
          </a:prstGeom>
        </p:spPr>
      </p:pic>
      <p:pic>
        <p:nvPicPr>
          <p:cNvPr id="10" name="Grafika 4">
            <a:extLst>
              <a:ext uri="{FF2B5EF4-FFF2-40B4-BE49-F238E27FC236}">
                <a16:creationId xmlns:a16="http://schemas.microsoft.com/office/drawing/2014/main" id="{3C9CA169-666C-4F21-8929-9C29D7DFF5C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300157" y="313912"/>
            <a:ext cx="751890" cy="75189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4450" y="1206971"/>
            <a:ext cx="1708093" cy="200551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711033" y="6081365"/>
            <a:ext cx="87936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/>
              <a:t>Tomasz Rajkowski, 3D-Plus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811778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System level testing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Font typeface="Wingdings" panose="05000000000000000000" pitchFamily="2" charset="2"/>
              <a:buChar char="q"/>
            </a:pPr>
            <a:r>
              <a:rPr lang="pl-PL" sz="2000" dirty="0"/>
              <a:t> Can system tests give additional information, when compared to component tests?</a:t>
            </a:r>
            <a:endParaRPr lang="en-US" sz="2000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pl-PL" sz="1800" dirty="0"/>
              <a:t>information about </a:t>
            </a:r>
            <a:r>
              <a:rPr lang="pl-PL" sz="1800" u="sng" dirty="0"/>
              <a:t>propagation of faults</a:t>
            </a:r>
            <a:r>
              <a:rPr lang="pl-PL" sz="1800" dirty="0"/>
              <a:t> in the system – e.g. new insight on what kind of SET would propagate, as during CHARM UHE and laser tests of PoL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pl-PL" sz="1600" dirty="0"/>
              <a:t>propagation observed for transients with specific signature, when V+ and V- voltage difference in OpAmp </a:t>
            </a:r>
            <a:r>
              <a:rPr lang="pl-PL" sz="1600" dirty="0" err="1"/>
              <a:t>is</a:t>
            </a:r>
            <a:r>
              <a:rPr lang="pl-PL" sz="1600" dirty="0"/>
              <a:t> </a:t>
            </a:r>
            <a:r>
              <a:rPr lang="pl-PL" sz="1600" dirty="0" err="1"/>
              <a:t>low</a:t>
            </a:r>
            <a:r>
              <a:rPr lang="pl-PL" sz="1600" dirty="0"/>
              <a:t>; </a:t>
            </a:r>
            <a:r>
              <a:rPr lang="pl-PL" sz="1600" dirty="0" err="1"/>
              <a:t>propagation</a:t>
            </a:r>
            <a:r>
              <a:rPr lang="pl-PL" sz="1600" dirty="0"/>
              <a:t> </a:t>
            </a:r>
            <a:r>
              <a:rPr lang="pl-PL" sz="1600" dirty="0" err="1"/>
              <a:t>led</a:t>
            </a:r>
            <a:r>
              <a:rPr lang="pl-PL" sz="1600" dirty="0"/>
              <a:t> to </a:t>
            </a:r>
            <a:r>
              <a:rPr lang="pl-PL" sz="1600" dirty="0" err="1"/>
              <a:t>power</a:t>
            </a:r>
            <a:r>
              <a:rPr lang="pl-PL" sz="1600" dirty="0"/>
              <a:t> </a:t>
            </a:r>
            <a:r>
              <a:rPr lang="pl-PL" sz="1600" dirty="0" err="1"/>
              <a:t>cycling</a:t>
            </a:r>
            <a:r>
              <a:rPr lang="pl-PL" sz="1600" dirty="0"/>
              <a:t> of the system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pl-PL" sz="1600" dirty="0"/>
              <a:t>conclusions / recommendations:</a:t>
            </a:r>
          </a:p>
          <a:p>
            <a:pPr lvl="4">
              <a:buFont typeface="Wingdings" panose="05000000000000000000" pitchFamily="2" charset="2"/>
              <a:buChar char="Ø"/>
            </a:pPr>
            <a:r>
              <a:rPr lang="pl-PL" sz="1600" dirty="0"/>
              <a:t>for SEE tests, for each design/system it should be defined what is the real worst case SET signature, based on the interface characteristics of the circuit to which SET might propagate</a:t>
            </a:r>
          </a:p>
          <a:p>
            <a:pPr lvl="4">
              <a:buFont typeface="Wingdings" panose="05000000000000000000" pitchFamily="2" charset="2"/>
              <a:buChar char="Ø"/>
            </a:pPr>
            <a:r>
              <a:rPr lang="pl-PL" sz="1600" dirty="0"/>
              <a:t>this effect of enhanced sensitivity to unipolar transients should be taken into account for desings where V+ and V- voltage difference is low (this might be true e.g. for system end of life conditions)</a:t>
            </a:r>
          </a:p>
          <a:p>
            <a:pPr lvl="3">
              <a:buFont typeface="Wingdings" panose="05000000000000000000" pitchFamily="2" charset="2"/>
              <a:buChar char="Ø"/>
            </a:pPr>
            <a:endParaRPr lang="pl-PL" sz="1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50BE-75DF-4DAF-8BB5-3841B3A3388A}" type="slidenum">
              <a:rPr lang="en-GB" smtClean="0"/>
              <a:t>10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68" y="178229"/>
            <a:ext cx="961905" cy="10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181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System level testing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Font typeface="Wingdings" panose="05000000000000000000" pitchFamily="2" charset="2"/>
              <a:buChar char="q"/>
            </a:pPr>
            <a:r>
              <a:rPr lang="pl-PL" sz="2000" dirty="0"/>
              <a:t> Are system tests </a:t>
            </a:r>
            <a:r>
              <a:rPr lang="pl-PL" sz="2000" dirty="0" err="1"/>
              <a:t>repeatable</a:t>
            </a:r>
            <a:r>
              <a:rPr lang="pl-PL" sz="2000" dirty="0"/>
              <a:t>?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pl-PL" sz="2000" dirty="0"/>
              <a:t> </a:t>
            </a:r>
            <a:r>
              <a:rPr lang="pl-PL" sz="2000" dirty="0" err="1"/>
              <a:t>e.g</a:t>
            </a:r>
            <a:r>
              <a:rPr lang="pl-PL" sz="2000" dirty="0"/>
              <a:t>. </a:t>
            </a:r>
            <a:r>
              <a:rPr lang="pl-PL" sz="2000" dirty="0" err="1"/>
              <a:t>how</a:t>
            </a:r>
            <a:r>
              <a:rPr lang="pl-PL" sz="2000" dirty="0"/>
              <a:t> </a:t>
            </a:r>
            <a:r>
              <a:rPr lang="pl-PL" sz="2000" dirty="0" err="1"/>
              <a:t>many</a:t>
            </a:r>
            <a:r>
              <a:rPr lang="pl-PL" sz="2000" dirty="0"/>
              <a:t> </a:t>
            </a:r>
            <a:r>
              <a:rPr lang="pl-PL" sz="2000" dirty="0" err="1"/>
              <a:t>tests</a:t>
            </a:r>
            <a:r>
              <a:rPr lang="pl-PL" sz="2000" dirty="0"/>
              <a:t> of </a:t>
            </a:r>
            <a:r>
              <a:rPr lang="pl-PL" sz="2000" dirty="0" err="1"/>
              <a:t>specific</a:t>
            </a:r>
            <a:r>
              <a:rPr lang="pl-PL" sz="2000" dirty="0"/>
              <a:t> system do we </a:t>
            </a:r>
            <a:r>
              <a:rPr lang="pl-PL" sz="2000" dirty="0" err="1"/>
              <a:t>need</a:t>
            </a:r>
            <a:r>
              <a:rPr lang="pl-PL" sz="2000" dirty="0"/>
              <a:t> to </a:t>
            </a:r>
            <a:r>
              <a:rPr lang="pl-PL" sz="2000" dirty="0" err="1"/>
              <a:t>perform</a:t>
            </a:r>
            <a:r>
              <a:rPr lang="pl-PL" sz="2000" dirty="0"/>
              <a:t>, to be </a:t>
            </a:r>
            <a:r>
              <a:rPr lang="pl-PL" sz="2000" dirty="0" err="1"/>
              <a:t>confident</a:t>
            </a:r>
            <a:r>
              <a:rPr lang="pl-PL" sz="2000" dirty="0"/>
              <a:t> </a:t>
            </a:r>
            <a:r>
              <a:rPr lang="pl-PL" sz="2000" dirty="0" err="1"/>
              <a:t>what</a:t>
            </a:r>
            <a:r>
              <a:rPr lang="pl-PL" sz="2000" dirty="0"/>
              <a:t> </a:t>
            </a:r>
            <a:r>
              <a:rPr lang="pl-PL" sz="2000" dirty="0" err="1"/>
              <a:t>is</a:t>
            </a:r>
            <a:r>
              <a:rPr lang="pl-PL" sz="2000" dirty="0"/>
              <a:t> the TID </a:t>
            </a:r>
            <a:r>
              <a:rPr lang="pl-PL" sz="2000" dirty="0" err="1"/>
              <a:t>threshold</a:t>
            </a:r>
            <a:r>
              <a:rPr lang="pl-PL" sz="2000" dirty="0"/>
              <a:t> for the system?</a:t>
            </a:r>
            <a:endParaRPr lang="en-US" sz="2000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pl-PL" sz="1600" dirty="0" err="1"/>
              <a:t>usually</a:t>
            </a:r>
            <a:r>
              <a:rPr lang="pl-PL" sz="1600" dirty="0"/>
              <a:t> there will be spread due to spread of components’ parameters (also due to different test conditions applied? environmental conditions, control conditions)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pl-PL" sz="1600" dirty="0"/>
              <a:t>example 1: PoL 2D board and 3D module tested at CHARM UHE had their current draw changed by 3% and 14%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pl-PL" sz="1600" dirty="0"/>
              <a:t>example 2: PoL 2D boards failed at X-Ray after reaching 400 krad (first board) and 475 krad (second board)</a:t>
            </a:r>
          </a:p>
          <a:p>
            <a:pPr lvl="3">
              <a:buFont typeface="Wingdings" panose="05000000000000000000" pitchFamily="2" charset="2"/>
              <a:buChar char="Ø"/>
            </a:pPr>
            <a:endParaRPr lang="pl-PL" sz="1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50BE-75DF-4DAF-8BB5-3841B3A3388A}" type="slidenum">
              <a:rPr lang="en-GB" smtClean="0"/>
              <a:t>11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68" y="178229"/>
            <a:ext cx="961905" cy="105714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75385" y="5132595"/>
            <a:ext cx="5641228" cy="252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I</a:t>
            </a:r>
            <a:r>
              <a:rPr lang="pl-PL" baseline="-25000" dirty="0"/>
              <a:t>PROT</a:t>
            </a:r>
            <a:r>
              <a:rPr lang="pl-PL" dirty="0"/>
              <a:t> = f(V</a:t>
            </a:r>
            <a:r>
              <a:rPr lang="pl-PL" baseline="-25000" dirty="0"/>
              <a:t>REF</a:t>
            </a:r>
            <a:r>
              <a:rPr lang="pl-PL" dirty="0"/>
              <a:t>,V</a:t>
            </a:r>
            <a:r>
              <a:rPr lang="pl-PL" baseline="-25000" dirty="0"/>
              <a:t>OUT</a:t>
            </a:r>
            <a:r>
              <a:rPr lang="pl-PL" dirty="0"/>
              <a:t>,V</a:t>
            </a:r>
            <a:r>
              <a:rPr lang="pl-PL" baseline="-25000" dirty="0"/>
              <a:t>OI</a:t>
            </a:r>
            <a:r>
              <a:rPr lang="pl-PL" dirty="0"/>
              <a:t>,G</a:t>
            </a:r>
            <a:r>
              <a:rPr lang="pl-PL" baseline="-25000" dirty="0"/>
              <a:t>I</a:t>
            </a:r>
            <a:r>
              <a:rPr lang="pl-PL" dirty="0"/>
              <a:t>,V</a:t>
            </a:r>
            <a:r>
              <a:rPr lang="pl-PL" baseline="-25000" dirty="0"/>
              <a:t>OFF</a:t>
            </a:r>
            <a:r>
              <a:rPr lang="pl-PL" dirty="0"/>
              <a:t>,I</a:t>
            </a:r>
            <a:r>
              <a:rPr lang="pl-PL" baseline="-25000" dirty="0"/>
              <a:t>BIAS</a:t>
            </a:r>
            <a:r>
              <a:rPr lang="pl-PL" dirty="0"/>
              <a:t>,I</a:t>
            </a:r>
            <a:r>
              <a:rPr lang="pl-PL" baseline="-25000" dirty="0"/>
              <a:t>OFF</a:t>
            </a:r>
            <a:r>
              <a:rPr lang="pl-PL" dirty="0"/>
              <a:t>,V</a:t>
            </a:r>
            <a:r>
              <a:rPr lang="pl-PL" baseline="-25000" dirty="0"/>
              <a:t>CC</a:t>
            </a:r>
            <a:r>
              <a:rPr lang="pl-PL" dirty="0"/>
              <a:t>,V</a:t>
            </a:r>
            <a:r>
              <a:rPr lang="pl-PL" baseline="-25000" dirty="0"/>
              <a:t>FILTER</a:t>
            </a:r>
            <a:r>
              <a:rPr lang="pl-PL" dirty="0"/>
              <a:t>,V</a:t>
            </a:r>
            <a:r>
              <a:rPr lang="pl-PL" baseline="-25000" dirty="0"/>
              <a:t>M</a:t>
            </a:r>
            <a:r>
              <a:rPr lang="pl-PL" dirty="0"/>
              <a:t>,V</a:t>
            </a:r>
            <a:r>
              <a:rPr lang="pl-PL" baseline="-25000" dirty="0"/>
              <a:t>MOS</a:t>
            </a:r>
            <a:r>
              <a:rPr lang="pl-PL" dirty="0"/>
              <a:t>,V</a:t>
            </a:r>
            <a:r>
              <a:rPr lang="pl-PL" baseline="-25000" dirty="0"/>
              <a:t>D</a:t>
            </a:r>
            <a:r>
              <a:rPr lang="pl-PL" dirty="0"/>
              <a:t>,...)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2943244" y="3548418"/>
            <a:ext cx="8003824" cy="299341"/>
          </a:xfrm>
          <a:prstGeom prst="roundRec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>
            <a:cxnSpLocks/>
          </p:cNvCxnSpPr>
          <p:nvPr/>
        </p:nvCxnSpPr>
        <p:spPr>
          <a:xfrm>
            <a:off x="5619750" y="3847759"/>
            <a:ext cx="476248" cy="5432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943244" y="5600296"/>
            <a:ext cx="63055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600" dirty="0"/>
              <a:t>(combination of component parameters and system function parameters)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2275872" y="4313928"/>
            <a:ext cx="84222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pl-PL" sz="1600" dirty="0"/>
              <a:t>there is some spread of TID level, but </a:t>
            </a:r>
            <a:r>
              <a:rPr lang="pl-PL" sz="1600" u="sng" dirty="0"/>
              <a:t>failure mode is repeatable </a:t>
            </a:r>
            <a:r>
              <a:rPr lang="pl-PL" sz="1600" dirty="0"/>
              <a:t>– qualification should be easier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l-PL" sz="1600" dirty="0"/>
              <a:t>failure due to inrush current excessing overcurrent protection threshold (I</a:t>
            </a:r>
            <a:r>
              <a:rPr lang="pl-PL" sz="1600" baseline="-25000" dirty="0"/>
              <a:t>PROT</a:t>
            </a:r>
            <a:r>
              <a:rPr lang="pl-PL" sz="1600" dirty="0"/>
              <a:t>):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955951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/>
      <p:bldP spid="7" grpId="0" animBg="1"/>
      <p:bldP spid="12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50BE-75DF-4DAF-8BB5-3841B3A3388A}" type="slidenum">
              <a:rPr lang="en-GB" smtClean="0"/>
              <a:t>12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68" y="178229"/>
            <a:ext cx="961905" cy="1057143"/>
          </a:xfrm>
          <a:prstGeom prst="rect">
            <a:avLst/>
          </a:prstGeom>
        </p:spPr>
      </p:pic>
      <p:pic>
        <p:nvPicPr>
          <p:cNvPr id="23" name="Obraz 2">
            <a:extLst>
              <a:ext uri="{FF2B5EF4-FFF2-40B4-BE49-F238E27FC236}">
                <a16:creationId xmlns:a16="http://schemas.microsoft.com/office/drawing/2014/main" id="{F8E358E1-4A13-4D40-90FD-69CB2605C2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2726" y="4426647"/>
            <a:ext cx="4467225" cy="1685925"/>
          </a:xfrm>
          <a:prstGeom prst="rect">
            <a:avLst/>
          </a:prstGeom>
        </p:spPr>
      </p:pic>
      <p:pic>
        <p:nvPicPr>
          <p:cNvPr id="24" name="Obraz 3">
            <a:extLst>
              <a:ext uri="{FF2B5EF4-FFF2-40B4-BE49-F238E27FC236}">
                <a16:creationId xmlns:a16="http://schemas.microsoft.com/office/drawing/2014/main" id="{633EB352-4B01-470B-B429-0E9741E520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4151" y="2668398"/>
            <a:ext cx="4495800" cy="1676400"/>
          </a:xfrm>
          <a:prstGeom prst="rect">
            <a:avLst/>
          </a:prstGeom>
        </p:spPr>
      </p:pic>
      <p:pic>
        <p:nvPicPr>
          <p:cNvPr id="26" name="Obraz 5">
            <a:extLst>
              <a:ext uri="{FF2B5EF4-FFF2-40B4-BE49-F238E27FC236}">
                <a16:creationId xmlns:a16="http://schemas.microsoft.com/office/drawing/2014/main" id="{BFB35EB5-25F2-47DD-809C-8C166B1B3E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1288" y="891099"/>
            <a:ext cx="4581525" cy="1695450"/>
          </a:xfrm>
          <a:prstGeom prst="rect">
            <a:avLst/>
          </a:prstGeom>
        </p:spPr>
      </p:pic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89065" y="1235372"/>
            <a:ext cx="5346470" cy="4351338"/>
          </a:xfrm>
        </p:spPr>
        <p:txBody>
          <a:bodyPr>
            <a:normAutofit/>
          </a:bodyPr>
          <a:lstStyle/>
          <a:p>
            <a:pPr lvl="1">
              <a:buFont typeface="Wingdings" panose="05000000000000000000" pitchFamily="2" charset="2"/>
              <a:buChar char="q"/>
            </a:pPr>
            <a:r>
              <a:rPr lang="pl-PL" sz="2000" dirty="0"/>
              <a:t> </a:t>
            </a:r>
            <a:r>
              <a:rPr lang="en-US" sz="2000" dirty="0"/>
              <a:t>Influence of different parameters might be different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pl-PL" sz="1600" dirty="0"/>
              <a:t>plots present results of Monte-Carlo simulations using analytic expression developed for I</a:t>
            </a:r>
            <a:r>
              <a:rPr lang="pl-PL" sz="1600" baseline="-25000" dirty="0"/>
              <a:t>PROT</a:t>
            </a:r>
            <a:endParaRPr lang="pl-PL" sz="1600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pl-PL" sz="1600" dirty="0"/>
              <a:t>each plot is a histogram of results for 100’000 simulations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pl-PL" sz="1600" dirty="0"/>
              <a:t>for each of 3 parameters, gaussian spread was used with standard deviation 3 times higher than nominal for this parameter</a:t>
            </a:r>
          </a:p>
          <a:p>
            <a:pPr lvl="3">
              <a:buFont typeface="Wingdings" panose="05000000000000000000" pitchFamily="2" charset="2"/>
              <a:buChar char="Ø"/>
            </a:pPr>
            <a:endParaRPr lang="pl-PL" sz="1400" dirty="0"/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5811E120-8A32-4542-82BA-BB60B576B9B6}"/>
              </a:ext>
            </a:extLst>
          </p:cNvPr>
          <p:cNvSpPr txBox="1"/>
          <p:nvPr/>
        </p:nvSpPr>
        <p:spPr>
          <a:xfrm rot="16200000">
            <a:off x="5283796" y="1386705"/>
            <a:ext cx="17249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00" dirty="0" err="1"/>
              <a:t>Number</a:t>
            </a:r>
            <a:r>
              <a:rPr lang="pl-PL" sz="1000" dirty="0"/>
              <a:t> of </a:t>
            </a:r>
            <a:r>
              <a:rPr lang="pl-PL" sz="1000" dirty="0" err="1"/>
              <a:t>results</a:t>
            </a:r>
            <a:r>
              <a:rPr lang="pl-PL" sz="1000" dirty="0"/>
              <a:t> per bin</a:t>
            </a:r>
            <a:endParaRPr lang="en-US" sz="1000" dirty="0"/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1E4213C9-F79F-4114-823C-3D007AC8B400}"/>
              </a:ext>
            </a:extLst>
          </p:cNvPr>
          <p:cNvSpPr txBox="1"/>
          <p:nvPr/>
        </p:nvSpPr>
        <p:spPr>
          <a:xfrm rot="16200000">
            <a:off x="5277596" y="3169248"/>
            <a:ext cx="17249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00" dirty="0" err="1"/>
              <a:t>Number</a:t>
            </a:r>
            <a:r>
              <a:rPr lang="pl-PL" sz="1000" dirty="0"/>
              <a:t> of </a:t>
            </a:r>
            <a:r>
              <a:rPr lang="pl-PL" sz="1000" dirty="0" err="1"/>
              <a:t>results</a:t>
            </a:r>
            <a:r>
              <a:rPr lang="pl-PL" sz="1000" dirty="0"/>
              <a:t> per bin</a:t>
            </a:r>
            <a:endParaRPr lang="en-US" sz="1000" dirty="0"/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7F1EBBCC-7431-40CE-99AA-9779EEF1BDFB}"/>
              </a:ext>
            </a:extLst>
          </p:cNvPr>
          <p:cNvSpPr txBox="1"/>
          <p:nvPr/>
        </p:nvSpPr>
        <p:spPr>
          <a:xfrm rot="16200000">
            <a:off x="5277596" y="4902205"/>
            <a:ext cx="17249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00" dirty="0" err="1"/>
              <a:t>Number</a:t>
            </a:r>
            <a:r>
              <a:rPr lang="pl-PL" sz="1000" dirty="0"/>
              <a:t> of </a:t>
            </a:r>
            <a:r>
              <a:rPr lang="pl-PL" sz="1000" dirty="0" err="1"/>
              <a:t>results</a:t>
            </a:r>
            <a:r>
              <a:rPr lang="pl-PL" sz="1000" dirty="0"/>
              <a:t> per bin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1292723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50BE-75DF-4DAF-8BB5-3841B3A3388A}" type="slidenum">
              <a:rPr lang="en-GB" smtClean="0"/>
              <a:t>13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68" y="178229"/>
            <a:ext cx="961905" cy="1057143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3147" y="1825625"/>
            <a:ext cx="4705350" cy="3733800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864465D-CC30-4E17-B0C1-B39FFED68C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9064" y="1235372"/>
            <a:ext cx="5911735" cy="4351338"/>
          </a:xfrm>
        </p:spPr>
        <p:txBody>
          <a:bodyPr>
            <a:normAutofit/>
          </a:bodyPr>
          <a:lstStyle/>
          <a:p>
            <a:pPr lvl="2">
              <a:buFont typeface="Wingdings" panose="05000000000000000000" pitchFamily="2" charset="2"/>
              <a:buChar char="Ø"/>
            </a:pPr>
            <a:r>
              <a:rPr lang="en-US" sz="1600" dirty="0"/>
              <a:t>And gaussian spread of the parameter doesn’t imply gaussian spread of the resulting function value, which may make the analysis more difficult.</a:t>
            </a:r>
            <a:endParaRPr lang="pl-PL" sz="1600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pl-PL" sz="1600" dirty="0"/>
              <a:t>Do I </a:t>
            </a:r>
            <a:r>
              <a:rPr lang="pl-PL" sz="1600" dirty="0" err="1"/>
              <a:t>know</a:t>
            </a:r>
            <a:r>
              <a:rPr lang="pl-PL" sz="1600" dirty="0"/>
              <a:t> in </a:t>
            </a:r>
            <a:r>
              <a:rPr lang="pl-PL" sz="1600" dirty="0" err="1"/>
              <a:t>what</a:t>
            </a:r>
            <a:r>
              <a:rPr lang="pl-PL" sz="1600" dirty="0"/>
              <a:t> </a:t>
            </a:r>
            <a:r>
              <a:rPr lang="pl-PL" sz="1600" dirty="0" err="1"/>
              <a:t>way</a:t>
            </a:r>
            <a:r>
              <a:rPr lang="pl-PL" sz="1600" dirty="0"/>
              <a:t> </a:t>
            </a:r>
            <a:r>
              <a:rPr lang="pl-PL" sz="1600" dirty="0" err="1"/>
              <a:t>is</a:t>
            </a:r>
            <a:r>
              <a:rPr lang="pl-PL" sz="1600" dirty="0"/>
              <a:t> my system </a:t>
            </a:r>
            <a:r>
              <a:rPr lang="pl-PL" sz="1600" dirty="0" err="1"/>
              <a:t>going</a:t>
            </a:r>
            <a:r>
              <a:rPr lang="pl-PL" sz="1600" dirty="0"/>
              <a:t> to </a:t>
            </a:r>
            <a:r>
              <a:rPr lang="pl-PL" sz="1600" dirty="0" err="1"/>
              <a:t>fail</a:t>
            </a:r>
            <a:r>
              <a:rPr lang="pl-PL" sz="1600" dirty="0"/>
              <a:t>?</a:t>
            </a:r>
            <a:endParaRPr lang="en-US" sz="1600" dirty="0"/>
          </a:p>
          <a:p>
            <a:pPr lvl="3">
              <a:buFont typeface="Wingdings" panose="05000000000000000000" pitchFamily="2" charset="2"/>
              <a:buChar char="Ø"/>
            </a:pPr>
            <a:endParaRPr lang="pl-PL" sz="1400" dirty="0"/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7742076D-9AB6-4E83-9466-49F39EF4A1D5}"/>
              </a:ext>
            </a:extLst>
          </p:cNvPr>
          <p:cNvSpPr txBox="1"/>
          <p:nvPr/>
        </p:nvSpPr>
        <p:spPr>
          <a:xfrm rot="16200000">
            <a:off x="5604479" y="2425436"/>
            <a:ext cx="17249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00" dirty="0" err="1"/>
              <a:t>Number</a:t>
            </a:r>
            <a:r>
              <a:rPr lang="pl-PL" sz="1000" dirty="0"/>
              <a:t> of </a:t>
            </a:r>
            <a:r>
              <a:rPr lang="pl-PL" sz="1000" dirty="0" err="1"/>
              <a:t>results</a:t>
            </a:r>
            <a:r>
              <a:rPr lang="pl-PL" sz="1000" dirty="0"/>
              <a:t> per bin</a:t>
            </a:r>
            <a:endParaRPr lang="en-US" sz="1000" dirty="0"/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E3E70783-2CA1-4EED-8441-30511A06CE64}"/>
              </a:ext>
            </a:extLst>
          </p:cNvPr>
          <p:cNvSpPr txBox="1"/>
          <p:nvPr/>
        </p:nvSpPr>
        <p:spPr>
          <a:xfrm rot="16200000">
            <a:off x="5604479" y="4289999"/>
            <a:ext cx="17249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00" dirty="0" err="1"/>
              <a:t>Number</a:t>
            </a:r>
            <a:r>
              <a:rPr lang="pl-PL" sz="1000" dirty="0"/>
              <a:t> of </a:t>
            </a:r>
            <a:r>
              <a:rPr lang="pl-PL" sz="1000" dirty="0" err="1"/>
              <a:t>results</a:t>
            </a:r>
            <a:r>
              <a:rPr lang="pl-PL" sz="1000" dirty="0"/>
              <a:t> per bin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6144981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System level testing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Font typeface="Wingdings" panose="05000000000000000000" pitchFamily="2" charset="2"/>
              <a:buChar char="q"/>
            </a:pPr>
            <a:r>
              <a:rPr lang="en-US" sz="2000" dirty="0"/>
              <a:t> Importance of running the system in real operation conditions (including SW/control)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pl-PL" sz="1600" dirty="0"/>
              <a:t>failure mode discovered during TID tests was: problem to power up device once it was switched OFF (inrush current was higher than degraded overcurrent protection threshold) – </a:t>
            </a:r>
            <a:r>
              <a:rPr lang="pl-PL" sz="1600" u="sng" dirty="0"/>
              <a:t>device needs to be power cycled to verify health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pl-PL" sz="1600" dirty="0"/>
              <a:t>system under tests turned out to be sensitive to specific SETs when the </a:t>
            </a:r>
            <a:r>
              <a:rPr lang="pl-PL" sz="1600" u="sng" dirty="0"/>
              <a:t>supply voltage</a:t>
            </a:r>
            <a:r>
              <a:rPr lang="pl-PL" sz="1600" dirty="0"/>
              <a:t> was slightly below specification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pl-PL" sz="1600" dirty="0"/>
              <a:t>environmental conditions seem to be of similar criticality (SEL – temperature, ELDRS – dose rate)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pl-PL" sz="1600" dirty="0"/>
              <a:t>but what is the </a:t>
            </a:r>
            <a:r>
              <a:rPr lang="pl-PL" sz="1600" u="sng" dirty="0"/>
              <a:t>worst case </a:t>
            </a:r>
            <a:r>
              <a:rPr lang="pl-PL" sz="1600" dirty="0"/>
              <a:t>condition/configuration for system level test? probably it depends on system under test – what is it for PoL?</a:t>
            </a:r>
            <a:endParaRPr lang="pl-PL" sz="1600" dirty="0">
              <a:solidFill>
                <a:srgbClr val="FF0000"/>
              </a:solidFill>
            </a:endParaRPr>
          </a:p>
          <a:p>
            <a:pPr lvl="3">
              <a:buFont typeface="Wingdings" panose="05000000000000000000" pitchFamily="2" charset="2"/>
              <a:buChar char="Ø"/>
            </a:pPr>
            <a:r>
              <a:rPr lang="pl-PL" sz="1400" dirty="0"/>
              <a:t>what would happen, if I would irradiate system for different V</a:t>
            </a:r>
            <a:r>
              <a:rPr lang="pl-PL" sz="1400" baseline="-25000" dirty="0"/>
              <a:t>OUT</a:t>
            </a:r>
            <a:r>
              <a:rPr lang="pl-PL" sz="1400" dirty="0"/>
              <a:t> or R</a:t>
            </a:r>
            <a:r>
              <a:rPr lang="pl-PL" sz="1400" baseline="-25000" dirty="0"/>
              <a:t>LOAD</a:t>
            </a:r>
            <a:r>
              <a:rPr lang="pl-PL" sz="1400" dirty="0"/>
              <a:t>? for more complex systems, there will be more parameters like this (e.g. operating frequency, percentage of the logic resources used)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pl-PL" sz="1400" dirty="0"/>
              <a:t>low dose rate Co-60 tests of PoL started in February 2019, they will be compared with high dose rate tests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pl-PL" sz="1600" dirty="0"/>
              <a:t>is the </a:t>
            </a:r>
            <a:r>
              <a:rPr lang="pl-PL" sz="1600" i="1" u="sng" dirty="0"/>
              <a:t>worst case </a:t>
            </a:r>
            <a:r>
              <a:rPr lang="pl-PL" sz="1600" dirty="0"/>
              <a:t>condition still crucial parameter, or if the </a:t>
            </a:r>
            <a:r>
              <a:rPr lang="en-US" sz="1600" i="1" u="sng" dirty="0"/>
              <a:t>real operation </a:t>
            </a:r>
            <a:r>
              <a:rPr lang="pl-PL" sz="1600" dirty="0"/>
              <a:t>condition is of the most interest now?</a:t>
            </a:r>
          </a:p>
          <a:p>
            <a:pPr lvl="3">
              <a:buFont typeface="Wingdings" panose="05000000000000000000" pitchFamily="2" charset="2"/>
              <a:buChar char="Ø"/>
            </a:pPr>
            <a:endParaRPr lang="en-US" sz="1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50BE-75DF-4DAF-8BB5-3841B3A3388A}" type="slidenum">
              <a:rPr lang="en-GB" smtClean="0"/>
              <a:t>14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68" y="178229"/>
            <a:ext cx="961905" cy="10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852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Qualification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Font typeface="Wingdings" panose="05000000000000000000" pitchFamily="2" charset="2"/>
              <a:buChar char="q"/>
            </a:pPr>
            <a:r>
              <a:rPr lang="pl-PL" sz="2000" dirty="0"/>
              <a:t> </a:t>
            </a:r>
            <a:r>
              <a:rPr lang="en-US" sz="2000" dirty="0"/>
              <a:t>Applicability of system level tests for</a:t>
            </a:r>
            <a:r>
              <a:rPr lang="pl-PL" sz="2000" dirty="0"/>
              <a:t> TID qualification</a:t>
            </a:r>
            <a:r>
              <a:rPr lang="en-US" sz="2000" dirty="0"/>
              <a:t>:</a:t>
            </a:r>
          </a:p>
          <a:p>
            <a:pPr lvl="2">
              <a:buFont typeface="Calibri" panose="020F0502020204030204" pitchFamily="34" charset="0"/>
              <a:buChar char="+"/>
            </a:pPr>
            <a:r>
              <a:rPr lang="pl-PL" sz="1800" dirty="0"/>
              <a:t>good penetration (Co-60)</a:t>
            </a:r>
          </a:p>
          <a:p>
            <a:pPr lvl="2">
              <a:buFont typeface="Calibri" panose="020F0502020204030204" pitchFamily="34" charset="0"/>
              <a:buChar char="+"/>
            </a:pPr>
            <a:r>
              <a:rPr lang="pl-PL" sz="1800" dirty="0"/>
              <a:t>good observability of parameters (no issues on facility side) (Co-60, X-Ray)</a:t>
            </a:r>
          </a:p>
          <a:p>
            <a:pPr lvl="2">
              <a:buFont typeface="Calibri" panose="020F0502020204030204" pitchFamily="34" charset="0"/>
              <a:buChar char="+"/>
            </a:pPr>
            <a:r>
              <a:rPr lang="pl-PL" sz="1800" dirty="0"/>
              <a:t>margines given by the system will be included in the test results (more realistic results)</a:t>
            </a:r>
          </a:p>
          <a:p>
            <a:pPr lvl="2">
              <a:buFont typeface="Calibri" panose="020F0502020204030204" pitchFamily="34" charset="0"/>
              <a:buChar char="+"/>
            </a:pPr>
            <a:r>
              <a:rPr lang="pl-PL" sz="1800" dirty="0"/>
              <a:t>potentially good representation of target environment (CHARM mixed-field)</a:t>
            </a:r>
          </a:p>
          <a:p>
            <a:pPr lvl="2">
              <a:buFontTx/>
              <a:buChar char="-"/>
            </a:pPr>
            <a:r>
              <a:rPr lang="pl-PL" sz="1800" dirty="0"/>
              <a:t>not clear how to define worst case conditions for system under test</a:t>
            </a:r>
          </a:p>
          <a:p>
            <a:pPr lvl="3">
              <a:buFontTx/>
              <a:buChar char="-"/>
            </a:pPr>
            <a:r>
              <a:rPr lang="pl-PL" sz="1600" dirty="0"/>
              <a:t>maybe real operation condition instead? going through different operation modes as during real </a:t>
            </a:r>
            <a:r>
              <a:rPr lang="pl-PL" sz="1600" dirty="0" err="1"/>
              <a:t>operation</a:t>
            </a:r>
            <a:r>
              <a:rPr lang="pl-PL" sz="1600" dirty="0"/>
              <a:t>?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pl-PL" sz="1600" dirty="0"/>
              <a:t>„test as </a:t>
            </a:r>
            <a:r>
              <a:rPr lang="pl-PL" sz="1600" dirty="0" err="1"/>
              <a:t>you</a:t>
            </a:r>
            <a:r>
              <a:rPr lang="pl-PL" sz="1600" dirty="0"/>
              <a:t> </a:t>
            </a:r>
            <a:r>
              <a:rPr lang="pl-PL" sz="1600" dirty="0" err="1"/>
              <a:t>fly</a:t>
            </a:r>
            <a:r>
              <a:rPr lang="pl-PL" sz="1600" dirty="0"/>
              <a:t>”</a:t>
            </a:r>
          </a:p>
          <a:p>
            <a:pPr lvl="2">
              <a:buFontTx/>
              <a:buChar char="-"/>
            </a:pPr>
            <a:r>
              <a:rPr lang="pl-PL" sz="1800" dirty="0"/>
              <a:t>not clear how to define number of system units to test, to have required confidence level</a:t>
            </a:r>
          </a:p>
          <a:p>
            <a:pPr marL="914400" lvl="2" indent="0">
              <a:buNone/>
            </a:pPr>
            <a:endParaRPr lang="pl-PL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50BE-75DF-4DAF-8BB5-3841B3A3388A}" type="slidenum">
              <a:rPr lang="en-GB" smtClean="0"/>
              <a:t>15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68" y="178229"/>
            <a:ext cx="961905" cy="10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450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Qualification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Font typeface="Wingdings" panose="05000000000000000000" pitchFamily="2" charset="2"/>
              <a:buChar char="q"/>
            </a:pPr>
            <a:r>
              <a:rPr lang="pl-PL" sz="2000" dirty="0"/>
              <a:t> </a:t>
            </a:r>
            <a:r>
              <a:rPr lang="en-US" sz="2000" dirty="0"/>
              <a:t>Applicability of system level tests for</a:t>
            </a:r>
            <a:r>
              <a:rPr lang="pl-PL" sz="2000" dirty="0"/>
              <a:t> SEE qualification</a:t>
            </a:r>
            <a:r>
              <a:rPr lang="en-US" sz="2000" dirty="0"/>
              <a:t>:</a:t>
            </a:r>
          </a:p>
          <a:p>
            <a:pPr lvl="2">
              <a:buFont typeface="Calibri" panose="020F0502020204030204" pitchFamily="34" charset="0"/>
              <a:buChar char="+"/>
            </a:pPr>
            <a:r>
              <a:rPr lang="pl-PL" sz="1800" dirty="0"/>
              <a:t>for system on board, single test may verify SEE sensitivity and efficiency of mitigation techniques</a:t>
            </a:r>
          </a:p>
          <a:p>
            <a:pPr lvl="2">
              <a:buFont typeface="Calibri" panose="020F0502020204030204" pitchFamily="34" charset="0"/>
              <a:buChar char="+"/>
            </a:pPr>
            <a:r>
              <a:rPr lang="pl-PL" sz="1800" dirty="0"/>
              <a:t>capability to irradiate certain IC (heavy ions) or part of IC (laser) – it’s possible to isolate area of concern</a:t>
            </a:r>
          </a:p>
          <a:p>
            <a:pPr marL="914400" lvl="2" indent="0">
              <a:buNone/>
            </a:pPr>
            <a:r>
              <a:rPr lang="pl-PL" sz="1800" dirty="0"/>
              <a:t>+/- observability depending on the facility used</a:t>
            </a:r>
          </a:p>
          <a:p>
            <a:pPr lvl="2">
              <a:buFontTx/>
              <a:buChar char="-"/>
            </a:pPr>
            <a:r>
              <a:rPr lang="pl-PL" sz="1800" dirty="0"/>
              <a:t>usually poor penetration of the beam (exception: CHARM)</a:t>
            </a:r>
          </a:p>
          <a:p>
            <a:pPr lvl="2">
              <a:buFontTx/>
              <a:buChar char="-"/>
            </a:pPr>
            <a:r>
              <a:rPr lang="pl-PL" sz="1800" dirty="0"/>
              <a:t>not clear how to define worst case conditions for system under test</a:t>
            </a:r>
          </a:p>
          <a:p>
            <a:pPr lvl="3">
              <a:buFontTx/>
              <a:buChar char="-"/>
            </a:pPr>
            <a:r>
              <a:rPr lang="pl-PL" sz="1600" dirty="0"/>
              <a:t>potentially multiple test conditions to verify, e.g. irradiate system running in different modes</a:t>
            </a:r>
          </a:p>
          <a:p>
            <a:pPr lvl="2">
              <a:buFontTx/>
              <a:buChar char="-"/>
            </a:pPr>
            <a:r>
              <a:rPr lang="pl-PL" sz="1800" dirty="0"/>
              <a:t>not clear how to define number of system units to test, to have required confidence level</a:t>
            </a:r>
          </a:p>
          <a:p>
            <a:pPr marL="914400" lvl="2" indent="0">
              <a:buNone/>
            </a:pPr>
            <a:endParaRPr lang="pl-PL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50BE-75DF-4DAF-8BB5-3841B3A3388A}" type="slidenum">
              <a:rPr lang="en-GB" smtClean="0"/>
              <a:t>16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68" y="178229"/>
            <a:ext cx="961905" cy="10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194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Qualification</a:t>
            </a:r>
            <a:r>
              <a:rPr lang="pl-PL" sz="3600" dirty="0"/>
              <a:t> by system test from the point of view</a:t>
            </a:r>
            <a:br>
              <a:rPr lang="pl-PL" sz="3600" dirty="0"/>
            </a:br>
            <a:r>
              <a:rPr lang="pl-PL" sz="3600" dirty="0"/>
              <a:t>of industry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Font typeface="Wingdings" panose="05000000000000000000" pitchFamily="2" charset="2"/>
              <a:buChar char="q"/>
            </a:pPr>
            <a:r>
              <a:rPr lang="pl-PL" sz="2000" dirty="0"/>
              <a:t> G</a:t>
            </a:r>
            <a:r>
              <a:rPr lang="en-US" sz="2000" dirty="0"/>
              <a:t>o step by step</a:t>
            </a:r>
            <a:endParaRPr lang="pl-PL" sz="2000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pl-PL" sz="1600" dirty="0"/>
              <a:t>try new solutions and take time to improve them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pl-PL" sz="1600" dirty="0"/>
              <a:t>both company engineers and customers need to take time to adapt to new approach/methodology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pl-PL" sz="2000" dirty="0"/>
              <a:t> Potential first</a:t>
            </a:r>
            <a:r>
              <a:rPr lang="en-US" sz="2000" dirty="0"/>
              <a:t> step</a:t>
            </a:r>
            <a:endParaRPr lang="pl-PL" sz="2000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600" dirty="0"/>
              <a:t>for TID</a:t>
            </a:r>
            <a:r>
              <a:rPr lang="pl-PL" sz="1600" dirty="0"/>
              <a:t>, </a:t>
            </a:r>
            <a:r>
              <a:rPr lang="en-US" sz="1600" dirty="0"/>
              <a:t>replace new-lot-verification by system </a:t>
            </a:r>
            <a:r>
              <a:rPr lang="en-US" sz="1600" dirty="0" err="1"/>
              <a:t>tes</a:t>
            </a:r>
            <a:r>
              <a:rPr lang="pl-PL" sz="1600" dirty="0"/>
              <a:t>t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pl-PL" sz="1600" dirty="0"/>
              <a:t>after, replace qualification by system test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50BE-75DF-4DAF-8BB5-3841B3A3388A}" type="slidenum">
              <a:rPr lang="en-GB" smtClean="0"/>
              <a:t>17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68" y="178229"/>
            <a:ext cx="961905" cy="105714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21476" y="3664052"/>
            <a:ext cx="1113905" cy="338554"/>
          </a:xfrm>
          <a:prstGeom prst="rect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 rtlCol="0">
            <a:spAutoFit/>
          </a:bodyPr>
          <a:lstStyle/>
          <a:p>
            <a:r>
              <a:rPr lang="en-US" sz="1600" dirty="0" err="1"/>
              <a:t>evaluatio</a:t>
            </a:r>
            <a:r>
              <a:rPr lang="pl-PL" sz="1600" dirty="0"/>
              <a:t>n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1602969" y="4477010"/>
            <a:ext cx="1864824" cy="830997"/>
          </a:xfrm>
          <a:prstGeom prst="rect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 rtlCol="0">
            <a:spAutoFit/>
          </a:bodyPr>
          <a:lstStyle/>
          <a:p>
            <a:r>
              <a:rPr lang="en-US" sz="1600" dirty="0"/>
              <a:t>qualification</a:t>
            </a:r>
            <a:endParaRPr lang="pl-PL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/>
              <a:t>component-level</a:t>
            </a:r>
            <a:endParaRPr lang="pl-PL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/>
              <a:t>per-lot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096885" y="5732537"/>
            <a:ext cx="1926474" cy="830997"/>
          </a:xfrm>
          <a:prstGeom prst="rect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 rtlCol="0">
            <a:spAutoFit/>
          </a:bodyPr>
          <a:lstStyle/>
          <a:p>
            <a:r>
              <a:rPr lang="en-US" sz="1600" dirty="0"/>
              <a:t>verification</a:t>
            </a:r>
            <a:endParaRPr lang="pl-PL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/>
              <a:t>component-level</a:t>
            </a:r>
            <a:endParaRPr lang="pl-PL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/>
              <a:t>for each new lot</a:t>
            </a:r>
          </a:p>
        </p:txBody>
      </p:sp>
      <p:cxnSp>
        <p:nvCxnSpPr>
          <p:cNvPr id="17" name="Straight Arrow Connector 16"/>
          <p:cNvCxnSpPr>
            <a:stCxn id="6" idx="2"/>
            <a:endCxn id="8" idx="0"/>
          </p:cNvCxnSpPr>
          <p:nvPr/>
        </p:nvCxnSpPr>
        <p:spPr>
          <a:xfrm>
            <a:off x="1978429" y="4002606"/>
            <a:ext cx="556952" cy="4744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8" idx="2"/>
            <a:endCxn id="9" idx="0"/>
          </p:cNvCxnSpPr>
          <p:nvPr/>
        </p:nvCxnSpPr>
        <p:spPr>
          <a:xfrm>
            <a:off x="2535381" y="5308007"/>
            <a:ext cx="524741" cy="4245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ight Arrow 27"/>
          <p:cNvSpPr/>
          <p:nvPr/>
        </p:nvSpPr>
        <p:spPr>
          <a:xfrm>
            <a:off x="3704706" y="4702594"/>
            <a:ext cx="933796" cy="299258"/>
          </a:xfrm>
          <a:prstGeom prst="rightArrow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/>
          <p:cNvSpPr txBox="1"/>
          <p:nvPr/>
        </p:nvSpPr>
        <p:spPr>
          <a:xfrm>
            <a:off x="4702578" y="3664052"/>
            <a:ext cx="1113905" cy="338554"/>
          </a:xfrm>
          <a:prstGeom prst="rect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 rtlCol="0">
            <a:spAutoFit/>
          </a:bodyPr>
          <a:lstStyle/>
          <a:p>
            <a:r>
              <a:rPr lang="en-US" sz="1600" dirty="0" err="1"/>
              <a:t>evaluatio</a:t>
            </a:r>
            <a:r>
              <a:rPr lang="pl-PL" sz="1600" dirty="0"/>
              <a:t>n</a:t>
            </a:r>
            <a:endParaRPr lang="en-US" sz="1600" dirty="0"/>
          </a:p>
        </p:txBody>
      </p:sp>
      <p:sp>
        <p:nvSpPr>
          <p:cNvPr id="49" name="TextBox 48"/>
          <p:cNvSpPr txBox="1"/>
          <p:nvPr/>
        </p:nvSpPr>
        <p:spPr>
          <a:xfrm>
            <a:off x="4884071" y="4477010"/>
            <a:ext cx="1864824" cy="830997"/>
          </a:xfrm>
          <a:prstGeom prst="rect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 rtlCol="0">
            <a:spAutoFit/>
          </a:bodyPr>
          <a:lstStyle/>
          <a:p>
            <a:r>
              <a:rPr lang="en-US" sz="1600" dirty="0"/>
              <a:t>qualification</a:t>
            </a:r>
            <a:endParaRPr lang="pl-PL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/>
              <a:t>component-level</a:t>
            </a:r>
            <a:endParaRPr lang="pl-PL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/>
              <a:t>per-lot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5261604" y="5732537"/>
            <a:ext cx="2283576" cy="830997"/>
          </a:xfrm>
          <a:prstGeom prst="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r>
              <a:rPr lang="en-US" sz="1600" dirty="0"/>
              <a:t>verification</a:t>
            </a:r>
            <a:endParaRPr lang="pl-PL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l-PL" sz="1600" u="sng" dirty="0"/>
              <a:t>system</a:t>
            </a:r>
            <a:r>
              <a:rPr lang="en-US" sz="1600" u="sng" dirty="0"/>
              <a:t>-level</a:t>
            </a:r>
            <a:endParaRPr lang="pl-PL" sz="1600" u="sng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/>
              <a:t>for some/all new lots</a:t>
            </a:r>
          </a:p>
        </p:txBody>
      </p:sp>
      <p:cxnSp>
        <p:nvCxnSpPr>
          <p:cNvPr id="51" name="Straight Arrow Connector 50"/>
          <p:cNvCxnSpPr>
            <a:stCxn id="48" idx="2"/>
            <a:endCxn id="49" idx="0"/>
          </p:cNvCxnSpPr>
          <p:nvPr/>
        </p:nvCxnSpPr>
        <p:spPr>
          <a:xfrm>
            <a:off x="5259531" y="4002606"/>
            <a:ext cx="556952" cy="4744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49" idx="2"/>
            <a:endCxn id="50" idx="0"/>
          </p:cNvCxnSpPr>
          <p:nvPr/>
        </p:nvCxnSpPr>
        <p:spPr>
          <a:xfrm>
            <a:off x="5816483" y="5308007"/>
            <a:ext cx="586909" cy="4245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ight Arrow 55"/>
          <p:cNvSpPr/>
          <p:nvPr/>
        </p:nvSpPr>
        <p:spPr>
          <a:xfrm>
            <a:off x="7015946" y="4702594"/>
            <a:ext cx="933796" cy="299258"/>
          </a:xfrm>
          <a:prstGeom prst="rightArrow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/>
          <p:cNvSpPr txBox="1"/>
          <p:nvPr/>
        </p:nvSpPr>
        <p:spPr>
          <a:xfrm>
            <a:off x="8165173" y="3664052"/>
            <a:ext cx="2065799" cy="830997"/>
          </a:xfrm>
          <a:prstGeom prst="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r>
              <a:rPr lang="en-US" sz="1600" dirty="0" err="1"/>
              <a:t>evaluatio</a:t>
            </a:r>
            <a:r>
              <a:rPr lang="pl-PL" sz="1600" dirty="0"/>
              <a:t>n with good prediction of radiation performance</a:t>
            </a:r>
            <a:endParaRPr lang="en-US" sz="1600" dirty="0"/>
          </a:p>
        </p:txBody>
      </p:sp>
      <p:sp>
        <p:nvSpPr>
          <p:cNvPr id="59" name="TextBox 58"/>
          <p:cNvSpPr txBox="1"/>
          <p:nvPr/>
        </p:nvSpPr>
        <p:spPr>
          <a:xfrm>
            <a:off x="8610600" y="5127131"/>
            <a:ext cx="2283576" cy="830997"/>
          </a:xfrm>
          <a:prstGeom prst="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r>
              <a:rPr lang="en-US" sz="1600" dirty="0"/>
              <a:t>qualification</a:t>
            </a:r>
            <a:endParaRPr lang="pl-PL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l-PL" sz="1600" u="sng" dirty="0"/>
              <a:t>system</a:t>
            </a:r>
            <a:r>
              <a:rPr lang="en-US" sz="1600" u="sng" dirty="0"/>
              <a:t>-level</a:t>
            </a:r>
            <a:endParaRPr lang="pl-PL" sz="1600" u="sng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/>
              <a:t>for some/all new lots</a:t>
            </a:r>
          </a:p>
        </p:txBody>
      </p:sp>
      <p:cxnSp>
        <p:nvCxnSpPr>
          <p:cNvPr id="60" name="Straight Arrow Connector 59"/>
          <p:cNvCxnSpPr>
            <a:stCxn id="57" idx="2"/>
            <a:endCxn id="59" idx="0"/>
          </p:cNvCxnSpPr>
          <p:nvPr/>
        </p:nvCxnSpPr>
        <p:spPr>
          <a:xfrm>
            <a:off x="9198073" y="4495049"/>
            <a:ext cx="554315" cy="6320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9436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  <p:bldP spid="8" grpId="0" animBg="1"/>
      <p:bldP spid="9" grpId="0" animBg="1"/>
      <p:bldP spid="28" grpId="0" animBg="1"/>
      <p:bldP spid="48" grpId="0" animBg="1"/>
      <p:bldP spid="49" grpId="0" animBg="1"/>
      <p:bldP spid="50" grpId="0" animBg="1"/>
      <p:bldP spid="56" grpId="0" animBg="1"/>
      <p:bldP spid="57" grpId="0" animBg="1"/>
      <p:bldP spid="5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Qualification</a:t>
            </a:r>
            <a:r>
              <a:rPr lang="pl-PL" sz="3600" dirty="0"/>
              <a:t> by system test from the point of view</a:t>
            </a:r>
            <a:br>
              <a:rPr lang="pl-PL" sz="3600" dirty="0"/>
            </a:br>
            <a:r>
              <a:rPr lang="pl-PL" sz="3600" dirty="0"/>
              <a:t>of industry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Font typeface="Wingdings" panose="05000000000000000000" pitchFamily="2" charset="2"/>
              <a:buChar char="q"/>
            </a:pPr>
            <a:r>
              <a:rPr lang="pl-PL" sz="2000" dirty="0"/>
              <a:t> Potential next </a:t>
            </a:r>
            <a:r>
              <a:rPr lang="en-US" sz="2000" dirty="0"/>
              <a:t>step</a:t>
            </a:r>
            <a:r>
              <a:rPr lang="pl-PL" sz="2000" dirty="0"/>
              <a:t>s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600" dirty="0"/>
              <a:t>system test for verification of design changes in the system</a:t>
            </a:r>
            <a:endParaRPr lang="pl-PL" sz="1600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600" dirty="0"/>
              <a:t>propose </a:t>
            </a:r>
            <a:r>
              <a:rPr lang="pl-PL" sz="1600" dirty="0"/>
              <a:t>new</a:t>
            </a:r>
            <a:r>
              <a:rPr lang="en-US" sz="1600" dirty="0"/>
              <a:t> TID threshold of the system</a:t>
            </a:r>
            <a:endParaRPr lang="pl-PL" sz="1600" dirty="0"/>
          </a:p>
          <a:p>
            <a:pPr lvl="3">
              <a:buFont typeface="Wingdings" panose="05000000000000000000" pitchFamily="2" charset="2"/>
              <a:buChar char="Ø"/>
            </a:pPr>
            <a:r>
              <a:rPr lang="pl-PL" sz="1400" dirty="0"/>
              <a:t>potentially higher than resulting from component-level qualification (not all components are working in worst case conditions)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pl-PL" sz="1400" dirty="0"/>
              <a:t>define margins given by the system</a:t>
            </a:r>
            <a:endParaRPr lang="en-US" sz="1400" dirty="0"/>
          </a:p>
          <a:p>
            <a:pPr lvl="2">
              <a:buFont typeface="Wingdings" panose="05000000000000000000" pitchFamily="2" charset="2"/>
              <a:buChar char="Ø"/>
            </a:pPr>
            <a:endParaRPr lang="pl-PL" sz="1600" dirty="0"/>
          </a:p>
          <a:p>
            <a:pPr lvl="1">
              <a:buFont typeface="Wingdings" panose="05000000000000000000" pitchFamily="2" charset="2"/>
              <a:buChar char="q"/>
            </a:pPr>
            <a:r>
              <a:rPr lang="pl-PL" sz="2000" dirty="0"/>
              <a:t> Some important questions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pl-PL" sz="1600" dirty="0"/>
              <a:t>What’s the accessibility of the facilities?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pl-PL" sz="1600" dirty="0"/>
              <a:t>What’s the cost of the system test?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pl-PL" sz="1600" dirty="0"/>
              <a:t>What’s the</a:t>
            </a:r>
            <a:r>
              <a:rPr lang="en-US" sz="1600" dirty="0"/>
              <a:t> worst case for the system</a:t>
            </a:r>
            <a:r>
              <a:rPr lang="pl-PL" sz="1600" dirty="0"/>
              <a:t> test</a:t>
            </a:r>
            <a:r>
              <a:rPr lang="en-US" sz="1600" dirty="0"/>
              <a:t>?</a:t>
            </a:r>
            <a:endParaRPr lang="pl-PL" sz="1600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pl-PL" sz="1600" dirty="0"/>
              <a:t>What’s our confidence level after system test?</a:t>
            </a:r>
          </a:p>
          <a:p>
            <a:pPr lvl="2">
              <a:buFont typeface="Wingdings" panose="05000000000000000000" pitchFamily="2" charset="2"/>
              <a:buChar char="Ø"/>
            </a:pPr>
            <a:endParaRPr lang="pl-PL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50BE-75DF-4DAF-8BB5-3841B3A3388A}" type="slidenum">
              <a:rPr lang="en-GB" smtClean="0"/>
              <a:t>18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68" y="178229"/>
            <a:ext cx="961905" cy="10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465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2599" y="1235372"/>
            <a:ext cx="4259201" cy="348138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600" dirty="0"/>
              <a:t>Application of Bayesian networks for system qualification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Font typeface="Wingdings" panose="05000000000000000000" pitchFamily="2" charset="2"/>
              <a:buChar char="q"/>
            </a:pPr>
            <a:r>
              <a:rPr lang="pl-PL" sz="2000" dirty="0"/>
              <a:t> Characteristics of this approach</a:t>
            </a:r>
            <a:endParaRPr lang="en-US" sz="2000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pl-PL" sz="1600" dirty="0"/>
              <a:t>possibility to use data of different kind and integrate in one model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pl-PL" sz="1600" dirty="0"/>
              <a:t>„</a:t>
            </a:r>
            <a:r>
              <a:rPr lang="en-US" sz="1600" dirty="0"/>
              <a:t>quantitative method</a:t>
            </a:r>
            <a:r>
              <a:rPr lang="pl-PL" sz="1600" dirty="0"/>
              <a:t> </a:t>
            </a:r>
            <a:r>
              <a:rPr lang="en-US" sz="1600" dirty="0"/>
              <a:t>for assessing the response of performance </a:t>
            </a:r>
            <a:br>
              <a:rPr lang="pl-PL" sz="1600" dirty="0"/>
            </a:br>
            <a:r>
              <a:rPr lang="en-US" sz="1600" dirty="0"/>
              <a:t>parameters of a</a:t>
            </a:r>
            <a:r>
              <a:rPr lang="pl-PL" sz="1600" dirty="0"/>
              <a:t> </a:t>
            </a:r>
            <a:r>
              <a:rPr lang="en-US" sz="1600" dirty="0"/>
              <a:t>system to TID</a:t>
            </a:r>
            <a:r>
              <a:rPr lang="pl-PL" sz="1600" dirty="0"/>
              <a:t>” [2]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pl-PL" sz="2000" dirty="0"/>
              <a:t> Different applications of BN under study (based on [2])</a:t>
            </a:r>
            <a:endParaRPr lang="en-US" sz="2000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pl-PL" sz="1600" dirty="0"/>
              <a:t>e</a:t>
            </a:r>
            <a:r>
              <a:rPr lang="en-US" sz="1600" dirty="0" err="1"/>
              <a:t>stimating</a:t>
            </a:r>
            <a:r>
              <a:rPr lang="en-US" sz="1600" dirty="0"/>
              <a:t> </a:t>
            </a:r>
            <a:r>
              <a:rPr lang="pl-PL" sz="1600" dirty="0"/>
              <a:t>p</a:t>
            </a:r>
            <a:r>
              <a:rPr lang="en-US" sz="1600" dirty="0" err="1"/>
              <a:t>robability</a:t>
            </a:r>
            <a:r>
              <a:rPr lang="en-US" sz="1600" dirty="0"/>
              <a:t> of </a:t>
            </a:r>
            <a:r>
              <a:rPr lang="pl-PL" sz="1600" dirty="0"/>
              <a:t>s</a:t>
            </a:r>
            <a:r>
              <a:rPr lang="en-US" sz="1600" dirty="0" err="1"/>
              <a:t>uccess</a:t>
            </a:r>
            <a:r>
              <a:rPr lang="en-US" sz="1600" dirty="0"/>
              <a:t> of </a:t>
            </a:r>
            <a:r>
              <a:rPr lang="pl-PL" sz="1600" dirty="0"/>
              <a:t>k</a:t>
            </a:r>
            <a:r>
              <a:rPr lang="en-US" sz="1600" dirty="0" err="1"/>
              <a:t>ey</a:t>
            </a:r>
            <a:r>
              <a:rPr lang="en-US" sz="1600" dirty="0"/>
              <a:t> </a:t>
            </a:r>
            <a:r>
              <a:rPr lang="pl-PL" sz="1600" dirty="0"/>
              <a:t>s</a:t>
            </a:r>
            <a:r>
              <a:rPr lang="en-US" sz="1600" dirty="0" err="1"/>
              <a:t>ystem</a:t>
            </a:r>
            <a:r>
              <a:rPr lang="en-US" sz="1600" dirty="0"/>
              <a:t> </a:t>
            </a:r>
            <a:r>
              <a:rPr lang="pl-PL" sz="1600" dirty="0"/>
              <a:t>f</a:t>
            </a:r>
            <a:r>
              <a:rPr lang="en-US" sz="1600" dirty="0" err="1"/>
              <a:t>unctions</a:t>
            </a:r>
            <a:endParaRPr lang="pl-PL" sz="1600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pl-PL" sz="1600" dirty="0" err="1"/>
              <a:t>inference</a:t>
            </a:r>
            <a:r>
              <a:rPr lang="pl-PL" sz="1600" dirty="0"/>
              <a:t> </a:t>
            </a:r>
            <a:r>
              <a:rPr lang="pl-PL" sz="1600" dirty="0" err="1"/>
              <a:t>using</a:t>
            </a:r>
            <a:r>
              <a:rPr lang="pl-PL" sz="1600" dirty="0"/>
              <a:t> </a:t>
            </a:r>
            <a:r>
              <a:rPr lang="pl-PL" sz="1600" dirty="0" err="1"/>
              <a:t>observable</a:t>
            </a:r>
            <a:r>
              <a:rPr lang="pl-PL" sz="1600" dirty="0"/>
              <a:t> </a:t>
            </a:r>
            <a:r>
              <a:rPr lang="pl-PL" sz="1600" dirty="0" err="1"/>
              <a:t>parameters</a:t>
            </a:r>
            <a:endParaRPr lang="pl-PL" sz="1600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pl-PL" sz="1600" dirty="0"/>
              <a:t>s</a:t>
            </a:r>
            <a:r>
              <a:rPr lang="en-US" sz="1600" dirty="0" err="1"/>
              <a:t>ensitivity</a:t>
            </a:r>
            <a:r>
              <a:rPr lang="en-US" sz="1600" dirty="0"/>
              <a:t> </a:t>
            </a:r>
            <a:r>
              <a:rPr lang="pl-PL" sz="1600" dirty="0"/>
              <a:t>a</a:t>
            </a:r>
            <a:r>
              <a:rPr lang="en-US" sz="1600" dirty="0" err="1"/>
              <a:t>nalysis</a:t>
            </a:r>
            <a:r>
              <a:rPr lang="en-US" sz="1600" dirty="0"/>
              <a:t> for </a:t>
            </a:r>
            <a:r>
              <a:rPr lang="pl-PL" sz="1600" dirty="0"/>
              <a:t>d</a:t>
            </a:r>
            <a:r>
              <a:rPr lang="en-US" sz="1600" dirty="0" err="1"/>
              <a:t>esign</a:t>
            </a:r>
            <a:r>
              <a:rPr lang="en-US" sz="1600" dirty="0"/>
              <a:t> </a:t>
            </a:r>
            <a:r>
              <a:rPr lang="pl-PL" sz="1600" dirty="0"/>
              <a:t>e</a:t>
            </a:r>
            <a:r>
              <a:rPr lang="en-US" sz="1600" dirty="0" err="1"/>
              <a:t>nhancement</a:t>
            </a:r>
            <a:endParaRPr lang="pl-PL" sz="1600" dirty="0"/>
          </a:p>
          <a:p>
            <a:pPr lvl="1">
              <a:buFont typeface="Wingdings" panose="05000000000000000000" pitchFamily="2" charset="2"/>
              <a:buChar char="q"/>
            </a:pPr>
            <a:r>
              <a:rPr lang="pl-PL" sz="2000" dirty="0"/>
              <a:t> Approach under investigation at 3D-Plus</a:t>
            </a:r>
            <a:endParaRPr lang="en-US" sz="2000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pl-PL" sz="1600" dirty="0"/>
              <a:t>build system model based on analytic expressions describing</a:t>
            </a:r>
            <a:br>
              <a:rPr lang="pl-PL" sz="1600" dirty="0"/>
            </a:br>
            <a:r>
              <a:rPr lang="pl-PL" sz="1600" dirty="0"/>
              <a:t>relations between different components/functions (nodes) of the system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pl-PL" sz="1600" dirty="0"/>
              <a:t>incorporate us much information as possible in one model (system function</a:t>
            </a:r>
            <a:br>
              <a:rPr lang="pl-PL" sz="1600" dirty="0"/>
            </a:br>
            <a:r>
              <a:rPr lang="pl-PL" sz="1600" dirty="0"/>
              <a:t>test results, system output test results,...), to have </a:t>
            </a:r>
            <a:r>
              <a:rPr lang="pl-PL" sz="1600" u="sng" dirty="0"/>
              <a:t>higher confidence of results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pl-PL" sz="1600" dirty="0"/>
              <a:t>investigate on what </a:t>
            </a:r>
            <a:r>
              <a:rPr lang="pl-PL" sz="1600" u="sng" dirty="0"/>
              <a:t>TID threshold level can we propose </a:t>
            </a:r>
            <a:r>
              <a:rPr lang="pl-PL" sz="1600" dirty="0"/>
              <a:t>based on such test and modelling effort and what would be the confidence level of such results</a:t>
            </a:r>
          </a:p>
          <a:p>
            <a:pPr marL="457200" lvl="1" indent="0">
              <a:buNone/>
            </a:pPr>
            <a:endParaRPr lang="pl-PL" sz="2000" dirty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endParaRPr lang="pl-PL" sz="2000" dirty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endParaRPr lang="pl-PL" sz="2000" dirty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endParaRPr lang="pl-PL" sz="2000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50BE-75DF-4DAF-8BB5-3841B3A3388A}" type="slidenum">
              <a:rPr lang="en-GB" smtClean="0"/>
              <a:t>19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68" y="178229"/>
            <a:ext cx="961905" cy="105714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61654" y="6356350"/>
            <a:ext cx="7981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pl-PL" sz="1400" dirty="0"/>
              <a:t>[2] Zachary J. Diggins et al., „</a:t>
            </a:r>
            <a:r>
              <a:rPr lang="en-US" sz="1400" dirty="0"/>
              <a:t>System Health Awareness in Total-Ionizing</a:t>
            </a:r>
            <a:r>
              <a:rPr lang="pl-PL" sz="1400" dirty="0"/>
              <a:t> </a:t>
            </a:r>
            <a:r>
              <a:rPr lang="en-US" sz="1400" dirty="0"/>
              <a:t>Dose Environments</a:t>
            </a:r>
            <a:r>
              <a:rPr lang="pl-PL" sz="1400" dirty="0"/>
              <a:t>”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10331070" y="4585973"/>
            <a:ext cx="17621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pl-PL" sz="1400" dirty="0"/>
              <a:t>Figure source: [2]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851380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600" dirty="0"/>
              <a:t>Agenda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Font typeface="Wingdings" panose="05000000000000000000" pitchFamily="2" charset="2"/>
              <a:buChar char="q"/>
            </a:pPr>
            <a:r>
              <a:rPr lang="pl-PL" sz="2000" dirty="0"/>
              <a:t> </a:t>
            </a:r>
            <a:r>
              <a:rPr lang="en-US" sz="2000" dirty="0"/>
              <a:t>System </a:t>
            </a:r>
            <a:r>
              <a:rPr lang="pl-PL" sz="2000" dirty="0"/>
              <a:t>under test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pl-PL" sz="2000" dirty="0"/>
              <a:t> </a:t>
            </a:r>
            <a:r>
              <a:rPr lang="en-US" sz="2000" dirty="0"/>
              <a:t>Overview of performed system test campaigns</a:t>
            </a:r>
            <a:endParaRPr lang="pl-PL" sz="2000" dirty="0"/>
          </a:p>
          <a:p>
            <a:pPr lvl="1">
              <a:buFont typeface="Wingdings" panose="05000000000000000000" pitchFamily="2" charset="2"/>
              <a:buChar char="q"/>
            </a:pPr>
            <a:r>
              <a:rPr lang="pl-PL" sz="2000" dirty="0"/>
              <a:t> </a:t>
            </a:r>
            <a:r>
              <a:rPr lang="en-US" sz="2000" dirty="0"/>
              <a:t>System level testing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600" dirty="0"/>
              <a:t>How reproducible are component test with respect to performed corresponding system tests?</a:t>
            </a:r>
            <a:endParaRPr lang="pl-PL" sz="1600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600" dirty="0"/>
              <a:t>Can system tests give additional information, when compared to component tests?</a:t>
            </a:r>
            <a:endParaRPr lang="pl-PL" sz="1600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pl-PL" sz="1600" dirty="0"/>
              <a:t>Are system tests </a:t>
            </a:r>
            <a:r>
              <a:rPr lang="pl-PL" sz="1600" dirty="0" err="1"/>
              <a:t>repeatable</a:t>
            </a:r>
            <a:r>
              <a:rPr lang="pl-PL" sz="1600" dirty="0"/>
              <a:t>?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600" dirty="0"/>
              <a:t>Importance</a:t>
            </a:r>
            <a:r>
              <a:rPr lang="en-US" dirty="0"/>
              <a:t> </a:t>
            </a:r>
            <a:r>
              <a:rPr lang="en-US" sz="1600" dirty="0"/>
              <a:t>of running the system in real operation conditions</a:t>
            </a:r>
            <a:endParaRPr lang="pl-PL" sz="2000" dirty="0"/>
          </a:p>
          <a:p>
            <a:pPr lvl="1">
              <a:buFont typeface="Wingdings" panose="05000000000000000000" pitchFamily="2" charset="2"/>
              <a:buChar char="q"/>
            </a:pPr>
            <a:r>
              <a:rPr lang="pl-PL" sz="2000" dirty="0"/>
              <a:t> </a:t>
            </a:r>
            <a:r>
              <a:rPr lang="en-US" sz="2000" dirty="0"/>
              <a:t>Qualification</a:t>
            </a:r>
            <a:endParaRPr lang="pl-PL" sz="2000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600" dirty="0"/>
              <a:t>Applicability of system level tests for TID</a:t>
            </a:r>
            <a:r>
              <a:rPr lang="pl-PL" sz="1600" dirty="0"/>
              <a:t>/SEE</a:t>
            </a:r>
            <a:r>
              <a:rPr lang="en-US" sz="1600" dirty="0"/>
              <a:t> qualification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600" dirty="0"/>
              <a:t>Qualification by system test from the point of view of industry </a:t>
            </a:r>
            <a:endParaRPr lang="pl-PL" sz="1600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600" dirty="0"/>
              <a:t>Application of Bayesian networks for system qualification</a:t>
            </a:r>
            <a:endParaRPr lang="pl-PL" sz="1600" dirty="0"/>
          </a:p>
          <a:p>
            <a:pPr lvl="1">
              <a:buFont typeface="Wingdings" panose="05000000000000000000" pitchFamily="2" charset="2"/>
              <a:buChar char="q"/>
            </a:pPr>
            <a:r>
              <a:rPr lang="pl-PL" sz="2000" dirty="0">
                <a:solidFill>
                  <a:prstClr val="black"/>
                </a:solidFill>
              </a:rPr>
              <a:t> Outlook</a:t>
            </a:r>
          </a:p>
          <a:p>
            <a:pPr lvl="2">
              <a:buFont typeface="Wingdings" panose="05000000000000000000" pitchFamily="2" charset="2"/>
              <a:buChar char="Ø"/>
            </a:pPr>
            <a:endParaRPr lang="en-US" sz="1600" dirty="0"/>
          </a:p>
          <a:p>
            <a:pPr lvl="2">
              <a:buFont typeface="Wingdings" panose="05000000000000000000" pitchFamily="2" charset="2"/>
              <a:buChar char="Ø"/>
            </a:pPr>
            <a:endParaRPr lang="en-US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50BE-75DF-4DAF-8BB5-3841B3A3388A}" type="slidenum">
              <a:rPr lang="en-GB" smtClean="0"/>
              <a:t>2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68" y="178229"/>
            <a:ext cx="961905" cy="10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7444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600" dirty="0"/>
              <a:t>Outlook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Font typeface="Wingdings" panose="05000000000000000000" pitchFamily="2" charset="2"/>
              <a:buChar char="q"/>
            </a:pPr>
            <a:r>
              <a:rPr lang="pl-PL" sz="2000" dirty="0"/>
              <a:t> Future tests of PoL:</a:t>
            </a:r>
            <a:endParaRPr lang="en-US" sz="2000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pl-PL" sz="1600" dirty="0"/>
              <a:t>Co-60 high dose rate tests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pl-PL" sz="1400" dirty="0"/>
              <a:t>with measurements of all the parameters required to fill Bayesian network with data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pl-PL" sz="1400" dirty="0"/>
              <a:t>to compare with X-Ray results and Co-60 low dose rate results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pl-PL" sz="1400" dirty="0"/>
              <a:t>trying to propose the TID threshold of the system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pl-PL" sz="2000" dirty="0"/>
              <a:t> Future tests of 3D-Plus camera module:</a:t>
            </a:r>
            <a:endParaRPr lang="en-US" sz="2000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pl-PL" sz="1600" dirty="0"/>
              <a:t>Co-60 high dose rate tests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pl-PL" sz="1600" dirty="0"/>
              <a:t>SEE system test of the camera 2D board (laser? heavy ions?)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50BE-75DF-4DAF-8BB5-3841B3A3388A}" type="slidenum">
              <a:rPr lang="en-GB" smtClean="0"/>
              <a:t>20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68" y="178229"/>
            <a:ext cx="961905" cy="10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974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600" dirty="0"/>
              <a:t>Outlook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Font typeface="Wingdings" panose="05000000000000000000" pitchFamily="2" charset="2"/>
              <a:buChar char="q"/>
            </a:pPr>
            <a:r>
              <a:rPr lang="pl-PL" sz="2000" dirty="0"/>
              <a:t> Similarities in methodology for camera tests:</a:t>
            </a:r>
            <a:endParaRPr lang="pl-PL" sz="1600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pl-PL" sz="1600" dirty="0"/>
              <a:t>both 2D board and 3D module tests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pl-PL" sz="1600" dirty="0"/>
              <a:t>both whole system test and component-at-system test (thanks use of 2D board)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pl-PL" sz="1600" dirty="0"/>
              <a:t>big number of parameters to measure, particularly for 2D board tests, to monitor specific functions health (and not only system main function)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pl-PL" sz="1600" dirty="0"/>
              <a:t>attempt to build a model and to extract more information from system test results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pl-PL" sz="1600" dirty="0"/>
              <a:t>several units tested to verify repeatability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pl-PL" sz="2000" dirty="0">
                <a:solidFill>
                  <a:prstClr val="black"/>
                </a:solidFill>
              </a:rPr>
              <a:t> N</a:t>
            </a:r>
            <a:r>
              <a:rPr lang="pl-PL" sz="2000" dirty="0"/>
              <a:t>ew challenges:</a:t>
            </a:r>
            <a:endParaRPr lang="pl-PL" sz="1600" dirty="0">
              <a:solidFill>
                <a:prstClr val="black"/>
              </a:solidFill>
            </a:endParaRP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600" dirty="0"/>
              <a:t>more complex design with big digital part and with </a:t>
            </a:r>
            <a:r>
              <a:rPr lang="pl-PL" sz="1600" dirty="0"/>
              <a:t>image</a:t>
            </a:r>
            <a:r>
              <a:rPr lang="en-US" sz="1600" dirty="0"/>
              <a:t> sensor </a:t>
            </a:r>
            <a:endParaRPr lang="pl-PL" sz="1600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600" dirty="0"/>
              <a:t>potentially new (unknown) failure modes may appear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600" dirty="0"/>
              <a:t>no as good analytical model as for </a:t>
            </a:r>
            <a:r>
              <a:rPr lang="en-US" sz="1600" dirty="0" err="1"/>
              <a:t>PoL</a:t>
            </a:r>
            <a:endParaRPr lang="pl-PL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50BE-75DF-4DAF-8BB5-3841B3A3388A}" type="slidenum">
              <a:rPr lang="en-GB" smtClean="0"/>
              <a:t>21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68" y="178229"/>
            <a:ext cx="961905" cy="10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446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600" dirty="0"/>
              <a:t>Thank you for you attention!</a:t>
            </a:r>
            <a:endParaRPr lang="en-GB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50BE-75DF-4DAF-8BB5-3841B3A3388A}" type="slidenum">
              <a:rPr lang="en-GB" smtClean="0"/>
              <a:t>22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68" y="178229"/>
            <a:ext cx="961905" cy="1057143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7708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600" dirty="0"/>
              <a:t>Backup slides</a:t>
            </a:r>
            <a:endParaRPr lang="en-GB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50BE-75DF-4DAF-8BB5-3841B3A3388A}" type="slidenum">
              <a:rPr lang="en-GB" smtClean="0"/>
              <a:t>23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68" y="178229"/>
            <a:ext cx="961905" cy="1057143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1677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50BE-75DF-4DAF-8BB5-3841B3A3388A}" type="slidenum">
              <a:rPr lang="en-GB" smtClean="0"/>
              <a:t>24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68" y="178229"/>
            <a:ext cx="961905" cy="1057143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375B8A3-2987-4CBC-8C56-E3F3EC5491A4}"/>
              </a:ext>
            </a:extLst>
          </p:cNvPr>
          <p:cNvSpPr txBox="1">
            <a:spLocks/>
          </p:cNvSpPr>
          <p:nvPr/>
        </p:nvSpPr>
        <p:spPr>
          <a:xfrm>
            <a:off x="838200" y="503338"/>
            <a:ext cx="10515600" cy="5923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l-PL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250" y="1199035"/>
            <a:ext cx="8953500" cy="48101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38199" y="598870"/>
            <a:ext cx="34322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Probability tables for TID degradation of components (or simple subsystems) might be taken from system-level test results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198451" y="1712068"/>
            <a:ext cx="204281" cy="7393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365770" y="1712068"/>
            <a:ext cx="282102" cy="7782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028561" y="4417549"/>
            <a:ext cx="34987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Conditional probability tables might be defined based on analytic expressions taken from Desing Justification Document for PoL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3745149" y="1614791"/>
            <a:ext cx="904672" cy="20233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8210145" y="3638145"/>
            <a:ext cx="904672" cy="7393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3365770" y="3774332"/>
            <a:ext cx="4805464" cy="9338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49299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50BE-75DF-4DAF-8BB5-3841B3A3388A}" type="slidenum">
              <a:rPr lang="en-GB" smtClean="0"/>
              <a:t>25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68" y="178229"/>
            <a:ext cx="961905" cy="1057143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375B8A3-2987-4CBC-8C56-E3F3EC5491A4}"/>
              </a:ext>
            </a:extLst>
          </p:cNvPr>
          <p:cNvSpPr txBox="1">
            <a:spLocks/>
          </p:cNvSpPr>
          <p:nvPr/>
        </p:nvSpPr>
        <p:spPr>
          <a:xfrm>
            <a:off x="838200" y="503338"/>
            <a:ext cx="10515600" cy="5923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l-PL" sz="20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250" y="1199035"/>
            <a:ext cx="8953500" cy="481012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71271" y="5504528"/>
            <a:ext cx="34322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Probability table for TID degradation of system function might be also taken from system-level test results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198469" y="4573191"/>
            <a:ext cx="438717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The remaining part is the CPT table for the node, which is called here „system valid”.</a:t>
            </a:r>
            <a:br>
              <a:rPr lang="pl-PL" dirty="0"/>
            </a:br>
            <a:r>
              <a:rPr lang="pl-PL" dirty="0"/>
              <a:t>„System valid” incorporates information from direct system function results and from susbsystems radiation performance.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1702340" y="5017713"/>
            <a:ext cx="1147864" cy="6924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9" idx="1"/>
          </p:cNvCxnSpPr>
          <p:nvPr/>
        </p:nvCxnSpPr>
        <p:spPr>
          <a:xfrm flipH="1">
            <a:off x="5826869" y="5450354"/>
            <a:ext cx="1371600" cy="541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736914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600" dirty="0"/>
              <a:t>Other questions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Font typeface="Wingdings" panose="05000000000000000000" pitchFamily="2" charset="2"/>
              <a:buChar char="q"/>
            </a:pPr>
            <a:r>
              <a:rPr lang="pl-PL" sz="2000" dirty="0"/>
              <a:t> Are different versions of my system under test representative enough? (close enough to the system that will fly)</a:t>
            </a:r>
            <a:endParaRPr lang="pl-PL" sz="1600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pl-PL" sz="1600" dirty="0"/>
              <a:t>e.g. 2D board vs </a:t>
            </a:r>
            <a:r>
              <a:rPr lang="pl-PL" sz="1600"/>
              <a:t>3D module</a:t>
            </a:r>
            <a:endParaRPr lang="pl-PL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50BE-75DF-4DAF-8BB5-3841B3A3388A}" type="slidenum">
              <a:rPr lang="en-GB" smtClean="0"/>
              <a:t>26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68" y="178229"/>
            <a:ext cx="961905" cy="10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3981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System level testing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Font typeface="Wingdings" panose="05000000000000000000" pitchFamily="2" charset="2"/>
              <a:buChar char="q"/>
            </a:pPr>
            <a:r>
              <a:rPr lang="pl-PL" sz="2000" dirty="0"/>
              <a:t> </a:t>
            </a:r>
            <a:r>
              <a:rPr lang="en-US" sz="2000" dirty="0"/>
              <a:t>How reproducible are component test with respect to performed corresponding system tests?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pl-PL" sz="1600" dirty="0"/>
              <a:t>interesting example: observability limitation specific for PoL – current consumption drift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50BE-75DF-4DAF-8BB5-3841B3A3388A}" type="slidenum">
              <a:rPr lang="en-GB" smtClean="0"/>
              <a:t>27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68" y="178229"/>
            <a:ext cx="961905" cy="10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9525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System </a:t>
            </a:r>
            <a:r>
              <a:rPr lang="pl-PL" sz="3600" dirty="0"/>
              <a:t>under test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Font typeface="Wingdings" panose="05000000000000000000" pitchFamily="2" charset="2"/>
              <a:buChar char="q"/>
            </a:pPr>
            <a:r>
              <a:rPr lang="en-US" sz="2000" dirty="0"/>
              <a:t>Point of Load (</a:t>
            </a:r>
            <a:r>
              <a:rPr lang="en-US" sz="2000" dirty="0" err="1"/>
              <a:t>PoL</a:t>
            </a:r>
            <a:r>
              <a:rPr lang="en-US" sz="2000" dirty="0"/>
              <a:t>)</a:t>
            </a:r>
            <a:r>
              <a:rPr lang="pl-PL" sz="2000" dirty="0"/>
              <a:t> </a:t>
            </a:r>
            <a:r>
              <a:rPr lang="en-US" sz="2000" dirty="0"/>
              <a:t>converter</a:t>
            </a:r>
            <a:r>
              <a:rPr lang="pl-PL" sz="2000" dirty="0"/>
              <a:t> from 3D-Plus</a:t>
            </a:r>
            <a:endParaRPr lang="en-US" sz="2000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600" dirty="0"/>
              <a:t>custom-built system based on COTS</a:t>
            </a:r>
            <a:r>
              <a:rPr lang="pl-PL" sz="1600" dirty="0"/>
              <a:t>, qualified by component level</a:t>
            </a:r>
            <a:br>
              <a:rPr lang="pl-PL" sz="1600" dirty="0"/>
            </a:br>
            <a:r>
              <a:rPr lang="pl-PL" sz="1600" dirty="0"/>
              <a:t>testing, commercial product of 3D-Plus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pl-PL" sz="1600" dirty="0"/>
              <a:t>we </a:t>
            </a:r>
            <a:r>
              <a:rPr lang="pl-PL" sz="1600" dirty="0" err="1"/>
              <a:t>have</a:t>
            </a:r>
            <a:r>
              <a:rPr lang="pl-PL" sz="1600" dirty="0"/>
              <a:t> </a:t>
            </a:r>
            <a:r>
              <a:rPr lang="pl-PL" sz="1600" dirty="0" err="1"/>
              <a:t>significant</a:t>
            </a:r>
            <a:r>
              <a:rPr lang="pl-PL" sz="1600" dirty="0"/>
              <a:t> </a:t>
            </a:r>
            <a:r>
              <a:rPr lang="pl-PL" sz="1600" dirty="0" err="1"/>
              <a:t>knowledge</a:t>
            </a:r>
            <a:r>
              <a:rPr lang="pl-PL" sz="1600" dirty="0"/>
              <a:t> </a:t>
            </a:r>
            <a:r>
              <a:rPr lang="pl-PL" sz="1600" dirty="0" err="1"/>
              <a:t>about</a:t>
            </a:r>
            <a:r>
              <a:rPr lang="pl-PL" sz="1600" dirty="0"/>
              <a:t> the system </a:t>
            </a:r>
            <a:r>
              <a:rPr lang="pl-PL" sz="1600" dirty="0" err="1"/>
              <a:t>under</a:t>
            </a:r>
            <a:r>
              <a:rPr lang="pl-PL" sz="1600" dirty="0"/>
              <a:t> test, </a:t>
            </a:r>
            <a:r>
              <a:rPr lang="pl-PL" sz="1600" dirty="0" err="1"/>
              <a:t>it</a:t>
            </a:r>
            <a:r>
              <a:rPr lang="pl-PL" sz="1600" dirty="0"/>
              <a:t> </a:t>
            </a:r>
            <a:r>
              <a:rPr lang="pl-PL" sz="1600" dirty="0" err="1"/>
              <a:t>is</a:t>
            </a:r>
            <a:br>
              <a:rPr lang="pl-PL" sz="1600" dirty="0"/>
            </a:br>
            <a:r>
              <a:rPr lang="pl-PL" sz="1600" dirty="0"/>
              <a:t>not a </a:t>
            </a:r>
            <a:r>
              <a:rPr lang="pl-PL" sz="1600" dirty="0" err="1"/>
              <a:t>black</a:t>
            </a:r>
            <a:r>
              <a:rPr lang="pl-PL" sz="1600" dirty="0"/>
              <a:t> </a:t>
            </a:r>
            <a:r>
              <a:rPr lang="pl-PL" sz="1600" dirty="0" err="1"/>
              <a:t>box</a:t>
            </a:r>
            <a:endParaRPr lang="pl-PL" sz="1600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600" dirty="0"/>
              <a:t>3D System-in-Package or equivalent 2D board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pl-PL" sz="1600" dirty="0"/>
              <a:t>2</a:t>
            </a:r>
            <a:r>
              <a:rPr lang="en-US" sz="1600" dirty="0"/>
              <a:t>6 active components inside</a:t>
            </a:r>
            <a:r>
              <a:rPr lang="pl-PL" sz="1600" dirty="0"/>
              <a:t>: transistors, diodes, 6 analog </a:t>
            </a:r>
            <a:r>
              <a:rPr lang="pl-PL" sz="1600" dirty="0" err="1"/>
              <a:t>ICs</a:t>
            </a:r>
            <a:endParaRPr lang="pl-PL" sz="1600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pl-PL" sz="1600" dirty="0"/>
              <a:t>target application: space, rather LEO (original qualification </a:t>
            </a:r>
            <a:br>
              <a:rPr lang="pl-PL" sz="1600" dirty="0"/>
            </a:br>
            <a:r>
              <a:rPr lang="pl-PL" sz="1600" dirty="0"/>
              <a:t>up to 50 krad)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600" dirty="0"/>
              <a:t>high level parameters</a:t>
            </a:r>
            <a:endParaRPr lang="pl-PL" sz="1600" dirty="0"/>
          </a:p>
          <a:p>
            <a:pPr lvl="3">
              <a:buFont typeface="Wingdings" panose="05000000000000000000" pitchFamily="2" charset="2"/>
              <a:buChar char="Ø"/>
            </a:pPr>
            <a:r>
              <a:rPr lang="en-US" sz="1400" dirty="0"/>
              <a:t>input voltage</a:t>
            </a:r>
            <a:r>
              <a:rPr lang="pl-PL" sz="1400" dirty="0"/>
              <a:t>: 5V +/- 5%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pl-PL" sz="1400" dirty="0"/>
              <a:t>output voltage: adjustable from 1.225V to 4V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pl-PL" sz="1400" dirty="0"/>
              <a:t>max output current: 5A</a:t>
            </a:r>
            <a:endParaRPr lang="en-US" sz="1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50BE-75DF-4DAF-8BB5-3841B3A3388A}" type="slidenum">
              <a:rPr lang="en-GB" smtClean="0"/>
              <a:t>3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68" y="178229"/>
            <a:ext cx="961905" cy="1057143"/>
          </a:xfrm>
          <a:prstGeom prst="rect">
            <a:avLst/>
          </a:prstGeom>
        </p:spPr>
      </p:pic>
      <p:pic>
        <p:nvPicPr>
          <p:cNvPr id="8" name="Obraz 14">
            <a:extLst>
              <a:ext uri="{FF2B5EF4-FFF2-40B4-BE49-F238E27FC236}">
                <a16:creationId xmlns:a16="http://schemas.microsoft.com/office/drawing/2014/main" id="{5D399BB0-3ECA-4ADC-8560-6B57374B92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9429" y="2015609"/>
            <a:ext cx="4010025" cy="4181475"/>
          </a:xfrm>
          <a:prstGeom prst="rect">
            <a:avLst/>
          </a:prstGeom>
        </p:spPr>
      </p:pic>
      <p:sp>
        <p:nvSpPr>
          <p:cNvPr id="9" name="pole tekstowe 15">
            <a:extLst>
              <a:ext uri="{FF2B5EF4-FFF2-40B4-BE49-F238E27FC236}">
                <a16:creationId xmlns:a16="http://schemas.microsoft.com/office/drawing/2014/main" id="{49369F5C-9589-40CD-A9AA-2E0A8BAE6C0A}"/>
              </a:ext>
            </a:extLst>
          </p:cNvPr>
          <p:cNvSpPr txBox="1"/>
          <p:nvPr/>
        </p:nvSpPr>
        <p:spPr>
          <a:xfrm>
            <a:off x="7608028" y="6207937"/>
            <a:ext cx="4300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i="1" dirty="0"/>
              <a:t>PoL modules prepared for X-Ray tests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246337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Overview of performed </a:t>
            </a:r>
            <a:r>
              <a:rPr lang="pl-PL" sz="3600" dirty="0"/>
              <a:t>system </a:t>
            </a:r>
            <a:r>
              <a:rPr lang="en-US" sz="3600" dirty="0"/>
              <a:t>test campaigns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57200" lvl="1" indent="0">
              <a:buNone/>
            </a:pPr>
            <a:r>
              <a:rPr lang="pl-PL" sz="2000" dirty="0">
                <a:solidFill>
                  <a:srgbClr val="00B050"/>
                </a:solidFill>
              </a:rPr>
              <a:t>TID</a:t>
            </a:r>
            <a:r>
              <a:rPr lang="pl-PL" sz="2000" dirty="0"/>
              <a:t> tests: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pl-PL" sz="2000" dirty="0"/>
              <a:t> </a:t>
            </a:r>
            <a:r>
              <a:rPr lang="pl-PL" sz="2000" dirty="0">
                <a:solidFill>
                  <a:srgbClr val="00B050"/>
                </a:solidFill>
              </a:rPr>
              <a:t>X-Ray, high </a:t>
            </a:r>
            <a:r>
              <a:rPr lang="pl-PL" sz="2000" dirty="0" err="1">
                <a:solidFill>
                  <a:srgbClr val="00B050"/>
                </a:solidFill>
              </a:rPr>
              <a:t>dose</a:t>
            </a:r>
            <a:r>
              <a:rPr lang="pl-PL" sz="2000" dirty="0">
                <a:solidFill>
                  <a:srgbClr val="00B050"/>
                </a:solidFill>
              </a:rPr>
              <a:t> </a:t>
            </a:r>
            <a:r>
              <a:rPr lang="pl-PL" sz="2000" dirty="0" err="1">
                <a:solidFill>
                  <a:srgbClr val="00B050"/>
                </a:solidFill>
              </a:rPr>
              <a:t>rate</a:t>
            </a:r>
            <a:r>
              <a:rPr lang="pl-PL" sz="2000" dirty="0">
                <a:solidFill>
                  <a:srgbClr val="00B050"/>
                </a:solidFill>
              </a:rPr>
              <a:t>, 50 </a:t>
            </a:r>
            <a:r>
              <a:rPr lang="pl-PL" sz="2000" dirty="0" err="1">
                <a:solidFill>
                  <a:srgbClr val="00B050"/>
                </a:solidFill>
              </a:rPr>
              <a:t>krad</a:t>
            </a:r>
            <a:r>
              <a:rPr lang="pl-PL" sz="2000" dirty="0">
                <a:solidFill>
                  <a:srgbClr val="00B050"/>
                </a:solidFill>
              </a:rPr>
              <a:t>/h</a:t>
            </a:r>
            <a:r>
              <a:rPr lang="pl-PL" sz="2000" dirty="0"/>
              <a:t> (University of Montpellier)</a:t>
            </a:r>
            <a:endParaRPr lang="en-US" sz="1600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pl-PL" sz="1600" dirty="0"/>
              <a:t>2x 2D board, 1x 3D module</a:t>
            </a:r>
            <a:endParaRPr lang="en-US" sz="1600" dirty="0"/>
          </a:p>
          <a:p>
            <a:pPr lvl="1">
              <a:buFont typeface="Wingdings" panose="05000000000000000000" pitchFamily="2" charset="2"/>
              <a:buChar char="q"/>
            </a:pPr>
            <a:r>
              <a:rPr lang="pl-PL" sz="2000" dirty="0"/>
              <a:t> </a:t>
            </a:r>
            <a:r>
              <a:rPr lang="pl-PL" sz="2000" dirty="0">
                <a:solidFill>
                  <a:srgbClr val="00B050"/>
                </a:solidFill>
              </a:rPr>
              <a:t>Co-60, low </a:t>
            </a:r>
            <a:r>
              <a:rPr lang="pl-PL" sz="2000" dirty="0" err="1">
                <a:solidFill>
                  <a:srgbClr val="00B050"/>
                </a:solidFill>
              </a:rPr>
              <a:t>dose</a:t>
            </a:r>
            <a:r>
              <a:rPr lang="pl-PL" sz="2000" dirty="0">
                <a:solidFill>
                  <a:srgbClr val="00B050"/>
                </a:solidFill>
              </a:rPr>
              <a:t> </a:t>
            </a:r>
            <a:r>
              <a:rPr lang="pl-PL" sz="2000" dirty="0" err="1">
                <a:solidFill>
                  <a:srgbClr val="00B050"/>
                </a:solidFill>
              </a:rPr>
              <a:t>rate</a:t>
            </a:r>
            <a:r>
              <a:rPr lang="pl-PL" sz="2000" dirty="0">
                <a:solidFill>
                  <a:srgbClr val="00B050"/>
                </a:solidFill>
              </a:rPr>
              <a:t>, 15 rad/h  </a:t>
            </a:r>
            <a:r>
              <a:rPr lang="pl-PL" sz="2000" dirty="0"/>
              <a:t>(University of Montpellier)</a:t>
            </a:r>
            <a:endParaRPr lang="en-US" sz="1600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pl-PL" sz="1600" dirty="0"/>
              <a:t>2x 2D board, 1x 3D module</a:t>
            </a:r>
            <a:endParaRPr lang="en-US" sz="1600" dirty="0"/>
          </a:p>
          <a:p>
            <a:pPr marL="457200" lvl="1" indent="0">
              <a:buNone/>
            </a:pPr>
            <a:r>
              <a:rPr lang="pl-PL" sz="2000" dirty="0">
                <a:solidFill>
                  <a:srgbClr val="7030A0"/>
                </a:solidFill>
              </a:rPr>
              <a:t>SEE</a:t>
            </a:r>
            <a:r>
              <a:rPr lang="pl-PL" sz="2000" dirty="0"/>
              <a:t> tests: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pl-PL" sz="2000" dirty="0"/>
              <a:t> </a:t>
            </a:r>
            <a:r>
              <a:rPr lang="pl-PL" sz="2000" dirty="0">
                <a:solidFill>
                  <a:srgbClr val="7030A0"/>
                </a:solidFill>
              </a:rPr>
              <a:t>laser</a:t>
            </a:r>
            <a:r>
              <a:rPr lang="pl-PL" sz="2000" dirty="0"/>
              <a:t> (University of Montpellier)</a:t>
            </a:r>
            <a:endParaRPr lang="en-US" sz="1600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pl-PL" sz="1600" dirty="0"/>
              <a:t>1x 2D board, laser focused on 2 ICs</a:t>
            </a:r>
            <a:endParaRPr lang="en-US" sz="1600" dirty="0"/>
          </a:p>
          <a:p>
            <a:pPr lvl="1">
              <a:buFont typeface="Wingdings" panose="05000000000000000000" pitchFamily="2" charset="2"/>
              <a:buChar char="q"/>
            </a:pPr>
            <a:r>
              <a:rPr lang="pl-PL" sz="2000" dirty="0"/>
              <a:t> </a:t>
            </a:r>
            <a:r>
              <a:rPr lang="pl-PL" sz="2000" dirty="0">
                <a:solidFill>
                  <a:srgbClr val="7030A0"/>
                </a:solidFill>
              </a:rPr>
              <a:t>heavy ions </a:t>
            </a:r>
            <a:r>
              <a:rPr lang="pl-PL" sz="2000" dirty="0"/>
              <a:t>(UCL)</a:t>
            </a:r>
            <a:endParaRPr lang="en-US" sz="1600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pl-PL" sz="1600" dirty="0"/>
              <a:t>1x 2D board, beam focused on 2 ICs</a:t>
            </a:r>
            <a:endParaRPr lang="en-US" sz="1600" dirty="0"/>
          </a:p>
          <a:p>
            <a:pPr lvl="1">
              <a:buFont typeface="Wingdings" panose="05000000000000000000" pitchFamily="2" charset="2"/>
              <a:buChar char="q"/>
            </a:pPr>
            <a:r>
              <a:rPr lang="pl-PL" sz="2000" dirty="0"/>
              <a:t> </a:t>
            </a:r>
            <a:r>
              <a:rPr lang="pl-PL" sz="2000" dirty="0">
                <a:solidFill>
                  <a:srgbClr val="7030A0"/>
                </a:solidFill>
              </a:rPr>
              <a:t>heavy ions </a:t>
            </a:r>
            <a:r>
              <a:rPr lang="pl-PL" sz="2000" dirty="0"/>
              <a:t>(GANIL)</a:t>
            </a:r>
            <a:endParaRPr lang="en-US" sz="1600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pl-PL" sz="1600" dirty="0"/>
              <a:t>2x 2D board, packages of 4 ICs opened</a:t>
            </a:r>
          </a:p>
          <a:p>
            <a:pPr marL="457200" lvl="1" indent="0">
              <a:buNone/>
            </a:pPr>
            <a:r>
              <a:rPr lang="pl-PL" sz="2000" dirty="0"/>
              <a:t>both </a:t>
            </a:r>
            <a:r>
              <a:rPr lang="pl-PL" sz="2000" dirty="0">
                <a:solidFill>
                  <a:srgbClr val="FF0000"/>
                </a:solidFill>
              </a:rPr>
              <a:t>SEE- and TID-</a:t>
            </a:r>
            <a:r>
              <a:rPr lang="pl-PL" sz="2000" dirty="0"/>
              <a:t>oriented tests: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pl-PL" sz="2000" dirty="0"/>
              <a:t> </a:t>
            </a:r>
            <a:r>
              <a:rPr lang="pl-PL" sz="2000" dirty="0">
                <a:solidFill>
                  <a:srgbClr val="FF0000"/>
                </a:solidFill>
              </a:rPr>
              <a:t>mixed-field</a:t>
            </a:r>
            <a:r>
              <a:rPr lang="pl-PL" sz="2000" dirty="0"/>
              <a:t> (CHARM)</a:t>
            </a:r>
            <a:endParaRPr lang="en-US" sz="1600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pl-PL" sz="1600" dirty="0"/>
              <a:t>2x 2D board</a:t>
            </a:r>
            <a:endParaRPr lang="en-US" sz="1600" dirty="0"/>
          </a:p>
          <a:p>
            <a:pPr lvl="1">
              <a:buFont typeface="Wingdings" panose="05000000000000000000" pitchFamily="2" charset="2"/>
              <a:buChar char="q"/>
            </a:pPr>
            <a:r>
              <a:rPr lang="pl-PL" sz="2000" dirty="0"/>
              <a:t> </a:t>
            </a:r>
            <a:r>
              <a:rPr lang="pl-PL" sz="2000" dirty="0">
                <a:solidFill>
                  <a:srgbClr val="FF0000"/>
                </a:solidFill>
              </a:rPr>
              <a:t>high </a:t>
            </a:r>
            <a:r>
              <a:rPr lang="pl-PL" sz="2000" dirty="0" err="1">
                <a:solidFill>
                  <a:srgbClr val="FF0000"/>
                </a:solidFill>
              </a:rPr>
              <a:t>flux</a:t>
            </a:r>
            <a:r>
              <a:rPr lang="pl-PL" sz="2000" dirty="0">
                <a:solidFill>
                  <a:srgbClr val="FF0000"/>
                </a:solidFill>
              </a:rPr>
              <a:t>/</a:t>
            </a:r>
            <a:r>
              <a:rPr lang="pl-PL" sz="2000" dirty="0" err="1">
                <a:solidFill>
                  <a:srgbClr val="FF0000"/>
                </a:solidFill>
              </a:rPr>
              <a:t>fluence</a:t>
            </a:r>
            <a:r>
              <a:rPr lang="pl-PL" sz="2000" dirty="0"/>
              <a:t> </a:t>
            </a:r>
            <a:r>
              <a:rPr lang="pl-PL" sz="2000" dirty="0">
                <a:solidFill>
                  <a:srgbClr val="FF0000"/>
                </a:solidFill>
              </a:rPr>
              <a:t>heavy ions </a:t>
            </a:r>
            <a:r>
              <a:rPr lang="pl-PL" sz="2000" dirty="0"/>
              <a:t>(CHARM UHE)</a:t>
            </a:r>
            <a:endParaRPr lang="en-US" sz="1600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pl-PL" sz="1600" dirty="0"/>
              <a:t>2x 2D board, 1x 3D module</a:t>
            </a:r>
            <a:endParaRPr lang="en-US" sz="1600" dirty="0"/>
          </a:p>
          <a:p>
            <a:pPr lvl="2">
              <a:buFont typeface="Wingdings" panose="05000000000000000000" pitchFamily="2" charset="2"/>
              <a:buChar char="Ø"/>
            </a:pPr>
            <a:endParaRPr lang="pl-PL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50BE-75DF-4DAF-8BB5-3841B3A3388A}" type="slidenum">
              <a:rPr lang="en-GB" smtClean="0"/>
              <a:t>4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68" y="178229"/>
            <a:ext cx="961905" cy="1057143"/>
          </a:xfrm>
          <a:prstGeom prst="rect">
            <a:avLst/>
          </a:prstGeom>
        </p:spPr>
      </p:pic>
      <p:pic>
        <p:nvPicPr>
          <p:cNvPr id="8" name="Obraz 4">
            <a:extLst>
              <a:ext uri="{FF2B5EF4-FFF2-40B4-BE49-F238E27FC236}">
                <a16:creationId xmlns:a16="http://schemas.microsoft.com/office/drawing/2014/main" id="{12D01068-EADD-46CF-82A0-76ECE8CDAC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61664" y="2426276"/>
            <a:ext cx="4038600" cy="3581400"/>
          </a:xfrm>
          <a:prstGeom prst="rect">
            <a:avLst/>
          </a:prstGeom>
        </p:spPr>
      </p:pic>
      <p:sp>
        <p:nvSpPr>
          <p:cNvPr id="9" name="pole tekstowe 6">
            <a:extLst>
              <a:ext uri="{FF2B5EF4-FFF2-40B4-BE49-F238E27FC236}">
                <a16:creationId xmlns:a16="http://schemas.microsoft.com/office/drawing/2014/main" id="{61B587C5-5557-4D16-941F-E2999A04D785}"/>
              </a:ext>
            </a:extLst>
          </p:cNvPr>
          <p:cNvSpPr txBox="1"/>
          <p:nvPr/>
        </p:nvSpPr>
        <p:spPr>
          <a:xfrm>
            <a:off x="7861664" y="6075144"/>
            <a:ext cx="40473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i="1" dirty="0"/>
              <a:t>PoL boards and modules prepared for installation at CHARM facility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1435871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System level testing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Font typeface="Wingdings" panose="05000000000000000000" pitchFamily="2" charset="2"/>
              <a:buChar char="q"/>
            </a:pPr>
            <a:r>
              <a:rPr lang="pl-PL" sz="2000" dirty="0"/>
              <a:t> </a:t>
            </a:r>
            <a:r>
              <a:rPr lang="en-US" sz="2000" dirty="0"/>
              <a:t>How reproducible are component test with respect to performed corresponding system tests?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pl-PL" sz="1800" dirty="0"/>
              <a:t>general limitations of system under test: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pl-PL" sz="1600" dirty="0"/>
              <a:t>each of the components can’t be tested in different configurations, but only in the one that is </a:t>
            </a:r>
            <a:r>
              <a:rPr lang="pl-PL" sz="1600" u="sng" dirty="0"/>
              <a:t>imposed by the configuration of the system</a:t>
            </a:r>
            <a:r>
              <a:rPr lang="pl-PL" sz="1600" dirty="0"/>
              <a:t> (e.g. specific bias, operating frequency, etc.)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pl-PL" sz="1600" dirty="0"/>
              <a:t>because of the system integration, </a:t>
            </a:r>
            <a:r>
              <a:rPr lang="pl-PL" sz="1600" u="sng" dirty="0"/>
              <a:t>not all of the parameters may be monitored </a:t>
            </a:r>
            <a:r>
              <a:rPr lang="pl-PL" sz="1600" dirty="0"/>
              <a:t>during system test, when compared to component test (e.g.: OpAmp bias current – not possible (or really hard) to measure this once OpAmp is part of the complex circuit)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pl-PL" sz="1600" dirty="0"/>
              <a:t>because of this integration, we start to characterize subsystems/system functions instead – and we need to learn how to define pass/fail conditions for them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pl-PL" sz="1800" dirty="0"/>
              <a:t>limitations specific for different system level test methodes/facilities (and SUTs) may appear in terms of: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pl-PL" sz="1600" dirty="0"/>
              <a:t>observability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pl-PL" sz="1600" dirty="0"/>
              <a:t>penetration</a:t>
            </a:r>
          </a:p>
          <a:p>
            <a:pPr lvl="3">
              <a:buFont typeface="Wingdings" panose="05000000000000000000" pitchFamily="2" charset="2"/>
              <a:buChar char="Ø"/>
            </a:pPr>
            <a:endParaRPr lang="pl-PL" sz="1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50BE-75DF-4DAF-8BB5-3841B3A3388A}" type="slidenum">
              <a:rPr lang="en-GB" smtClean="0"/>
              <a:t>5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68" y="178229"/>
            <a:ext cx="961905" cy="10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3075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System level testing</a:t>
            </a:r>
            <a:endParaRPr lang="en-GB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50BE-75DF-4DAF-8BB5-3841B3A3388A}" type="slidenum">
              <a:rPr lang="en-GB" smtClean="0"/>
              <a:t>6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68" y="178229"/>
            <a:ext cx="961905" cy="1057143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V="1">
            <a:off x="807323" y="6331151"/>
            <a:ext cx="10288604" cy="962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838200" y="1690688"/>
            <a:ext cx="2" cy="464046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 rot="16200000">
            <a:off x="-383183" y="3397718"/>
            <a:ext cx="2011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observability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411807" y="6376852"/>
            <a:ext cx="1684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penetration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473340" y="3703274"/>
            <a:ext cx="11165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>
                <a:solidFill>
                  <a:srgbClr val="7030A0"/>
                </a:solidFill>
              </a:rPr>
              <a:t>GANIL</a:t>
            </a:r>
            <a:endParaRPr lang="en-US" sz="2400" dirty="0">
              <a:solidFill>
                <a:srgbClr val="7030A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423934" y="1746549"/>
            <a:ext cx="11165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>
                <a:solidFill>
                  <a:srgbClr val="00B050"/>
                </a:solidFill>
              </a:rPr>
              <a:t>Co-60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900510" y="1746548"/>
            <a:ext cx="11165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>
                <a:solidFill>
                  <a:srgbClr val="00B050"/>
                </a:solidFill>
              </a:rPr>
              <a:t>X-Ray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922196" y="4522871"/>
            <a:ext cx="11165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>
                <a:solidFill>
                  <a:srgbClr val="7030A0"/>
                </a:solidFill>
              </a:rPr>
              <a:t>UCL</a:t>
            </a:r>
            <a:endParaRPr lang="en-US" sz="2400" dirty="0">
              <a:solidFill>
                <a:srgbClr val="7030A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752824" y="1947901"/>
            <a:ext cx="11165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>
                <a:solidFill>
                  <a:srgbClr val="7030A0"/>
                </a:solidFill>
              </a:rPr>
              <a:t>laser</a:t>
            </a:r>
            <a:endParaRPr lang="en-US" sz="2400" dirty="0">
              <a:solidFill>
                <a:srgbClr val="7030A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666751" y="4842143"/>
            <a:ext cx="18737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>
                <a:solidFill>
                  <a:srgbClr val="FF0000"/>
                </a:solidFill>
              </a:rPr>
              <a:t>CHARM UHE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336323" y="5088549"/>
            <a:ext cx="27596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>
                <a:solidFill>
                  <a:srgbClr val="FF0000"/>
                </a:solidFill>
              </a:rPr>
              <a:t>CHARM mixed field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628901" y="2686535"/>
            <a:ext cx="75558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/>
              <a:t>(proposed characteristics of different facilities are based on user experience only – not any complex analysis)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09201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System level testing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Font typeface="Wingdings" panose="05000000000000000000" pitchFamily="2" charset="2"/>
              <a:buChar char="q"/>
            </a:pPr>
            <a:r>
              <a:rPr lang="pl-PL" sz="2000" dirty="0"/>
              <a:t> Can system tests give additional information, when compared to component tests?</a:t>
            </a:r>
            <a:endParaRPr lang="en-US" sz="2000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pl-PL" sz="1800" dirty="0" err="1"/>
              <a:t>normally</a:t>
            </a:r>
            <a:r>
              <a:rPr lang="pl-PL" sz="1800" dirty="0"/>
              <a:t> we don’t analyze </a:t>
            </a:r>
            <a:r>
              <a:rPr lang="pl-PL" sz="1800" dirty="0" err="1"/>
              <a:t>if</a:t>
            </a:r>
            <a:r>
              <a:rPr lang="pl-PL" sz="1800" dirty="0"/>
              <a:t> system function is still </a:t>
            </a:r>
            <a:r>
              <a:rPr lang="pl-PL" sz="1800" dirty="0" err="1"/>
              <a:t>valid</a:t>
            </a:r>
            <a:r>
              <a:rPr lang="pl-PL" sz="1800" dirty="0"/>
              <a:t> </a:t>
            </a:r>
            <a:r>
              <a:rPr lang="pl-PL" sz="1800" dirty="0" err="1"/>
              <a:t>when</a:t>
            </a:r>
            <a:r>
              <a:rPr lang="pl-PL" sz="1800" dirty="0"/>
              <a:t> </a:t>
            </a:r>
            <a:r>
              <a:rPr lang="pl-PL" sz="1800" u="sng" dirty="0" err="1"/>
              <a:t>components</a:t>
            </a:r>
            <a:r>
              <a:rPr lang="pl-PL" sz="1800" u="sng" dirty="0"/>
              <a:t> start to </a:t>
            </a:r>
            <a:r>
              <a:rPr lang="pl-PL" sz="1800" u="sng" dirty="0" err="1"/>
              <a:t>operate</a:t>
            </a:r>
            <a:r>
              <a:rPr lang="pl-PL" sz="1800" u="sng" dirty="0"/>
              <a:t> out of </a:t>
            </a:r>
            <a:r>
              <a:rPr lang="pl-PL" sz="1800" u="sng" dirty="0" err="1"/>
              <a:t>specified</a:t>
            </a:r>
            <a:r>
              <a:rPr lang="pl-PL" sz="1800" u="sng" dirty="0"/>
              <a:t> </a:t>
            </a:r>
            <a:r>
              <a:rPr lang="pl-PL" sz="1800" u="sng" dirty="0" err="1"/>
              <a:t>limits</a:t>
            </a:r>
            <a:r>
              <a:rPr lang="pl-PL" sz="1800" dirty="0"/>
              <a:t> – system test </a:t>
            </a:r>
            <a:r>
              <a:rPr lang="pl-PL" sz="1800" dirty="0" err="1"/>
              <a:t>may</a:t>
            </a:r>
            <a:r>
              <a:rPr lang="pl-PL" sz="1800" dirty="0"/>
              <a:t> give this information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pl-PL" sz="1600" dirty="0"/>
              <a:t>margins given by the system might be calculated, if we compare e.g. qualification level of components and qualification level of the system (once we know how to do it...)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pl-PL" sz="1800" dirty="0"/>
              <a:t>potentially new </a:t>
            </a:r>
            <a:r>
              <a:rPr lang="pl-PL" sz="1800" u="sng" dirty="0"/>
              <a:t>failure modes </a:t>
            </a:r>
            <a:r>
              <a:rPr lang="pl-PL" sz="1800" dirty="0"/>
              <a:t>observed during system test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pl-PL" sz="1800" dirty="0"/>
              <a:t>verification of the efficiency of </a:t>
            </a:r>
            <a:r>
              <a:rPr lang="pl-PL" sz="1800" u="sng" dirty="0"/>
              <a:t>mitigation techniques </a:t>
            </a:r>
            <a:r>
              <a:rPr lang="pl-PL" sz="1800" dirty="0"/>
              <a:t>used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pl-PL" sz="1800" dirty="0"/>
              <a:t>potentially information on system level </a:t>
            </a:r>
            <a:r>
              <a:rPr lang="pl-PL" sz="1800" u="sng" dirty="0"/>
              <a:t>synergistic effects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pl-PL" sz="1600" dirty="0"/>
              <a:t>so far only system + setup synergistic effect (TID+SEE) was observed</a:t>
            </a:r>
          </a:p>
          <a:p>
            <a:pPr lvl="3">
              <a:buFont typeface="Wingdings" panose="05000000000000000000" pitchFamily="2" charset="2"/>
              <a:buChar char="Ø"/>
            </a:pPr>
            <a:endParaRPr lang="pl-PL" sz="1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50BE-75DF-4DAF-8BB5-3841B3A3388A}" type="slidenum">
              <a:rPr lang="en-GB" smtClean="0"/>
              <a:t>7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68" y="178229"/>
            <a:ext cx="961905" cy="10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45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System level testing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Font typeface="Wingdings" panose="05000000000000000000" pitchFamily="2" charset="2"/>
              <a:buChar char="q"/>
            </a:pPr>
            <a:r>
              <a:rPr lang="pl-PL" sz="2000" dirty="0"/>
              <a:t> Can system tests give additional information, when compared to component tests?</a:t>
            </a:r>
            <a:endParaRPr lang="en-US" sz="2000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pl-PL" sz="1800" dirty="0"/>
              <a:t>information about </a:t>
            </a:r>
            <a:r>
              <a:rPr lang="pl-PL" sz="1800" u="sng" dirty="0"/>
              <a:t>propagation of faults</a:t>
            </a:r>
            <a:r>
              <a:rPr lang="pl-PL" sz="1800" dirty="0"/>
              <a:t> in the system – e.g. new insight on what kind of SET would propagate, as during CHARM UHE and laser tests of PoL:</a:t>
            </a:r>
          </a:p>
          <a:p>
            <a:pPr lvl="3">
              <a:buFont typeface="Wingdings" panose="05000000000000000000" pitchFamily="2" charset="2"/>
              <a:buChar char="Ø"/>
            </a:pPr>
            <a:endParaRPr lang="pl-PL" sz="1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50BE-75DF-4DAF-8BB5-3841B3A3388A}" type="slidenum">
              <a:rPr lang="en-GB" smtClean="0"/>
              <a:t>8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68" y="178229"/>
            <a:ext cx="961905" cy="1057143"/>
          </a:xfrm>
          <a:prstGeom prst="rect">
            <a:avLst/>
          </a:prstGeom>
        </p:spPr>
      </p:pic>
      <p:pic>
        <p:nvPicPr>
          <p:cNvPr id="6" name="Picture 1">
            <a:extLst>
              <a:ext uri="{FF2B5EF4-FFF2-40B4-BE49-F238E27FC236}">
                <a16:creationId xmlns:a16="http://schemas.microsoft.com/office/drawing/2014/main" id="{3F6A8A8C-E61A-4688-B959-C429DF16E785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6942" y="3199245"/>
            <a:ext cx="3955915" cy="237054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95">
            <a:extLst>
              <a:ext uri="{FF2B5EF4-FFF2-40B4-BE49-F238E27FC236}">
                <a16:creationId xmlns:a16="http://schemas.microsoft.com/office/drawing/2014/main" id="{82C23BF6-68FE-4075-9559-0EC284E140CB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065" y="3238434"/>
            <a:ext cx="5188179" cy="224645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pole tekstowe 9">
            <a:extLst>
              <a:ext uri="{FF2B5EF4-FFF2-40B4-BE49-F238E27FC236}">
                <a16:creationId xmlns:a16="http://schemas.microsoft.com/office/drawing/2014/main" id="{1F4DFD0C-BF7B-467F-A1F5-0EC316C3F5E5}"/>
              </a:ext>
            </a:extLst>
          </p:cNvPr>
          <p:cNvSpPr txBox="1"/>
          <p:nvPr/>
        </p:nvSpPr>
        <p:spPr>
          <a:xfrm>
            <a:off x="908836" y="5631267"/>
            <a:ext cx="40473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i="1" dirty="0"/>
              <a:t>S</a:t>
            </a:r>
            <a:r>
              <a:rPr lang="en-US" sz="1600" i="1" dirty="0"/>
              <a:t>UT block diagram</a:t>
            </a:r>
          </a:p>
        </p:txBody>
      </p:sp>
      <p:sp>
        <p:nvSpPr>
          <p:cNvPr id="9" name="pole tekstowe 10">
            <a:extLst>
              <a:ext uri="{FF2B5EF4-FFF2-40B4-BE49-F238E27FC236}">
                <a16:creationId xmlns:a16="http://schemas.microsoft.com/office/drawing/2014/main" id="{60845A91-D4CD-42FD-8881-9BE2A7E8777C}"/>
              </a:ext>
            </a:extLst>
          </p:cNvPr>
          <p:cNvSpPr txBox="1"/>
          <p:nvPr/>
        </p:nvSpPr>
        <p:spPr>
          <a:xfrm>
            <a:off x="6601046" y="5631267"/>
            <a:ext cx="45546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Electrical drawing of the </a:t>
            </a:r>
            <a:r>
              <a:rPr lang="pl-PL" sz="1600" i="1" dirty="0"/>
              <a:t>undervoltage protection (</a:t>
            </a:r>
            <a:r>
              <a:rPr lang="en-US" sz="1600" i="1" dirty="0"/>
              <a:t>UVP</a:t>
            </a:r>
            <a:r>
              <a:rPr lang="pl-PL" sz="1600" i="1" dirty="0"/>
              <a:t>)</a:t>
            </a:r>
            <a:r>
              <a:rPr lang="en-US" sz="1600" i="1" dirty="0"/>
              <a:t> circuit of </a:t>
            </a:r>
            <a:r>
              <a:rPr lang="pl-PL" sz="1600" i="1" dirty="0"/>
              <a:t>the S</a:t>
            </a:r>
            <a:r>
              <a:rPr lang="en-US" sz="1600" i="1" dirty="0"/>
              <a:t>UT</a:t>
            </a:r>
          </a:p>
        </p:txBody>
      </p:sp>
      <p:cxnSp>
        <p:nvCxnSpPr>
          <p:cNvPr id="10" name="Łącznik prosty ze strzałką 4">
            <a:extLst>
              <a:ext uri="{FF2B5EF4-FFF2-40B4-BE49-F238E27FC236}">
                <a16:creationId xmlns:a16="http://schemas.microsoft.com/office/drawing/2014/main" id="{1600E634-4119-4BA5-80A4-E17CA5C163A2}"/>
              </a:ext>
            </a:extLst>
          </p:cNvPr>
          <p:cNvCxnSpPr>
            <a:cxnSpLocks/>
          </p:cNvCxnSpPr>
          <p:nvPr/>
        </p:nvCxnSpPr>
        <p:spPr>
          <a:xfrm flipH="1">
            <a:off x="3644537" y="5130145"/>
            <a:ext cx="5381897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Łącznik prosty ze strzałką 12">
            <a:extLst>
              <a:ext uri="{FF2B5EF4-FFF2-40B4-BE49-F238E27FC236}">
                <a16:creationId xmlns:a16="http://schemas.microsoft.com/office/drawing/2014/main" id="{DBC77F56-9477-4B48-A8F3-42534CFAD64E}"/>
              </a:ext>
            </a:extLst>
          </p:cNvPr>
          <p:cNvCxnSpPr>
            <a:cxnSpLocks/>
          </p:cNvCxnSpPr>
          <p:nvPr/>
        </p:nvCxnSpPr>
        <p:spPr>
          <a:xfrm flipH="1">
            <a:off x="2050869" y="3954488"/>
            <a:ext cx="5055326" cy="18288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7332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System level testing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Font typeface="Wingdings" panose="05000000000000000000" pitchFamily="2" charset="2"/>
              <a:buChar char="q"/>
            </a:pPr>
            <a:r>
              <a:rPr lang="pl-PL" sz="2000" dirty="0"/>
              <a:t> Can system tests give additional information, when compared to component tests?</a:t>
            </a:r>
            <a:endParaRPr lang="en-US" sz="2000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pl-PL" sz="1800" dirty="0"/>
              <a:t>information about </a:t>
            </a:r>
            <a:r>
              <a:rPr lang="pl-PL" sz="1800" u="sng" dirty="0"/>
              <a:t>propagation of faults</a:t>
            </a:r>
            <a:r>
              <a:rPr lang="pl-PL" sz="1800" dirty="0"/>
              <a:t> in the system – e.g. new insight on what kind of SET would propagate, as during CHARM UHE and laser tests of PoL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pl-PL" sz="1600" dirty="0"/>
              <a:t>propagation observed for transients with specific signature, when V+ and V- voltage difference in OpAmp is low [1]; </a:t>
            </a:r>
            <a:r>
              <a:rPr lang="pl-PL" sz="1600" dirty="0" err="1"/>
              <a:t>propagation</a:t>
            </a:r>
            <a:r>
              <a:rPr lang="pl-PL" sz="1600" dirty="0"/>
              <a:t> </a:t>
            </a:r>
            <a:r>
              <a:rPr lang="pl-PL" sz="1600" dirty="0" err="1"/>
              <a:t>led</a:t>
            </a:r>
            <a:r>
              <a:rPr lang="pl-PL" sz="1600" dirty="0"/>
              <a:t> to </a:t>
            </a:r>
            <a:r>
              <a:rPr lang="pl-PL" sz="1600" dirty="0" err="1"/>
              <a:t>power</a:t>
            </a:r>
            <a:r>
              <a:rPr lang="pl-PL" sz="1600" dirty="0"/>
              <a:t> </a:t>
            </a:r>
            <a:r>
              <a:rPr lang="pl-PL" sz="1600" dirty="0" err="1"/>
              <a:t>cycling</a:t>
            </a:r>
            <a:r>
              <a:rPr lang="pl-PL" sz="1600" dirty="0"/>
              <a:t> of the system</a:t>
            </a:r>
          </a:p>
          <a:p>
            <a:pPr lvl="3">
              <a:buFont typeface="Wingdings" panose="05000000000000000000" pitchFamily="2" charset="2"/>
              <a:buChar char="Ø"/>
            </a:pPr>
            <a:endParaRPr lang="pl-PL" sz="1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50BE-75DF-4DAF-8BB5-3841B3A3388A}" type="slidenum">
              <a:rPr lang="en-GB" smtClean="0"/>
              <a:t>9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68" y="178229"/>
            <a:ext cx="961905" cy="1057143"/>
          </a:xfrm>
          <a:prstGeom prst="rect">
            <a:avLst/>
          </a:prstGeom>
        </p:spPr>
      </p:pic>
      <p:sp>
        <p:nvSpPr>
          <p:cNvPr id="12" name="pole tekstowe 11">
            <a:extLst>
              <a:ext uri="{FF2B5EF4-FFF2-40B4-BE49-F238E27FC236}">
                <a16:creationId xmlns:a16="http://schemas.microsoft.com/office/drawing/2014/main" id="{966CA945-7375-46BF-B385-1C409DEA0921}"/>
              </a:ext>
            </a:extLst>
          </p:cNvPr>
          <p:cNvSpPr txBox="1"/>
          <p:nvPr/>
        </p:nvSpPr>
        <p:spPr>
          <a:xfrm>
            <a:off x="1758719" y="5095181"/>
            <a:ext cx="18713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i="1" dirty="0" err="1"/>
              <a:t>Propagating</a:t>
            </a:r>
            <a:r>
              <a:rPr lang="pl-PL" sz="1600" i="1" dirty="0"/>
              <a:t> SET</a:t>
            </a:r>
            <a:endParaRPr lang="en-US" sz="1600" i="1" dirty="0"/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34479A68-9C25-486C-AF92-9C9CBF2EC5FB}"/>
              </a:ext>
            </a:extLst>
          </p:cNvPr>
          <p:cNvSpPr txBox="1"/>
          <p:nvPr/>
        </p:nvSpPr>
        <p:spPr>
          <a:xfrm>
            <a:off x="1367751" y="3881929"/>
            <a:ext cx="21851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i="1" dirty="0"/>
              <a:t>Not </a:t>
            </a:r>
            <a:r>
              <a:rPr lang="pl-PL" sz="1600" i="1" dirty="0" err="1"/>
              <a:t>propagating</a:t>
            </a:r>
            <a:r>
              <a:rPr lang="pl-PL" sz="1600" i="1" dirty="0"/>
              <a:t> SET</a:t>
            </a:r>
            <a:endParaRPr lang="en-US" sz="1600" i="1" dirty="0"/>
          </a:p>
        </p:txBody>
      </p:sp>
      <p:pic>
        <p:nvPicPr>
          <p:cNvPr id="14" name="Obraz 3">
            <a:extLst>
              <a:ext uri="{FF2B5EF4-FFF2-40B4-BE49-F238E27FC236}">
                <a16:creationId xmlns:a16="http://schemas.microsoft.com/office/drawing/2014/main" id="{DFB9C94F-A3D4-4BD3-B556-CC50545778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1294" y="4686328"/>
            <a:ext cx="1857809" cy="1357630"/>
          </a:xfrm>
          <a:prstGeom prst="rect">
            <a:avLst/>
          </a:prstGeom>
        </p:spPr>
      </p:pic>
      <p:pic>
        <p:nvPicPr>
          <p:cNvPr id="15" name="Obraz 13">
            <a:extLst>
              <a:ext uri="{FF2B5EF4-FFF2-40B4-BE49-F238E27FC236}">
                <a16:creationId xmlns:a16="http://schemas.microsoft.com/office/drawing/2014/main" id="{207AE092-EADE-428E-B52C-3D0AA28F6A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69729" y="3321553"/>
            <a:ext cx="1850664" cy="1364775"/>
          </a:xfrm>
          <a:prstGeom prst="rect">
            <a:avLst/>
          </a:prstGeom>
        </p:spPr>
      </p:pic>
      <p:pic>
        <p:nvPicPr>
          <p:cNvPr id="18" name="Picture 1">
            <a:extLst>
              <a:ext uri="{FF2B5EF4-FFF2-40B4-BE49-F238E27FC236}">
                <a16:creationId xmlns:a16="http://schemas.microsoft.com/office/drawing/2014/main" id="{3F6A8A8C-E61A-4688-B959-C429DF16E785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6942" y="3199245"/>
            <a:ext cx="3955915" cy="2370547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pole tekstowe 10">
            <a:extLst>
              <a:ext uri="{FF2B5EF4-FFF2-40B4-BE49-F238E27FC236}">
                <a16:creationId xmlns:a16="http://schemas.microsoft.com/office/drawing/2014/main" id="{60845A91-D4CD-42FD-8881-9BE2A7E8777C}"/>
              </a:ext>
            </a:extLst>
          </p:cNvPr>
          <p:cNvSpPr txBox="1"/>
          <p:nvPr/>
        </p:nvSpPr>
        <p:spPr>
          <a:xfrm>
            <a:off x="1200724" y="6325136"/>
            <a:ext cx="84836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/>
              <a:t>[1] T. Rajkowski et al.,</a:t>
            </a:r>
            <a:r>
              <a:rPr lang="pl-PL" sz="1400" i="1" dirty="0"/>
              <a:t> </a:t>
            </a:r>
            <a:r>
              <a:rPr lang="en-US" sz="1400" i="1" dirty="0"/>
              <a:t>Analysis of SET propagation in a system in package point of load converter</a:t>
            </a:r>
            <a:r>
              <a:rPr lang="pl-PL" sz="1400" i="1" dirty="0"/>
              <a:t>, </a:t>
            </a:r>
            <a:r>
              <a:rPr lang="pl-PL" sz="1400" dirty="0"/>
              <a:t>RADECS 2019</a:t>
            </a:r>
            <a:endParaRPr lang="en-US" sz="1400" dirty="0"/>
          </a:p>
        </p:txBody>
      </p:sp>
      <p:cxnSp>
        <p:nvCxnSpPr>
          <p:cNvPr id="21" name="Łącznik prosty ze strzałką 4">
            <a:extLst>
              <a:ext uri="{FF2B5EF4-FFF2-40B4-BE49-F238E27FC236}">
                <a16:creationId xmlns:a16="http://schemas.microsoft.com/office/drawing/2014/main" id="{1600E634-4119-4BA5-80A4-E17CA5C163A2}"/>
              </a:ext>
            </a:extLst>
          </p:cNvPr>
          <p:cNvCxnSpPr>
            <a:cxnSpLocks/>
          </p:cNvCxnSpPr>
          <p:nvPr/>
        </p:nvCxnSpPr>
        <p:spPr>
          <a:xfrm flipH="1">
            <a:off x="5320393" y="5130145"/>
            <a:ext cx="3706042" cy="11518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Łącznik prosty ze strzałką 4">
            <a:extLst>
              <a:ext uri="{FF2B5EF4-FFF2-40B4-BE49-F238E27FC236}">
                <a16:creationId xmlns:a16="http://schemas.microsoft.com/office/drawing/2014/main" id="{1600E634-4119-4BA5-80A4-E17CA5C163A2}"/>
              </a:ext>
            </a:extLst>
          </p:cNvPr>
          <p:cNvCxnSpPr>
            <a:cxnSpLocks/>
            <a:endCxn id="15" idx="3"/>
          </p:cNvCxnSpPr>
          <p:nvPr/>
        </p:nvCxnSpPr>
        <p:spPr>
          <a:xfrm flipH="1" flipV="1">
            <a:off x="5320393" y="4003941"/>
            <a:ext cx="3706042" cy="112620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6" name="pole tekstowe 10">
            <a:extLst>
              <a:ext uri="{FF2B5EF4-FFF2-40B4-BE49-F238E27FC236}">
                <a16:creationId xmlns:a16="http://schemas.microsoft.com/office/drawing/2014/main" id="{60845A91-D4CD-42FD-8881-9BE2A7E8777C}"/>
              </a:ext>
            </a:extLst>
          </p:cNvPr>
          <p:cNvSpPr txBox="1"/>
          <p:nvPr/>
        </p:nvSpPr>
        <p:spPr>
          <a:xfrm>
            <a:off x="6601046" y="5631267"/>
            <a:ext cx="45546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Electrical drawing of the </a:t>
            </a:r>
            <a:r>
              <a:rPr lang="pl-PL" sz="1600" i="1" dirty="0"/>
              <a:t>undervoltage protection (</a:t>
            </a:r>
            <a:r>
              <a:rPr lang="en-US" sz="1600" i="1" dirty="0"/>
              <a:t>UVP</a:t>
            </a:r>
            <a:r>
              <a:rPr lang="pl-PL" sz="1600" i="1" dirty="0"/>
              <a:t>)</a:t>
            </a:r>
            <a:r>
              <a:rPr lang="en-US" sz="1600" i="1" dirty="0"/>
              <a:t> circuit of </a:t>
            </a:r>
            <a:r>
              <a:rPr lang="pl-PL" sz="1600" i="1" dirty="0"/>
              <a:t>the S</a:t>
            </a:r>
            <a:r>
              <a:rPr lang="en-US" sz="1600" i="1" dirty="0"/>
              <a:t>UT</a:t>
            </a:r>
          </a:p>
        </p:txBody>
      </p:sp>
    </p:spTree>
    <p:extLst>
      <p:ext uri="{BB962C8B-B14F-4D97-AF65-F5344CB8AC3E}">
        <p14:creationId xmlns:p14="http://schemas.microsoft.com/office/powerpoint/2010/main" val="4096885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3697</TotalTime>
  <Words>2512</Words>
  <Application>Microsoft Office PowerPoint</Application>
  <PresentationFormat>Panoramiczny</PresentationFormat>
  <Paragraphs>256</Paragraphs>
  <Slides>27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27</vt:i4>
      </vt:variant>
    </vt:vector>
  </HeadingPairs>
  <TitlesOfParts>
    <vt:vector size="32" baseType="lpstr">
      <vt:lpstr>Arial</vt:lpstr>
      <vt:lpstr>Calibri</vt:lpstr>
      <vt:lpstr>Calibri Light</vt:lpstr>
      <vt:lpstr>Wingdings</vt:lpstr>
      <vt:lpstr>Office Theme</vt:lpstr>
      <vt:lpstr>Prezentacja programu PowerPoint</vt:lpstr>
      <vt:lpstr>Agenda</vt:lpstr>
      <vt:lpstr>System under test</vt:lpstr>
      <vt:lpstr>Overview of performed system test campaigns</vt:lpstr>
      <vt:lpstr>System level testing</vt:lpstr>
      <vt:lpstr>System level testing</vt:lpstr>
      <vt:lpstr>System level testing</vt:lpstr>
      <vt:lpstr>System level testing</vt:lpstr>
      <vt:lpstr>System level testing</vt:lpstr>
      <vt:lpstr>System level testing</vt:lpstr>
      <vt:lpstr>System level testing</vt:lpstr>
      <vt:lpstr>Prezentacja programu PowerPoint</vt:lpstr>
      <vt:lpstr>Prezentacja programu PowerPoint</vt:lpstr>
      <vt:lpstr>System level testing</vt:lpstr>
      <vt:lpstr>Qualification</vt:lpstr>
      <vt:lpstr>Qualification</vt:lpstr>
      <vt:lpstr>Qualification by system test from the point of view of industry</vt:lpstr>
      <vt:lpstr>Qualification by system test from the point of view of industry</vt:lpstr>
      <vt:lpstr>Application of Bayesian networks for system qualification</vt:lpstr>
      <vt:lpstr>Outlook</vt:lpstr>
      <vt:lpstr>Outlook</vt:lpstr>
      <vt:lpstr>Thank you for you attention!</vt:lpstr>
      <vt:lpstr>Backup slides</vt:lpstr>
      <vt:lpstr>Prezentacja programu PowerPoint</vt:lpstr>
      <vt:lpstr>Prezentacja programu PowerPoint</vt:lpstr>
      <vt:lpstr>Other questions</vt:lpstr>
      <vt:lpstr>System level testing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Coronetti</dc:creator>
  <cp:lastModifiedBy>Tomasz Rajkowski</cp:lastModifiedBy>
  <cp:revision>157</cp:revision>
  <cp:lastPrinted>2019-11-07T14:52:04Z</cp:lastPrinted>
  <dcterms:created xsi:type="dcterms:W3CDTF">2019-09-13T08:54:49Z</dcterms:created>
  <dcterms:modified xsi:type="dcterms:W3CDTF">2019-11-11T23:50:02Z</dcterms:modified>
</cp:coreProperties>
</file>