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95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2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55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7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99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20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29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42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5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284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23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3B3DD-4A80-48DA-BA34-54AA1A9D36B5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C711F-4C12-4CEF-A985-25A0F8240A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67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0.png"/><Relationship Id="rId5" Type="http://schemas.openxmlformats.org/officeDocument/2006/relationships/image" Target="../media/image18.png"/><Relationship Id="rId4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9" t="8669" r="5579" b="1984"/>
          <a:stretch/>
        </p:blipFill>
        <p:spPr bwMode="auto">
          <a:xfrm>
            <a:off x="156394" y="241300"/>
            <a:ext cx="7450905" cy="5727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rc 8"/>
          <p:cNvSpPr/>
          <p:nvPr/>
        </p:nvSpPr>
        <p:spPr>
          <a:xfrm rot="11150507">
            <a:off x="1580142" y="4798797"/>
            <a:ext cx="1206500" cy="603250"/>
          </a:xfrm>
          <a:prstGeom prst="arc">
            <a:avLst>
              <a:gd name="adj1" fmla="val 16259797"/>
              <a:gd name="adj2" fmla="val 20161485"/>
            </a:avLst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019175" y="5324478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B050"/>
                </a:solidFill>
              </a:rPr>
              <a:t>18000m</a:t>
            </a:r>
            <a:r>
              <a:rPr lang="en-GB" sz="1200" b="1" baseline="30000" dirty="0" smtClean="0">
                <a:solidFill>
                  <a:srgbClr val="00B050"/>
                </a:solidFill>
              </a:rPr>
              <a:t>3</a:t>
            </a:r>
            <a:r>
              <a:rPr lang="en-GB" sz="1200" b="1" dirty="0" smtClean="0">
                <a:solidFill>
                  <a:srgbClr val="00B050"/>
                </a:solidFill>
              </a:rPr>
              <a:t>/h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12" name="Arc 11"/>
          <p:cNvSpPr/>
          <p:nvPr/>
        </p:nvSpPr>
        <p:spPr>
          <a:xfrm rot="11391533" flipH="1">
            <a:off x="3777165" y="5022853"/>
            <a:ext cx="1206500" cy="603250"/>
          </a:xfrm>
          <a:prstGeom prst="arc">
            <a:avLst>
              <a:gd name="adj1" fmla="val 16804407"/>
              <a:gd name="adj2" fmla="val 20393721"/>
            </a:avLst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490406" y="5699446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B050"/>
                </a:solidFill>
              </a:rPr>
              <a:t>18000m</a:t>
            </a:r>
            <a:r>
              <a:rPr lang="en-GB" sz="1200" b="1" baseline="30000" dirty="0" smtClean="0">
                <a:solidFill>
                  <a:srgbClr val="00B050"/>
                </a:solidFill>
              </a:rPr>
              <a:t>3</a:t>
            </a:r>
            <a:r>
              <a:rPr lang="en-GB" sz="1200" b="1" dirty="0" smtClean="0">
                <a:solidFill>
                  <a:srgbClr val="00B050"/>
                </a:solidFill>
              </a:rPr>
              <a:t>/h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64964" y="848243"/>
            <a:ext cx="44776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Concerning flow-rates:</a:t>
            </a:r>
          </a:p>
          <a:p>
            <a:endParaRPr lang="en-GB" b="1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18 000m</a:t>
            </a:r>
            <a:r>
              <a:rPr lang="en-GB" baseline="30000" dirty="0" smtClean="0"/>
              <a:t>3</a:t>
            </a:r>
            <a:r>
              <a:rPr lang="en-GB" dirty="0" smtClean="0"/>
              <a:t>/h under nominal conditions from each side of the tunnel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/>
              <a:t>In </a:t>
            </a:r>
            <a:r>
              <a:rPr lang="en-GB" b="1" dirty="0" smtClean="0"/>
              <a:t>SU2</a:t>
            </a:r>
            <a:r>
              <a:rPr lang="en-GB" dirty="0" smtClean="0"/>
              <a:t> UAPT-00203 takes care of the supply (36 000m</a:t>
            </a:r>
            <a:r>
              <a:rPr lang="en-GB" baseline="30000" dirty="0" smtClean="0"/>
              <a:t>3</a:t>
            </a:r>
            <a:r>
              <a:rPr lang="en-GB" dirty="0" smtClean="0"/>
              <a:t>/h)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/>
              <a:t>UAES-00102 or UAES-00104 in </a:t>
            </a:r>
            <a:r>
              <a:rPr lang="en-GB" b="1" dirty="0" smtClean="0"/>
              <a:t>SU1</a:t>
            </a:r>
            <a:r>
              <a:rPr lang="en-GB" dirty="0" smtClean="0"/>
              <a:t> for extraction (36 000m</a:t>
            </a:r>
            <a:r>
              <a:rPr lang="en-GB" baseline="30000" dirty="0" smtClean="0"/>
              <a:t>3</a:t>
            </a:r>
            <a:r>
              <a:rPr lang="en-GB" dirty="0" smtClean="0"/>
              <a:t>/h)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During fire conditions the flow-rate is assumed to be twice: 36 000m</a:t>
            </a:r>
            <a:r>
              <a:rPr lang="en-GB" baseline="30000" dirty="0" smtClean="0"/>
              <a:t>3</a:t>
            </a:r>
            <a:r>
              <a:rPr lang="en-GB" dirty="0" smtClean="0"/>
              <a:t>/h per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816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05041" y="179168"/>
            <a:ext cx="9166915" cy="2937432"/>
            <a:chOff x="205041" y="179168"/>
            <a:chExt cx="9166915" cy="293743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041" y="179168"/>
              <a:ext cx="9166915" cy="293743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81448" y="1894703"/>
              <a:ext cx="4308390" cy="1221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27588" y="2257168"/>
              <a:ext cx="1021493" cy="859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Curved Connector 24"/>
          <p:cNvCxnSpPr/>
          <p:nvPr/>
        </p:nvCxnSpPr>
        <p:spPr>
          <a:xfrm rot="16200000" flipV="1">
            <a:off x="2916194" y="1556952"/>
            <a:ext cx="4868563" cy="4621428"/>
          </a:xfrm>
          <a:prstGeom prst="curvedConnector3">
            <a:avLst>
              <a:gd name="adj1" fmla="val 59306"/>
            </a:avLst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410" y="2971252"/>
            <a:ext cx="4885039" cy="3886748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>
            <a:off x="205041" y="650790"/>
            <a:ext cx="0" cy="11289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674068" y="650790"/>
            <a:ext cx="0" cy="11289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488445" y="179168"/>
            <a:ext cx="2232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u="sng" dirty="0" smtClean="0"/>
              <a:t>Point 1</a:t>
            </a:r>
            <a:endParaRPr lang="en-GB" sz="2800" b="1" u="sng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05041" y="2125363"/>
            <a:ext cx="446902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05041" y="1779690"/>
            <a:ext cx="0" cy="3456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74068" y="1779690"/>
            <a:ext cx="0" cy="382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853060" y="2178912"/>
                <a:ext cx="848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93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060" y="2178912"/>
                <a:ext cx="84849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73471" y="4063970"/>
                <a:ext cx="54287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same principle will be applied on the other side of the experimental cavern.</a:t>
                </a:r>
              </a:p>
              <a:p>
                <a:r>
                  <a:rPr lang="en-GB" dirty="0" smtClean="0"/>
                  <a:t>The blocked length there would be of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105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71" y="4063970"/>
                <a:ext cx="5428735" cy="923330"/>
              </a:xfrm>
              <a:prstGeom prst="rect">
                <a:avLst/>
              </a:prstGeom>
              <a:blipFill>
                <a:blip r:embed="rId5"/>
                <a:stretch>
                  <a:fillRect l="-898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505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79" y="924643"/>
            <a:ext cx="3188043" cy="31528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208" y="355091"/>
            <a:ext cx="2887311" cy="569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165" y="4077460"/>
            <a:ext cx="392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</a:rPr>
              <a:t>Source: </a:t>
            </a:r>
            <a:r>
              <a:rPr lang="en-GB" sz="1200" dirty="0" smtClean="0"/>
              <a:t>Fluid Mechanics, White (2011, 7</a:t>
            </a:r>
            <a:r>
              <a:rPr lang="en-GB" sz="1200" baseline="30000" dirty="0" smtClean="0"/>
              <a:t>ed</a:t>
            </a:r>
            <a:r>
              <a:rPr lang="en-GB" sz="1200" dirty="0" smtClean="0"/>
              <a:t>)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772930" y="378543"/>
                <a:ext cx="3767814" cy="2988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u="sng" dirty="0" smtClean="0"/>
                  <a:t>Option 1:</a:t>
                </a:r>
                <a:r>
                  <a:rPr lang="en-GB" sz="1400" dirty="0"/>
                  <a:t> 1 duct </a:t>
                </a:r>
                <a:r>
                  <a:rPr lang="en-GB" sz="1400" dirty="0" smtClean="0"/>
                  <a:t>Ø800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0.18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4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400" b="1" dirty="0" smtClean="0"/>
                  <a:t>Contraction</a:t>
                </a:r>
                <a:r>
                  <a:rPr lang="en-GB" sz="1400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0.4</m:t>
                    </m:r>
                  </m:oMath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flow-rate=18 000m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p>
                        <m:sSup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=23.8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flow-rate=36 000m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95 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4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400" b="1" dirty="0" smtClean="0"/>
                  <a:t>Expansion</a:t>
                </a:r>
                <a:r>
                  <a:rPr lang="en-GB" sz="1400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0.98</m:t>
                    </m:r>
                  </m:oMath>
                </a14:m>
                <a:endParaRPr lang="en-GB" sz="14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400" dirty="0" smtClean="0"/>
                  <a:t>      With flow-rate=18 000m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58.2 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flow-rate=36 000m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233 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930" y="378543"/>
                <a:ext cx="3767814" cy="2988639"/>
              </a:xfrm>
              <a:prstGeom prst="rect">
                <a:avLst/>
              </a:prstGeom>
              <a:blipFill>
                <a:blip r:embed="rId4"/>
                <a:stretch>
                  <a:fillRect l="-647" t="-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772930" y="3721044"/>
                <a:ext cx="3767814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u="sng" dirty="0" smtClean="0"/>
                  <a:t>Option 2:</a:t>
                </a:r>
                <a:r>
                  <a:rPr lang="en-GB" sz="1400" dirty="0" smtClean="0"/>
                  <a:t> 2 ducts Ø560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0.13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4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400" b="1" dirty="0" smtClean="0"/>
                  <a:t>Contraction</a:t>
                </a:r>
                <a:r>
                  <a:rPr lang="en-GB" sz="1400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</m:oMath>
                </a14:m>
                <a:r>
                  <a:rPr lang="en-GB" sz="1400" dirty="0" smtClean="0"/>
                  <a:t>4</a:t>
                </a:r>
              </a:p>
              <a:p>
                <a:r>
                  <a:rPr lang="en-GB" sz="1400" dirty="0" smtClean="0"/>
                  <a:t>      With flow-rate=18 000m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24.7 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flow-rate=36 000m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98.9 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4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400" b="1" dirty="0" smtClean="0"/>
                  <a:t>Expansion</a:t>
                </a:r>
                <a:r>
                  <a:rPr lang="en-GB" sz="1400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1.0</m:t>
                    </m:r>
                  </m:oMath>
                </a14:m>
                <a:endParaRPr lang="en-GB" sz="14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400" dirty="0" smtClean="0"/>
                  <a:t>      With flow-rate=18 000m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61.8 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flow-rate=36 000m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247 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930" y="3721044"/>
                <a:ext cx="3767814" cy="2800767"/>
              </a:xfrm>
              <a:prstGeom prst="rect">
                <a:avLst/>
              </a:prstGeom>
              <a:blipFill>
                <a:blip r:embed="rId6"/>
                <a:stretch>
                  <a:fillRect l="-647" t="-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8595289" y="-483029"/>
            <a:ext cx="10186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8213660" y="144889"/>
            <a:ext cx="3002388" cy="3060000"/>
            <a:chOff x="8243380" y="107950"/>
            <a:chExt cx="3344862" cy="34090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32" t="31460" r="39090" b="2418"/>
            <a:stretch/>
          </p:blipFill>
          <p:spPr>
            <a:xfrm>
              <a:off x="8243380" y="107950"/>
              <a:ext cx="3344862" cy="3409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Oval 17"/>
            <p:cNvSpPr/>
            <p:nvPr/>
          </p:nvSpPr>
          <p:spPr>
            <a:xfrm>
              <a:off x="10690511" y="1601099"/>
              <a:ext cx="496800" cy="4968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213660" y="3591427"/>
            <a:ext cx="3002388" cy="3060000"/>
            <a:chOff x="8243380" y="3721044"/>
            <a:chExt cx="3344862" cy="3409046"/>
          </a:xfrm>
        </p:grpSpPr>
        <p:grpSp>
          <p:nvGrpSpPr>
            <p:cNvPr id="20" name="Group 19"/>
            <p:cNvGrpSpPr/>
            <p:nvPr/>
          </p:nvGrpSpPr>
          <p:grpSpPr>
            <a:xfrm>
              <a:off x="8243380" y="3721044"/>
              <a:ext cx="3344862" cy="3409046"/>
              <a:chOff x="8243380" y="107950"/>
              <a:chExt cx="3344862" cy="3409046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732" t="31460" r="39090" b="2418"/>
              <a:stretch/>
            </p:blipFill>
            <p:spPr>
              <a:xfrm>
                <a:off x="8243380" y="107950"/>
                <a:ext cx="3344862" cy="34090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2" name="Oval 21"/>
              <p:cNvSpPr/>
              <p:nvPr/>
            </p:nvSpPr>
            <p:spPr>
              <a:xfrm>
                <a:off x="10787309" y="1397051"/>
                <a:ext cx="349200" cy="3492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10787309" y="5425567"/>
              <a:ext cx="349200" cy="3492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8061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48705" y="378543"/>
                <a:ext cx="6487554" cy="27086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u="sng" dirty="0" smtClean="0"/>
                  <a:t>Option 1:</a:t>
                </a:r>
                <a:r>
                  <a:rPr lang="en-GB" sz="1600" dirty="0"/>
                  <a:t> 1 duct </a:t>
                </a:r>
                <a:r>
                  <a:rPr lang="en-GB" sz="1600" dirty="0" smtClean="0"/>
                  <a:t>Ø800</a:t>
                </a:r>
                <a:endParaRPr lang="en-GB" sz="5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600" dirty="0" smtClean="0"/>
                  <a:t>With flow-rate=18 000m</a:t>
                </a:r>
                <a:r>
                  <a:rPr lang="en-GB" sz="1600" baseline="30000" dirty="0" smtClean="0"/>
                  <a:t>3</a:t>
                </a:r>
                <a:r>
                  <a:rPr lang="en-GB" sz="16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24+59+</m:t>
                      </m:r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1.0</m:t>
                          </m:r>
                          <m:f>
                            <m:f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×93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=176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𝟐𝟎𝟐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24+59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1.0</m:t>
                          </m:r>
                          <m:f>
                            <m:f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105</m:t>
                          </m:r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188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𝟐𝟏𝟔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endParaRPr lang="en-GB" sz="16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600" dirty="0" smtClean="0"/>
                  <a:t>With flow-rate=36 000m</a:t>
                </a:r>
                <a:r>
                  <a:rPr lang="en-GB" sz="1600" baseline="30000" dirty="0" smtClean="0"/>
                  <a:t>3</a:t>
                </a:r>
                <a:r>
                  <a:rPr lang="en-GB" sz="16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95+233+</m:t>
                      </m:r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3.9</m:t>
                          </m:r>
                          <m:f>
                            <m:f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×93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=691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𝟕𝟗𝟓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95+233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3.9</m:t>
                          </m:r>
                          <m:f>
                            <m:f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105</m:t>
                          </m:r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738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𝟖𝟒𝟗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05" y="378543"/>
                <a:ext cx="6487554" cy="2708690"/>
              </a:xfrm>
              <a:prstGeom prst="rect">
                <a:avLst/>
              </a:prstGeom>
              <a:blipFill>
                <a:blip r:embed="rId2"/>
                <a:stretch>
                  <a:fillRect l="-564" t="-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48705" y="3498099"/>
                <a:ext cx="6487554" cy="2954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u="sng" dirty="0" smtClean="0"/>
                  <a:t>Option 2:</a:t>
                </a:r>
                <a:r>
                  <a:rPr lang="en-GB" sz="1600" dirty="0" smtClean="0"/>
                  <a:t> 2 ducts Ø560</a:t>
                </a:r>
                <a:endParaRPr lang="en-GB" sz="5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600" dirty="0" smtClean="0"/>
                  <a:t>With flow-rate=18 000m</a:t>
                </a:r>
                <a:r>
                  <a:rPr lang="en-GB" sz="1600" baseline="30000" dirty="0" smtClean="0"/>
                  <a:t>3</a:t>
                </a:r>
                <a:r>
                  <a:rPr lang="en-GB" sz="16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25+62+</m:t>
                      </m:r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1.7</m:t>
                          </m:r>
                          <m:f>
                            <m:f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×93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=245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𝟐𝟖𝟐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5+62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f>
                            <m:f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105</m:t>
                          </m:r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266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𝟑𝟎𝟔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>
                  <a:ea typeface="Cambria Math" panose="02040503050406030204" pitchFamily="18" charset="0"/>
                </a:endParaRPr>
              </a:p>
              <a:p>
                <a:endParaRPr lang="en-GB" sz="1600" b="0" dirty="0" smtClean="0"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GB" sz="1600" dirty="0" smtClean="0"/>
                  <a:t>With flow-rate=36 000m</a:t>
                </a:r>
                <a:r>
                  <a:rPr lang="en-GB" sz="1600" baseline="30000" dirty="0" smtClean="0"/>
                  <a:t>3</a:t>
                </a:r>
                <a:r>
                  <a:rPr lang="en-GB" sz="16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99+247+</m:t>
                      </m:r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6.3</m:t>
                          </m:r>
                          <m:f>
                            <m:f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×93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=932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𝟏𝟎𝟕𝟐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99+247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6.3</m:t>
                          </m:r>
                          <m:f>
                            <m:f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105</m:t>
                          </m:r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1008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+15%=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𝟏𝟏𝟔𝟎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>
                  <a:ea typeface="Cambria Math" panose="02040503050406030204" pitchFamily="18" charset="0"/>
                </a:endParaRPr>
              </a:p>
              <a:p>
                <a:endParaRPr lang="en-GB" sz="1600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05" y="3498099"/>
                <a:ext cx="6487554" cy="2954911"/>
              </a:xfrm>
              <a:prstGeom prst="rect">
                <a:avLst/>
              </a:prstGeom>
              <a:blipFill>
                <a:blip r:embed="rId3"/>
                <a:stretch>
                  <a:fillRect l="-564" t="-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8213660" y="144889"/>
            <a:ext cx="3002388" cy="3060000"/>
            <a:chOff x="8243380" y="107950"/>
            <a:chExt cx="3344862" cy="340904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32" t="31460" r="39090" b="2418"/>
            <a:stretch/>
          </p:blipFill>
          <p:spPr>
            <a:xfrm>
              <a:off x="8243380" y="107950"/>
              <a:ext cx="3344862" cy="3409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" name="Oval 19"/>
            <p:cNvSpPr/>
            <p:nvPr/>
          </p:nvSpPr>
          <p:spPr>
            <a:xfrm>
              <a:off x="10690511" y="1601099"/>
              <a:ext cx="496800" cy="4968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8213660" y="3591427"/>
            <a:ext cx="3002388" cy="3060000"/>
            <a:chOff x="8243380" y="3721044"/>
            <a:chExt cx="3344862" cy="3409046"/>
          </a:xfrm>
        </p:grpSpPr>
        <p:grpSp>
          <p:nvGrpSpPr>
            <p:cNvPr id="22" name="Group 21"/>
            <p:cNvGrpSpPr/>
            <p:nvPr/>
          </p:nvGrpSpPr>
          <p:grpSpPr>
            <a:xfrm>
              <a:off x="8243380" y="3721044"/>
              <a:ext cx="3344862" cy="3409046"/>
              <a:chOff x="8243380" y="107950"/>
              <a:chExt cx="3344862" cy="3409046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732" t="31460" r="39090" b="2418"/>
              <a:stretch/>
            </p:blipFill>
            <p:spPr>
              <a:xfrm>
                <a:off x="8243380" y="107950"/>
                <a:ext cx="3344862" cy="34090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8" name="Oval 27"/>
              <p:cNvSpPr/>
              <p:nvPr/>
            </p:nvSpPr>
            <p:spPr>
              <a:xfrm>
                <a:off x="10787309" y="1397051"/>
                <a:ext cx="349200" cy="3492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10787309" y="5425567"/>
              <a:ext cx="349200" cy="3492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1282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2103" y="3980377"/>
            <a:ext cx="2688759" cy="2659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2826" y="3431300"/>
            <a:ext cx="2887311" cy="569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46592" y="6524750"/>
            <a:ext cx="392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</a:rPr>
              <a:t>Source: </a:t>
            </a:r>
            <a:r>
              <a:rPr lang="en-GB" sz="1200" dirty="0" smtClean="0"/>
              <a:t>Fluid Mechanics, White (2011, 7</a:t>
            </a:r>
            <a:r>
              <a:rPr lang="en-GB" sz="1200" baseline="30000" dirty="0" smtClean="0"/>
              <a:t>ed</a:t>
            </a:r>
            <a:r>
              <a:rPr lang="en-GB" sz="1200" dirty="0" smtClean="0"/>
              <a:t>)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0867" y="196664"/>
                <a:ext cx="4397687" cy="3204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u="sng" dirty="0" smtClean="0"/>
                  <a:t>Option 3:</a:t>
                </a:r>
                <a:r>
                  <a:rPr lang="en-GB" sz="1600" dirty="0" smtClean="0"/>
                  <a:t> </a:t>
                </a:r>
                <a:r>
                  <a:rPr lang="en-GB" sz="1400" dirty="0" smtClean="0"/>
                  <a:t>Air passing behind board as shown in drawing</a:t>
                </a:r>
              </a:p>
              <a:p>
                <a:endParaRPr lang="en-GB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0.25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4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400" b="1" dirty="0" smtClean="0"/>
                  <a:t>Contraction</a:t>
                </a:r>
                <a:r>
                  <a:rPr lang="en-GB" sz="1400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0.38</m:t>
                    </m:r>
                  </m:oMath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flow-rate=18 000m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p>
                        <m:sSup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=6.79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flow-rate=36 000m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27.2 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endParaRPr lang="en-GB" sz="400" dirty="0" smtClean="0"/>
              </a:p>
              <a:p>
                <a:pPr marL="285750" indent="-285750">
                  <a:buFontTx/>
                  <a:buChar char="-"/>
                </a:pPr>
                <a:r>
                  <a:rPr lang="en-GB" sz="1400" b="1" dirty="0" smtClean="0"/>
                  <a:t>Expansion</a:t>
                </a:r>
                <a:r>
                  <a:rPr lang="en-GB" sz="1400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0.9</m:t>
                    </m:r>
                  </m:oMath>
                </a14:m>
                <a:r>
                  <a:rPr lang="en-GB" sz="1400" b="0" i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</a:p>
              <a:p>
                <a:r>
                  <a:rPr lang="en-GB" sz="1400" dirty="0" smtClean="0"/>
                  <a:t>      With flow-rate=18 000m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16.4 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      With flow-rate=36 000m</a:t>
                </a:r>
                <a:r>
                  <a:rPr lang="en-GB" sz="1400" baseline="30000" dirty="0" smtClean="0"/>
                  <a:t>3</a:t>
                </a:r>
                <a:r>
                  <a:rPr lang="en-GB" sz="1400" dirty="0" smtClean="0"/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65.8 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14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67" y="196664"/>
                <a:ext cx="4397687" cy="3204082"/>
              </a:xfrm>
              <a:prstGeom prst="rect">
                <a:avLst/>
              </a:prstGeom>
              <a:blipFill>
                <a:blip r:embed="rId4"/>
                <a:stretch>
                  <a:fillRect l="-693" t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8595289" y="-483029"/>
            <a:ext cx="10186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88220" y="3716076"/>
                <a:ext cx="6487554" cy="27086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u="sng" dirty="0" smtClean="0">
                    <a:solidFill>
                      <a:schemeClr val="tx1"/>
                    </a:solidFill>
                  </a:rPr>
                  <a:t>Total pressure drop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With flow-rate=18 000m</a:t>
                </a:r>
                <a:r>
                  <a:rPr lang="en-GB" sz="1600" baseline="30000" dirty="0" smtClean="0">
                    <a:solidFill>
                      <a:schemeClr val="tx1"/>
                    </a:solidFill>
                  </a:rPr>
                  <a:t>3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GB" sz="1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7+17+</m:t>
                      </m:r>
                      <m:d>
                        <m:dPr>
                          <m:ctrlP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0.24</m:t>
                          </m:r>
                          <m:f>
                            <m:fPr>
                              <m:ctrlPr>
                                <a:rPr lang="en-GB" sz="1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×93</m:t>
                          </m:r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=46 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7+17+</m:t>
                      </m:r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.24</m:t>
                          </m:r>
                          <m:f>
                            <m:fPr>
                              <m:ctrlPr>
                                <a:rPr lang="en-GB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105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50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𝟓𝟕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With flow-rate=36 000m</a:t>
                </a:r>
                <a:r>
                  <a:rPr lang="en-GB" sz="1600" baseline="30000" dirty="0" smtClean="0">
                    <a:solidFill>
                      <a:schemeClr val="tx1"/>
                    </a:solidFill>
                  </a:rPr>
                  <a:t>3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/h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GB" sz="1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28+66+</m:t>
                      </m:r>
                      <m:d>
                        <m:dPr>
                          <m:ctrlP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</m:t>
                          </m:r>
                          <m:f>
                            <m:fPr>
                              <m:ctrlPr>
                                <a:rPr lang="en-GB" sz="1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×93</m:t>
                          </m:r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=178 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→+15%=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𝟐𝟎𝟓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28+66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</m:t>
                          </m:r>
                          <m:f>
                            <m:fPr>
                              <m:ctrlPr>
                                <a:rPr lang="en-GB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𝑃𝑎</m:t>
                              </m:r>
                            </m:num>
                            <m:den>
                              <m:r>
                                <a:rPr lang="en-GB" sz="14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105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189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  <m:r>
                        <a:rPr lang="en-GB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+15%=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𝟐𝟏𝟕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GB" sz="1400" b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20" y="3716076"/>
                <a:ext cx="6487554" cy="2708690"/>
              </a:xfrm>
              <a:prstGeom prst="rect">
                <a:avLst/>
              </a:prstGeom>
              <a:blipFill>
                <a:blip r:embed="rId5"/>
                <a:stretch>
                  <a:fillRect l="-470" t="-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t="3434"/>
          <a:stretch/>
        </p:blipFill>
        <p:spPr>
          <a:xfrm>
            <a:off x="7764375" y="166110"/>
            <a:ext cx="3944834" cy="32651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" name="Elbow Connector 9"/>
          <p:cNvCxnSpPr/>
          <p:nvPr/>
        </p:nvCxnSpPr>
        <p:spPr>
          <a:xfrm rot="600000">
            <a:off x="7071720" y="1227206"/>
            <a:ext cx="3047137" cy="502796"/>
          </a:xfrm>
          <a:prstGeom prst="bentConnector3">
            <a:avLst>
              <a:gd name="adj1" fmla="val 8374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005136" y="489406"/>
                <a:ext cx="2598821" cy="108433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𝐴𝑟𝑒𝑎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=1.85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𝑃𝑒𝑟𝑖𝑚𝑒𝑡𝑒𝑟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=6.86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1400" b="0" dirty="0" smtClean="0"/>
              </a:p>
              <a:p>
                <a:endParaRPr lang="en-GB" sz="1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𝐻𝑦𝑑𝑟𝑎𝑢𝑙𝑖𝑐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𝑑𝑖𝑎𝑚𝑒𝑡𝑒𝑟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≈1.08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136" y="489406"/>
                <a:ext cx="2598821" cy="10843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3271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20041" y="3840480"/>
            <a:ext cx="6545300" cy="2461469"/>
            <a:chOff x="320041" y="3840480"/>
            <a:chExt cx="6545300" cy="246146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041" y="3840480"/>
              <a:ext cx="6545300" cy="235458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2795716" y="4945815"/>
              <a:ext cx="3387535" cy="1356134"/>
              <a:chOff x="2795716" y="4945815"/>
              <a:chExt cx="3387535" cy="135613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795716" y="4945815"/>
                <a:ext cx="1088851" cy="13561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256509" y="4945815"/>
                <a:ext cx="926742" cy="12492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9488445" y="179168"/>
            <a:ext cx="2232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u="sng" dirty="0" smtClean="0"/>
              <a:t>Point 5</a:t>
            </a:r>
            <a:endParaRPr lang="en-GB" sz="2800" b="1" u="sng" dirty="0"/>
          </a:p>
        </p:txBody>
      </p:sp>
      <p:grpSp>
        <p:nvGrpSpPr>
          <p:cNvPr id="4" name="Group 3"/>
          <p:cNvGrpSpPr/>
          <p:nvPr/>
        </p:nvGrpSpPr>
        <p:grpSpPr>
          <a:xfrm>
            <a:off x="205040" y="142102"/>
            <a:ext cx="10140778" cy="2933453"/>
            <a:chOff x="205040" y="142102"/>
            <a:chExt cx="10140778" cy="29334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040" y="142102"/>
              <a:ext cx="10140778" cy="2892407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390389" y="1433384"/>
              <a:ext cx="1296557" cy="1601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85782" y="1530351"/>
              <a:ext cx="989448" cy="15452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4" name="Straight Connector 33"/>
          <p:cNvCxnSpPr/>
          <p:nvPr/>
        </p:nvCxnSpPr>
        <p:spPr>
          <a:xfrm>
            <a:off x="662241" y="650790"/>
            <a:ext cx="0" cy="11289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674068" y="650790"/>
            <a:ext cx="0" cy="11289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62241" y="2125363"/>
            <a:ext cx="401182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2241" y="1779690"/>
            <a:ext cx="0" cy="3456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74068" y="1779690"/>
            <a:ext cx="0" cy="382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014274" y="2162434"/>
                <a:ext cx="848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87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4274" y="2162434"/>
                <a:ext cx="84849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urved Connector 24"/>
          <p:cNvCxnSpPr/>
          <p:nvPr/>
        </p:nvCxnSpPr>
        <p:spPr>
          <a:xfrm rot="16200000" flipV="1">
            <a:off x="2916194" y="1556952"/>
            <a:ext cx="4868563" cy="4621428"/>
          </a:xfrm>
          <a:prstGeom prst="curvedConnector3">
            <a:avLst>
              <a:gd name="adj1" fmla="val 59306"/>
            </a:avLst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627" y="3116599"/>
            <a:ext cx="5125135" cy="3675332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2618725" y="4123039"/>
            <a:ext cx="0" cy="11289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37646" y="4123039"/>
            <a:ext cx="0" cy="11289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618725" y="5597612"/>
            <a:ext cx="4118921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18725" y="5251939"/>
            <a:ext cx="0" cy="3456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737646" y="5251939"/>
            <a:ext cx="0" cy="382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077852" y="5634683"/>
                <a:ext cx="848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101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7852" y="5634683"/>
                <a:ext cx="848497" cy="369332"/>
              </a:xfrm>
              <a:prstGeom prst="rect">
                <a:avLst/>
              </a:prstGeom>
              <a:blipFill>
                <a:blip r:embed="rId6"/>
                <a:stretch>
                  <a:fillRect r="-79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724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257</Words>
  <Application>Microsoft Office PowerPoint</Application>
  <PresentationFormat>Widescreen</PresentationFormat>
  <Paragraphs>89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Alejandro Mejica Rodriguez</dc:creator>
  <cp:lastModifiedBy>Miguel Freitas Da Silva Mendes</cp:lastModifiedBy>
  <cp:revision>25</cp:revision>
  <dcterms:created xsi:type="dcterms:W3CDTF">2019-07-17T16:39:06Z</dcterms:created>
  <dcterms:modified xsi:type="dcterms:W3CDTF">2019-08-26T12:50:41Z</dcterms:modified>
</cp:coreProperties>
</file>